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68" r:id="rId3"/>
    <p:sldId id="285" r:id="rId4"/>
    <p:sldId id="511" r:id="rId5"/>
    <p:sldId id="500" r:id="rId6"/>
    <p:sldId id="501" r:id="rId7"/>
    <p:sldId id="502" r:id="rId8"/>
    <p:sldId id="509" r:id="rId9"/>
    <p:sldId id="503" r:id="rId10"/>
    <p:sldId id="504" r:id="rId11"/>
    <p:sldId id="505" r:id="rId12"/>
    <p:sldId id="506" r:id="rId13"/>
    <p:sldId id="507" r:id="rId14"/>
    <p:sldId id="499" r:id="rId15"/>
    <p:sldId id="508" r:id="rId16"/>
    <p:sldId id="513" r:id="rId17"/>
    <p:sldId id="510" r:id="rId18"/>
    <p:sldId id="469" r:id="rId19"/>
    <p:sldId id="490" r:id="rId20"/>
    <p:sldId id="489" r:id="rId21"/>
    <p:sldId id="470" r:id="rId22"/>
    <p:sldId id="514" r:id="rId23"/>
    <p:sldId id="412" r:id="rId24"/>
    <p:sldId id="512" r:id="rId25"/>
    <p:sldId id="413" r:id="rId26"/>
    <p:sldId id="473" r:id="rId27"/>
    <p:sldId id="474" r:id="rId28"/>
    <p:sldId id="471" r:id="rId29"/>
    <p:sldId id="472" r:id="rId30"/>
    <p:sldId id="476" r:id="rId31"/>
    <p:sldId id="482" r:id="rId32"/>
    <p:sldId id="515" r:id="rId33"/>
    <p:sldId id="475" r:id="rId34"/>
    <p:sldId id="481" r:id="rId35"/>
    <p:sldId id="477" r:id="rId36"/>
    <p:sldId id="480" r:id="rId37"/>
    <p:sldId id="478" r:id="rId38"/>
    <p:sldId id="479" r:id="rId39"/>
    <p:sldId id="483" r:id="rId40"/>
    <p:sldId id="484" r:id="rId41"/>
    <p:sldId id="286" r:id="rId42"/>
    <p:sldId id="287" r:id="rId43"/>
    <p:sldId id="516" r:id="rId44"/>
    <p:sldId id="288" r:id="rId45"/>
    <p:sldId id="454" r:id="rId46"/>
    <p:sldId id="374" r:id="rId47"/>
    <p:sldId id="421" r:id="rId48"/>
    <p:sldId id="376" r:id="rId49"/>
    <p:sldId id="455" r:id="rId50"/>
    <p:sldId id="487" r:id="rId51"/>
    <p:sldId id="485" r:id="rId52"/>
    <p:sldId id="486" r:id="rId53"/>
    <p:sldId id="494" r:id="rId54"/>
    <p:sldId id="488" r:id="rId55"/>
    <p:sldId id="491" r:id="rId56"/>
    <p:sldId id="492" r:id="rId57"/>
    <p:sldId id="496" r:id="rId58"/>
    <p:sldId id="493" r:id="rId59"/>
    <p:sldId id="497" r:id="rId60"/>
    <p:sldId id="498" r:id="rId61"/>
    <p:sldId id="517" r:id="rId62"/>
    <p:sldId id="518" r:id="rId63"/>
    <p:sldId id="519" r:id="rId64"/>
    <p:sldId id="290" r:id="rId65"/>
    <p:sldId id="377" r:id="rId66"/>
    <p:sldId id="291" r:id="rId67"/>
    <p:sldId id="379" r:id="rId68"/>
    <p:sldId id="380" r:id="rId69"/>
    <p:sldId id="381" r:id="rId70"/>
    <p:sldId id="292" r:id="rId71"/>
    <p:sldId id="293" r:id="rId72"/>
    <p:sldId id="294" r:id="rId73"/>
    <p:sldId id="520" r:id="rId74"/>
    <p:sldId id="298" r:id="rId75"/>
    <p:sldId id="299" r:id="rId76"/>
    <p:sldId id="300" r:id="rId77"/>
    <p:sldId id="301" r:id="rId78"/>
    <p:sldId id="302" r:id="rId79"/>
    <p:sldId id="465" r:id="rId80"/>
    <p:sldId id="305" r:id="rId81"/>
    <p:sldId id="306" r:id="rId82"/>
    <p:sldId id="307" r:id="rId83"/>
    <p:sldId id="521" r:id="rId84"/>
    <p:sldId id="308" r:id="rId85"/>
    <p:sldId id="309" r:id="rId86"/>
    <p:sldId id="414" r:id="rId87"/>
    <p:sldId id="522" r:id="rId88"/>
    <p:sldId id="523" r:id="rId89"/>
    <p:sldId id="311" r:id="rId90"/>
    <p:sldId id="524" r:id="rId91"/>
    <p:sldId id="313" r:id="rId92"/>
    <p:sldId id="525" r:id="rId93"/>
    <p:sldId id="314" r:id="rId94"/>
    <p:sldId id="315" r:id="rId95"/>
    <p:sldId id="426" r:id="rId96"/>
    <p:sldId id="424" r:id="rId97"/>
    <p:sldId id="425" r:id="rId98"/>
    <p:sldId id="335" r:id="rId99"/>
    <p:sldId id="430" r:id="rId100"/>
    <p:sldId id="316" r:id="rId101"/>
    <p:sldId id="317" r:id="rId102"/>
    <p:sldId id="318" r:id="rId103"/>
    <p:sldId id="319" r:id="rId104"/>
    <p:sldId id="320" r:id="rId105"/>
    <p:sldId id="321" r:id="rId106"/>
    <p:sldId id="526" r:id="rId107"/>
    <p:sldId id="329" r:id="rId108"/>
    <p:sldId id="447" r:id="rId109"/>
    <p:sldId id="527" r:id="rId110"/>
    <p:sldId id="448" r:id="rId111"/>
    <p:sldId id="528" r:id="rId112"/>
    <p:sldId id="449" r:id="rId113"/>
    <p:sldId id="529" r:id="rId114"/>
    <p:sldId id="451" r:id="rId115"/>
    <p:sldId id="450" r:id="rId116"/>
    <p:sldId id="530" r:id="rId117"/>
    <p:sldId id="531" r:id="rId118"/>
    <p:sldId id="452" r:id="rId119"/>
    <p:sldId id="532" r:id="rId120"/>
    <p:sldId id="453" r:id="rId121"/>
    <p:sldId id="533" r:id="rId122"/>
    <p:sldId id="330" r:id="rId123"/>
    <p:sldId id="331" r:id="rId124"/>
    <p:sldId id="332" r:id="rId125"/>
    <p:sldId id="534" r:id="rId126"/>
    <p:sldId id="535" r:id="rId127"/>
    <p:sldId id="429" r:id="rId128"/>
    <p:sldId id="536" r:id="rId129"/>
    <p:sldId id="537" r:id="rId130"/>
    <p:sldId id="538" r:id="rId131"/>
    <p:sldId id="466" r:id="rId132"/>
    <p:sldId id="467" r:id="rId133"/>
    <p:sldId id="539" r:id="rId134"/>
    <p:sldId id="540" r:id="rId135"/>
    <p:sldId id="541" r:id="rId136"/>
    <p:sldId id="542" r:id="rId137"/>
    <p:sldId id="543" r:id="rId138"/>
    <p:sldId id="544" r:id="rId139"/>
    <p:sldId id="545" r:id="rId140"/>
    <p:sldId id="546" r:id="rId141"/>
    <p:sldId id="547" r:id="rId142"/>
    <p:sldId id="548" r:id="rId143"/>
    <p:sldId id="549" r:id="rId144"/>
    <p:sldId id="550" r:id="rId145"/>
    <p:sldId id="551" r:id="rId146"/>
    <p:sldId id="552" r:id="rId147"/>
    <p:sldId id="553" r:id="rId148"/>
    <p:sldId id="554" r:id="rId149"/>
    <p:sldId id="555" r:id="rId150"/>
    <p:sldId id="556" r:id="rId151"/>
    <p:sldId id="557" r:id="rId152"/>
    <p:sldId id="558" r:id="rId153"/>
    <p:sldId id="559" r:id="rId154"/>
    <p:sldId id="560" r:id="rId155"/>
    <p:sldId id="561" r:id="rId156"/>
    <p:sldId id="562" r:id="rId157"/>
    <p:sldId id="563" r:id="rId158"/>
    <p:sldId id="564" r:id="rId159"/>
    <p:sldId id="565" r:id="rId160"/>
    <p:sldId id="566" r:id="rId161"/>
    <p:sldId id="567" r:id="rId162"/>
    <p:sldId id="568" r:id="rId163"/>
    <p:sldId id="569" r:id="rId164"/>
    <p:sldId id="570" r:id="rId165"/>
    <p:sldId id="571" r:id="rId166"/>
    <p:sldId id="572" r:id="rId167"/>
    <p:sldId id="495" r:id="rId168"/>
    <p:sldId id="573" r:id="rId169"/>
    <p:sldId id="574" r:id="rId170"/>
    <p:sldId id="575" r:id="rId171"/>
    <p:sldId id="576" r:id="rId172"/>
    <p:sldId id="577" r:id="rId173"/>
    <p:sldId id="578" r:id="rId174"/>
    <p:sldId id="295" r:id="rId175"/>
    <p:sldId id="579" r:id="rId176"/>
    <p:sldId id="580" r:id="rId177"/>
    <p:sldId id="581" r:id="rId178"/>
    <p:sldId id="582" r:id="rId179"/>
    <p:sldId id="583" r:id="rId180"/>
    <p:sldId id="312" r:id="rId181"/>
    <p:sldId id="584" r:id="rId182"/>
    <p:sldId id="585" r:id="rId183"/>
    <p:sldId id="586" r:id="rId184"/>
    <p:sldId id="587" r:id="rId185"/>
    <p:sldId id="588" r:id="rId186"/>
    <p:sldId id="326" r:id="rId187"/>
    <p:sldId id="328" r:id="rId188"/>
    <p:sldId id="589" r:id="rId189"/>
    <p:sldId id="590" r:id="rId190"/>
    <p:sldId id="591" r:id="rId191"/>
    <p:sldId id="592" r:id="rId192"/>
    <p:sldId id="593" r:id="rId193"/>
    <p:sldId id="594" r:id="rId194"/>
    <p:sldId id="595" r:id="rId195"/>
    <p:sldId id="336" r:id="rId196"/>
    <p:sldId id="337" r:id="rId197"/>
    <p:sldId id="338" r:id="rId198"/>
    <p:sldId id="339" r:id="rId199"/>
    <p:sldId id="340" r:id="rId200"/>
    <p:sldId id="341" r:id="rId201"/>
    <p:sldId id="596" r:id="rId202"/>
    <p:sldId id="375" r:id="rId203"/>
    <p:sldId id="343" r:id="rId204"/>
    <p:sldId id="347" r:id="rId205"/>
    <p:sldId id="348" r:id="rId206"/>
    <p:sldId id="597" r:id="rId207"/>
    <p:sldId id="598" r:id="rId208"/>
    <p:sldId id="296" r:id="rId209"/>
    <p:sldId id="599" r:id="rId210"/>
    <p:sldId id="600" r:id="rId211"/>
    <p:sldId id="601" r:id="rId212"/>
    <p:sldId id="297" r:id="rId213"/>
    <p:sldId id="602" r:id="rId214"/>
    <p:sldId id="603" r:id="rId215"/>
    <p:sldId id="604" r:id="rId216"/>
    <p:sldId id="605" r:id="rId217"/>
    <p:sldId id="606" r:id="rId218"/>
    <p:sldId id="607" r:id="rId219"/>
    <p:sldId id="608" r:id="rId220"/>
    <p:sldId id="609" r:id="rId221"/>
    <p:sldId id="610" r:id="rId222"/>
    <p:sldId id="611" r:id="rId223"/>
    <p:sldId id="612" r:id="rId224"/>
    <p:sldId id="613" r:id="rId225"/>
    <p:sldId id="614" r:id="rId226"/>
    <p:sldId id="615" r:id="rId227"/>
    <p:sldId id="304" r:id="rId228"/>
    <p:sldId id="616" r:id="rId229"/>
    <p:sldId id="349" r:id="rId230"/>
    <p:sldId id="354" r:id="rId231"/>
    <p:sldId id="617" r:id="rId232"/>
    <p:sldId id="357" r:id="rId233"/>
    <p:sldId id="360" r:id="rId234"/>
    <p:sldId id="361" r:id="rId235"/>
    <p:sldId id="618" r:id="rId236"/>
    <p:sldId id="364" r:id="rId237"/>
    <p:sldId id="369" r:id="rId238"/>
    <p:sldId id="619" r:id="rId239"/>
    <p:sldId id="620" r:id="rId240"/>
    <p:sldId id="621" r:id="rId241"/>
    <p:sldId id="378" r:id="rId242"/>
    <p:sldId id="622" r:id="rId243"/>
    <p:sldId id="623" r:id="rId244"/>
    <p:sldId id="624" r:id="rId245"/>
    <p:sldId id="625" r:id="rId246"/>
    <p:sldId id="626" r:id="rId247"/>
    <p:sldId id="383" r:id="rId248"/>
    <p:sldId id="627" r:id="rId249"/>
    <p:sldId id="628" r:id="rId250"/>
    <p:sldId id="629" r:id="rId251"/>
    <p:sldId id="630" r:id="rId252"/>
    <p:sldId id="631" r:id="rId253"/>
    <p:sldId id="632" r:id="rId254"/>
    <p:sldId id="633" r:id="rId255"/>
    <p:sldId id="634" r:id="rId256"/>
    <p:sldId id="635" r:id="rId257"/>
    <p:sldId id="385" r:id="rId258"/>
    <p:sldId id="386" r:id="rId259"/>
    <p:sldId id="387" r:id="rId260"/>
    <p:sldId id="388" r:id="rId261"/>
    <p:sldId id="636" r:id="rId262"/>
    <p:sldId id="400" r:id="rId263"/>
    <p:sldId id="637" r:id="rId264"/>
    <p:sldId id="638" r:id="rId265"/>
    <p:sldId id="639" r:id="rId266"/>
    <p:sldId id="640" r:id="rId267"/>
    <p:sldId id="641" r:id="rId268"/>
    <p:sldId id="401" r:id="rId269"/>
    <p:sldId id="642" r:id="rId270"/>
    <p:sldId id="403" r:id="rId271"/>
    <p:sldId id="643" r:id="rId272"/>
    <p:sldId id="644" r:id="rId273"/>
    <p:sldId id="645" r:id="rId274"/>
    <p:sldId id="646" r:id="rId275"/>
    <p:sldId id="647" r:id="rId276"/>
    <p:sldId id="648" r:id="rId277"/>
    <p:sldId id="649" r:id="rId278"/>
    <p:sldId id="650" r:id="rId279"/>
    <p:sldId id="651" r:id="rId280"/>
    <p:sldId id="652" r:id="rId281"/>
    <p:sldId id="404" r:id="rId282"/>
    <p:sldId id="653" r:id="rId283"/>
    <p:sldId id="406" r:id="rId284"/>
    <p:sldId id="654" r:id="rId285"/>
    <p:sldId id="407" r:id="rId286"/>
    <p:sldId id="655" r:id="rId287"/>
    <p:sldId id="411" r:id="rId288"/>
    <p:sldId id="656" r:id="rId289"/>
    <p:sldId id="657" r:id="rId290"/>
    <p:sldId id="658" r:id="rId291"/>
    <p:sldId id="415" r:id="rId292"/>
    <p:sldId id="416" r:id="rId293"/>
    <p:sldId id="417" r:id="rId294"/>
    <p:sldId id="418" r:id="rId295"/>
    <p:sldId id="419" r:id="rId296"/>
    <p:sldId id="420" r:id="rId297"/>
    <p:sldId id="422" r:id="rId298"/>
    <p:sldId id="423" r:id="rId299"/>
    <p:sldId id="659" r:id="rId300"/>
    <p:sldId id="660" r:id="rId301"/>
    <p:sldId id="661" r:id="rId302"/>
    <p:sldId id="427" r:id="rId303"/>
    <p:sldId id="428" r:id="rId304"/>
    <p:sldId id="662" r:id="rId305"/>
    <p:sldId id="663" r:id="rId306"/>
    <p:sldId id="664" r:id="rId307"/>
    <p:sldId id="665" r:id="rId308"/>
    <p:sldId id="666" r:id="rId309"/>
    <p:sldId id="667" r:id="rId310"/>
    <p:sldId id="668" r:id="rId311"/>
    <p:sldId id="395" r:id="rId312"/>
    <p:sldId id="399" r:id="rId313"/>
    <p:sldId id="669" r:id="rId314"/>
    <p:sldId id="670" r:id="rId315"/>
    <p:sldId id="671" r:id="rId316"/>
    <p:sldId id="402" r:id="rId317"/>
    <p:sldId id="672" r:id="rId318"/>
    <p:sldId id="673" r:id="rId319"/>
    <p:sldId id="674" r:id="rId320"/>
    <p:sldId id="405" r:id="rId321"/>
    <p:sldId id="675" r:id="rId322"/>
    <p:sldId id="397" r:id="rId323"/>
    <p:sldId id="676" r:id="rId324"/>
    <p:sldId id="677" r:id="rId325"/>
    <p:sldId id="678" r:id="rId326"/>
    <p:sldId id="679" r:id="rId327"/>
    <p:sldId id="680" r:id="rId328"/>
    <p:sldId id="681" r:id="rId329"/>
    <p:sldId id="396" r:id="rId330"/>
    <p:sldId id="682" r:id="rId331"/>
    <p:sldId id="683" r:id="rId332"/>
    <p:sldId id="394" r:id="rId333"/>
    <p:sldId id="684" r:id="rId334"/>
    <p:sldId id="685" r:id="rId335"/>
    <p:sldId id="686" r:id="rId336"/>
    <p:sldId id="687" r:id="rId337"/>
    <p:sldId id="688" r:id="rId338"/>
    <p:sldId id="689" r:id="rId339"/>
    <p:sldId id="690" r:id="rId340"/>
    <p:sldId id="691" r:id="rId341"/>
    <p:sldId id="692" r:id="rId342"/>
    <p:sldId id="693" r:id="rId343"/>
    <p:sldId id="694" r:id="rId344"/>
    <p:sldId id="695" r:id="rId345"/>
    <p:sldId id="696" r:id="rId346"/>
    <p:sldId id="697" r:id="rId347"/>
    <p:sldId id="698" r:id="rId348"/>
    <p:sldId id="699" r:id="rId349"/>
    <p:sldId id="382" r:id="rId350"/>
    <p:sldId id="700" r:id="rId351"/>
    <p:sldId id="384" r:id="rId352"/>
    <p:sldId id="701" r:id="rId353"/>
    <p:sldId id="702" r:id="rId354"/>
    <p:sldId id="703" r:id="rId355"/>
    <p:sldId id="704" r:id="rId356"/>
    <p:sldId id="389" r:id="rId357"/>
    <p:sldId id="390" r:id="rId358"/>
    <p:sldId id="705" r:id="rId359"/>
    <p:sldId id="706" r:id="rId360"/>
    <p:sldId id="707" r:id="rId361"/>
    <p:sldId id="708" r:id="rId362"/>
    <p:sldId id="432" r:id="rId363"/>
    <p:sldId id="433" r:id="rId364"/>
    <p:sldId id="436" r:id="rId365"/>
    <p:sldId id="434" r:id="rId366"/>
    <p:sldId id="438" r:id="rId367"/>
    <p:sldId id="709" r:id="rId368"/>
    <p:sldId id="710" r:id="rId369"/>
    <p:sldId id="711" r:id="rId370"/>
    <p:sldId id="435" r:id="rId371"/>
    <p:sldId id="464" r:id="rId372"/>
    <p:sldId id="712" r:id="rId373"/>
    <p:sldId id="456" r:id="rId374"/>
    <p:sldId id="441" r:id="rId375"/>
    <p:sldId id="440" r:id="rId376"/>
    <p:sldId id="442" r:id="rId377"/>
    <p:sldId id="443" r:id="rId378"/>
    <p:sldId id="446" r:id="rId379"/>
    <p:sldId id="445" r:id="rId380"/>
    <p:sldId id="713" r:id="rId381"/>
    <p:sldId id="714" r:id="rId382"/>
    <p:sldId id="444" r:id="rId383"/>
    <p:sldId id="715" r:id="rId384"/>
    <p:sldId id="716" r:id="rId385"/>
    <p:sldId id="717" r:id="rId386"/>
    <p:sldId id="718" r:id="rId387"/>
    <p:sldId id="463" r:id="rId388"/>
    <p:sldId id="719" r:id="rId389"/>
    <p:sldId id="720" r:id="rId390"/>
    <p:sldId id="721" r:id="rId391"/>
    <p:sldId id="722" r:id="rId392"/>
    <p:sldId id="723" r:id="rId393"/>
    <p:sldId id="724" r:id="rId394"/>
    <p:sldId id="725" r:id="rId395"/>
    <p:sldId id="457" r:id="rId396"/>
    <p:sldId id="726" r:id="rId397"/>
    <p:sldId id="727" r:id="rId398"/>
    <p:sldId id="728" r:id="rId399"/>
    <p:sldId id="729" r:id="rId400"/>
    <p:sldId id="730" r:id="rId401"/>
    <p:sldId id="731" r:id="rId402"/>
    <p:sldId id="458" r:id="rId403"/>
    <p:sldId id="459" r:id="rId404"/>
    <p:sldId id="732" r:id="rId405"/>
    <p:sldId id="460" r:id="rId406"/>
    <p:sldId id="461" r:id="rId407"/>
    <p:sldId id="733" r:id="rId408"/>
    <p:sldId id="734" r:id="rId409"/>
    <p:sldId id="735" r:id="rId410"/>
    <p:sldId id="462" r:id="rId411"/>
    <p:sldId id="736" r:id="rId412"/>
    <p:sldId id="737" r:id="rId413"/>
    <p:sldId id="738" r:id="rId414"/>
    <p:sldId id="739" r:id="rId415"/>
    <p:sldId id="740" r:id="rId416"/>
    <p:sldId id="741" r:id="rId417"/>
    <p:sldId id="742" r:id="rId418"/>
    <p:sldId id="743" r:id="rId419"/>
    <p:sldId id="744" r:id="rId420"/>
    <p:sldId id="745" r:id="rId421"/>
    <p:sldId id="746" r:id="rId422"/>
    <p:sldId id="747" r:id="rId423"/>
    <p:sldId id="748" r:id="rId424"/>
    <p:sldId id="749" r:id="rId425"/>
    <p:sldId id="750" r:id="rId426"/>
    <p:sldId id="751" r:id="rId427"/>
    <p:sldId id="752" r:id="rId428"/>
    <p:sldId id="753" r:id="rId429"/>
    <p:sldId id="754" r:id="rId430"/>
    <p:sldId id="322" r:id="rId431"/>
    <p:sldId id="755" r:id="rId432"/>
    <p:sldId id="756" r:id="rId433"/>
    <p:sldId id="757" r:id="rId434"/>
    <p:sldId id="758" r:id="rId435"/>
    <p:sldId id="759" r:id="rId436"/>
    <p:sldId id="760" r:id="rId437"/>
    <p:sldId id="342" r:id="rId438"/>
    <p:sldId id="761" r:id="rId439"/>
    <p:sldId id="344" r:id="rId440"/>
    <p:sldId id="345" r:id="rId4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481" autoAdjust="0"/>
    <p:restoredTop sz="94660"/>
  </p:normalViewPr>
  <p:slideViewPr>
    <p:cSldViewPr snapToGrid="0">
      <p:cViewPr varScale="1">
        <p:scale>
          <a:sx n="206" d="100"/>
          <a:sy n="206" d="100"/>
        </p:scale>
        <p:origin x="1672" y="168"/>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theme" Target="theme/theme1.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slide" Target="slides/slide440.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presProps" Target="pres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viewProps" Target="viewProps.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tableStyles" Target="tableStyles.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DE8F66-6DC0-4A7A-8B77-CE543AB8653B}" type="datetimeFigureOut">
              <a:rPr lang="en-US" smtClean="0"/>
              <a:t>10/10/24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03082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10/10/24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23099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10/10/24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736181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10/10/24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183322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DE8F66-6DC0-4A7A-8B77-CE543AB8653B}" type="datetimeFigureOut">
              <a:rPr lang="en-US" smtClean="0"/>
              <a:t>10/10/24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1550208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DE8F66-6DC0-4A7A-8B77-CE543AB8653B}" type="datetimeFigureOut">
              <a:rPr lang="en-US" smtClean="0"/>
              <a:t>10/10/24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3507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DE8F66-6DC0-4A7A-8B77-CE543AB8653B}" type="datetimeFigureOut">
              <a:rPr lang="en-US" smtClean="0"/>
              <a:t>10/10/24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563856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DE8F66-6DC0-4A7A-8B77-CE543AB8653B}" type="datetimeFigureOut">
              <a:rPr lang="en-US" smtClean="0"/>
              <a:t>10/10/24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449519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E8F66-6DC0-4A7A-8B77-CE543AB8653B}" type="datetimeFigureOut">
              <a:rPr lang="en-US" smtClean="0"/>
              <a:t>10/10/24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887053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E8F66-6DC0-4A7A-8B77-CE543AB8653B}" type="datetimeFigureOut">
              <a:rPr lang="en-US" smtClean="0"/>
              <a:t>10/10/24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996667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E8F66-6DC0-4A7A-8B77-CE543AB8653B}" type="datetimeFigureOut">
              <a:rPr lang="en-US" smtClean="0"/>
              <a:t>10/10/24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004548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DE8F66-6DC0-4A7A-8B77-CE543AB8653B}" type="datetimeFigureOut">
              <a:rPr lang="en-US" smtClean="0"/>
              <a:t>10/10/24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B13C42-415C-4850-A3B2-DD63E84C81CE}" type="slidenum">
              <a:rPr lang="en-US" smtClean="0"/>
              <a:t>‹#›</a:t>
            </a:fld>
            <a:endParaRPr lang="en-US"/>
          </a:p>
        </p:txBody>
      </p:sp>
    </p:spTree>
    <p:extLst>
      <p:ext uri="{BB962C8B-B14F-4D97-AF65-F5344CB8AC3E}">
        <p14:creationId xmlns:p14="http://schemas.microsoft.com/office/powerpoint/2010/main" val="2339400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NUL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NUL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NUL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NUL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 Id="rId5" Type="http://schemas.openxmlformats.org/officeDocument/2006/relationships/image" Target="NULL"/><Relationship Id="rId4" Type="http://schemas.openxmlformats.org/officeDocument/2006/relationships/image" Target="NUL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 Id="rId5" Type="http://schemas.openxmlformats.org/officeDocument/2006/relationships/image" Target="NULL"/><Relationship Id="rId4" Type="http://schemas.openxmlformats.org/officeDocument/2006/relationships/image" Target="NULL"/></Relationships>
</file>

<file path=ppt/slides/_rels/slide11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 Id="rId4" Type="http://schemas.openxmlformats.org/officeDocument/2006/relationships/image" Target="NULL"/></Relationships>
</file>

<file path=ppt/slides/_rels/slide1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NULL"/><Relationship Id="rId1" Type="http://schemas.openxmlformats.org/officeDocument/2006/relationships/slideLayout" Target="../slideLayouts/slideLayout7.xml"/><Relationship Id="rId4" Type="http://schemas.openxmlformats.org/officeDocument/2006/relationships/image" Target="NULL"/></Relationships>
</file>

<file path=ppt/slides/_rels/slide1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NULL"/><Relationship Id="rId1" Type="http://schemas.openxmlformats.org/officeDocument/2006/relationships/slideLayout" Target="../slideLayouts/slideLayout7.xml"/><Relationship Id="rId4" Type="http://schemas.openxmlformats.org/officeDocument/2006/relationships/image" Target="NULL"/></Relationships>
</file>

<file path=ppt/slides/_rels/slide11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4.jpeg"/><Relationship Id="rId1" Type="http://schemas.openxmlformats.org/officeDocument/2006/relationships/slideLayout" Target="../slideLayouts/slideLayout7.xml"/><Relationship Id="rId4" Type="http://schemas.openxmlformats.org/officeDocument/2006/relationships/image" Target="NULL"/></Relationships>
</file>

<file path=ppt/slides/_rels/slide11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 Id="rId4" Type="http://schemas.openxmlformats.org/officeDocument/2006/relationships/image" Target="NULL"/></Relationships>
</file>

<file path=ppt/slides/_rels/slide1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NUL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NULL"/><Relationship Id="rId1" Type="http://schemas.openxmlformats.org/officeDocument/2006/relationships/slideLayout" Target="../slideLayouts/slideLayout7.xml"/><Relationship Id="rId4" Type="http://schemas.openxmlformats.org/officeDocument/2006/relationships/image" Target="NUL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NULL"/><Relationship Id="rId1" Type="http://schemas.openxmlformats.org/officeDocument/2006/relationships/slideLayout" Target="../slideLayouts/slideLayout7.xml"/><Relationship Id="rId5" Type="http://schemas.openxmlformats.org/officeDocument/2006/relationships/image" Target="NULL"/><Relationship Id="rId4" Type="http://schemas.openxmlformats.org/officeDocument/2006/relationships/image" Target="NULL"/></Relationships>
</file>

<file path=ppt/slides/_rels/slide12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 Id="rId5" Type="http://schemas.openxmlformats.org/officeDocument/2006/relationships/image" Target="NULL"/><Relationship Id="rId4" Type="http://schemas.openxmlformats.org/officeDocument/2006/relationships/image" Target="NULL"/></Relationships>
</file>

<file path=ppt/slides/_rels/slide12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7.xml"/><Relationship Id="rId4" Type="http://schemas.openxmlformats.org/officeDocument/2006/relationships/image" Target="../media/image28.jpeg"/></Relationships>
</file>

<file path=ppt/slides/_rels/slide12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NUL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NUL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NUL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NUL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NUL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 Id="rId4" Type="http://schemas.openxmlformats.org/officeDocument/2006/relationships/image" Target="NULL"/></Relationships>
</file>

<file path=ppt/slides/_rels/slide14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NUL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NUL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NULL"/><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NUL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7.xml"/><Relationship Id="rId4" Type="http://schemas.openxmlformats.org/officeDocument/2006/relationships/image" Target="../media/image38.jpeg"/></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NUL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NULL"/><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NUL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NUL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165.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 Id="rId4" Type="http://schemas.openxmlformats.org/officeDocument/2006/relationships/image" Target="NULL"/></Relationships>
</file>

<file path=ppt/slides/_rels/slide16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NULL"/><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NUL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NUL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NUL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NUL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NUL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NULL"/><Relationship Id="rId1" Type="http://schemas.openxmlformats.org/officeDocument/2006/relationships/slideLayout" Target="../slideLayouts/slideLayout7.xml"/><Relationship Id="rId4" Type="http://schemas.openxmlformats.org/officeDocument/2006/relationships/image" Target="NULL"/></Relationships>
</file>

<file path=ppt/slides/_rels/slide18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NUL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NULL"/><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NULL"/><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NULL"/><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image" Target="NULL"/><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7.xml"/><Relationship Id="rId4" Type="http://schemas.openxmlformats.org/officeDocument/2006/relationships/image" Target="../media/image26.jpeg"/></Relationships>
</file>

<file path=ppt/slides/_rels/slide203.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image" Target="NULL"/><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image" Target="../media/image64.jpeg"/><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67.jpeg"/><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image" Target="NULL"/><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image" Target="NULL"/><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image" Target="NULL"/><Relationship Id="rId1" Type="http://schemas.openxmlformats.org/officeDocument/2006/relationships/slideLayout" Target="../slideLayouts/slideLayout7.xml"/><Relationship Id="rId4" Type="http://schemas.openxmlformats.org/officeDocument/2006/relationships/image" Target="../media/image67.jpeg"/></Relationships>
</file>

<file path=ppt/slides/_rels/slide21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image" Target="NULL"/><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image" Target="NULL"/><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4.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image" Target="../media/image74.jpeg"/><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image" Target="NULL"/><Relationship Id="rId1" Type="http://schemas.openxmlformats.org/officeDocument/2006/relationships/slideLayout" Target="../slideLayouts/slideLayout7.xml"/><Relationship Id="rId4" Type="http://schemas.openxmlformats.org/officeDocument/2006/relationships/image" Target="NUL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3" Type="http://schemas.openxmlformats.org/officeDocument/2006/relationships/image" Target="../media/image74.jpeg"/><Relationship Id="rId2" Type="http://schemas.openxmlformats.org/officeDocument/2006/relationships/image" Target="NULL"/><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2" Type="http://schemas.openxmlformats.org/officeDocument/2006/relationships/image" Target="../media/image74.jpeg"/><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2" Type="http://schemas.openxmlformats.org/officeDocument/2006/relationships/image" Target="../media/image74.jpeg"/><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3" Type="http://schemas.openxmlformats.org/officeDocument/2006/relationships/image" Target="../media/image78.jpeg"/><Relationship Id="rId2" Type="http://schemas.openxmlformats.org/officeDocument/2006/relationships/image" Target="NULL"/><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3" Type="http://schemas.openxmlformats.org/officeDocument/2006/relationships/image" Target="../media/image80.jpeg"/><Relationship Id="rId2" Type="http://schemas.openxmlformats.org/officeDocument/2006/relationships/image" Target="NULL"/><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3" Type="http://schemas.openxmlformats.org/officeDocument/2006/relationships/image" Target="../media/image74.jpeg"/><Relationship Id="rId2" Type="http://schemas.openxmlformats.org/officeDocument/2006/relationships/image" Target="NULL"/><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3" Type="http://schemas.openxmlformats.org/officeDocument/2006/relationships/image" Target="../media/image81.jpeg"/><Relationship Id="rId2" Type="http://schemas.openxmlformats.org/officeDocument/2006/relationships/image" Target="NULL"/><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3" Type="http://schemas.openxmlformats.org/officeDocument/2006/relationships/image" Target="../media/image74.jpeg"/><Relationship Id="rId2" Type="http://schemas.openxmlformats.org/officeDocument/2006/relationships/image" Target="NULL"/><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3" Type="http://schemas.openxmlformats.org/officeDocument/2006/relationships/image" Target="../media/image82.jpeg"/><Relationship Id="rId2" Type="http://schemas.openxmlformats.org/officeDocument/2006/relationships/image" Target="NULL"/><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7.xml"/><Relationship Id="rId4" Type="http://schemas.openxmlformats.org/officeDocument/2006/relationships/image" Target="../media/image83.jpeg"/></Relationships>
</file>

<file path=ppt/slides/_rels/slide246.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3" Type="http://schemas.openxmlformats.org/officeDocument/2006/relationships/image" Target="../media/image86.jpeg"/><Relationship Id="rId2" Type="http://schemas.openxmlformats.org/officeDocument/2006/relationships/image" Target="NULL"/><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NULL"/><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NULL"/><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NULL"/><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3" Type="http://schemas.openxmlformats.org/officeDocument/2006/relationships/image" Target="../media/image89.jpeg"/><Relationship Id="rId2" Type="http://schemas.openxmlformats.org/officeDocument/2006/relationships/image" Target="NULL"/><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3" Type="http://schemas.openxmlformats.org/officeDocument/2006/relationships/image" Target="../media/image91.jpeg"/><Relationship Id="rId2" Type="http://schemas.openxmlformats.org/officeDocument/2006/relationships/image" Target="NUL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61.jpeg"/></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4.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3" Type="http://schemas.openxmlformats.org/officeDocument/2006/relationships/image" Target="../media/image93.jpeg"/><Relationship Id="rId2" Type="http://schemas.openxmlformats.org/officeDocument/2006/relationships/image" Target="NULL"/><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7.xml"/><Relationship Id="rId4" Type="http://schemas.openxmlformats.org/officeDocument/2006/relationships/image" Target="../media/image93.jpeg"/></Relationships>
</file>

<file path=ppt/slides/_rels/slide27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NULL"/><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3" Type="http://schemas.openxmlformats.org/officeDocument/2006/relationships/image" Target="../media/image94.jpeg"/><Relationship Id="rId2" Type="http://schemas.openxmlformats.org/officeDocument/2006/relationships/image" Target="NUL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NULL"/><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NULL"/><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3" Type="http://schemas.openxmlformats.org/officeDocument/2006/relationships/image" Target="../media/image95.jpeg"/><Relationship Id="rId2" Type="http://schemas.openxmlformats.org/officeDocument/2006/relationships/image" Target="NULL"/><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2" Type="http://schemas.openxmlformats.org/officeDocument/2006/relationships/image" Target="../media/image96.jpeg"/><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3" Type="http://schemas.openxmlformats.org/officeDocument/2006/relationships/image" Target="../media/image97.jpeg"/><Relationship Id="rId2" Type="http://schemas.openxmlformats.org/officeDocument/2006/relationships/image" Target="NULL"/><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3" Type="http://schemas.openxmlformats.org/officeDocument/2006/relationships/image" Target="../media/image98.jpeg"/><Relationship Id="rId2" Type="http://schemas.openxmlformats.org/officeDocument/2006/relationships/image" Target="NUL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2" Type="http://schemas.openxmlformats.org/officeDocument/2006/relationships/image" Target="../media/image99.jpeg"/><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2" Type="http://schemas.openxmlformats.org/officeDocument/2006/relationships/image" Target="../media/image100.jpeg"/><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2" Type="http://schemas.openxmlformats.org/officeDocument/2006/relationships/image" Target="../media/image101.jpeg"/><Relationship Id="rId1" Type="http://schemas.openxmlformats.org/officeDocument/2006/relationships/slideLayout" Target="../slideLayouts/slideLayout6.xml"/></Relationships>
</file>

<file path=ppt/slides/_rels/slide313.xml.rels><?xml version="1.0" encoding="UTF-8" standalone="yes"?>
<Relationships xmlns="http://schemas.openxmlformats.org/package/2006/relationships"><Relationship Id="rId2" Type="http://schemas.openxmlformats.org/officeDocument/2006/relationships/image" Target="../media/image102.jpeg"/><Relationship Id="rId1" Type="http://schemas.openxmlformats.org/officeDocument/2006/relationships/slideLayout" Target="../slideLayouts/slideLayout6.xml"/></Relationships>
</file>

<file path=ppt/slides/_rels/slide314.xml.rels><?xml version="1.0" encoding="UTF-8" standalone="yes"?>
<Relationships xmlns="http://schemas.openxmlformats.org/package/2006/relationships"><Relationship Id="rId2" Type="http://schemas.openxmlformats.org/officeDocument/2006/relationships/image" Target="../media/image103.jpeg"/><Relationship Id="rId1" Type="http://schemas.openxmlformats.org/officeDocument/2006/relationships/slideLayout" Target="../slideLayouts/slideLayout6.xml"/></Relationships>
</file>

<file path=ppt/slides/_rels/slide315.xml.rels><?xml version="1.0" encoding="UTF-8" standalone="yes"?>
<Relationships xmlns="http://schemas.openxmlformats.org/package/2006/relationships"><Relationship Id="rId2" Type="http://schemas.openxmlformats.org/officeDocument/2006/relationships/image" Target="../media/image104.jpeg"/><Relationship Id="rId1" Type="http://schemas.openxmlformats.org/officeDocument/2006/relationships/slideLayout" Target="../slideLayouts/slideLayout6.xml"/></Relationships>
</file>

<file path=ppt/slides/_rels/slide3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NULL"/><Relationship Id="rId1" Type="http://schemas.openxmlformats.org/officeDocument/2006/relationships/slideLayout" Target="../slideLayouts/slideLayout6.xml"/></Relationships>
</file>

<file path=ppt/slides/_rels/slide317.xml.rels><?xml version="1.0" encoding="UTF-8" standalone="yes"?>
<Relationships xmlns="http://schemas.openxmlformats.org/package/2006/relationships"><Relationship Id="rId3" Type="http://schemas.openxmlformats.org/officeDocument/2006/relationships/image" Target="../media/image105.jpeg"/><Relationship Id="rId2" Type="http://schemas.openxmlformats.org/officeDocument/2006/relationships/image" Target="NULL"/><Relationship Id="rId1" Type="http://schemas.openxmlformats.org/officeDocument/2006/relationships/slideLayout" Target="../slideLayouts/slideLayout6.xml"/><Relationship Id="rId5" Type="http://schemas.openxmlformats.org/officeDocument/2006/relationships/image" Target="NULL"/><Relationship Id="rId4" Type="http://schemas.openxmlformats.org/officeDocument/2006/relationships/image" Target="NULL"/></Relationships>
</file>

<file path=ppt/slides/_rels/slide31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319.xml.rels><?xml version="1.0" encoding="UTF-8" standalone="yes"?>
<Relationships xmlns="http://schemas.openxmlformats.org/package/2006/relationships"><Relationship Id="rId3" Type="http://schemas.openxmlformats.org/officeDocument/2006/relationships/image" Target="../media/image106.jpeg"/><Relationship Id="rId2" Type="http://schemas.openxmlformats.org/officeDocument/2006/relationships/image" Target="NUL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NULL"/><Relationship Id="rId1" Type="http://schemas.openxmlformats.org/officeDocument/2006/relationships/slideLayout" Target="../slideLayouts/slideLayout6.xml"/></Relationships>
</file>

<file path=ppt/slides/_rels/slide32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3" Type="http://schemas.openxmlformats.org/officeDocument/2006/relationships/image" Target="../media/image107.jpeg"/><Relationship Id="rId2" Type="http://schemas.openxmlformats.org/officeDocument/2006/relationships/image" Target="NULL"/><Relationship Id="rId1" Type="http://schemas.openxmlformats.org/officeDocument/2006/relationships/slideLayout" Target="../slideLayouts/slideLayout7.xml"/><Relationship Id="rId4" Type="http://schemas.openxmlformats.org/officeDocument/2006/relationships/image" Target="NULL"/></Relationships>
</file>

<file path=ppt/slides/_rels/slide33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NULL"/><Relationship Id="rId1" Type="http://schemas.openxmlformats.org/officeDocument/2006/relationships/slideLayout" Target="../slideLayouts/slideLayout7.xml"/><Relationship Id="rId4" Type="http://schemas.openxmlformats.org/officeDocument/2006/relationships/image" Target="NULL"/></Relationships>
</file>

<file path=ppt/slides/_rels/slide337.xml.rels><?xml version="1.0" encoding="UTF-8" standalone="yes"?>
<Relationships xmlns="http://schemas.openxmlformats.org/package/2006/relationships"><Relationship Id="rId3" Type="http://schemas.openxmlformats.org/officeDocument/2006/relationships/image" Target="../media/image108.jpeg"/><Relationship Id="rId2" Type="http://schemas.openxmlformats.org/officeDocument/2006/relationships/image" Target="NULL"/><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2" Type="http://schemas.openxmlformats.org/officeDocument/2006/relationships/image" Target="../media/image109.jpeg"/><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3" Type="http://schemas.openxmlformats.org/officeDocument/2006/relationships/image" Target="../media/image109.jpeg"/><Relationship Id="rId2" Type="http://schemas.openxmlformats.org/officeDocument/2006/relationships/image" Target="NULL"/><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2" Type="http://schemas.openxmlformats.org/officeDocument/2006/relationships/image" Target="../media/image110.jpeg"/><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2" Type="http://schemas.openxmlformats.org/officeDocument/2006/relationships/image" Target="../media/image111.jpeg"/><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3" Type="http://schemas.openxmlformats.org/officeDocument/2006/relationships/image" Target="../media/image109.jpeg"/><Relationship Id="rId2" Type="http://schemas.openxmlformats.org/officeDocument/2006/relationships/image" Target="NUL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3" Type="http://schemas.openxmlformats.org/officeDocument/2006/relationships/image" Target="../media/image109.jpeg"/><Relationship Id="rId2" Type="http://schemas.openxmlformats.org/officeDocument/2006/relationships/image" Target="NULL"/><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3" Type="http://schemas.openxmlformats.org/officeDocument/2006/relationships/image" Target="../media/image109.jpeg"/><Relationship Id="rId2" Type="http://schemas.openxmlformats.org/officeDocument/2006/relationships/image" Target="NULL"/><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2" Type="http://schemas.openxmlformats.org/officeDocument/2006/relationships/image" Target="../media/image109.jpeg"/><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2" Type="http://schemas.openxmlformats.org/officeDocument/2006/relationships/image" Target="../media/image109.jpeg"/><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3" Type="http://schemas.openxmlformats.org/officeDocument/2006/relationships/image" Target="../media/image109.jpeg"/><Relationship Id="rId2" Type="http://schemas.openxmlformats.org/officeDocument/2006/relationships/image" Target="NULL"/><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3" Type="http://schemas.openxmlformats.org/officeDocument/2006/relationships/image" Target="../media/image112.jpeg"/><Relationship Id="rId2" Type="http://schemas.openxmlformats.org/officeDocument/2006/relationships/image" Target="NULL"/><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3" Type="http://schemas.openxmlformats.org/officeDocument/2006/relationships/image" Target="../media/image113.jpeg"/><Relationship Id="rId2" Type="http://schemas.openxmlformats.org/officeDocument/2006/relationships/image" Target="NULL"/><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3" Type="http://schemas.openxmlformats.org/officeDocument/2006/relationships/image" Target="../media/image109.jpeg"/><Relationship Id="rId2" Type="http://schemas.openxmlformats.org/officeDocument/2006/relationships/image" Target="NULL"/><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2" Type="http://schemas.openxmlformats.org/officeDocument/2006/relationships/image" Target="../media/image114.jpeg"/><Relationship Id="rId1" Type="http://schemas.openxmlformats.org/officeDocument/2006/relationships/slideLayout" Target="../slideLayouts/slideLayout10.xml"/></Relationships>
</file>

<file path=ppt/slides/_rels/slide361.xml.rels><?xml version="1.0" encoding="UTF-8" standalone="yes"?>
<Relationships xmlns="http://schemas.openxmlformats.org/package/2006/relationships"><Relationship Id="rId2" Type="http://schemas.openxmlformats.org/officeDocument/2006/relationships/image" Target="../media/image114.jpeg"/><Relationship Id="rId1" Type="http://schemas.openxmlformats.org/officeDocument/2006/relationships/slideLayout" Target="../slideLayouts/slideLayout10.xml"/></Relationships>
</file>

<file path=ppt/slides/_rels/slide36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3" Type="http://schemas.openxmlformats.org/officeDocument/2006/relationships/image" Target="../media/image115.jpeg"/><Relationship Id="rId2" Type="http://schemas.openxmlformats.org/officeDocument/2006/relationships/image" Target="NULL"/><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3" Type="http://schemas.openxmlformats.org/officeDocument/2006/relationships/image" Target="../media/image115.jpeg"/><Relationship Id="rId2"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15.jpeg"/><Relationship Id="rId1" Type="http://schemas.openxmlformats.org/officeDocument/2006/relationships/slideLayout" Target="../slideLayouts/slideLayout2.xml"/></Relationships>
</file>

<file path=ppt/slides/_rels/slide393.xml.rels><?xml version="1.0" encoding="UTF-8" standalone="yes"?>
<Relationships xmlns="http://schemas.openxmlformats.org/package/2006/relationships"><Relationship Id="rId3" Type="http://schemas.openxmlformats.org/officeDocument/2006/relationships/image" Target="../media/image115.jpeg"/><Relationship Id="rId2" Type="http://schemas.openxmlformats.org/officeDocument/2006/relationships/image" Target="NULL"/><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3" Type="http://schemas.openxmlformats.org/officeDocument/2006/relationships/image" Target="../media/image115.jpeg"/><Relationship Id="rId2" Type="http://schemas.openxmlformats.org/officeDocument/2006/relationships/image" Target="NULL"/><Relationship Id="rId1" Type="http://schemas.openxmlformats.org/officeDocument/2006/relationships/slideLayout" Target="../slideLayouts/slideLayout2.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6.xml.rels><?xml version="1.0" encoding="UTF-8" standalone="yes"?>
<Relationships xmlns="http://schemas.openxmlformats.org/package/2006/relationships"><Relationship Id="rId2" Type="http://schemas.openxmlformats.org/officeDocument/2006/relationships/image" Target="../media/image115.jpeg"/><Relationship Id="rId1" Type="http://schemas.openxmlformats.org/officeDocument/2006/relationships/slideLayout" Target="../slideLayouts/slideLayout2.xml"/></Relationships>
</file>

<file path=ppt/slides/_rels/slide397.xml.rels><?xml version="1.0" encoding="UTF-8" standalone="yes"?>
<Relationships xmlns="http://schemas.openxmlformats.org/package/2006/relationships"><Relationship Id="rId2" Type="http://schemas.openxmlformats.org/officeDocument/2006/relationships/image" Target="../media/image115.jpeg"/><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2" Type="http://schemas.openxmlformats.org/officeDocument/2006/relationships/image" Target="../media/image115.jpeg"/><Relationship Id="rId1" Type="http://schemas.openxmlformats.org/officeDocument/2006/relationships/slideLayout" Target="../slideLayouts/slideLayout2.xml"/></Relationships>
</file>

<file path=ppt/slides/_rels/slide401.xml.rels><?xml version="1.0" encoding="UTF-8" standalone="yes"?>
<Relationships xmlns="http://schemas.openxmlformats.org/package/2006/relationships"><Relationship Id="rId2" Type="http://schemas.openxmlformats.org/officeDocument/2006/relationships/image" Target="../media/image115.jpeg"/><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0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0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0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0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1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1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14.xml.rels><?xml version="1.0" encoding="UTF-8" standalone="yes"?>
<Relationships xmlns="http://schemas.openxmlformats.org/package/2006/relationships"><Relationship Id="rId3" Type="http://schemas.openxmlformats.org/officeDocument/2006/relationships/image" Target="../media/image115.jpeg"/><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NUL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1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2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2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23.xml.rels><?xml version="1.0" encoding="UTF-8" standalone="yes"?>
<Relationships xmlns="http://schemas.openxmlformats.org/package/2006/relationships"><Relationship Id="rId2" Type="http://schemas.openxmlformats.org/officeDocument/2006/relationships/image" Target="../media/image115.jpeg"/><Relationship Id="rId1" Type="http://schemas.openxmlformats.org/officeDocument/2006/relationships/slideLayout" Target="../slideLayouts/slideLayout2.xml"/></Relationships>
</file>

<file path=ppt/slides/_rels/slide424.xml.rels><?xml version="1.0" encoding="UTF-8" standalone="yes"?>
<Relationships xmlns="http://schemas.openxmlformats.org/package/2006/relationships"><Relationship Id="rId3" Type="http://schemas.openxmlformats.org/officeDocument/2006/relationships/image" Target="../media/image115.jpeg"/><Relationship Id="rId2" Type="http://schemas.openxmlformats.org/officeDocument/2006/relationships/image" Target="NULL"/><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2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2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2" Type="http://schemas.openxmlformats.org/officeDocument/2006/relationships/image" Target="../media/image116.jpeg"/><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2" Type="http://schemas.openxmlformats.org/officeDocument/2006/relationships/image" Target="../media/image116.jpeg"/><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2" Type="http://schemas.openxmlformats.org/officeDocument/2006/relationships/image" Target="../media/image116.jpeg"/><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3" Type="http://schemas.openxmlformats.org/officeDocument/2006/relationships/image" Target="../media/image116.jpeg"/><Relationship Id="rId2" Type="http://schemas.openxmlformats.org/officeDocument/2006/relationships/image" Target="NULL"/><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3" Type="http://schemas.openxmlformats.org/officeDocument/2006/relationships/image" Target="../media/image116.jpeg"/><Relationship Id="rId2" Type="http://schemas.openxmlformats.org/officeDocument/2006/relationships/image" Target="NULL"/><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NUL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NUL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400" b="1" dirty="0"/>
              <a:t>Section 01</a:t>
            </a:r>
          </a:p>
        </p:txBody>
      </p:sp>
      <p:sp>
        <p:nvSpPr>
          <p:cNvPr id="3" name="Subtitle 2"/>
          <p:cNvSpPr>
            <a:spLocks noGrp="1"/>
          </p:cNvSpPr>
          <p:nvPr>
            <p:ph type="subTitle" idx="1"/>
          </p:nvPr>
        </p:nvSpPr>
        <p:spPr/>
        <p:txBody>
          <a:bodyPr>
            <a:normAutofit/>
          </a:bodyPr>
          <a:lstStyle/>
          <a:p>
            <a:r>
              <a:rPr lang="en-US" sz="3600" dirty="0"/>
              <a:t>Introducing Foundation</a:t>
            </a:r>
          </a:p>
        </p:txBody>
      </p:sp>
    </p:spTree>
    <p:extLst>
      <p:ext uri="{BB962C8B-B14F-4D97-AF65-F5344CB8AC3E}">
        <p14:creationId xmlns:p14="http://schemas.microsoft.com/office/powerpoint/2010/main" val="3132188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BAB27E8-7F75-BECA-FBA3-D1FD93325DD9}"/>
              </a:ext>
            </a:extLst>
          </p:cNvPr>
          <p:cNvSpPr txBox="1"/>
          <p:nvPr/>
        </p:nvSpPr>
        <p:spPr>
          <a:xfrm>
            <a:off x="1212709" y="1956163"/>
            <a:ext cx="9965518" cy="1212433"/>
          </a:xfrm>
          <a:prstGeom prst="rect">
            <a:avLst/>
          </a:prstGeom>
          <a:solidFill>
            <a:srgbClr val="FFFF00"/>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985588A7-8871-48C2-A7E5-109A2D232E1E}"/>
              </a:ext>
            </a:extLst>
          </p:cNvPr>
          <p:cNvSpPr txBox="1"/>
          <p:nvPr/>
        </p:nvSpPr>
        <p:spPr>
          <a:xfrm>
            <a:off x="1212709" y="4266379"/>
            <a:ext cx="9965518" cy="1392094"/>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482729" y="2126737"/>
            <a:ext cx="9515061" cy="3531736"/>
          </a:xfrm>
          <a:prstGeom prst="rect">
            <a:avLst/>
          </a:prstGeom>
        </p:spPr>
        <p:txBody>
          <a:bodyPr wrap="square">
            <a:spAutoFit/>
          </a:bodyPr>
          <a:lstStyle/>
          <a:p>
            <a:pPr>
              <a:lnSpc>
                <a:spcPct val="107000"/>
              </a:lnSpc>
              <a:spcAft>
                <a:spcPts val="1200"/>
              </a:spcAft>
            </a:pPr>
            <a:r>
              <a:rPr lang="en-US" sz="2600" dirty="0">
                <a:ea typeface="Calibri" panose="020F0502020204030204" pitchFamily="34" charset="0"/>
                <a:cs typeface="Times New Roman" panose="02020603050405020304" pitchFamily="18" charset="0"/>
              </a:rPr>
              <a:t>Introduction – What is an </a:t>
            </a:r>
            <a:r>
              <a:rPr lang="en-US" sz="2600" dirty="0">
                <a:solidFill>
                  <a:srgbClr val="0000FF"/>
                </a:solidFill>
                <a:ea typeface="Calibri" panose="020F0502020204030204" pitchFamily="34" charset="0"/>
                <a:cs typeface="Times New Roman" panose="02020603050405020304" pitchFamily="18" charset="0"/>
              </a:rPr>
              <a:t>instance</a:t>
            </a:r>
            <a:r>
              <a:rPr lang="en-US" sz="2600" dirty="0">
                <a:ea typeface="Calibri" panose="020F0502020204030204" pitchFamily="34" charset="0"/>
                <a:cs typeface="Times New Roman" panose="02020603050405020304" pitchFamily="18" charset="0"/>
              </a:rPr>
              <a:t> and its </a:t>
            </a:r>
            <a:r>
              <a:rPr lang="en-US" sz="2600" dirty="0">
                <a:solidFill>
                  <a:srgbClr val="0000FF"/>
                </a:solidFill>
                <a:ea typeface="Calibri" panose="020F0502020204030204" pitchFamily="34" charset="0"/>
                <a:cs typeface="Times New Roman" panose="02020603050405020304" pitchFamily="18" charset="0"/>
              </a:rPr>
              <a:t>solution</a:t>
            </a:r>
            <a:r>
              <a:rPr lang="en-US" sz="2600" dirty="0">
                <a:ea typeface="Calibri" panose="020F0502020204030204" pitchFamily="34" charset="0"/>
                <a:cs typeface="Times New Roman" panose="02020603050405020304" pitchFamily="18" charset="0"/>
              </a:rPr>
              <a:t> of the </a:t>
            </a:r>
            <a:r>
              <a:rPr lang="en-US" sz="2600" dirty="0">
                <a:solidFill>
                  <a:srgbClr val="0000FF"/>
                </a:solidFill>
                <a:ea typeface="Calibri" panose="020F0502020204030204" pitchFamily="34" charset="0"/>
                <a:cs typeface="Times New Roman" panose="02020603050405020304" pitchFamily="18" charset="0"/>
              </a:rPr>
              <a:t>problem</a:t>
            </a:r>
            <a:r>
              <a:rPr lang="en-US" sz="2600" dirty="0">
                <a:ea typeface="Calibri" panose="020F0502020204030204" pitchFamily="34" charset="0"/>
                <a:cs typeface="Times New Roman" panose="02020603050405020304" pitchFamily="18" charset="0"/>
              </a:rPr>
              <a:t>?</a:t>
            </a:r>
          </a:p>
          <a:p>
            <a:pPr marL="517525" indent="-517525">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Example 0.1.1:  An example of a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problem</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b="1" dirty="0">
                <a:latin typeface="Times New Roman" panose="02020603050405020304" pitchFamily="18" charset="0"/>
                <a:ea typeface="Calibri" panose="020F0502020204030204" pitchFamily="34" charset="0"/>
                <a:cs typeface="Times New Roman" panose="02020603050405020304" pitchFamily="18" charset="0"/>
              </a:rPr>
              <a:t>Question: </a:t>
            </a:r>
            <a:r>
              <a:rPr lang="en-US" sz="2400" dirty="0">
                <a:latin typeface="Times New Roman" panose="02020603050405020304" pitchFamily="18" charset="0"/>
                <a:ea typeface="Calibri" panose="020F0502020204030204" pitchFamily="34" charset="0"/>
                <a:cs typeface="Times New Roman" panose="02020603050405020304" pitchFamily="18" charset="0"/>
              </a:rPr>
              <a:t>Sort a list </a:t>
            </a:r>
            <a:r>
              <a:rPr lang="en-US" sz="2400" i="1" dirty="0">
                <a:latin typeface="Times New Roman" panose="02020603050405020304" pitchFamily="18" charset="0"/>
                <a:ea typeface="Calibri" panose="020F0502020204030204" pitchFamily="34" charset="0"/>
                <a:cs typeface="Times New Roman" panose="02020603050405020304" pitchFamily="18" charset="0"/>
              </a:rPr>
              <a:t>S</a:t>
            </a:r>
            <a:r>
              <a:rPr lang="en-US" sz="2400" dirty="0">
                <a:latin typeface="Times New Roman" panose="02020603050405020304" pitchFamily="18" charset="0"/>
                <a:ea typeface="Calibri" panose="020F0502020204030204" pitchFamily="34" charset="0"/>
                <a:cs typeface="Times New Roman" panose="02020603050405020304" pitchFamily="18" charset="0"/>
              </a:rPr>
              <a:t> of </a:t>
            </a:r>
            <a:r>
              <a:rPr lang="en-US" sz="2400" i="1" dirty="0">
                <a:latin typeface="Times New Roman" panose="02020603050405020304" pitchFamily="18" charset="0"/>
                <a:ea typeface="Calibri" panose="020F0502020204030204" pitchFamily="34" charset="0"/>
                <a:cs typeface="Times New Roman" panose="02020603050405020304" pitchFamily="18" charset="0"/>
              </a:rPr>
              <a:t>n</a:t>
            </a:r>
            <a:r>
              <a:rPr lang="en-US" sz="2400" dirty="0">
                <a:latin typeface="Times New Roman" panose="02020603050405020304" pitchFamily="18" charset="0"/>
                <a:ea typeface="Calibri" panose="020F0502020204030204" pitchFamily="34" charset="0"/>
                <a:cs typeface="Times New Roman" panose="02020603050405020304" pitchFamily="18" charset="0"/>
              </a:rPr>
              <a:t> numbers in nondecreasing order. </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b="1" dirty="0">
                <a:latin typeface="Times New Roman" panose="02020603050405020304" pitchFamily="18" charset="0"/>
                <a:ea typeface="Calibri" panose="020F0502020204030204" pitchFamily="34" charset="0"/>
                <a:cs typeface="Times New Roman" panose="02020603050405020304" pitchFamily="18" charset="0"/>
              </a:rPr>
              <a:t>Answer: </a:t>
            </a:r>
            <a:r>
              <a:rPr lang="en-US" sz="2400" dirty="0">
                <a:latin typeface="Times New Roman" panose="02020603050405020304" pitchFamily="18" charset="0"/>
                <a:ea typeface="Calibri" panose="020F0502020204030204" pitchFamily="34" charset="0"/>
                <a:cs typeface="Times New Roman" panose="02020603050405020304" pitchFamily="18" charset="0"/>
              </a:rPr>
              <a:t>the numbers in sorted sequence.</a:t>
            </a:r>
          </a:p>
          <a:p>
            <a:pPr marL="517525" indent="-517525">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An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instance</a:t>
            </a:r>
            <a:r>
              <a:rPr lang="en-US" sz="2400" dirty="0">
                <a:latin typeface="Times New Roman" panose="02020603050405020304" pitchFamily="18" charset="0"/>
                <a:ea typeface="Calibri" panose="020F0502020204030204" pitchFamily="34" charset="0"/>
                <a:cs typeface="Times New Roman" panose="02020603050405020304" pitchFamily="18" charset="0"/>
              </a:rPr>
              <a:t> of this problem in Example 0.1.1 is</a:t>
            </a:r>
          </a:p>
          <a:p>
            <a:pPr lvl="2">
              <a:lnSpc>
                <a:spcPct val="107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An instance of the problem: </a:t>
            </a:r>
            <a:r>
              <a:rPr lang="en-US" sz="2400" i="1" dirty="0">
                <a:latin typeface="Times New Roman" panose="02020603050405020304" pitchFamily="18" charset="0"/>
                <a:ea typeface="Calibri" panose="020F0502020204030204" pitchFamily="34" charset="0"/>
                <a:cs typeface="Times New Roman" panose="02020603050405020304" pitchFamily="18" charset="0"/>
              </a:rPr>
              <a:t>S</a:t>
            </a:r>
            <a:r>
              <a:rPr lang="en-US" sz="2400" dirty="0">
                <a:latin typeface="Times New Roman" panose="02020603050405020304" pitchFamily="18" charset="0"/>
                <a:ea typeface="Calibri" panose="020F0502020204030204" pitchFamily="34" charset="0"/>
                <a:cs typeface="Times New Roman" panose="02020603050405020304" pitchFamily="18" charset="0"/>
              </a:rPr>
              <a:t> = [10, 7, 11, 5, 13, 8]   and   </a:t>
            </a:r>
            <a:r>
              <a:rPr lang="en-US" sz="2400" i="1" dirty="0">
                <a:latin typeface="Times New Roman" panose="02020603050405020304" pitchFamily="18" charset="0"/>
                <a:ea typeface="Calibri" panose="020F0502020204030204" pitchFamily="34" charset="0"/>
                <a:cs typeface="Times New Roman" panose="02020603050405020304" pitchFamily="18" charset="0"/>
              </a:rPr>
              <a:t>n</a:t>
            </a:r>
            <a:r>
              <a:rPr lang="en-US" sz="2400" dirty="0">
                <a:latin typeface="Times New Roman" panose="02020603050405020304" pitchFamily="18" charset="0"/>
                <a:ea typeface="Calibri" panose="020F0502020204030204" pitchFamily="34" charset="0"/>
                <a:cs typeface="Times New Roman" panose="02020603050405020304" pitchFamily="18" charset="0"/>
              </a:rPr>
              <a:t> = 6.</a:t>
            </a:r>
          </a:p>
          <a:p>
            <a:pPr lvl="2">
              <a:lnSpc>
                <a:spcPct val="107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Solution: </a:t>
            </a:r>
            <a:r>
              <a:rPr lang="en-US" sz="2400" dirty="0">
                <a:latin typeface="Times New Roman" panose="02020603050405020304" pitchFamily="18" charset="0"/>
                <a:ea typeface="Calibri" panose="020F0502020204030204" pitchFamily="34" charset="0"/>
                <a:cs typeface="Times New Roman" panose="02020603050405020304" pitchFamily="18" charset="0"/>
              </a:rPr>
              <a:t>The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solution</a:t>
            </a:r>
            <a:r>
              <a:rPr lang="en-US" sz="2400" dirty="0">
                <a:latin typeface="Times New Roman" panose="02020603050405020304" pitchFamily="18" charset="0"/>
                <a:ea typeface="Calibri" panose="020F0502020204030204" pitchFamily="34" charset="0"/>
                <a:cs typeface="Times New Roman" panose="02020603050405020304" pitchFamily="18" charset="0"/>
              </a:rPr>
              <a:t> to the instance is [5, 7, 8, 10, 11, 13].</a:t>
            </a:r>
          </a:p>
        </p:txBody>
      </p:sp>
      <p:sp>
        <p:nvSpPr>
          <p:cNvPr id="6" name="TextBox 5">
            <a:extLst>
              <a:ext uri="{FF2B5EF4-FFF2-40B4-BE49-F238E27FC236}">
                <a16:creationId xmlns:a16="http://schemas.microsoft.com/office/drawing/2014/main" id="{2021E1A0-6B9E-E42E-0473-D0559874F63C}"/>
              </a:ext>
            </a:extLst>
          </p:cNvPr>
          <p:cNvSpPr txBox="1"/>
          <p:nvPr/>
        </p:nvSpPr>
        <p:spPr>
          <a:xfrm>
            <a:off x="1212709" y="685810"/>
            <a:ext cx="10110630" cy="830997"/>
          </a:xfrm>
          <a:prstGeom prst="rect">
            <a:avLst/>
          </a:prstGeom>
          <a:solidFill>
            <a:srgbClr val="FFFF00"/>
          </a:solidFill>
        </p:spPr>
        <p:txBody>
          <a:bodyPr wrap="square" rtlCol="0">
            <a:spAutoFit/>
          </a:bodyPr>
          <a:lstStyle/>
          <a:p>
            <a:r>
              <a:rPr lang="en-US" sz="2400" dirty="0">
                <a:latin typeface="Times New Roman" panose="02020603050405020304" pitchFamily="18" charset="0"/>
                <a:cs typeface="Times New Roman" panose="02020603050405020304" pitchFamily="18" charset="0"/>
              </a:rPr>
              <a:t>Summary: Problem? Questions? Answers? Parameters? Instances of an problem? An instance’s Solution?</a:t>
            </a:r>
          </a:p>
        </p:txBody>
      </p:sp>
    </p:spTree>
    <p:extLst>
      <p:ext uri="{BB962C8B-B14F-4D97-AF65-F5344CB8AC3E}">
        <p14:creationId xmlns:p14="http://schemas.microsoft.com/office/powerpoint/2010/main" val="252010205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8480" y="2361447"/>
            <a:ext cx="4784676" cy="1465486"/>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407168" y="2054153"/>
            <a:ext cx="3831442" cy="1679370"/>
          </a:xfrm>
          <a:prstGeom prst="rect">
            <a:avLst/>
          </a:prstGeom>
        </p:spPr>
        <p:txBody>
          <a:bodyPr wrap="square">
            <a:spAutoFit/>
          </a:bodyPr>
          <a:lstStyle/>
          <a:p>
            <a:pPr>
              <a:lnSpc>
                <a:spcPct val="107000"/>
              </a:lnSpc>
            </a:pPr>
            <a:r>
              <a:rPr lang="en-US" sz="26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400" i="1" dirty="0">
                <a:latin typeface="Times New Roman" panose="02020603050405020304" pitchFamily="18" charset="0"/>
                <a:ea typeface="Calibri" panose="020F0502020204030204" pitchFamily="34" charset="0"/>
                <a:cs typeface="Times New Roman" panose="02020603050405020304" pitchFamily="18" charset="0"/>
              </a:rPr>
              <a:t>Can we do better?</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We can do significantly better. (See Chapter 02)</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p:cNvSpPr txBox="1"/>
          <p:nvPr/>
        </p:nvSpPr>
        <p:spPr>
          <a:xfrm>
            <a:off x="5738949" y="1604558"/>
            <a:ext cx="5207726" cy="364888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2400" spc="-100" dirty="0">
                <a:ea typeface="Calibri" panose="020F0502020204030204" pitchFamily="34" charset="0"/>
                <a:cs typeface="Times New Roman" panose="02020603050405020304" pitchFamily="18" charset="0"/>
              </a:rPr>
              <a:t>function</a:t>
            </a:r>
            <a:r>
              <a:rPr lang="en-US" sz="2400" dirty="0">
                <a:latin typeface="Times New Roman" panose="02020603050405020304" pitchFamily="18" charset="0"/>
                <a:ea typeface="Calibri" panose="020F0502020204030204" pitchFamily="34" charset="0"/>
                <a:cs typeface="Times New Roman" panose="02020603050405020304" pitchFamily="18" charset="0"/>
              </a:rPr>
              <a:t> multiply(x, y)</a:t>
            </a:r>
          </a:p>
          <a:p>
            <a:pPr marL="457200" marR="0">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Input: Two n-bit integers x and y, 		   where y ≥ 0</a:t>
            </a:r>
          </a:p>
          <a:p>
            <a:pPr marL="457200" marR="0">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Output: Their product</a:t>
            </a:r>
          </a:p>
          <a:p>
            <a:pPr marL="457200" marR="0">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457200" marR="0">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if  y = 0  then return 0;</a:t>
            </a:r>
          </a:p>
          <a:p>
            <a:pPr marL="457200" marR="0">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z :=  multiply (x, </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Times New Roman" panose="02020603050405020304" pitchFamily="18" charset="0"/>
                <a:ea typeface="Calibri" panose="020F0502020204030204" pitchFamily="34" charset="0"/>
                <a:cs typeface="Times New Roman" panose="02020603050405020304" pitchFamily="18" charset="0"/>
              </a:rPr>
              <a:t> y/2 </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pPr marL="457200" marR="0">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if y is even then return 2z</a:t>
            </a:r>
          </a:p>
          <a:p>
            <a:pPr marL="457200" marR="0">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else return x + 2z;</a:t>
            </a:r>
          </a:p>
        </p:txBody>
      </p:sp>
    </p:spTree>
    <p:extLst>
      <p:ext uri="{BB962C8B-B14F-4D97-AF65-F5344CB8AC3E}">
        <p14:creationId xmlns:p14="http://schemas.microsoft.com/office/powerpoint/2010/main" val="348122663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51205C3-5361-4697-86C6-FA32FBDE263C}"/>
              </a:ext>
            </a:extLst>
          </p:cNvPr>
          <p:cNvSpPr txBox="1"/>
          <p:nvPr/>
        </p:nvSpPr>
        <p:spPr>
          <a:xfrm>
            <a:off x="848480" y="2361447"/>
            <a:ext cx="7652969" cy="624193"/>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483579" y="591166"/>
                <a:ext cx="8391942" cy="5416226"/>
              </a:xfrm>
              <a:prstGeom prst="rect">
                <a:avLst/>
              </a:prstGeom>
            </p:spPr>
            <p:txBody>
              <a:bodyPr wrap="square">
                <a:spAutoFit/>
              </a:bodyPr>
              <a:lstStyle/>
              <a:p>
                <a:pPr>
                  <a:spcAft>
                    <a:spcPts val="1800"/>
                  </a:spcAft>
                </a:pPr>
                <a:r>
                  <a:rPr lang="en-US" sz="2600" i="1" dirty="0">
                    <a:solidFill>
                      <a:srgbClr val="0000FF"/>
                    </a:solidFill>
                    <a:ea typeface="Calibri" panose="020F0502020204030204" pitchFamily="34" charset="0"/>
                    <a:cs typeface="Times New Roman" panose="02020603050405020304" pitchFamily="18" charset="0"/>
                  </a:rPr>
                  <a:t>Multiplication </a:t>
                </a:r>
                <a:r>
                  <a:rPr lang="en-US" sz="2600" i="1" dirty="0">
                    <a:solidFill>
                      <a:srgbClr val="0000FF"/>
                    </a:solidFill>
                    <a:effectLst/>
                    <a:ea typeface="Calibri" panose="020F0502020204030204" pitchFamily="34" charset="0"/>
                    <a:cs typeface="Times New Roman" panose="02020603050405020304" pitchFamily="18" charset="0"/>
                  </a:rPr>
                  <a:t>ẚ la Russe</a:t>
                </a:r>
                <a:endParaRPr lang="en-US" sz="2600" dirty="0">
                  <a:effectLst/>
                  <a:ea typeface="Calibri" panose="020F0502020204030204" pitchFamily="34" charset="0"/>
                  <a:cs typeface="Times New Roman" panose="02020603050405020304" pitchFamily="18" charset="0"/>
                </a:endParaRPr>
              </a:p>
              <a:p>
                <a:pPr marL="461963" indent="-461963">
                  <a:spcAft>
                    <a:spcPts val="60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Consider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the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multiplication ẚ la Russe</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919163" lvl="1" indent="-461963">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nonorthodox algorithm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for multiplying two positive integers, x and y. </a:t>
                </a:r>
              </a:p>
              <a:p>
                <a:pPr marL="919163" lvl="1" indent="-461963">
                  <a:spcAft>
                    <a:spcPts val="60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also called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Russian Peasant Method.</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61963" indent="-461963">
                  <a:spcAft>
                    <a:spcPts val="1800"/>
                  </a:spcAft>
                  <a:buFont typeface="Arial" panose="020B0604020202020204" pitchFamily="34" charset="0"/>
                  <a:buChar char="•"/>
                </a:pP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Let x and y be positive integers</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461963" indent="-461963">
                  <a:spcAft>
                    <a:spcPts val="180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Compute the product of x and y using:</a:t>
                </a:r>
              </a:p>
              <a:p>
                <a:pPr marL="228600" marR="0">
                  <a:spcBef>
                    <a:spcPts val="0"/>
                  </a:spcBef>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m:rPr>
                            <m:sty m:val="p"/>
                          </m:rPr>
                          <a:rPr lang="en-US" sz="2400" b="0" i="0" smtClean="0">
                            <a:effectLst/>
                            <a:latin typeface="Cambria Math" panose="02040503050406030204" pitchFamily="18" charset="0"/>
                            <a:ea typeface="Calibri" panose="020F0502020204030204" pitchFamily="34" charset="0"/>
                            <a:cs typeface="Times New Roman" panose="02020603050405020304" pitchFamily="18" charset="0"/>
                          </a:rPr>
                          <m:t>y</m:t>
                        </m:r>
                      </m:num>
                      <m:den>
                        <m:r>
                          <a:rPr lang="en-US" sz="2400">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a:rPr lang="en-US" sz="2400">
                        <a:effectLst/>
                        <a:latin typeface="Cambria Math" panose="02040503050406030204" pitchFamily="18" charset="0"/>
                        <a:ea typeface="Calibri" panose="020F0502020204030204" pitchFamily="34" charset="0"/>
                        <a:cs typeface="Times New Roman" panose="02020603050405020304" pitchFamily="18" charset="0"/>
                      </a:rPr>
                      <m:t>2</m:t>
                    </m:r>
                    <m:r>
                      <m:rPr>
                        <m:sty m:val="p"/>
                      </m:rPr>
                      <a:rPr lang="en-US" sz="2400" b="0" i="0" smtClean="0">
                        <a:effectLst/>
                        <a:latin typeface="Cambria Math" panose="02040503050406030204" pitchFamily="18" charset="0"/>
                        <a:ea typeface="Calibri" panose="020F0502020204030204" pitchFamily="34" charset="0"/>
                        <a:cs typeface="Times New Roman" panose="02020603050405020304" pitchFamily="18" charset="0"/>
                      </a:rPr>
                      <m:t>x</m:t>
                    </m:r>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if y is even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lvl="1"/>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 y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fPr>
                      <m:num>
                        <m:r>
                          <m:rPr>
                            <m:sty m:val="p"/>
                          </m:rPr>
                          <a:rPr lang="en-US" sz="2400" b="0" i="0"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y</m:t>
                        </m:r>
                        <m: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40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40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400">
                        <a:effectLst/>
                        <a:latin typeface="Cambria Math" panose="02040503050406030204" pitchFamily="18" charset="0"/>
                        <a:ea typeface="Calibri" panose="020F0502020204030204" pitchFamily="34" charset="0"/>
                        <a:cs typeface="Times New Roman" panose="02020603050405020304" pitchFamily="18" charset="0"/>
                      </a:rPr>
                      <m:t>2</m:t>
                    </m:r>
                    <m:r>
                      <m:rPr>
                        <m:sty m:val="p"/>
                      </m:rPr>
                      <a:rPr lang="en-US" sz="2400" b="0" i="0" smtClean="0">
                        <a:effectLst/>
                        <a:latin typeface="Cambria Math" panose="02040503050406030204" pitchFamily="18" charset="0"/>
                        <a:ea typeface="Calibri" panose="020F0502020204030204" pitchFamily="34" charset="0"/>
                        <a:cs typeface="Times New Roman" panose="02020603050405020304" pitchFamily="18" charset="0"/>
                      </a:rPr>
                      <m:t>x</m:t>
                    </m:r>
                    <m:r>
                      <a:rPr lang="en-US" sz="24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400" b="0" i="0" smtClean="0">
                        <a:effectLst/>
                        <a:latin typeface="Cambria Math" panose="02040503050406030204" pitchFamily="18" charset="0"/>
                        <a:ea typeface="Calibri" panose="020F0502020204030204" pitchFamily="34" charset="0"/>
                        <a:cs typeface="Times New Roman" panose="02020603050405020304" pitchFamily="18" charset="0"/>
                      </a:rPr>
                      <m:t>x</m:t>
                    </m:r>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if n is odd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2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483579" y="591166"/>
                <a:ext cx="8391942" cy="5416226"/>
              </a:xfrm>
              <a:prstGeom prst="rect">
                <a:avLst/>
              </a:prstGeom>
              <a:blipFill>
                <a:blip r:embed="rId2"/>
                <a:stretch>
                  <a:fillRect l="-1307" t="-901"/>
                </a:stretch>
              </a:blipFill>
            </p:spPr>
            <p:txBody>
              <a:bodyPr/>
              <a:lstStyle/>
              <a:p>
                <a:r>
                  <a:rPr lang="en-US">
                    <a:noFill/>
                  </a:rPr>
                  <a:t> </a:t>
                </a:r>
              </a:p>
            </p:txBody>
          </p:sp>
        </mc:Fallback>
      </mc:AlternateContent>
      <p:sp>
        <p:nvSpPr>
          <p:cNvPr id="3" name="Left Brace 2"/>
          <p:cNvSpPr>
            <a:spLocks/>
          </p:cNvSpPr>
          <p:nvPr/>
        </p:nvSpPr>
        <p:spPr bwMode="auto">
          <a:xfrm>
            <a:off x="3013882" y="4168211"/>
            <a:ext cx="151375" cy="1375004"/>
          </a:xfrm>
          <a:prstGeom prst="leftBrace">
            <a:avLst>
              <a:gd name="adj1" fmla="val 75877"/>
              <a:gd name="adj2" fmla="val 50000"/>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 name="Text Box 482"/>
          <p:cNvSpPr txBox="1">
            <a:spLocks/>
          </p:cNvSpPr>
          <p:nvPr/>
        </p:nvSpPr>
        <p:spPr>
          <a:xfrm>
            <a:off x="6896391" y="3872360"/>
            <a:ext cx="4260708" cy="156665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60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Al </a:t>
            </a:r>
            <a:r>
              <a:rPr lang="en-US" sz="2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khwarizmi’s</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method:</a:t>
            </a:r>
            <a:endParaRPr lang="en-US" sz="2000" dirty="0">
              <a:effectLst/>
              <a:ea typeface="Calibri" panose="020F0502020204030204" pitchFamily="34" charset="0"/>
              <a:cs typeface="Times New Roman" panose="02020603050405020304" pitchFamily="18" charset="0"/>
            </a:endParaRPr>
          </a:p>
          <a:p>
            <a:pPr marL="0" marR="0">
              <a:spcBef>
                <a:spcPts val="0"/>
              </a:spcBef>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2(x * </a:t>
            </a:r>
            <a:r>
              <a:rPr lang="en-US" sz="2000" baseline="-25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y/2 </a:t>
            </a:r>
            <a:r>
              <a:rPr lang="en-US" sz="2000" baseline="-25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if y is even  </a:t>
            </a:r>
            <a:endParaRPr lang="en-US" sz="2000" dirty="0">
              <a:effectLst/>
              <a:ea typeface="Calibri" panose="020F0502020204030204" pitchFamily="34" charset="0"/>
              <a:cs typeface="Times New Roman" panose="02020603050405020304" pitchFamily="18" charset="0"/>
            </a:endParaRPr>
          </a:p>
          <a:p>
            <a:pPr>
              <a:spcAft>
                <a:spcPts val="6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x*y = </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spcAft>
                <a:spcPts val="6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x + 2(x * </a:t>
            </a:r>
            <a:r>
              <a:rPr lang="en-US" sz="2000"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y/2 </a:t>
            </a:r>
            <a:r>
              <a:rPr lang="en-US" sz="2000"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if y is odd</a:t>
            </a:r>
            <a:r>
              <a:rPr lang="en-US" sz="2000" dirty="0">
                <a:effectLst/>
                <a:ea typeface="Calibri" panose="020F0502020204030204" pitchFamily="34" charset="0"/>
                <a:cs typeface="Times New Roman" panose="02020603050405020304" pitchFamily="18" charset="0"/>
              </a:rPr>
              <a:t>  </a:t>
            </a:r>
          </a:p>
        </p:txBody>
      </p:sp>
      <p:sp>
        <p:nvSpPr>
          <p:cNvPr id="5" name="Left Brace 4"/>
          <p:cNvSpPr>
            <a:spLocks/>
          </p:cNvSpPr>
          <p:nvPr/>
        </p:nvSpPr>
        <p:spPr bwMode="auto">
          <a:xfrm>
            <a:off x="7645723" y="4361265"/>
            <a:ext cx="97766" cy="912435"/>
          </a:xfrm>
          <a:prstGeom prst="leftBrace">
            <a:avLst>
              <a:gd name="adj1" fmla="val 75877"/>
              <a:gd name="adj2" fmla="val 50000"/>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6" name="Cloud Callout 5"/>
          <p:cNvSpPr/>
          <p:nvPr/>
        </p:nvSpPr>
        <p:spPr>
          <a:xfrm flipH="1">
            <a:off x="524455" y="1862827"/>
            <a:ext cx="540688" cy="405516"/>
          </a:xfrm>
          <a:prstGeom prst="cloudCallout">
            <a:avLst>
              <a:gd name="adj1" fmla="val -59429"/>
              <a:gd name="adj2" fmla="val 1257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onfused emoticon Stock Vector - 11275856">
            <a:extLst>
              <a:ext uri="{FF2B5EF4-FFF2-40B4-BE49-F238E27FC236}">
                <a16:creationId xmlns:a16="http://schemas.microsoft.com/office/drawing/2014/main" id="{3B14063C-D213-43DC-8337-0CD6A8858C5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559" y="1862827"/>
            <a:ext cx="394583" cy="405516"/>
          </a:xfrm>
          <a:prstGeom prst="rect">
            <a:avLst/>
          </a:prstGeom>
          <a:noFill/>
          <a:ln>
            <a:noFill/>
          </a:ln>
        </p:spPr>
      </p:pic>
    </p:spTree>
    <p:extLst>
      <p:ext uri="{BB962C8B-B14F-4D97-AF65-F5344CB8AC3E}">
        <p14:creationId xmlns:p14="http://schemas.microsoft.com/office/powerpoint/2010/main" val="331083249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C9B900-2ED1-4111-AA3B-F7385E5E059D}"/>
              </a:ext>
            </a:extLst>
          </p:cNvPr>
          <p:cNvSpPr txBox="1"/>
          <p:nvPr/>
        </p:nvSpPr>
        <p:spPr>
          <a:xfrm>
            <a:off x="841899" y="2185751"/>
            <a:ext cx="8858155" cy="742800"/>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313665" y="434972"/>
            <a:ext cx="9564669" cy="6432530"/>
          </a:xfrm>
          <a:prstGeom prst="rect">
            <a:avLst/>
          </a:prstGeom>
        </p:spPr>
        <p:txBody>
          <a:bodyPr wrap="square">
            <a:spAutoFit/>
          </a:bodyPr>
          <a:lstStyle/>
          <a:p>
            <a:pPr>
              <a:spcAft>
                <a:spcPts val="1800"/>
              </a:spcAft>
            </a:pPr>
            <a:r>
              <a:rPr lang="en-US" sz="2600" spc="-100" dirty="0">
                <a:ea typeface="Calibri" panose="020F0502020204030204" pitchFamily="34" charset="0"/>
                <a:cs typeface="Times New Roman" panose="02020603050405020304" pitchFamily="18" charset="0"/>
              </a:rPr>
              <a:t>Compute the product x * y, where y  and x are positive integers.</a:t>
            </a:r>
          </a:p>
          <a:p>
            <a:pPr marL="461963" indent="-461963">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Compute product</a:t>
            </a:r>
            <a:r>
              <a:rPr lang="en-US" sz="2400" b="1" dirty="0">
                <a:latin typeface="Times New Roman" panose="02020603050405020304" pitchFamily="18" charset="0"/>
                <a:ea typeface="Calibri" panose="020F0502020204030204" pitchFamily="34" charset="0"/>
                <a:cs typeface="Times New Roman" panose="02020603050405020304" pitchFamily="18" charset="0"/>
              </a:rPr>
              <a:t> x * y  </a:t>
            </a:r>
            <a:r>
              <a:rPr lang="en-US" sz="2400" dirty="0">
                <a:latin typeface="Times New Roman" panose="02020603050405020304" pitchFamily="18" charset="0"/>
                <a:ea typeface="Calibri" panose="020F0502020204030204" pitchFamily="34" charset="0"/>
                <a:cs typeface="Times New Roman" panose="02020603050405020304" pitchFamily="18" charset="0"/>
              </a:rPr>
              <a:t>either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recursively </a:t>
            </a:r>
            <a:r>
              <a:rPr lang="en-US" sz="2400" dirty="0">
                <a:latin typeface="Times New Roman" panose="02020603050405020304" pitchFamily="18" charset="0"/>
                <a:ea typeface="Calibri" panose="020F0502020204030204" pitchFamily="34" charset="0"/>
                <a:cs typeface="Times New Roman" panose="02020603050405020304" pitchFamily="18" charset="0"/>
              </a:rPr>
              <a:t>or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iteratively</a:t>
            </a:r>
            <a:r>
              <a:rPr lang="en-US" sz="2400" b="1" dirty="0">
                <a:latin typeface="Times New Roman" panose="02020603050405020304" pitchFamily="18" charset="0"/>
                <a:ea typeface="Calibri" panose="020F0502020204030204" pitchFamily="34" charset="0"/>
                <a:cs typeface="Times New Roman" panose="02020603050405020304" pitchFamily="18" charset="0"/>
              </a:rPr>
              <a:t>.</a:t>
            </a:r>
          </a:p>
          <a:p>
            <a:pPr marL="461963" indent="-461963">
              <a:buFont typeface="Arial" panose="020B0604020202020204" pitchFamily="34" charset="0"/>
              <a:buChar char="•"/>
            </a:pPr>
            <a:r>
              <a:rPr lang="en-US" sz="2400" dirty="0">
                <a:solidFill>
                  <a:srgbClr val="0000FF"/>
                </a:solidFill>
                <a:ea typeface="Calibri" panose="020F0502020204030204" pitchFamily="34" charset="0"/>
                <a:cs typeface="Times New Roman" panose="02020603050405020304" pitchFamily="18" charset="0"/>
              </a:rPr>
              <a:t>The difference between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Russian Peasant Method </a:t>
            </a:r>
            <a:r>
              <a:rPr lang="en-US" sz="2400" dirty="0">
                <a:latin typeface="Times New Roman" panose="02020603050405020304" pitchFamily="18" charset="0"/>
                <a:ea typeface="Calibri" panose="020F0502020204030204" pitchFamily="34" charset="0"/>
                <a:cs typeface="Times New Roman" panose="02020603050405020304" pitchFamily="18" charset="0"/>
              </a:rPr>
              <a:t>and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Al Khwarizmi’s algorithm (coded as </a:t>
            </a:r>
            <a:r>
              <a:rPr lang="en-US" sz="2400" dirty="0">
                <a:latin typeface="Times New Roman" panose="02020603050405020304" pitchFamily="18" charset="0"/>
                <a:ea typeface="Calibri" panose="020F0502020204030204" pitchFamily="34" charset="0"/>
                <a:cs typeface="Times New Roman" panose="02020603050405020304" pitchFamily="18" charset="0"/>
              </a:rPr>
              <a:t>Multiplication à la </a:t>
            </a:r>
            <a:r>
              <a:rPr lang="en-US" sz="2400" dirty="0" err="1">
                <a:latin typeface="Times New Roman" panose="02020603050405020304" pitchFamily="18" charset="0"/>
                <a:ea typeface="Calibri" panose="020F0502020204030204" pitchFamily="34" charset="0"/>
                <a:cs typeface="Times New Roman" panose="02020603050405020304" pitchFamily="18" charset="0"/>
              </a:rPr>
              <a:t>Franҫais</a:t>
            </a:r>
            <a:r>
              <a:rPr lang="en-US" sz="2400" dirty="0">
                <a:latin typeface="Times New Roman" panose="02020603050405020304" pitchFamily="18" charset="0"/>
                <a:ea typeface="Calibri" panose="020F0502020204030204" pitchFamily="34" charset="0"/>
                <a:cs typeface="Times New Roman" panose="02020603050405020304" pitchFamily="18" charset="0"/>
              </a:rPr>
              <a:t>) is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that </a:t>
            </a:r>
          </a:p>
          <a:p>
            <a:pPr marL="919163" lvl="1" indent="-461963">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integer (even) division, and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p>
          <a:p>
            <a:pPr marL="919163" lvl="1" indent="-461963">
              <a:buFont typeface="Arial" panose="020B0604020202020204" pitchFamily="34" charset="0"/>
              <a:buChar char="•"/>
            </a:pP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reduce the value of y by 1 if y is an odd number.</a:t>
            </a: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Let’s measure the instance size by the value of y.</a:t>
            </a:r>
          </a:p>
          <a:p>
            <a:pPr>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  y  is even, </a:t>
            </a:r>
            <a:r>
              <a:rPr lang="en-US" sz="2400" dirty="0">
                <a:latin typeface="Times New Roman" panose="02020603050405020304" pitchFamily="18" charset="0"/>
                <a:ea typeface="Calibri" panose="020F0502020204030204" pitchFamily="34" charset="0"/>
                <a:cs typeface="Times New Roman" panose="02020603050405020304" pitchFamily="18" charset="0"/>
              </a:rPr>
              <a:t>an instance of half the size has to deal with y/2 or </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y/2 </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pPr marL="457200" indent="457200">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y * x = (y/2) * 2x.       </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i="1" dirty="0">
                <a:solidFill>
                  <a:srgbClr val="0000FF"/>
                </a:solidFill>
                <a:ea typeface="Calibri" panose="020F0502020204030204" pitchFamily="34" charset="0"/>
                <a:cs typeface="Times New Roman" panose="02020603050405020304" pitchFamily="18" charset="0"/>
              </a:rPr>
              <a:t>Multiplication ẚ la Russe</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457200" marR="0" indent="457200">
              <a:spcBef>
                <a:spcPts val="0"/>
              </a:spcBef>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(2x * </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y/2 </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if y is even</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(Al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khwarizmi’s</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spcAft>
                <a:spcPts val="600"/>
              </a:spcAft>
            </a:pPr>
            <a:r>
              <a:rPr lang="en-US" sz="23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  y is odd</a:t>
            </a:r>
            <a:r>
              <a:rPr lang="en-US" sz="2300" dirty="0">
                <a:latin typeface="Times New Roman" panose="02020603050405020304" pitchFamily="18" charset="0"/>
                <a:ea typeface="Calibri" panose="020F0502020204030204" pitchFamily="34" charset="0"/>
                <a:cs typeface="Times New Roman" panose="02020603050405020304" pitchFamily="18" charset="0"/>
              </a:rPr>
              <a:t>, we have </a:t>
            </a:r>
          </a:p>
          <a:p>
            <a:pPr>
              <a:spcAft>
                <a:spcPts val="600"/>
              </a:spcAft>
            </a:pPr>
            <a:r>
              <a:rPr lang="en-US" sz="2300" dirty="0">
                <a:latin typeface="Times New Roman" panose="02020603050405020304" pitchFamily="18" charset="0"/>
                <a:ea typeface="Calibri" panose="020F0502020204030204" pitchFamily="34" charset="0"/>
                <a:cs typeface="Times New Roman" panose="02020603050405020304" pitchFamily="18" charset="0"/>
              </a:rPr>
              <a:t>	</a:t>
            </a:r>
            <a:r>
              <a:rPr lang="en-US" sz="23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y * x = ((y – 1)/2) * 2x  + x. </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i="1" dirty="0">
                <a:solidFill>
                  <a:srgbClr val="0000FF"/>
                </a:solidFill>
                <a:ea typeface="Calibri" panose="020F0502020204030204" pitchFamily="34" charset="0"/>
                <a:cs typeface="Times New Roman" panose="02020603050405020304" pitchFamily="18" charset="0"/>
              </a:rPr>
              <a:t>Multiplication ẚ la Russe</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 + 2(x * </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y/2 </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if y is odd</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(Al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khwarizmi’s</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Using these formula, and the trivial case of 1 * x = x  to stop.</a:t>
            </a:r>
          </a:p>
          <a:p>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2" descr="Image result for smiley face images">
            <a:extLst>
              <a:ext uri="{FF2B5EF4-FFF2-40B4-BE49-F238E27FC236}">
                <a16:creationId xmlns:a16="http://schemas.microsoft.com/office/drawing/2014/main" id="{B865CCC7-F84C-4FF3-8E65-B6B2DCD0D61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116429">
            <a:off x="575441" y="4847706"/>
            <a:ext cx="532917" cy="387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83122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008333" y="2218118"/>
          <a:ext cx="4899804" cy="3541272"/>
        </p:xfrm>
        <a:graphic>
          <a:graphicData uri="http://schemas.openxmlformats.org/drawingml/2006/table">
            <a:tbl>
              <a:tblPr firstRow="1" firstCol="1" bandRow="1">
                <a:tableStyleId>{5C22544A-7EE6-4342-B048-85BDC9FD1C3A}</a:tableStyleId>
              </a:tblPr>
              <a:tblGrid>
                <a:gridCol w="871269">
                  <a:extLst>
                    <a:ext uri="{9D8B030D-6E8A-4147-A177-3AD203B41FA5}">
                      <a16:colId xmlns:a16="http://schemas.microsoft.com/office/drawing/2014/main" val="20000"/>
                    </a:ext>
                  </a:extLst>
                </a:gridCol>
                <a:gridCol w="810883">
                  <a:extLst>
                    <a:ext uri="{9D8B030D-6E8A-4147-A177-3AD203B41FA5}">
                      <a16:colId xmlns:a16="http://schemas.microsoft.com/office/drawing/2014/main" val="20001"/>
                    </a:ext>
                  </a:extLst>
                </a:gridCol>
                <a:gridCol w="1799288">
                  <a:extLst>
                    <a:ext uri="{9D8B030D-6E8A-4147-A177-3AD203B41FA5}">
                      <a16:colId xmlns:a16="http://schemas.microsoft.com/office/drawing/2014/main" val="20002"/>
                    </a:ext>
                  </a:extLst>
                </a:gridCol>
                <a:gridCol w="1418364">
                  <a:extLst>
                    <a:ext uri="{9D8B030D-6E8A-4147-A177-3AD203B41FA5}">
                      <a16:colId xmlns:a16="http://schemas.microsoft.com/office/drawing/2014/main" val="20003"/>
                    </a:ext>
                  </a:extLst>
                </a:gridCol>
              </a:tblGrid>
              <a:tr h="0">
                <a:tc>
                  <a:txBody>
                    <a:bodyPr/>
                    <a:lstStyle/>
                    <a:p>
                      <a:pPr marL="0" marR="0" algn="ctr">
                        <a:lnSpc>
                          <a:spcPct val="150000"/>
                        </a:lnSpc>
                        <a:spcBef>
                          <a:spcPts val="0"/>
                        </a:spcBef>
                        <a:spcAft>
                          <a:spcPts val="0"/>
                        </a:spcAft>
                      </a:pPr>
                      <a:r>
                        <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50000"/>
                        </a:lnSpc>
                        <a:spcBef>
                          <a:spcPts val="0"/>
                        </a:spcBef>
                        <a:spcAft>
                          <a:spcPts val="0"/>
                        </a:spcAft>
                      </a:pPr>
                      <a:r>
                        <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07000"/>
                        </a:lnSpc>
                        <a:spcBef>
                          <a:spcPts val="0"/>
                        </a:spcBef>
                        <a:spcAft>
                          <a:spcPts val="0"/>
                        </a:spcAft>
                      </a:pP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07000"/>
                        </a:lnSpc>
                        <a:spcBef>
                          <a:spcPts val="0"/>
                        </a:spcBef>
                        <a:spcAft>
                          <a:spcPts val="0"/>
                        </a:spcAft>
                      </a:pP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200514073"/>
                  </a:ext>
                </a:extLst>
              </a:tr>
              <a:tr h="0">
                <a:tc>
                  <a:txBody>
                    <a:bodyPr/>
                    <a:lstStyle/>
                    <a:p>
                      <a:pPr marL="0" marR="0" algn="ctr">
                        <a:lnSpc>
                          <a:spcPct val="150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38</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50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13</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 </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 </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marL="0" marR="0" algn="ctr">
                        <a:lnSpc>
                          <a:spcPct val="150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19</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50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26</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 </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38 is even</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1"/>
                  </a:ext>
                </a:extLst>
              </a:tr>
              <a:tr h="0">
                <a:tc>
                  <a:txBody>
                    <a:bodyPr/>
                    <a:lstStyle/>
                    <a:p>
                      <a:pPr marL="0" marR="0" algn="ctr">
                        <a:lnSpc>
                          <a:spcPct val="150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9</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50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52</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07000"/>
                        </a:lnSpc>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(+26)</a:t>
                      </a:r>
                      <a:endPar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19 is odd</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0">
                <a:tc>
                  <a:txBody>
                    <a:bodyPr/>
                    <a:lstStyle/>
                    <a:p>
                      <a:pPr marL="0" marR="0" algn="ctr">
                        <a:lnSpc>
                          <a:spcPct val="150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4</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50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104</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07000"/>
                        </a:lnSpc>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(+52)</a:t>
                      </a:r>
                      <a:endPar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9 is odd</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3"/>
                  </a:ext>
                </a:extLst>
              </a:tr>
              <a:tr h="0">
                <a:tc>
                  <a:txBody>
                    <a:bodyPr/>
                    <a:lstStyle/>
                    <a:p>
                      <a:pPr marL="0" marR="0" algn="ctr">
                        <a:lnSpc>
                          <a:spcPct val="150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50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208</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50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 </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50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4 is even</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4"/>
                  </a:ext>
                </a:extLst>
              </a:tr>
              <a:tr h="0">
                <a:tc>
                  <a:txBody>
                    <a:bodyPr/>
                    <a:lstStyle/>
                    <a:p>
                      <a:pPr marL="0" marR="0" algn="ctr">
                        <a:lnSpc>
                          <a:spcPct val="150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50000"/>
                        </a:lnSpc>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416</a:t>
                      </a:r>
                      <a:endPar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50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 </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50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 is even</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5"/>
                  </a:ext>
                </a:extLst>
              </a:tr>
              <a:tr h="0">
                <a:tc>
                  <a:txBody>
                    <a:bodyPr/>
                    <a:lstStyle/>
                    <a:p>
                      <a:pPr marL="0" marR="0" algn="ctr">
                        <a:lnSpc>
                          <a:spcPct val="150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 </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50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494</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50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+26+52+416</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50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 </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6"/>
                  </a:ext>
                </a:extLst>
              </a:tr>
            </a:tbl>
          </a:graphicData>
        </a:graphic>
      </p:graphicFrame>
      <p:sp>
        <p:nvSpPr>
          <p:cNvPr id="3" name="Rectangle 1"/>
          <p:cNvSpPr>
            <a:spLocks noChangeArrowheads="1"/>
          </p:cNvSpPr>
          <p:nvPr/>
        </p:nvSpPr>
        <p:spPr bwMode="auto">
          <a:xfrm>
            <a:off x="1492371" y="1068927"/>
            <a:ext cx="918713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Example</a:t>
            </a:r>
            <a:r>
              <a:rPr kumimoji="0" lang="en-US" altLang="en-US" sz="22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0.10: 	Compute 38 * 13</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Rectangle 3"/>
              <p:cNvSpPr/>
              <p:nvPr/>
            </p:nvSpPr>
            <p:spPr>
              <a:xfrm>
                <a:off x="5230482" y="1453647"/>
                <a:ext cx="6441058" cy="3242683"/>
              </a:xfrm>
              <a:prstGeom prst="rect">
                <a:avLst/>
              </a:prstGeom>
            </p:spPr>
            <p:txBody>
              <a:bodyPr wrap="square">
                <a:spAutoFit/>
              </a:bodyPr>
              <a:lstStyle/>
              <a:p>
                <a:r>
                  <a:rPr lang="en-US" sz="2000" dirty="0">
                    <a:latin typeface="Times New Roman" panose="02020603050405020304" pitchFamily="18" charset="0"/>
                    <a:ea typeface="Calibri" panose="020F0502020204030204" pitchFamily="34" charset="0"/>
                    <a:cs typeface="Times New Roman" panose="02020603050405020304" pitchFamily="18" charset="0"/>
                  </a:rPr>
                  <a:t>38 * 13 	=   </a:t>
                </a: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38</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000" i="1">
                        <a:effectLst/>
                        <a:latin typeface="Cambria Math" panose="02040503050406030204" pitchFamily="18" charset="0"/>
                        <a:ea typeface="Calibri" panose="020F0502020204030204" pitchFamily="34" charset="0"/>
                        <a:cs typeface="Times New Roman" panose="02020603050405020304" pitchFamily="18" charset="0"/>
                      </a:rPr>
                      <m:t>∗2∗13=  19 ∗26</m:t>
                    </m:r>
                  </m:oMath>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19−1</m:t>
                        </m:r>
                      </m:num>
                      <m:den>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2∗26+26=9 ∗52+26</m:t>
                    </m:r>
                  </m:oMath>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9−1</m:t>
                        </m:r>
                      </m:num>
                      <m:den>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∗2∗52+52)+26</m:t>
                    </m:r>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4 * 104 + 52 + 26</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d>
                      <m:d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m:t>
                            </m:r>
                          </m:num>
                          <m:den>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∗2∗104</m:t>
                        </m:r>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+52+26=2∗208+52+26</m:t>
                    </m:r>
                  </m:oMath>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d>
                      <m:d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num>
                          <m:den>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smtClean="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∗208</m:t>
                        </m:r>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+52+26=1∗416+52+</m:t>
                    </m:r>
                    <m:r>
                      <a:rPr lang="en-US" sz="2000" i="1" smtClean="0">
                        <a:effectLst/>
                        <a:latin typeface="Cambria Math" panose="02040503050406030204" pitchFamily="18" charset="0"/>
                        <a:ea typeface="Times New Roman" panose="02020603050405020304" pitchFamily="18" charset="0"/>
                        <a:cs typeface="Times New Roman" panose="02020603050405020304" pitchFamily="18" charset="0"/>
                      </a:rPr>
                      <m:t>26</m:t>
                    </m:r>
                  </m:oMath>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494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5230482" y="1453647"/>
                <a:ext cx="6441058" cy="3242683"/>
              </a:xfrm>
              <a:prstGeom prst="rect">
                <a:avLst/>
              </a:prstGeom>
              <a:blipFill rotWithShape="0">
                <a:blip r:embed="rId2"/>
                <a:stretch>
                  <a:fillRect l="-946" b="-2256"/>
                </a:stretch>
              </a:blipFill>
            </p:spPr>
            <p:txBody>
              <a:bodyPr/>
              <a:lstStyle/>
              <a:p>
                <a:r>
                  <a:rPr lang="en-US">
                    <a:noFill/>
                  </a:rPr>
                  <a:t> </a:t>
                </a:r>
              </a:p>
            </p:txBody>
          </p:sp>
        </mc:Fallback>
      </mc:AlternateContent>
      <p:sp>
        <p:nvSpPr>
          <p:cNvPr id="5" name="Rectangle 4"/>
          <p:cNvSpPr/>
          <p:nvPr/>
        </p:nvSpPr>
        <p:spPr>
          <a:xfrm>
            <a:off x="6103190" y="5198410"/>
            <a:ext cx="5492151" cy="1080296"/>
          </a:xfrm>
          <a:prstGeom prst="rect">
            <a:avLst/>
          </a:prstGeom>
        </p:spPr>
        <p:txBody>
          <a:bodyPr wrap="square">
            <a:spAutoFit/>
          </a:bodyPr>
          <a:lstStyle/>
          <a:p>
            <a:pPr>
              <a:lnSpc>
                <a:spcPct val="107000"/>
              </a:lnSpc>
            </a:pPr>
            <a:r>
              <a:rPr lang="en-US" sz="2000" i="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What is the time efficiency class of Russian peasant multiplication?  </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total time taken is thus O(n</a:t>
            </a:r>
            <a:r>
              <a:rPr lang="en-US" sz="20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000" dirty="0">
                <a:latin typeface="Times New Roman" panose="02020603050405020304" pitchFamily="18" charset="0"/>
                <a:ea typeface="Calibri" panose="020F0502020204030204" pitchFamily="34" charset="0"/>
                <a:cs typeface="Times New Roman" panose="02020603050405020304" pitchFamily="18" charset="0"/>
              </a:rPr>
              <a:t>[Prove it.]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descr="Emoticon making a point Stock Vector - 14709057">
            <a:extLst>
              <a:ext uri="{FF2B5EF4-FFF2-40B4-BE49-F238E27FC236}">
                <a16:creationId xmlns:a16="http://schemas.microsoft.com/office/drawing/2014/main" id="{C2CF4D59-579B-4175-8945-2B8269E027A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3215" y="3592702"/>
            <a:ext cx="520065" cy="349885"/>
          </a:xfrm>
          <a:prstGeom prst="rect">
            <a:avLst/>
          </a:prstGeom>
          <a:noFill/>
          <a:ln>
            <a:noFill/>
          </a:ln>
        </p:spPr>
      </p:pic>
    </p:spTree>
    <p:extLst>
      <p:ext uri="{BB962C8B-B14F-4D97-AF65-F5344CB8AC3E}">
        <p14:creationId xmlns:p14="http://schemas.microsoft.com/office/powerpoint/2010/main" val="119970587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1774DBC-EA89-45F7-867A-FA0BE3BACB71}"/>
              </a:ext>
            </a:extLst>
          </p:cNvPr>
          <p:cNvSpPr txBox="1"/>
          <p:nvPr/>
        </p:nvSpPr>
        <p:spPr>
          <a:xfrm>
            <a:off x="984072" y="5770808"/>
            <a:ext cx="10644989" cy="536835"/>
          </a:xfrm>
          <a:prstGeom prst="rect">
            <a:avLst/>
          </a:prstGeom>
          <a:solidFill>
            <a:srgbClr val="FFFF00"/>
          </a:solidFill>
        </p:spPr>
        <p:txBody>
          <a:bodyPr wrap="square" rtlCol="0">
            <a:spAutoFit/>
          </a:bodyPr>
          <a:lstStyle/>
          <a:p>
            <a:endParaRPr lang="en-US" dirty="0"/>
          </a:p>
        </p:txBody>
      </p:sp>
      <p:sp>
        <p:nvSpPr>
          <p:cNvPr id="3" name="Rectangle 1"/>
          <p:cNvSpPr>
            <a:spLocks noChangeArrowheads="1"/>
          </p:cNvSpPr>
          <p:nvPr/>
        </p:nvSpPr>
        <p:spPr bwMode="auto">
          <a:xfrm>
            <a:off x="1354348" y="850276"/>
            <a:ext cx="880742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Example</a:t>
            </a: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0.11</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 example of computing 50 * 65</a:t>
            </a:r>
            <a:r>
              <a:rPr kumimoji="0" lang="en-US" altLang="en-US" sz="2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with this algorithm is given in Figure: </a:t>
            </a:r>
          </a:p>
          <a:p>
            <a:pPr lvl="0" eaLnBrk="0" fontAlgn="base" hangingPunct="0">
              <a:spcBef>
                <a:spcPct val="0"/>
              </a:spcBef>
              <a:spcAft>
                <a:spcPct val="0"/>
              </a:spcAft>
            </a:pPr>
            <a:r>
              <a:rPr lang="en-US" altLang="en-US" sz="2200" dirty="0">
                <a:latin typeface="Times New Roman" panose="02020603050405020304" pitchFamily="18" charset="0"/>
                <a:ea typeface="Calibri" panose="020F0502020204030204" pitchFamily="34" charset="0"/>
                <a:cs typeface="Times New Roman" panose="02020603050405020304" pitchFamily="18" charset="0"/>
              </a:rPr>
              <a:t>A</a:t>
            </a: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ll the extra addends shown in the parentheses in the Figure are in the rows with odd values in the first column. Apply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Russian Peasant Method  and </a:t>
            </a:r>
            <a:r>
              <a:rPr lang="en-US" sz="2000" dirty="0">
                <a:latin typeface="Times New Roman" panose="02020603050405020304" pitchFamily="18" charset="0"/>
                <a:ea typeface="Calibri" panose="020F0502020204030204" pitchFamily="34" charset="0"/>
                <a:cs typeface="Times New Roman" panose="02020603050405020304" pitchFamily="18" charset="0"/>
              </a:rPr>
              <a:t>Al Khwarizmi’s algorithm yielding the following results:</a:t>
            </a:r>
            <a:endParaRPr kumimoji="0" lang="en-US" altLang="en-US" sz="2200" b="0" i="0" u="none" strike="noStrike" cap="none" normalizeH="0" baseline="0" dirty="0">
              <a:ln>
                <a:noFill/>
              </a:ln>
              <a:solidFill>
                <a:schemeClr val="tx1"/>
              </a:solidFill>
              <a:effectLst/>
            </a:endParaRPr>
          </a:p>
        </p:txBody>
      </p:sp>
      <p:graphicFrame>
        <p:nvGraphicFramePr>
          <p:cNvPr id="4" name="Table 3"/>
          <p:cNvGraphicFramePr>
            <a:graphicFrameLocks noGrp="1"/>
          </p:cNvGraphicFramePr>
          <p:nvPr/>
        </p:nvGraphicFramePr>
        <p:xfrm>
          <a:off x="1490703" y="2939448"/>
          <a:ext cx="5839425" cy="2693601"/>
        </p:xfrm>
        <a:graphic>
          <a:graphicData uri="http://schemas.openxmlformats.org/drawingml/2006/table">
            <a:tbl>
              <a:tblPr firstRow="1" firstCol="1" bandRow="1" bandCol="1">
                <a:tableStyleId>{5C22544A-7EE6-4342-B048-85BDC9FD1C3A}</a:tableStyleId>
              </a:tblPr>
              <a:tblGrid>
                <a:gridCol w="1207040">
                  <a:extLst>
                    <a:ext uri="{9D8B030D-6E8A-4147-A177-3AD203B41FA5}">
                      <a16:colId xmlns:a16="http://schemas.microsoft.com/office/drawing/2014/main" val="20000"/>
                    </a:ext>
                  </a:extLst>
                </a:gridCol>
                <a:gridCol w="1440611">
                  <a:extLst>
                    <a:ext uri="{9D8B030D-6E8A-4147-A177-3AD203B41FA5}">
                      <a16:colId xmlns:a16="http://schemas.microsoft.com/office/drawing/2014/main" val="20001"/>
                    </a:ext>
                  </a:extLst>
                </a:gridCol>
                <a:gridCol w="3191774">
                  <a:extLst>
                    <a:ext uri="{9D8B030D-6E8A-4147-A177-3AD203B41FA5}">
                      <a16:colId xmlns:a16="http://schemas.microsoft.com/office/drawing/2014/main" val="20002"/>
                    </a:ext>
                  </a:extLst>
                </a:gridCol>
              </a:tblGrid>
              <a:tr h="335708">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y</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x</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 </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335708">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50</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65</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 </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1"/>
                  </a:ext>
                </a:extLst>
              </a:tr>
              <a:tr h="343645">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25</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130</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since 50 is even</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335708">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12</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260</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(+130),      since 25 is odd</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3"/>
                  </a:ext>
                </a:extLst>
              </a:tr>
              <a:tr h="335708">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6</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520</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since 12 is even</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4"/>
                  </a:ext>
                </a:extLst>
              </a:tr>
              <a:tr h="335708">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3</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1040</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since 6 is even</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5"/>
                  </a:ext>
                </a:extLst>
              </a:tr>
              <a:tr h="335708">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2080</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(+1040),    since one is odd</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6"/>
                  </a:ext>
                </a:extLst>
              </a:tr>
              <a:tr h="335708">
                <a:tc>
                  <a:txBody>
                    <a:bodyPr/>
                    <a:lstStyle/>
                    <a:p>
                      <a:pPr marL="0" marR="0">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 </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3250</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+(130 + 1040)=3250</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7"/>
                  </a:ext>
                </a:extLst>
              </a:tr>
            </a:tbl>
          </a:graphicData>
        </a:graphic>
      </p:graphicFrame>
      <p:graphicFrame>
        <p:nvGraphicFramePr>
          <p:cNvPr id="5" name="Table 4"/>
          <p:cNvGraphicFramePr>
            <a:graphicFrameLocks noGrp="1"/>
          </p:cNvGraphicFramePr>
          <p:nvPr/>
        </p:nvGraphicFramePr>
        <p:xfrm>
          <a:off x="7781510" y="2939448"/>
          <a:ext cx="3847551" cy="2693601"/>
        </p:xfrm>
        <a:graphic>
          <a:graphicData uri="http://schemas.openxmlformats.org/drawingml/2006/table">
            <a:tbl>
              <a:tblPr firstRow="1" firstCol="1" bandRow="1" bandCol="1">
                <a:tableStyleId>{5C22544A-7EE6-4342-B048-85BDC9FD1C3A}</a:tableStyleId>
              </a:tblPr>
              <a:tblGrid>
                <a:gridCol w="795309">
                  <a:extLst>
                    <a:ext uri="{9D8B030D-6E8A-4147-A177-3AD203B41FA5}">
                      <a16:colId xmlns:a16="http://schemas.microsoft.com/office/drawing/2014/main" val="20000"/>
                    </a:ext>
                  </a:extLst>
                </a:gridCol>
                <a:gridCol w="949207">
                  <a:extLst>
                    <a:ext uri="{9D8B030D-6E8A-4147-A177-3AD203B41FA5}">
                      <a16:colId xmlns:a16="http://schemas.microsoft.com/office/drawing/2014/main" val="20001"/>
                    </a:ext>
                  </a:extLst>
                </a:gridCol>
                <a:gridCol w="2103035">
                  <a:extLst>
                    <a:ext uri="{9D8B030D-6E8A-4147-A177-3AD203B41FA5}">
                      <a16:colId xmlns:a16="http://schemas.microsoft.com/office/drawing/2014/main" val="20002"/>
                    </a:ext>
                  </a:extLst>
                </a:gridCol>
              </a:tblGrid>
              <a:tr h="335708">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y</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x</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 </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335708">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50</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65</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 strike-out</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1"/>
                  </a:ext>
                </a:extLst>
              </a:tr>
              <a:tr h="343645">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25</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07000"/>
                        </a:lnSpc>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130</a:t>
                      </a:r>
                      <a:endPar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07000"/>
                        </a:lnSpc>
                        <a:spcBef>
                          <a:spcPts val="0"/>
                        </a:spcBef>
                        <a:spcAft>
                          <a:spcPts val="0"/>
                        </a:spcAft>
                      </a:pP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335708">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12</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260</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07000"/>
                        </a:lnSpc>
                        <a:spcBef>
                          <a:spcPts val="0"/>
                        </a:spcBef>
                        <a:spcAft>
                          <a:spcPts val="0"/>
                        </a:spcAft>
                      </a:pPr>
                      <a:r>
                        <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strike-out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3"/>
                  </a:ext>
                </a:extLst>
              </a:tr>
              <a:tr h="335708">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6</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520</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l">
                        <a:lnSpc>
                          <a:spcPct val="107000"/>
                        </a:lnSpc>
                        <a:spcBef>
                          <a:spcPts val="0"/>
                        </a:spcBef>
                        <a:spcAft>
                          <a:spcPts val="0"/>
                        </a:spcAft>
                      </a:pPr>
                      <a:r>
                        <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strike out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4"/>
                  </a:ext>
                </a:extLst>
              </a:tr>
              <a:tr h="335708">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3</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07000"/>
                        </a:lnSpc>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1040</a:t>
                      </a:r>
                      <a:endPar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07000"/>
                        </a:lnSpc>
                        <a:spcBef>
                          <a:spcPts val="0"/>
                        </a:spcBef>
                        <a:spcAft>
                          <a:spcPts val="0"/>
                        </a:spcAft>
                      </a:pP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5"/>
                  </a:ext>
                </a:extLst>
              </a:tr>
              <a:tr h="335708">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07000"/>
                        </a:lnSpc>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2080</a:t>
                      </a:r>
                      <a:endPar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07000"/>
                        </a:lnSpc>
                        <a:spcBef>
                          <a:spcPts val="0"/>
                        </a:spcBef>
                        <a:spcAft>
                          <a:spcPts val="0"/>
                        </a:spcAft>
                      </a:pP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6"/>
                  </a:ext>
                </a:extLst>
              </a:tr>
              <a:tr h="335708">
                <a:tc>
                  <a:txBody>
                    <a:bodyPr/>
                    <a:lstStyle/>
                    <a:p>
                      <a:pPr marL="0" marR="0">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 </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ea typeface="+mn-ea"/>
                          <a:cs typeface="Times New Roman" panose="02020603050405020304" pitchFamily="18" charset="0"/>
                        </a:rPr>
                        <a:t>3205</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07000"/>
                        </a:lnSpc>
                        <a:spcBef>
                          <a:spcPts val="0"/>
                        </a:spcBef>
                        <a:spcAft>
                          <a:spcPts val="0"/>
                        </a:spcAft>
                      </a:pP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7"/>
                  </a:ext>
                </a:extLst>
              </a:tr>
            </a:tbl>
          </a:graphicData>
        </a:graphic>
      </p:graphicFrame>
      <p:sp>
        <p:nvSpPr>
          <p:cNvPr id="7" name="TextBox 6">
            <a:extLst>
              <a:ext uri="{FF2B5EF4-FFF2-40B4-BE49-F238E27FC236}">
                <a16:creationId xmlns:a16="http://schemas.microsoft.com/office/drawing/2014/main" id="{B75B8D80-1872-43F9-AB93-6547C3E71AC5}"/>
              </a:ext>
            </a:extLst>
          </p:cNvPr>
          <p:cNvSpPr txBox="1"/>
          <p:nvPr/>
        </p:nvSpPr>
        <p:spPr>
          <a:xfrm>
            <a:off x="2686049" y="5783229"/>
            <a:ext cx="8807419" cy="369332"/>
          </a:xfrm>
          <a:prstGeom prst="rect">
            <a:avLst/>
          </a:prstGeom>
          <a:noFill/>
        </p:spPr>
        <p:txBody>
          <a:bodyPr wrap="square">
            <a:spAutoFit/>
          </a:bodyPr>
          <a:lstStyle/>
          <a:p>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Russian Peasant Method                                     	    </a:t>
            </a:r>
            <a:r>
              <a:rPr lang="en-US" sz="1800" dirty="0">
                <a:latin typeface="Times New Roman" panose="02020603050405020304" pitchFamily="18" charset="0"/>
                <a:ea typeface="Calibri" panose="020F0502020204030204" pitchFamily="34" charset="0"/>
                <a:cs typeface="Times New Roman" panose="02020603050405020304" pitchFamily="18" charset="0"/>
              </a:rPr>
              <a:t>Al Khwarizmi’s algorithm </a:t>
            </a:r>
            <a:endParaRPr lang="en-US" dirty="0"/>
          </a:p>
        </p:txBody>
      </p:sp>
    </p:spTree>
    <p:extLst>
      <p:ext uri="{BB962C8B-B14F-4D97-AF65-F5344CB8AC3E}">
        <p14:creationId xmlns:p14="http://schemas.microsoft.com/office/powerpoint/2010/main" val="36310595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7991" y="1055392"/>
            <a:ext cx="9192883" cy="799065"/>
          </a:xfrm>
          <a:prstGeom prst="rect">
            <a:avLst/>
          </a:prstGeom>
        </p:spPr>
        <p:txBody>
          <a:bodyPr wrap="square">
            <a:spAutoFit/>
          </a:bodyPr>
          <a:lstStyle/>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There we can find the product by simply adding all the elements in the</a:t>
            </a:r>
            <a:r>
              <a:rPr lang="en-US" sz="2200" b="1" dirty="0">
                <a:latin typeface="Times New Roman" panose="02020603050405020304" pitchFamily="18" charset="0"/>
                <a:ea typeface="Calibri" panose="020F0502020204030204" pitchFamily="34" charset="0"/>
                <a:cs typeface="Times New Roman" panose="02020603050405020304" pitchFamily="18" charset="0"/>
              </a:rPr>
              <a:t> x </a:t>
            </a:r>
            <a:r>
              <a:rPr lang="en-US" sz="2200" dirty="0">
                <a:latin typeface="Times New Roman" panose="02020603050405020304" pitchFamily="18" charset="0"/>
                <a:ea typeface="Calibri" panose="020F0502020204030204" pitchFamily="34" charset="0"/>
                <a:cs typeface="Times New Roman" panose="02020603050405020304" pitchFamily="18" charset="0"/>
              </a:rPr>
              <a:t>column that have an odd number in the</a:t>
            </a:r>
            <a:r>
              <a:rPr lang="en-US" sz="2200" b="1" dirty="0">
                <a:latin typeface="Times New Roman" panose="02020603050405020304" pitchFamily="18" charset="0"/>
                <a:ea typeface="Calibri" panose="020F0502020204030204" pitchFamily="34" charset="0"/>
                <a:cs typeface="Times New Roman" panose="02020603050405020304" pitchFamily="18" charset="0"/>
              </a:rPr>
              <a:t> y  </a:t>
            </a:r>
            <a:r>
              <a:rPr lang="en-US" sz="2200" dirty="0">
                <a:latin typeface="Times New Roman" panose="02020603050405020304" pitchFamily="18" charset="0"/>
                <a:ea typeface="Calibri" panose="020F0502020204030204" pitchFamily="34" charset="0"/>
                <a:cs typeface="Times New Roman" panose="02020603050405020304" pitchFamily="18" charset="0"/>
              </a:rPr>
              <a:t>column. (See figure in below)</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Table 2"/>
          <p:cNvGraphicFramePr>
            <a:graphicFrameLocks noGrp="1"/>
          </p:cNvGraphicFramePr>
          <p:nvPr/>
        </p:nvGraphicFramePr>
        <p:xfrm>
          <a:off x="1961071" y="1948964"/>
          <a:ext cx="5250612" cy="2432816"/>
        </p:xfrm>
        <a:graphic>
          <a:graphicData uri="http://schemas.openxmlformats.org/drawingml/2006/table">
            <a:tbl>
              <a:tblPr firstRow="1" firstCol="1" bandRow="1" bandCol="1">
                <a:tableStyleId>{5C22544A-7EE6-4342-B048-85BDC9FD1C3A}</a:tableStyleId>
              </a:tblPr>
              <a:tblGrid>
                <a:gridCol w="1174479">
                  <a:extLst>
                    <a:ext uri="{9D8B030D-6E8A-4147-A177-3AD203B41FA5}">
                      <a16:colId xmlns:a16="http://schemas.microsoft.com/office/drawing/2014/main" val="20000"/>
                    </a:ext>
                  </a:extLst>
                </a:gridCol>
                <a:gridCol w="1658087">
                  <a:extLst>
                    <a:ext uri="{9D8B030D-6E8A-4147-A177-3AD203B41FA5}">
                      <a16:colId xmlns:a16="http://schemas.microsoft.com/office/drawing/2014/main" val="20001"/>
                    </a:ext>
                  </a:extLst>
                </a:gridCol>
                <a:gridCol w="2418046">
                  <a:extLst>
                    <a:ext uri="{9D8B030D-6E8A-4147-A177-3AD203B41FA5}">
                      <a16:colId xmlns:a16="http://schemas.microsoft.com/office/drawing/2014/main" val="20002"/>
                    </a:ext>
                  </a:extLst>
                </a:gridCol>
              </a:tblGrid>
              <a:tr h="279666">
                <a:tc>
                  <a:txBody>
                    <a:bodyPr/>
                    <a:lstStyle/>
                    <a:p>
                      <a:pPr marL="0" marR="0" algn="ctr">
                        <a:lnSpc>
                          <a:spcPct val="107000"/>
                        </a:lnSpc>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y</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07000"/>
                        </a:lnSpc>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x</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07000"/>
                        </a:lnSpc>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79666">
                <a:tc>
                  <a:txBody>
                    <a:bodyPr/>
                    <a:lstStyle/>
                    <a:p>
                      <a:pPr marL="0" marR="0" algn="ctr">
                        <a:lnSpc>
                          <a:spcPct val="107000"/>
                        </a:lnSpc>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50</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07000"/>
                        </a:lnSpc>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65</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07000"/>
                        </a:lnSpc>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1"/>
                  </a:ext>
                </a:extLst>
              </a:tr>
              <a:tr h="279666">
                <a:tc>
                  <a:txBody>
                    <a:bodyPr/>
                    <a:lstStyle/>
                    <a:p>
                      <a:pPr marL="0" marR="0" algn="ctr">
                        <a:lnSpc>
                          <a:spcPct val="107000"/>
                        </a:lnSpc>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25</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07000"/>
                        </a:lnSpc>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130</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07000"/>
                        </a:lnSpc>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130</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279666">
                <a:tc>
                  <a:txBody>
                    <a:bodyPr/>
                    <a:lstStyle/>
                    <a:p>
                      <a:pPr marL="0" marR="0" algn="ctr">
                        <a:lnSpc>
                          <a:spcPct val="107000"/>
                        </a:lnSpc>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12</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07000"/>
                        </a:lnSpc>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260</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07000"/>
                        </a:lnSpc>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 </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3"/>
                  </a:ext>
                </a:extLst>
              </a:tr>
              <a:tr h="279666">
                <a:tc>
                  <a:txBody>
                    <a:bodyPr/>
                    <a:lstStyle/>
                    <a:p>
                      <a:pPr marL="0" marR="0" algn="ctr">
                        <a:lnSpc>
                          <a:spcPct val="107000"/>
                        </a:lnSpc>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6</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07000"/>
                        </a:lnSpc>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520</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07000"/>
                        </a:lnSpc>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4"/>
                  </a:ext>
                </a:extLst>
              </a:tr>
              <a:tr h="279666">
                <a:tc>
                  <a:txBody>
                    <a:bodyPr/>
                    <a:lstStyle/>
                    <a:p>
                      <a:pPr marL="0" marR="0" algn="ctr">
                        <a:lnSpc>
                          <a:spcPct val="107000"/>
                        </a:lnSpc>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3</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07000"/>
                        </a:lnSpc>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1040</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07000"/>
                        </a:lnSpc>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1040</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5"/>
                  </a:ext>
                </a:extLst>
              </a:tr>
              <a:tr h="279666">
                <a:tc>
                  <a:txBody>
                    <a:bodyPr/>
                    <a:lstStyle/>
                    <a:p>
                      <a:pPr marL="0" marR="0" algn="ctr">
                        <a:lnSpc>
                          <a:spcPct val="107000"/>
                        </a:lnSpc>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1</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07000"/>
                        </a:lnSpc>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2080</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07000"/>
                        </a:lnSpc>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2080</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6"/>
                  </a:ext>
                </a:extLst>
              </a:tr>
              <a:tr h="279666">
                <a:tc>
                  <a:txBody>
                    <a:bodyPr/>
                    <a:lstStyle/>
                    <a:p>
                      <a:pPr marL="0" marR="0" algn="ctr">
                        <a:lnSpc>
                          <a:spcPct val="107000"/>
                        </a:lnSpc>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 </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07000"/>
                        </a:lnSpc>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07000"/>
                        </a:lnSpc>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3250</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7"/>
                  </a:ext>
                </a:extLst>
              </a:tr>
            </a:tbl>
          </a:graphicData>
        </a:graphic>
      </p:graphicFrame>
      <p:sp>
        <p:nvSpPr>
          <p:cNvPr id="4" name="Rectangle 1"/>
          <p:cNvSpPr>
            <a:spLocks noChangeArrowheads="1"/>
          </p:cNvSpPr>
          <p:nvPr/>
        </p:nvSpPr>
        <p:spPr bwMode="auto">
          <a:xfrm>
            <a:off x="2561326" y="3225712"/>
            <a:ext cx="695361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 name="Rectangle 4"/>
          <p:cNvSpPr/>
          <p:nvPr/>
        </p:nvSpPr>
        <p:spPr>
          <a:xfrm>
            <a:off x="1314090" y="4558052"/>
            <a:ext cx="8951343" cy="1903726"/>
          </a:xfrm>
          <a:prstGeom prst="rect">
            <a:avLst/>
          </a:prstGeom>
        </p:spPr>
        <p:txBody>
          <a:bodyPr wrap="square">
            <a:spAutoFit/>
          </a:bodyPr>
          <a:lstStyle/>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The algorithm involves only the simple operations of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halving, doubling, and adding.</a:t>
            </a: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It also leads to very fast hardware implementation since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doubling and halving of binary numbers can be performed using the left and right shifts, respectively,</a:t>
            </a:r>
            <a:r>
              <a:rPr lang="en-US" sz="2200" dirty="0">
                <a:latin typeface="Times New Roman" panose="02020603050405020304" pitchFamily="18" charset="0"/>
                <a:ea typeface="Calibri" panose="020F0502020204030204" pitchFamily="34" charset="0"/>
                <a:cs typeface="Times New Roman" panose="02020603050405020304" pitchFamily="18" charset="0"/>
              </a:rPr>
              <a:t> which are among the most basic operations at the machine level.</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2" descr="Image result for smiley face images">
            <a:extLst>
              <a:ext uri="{FF2B5EF4-FFF2-40B4-BE49-F238E27FC236}">
                <a16:creationId xmlns:a16="http://schemas.microsoft.com/office/drawing/2014/main" id="{17F5403F-6A85-4A7A-B27A-8E0360EC247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116429">
            <a:off x="575441" y="4847706"/>
            <a:ext cx="532917" cy="387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3488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E707F9-A540-421A-B957-6D06D71C5EC5}"/>
              </a:ext>
            </a:extLst>
          </p:cNvPr>
          <p:cNvSpPr txBox="1"/>
          <p:nvPr/>
        </p:nvSpPr>
        <p:spPr>
          <a:xfrm>
            <a:off x="3509555" y="2804161"/>
            <a:ext cx="5556068" cy="1200329"/>
          </a:xfrm>
          <a:prstGeom prst="rect">
            <a:avLst/>
          </a:prstGeom>
          <a:noFill/>
        </p:spPr>
        <p:txBody>
          <a:bodyPr wrap="square" rtlCol="0">
            <a:spAutoFit/>
          </a:bodyPr>
          <a:lstStyle/>
          <a:p>
            <a:r>
              <a:rPr lang="en-US" sz="3600" dirty="0"/>
              <a:t>Division</a:t>
            </a:r>
          </a:p>
          <a:p>
            <a:r>
              <a:rPr lang="en-US" sz="3600" dirty="0"/>
              <a:t>Proof of Program Correction.</a:t>
            </a:r>
          </a:p>
        </p:txBody>
      </p:sp>
      <p:pic>
        <p:nvPicPr>
          <p:cNvPr id="3" name="Picture 2" descr="Confused emoticon Stock Vector - 11275856">
            <a:extLst>
              <a:ext uri="{FF2B5EF4-FFF2-40B4-BE49-F238E27FC236}">
                <a16:creationId xmlns:a16="http://schemas.microsoft.com/office/drawing/2014/main" id="{27140C3F-266A-43A7-8AB8-60FC9C83AC1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6364" y="2173715"/>
            <a:ext cx="540688" cy="501121"/>
          </a:xfrm>
          <a:prstGeom prst="rect">
            <a:avLst/>
          </a:prstGeom>
          <a:noFill/>
          <a:ln>
            <a:noFill/>
          </a:ln>
        </p:spPr>
      </p:pic>
    </p:spTree>
    <p:extLst>
      <p:ext uri="{BB962C8B-B14F-4D97-AF65-F5344CB8AC3E}">
        <p14:creationId xmlns:p14="http://schemas.microsoft.com/office/powerpoint/2010/main" val="305224223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56D5C2C-2D1B-49C2-AC5D-F329B216AC6A}"/>
              </a:ext>
            </a:extLst>
          </p:cNvPr>
          <p:cNvSpPr txBox="1"/>
          <p:nvPr/>
        </p:nvSpPr>
        <p:spPr>
          <a:xfrm>
            <a:off x="530998" y="3169013"/>
            <a:ext cx="10847688" cy="871646"/>
          </a:xfrm>
          <a:prstGeom prst="rect">
            <a:avLst/>
          </a:prstGeom>
          <a:solidFill>
            <a:srgbClr val="FFFF00"/>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72BFDF31-3887-4402-BD85-B2C55A2AD4E8}"/>
              </a:ext>
            </a:extLst>
          </p:cNvPr>
          <p:cNvSpPr txBox="1"/>
          <p:nvPr/>
        </p:nvSpPr>
        <p:spPr>
          <a:xfrm>
            <a:off x="530997" y="859572"/>
            <a:ext cx="10565371" cy="507489"/>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607105" y="383465"/>
                <a:ext cx="10143734" cy="6078587"/>
              </a:xfrm>
              <a:prstGeom prst="rect">
                <a:avLst/>
              </a:prstGeom>
            </p:spPr>
            <p:txBody>
              <a:bodyPr wrap="square">
                <a:spAutoFit/>
              </a:bodyPr>
              <a:lstStyle/>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iteration version of division is as follows:        Based on x = q * y + r.</a:t>
                </a:r>
              </a:p>
              <a:p>
                <a:pPr>
                  <a:spcAft>
                    <a:spcPts val="600"/>
                  </a:spcAft>
                </a:pPr>
                <a:r>
                  <a:rPr lang="en-US" sz="26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function divide(x, y)             </a:t>
                </a: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//what is input size?</a:t>
                </a:r>
              </a:p>
              <a:p>
                <a:pPr marL="457200" marR="0">
                  <a:spcBef>
                    <a:spcPts val="0"/>
                  </a:spcBef>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Input: Two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n-bit</a:t>
                </a:r>
                <a:r>
                  <a:rPr lang="en-US" sz="2400" dirty="0">
                    <a:latin typeface="Times New Roman" panose="02020603050405020304" pitchFamily="18" charset="0"/>
                    <a:ea typeface="Calibri" panose="020F0502020204030204" pitchFamily="34" charset="0"/>
                    <a:cs typeface="Times New Roman" panose="02020603050405020304" pitchFamily="18" charset="0"/>
                  </a:rPr>
                  <a:t> integers x and y, where x ≥ 0, y ≥ 1.</a:t>
                </a:r>
              </a:p>
              <a:p>
                <a:pPr marL="457200" marR="0">
                  <a:spcBef>
                    <a:spcPts val="0"/>
                  </a:spcBef>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Output: The quotient and remainder of x divided by y.</a:t>
                </a:r>
              </a:p>
              <a:p>
                <a:pPr marL="457200" marR="0">
                  <a:spcBef>
                    <a:spcPts val="0"/>
                  </a:spcBef>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//if  x = 0, then return (q, r) := (0, 0); (r ≥ y) takes care it</a:t>
                </a:r>
              </a:p>
              <a:p>
                <a:pPr marL="457200" marR="0">
                  <a:spcBef>
                    <a:spcPts val="0"/>
                  </a:spcBef>
                  <a:spcAft>
                    <a:spcPts val="6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q := 0;  r := x;   </a:t>
                </a:r>
                <a:r>
                  <a:rPr lang="en-US" sz="2000" spc="-1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//assuming x </a:t>
                </a:r>
                <a14:m>
                  <m:oMath xmlns:m="http://schemas.openxmlformats.org/officeDocument/2006/math">
                    <m:r>
                      <a:rPr lang="en-US" sz="2000" i="1" spc="-100"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spc="-1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2</a:t>
                </a:r>
                <a:r>
                  <a:rPr lang="en-US" sz="2000" baseline="30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n</a:t>
                </a:r>
                <a:r>
                  <a:rPr lang="en-US" sz="2000" spc="-1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 1, which is n bits long. </a:t>
                </a:r>
              </a:p>
              <a:p>
                <a:pPr marL="457200" marR="0">
                  <a:spcBef>
                    <a:spcPts val="0"/>
                  </a:spcBef>
                  <a:spcAft>
                    <a:spcPts val="600"/>
                  </a:spcAft>
                </a:pPr>
                <a:r>
                  <a:rPr lang="en-US" sz="2400" spc="-1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while (r ≥ y) do</a:t>
                </a:r>
                <a:r>
                  <a:rPr lang="en-US" sz="2400" spc="-1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spc="-100" dirty="0">
                    <a:latin typeface="Times New Roman" panose="02020603050405020304" pitchFamily="18" charset="0"/>
                    <a:ea typeface="Calibri" panose="020F0502020204030204" pitchFamily="34" charset="0"/>
                    <a:cs typeface="Times New Roman" panose="02020603050405020304" pitchFamily="18" charset="0"/>
                  </a:rPr>
                  <a:t>      </a:t>
                </a:r>
                <a:r>
                  <a:rPr lang="en-US" sz="2400" spc="-1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takes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2</a:t>
                </a:r>
                <a:r>
                  <a:rPr lang="en-US" sz="2400" baseline="30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n</a:t>
                </a:r>
                <a:r>
                  <a:rPr lang="en-US" sz="2400" spc="-1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iterations for the worse case, says x/1</a:t>
                </a:r>
                <a:r>
                  <a:rPr lang="en-US" sz="2400" spc="-1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where</a:t>
                </a:r>
              </a:p>
              <a:p>
                <a:pPr marL="457200" marR="0">
                  <a:spcBef>
                    <a:spcPts val="0"/>
                  </a:spcBef>
                  <a:spcAft>
                    <a:spcPts val="600"/>
                  </a:spcAft>
                </a:pPr>
                <a:r>
                  <a:rPr lang="en-US" sz="2400" spc="-1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spc="-1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a:t>
                </a:r>
                <a:r>
                  <a:rPr lang="en-US" sz="2400" spc="-1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x is n bits long with a max value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2</a:t>
                </a:r>
                <a:r>
                  <a:rPr lang="en-US" sz="2400" baseline="30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n</a:t>
                </a:r>
                <a:r>
                  <a:rPr lang="en-US" sz="2400" spc="-1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 1.</a:t>
                </a:r>
                <a:endParaRPr lang="en-US" sz="2400" spc="-1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spcBef>
                    <a:spcPts val="0"/>
                  </a:spcBef>
                  <a:spcAft>
                    <a:spcPts val="6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	</a:t>
                </a:r>
                <a:r>
                  <a:rPr lang="en-US" sz="2400" spc="-1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  q := q + 1;</a:t>
                </a:r>
              </a:p>
              <a:p>
                <a:pPr marL="457200" marR="0">
                  <a:spcBef>
                    <a:spcPts val="0"/>
                  </a:spcBef>
                  <a:spcAft>
                    <a:spcPts val="6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	</a:t>
                </a:r>
                <a:r>
                  <a:rPr lang="en-US" sz="2400" spc="-1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  r := r – y};  </a:t>
                </a:r>
                <a:r>
                  <a:rPr lang="en-US" sz="2000" spc="-100" dirty="0">
                    <a:latin typeface="Times New Roman" panose="02020603050405020304" pitchFamily="18" charset="0"/>
                    <a:ea typeface="Calibri" panose="020F0502020204030204" pitchFamily="34" charset="0"/>
                    <a:cs typeface="Times New Roman" panose="02020603050405020304" pitchFamily="18" charset="0"/>
                  </a:rPr>
                  <a:t>//</a:t>
                </a:r>
                <a:r>
                  <a:rPr lang="en-US" sz="2000" spc="-1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O(n) for each r – y, where r + (-y) are n bits addition, where x, y are  n 			             // bits long, .</a:t>
                </a:r>
                <a:endParaRPr lang="en-US" sz="2000" spc="-1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spcBef>
                    <a:spcPts val="0"/>
                  </a:spcBef>
                  <a:spcAft>
                    <a:spcPts val="6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return (q, r);</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spcAft>
                    <a:spcPts val="600"/>
                  </a:spcAft>
                </a:pP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This takes linear time O(n) for each iteration.  Time efficiency for the worse case is exponential, O(n 2</a:t>
                </a:r>
                <a:r>
                  <a:rPr lang="en-US" sz="2400" baseline="30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  That is, 2</a:t>
                </a:r>
                <a:r>
                  <a:rPr lang="en-US" sz="2400" baseline="30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n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O(n) = 2</a:t>
                </a:r>
                <a:r>
                  <a:rPr lang="en-US" sz="2400" baseline="30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(c</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 c</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n) = O(n 2</a:t>
                </a:r>
                <a:r>
                  <a:rPr lang="en-US" sz="2400" baseline="30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Not </a:t>
                </a:r>
                <a:r>
                  <a:rPr lang="en-US" sz="2400" baseline="30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O(n</a:t>
                </a:r>
                <a:r>
                  <a:rPr lang="en-US" sz="2400" baseline="30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607105" y="383465"/>
                <a:ext cx="10143734" cy="6078587"/>
              </a:xfrm>
              <a:prstGeom prst="rect">
                <a:avLst/>
              </a:prstGeom>
              <a:blipFill>
                <a:blip r:embed="rId2"/>
                <a:stretch>
                  <a:fillRect l="-1082" t="-802" r="-661" b="-1404"/>
                </a:stretch>
              </a:blipFill>
            </p:spPr>
            <p:txBody>
              <a:bodyPr/>
              <a:lstStyle/>
              <a:p>
                <a:r>
                  <a:rPr lang="en-US">
                    <a:noFill/>
                  </a:rPr>
                  <a:t> </a:t>
                </a:r>
              </a:p>
            </p:txBody>
          </p:sp>
        </mc:Fallback>
      </mc:AlternateContent>
      <p:sp>
        <p:nvSpPr>
          <p:cNvPr id="4" name="Cloud Callout 2">
            <a:extLst>
              <a:ext uri="{FF2B5EF4-FFF2-40B4-BE49-F238E27FC236}">
                <a16:creationId xmlns:a16="http://schemas.microsoft.com/office/drawing/2014/main" id="{AFA191BE-13C9-48C7-8C55-F38F8E664173}"/>
              </a:ext>
            </a:extLst>
          </p:cNvPr>
          <p:cNvSpPr/>
          <p:nvPr/>
        </p:nvSpPr>
        <p:spPr>
          <a:xfrm flipH="1">
            <a:off x="469782" y="894223"/>
            <a:ext cx="644915" cy="438188"/>
          </a:xfrm>
          <a:prstGeom prst="cloudCallout">
            <a:avLst>
              <a:gd name="adj1" fmla="val -59429"/>
              <a:gd name="adj2" fmla="val 1257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here</a:t>
            </a:r>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811019">
            <a:off x="569410" y="951716"/>
            <a:ext cx="538474" cy="392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59194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1BCEBF7-4773-4FF1-A87A-1709B7370F5E}"/>
              </a:ext>
            </a:extLst>
          </p:cNvPr>
          <p:cNvSpPr txBox="1"/>
          <p:nvPr/>
        </p:nvSpPr>
        <p:spPr>
          <a:xfrm>
            <a:off x="530998" y="859572"/>
            <a:ext cx="8069306" cy="507489"/>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716833" y="894223"/>
                <a:ext cx="10143734" cy="5878532"/>
              </a:xfrm>
              <a:prstGeom prst="rect">
                <a:avLst/>
              </a:prstGeom>
            </p:spPr>
            <p:txBody>
              <a:bodyPr wrap="square">
                <a:spAutoFit/>
              </a:bodyPr>
              <a:lstStyle/>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iteration version of division is as follows:</a:t>
                </a:r>
              </a:p>
              <a:p>
                <a:pPr>
                  <a:spcAft>
                    <a:spcPts val="600"/>
                  </a:spcAft>
                </a:pPr>
                <a:r>
                  <a:rPr lang="en-US" sz="26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function divide(x, y)</a:t>
                </a:r>
              </a:p>
              <a:p>
                <a:pPr marL="457200" marR="0">
                  <a:spcBef>
                    <a:spcPts val="0"/>
                  </a:spcBef>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Input: Two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n-bit</a:t>
                </a:r>
                <a:r>
                  <a:rPr lang="en-US" sz="2400" dirty="0">
                    <a:latin typeface="Times New Roman" panose="02020603050405020304" pitchFamily="18" charset="0"/>
                    <a:ea typeface="Calibri" panose="020F0502020204030204" pitchFamily="34" charset="0"/>
                    <a:cs typeface="Times New Roman" panose="02020603050405020304" pitchFamily="18" charset="0"/>
                  </a:rPr>
                  <a:t> nonnegative integers x and y, where x ≥ 0, y ≥ 1.</a:t>
                </a:r>
              </a:p>
              <a:p>
                <a:pPr marL="457200" marR="0">
                  <a:spcBef>
                    <a:spcPts val="0"/>
                  </a:spcBef>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Output: The quotient q and remainder r of x divided by y.</a:t>
                </a:r>
              </a:p>
              <a:p>
                <a:pPr marL="457200" marR="0">
                  <a:spcBef>
                    <a:spcPts val="0"/>
                  </a:spcBef>
                  <a:spcAft>
                    <a:spcPts val="6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q := 0;  r := x; </a:t>
                </a:r>
              </a:p>
              <a:p>
                <a:pPr marL="457200" marR="0">
                  <a:spcBef>
                    <a:spcPts val="0"/>
                  </a:spcBef>
                  <a:spcAft>
                    <a:spcPts val="600"/>
                  </a:spcAft>
                </a:pP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Repeatly</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substract</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y from r (i.e., x) until x number less than y is obtained. Add 1 to q each time y is subtracted.   0 </a:t>
                </a:r>
                <a14:m>
                  <m:oMath xmlns:m="http://schemas.openxmlformats.org/officeDocument/2006/math">
                    <m:r>
                      <a:rPr lang="en-US"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x – y – y – … – y = x – </a:t>
                </a:r>
                <a:r>
                  <a:rPr lang="en-US"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yq</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&lt; y.]</a:t>
                </a:r>
              </a:p>
              <a:p>
                <a:pPr marL="457200" marR="0">
                  <a:spcBef>
                    <a:spcPts val="0"/>
                  </a:spcBef>
                  <a:spcAft>
                    <a:spcPts val="600"/>
                  </a:spcAft>
                </a:pP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while (r ≥ y) do</a:t>
                </a:r>
                <a:r>
                  <a:rPr lang="en-US" sz="2400" spc="-1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takes 2</a:t>
                </a:r>
                <a:r>
                  <a:rPr lang="en-US" sz="2000" i="1"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0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iterations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for the worse case. Let use n = 2</a:t>
                </a:r>
                <a:r>
                  <a:rPr lang="en-US" sz="2000" i="1"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for </a:t>
                </a:r>
              </a:p>
              <a:p>
                <a:pPr marL="457200" marR="0">
                  <a:spcBef>
                    <a:spcPts val="0"/>
                  </a:spcBef>
                  <a:spcAft>
                    <a:spcPts val="60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the sake of simplicity in the correctness proof.</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spcBef>
                    <a:spcPts val="0"/>
                  </a:spcBef>
                  <a:spcAft>
                    <a:spcPts val="6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	</a:t>
                </a: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q := q + 1;</a:t>
                </a:r>
              </a:p>
              <a:p>
                <a:pPr marL="457200" marR="0">
                  <a:spcBef>
                    <a:spcPts val="0"/>
                  </a:spcBef>
                  <a:spcAft>
                    <a:spcPts val="600"/>
                  </a:spcAft>
                </a:pP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r := r – y};   </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O(n) for </a:t>
                </a:r>
                <a:r>
                  <a:rPr lang="en-US" sz="2400" i="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each</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r – y, where y is n bits long.</a:t>
                </a:r>
              </a:p>
              <a:p>
                <a:pPr marL="457200" marR="0">
                  <a:spcBef>
                    <a:spcPts val="0"/>
                  </a:spcBef>
                  <a:spcAft>
                    <a:spcPts val="600"/>
                  </a:spcAft>
                </a:pPr>
                <a:r>
                  <a:rPr lang="en-US" dirty="0">
                    <a:latin typeface="Times New Roman" panose="02020603050405020304" pitchFamily="18" charset="0"/>
                    <a:ea typeface="Calibri" panose="020F0502020204030204" pitchFamily="34" charset="0"/>
                    <a:cs typeface="Times New Roman" panose="02020603050405020304" pitchFamily="18" charset="0"/>
                  </a:rPr>
                  <a:t>[After execution of the while loop, x = y q + r.]</a:t>
                </a:r>
              </a:p>
              <a:p>
                <a:pPr marL="457200" marR="0">
                  <a:spcBef>
                    <a:spcPts val="0"/>
                  </a:spcBef>
                  <a:spcAft>
                    <a:spcPts val="6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return (q, r);</a:t>
                </a: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This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takes linear time O(n) for each iteration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Time efficiency is O(n2</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716833" y="894223"/>
                <a:ext cx="10143734" cy="5878532"/>
              </a:xfrm>
              <a:prstGeom prst="rect">
                <a:avLst/>
              </a:prstGeom>
              <a:blipFill>
                <a:blip r:embed="rId2"/>
                <a:stretch>
                  <a:fillRect l="-1082" t="-830" b="-1452"/>
                </a:stretch>
              </a:blipFill>
            </p:spPr>
            <p:txBody>
              <a:bodyPr/>
              <a:lstStyle/>
              <a:p>
                <a:r>
                  <a:rPr lang="en-US">
                    <a:noFill/>
                  </a:rPr>
                  <a:t> </a:t>
                </a:r>
              </a:p>
            </p:txBody>
          </p:sp>
        </mc:Fallback>
      </mc:AlternateContent>
      <p:sp>
        <p:nvSpPr>
          <p:cNvPr id="4" name="Cloud Callout 2">
            <a:extLst>
              <a:ext uri="{FF2B5EF4-FFF2-40B4-BE49-F238E27FC236}">
                <a16:creationId xmlns:a16="http://schemas.microsoft.com/office/drawing/2014/main" id="{AFA191BE-13C9-48C7-8C55-F38F8E664173}"/>
              </a:ext>
            </a:extLst>
          </p:cNvPr>
          <p:cNvSpPr/>
          <p:nvPr/>
        </p:nvSpPr>
        <p:spPr>
          <a:xfrm flipH="1">
            <a:off x="469781" y="894223"/>
            <a:ext cx="625593" cy="334502"/>
          </a:xfrm>
          <a:prstGeom prst="cloudCallout">
            <a:avLst>
              <a:gd name="adj1" fmla="val -59429"/>
              <a:gd name="adj2" fmla="val 1257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5" name="Picture 4" descr="Image result for smiley face images">
            <a:extLst>
              <a:ext uri="{FF2B5EF4-FFF2-40B4-BE49-F238E27FC236}">
                <a16:creationId xmlns:a16="http://schemas.microsoft.com/office/drawing/2014/main" id="{80ECF619-9F02-457F-8605-4C7C425B726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811019">
            <a:off x="405193" y="842381"/>
            <a:ext cx="644915" cy="438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97867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809A8D54-A322-4F34-8E94-B43FE6B8D0F5}"/>
              </a:ext>
            </a:extLst>
          </p:cNvPr>
          <p:cNvSpPr txBox="1"/>
          <p:nvPr/>
        </p:nvSpPr>
        <p:spPr>
          <a:xfrm>
            <a:off x="737672" y="292269"/>
            <a:ext cx="8069306" cy="507489"/>
          </a:xfrm>
          <a:prstGeom prst="rect">
            <a:avLst/>
          </a:prstGeom>
          <a:solidFill>
            <a:srgbClr val="FFFF00"/>
          </a:solidFill>
        </p:spPr>
        <p:txBody>
          <a:bodyPr wrap="square" rtlCol="0">
            <a:spAutoFit/>
          </a:bodyPr>
          <a:lstStyle/>
          <a:p>
            <a:endParaRPr lang="en-US" dirty="0"/>
          </a:p>
        </p:txBody>
      </p:sp>
      <p:sp>
        <p:nvSpPr>
          <p:cNvPr id="3" name="TextBox 2">
            <a:extLst>
              <a:ext uri="{FF2B5EF4-FFF2-40B4-BE49-F238E27FC236}">
                <a16:creationId xmlns:a16="http://schemas.microsoft.com/office/drawing/2014/main" id="{F774C70B-016F-4537-973C-E30662ECA49C}"/>
              </a:ext>
            </a:extLst>
          </p:cNvPr>
          <p:cNvSpPr txBox="1"/>
          <p:nvPr/>
        </p:nvSpPr>
        <p:spPr>
          <a:xfrm>
            <a:off x="1988473" y="292973"/>
            <a:ext cx="7654835" cy="523220"/>
          </a:xfrm>
          <a:prstGeom prst="rect">
            <a:avLst/>
          </a:prstGeom>
          <a:noFill/>
        </p:spPr>
        <p:txBody>
          <a:bodyPr wrap="square" rtlCol="0">
            <a:spAutoFit/>
          </a:bodyPr>
          <a:lstStyle/>
          <a:p>
            <a:r>
              <a:rPr lang="en-US" sz="2800" dirty="0">
                <a:latin typeface="Times New Roman" panose="02020603050405020304" pitchFamily="18" charset="0"/>
                <a:ea typeface="Calibri" panose="020F0502020204030204" pitchFamily="34" charset="0"/>
                <a:cs typeface="Times New Roman" panose="02020603050405020304" pitchFamily="18" charset="0"/>
              </a:rPr>
              <a:t>Correctness of the Division Algorithm</a:t>
            </a:r>
          </a:p>
        </p:txBody>
      </p:sp>
      <mc:AlternateContent xmlns:mc="http://schemas.openxmlformats.org/markup-compatibility/2006" xmlns:a14="http://schemas.microsoft.com/office/drawing/2010/main">
        <mc:Choice Requires="a14">
          <p:sp>
            <p:nvSpPr>
              <p:cNvPr id="2" name="Rectangle 1"/>
              <p:cNvSpPr/>
              <p:nvPr/>
            </p:nvSpPr>
            <p:spPr>
              <a:xfrm>
                <a:off x="2496488" y="876240"/>
                <a:ext cx="8675087" cy="5601533"/>
              </a:xfrm>
              <a:prstGeom prst="rect">
                <a:avLst/>
              </a:prstGeom>
            </p:spPr>
            <p:txBody>
              <a:bodyPr wrap="square">
                <a:spAutoFit/>
              </a:bodyPr>
              <a:lstStyle/>
              <a:p>
                <a:pPr>
                  <a:spcAft>
                    <a:spcPts val="600"/>
                  </a:spcAft>
                </a:pPr>
                <a:r>
                  <a:rPr lang="en-US" sz="26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function divide(x, y)</a:t>
                </a:r>
              </a:p>
              <a:p>
                <a:pPr marL="457200" marR="0">
                  <a:spcBef>
                    <a:spcPts val="0"/>
                  </a:spcBef>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Input: Two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n-bit</a:t>
                </a:r>
                <a:r>
                  <a:rPr lang="en-US" sz="2400" dirty="0">
                    <a:latin typeface="Times New Roman" panose="02020603050405020304" pitchFamily="18" charset="0"/>
                    <a:ea typeface="Calibri" panose="020F0502020204030204" pitchFamily="34" charset="0"/>
                    <a:cs typeface="Times New Roman" panose="02020603050405020304" pitchFamily="18" charset="0"/>
                  </a:rPr>
                  <a:t> nonnegative integers x and y, where x ≥ 0, y ≥ 1.</a:t>
                </a:r>
              </a:p>
              <a:p>
                <a:pPr marL="457200" marR="0">
                  <a:spcBef>
                    <a:spcPts val="0"/>
                  </a:spcBef>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Output: The quotient q and remainder r of x divided by y.</a:t>
                </a:r>
              </a:p>
              <a:p>
                <a:pPr marL="457200" marR="0">
                  <a:spcBef>
                    <a:spcPts val="0"/>
                  </a:spcBef>
                  <a:spcAft>
                    <a:spcPts val="60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Pre-condition: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 </a:t>
                </a:r>
                <a:r>
                  <a:rPr lang="en-US" sz="2000" dirty="0">
                    <a:latin typeface="Times New Roman" panose="02020603050405020304" pitchFamily="18" charset="0"/>
                    <a:ea typeface="Calibri" panose="020F0502020204030204" pitchFamily="34" charset="0"/>
                    <a:cs typeface="Times New Roman" panose="02020603050405020304" pitchFamily="18" charset="0"/>
                  </a:rPr>
                  <a:t>≥ 0</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 nonnegative integer) and y &gt; 0 (a positive integer)]</a:t>
                </a:r>
              </a:p>
              <a:p>
                <a:pPr marL="457200" marR="0">
                  <a:spcBef>
                    <a:spcPts val="0"/>
                  </a:spcBef>
                  <a:spcAft>
                    <a:spcPts val="6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q := 0;  r := x; </a:t>
                </a:r>
              </a:p>
              <a:p>
                <a:pPr marL="457200" marR="0">
                  <a:spcBef>
                    <a:spcPts val="0"/>
                  </a:spcBef>
                  <a:spcAft>
                    <a:spcPts val="60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[Pre-condition </a:t>
                </a:r>
                <a:r>
                  <a:rPr lang="en-US" sz="2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Prc</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x </a:t>
                </a:r>
                <a:r>
                  <a:rPr lang="en-US" sz="2000" dirty="0">
                    <a:latin typeface="Times New Roman" panose="02020603050405020304" pitchFamily="18" charset="0"/>
                    <a:ea typeface="Calibri" panose="020F0502020204030204" pitchFamily="34" charset="0"/>
                    <a:cs typeface="Times New Roman" panose="02020603050405020304" pitchFamily="18" charset="0"/>
                  </a:rPr>
                  <a:t>≥ 0</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y &gt; 0, </a:t>
                </a:r>
              </a:p>
              <a:p>
                <a:pPr marL="457200" marR="0">
                  <a:spcBef>
                    <a:spcPts val="0"/>
                  </a:spcBef>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r = x and q = 0.]   </a:t>
                </a:r>
                <a:endParaRPr lang="en-US" sz="2400" spc="-100" dirty="0">
                  <a:latin typeface="Consolas" panose="020B0609020204030204" pitchFamily="49" charset="0"/>
                  <a:ea typeface="Calibri" panose="020F0502020204030204" pitchFamily="34" charset="0"/>
                  <a:cs typeface="Times New Roman" panose="02020603050405020304" pitchFamily="18" charset="0"/>
                </a:endParaRPr>
              </a:p>
              <a:p>
                <a:pPr marL="457200" marR="0">
                  <a:spcBef>
                    <a:spcPts val="0"/>
                  </a:spcBef>
                  <a:spcAft>
                    <a:spcPts val="60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 r = x – n y ≥ 0 and  n = q.] </a:t>
                </a:r>
              </a:p>
              <a:p>
                <a:pPr marL="457200" marR="0">
                  <a:spcBef>
                    <a:spcPts val="0"/>
                  </a:spcBef>
                  <a:spcAft>
                    <a:spcPts val="600"/>
                  </a:spcAft>
                </a:pPr>
                <a:r>
                  <a:rPr lang="en-US" sz="2400" spc="-1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while (r ≥ y) do</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takes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i="1"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iterations for the worse case.</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spcBef>
                    <a:spcPts val="0"/>
                  </a:spcBef>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spc="-1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 r := r – y; </a:t>
                </a:r>
              </a:p>
              <a:p>
                <a:pPr marL="457200" marR="0">
                  <a:spcBef>
                    <a:spcPts val="0"/>
                  </a:spcBef>
                  <a:spcAft>
                    <a:spcPts val="600"/>
                  </a:spcAft>
                </a:pPr>
                <a:r>
                  <a:rPr lang="en-US" sz="2400" spc="-1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	  q := q + 1};   </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O(n) for each </a:t>
                </a:r>
                <a:r>
                  <a:rPr lang="en-US" sz="22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r – y, where y is n bits long.</a:t>
                </a:r>
              </a:p>
              <a:p>
                <a:pPr marL="457200" marR="0">
                  <a:spcBef>
                    <a:spcPts val="0"/>
                  </a:spcBef>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Post-condition: q </a:t>
                </a:r>
                <a:r>
                  <a:rPr lang="en-US" sz="2000" dirty="0">
                    <a:latin typeface="Times New Roman" panose="02020603050405020304" pitchFamily="18" charset="0"/>
                    <a:ea typeface="Calibri" panose="020F0502020204030204" pitchFamily="34" charset="0"/>
                    <a:cs typeface="Times New Roman" panose="02020603050405020304" pitchFamily="18" charset="0"/>
                  </a:rPr>
                  <a:t>≥ 0</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r </a:t>
                </a:r>
                <a:r>
                  <a:rPr lang="en-US" sz="2000" dirty="0">
                    <a:latin typeface="Times New Roman" panose="02020603050405020304" pitchFamily="18" charset="0"/>
                    <a:ea typeface="Calibri" panose="020F0502020204030204" pitchFamily="34" charset="0"/>
                    <a:cs typeface="Times New Roman" panose="02020603050405020304" pitchFamily="18" charset="0"/>
                  </a:rPr>
                  <a:t>≥ 0</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such that x = y q + r and 0 </a:t>
                </a:r>
                <a14:m>
                  <m:oMath xmlns:m="http://schemas.openxmlformats.org/officeDocument/2006/math">
                    <m:r>
                      <a:rPr lang="en-US" sz="20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r &lt; y.]  …. </a:t>
                </a:r>
                <a:r>
                  <a:rPr lang="en-US" sz="2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Poc</a:t>
                </a:r>
                <a:endPar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marL="457200" marR="0">
                  <a:spcBef>
                    <a:spcPts val="0"/>
                  </a:spcBef>
                  <a:spcAft>
                    <a:spcPts val="6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return (q, r);</a:t>
                </a:r>
              </a:p>
            </p:txBody>
          </p:sp>
        </mc:Choice>
        <mc:Fallback xmlns="">
          <p:sp>
            <p:nvSpPr>
              <p:cNvPr id="2" name="Rectangle 1"/>
              <p:cNvSpPr>
                <a:spLocks noRot="1" noChangeAspect="1" noMove="1" noResize="1" noEditPoints="1" noAdjustHandles="1" noChangeArrowheads="1" noChangeShapeType="1" noTextEdit="1"/>
              </p:cNvSpPr>
              <p:nvPr/>
            </p:nvSpPr>
            <p:spPr>
              <a:xfrm>
                <a:off x="2496488" y="876240"/>
                <a:ext cx="8675087" cy="5601533"/>
              </a:xfrm>
              <a:prstGeom prst="rect">
                <a:avLst/>
              </a:prstGeom>
              <a:blipFill>
                <a:blip r:embed="rId2"/>
                <a:stretch>
                  <a:fillRect l="-1265" t="-1088" r="-632" b="-1523"/>
                </a:stretch>
              </a:blipFill>
            </p:spPr>
            <p:txBody>
              <a:bodyPr/>
              <a:lstStyle/>
              <a:p>
                <a:r>
                  <a:rPr lang="en-US">
                    <a:noFill/>
                  </a:rPr>
                  <a:t> </a:t>
                </a:r>
              </a:p>
            </p:txBody>
          </p:sp>
        </mc:Fallback>
      </mc:AlternateContent>
      <p:sp>
        <p:nvSpPr>
          <p:cNvPr id="7" name="Flowchart: Decision 6">
            <a:extLst>
              <a:ext uri="{FF2B5EF4-FFF2-40B4-BE49-F238E27FC236}">
                <a16:creationId xmlns:a16="http://schemas.microsoft.com/office/drawing/2014/main" id="{AB046D07-0FF4-420C-8000-F299F5D892F3}"/>
              </a:ext>
            </a:extLst>
          </p:cNvPr>
          <p:cNvSpPr/>
          <p:nvPr/>
        </p:nvSpPr>
        <p:spPr>
          <a:xfrm>
            <a:off x="1497881" y="4241082"/>
            <a:ext cx="989901" cy="37446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75B0596-00D9-4300-B7FE-620F5A425522}"/>
              </a:ext>
            </a:extLst>
          </p:cNvPr>
          <p:cNvSpPr/>
          <p:nvPr/>
        </p:nvSpPr>
        <p:spPr>
          <a:xfrm>
            <a:off x="1497881" y="4876807"/>
            <a:ext cx="989901"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331ED31-32AA-4CE5-974F-9EE7D779FB9D}"/>
              </a:ext>
            </a:extLst>
          </p:cNvPr>
          <p:cNvSpPr/>
          <p:nvPr/>
        </p:nvSpPr>
        <p:spPr>
          <a:xfrm>
            <a:off x="1497880" y="3492144"/>
            <a:ext cx="989901" cy="38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84C4EEF3-D04E-47EE-8F9B-29662BABAFB1}"/>
              </a:ext>
            </a:extLst>
          </p:cNvPr>
          <p:cNvCxnSpPr>
            <a:stCxn id="9" idx="2"/>
            <a:endCxn id="7" idx="0"/>
          </p:cNvCxnSpPr>
          <p:nvPr/>
        </p:nvCxnSpPr>
        <p:spPr>
          <a:xfrm>
            <a:off x="1992831" y="3877498"/>
            <a:ext cx="1" cy="3635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F7A0DA-CADB-42B0-9D5E-9BEAF518AB44}"/>
              </a:ext>
            </a:extLst>
          </p:cNvPr>
          <p:cNvCxnSpPr/>
          <p:nvPr/>
        </p:nvCxnSpPr>
        <p:spPr>
          <a:xfrm>
            <a:off x="1988474" y="3124211"/>
            <a:ext cx="1" cy="3635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D51EA5F-E16B-4314-A9FF-112B2B2EB07C}"/>
              </a:ext>
            </a:extLst>
          </p:cNvPr>
          <p:cNvCxnSpPr/>
          <p:nvPr/>
        </p:nvCxnSpPr>
        <p:spPr>
          <a:xfrm>
            <a:off x="1988473" y="5344902"/>
            <a:ext cx="1" cy="3635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CB2EFAF-810C-41B6-A6AF-43FF7BFDC6E1}"/>
              </a:ext>
            </a:extLst>
          </p:cNvPr>
          <p:cNvCxnSpPr/>
          <p:nvPr/>
        </p:nvCxnSpPr>
        <p:spPr>
          <a:xfrm>
            <a:off x="1997184" y="4526284"/>
            <a:ext cx="1" cy="3635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F4162BA-C67A-4AD6-8E97-68D7BC0F0B38}"/>
              </a:ext>
            </a:extLst>
          </p:cNvPr>
          <p:cNvCxnSpPr/>
          <p:nvPr/>
        </p:nvCxnSpPr>
        <p:spPr>
          <a:xfrm flipH="1">
            <a:off x="1149057" y="5691068"/>
            <a:ext cx="83941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60936AB-C9DF-4E1A-A889-9D0234B8B8EB}"/>
              </a:ext>
            </a:extLst>
          </p:cNvPr>
          <p:cNvCxnSpPr/>
          <p:nvPr/>
        </p:nvCxnSpPr>
        <p:spPr>
          <a:xfrm flipV="1">
            <a:off x="1149057" y="4093035"/>
            <a:ext cx="0" cy="1615451"/>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B3CC6A7-ACB4-42CF-AC12-64907CEC9A58}"/>
              </a:ext>
            </a:extLst>
          </p:cNvPr>
          <p:cNvCxnSpPr/>
          <p:nvPr/>
        </p:nvCxnSpPr>
        <p:spPr>
          <a:xfrm>
            <a:off x="1149057" y="4110453"/>
            <a:ext cx="87439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D58741F-19B7-40AC-9309-89558B36C945}"/>
              </a:ext>
            </a:extLst>
          </p:cNvPr>
          <p:cNvCxnSpPr>
            <a:cxnSpLocks/>
          </p:cNvCxnSpPr>
          <p:nvPr/>
        </p:nvCxnSpPr>
        <p:spPr>
          <a:xfrm flipH="1">
            <a:off x="1972851" y="4093035"/>
            <a:ext cx="987966" cy="0"/>
          </a:xfrm>
          <a:prstGeom prst="straightConnector1">
            <a:avLst/>
          </a:prstGeom>
          <a:ln w="28575">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D59F700-4DFF-45FD-8438-244B82CC711B}"/>
              </a:ext>
            </a:extLst>
          </p:cNvPr>
          <p:cNvCxnSpPr>
            <a:cxnSpLocks/>
          </p:cNvCxnSpPr>
          <p:nvPr/>
        </p:nvCxnSpPr>
        <p:spPr>
          <a:xfrm flipH="1">
            <a:off x="1972850" y="2487273"/>
            <a:ext cx="1057733" cy="817638"/>
          </a:xfrm>
          <a:prstGeom prst="straightConnector1">
            <a:avLst/>
          </a:prstGeom>
          <a:ln w="28575">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1C8CBD2-8C7E-4999-8887-CA9A64666566}"/>
              </a:ext>
            </a:extLst>
          </p:cNvPr>
          <p:cNvCxnSpPr>
            <a:cxnSpLocks/>
          </p:cNvCxnSpPr>
          <p:nvPr/>
        </p:nvCxnSpPr>
        <p:spPr>
          <a:xfrm>
            <a:off x="2444237" y="4428316"/>
            <a:ext cx="451172"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E50FFAD-F4B2-49D2-8130-7AEA59E4B87E}"/>
              </a:ext>
            </a:extLst>
          </p:cNvPr>
          <p:cNvCxnSpPr>
            <a:cxnSpLocks/>
          </p:cNvCxnSpPr>
          <p:nvPr/>
        </p:nvCxnSpPr>
        <p:spPr>
          <a:xfrm flipH="1" flipV="1">
            <a:off x="2669825" y="4428317"/>
            <a:ext cx="308549" cy="1385432"/>
          </a:xfrm>
          <a:prstGeom prst="straightConnector1">
            <a:avLst/>
          </a:prstGeom>
          <a:ln w="28575">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F63DEFE-85F5-424E-86E6-79AF9DD11BEE}"/>
              </a:ext>
            </a:extLst>
          </p:cNvPr>
          <p:cNvCxnSpPr>
            <a:cxnSpLocks/>
          </p:cNvCxnSpPr>
          <p:nvPr/>
        </p:nvCxnSpPr>
        <p:spPr>
          <a:xfrm flipH="1">
            <a:off x="1997181" y="3288581"/>
            <a:ext cx="963636" cy="698740"/>
          </a:xfrm>
          <a:prstGeom prst="straightConnector1">
            <a:avLst/>
          </a:prstGeom>
          <a:ln w="28575">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4272CA4-97E9-4BBF-991E-6C6E075921E6}"/>
                  </a:ext>
                </a:extLst>
              </p:cNvPr>
              <p:cNvSpPr txBox="1"/>
              <p:nvPr/>
            </p:nvSpPr>
            <p:spPr>
              <a:xfrm>
                <a:off x="7086854" y="3449962"/>
                <a:ext cx="3894082" cy="923330"/>
              </a:xfrm>
              <a:prstGeom prst="rect">
                <a:avLst/>
              </a:prstGeom>
              <a:solidFill>
                <a:srgbClr val="FFFF00"/>
              </a:solidFill>
            </p:spPr>
            <p:txBody>
              <a:bodyPr wrap="square" rtlCol="0">
                <a:spAutoFit/>
              </a:bodyPr>
              <a:lstStyle/>
              <a:p>
                <a:r>
                  <a:rPr lang="en-US" dirty="0"/>
                  <a:t>Need to show that </a:t>
                </a:r>
                <a:r>
                  <a:rPr lang="en-US" dirty="0" err="1"/>
                  <a:t>Prc</a:t>
                </a:r>
                <a:r>
                  <a:rPr lang="en-US" dirty="0"/>
                  <a:t> implies I(0) and</a:t>
                </a:r>
              </a:p>
              <a:p>
                <a:r>
                  <a:rPr lang="en-US" dirty="0"/>
                  <a:t>I(k)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t>
                </a:r>
                <a:r>
                  <a:rPr lang="en-US" spc="-1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(r ≥ y)</a:t>
                </a:r>
                <a:r>
                  <a:rPr lang="en-US" dirty="0"/>
                  <a:t> implies I(k+1), after k+1 iteration.</a:t>
                </a:r>
              </a:p>
            </p:txBody>
          </p:sp>
        </mc:Choice>
        <mc:Fallback xmlns="">
          <p:sp>
            <p:nvSpPr>
              <p:cNvPr id="10" name="TextBox 9">
                <a:extLst>
                  <a:ext uri="{FF2B5EF4-FFF2-40B4-BE49-F238E27FC236}">
                    <a16:creationId xmlns:a16="http://schemas.microsoft.com/office/drawing/2014/main" id="{A4272CA4-97E9-4BBF-991E-6C6E075921E6}"/>
                  </a:ext>
                </a:extLst>
              </p:cNvPr>
              <p:cNvSpPr txBox="1">
                <a:spLocks noRot="1" noChangeAspect="1" noMove="1" noResize="1" noEditPoints="1" noAdjustHandles="1" noChangeArrowheads="1" noChangeShapeType="1" noTextEdit="1"/>
              </p:cNvSpPr>
              <p:nvPr/>
            </p:nvSpPr>
            <p:spPr>
              <a:xfrm>
                <a:off x="7086854" y="3449962"/>
                <a:ext cx="3894082" cy="923330"/>
              </a:xfrm>
              <a:prstGeom prst="rect">
                <a:avLst/>
              </a:prstGeom>
              <a:blipFill>
                <a:blip r:embed="rId4"/>
                <a:stretch>
                  <a:fillRect l="-1411" t="-3974"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9F149726-6266-4B12-80A8-F926BEE2867C}"/>
                  </a:ext>
                </a:extLst>
              </p:cNvPr>
              <p:cNvSpPr txBox="1"/>
              <p:nvPr/>
            </p:nvSpPr>
            <p:spPr>
              <a:xfrm>
                <a:off x="7113137" y="5991886"/>
                <a:ext cx="3894082" cy="646331"/>
              </a:xfrm>
              <a:prstGeom prst="rect">
                <a:avLst/>
              </a:prstGeom>
              <a:solidFill>
                <a:srgbClr val="FFFF00"/>
              </a:solidFill>
            </p:spPr>
            <p:txBody>
              <a:bodyPr wrap="square" rtlCol="0">
                <a:spAutoFit/>
              </a:bodyPr>
              <a:lstStyle/>
              <a:p>
                <a:r>
                  <a:rPr lang="en-US" dirty="0"/>
                  <a:t>Need to show that I(n)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spc="-1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(r ≥ y)</a:t>
                </a:r>
                <a:r>
                  <a:rPr lang="en-US" dirty="0"/>
                  <a:t> implies </a:t>
                </a:r>
                <a:r>
                  <a:rPr lang="en-US" dirty="0" err="1"/>
                  <a:t>Poc</a:t>
                </a:r>
                <a:r>
                  <a:rPr lang="en-US" dirty="0"/>
                  <a:t>.</a:t>
                </a:r>
              </a:p>
            </p:txBody>
          </p:sp>
        </mc:Choice>
        <mc:Fallback xmlns="">
          <p:sp>
            <p:nvSpPr>
              <p:cNvPr id="24" name="TextBox 23">
                <a:extLst>
                  <a:ext uri="{FF2B5EF4-FFF2-40B4-BE49-F238E27FC236}">
                    <a16:creationId xmlns:a16="http://schemas.microsoft.com/office/drawing/2014/main" id="{9F149726-6266-4B12-80A8-F926BEE2867C}"/>
                  </a:ext>
                </a:extLst>
              </p:cNvPr>
              <p:cNvSpPr txBox="1">
                <a:spLocks noRot="1" noChangeAspect="1" noMove="1" noResize="1" noEditPoints="1" noAdjustHandles="1" noChangeArrowheads="1" noChangeShapeType="1" noTextEdit="1"/>
              </p:cNvSpPr>
              <p:nvPr/>
            </p:nvSpPr>
            <p:spPr>
              <a:xfrm>
                <a:off x="7113137" y="5991886"/>
                <a:ext cx="3894082" cy="646331"/>
              </a:xfrm>
              <a:prstGeom prst="rect">
                <a:avLst/>
              </a:prstGeom>
              <a:blipFill>
                <a:blip r:embed="rId5"/>
                <a:stretch>
                  <a:fillRect l="-1408" t="-5660" b="-14151"/>
                </a:stretch>
              </a:blipFill>
            </p:spPr>
            <p:txBody>
              <a:bodyPr/>
              <a:lstStyle/>
              <a:p>
                <a:r>
                  <a:rPr lang="en-US">
                    <a:noFill/>
                  </a:rPr>
                  <a:t> </a:t>
                </a:r>
              </a:p>
            </p:txBody>
          </p:sp>
        </mc:Fallback>
      </mc:AlternateContent>
    </p:spTree>
    <p:extLst>
      <p:ext uri="{BB962C8B-B14F-4D97-AF65-F5344CB8AC3E}">
        <p14:creationId xmlns:p14="http://schemas.microsoft.com/office/powerpoint/2010/main" val="1739438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E0BAF48-1888-46B6-AED3-8EA4767E5241}"/>
              </a:ext>
            </a:extLst>
          </p:cNvPr>
          <p:cNvSpPr txBox="1"/>
          <p:nvPr/>
        </p:nvSpPr>
        <p:spPr>
          <a:xfrm>
            <a:off x="1052945" y="4507346"/>
            <a:ext cx="9822578" cy="1504348"/>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500146" y="1951990"/>
            <a:ext cx="9515061" cy="4527265"/>
          </a:xfrm>
          <a:prstGeom prst="rect">
            <a:avLst/>
          </a:prstGeom>
        </p:spPr>
        <p:txBody>
          <a:bodyPr wrap="square">
            <a:spAutoFit/>
          </a:bodyPr>
          <a:lstStyle/>
          <a:p>
            <a:pPr>
              <a:lnSpc>
                <a:spcPct val="107000"/>
              </a:lnSpc>
              <a:spcAft>
                <a:spcPts val="1200"/>
              </a:spcAft>
            </a:pPr>
            <a:r>
              <a:rPr lang="en-US" sz="2600" dirty="0">
                <a:ea typeface="Calibri" panose="020F0502020204030204" pitchFamily="34" charset="0"/>
                <a:cs typeface="Times New Roman" panose="02020603050405020304" pitchFamily="18" charset="0"/>
              </a:rPr>
              <a:t>Introduction – What is an </a:t>
            </a:r>
            <a:r>
              <a:rPr lang="en-US" sz="2600" dirty="0">
                <a:solidFill>
                  <a:srgbClr val="0000FF"/>
                </a:solidFill>
                <a:ea typeface="Calibri" panose="020F0502020204030204" pitchFamily="34" charset="0"/>
                <a:cs typeface="Times New Roman" panose="02020603050405020304" pitchFamily="18" charset="0"/>
              </a:rPr>
              <a:t>instance</a:t>
            </a:r>
            <a:r>
              <a:rPr lang="en-US" sz="2600" dirty="0">
                <a:ea typeface="Calibri" panose="020F0502020204030204" pitchFamily="34" charset="0"/>
                <a:cs typeface="Times New Roman" panose="02020603050405020304" pitchFamily="18" charset="0"/>
              </a:rPr>
              <a:t> and its </a:t>
            </a:r>
            <a:r>
              <a:rPr lang="en-US" sz="2600" dirty="0">
                <a:solidFill>
                  <a:srgbClr val="0000FF"/>
                </a:solidFill>
                <a:ea typeface="Calibri" panose="020F0502020204030204" pitchFamily="34" charset="0"/>
                <a:cs typeface="Times New Roman" panose="02020603050405020304" pitchFamily="18" charset="0"/>
              </a:rPr>
              <a:t>solution</a:t>
            </a:r>
            <a:r>
              <a:rPr lang="en-US" sz="2600" dirty="0">
                <a:ea typeface="Calibri" panose="020F0502020204030204" pitchFamily="34" charset="0"/>
                <a:cs typeface="Times New Roman" panose="02020603050405020304" pitchFamily="18" charset="0"/>
              </a:rPr>
              <a:t> of the </a:t>
            </a:r>
            <a:r>
              <a:rPr lang="en-US" sz="2600" dirty="0">
                <a:solidFill>
                  <a:srgbClr val="0000FF"/>
                </a:solidFill>
                <a:ea typeface="Calibri" panose="020F0502020204030204" pitchFamily="34" charset="0"/>
                <a:cs typeface="Times New Roman" panose="02020603050405020304" pitchFamily="18" charset="0"/>
              </a:rPr>
              <a:t>problem</a:t>
            </a:r>
            <a:r>
              <a:rPr lang="en-US" sz="2600" dirty="0">
                <a:ea typeface="Calibri" panose="020F0502020204030204" pitchFamily="34" charset="0"/>
                <a:cs typeface="Times New Roman" panose="02020603050405020304" pitchFamily="18" charset="0"/>
              </a:rPr>
              <a:t>?</a:t>
            </a:r>
          </a:p>
          <a:p>
            <a:pPr marL="517525" indent="-517525">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Example 0.1.2: An example of a problem</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b="1" dirty="0">
                <a:latin typeface="Times New Roman" panose="02020603050405020304" pitchFamily="18" charset="0"/>
                <a:ea typeface="Calibri" panose="020F0502020204030204" pitchFamily="34" charset="0"/>
                <a:cs typeface="Times New Roman" panose="02020603050405020304" pitchFamily="18" charset="0"/>
              </a:rPr>
              <a:t>Question: </a:t>
            </a:r>
            <a:r>
              <a:rPr lang="en-US" sz="2400" dirty="0">
                <a:latin typeface="Times New Roman" panose="02020603050405020304" pitchFamily="18" charset="0"/>
                <a:ea typeface="Calibri" panose="020F0502020204030204" pitchFamily="34" charset="0"/>
                <a:cs typeface="Times New Roman" panose="02020603050405020304" pitchFamily="18" charset="0"/>
              </a:rPr>
              <a:t>Determine whether the number </a:t>
            </a:r>
            <a:r>
              <a:rPr lang="en-US" sz="2400" i="1" dirty="0">
                <a:latin typeface="Times New Roman" panose="02020603050405020304" pitchFamily="18" charset="0"/>
                <a:ea typeface="Calibri" panose="020F0502020204030204" pitchFamily="34" charset="0"/>
                <a:cs typeface="Times New Roman" panose="02020603050405020304" pitchFamily="18" charset="0"/>
              </a:rPr>
              <a:t>x</a:t>
            </a:r>
            <a:r>
              <a:rPr lang="en-US" sz="2400" dirty="0">
                <a:latin typeface="Times New Roman" panose="02020603050405020304" pitchFamily="18" charset="0"/>
                <a:ea typeface="Calibri" panose="020F0502020204030204" pitchFamily="34" charset="0"/>
                <a:cs typeface="Times New Roman" panose="02020603050405020304" pitchFamily="18" charset="0"/>
              </a:rPr>
              <a:t> is in the list </a:t>
            </a:r>
            <a:r>
              <a:rPr lang="en-US" sz="2400" i="1" dirty="0">
                <a:latin typeface="Times New Roman" panose="02020603050405020304" pitchFamily="18" charset="0"/>
                <a:ea typeface="Calibri" panose="020F0502020204030204" pitchFamily="34" charset="0"/>
                <a:cs typeface="Times New Roman" panose="02020603050405020304" pitchFamily="18" charset="0"/>
              </a:rPr>
              <a:t>S</a:t>
            </a:r>
            <a:r>
              <a:rPr lang="en-US" sz="2400" dirty="0">
                <a:latin typeface="Times New Roman" panose="02020603050405020304" pitchFamily="18" charset="0"/>
                <a:ea typeface="Calibri" panose="020F0502020204030204" pitchFamily="34" charset="0"/>
                <a:cs typeface="Times New Roman" panose="02020603050405020304" pitchFamily="18" charset="0"/>
              </a:rPr>
              <a:t> of </a:t>
            </a:r>
            <a:r>
              <a:rPr lang="en-US" sz="2400" i="1" dirty="0">
                <a:latin typeface="Times New Roman" panose="02020603050405020304" pitchFamily="18" charset="0"/>
                <a:ea typeface="Calibri" panose="020F0502020204030204" pitchFamily="34" charset="0"/>
                <a:cs typeface="Times New Roman" panose="02020603050405020304" pitchFamily="18" charset="0"/>
              </a:rPr>
              <a:t>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numbers. </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b="1" dirty="0">
                <a:latin typeface="Times New Roman" panose="02020603050405020304" pitchFamily="18" charset="0"/>
                <a:ea typeface="Calibri" panose="020F0502020204030204" pitchFamily="34" charset="0"/>
                <a:cs typeface="Times New Roman" panose="02020603050405020304" pitchFamily="18" charset="0"/>
              </a:rPr>
              <a:t>Answer: </a:t>
            </a:r>
            <a:r>
              <a:rPr lang="en-US" sz="2400" dirty="0">
                <a:latin typeface="Times New Roman" panose="02020603050405020304" pitchFamily="18" charset="0"/>
                <a:ea typeface="Calibri" panose="020F0502020204030204" pitchFamily="34" charset="0"/>
                <a:cs typeface="Times New Roman" panose="02020603050405020304" pitchFamily="18" charset="0"/>
              </a:rPr>
              <a:t>The answer is yes if </a:t>
            </a:r>
            <a:r>
              <a:rPr lang="en-US" sz="2400" i="1" dirty="0">
                <a:latin typeface="Times New Roman" panose="02020603050405020304" pitchFamily="18" charset="0"/>
                <a:ea typeface="Calibri" panose="020F0502020204030204" pitchFamily="34" charset="0"/>
                <a:cs typeface="Times New Roman" panose="02020603050405020304" pitchFamily="18" charset="0"/>
              </a:rPr>
              <a:t>x</a:t>
            </a:r>
            <a:r>
              <a:rPr lang="en-US" sz="2400" dirty="0">
                <a:latin typeface="Times New Roman" panose="02020603050405020304" pitchFamily="18" charset="0"/>
                <a:ea typeface="Calibri" panose="020F0502020204030204" pitchFamily="34" charset="0"/>
                <a:cs typeface="Times New Roman" panose="02020603050405020304" pitchFamily="18" charset="0"/>
              </a:rPr>
              <a:t> is in </a:t>
            </a:r>
            <a:r>
              <a:rPr lang="en-US" sz="2400" i="1" dirty="0">
                <a:latin typeface="Times New Roman" panose="02020603050405020304" pitchFamily="18" charset="0"/>
                <a:ea typeface="Calibri" panose="020F0502020204030204" pitchFamily="34" charset="0"/>
                <a:cs typeface="Times New Roman" panose="02020603050405020304" pitchFamily="18" charset="0"/>
              </a:rPr>
              <a:t>S</a:t>
            </a:r>
            <a:r>
              <a:rPr lang="en-US" sz="2400" dirty="0">
                <a:latin typeface="Times New Roman" panose="02020603050405020304" pitchFamily="18" charset="0"/>
                <a:ea typeface="Calibri" panose="020F0502020204030204" pitchFamily="34" charset="0"/>
                <a:cs typeface="Times New Roman" panose="02020603050405020304" pitchFamily="18" charset="0"/>
              </a:rPr>
              <a:t> and no if it is not.</a:t>
            </a:r>
          </a:p>
          <a:p>
            <a:pPr marL="342900" indent="-3429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 instance </a:t>
            </a:r>
            <a:r>
              <a:rPr lang="en-US" sz="2400" dirty="0">
                <a:latin typeface="Times New Roman" panose="02020603050405020304" pitchFamily="18" charset="0"/>
                <a:ea typeface="Calibri" panose="020F0502020204030204" pitchFamily="34" charset="0"/>
                <a:cs typeface="Times New Roman" panose="02020603050405020304" pitchFamily="18" charset="0"/>
              </a:rPr>
              <a:t>of the problem in Example 0.1.2 is </a:t>
            </a:r>
          </a:p>
          <a:p>
            <a:pPr lvl="2">
              <a:lnSpc>
                <a:spcPct val="107000"/>
              </a:lnSpc>
              <a:spcAft>
                <a:spcPts val="800"/>
              </a:spcAft>
            </a:pPr>
            <a:r>
              <a:rPr lang="en-US" sz="2400" i="1" dirty="0">
                <a:latin typeface="Times New Roman" panose="02020603050405020304" pitchFamily="18" charset="0"/>
                <a:ea typeface="Calibri" panose="020F0502020204030204" pitchFamily="34" charset="0"/>
                <a:cs typeface="Times New Roman" panose="02020603050405020304" pitchFamily="18" charset="0"/>
              </a:rPr>
              <a:t>S</a:t>
            </a:r>
            <a:r>
              <a:rPr lang="en-US" sz="2400" dirty="0">
                <a:latin typeface="Times New Roman" panose="02020603050405020304" pitchFamily="18" charset="0"/>
                <a:ea typeface="Calibri" panose="020F0502020204030204" pitchFamily="34" charset="0"/>
                <a:cs typeface="Times New Roman" panose="02020603050405020304" pitchFamily="18" charset="0"/>
              </a:rPr>
              <a:t> = [10, 7, 11, 5, 13, 8],  </a:t>
            </a:r>
            <a:r>
              <a:rPr lang="en-US" sz="2400" i="1" dirty="0">
                <a:latin typeface="Times New Roman" panose="02020603050405020304" pitchFamily="18" charset="0"/>
                <a:ea typeface="Calibri" panose="020F0502020204030204" pitchFamily="34" charset="0"/>
                <a:cs typeface="Times New Roman" panose="02020603050405020304" pitchFamily="18" charset="0"/>
              </a:rPr>
              <a:t>n</a:t>
            </a:r>
            <a:r>
              <a:rPr lang="en-US" sz="2400" dirty="0">
                <a:latin typeface="Times New Roman" panose="02020603050405020304" pitchFamily="18" charset="0"/>
                <a:ea typeface="Calibri" panose="020F0502020204030204" pitchFamily="34" charset="0"/>
                <a:cs typeface="Times New Roman" panose="02020603050405020304" pitchFamily="18" charset="0"/>
              </a:rPr>
              <a:t> = 6,   and  </a:t>
            </a:r>
            <a:r>
              <a:rPr lang="en-US" sz="2400" i="1" dirty="0">
                <a:latin typeface="Times New Roman" panose="02020603050405020304" pitchFamily="18" charset="0"/>
                <a:ea typeface="Calibri" panose="020F0502020204030204" pitchFamily="34" charset="0"/>
                <a:cs typeface="Times New Roman" panose="02020603050405020304" pitchFamily="18" charset="0"/>
              </a:rPr>
              <a:t>x</a:t>
            </a:r>
            <a:r>
              <a:rPr lang="en-US" sz="2400" dirty="0">
                <a:latin typeface="Times New Roman" panose="02020603050405020304" pitchFamily="18" charset="0"/>
                <a:ea typeface="Calibri" panose="020F0502020204030204" pitchFamily="34" charset="0"/>
                <a:cs typeface="Times New Roman" panose="02020603050405020304" pitchFamily="18" charset="0"/>
              </a:rPr>
              <a:t> = 5.</a:t>
            </a:r>
          </a:p>
          <a:p>
            <a:pPr lvl="2">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solution to this instance is, “yes, </a:t>
            </a:r>
            <a:r>
              <a:rPr lang="en-US" sz="2400" i="1" dirty="0">
                <a:latin typeface="Times New Roman" panose="02020603050405020304" pitchFamily="18" charset="0"/>
                <a:ea typeface="Calibri" panose="020F0502020204030204" pitchFamily="34" charset="0"/>
                <a:cs typeface="Times New Roman" panose="02020603050405020304" pitchFamily="18" charset="0"/>
              </a:rPr>
              <a:t>x</a:t>
            </a:r>
            <a:r>
              <a:rPr lang="en-US" sz="2400" dirty="0">
                <a:latin typeface="Times New Roman" panose="02020603050405020304" pitchFamily="18" charset="0"/>
                <a:ea typeface="Calibri" panose="020F0502020204030204" pitchFamily="34" charset="0"/>
                <a:cs typeface="Times New Roman" panose="02020603050405020304" pitchFamily="18" charset="0"/>
              </a:rPr>
              <a:t> is in </a:t>
            </a:r>
            <a:r>
              <a:rPr lang="en-US" sz="2400" i="1" dirty="0">
                <a:latin typeface="Times New Roman" panose="02020603050405020304" pitchFamily="18" charset="0"/>
                <a:ea typeface="Calibri" panose="020F0502020204030204" pitchFamily="34" charset="0"/>
                <a:cs typeface="Times New Roman" panose="02020603050405020304" pitchFamily="18" charset="0"/>
              </a:rPr>
              <a:t>S</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nSpc>
                <a:spcPct val="107000"/>
              </a:lnSpc>
              <a:spcAft>
                <a:spcPts val="800"/>
              </a:spcAft>
              <a:buFont typeface="Arial" panose="020B0604020202020204" pitchFamily="34" charset="0"/>
              <a:buChar char="•"/>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6116A90B-A863-5DA9-6197-9438986E0FC3}"/>
              </a:ext>
            </a:extLst>
          </p:cNvPr>
          <p:cNvSpPr txBox="1"/>
          <p:nvPr/>
        </p:nvSpPr>
        <p:spPr>
          <a:xfrm>
            <a:off x="1212709" y="685810"/>
            <a:ext cx="10110630" cy="830997"/>
          </a:xfrm>
          <a:prstGeom prst="rect">
            <a:avLst/>
          </a:prstGeom>
          <a:solidFill>
            <a:srgbClr val="FFFF00"/>
          </a:solidFill>
        </p:spPr>
        <p:txBody>
          <a:bodyPr wrap="square" rtlCol="0">
            <a:spAutoFit/>
          </a:bodyPr>
          <a:lstStyle/>
          <a:p>
            <a:r>
              <a:rPr lang="en-US" sz="2400" dirty="0">
                <a:latin typeface="Times New Roman" panose="02020603050405020304" pitchFamily="18" charset="0"/>
                <a:cs typeface="Times New Roman" panose="02020603050405020304" pitchFamily="18" charset="0"/>
              </a:rPr>
              <a:t>Summary: Problem? Questions? Answers? Parameters? Instances of an problem? An instance’s Solution?</a:t>
            </a:r>
          </a:p>
        </p:txBody>
      </p:sp>
    </p:spTree>
    <p:extLst>
      <p:ext uri="{BB962C8B-B14F-4D97-AF65-F5344CB8AC3E}">
        <p14:creationId xmlns:p14="http://schemas.microsoft.com/office/powerpoint/2010/main" val="117703665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4DDBCC2D-9400-4B79-A8EE-1B289F09201F}"/>
              </a:ext>
            </a:extLst>
          </p:cNvPr>
          <p:cNvSpPr txBox="1"/>
          <p:nvPr/>
        </p:nvSpPr>
        <p:spPr>
          <a:xfrm>
            <a:off x="757170" y="204851"/>
            <a:ext cx="8069306" cy="507489"/>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5423080" y="1043223"/>
                <a:ext cx="5701580" cy="4231928"/>
              </a:xfrm>
              <a:prstGeom prst="rect">
                <a:avLst/>
              </a:prstGeom>
            </p:spPr>
            <p:txBody>
              <a:bodyPr wrap="square">
                <a:spAutoFit/>
              </a:bodyPr>
              <a:lstStyle/>
              <a:p>
                <a:pPr marL="457200" marR="0">
                  <a:spcBef>
                    <a:spcPts val="0"/>
                  </a:spcBef>
                  <a:spcAft>
                    <a:spcPts val="60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Pre-condition: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 </a:t>
                </a:r>
                <a:r>
                  <a:rPr lang="en-US" sz="2000" dirty="0">
                    <a:latin typeface="Times New Roman" panose="02020603050405020304" pitchFamily="18" charset="0"/>
                    <a:ea typeface="Calibri" panose="020F0502020204030204" pitchFamily="34" charset="0"/>
                    <a:cs typeface="Times New Roman" panose="02020603050405020304" pitchFamily="18" charset="0"/>
                  </a:rPr>
                  <a:t>≥ 0</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 nonnegative integer) and       </a:t>
                </a:r>
              </a:p>
              <a:p>
                <a:pPr marL="457200" marR="0">
                  <a:spcBef>
                    <a:spcPts val="0"/>
                  </a:spcBef>
                  <a:spcAft>
                    <a:spcPts val="60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y &gt; 0 (a positive integer)]</a:t>
                </a:r>
              </a:p>
              <a:p>
                <a:pPr marL="457200" marR="0">
                  <a:spcBef>
                    <a:spcPts val="0"/>
                  </a:spcBef>
                  <a:spcAft>
                    <a:spcPts val="60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Pre-condition </a:t>
                </a:r>
                <a:r>
                  <a:rPr lang="en-US" sz="2000" u="sng"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Prc</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x </a:t>
                </a:r>
                <a:r>
                  <a:rPr lang="en-US" sz="2000" dirty="0">
                    <a:latin typeface="Times New Roman" panose="02020603050405020304" pitchFamily="18" charset="0"/>
                    <a:ea typeface="Calibri" panose="020F0502020204030204" pitchFamily="34" charset="0"/>
                    <a:cs typeface="Times New Roman" panose="02020603050405020304" pitchFamily="18" charset="0"/>
                  </a:rPr>
                  <a:t>≥ 0</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y &gt; 0, and</a:t>
                </a:r>
              </a:p>
              <a:p>
                <a:pPr marL="457200" marR="0">
                  <a:spcBef>
                    <a:spcPts val="0"/>
                  </a:spcBef>
                  <a:spcAft>
                    <a:spcPts val="60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r = x and q = 0.]   </a:t>
                </a:r>
                <a:endParaRPr lang="en-US" sz="2000" spc="-100" dirty="0">
                  <a:latin typeface="Consolas" panose="020B0609020204030204" pitchFamily="49" charset="0"/>
                  <a:ea typeface="Calibri" panose="020F0502020204030204" pitchFamily="34" charset="0"/>
                  <a:cs typeface="Times New Roman" panose="02020603050405020304" pitchFamily="18" charset="0"/>
                </a:endParaRPr>
              </a:p>
              <a:p>
                <a:pPr marL="457200" marR="0">
                  <a:spcBef>
                    <a:spcPts val="0"/>
                  </a:spcBef>
                  <a:spcAft>
                    <a:spcPts val="60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 = x – n y ≥ 0 and  n = q.] </a:t>
                </a:r>
              </a:p>
              <a:p>
                <a:pPr marL="457200" marR="0">
                  <a:spcBef>
                    <a:spcPts val="0"/>
                  </a:spcBef>
                  <a:spcAft>
                    <a:spcPts val="6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spcBef>
                    <a:spcPts val="0"/>
                  </a:spcBef>
                  <a:spcAft>
                    <a:spcPts val="6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spcBef>
                    <a:spcPts val="0"/>
                  </a:spcBef>
                  <a:spcAft>
                    <a:spcPts val="6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spcBef>
                    <a:spcPts val="0"/>
                  </a:spcBef>
                  <a:spcAft>
                    <a:spcPts val="6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spcBef>
                    <a:spcPts val="0"/>
                  </a:spcBef>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a:t>
                </a:r>
                <a:r>
                  <a:rPr lang="en-US" sz="20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Post-condition </a:t>
                </a:r>
                <a:r>
                  <a:rPr lang="en-US" sz="2000" u="sng"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Poc</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q </a:t>
                </a:r>
                <a:r>
                  <a:rPr lang="en-US" sz="2000" dirty="0">
                    <a:latin typeface="Times New Roman" panose="02020603050405020304" pitchFamily="18" charset="0"/>
                    <a:ea typeface="Calibri" panose="020F0502020204030204" pitchFamily="34" charset="0"/>
                    <a:cs typeface="Times New Roman" panose="02020603050405020304" pitchFamily="18" charset="0"/>
                  </a:rPr>
                  <a:t>≥ 0</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r </a:t>
                </a:r>
                <a:r>
                  <a:rPr lang="en-US" sz="2000" dirty="0">
                    <a:latin typeface="Times New Roman" panose="02020603050405020304" pitchFamily="18" charset="0"/>
                    <a:ea typeface="Calibri" panose="020F0502020204030204" pitchFamily="34" charset="0"/>
                    <a:cs typeface="Times New Roman" panose="02020603050405020304" pitchFamily="18" charset="0"/>
                  </a:rPr>
                  <a:t>≥ 0</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such that x = y q + r and 0 </a:t>
                </a:r>
                <a14:m>
                  <m:oMath xmlns:m="http://schemas.openxmlformats.org/officeDocument/2006/math">
                    <m:r>
                      <a:rPr lang="en-US" sz="20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r &lt; y.]  …. </a:t>
                </a:r>
                <a:r>
                  <a:rPr lang="en-US" sz="2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Poc</a:t>
                </a:r>
                <a:endPar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5423080" y="1043223"/>
                <a:ext cx="5701580" cy="4231928"/>
              </a:xfrm>
              <a:prstGeom prst="rect">
                <a:avLst/>
              </a:prstGeom>
              <a:blipFill>
                <a:blip r:embed="rId2"/>
                <a:stretch>
                  <a:fillRect t="-720" r="-1176" b="-288"/>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F774C70B-016F-4537-973C-E30662ECA49C}"/>
              </a:ext>
            </a:extLst>
          </p:cNvPr>
          <p:cNvSpPr txBox="1"/>
          <p:nvPr/>
        </p:nvSpPr>
        <p:spPr>
          <a:xfrm>
            <a:off x="1804736" y="219783"/>
            <a:ext cx="7654835" cy="523220"/>
          </a:xfrm>
          <a:prstGeom prst="rect">
            <a:avLst/>
          </a:prstGeom>
          <a:noFill/>
        </p:spPr>
        <p:txBody>
          <a:bodyPr wrap="square" rtlCol="0">
            <a:spAutoFit/>
          </a:bodyPr>
          <a:lstStyle/>
          <a:p>
            <a:r>
              <a:rPr lang="en-US" sz="2800" dirty="0">
                <a:latin typeface="Times New Roman" panose="02020603050405020304" pitchFamily="18" charset="0"/>
                <a:ea typeface="Calibri" panose="020F0502020204030204" pitchFamily="34" charset="0"/>
                <a:cs typeface="Times New Roman" panose="02020603050405020304" pitchFamily="18" charset="0"/>
              </a:rPr>
              <a:t>Correctness of the Division Algorithm</a:t>
            </a:r>
          </a:p>
        </p:txBody>
      </p:sp>
      <p:sp>
        <p:nvSpPr>
          <p:cNvPr id="7" name="Flowchart: Decision 6">
            <a:extLst>
              <a:ext uri="{FF2B5EF4-FFF2-40B4-BE49-F238E27FC236}">
                <a16:creationId xmlns:a16="http://schemas.microsoft.com/office/drawing/2014/main" id="{AB046D07-0FF4-420C-8000-F299F5D892F3}"/>
              </a:ext>
            </a:extLst>
          </p:cNvPr>
          <p:cNvSpPr/>
          <p:nvPr/>
        </p:nvSpPr>
        <p:spPr>
          <a:xfrm>
            <a:off x="2915299" y="3547041"/>
            <a:ext cx="1678175" cy="546203"/>
          </a:xfrm>
          <a:prstGeom prst="flowChartDecisi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100" dirty="0" err="1">
                <a:solidFill>
                  <a:schemeClr val="tx1"/>
                </a:solidFill>
                <a:latin typeface="Consolas" panose="020B0609020204030204" pitchFamily="49" charset="0"/>
                <a:ea typeface="Calibri" panose="020F0502020204030204" pitchFamily="34" charset="0"/>
                <a:cs typeface="Times New Roman" panose="02020603050405020304" pitchFamily="18" charset="0"/>
              </a:rPr>
              <a:t>r≥y</a:t>
            </a:r>
            <a:endParaRPr lang="en-US" sz="2000" dirty="0">
              <a:solidFill>
                <a:schemeClr val="tx1"/>
              </a:solidFill>
            </a:endParaRPr>
          </a:p>
        </p:txBody>
      </p:sp>
      <p:sp>
        <p:nvSpPr>
          <p:cNvPr id="8" name="Rectangle 7">
            <a:extLst>
              <a:ext uri="{FF2B5EF4-FFF2-40B4-BE49-F238E27FC236}">
                <a16:creationId xmlns:a16="http://schemas.microsoft.com/office/drawing/2014/main" id="{775B0596-00D9-4300-B7FE-620F5A425522}"/>
              </a:ext>
            </a:extLst>
          </p:cNvPr>
          <p:cNvSpPr/>
          <p:nvPr/>
        </p:nvSpPr>
        <p:spPr>
          <a:xfrm>
            <a:off x="2666404" y="4548696"/>
            <a:ext cx="2175964" cy="7824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100" dirty="0">
                <a:solidFill>
                  <a:schemeClr val="tx1"/>
                </a:solidFill>
                <a:latin typeface="Consolas" panose="020B0609020204030204" pitchFamily="49" charset="0"/>
                <a:ea typeface="Calibri" panose="020F0502020204030204" pitchFamily="34" charset="0"/>
                <a:cs typeface="Times New Roman" panose="02020603050405020304" pitchFamily="18" charset="0"/>
              </a:rPr>
              <a:t>r := r – y;</a:t>
            </a:r>
          </a:p>
          <a:p>
            <a:pPr algn="ctr"/>
            <a:r>
              <a:rPr lang="en-US" sz="2000" spc="-100" dirty="0">
                <a:solidFill>
                  <a:schemeClr val="tx1"/>
                </a:solidFill>
                <a:latin typeface="Consolas" panose="020B0609020204030204" pitchFamily="49" charset="0"/>
                <a:ea typeface="Calibri" panose="020F0502020204030204" pitchFamily="34" charset="0"/>
                <a:cs typeface="Times New Roman" panose="02020603050405020304" pitchFamily="18" charset="0"/>
              </a:rPr>
              <a:t>q := q + 1</a:t>
            </a:r>
            <a:endParaRPr lang="en-US" sz="2000" dirty="0">
              <a:solidFill>
                <a:schemeClr val="tx1"/>
              </a:solidFill>
            </a:endParaRPr>
          </a:p>
        </p:txBody>
      </p:sp>
      <p:sp>
        <p:nvSpPr>
          <p:cNvPr id="9" name="Rectangle 8">
            <a:extLst>
              <a:ext uri="{FF2B5EF4-FFF2-40B4-BE49-F238E27FC236}">
                <a16:creationId xmlns:a16="http://schemas.microsoft.com/office/drawing/2014/main" id="{D331ED31-32AA-4CE5-974F-9EE7D779FB9D}"/>
              </a:ext>
            </a:extLst>
          </p:cNvPr>
          <p:cNvSpPr/>
          <p:nvPr/>
        </p:nvSpPr>
        <p:spPr>
          <a:xfrm>
            <a:off x="2794052" y="1729771"/>
            <a:ext cx="1940390" cy="7053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marR="0">
              <a:spcBef>
                <a:spcPts val="0"/>
              </a:spcBef>
              <a:spcAft>
                <a:spcPts val="600"/>
              </a:spcAft>
            </a:pPr>
            <a:r>
              <a:rPr lang="en-US" sz="2000" spc="-100" dirty="0">
                <a:solidFill>
                  <a:schemeClr val="tx1"/>
                </a:solidFill>
                <a:latin typeface="Consolas" panose="020B0609020204030204" pitchFamily="49" charset="0"/>
                <a:ea typeface="Calibri" panose="020F0502020204030204" pitchFamily="34" charset="0"/>
                <a:cs typeface="Times New Roman" panose="02020603050405020304" pitchFamily="18" charset="0"/>
              </a:rPr>
              <a:t>q := 0;</a:t>
            </a:r>
          </a:p>
          <a:p>
            <a:pPr marL="457200" marR="0">
              <a:spcBef>
                <a:spcPts val="0"/>
              </a:spcBef>
              <a:spcAft>
                <a:spcPts val="600"/>
              </a:spcAft>
            </a:pPr>
            <a:r>
              <a:rPr lang="en-US" sz="2000" spc="-100" dirty="0">
                <a:solidFill>
                  <a:schemeClr val="tx1"/>
                </a:solidFill>
                <a:latin typeface="Consolas" panose="020B0609020204030204" pitchFamily="49" charset="0"/>
                <a:ea typeface="Calibri" panose="020F0502020204030204" pitchFamily="34" charset="0"/>
                <a:cs typeface="Times New Roman" panose="02020603050405020304" pitchFamily="18" charset="0"/>
              </a:rPr>
              <a:t>r:= x; </a:t>
            </a:r>
          </a:p>
        </p:txBody>
      </p:sp>
      <p:cxnSp>
        <p:nvCxnSpPr>
          <p:cNvPr id="14" name="Straight Arrow Connector 13">
            <a:extLst>
              <a:ext uri="{FF2B5EF4-FFF2-40B4-BE49-F238E27FC236}">
                <a16:creationId xmlns:a16="http://schemas.microsoft.com/office/drawing/2014/main" id="{84C4EEF3-D04E-47EE-8F9B-29662BABAFB1}"/>
              </a:ext>
            </a:extLst>
          </p:cNvPr>
          <p:cNvCxnSpPr>
            <a:cxnSpLocks/>
            <a:stCxn id="9" idx="2"/>
            <a:endCxn id="7" idx="0"/>
          </p:cNvCxnSpPr>
          <p:nvPr/>
        </p:nvCxnSpPr>
        <p:spPr>
          <a:xfrm flipH="1">
            <a:off x="3754387" y="2435098"/>
            <a:ext cx="9860" cy="111194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F7A0DA-CADB-42B0-9D5E-9BEAF518AB44}"/>
              </a:ext>
            </a:extLst>
          </p:cNvPr>
          <p:cNvCxnSpPr/>
          <p:nvPr/>
        </p:nvCxnSpPr>
        <p:spPr>
          <a:xfrm>
            <a:off x="3754387" y="1366187"/>
            <a:ext cx="1" cy="3635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D51EA5F-E16B-4314-A9FF-112B2B2EB07C}"/>
              </a:ext>
            </a:extLst>
          </p:cNvPr>
          <p:cNvCxnSpPr/>
          <p:nvPr/>
        </p:nvCxnSpPr>
        <p:spPr>
          <a:xfrm>
            <a:off x="3754384" y="5360154"/>
            <a:ext cx="1" cy="3635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CB2EFAF-810C-41B6-A6AF-43FF7BFDC6E1}"/>
              </a:ext>
            </a:extLst>
          </p:cNvPr>
          <p:cNvCxnSpPr>
            <a:cxnSpLocks/>
            <a:endCxn id="8" idx="0"/>
          </p:cNvCxnSpPr>
          <p:nvPr/>
        </p:nvCxnSpPr>
        <p:spPr>
          <a:xfrm>
            <a:off x="3754385" y="4116890"/>
            <a:ext cx="1" cy="43180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F4162BA-C67A-4AD6-8E97-68D7BC0F0B38}"/>
              </a:ext>
            </a:extLst>
          </p:cNvPr>
          <p:cNvCxnSpPr>
            <a:cxnSpLocks/>
          </p:cNvCxnSpPr>
          <p:nvPr/>
        </p:nvCxnSpPr>
        <p:spPr>
          <a:xfrm flipH="1">
            <a:off x="2309648" y="5731617"/>
            <a:ext cx="144473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60936AB-C9DF-4E1A-A889-9D0234B8B8EB}"/>
              </a:ext>
            </a:extLst>
          </p:cNvPr>
          <p:cNvCxnSpPr>
            <a:cxnSpLocks/>
          </p:cNvCxnSpPr>
          <p:nvPr/>
        </p:nvCxnSpPr>
        <p:spPr>
          <a:xfrm flipV="1">
            <a:off x="2309648" y="3302880"/>
            <a:ext cx="0" cy="2414014"/>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B3CC6A7-ACB4-42CF-AC12-64907CEC9A58}"/>
              </a:ext>
            </a:extLst>
          </p:cNvPr>
          <p:cNvCxnSpPr>
            <a:cxnSpLocks/>
          </p:cNvCxnSpPr>
          <p:nvPr/>
        </p:nvCxnSpPr>
        <p:spPr>
          <a:xfrm>
            <a:off x="2309648" y="3302541"/>
            <a:ext cx="145245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D58741F-19B7-40AC-9309-89558B36C945}"/>
              </a:ext>
            </a:extLst>
          </p:cNvPr>
          <p:cNvCxnSpPr>
            <a:cxnSpLocks/>
          </p:cNvCxnSpPr>
          <p:nvPr/>
        </p:nvCxnSpPr>
        <p:spPr>
          <a:xfrm flipH="1">
            <a:off x="3754384" y="2822028"/>
            <a:ext cx="2194311" cy="480513"/>
          </a:xfrm>
          <a:prstGeom prst="straightConnector1">
            <a:avLst/>
          </a:prstGeom>
          <a:ln w="28575">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D59F700-4DFF-45FD-8438-244B82CC711B}"/>
              </a:ext>
            </a:extLst>
          </p:cNvPr>
          <p:cNvCxnSpPr>
            <a:cxnSpLocks/>
          </p:cNvCxnSpPr>
          <p:nvPr/>
        </p:nvCxnSpPr>
        <p:spPr>
          <a:xfrm flipH="1">
            <a:off x="3770808" y="1287132"/>
            <a:ext cx="2177887" cy="269456"/>
          </a:xfrm>
          <a:prstGeom prst="straightConnector1">
            <a:avLst/>
          </a:prstGeom>
          <a:ln w="28575">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1C8CBD2-8C7E-4999-8887-CA9A64666566}"/>
              </a:ext>
            </a:extLst>
          </p:cNvPr>
          <p:cNvCxnSpPr>
            <a:cxnSpLocks/>
            <a:endCxn id="51" idx="1"/>
          </p:cNvCxnSpPr>
          <p:nvPr/>
        </p:nvCxnSpPr>
        <p:spPr>
          <a:xfrm>
            <a:off x="4583993" y="3826231"/>
            <a:ext cx="750208" cy="2308"/>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E50FFAD-F4B2-49D2-8130-7AEA59E4B87E}"/>
              </a:ext>
            </a:extLst>
          </p:cNvPr>
          <p:cNvCxnSpPr>
            <a:cxnSpLocks/>
          </p:cNvCxnSpPr>
          <p:nvPr/>
        </p:nvCxnSpPr>
        <p:spPr>
          <a:xfrm flipH="1" flipV="1">
            <a:off x="4842368" y="3832801"/>
            <a:ext cx="983666" cy="956913"/>
          </a:xfrm>
          <a:prstGeom prst="straightConnector1">
            <a:avLst/>
          </a:prstGeom>
          <a:ln w="28575">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F63DEFE-85F5-424E-86E6-79AF9DD11BEE}"/>
              </a:ext>
            </a:extLst>
          </p:cNvPr>
          <p:cNvCxnSpPr>
            <a:cxnSpLocks/>
          </p:cNvCxnSpPr>
          <p:nvPr/>
        </p:nvCxnSpPr>
        <p:spPr>
          <a:xfrm flipH="1">
            <a:off x="3754384" y="2056387"/>
            <a:ext cx="2194312" cy="765641"/>
          </a:xfrm>
          <a:prstGeom prst="straightConnector1">
            <a:avLst/>
          </a:prstGeom>
          <a:ln w="28575">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4272CA4-97E9-4BBF-991E-6C6E075921E6}"/>
                  </a:ext>
                </a:extLst>
              </p:cNvPr>
              <p:cNvSpPr txBox="1"/>
              <p:nvPr/>
            </p:nvSpPr>
            <p:spPr>
              <a:xfrm>
                <a:off x="8089718" y="2928194"/>
                <a:ext cx="3894082" cy="923330"/>
              </a:xfrm>
              <a:prstGeom prst="rect">
                <a:avLst/>
              </a:prstGeom>
              <a:solidFill>
                <a:srgbClr val="FFFF00"/>
              </a:solidFill>
            </p:spPr>
            <p:txBody>
              <a:bodyPr wrap="square" rtlCol="0">
                <a:spAutoFit/>
              </a:bodyPr>
              <a:lstStyle/>
              <a:p>
                <a:r>
                  <a:rPr lang="en-US" dirty="0"/>
                  <a:t>Need to show that </a:t>
                </a:r>
                <a:r>
                  <a:rPr lang="en-US" dirty="0" err="1"/>
                  <a:t>Prc</a:t>
                </a:r>
                <a:r>
                  <a:rPr lang="en-US" dirty="0"/>
                  <a:t> implies I(0) and</a:t>
                </a:r>
              </a:p>
              <a:p>
                <a:r>
                  <a:rPr lang="en-US" dirty="0"/>
                  <a:t>I(k)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t>
                </a:r>
                <a:r>
                  <a:rPr lang="en-US" spc="-1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(r ≥ y)</a:t>
                </a:r>
                <a:r>
                  <a:rPr lang="en-US" dirty="0"/>
                  <a:t> implies I(k+1), after k+1 iteration.</a:t>
                </a:r>
              </a:p>
            </p:txBody>
          </p:sp>
        </mc:Choice>
        <mc:Fallback xmlns="">
          <p:sp>
            <p:nvSpPr>
              <p:cNvPr id="10" name="TextBox 9">
                <a:extLst>
                  <a:ext uri="{FF2B5EF4-FFF2-40B4-BE49-F238E27FC236}">
                    <a16:creationId xmlns:a16="http://schemas.microsoft.com/office/drawing/2014/main" id="{A4272CA4-97E9-4BBF-991E-6C6E075921E6}"/>
                  </a:ext>
                </a:extLst>
              </p:cNvPr>
              <p:cNvSpPr txBox="1">
                <a:spLocks noRot="1" noChangeAspect="1" noMove="1" noResize="1" noEditPoints="1" noAdjustHandles="1" noChangeArrowheads="1" noChangeShapeType="1" noTextEdit="1"/>
              </p:cNvSpPr>
              <p:nvPr/>
            </p:nvSpPr>
            <p:spPr>
              <a:xfrm>
                <a:off x="8089718" y="2928194"/>
                <a:ext cx="3894082" cy="923330"/>
              </a:xfrm>
              <a:prstGeom prst="rect">
                <a:avLst/>
              </a:prstGeom>
              <a:blipFill>
                <a:blip r:embed="rId4"/>
                <a:stretch>
                  <a:fillRect l="-1252" t="-3289"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9F149726-6266-4B12-80A8-F926BEE2867C}"/>
                  </a:ext>
                </a:extLst>
              </p:cNvPr>
              <p:cNvSpPr txBox="1"/>
              <p:nvPr/>
            </p:nvSpPr>
            <p:spPr>
              <a:xfrm>
                <a:off x="6878005" y="5252205"/>
                <a:ext cx="3894082" cy="646331"/>
              </a:xfrm>
              <a:prstGeom prst="rect">
                <a:avLst/>
              </a:prstGeom>
              <a:solidFill>
                <a:srgbClr val="FFFF00"/>
              </a:solidFill>
            </p:spPr>
            <p:txBody>
              <a:bodyPr wrap="square" rtlCol="0">
                <a:spAutoFit/>
              </a:bodyPr>
              <a:lstStyle/>
              <a:p>
                <a:r>
                  <a:rPr lang="en-US" dirty="0"/>
                  <a:t>Need to show that I(n)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spc="-1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(r ≥ y)</a:t>
                </a:r>
                <a:r>
                  <a:rPr lang="en-US" dirty="0"/>
                  <a:t> implies </a:t>
                </a:r>
                <a:r>
                  <a:rPr lang="en-US" dirty="0" err="1"/>
                  <a:t>Poc</a:t>
                </a:r>
                <a:r>
                  <a:rPr lang="en-US" dirty="0"/>
                  <a:t>.</a:t>
                </a:r>
              </a:p>
            </p:txBody>
          </p:sp>
        </mc:Choice>
        <mc:Fallback xmlns="">
          <p:sp>
            <p:nvSpPr>
              <p:cNvPr id="24" name="TextBox 23">
                <a:extLst>
                  <a:ext uri="{FF2B5EF4-FFF2-40B4-BE49-F238E27FC236}">
                    <a16:creationId xmlns:a16="http://schemas.microsoft.com/office/drawing/2014/main" id="{9F149726-6266-4B12-80A8-F926BEE2867C}"/>
                  </a:ext>
                </a:extLst>
              </p:cNvPr>
              <p:cNvSpPr txBox="1">
                <a:spLocks noRot="1" noChangeAspect="1" noMove="1" noResize="1" noEditPoints="1" noAdjustHandles="1" noChangeArrowheads="1" noChangeShapeType="1" noTextEdit="1"/>
              </p:cNvSpPr>
              <p:nvPr/>
            </p:nvSpPr>
            <p:spPr>
              <a:xfrm>
                <a:off x="6878005" y="5252205"/>
                <a:ext cx="3894082" cy="646331"/>
              </a:xfrm>
              <a:prstGeom prst="rect">
                <a:avLst/>
              </a:prstGeom>
              <a:blipFill>
                <a:blip r:embed="rId5"/>
                <a:stretch>
                  <a:fillRect l="-1252" t="-5660" b="-14151"/>
                </a:stretch>
              </a:blipFill>
            </p:spPr>
            <p:txBody>
              <a:bodyPr/>
              <a:lstStyle/>
              <a:p>
                <a:r>
                  <a:rPr lang="en-US">
                    <a:noFill/>
                  </a:rPr>
                  <a:t> </a:t>
                </a:r>
              </a:p>
            </p:txBody>
          </p:sp>
        </mc:Fallback>
      </mc:AlternateContent>
      <p:sp>
        <p:nvSpPr>
          <p:cNvPr id="51" name="Rectangle 50">
            <a:extLst>
              <a:ext uri="{FF2B5EF4-FFF2-40B4-BE49-F238E27FC236}">
                <a16:creationId xmlns:a16="http://schemas.microsoft.com/office/drawing/2014/main" id="{3314A98D-4E45-40A5-8870-62E52E99CDAA}"/>
              </a:ext>
            </a:extLst>
          </p:cNvPr>
          <p:cNvSpPr/>
          <p:nvPr/>
        </p:nvSpPr>
        <p:spPr>
          <a:xfrm>
            <a:off x="5334201" y="3475875"/>
            <a:ext cx="1940390" cy="7053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a:spcBef>
                <a:spcPts val="0"/>
              </a:spcBef>
              <a:spcAft>
                <a:spcPts val="600"/>
              </a:spcAft>
            </a:pPr>
            <a:r>
              <a:rPr lang="en-US" sz="2000" spc="-100" dirty="0">
                <a:solidFill>
                  <a:schemeClr val="tx1"/>
                </a:solidFill>
                <a:latin typeface="Consolas" panose="020B0609020204030204" pitchFamily="49" charset="0"/>
                <a:ea typeface="Calibri" panose="020F0502020204030204" pitchFamily="34" charset="0"/>
                <a:cs typeface="Times New Roman" panose="02020603050405020304" pitchFamily="18" charset="0"/>
              </a:rPr>
              <a:t>Return(q, r)</a:t>
            </a:r>
          </a:p>
        </p:txBody>
      </p:sp>
      <p:sp>
        <p:nvSpPr>
          <p:cNvPr id="53" name="TextBox 52">
            <a:extLst>
              <a:ext uri="{FF2B5EF4-FFF2-40B4-BE49-F238E27FC236}">
                <a16:creationId xmlns:a16="http://schemas.microsoft.com/office/drawing/2014/main" id="{EBDC52A0-478B-4D26-92CD-F2343D1C2C3A}"/>
              </a:ext>
            </a:extLst>
          </p:cNvPr>
          <p:cNvSpPr txBox="1"/>
          <p:nvPr/>
        </p:nvSpPr>
        <p:spPr>
          <a:xfrm>
            <a:off x="2399544" y="982308"/>
            <a:ext cx="2719545" cy="369332"/>
          </a:xfrm>
          <a:prstGeom prst="rect">
            <a:avLst/>
          </a:prstGeom>
          <a:noFill/>
          <a:ln>
            <a:solidFill>
              <a:schemeClr val="accent1"/>
            </a:solidFill>
          </a:ln>
        </p:spPr>
        <p:txBody>
          <a:bodyPr wrap="square">
            <a:spAutoFit/>
          </a:bodyPr>
          <a:lstStyle/>
          <a:p>
            <a:pPr>
              <a:spcAft>
                <a:spcPts val="600"/>
              </a:spcAft>
            </a:pPr>
            <a:r>
              <a:rPr lang="en-US" sz="18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function divide(x, y)</a:t>
            </a:r>
          </a:p>
        </p:txBody>
      </p:sp>
    </p:spTree>
    <p:extLst>
      <p:ext uri="{BB962C8B-B14F-4D97-AF65-F5344CB8AC3E}">
        <p14:creationId xmlns:p14="http://schemas.microsoft.com/office/powerpoint/2010/main" val="161254887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09A251D6-68B5-4114-8BE4-C17C9C861A7F}"/>
              </a:ext>
            </a:extLst>
          </p:cNvPr>
          <p:cNvSpPr txBox="1"/>
          <p:nvPr/>
        </p:nvSpPr>
        <p:spPr>
          <a:xfrm>
            <a:off x="549340" y="202923"/>
            <a:ext cx="8069306" cy="507489"/>
          </a:xfrm>
          <a:prstGeom prst="rect">
            <a:avLst/>
          </a:prstGeom>
          <a:solidFill>
            <a:srgbClr val="FFFF00"/>
          </a:solidFill>
        </p:spPr>
        <p:txBody>
          <a:bodyPr wrap="square" rtlCol="0">
            <a:spAutoFit/>
          </a:bodyPr>
          <a:lstStyle/>
          <a:p>
            <a:endParaRPr lang="en-US" dirty="0"/>
          </a:p>
        </p:txBody>
      </p:sp>
      <p:sp>
        <p:nvSpPr>
          <p:cNvPr id="51" name="Rectangle 50">
            <a:extLst>
              <a:ext uri="{FF2B5EF4-FFF2-40B4-BE49-F238E27FC236}">
                <a16:creationId xmlns:a16="http://schemas.microsoft.com/office/drawing/2014/main" id="{3314A98D-4E45-40A5-8870-62E52E99CDAA}"/>
              </a:ext>
            </a:extLst>
          </p:cNvPr>
          <p:cNvSpPr/>
          <p:nvPr/>
        </p:nvSpPr>
        <p:spPr>
          <a:xfrm>
            <a:off x="5334201" y="3475875"/>
            <a:ext cx="1940390" cy="7053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a:spcBef>
                <a:spcPts val="0"/>
              </a:spcBef>
              <a:spcAft>
                <a:spcPts val="600"/>
              </a:spcAft>
            </a:pPr>
            <a:r>
              <a:rPr lang="en-US" sz="2000" spc="-100" dirty="0">
                <a:solidFill>
                  <a:schemeClr val="tx1"/>
                </a:solidFill>
                <a:latin typeface="Consolas" panose="020B0609020204030204" pitchFamily="49" charset="0"/>
                <a:ea typeface="Calibri" panose="020F0502020204030204" pitchFamily="34" charset="0"/>
                <a:cs typeface="Times New Roman" panose="02020603050405020304" pitchFamily="18" charset="0"/>
              </a:rPr>
              <a:t>Return(q, r)</a:t>
            </a:r>
          </a:p>
        </p:txBody>
      </p:sp>
      <mc:AlternateContent xmlns:mc="http://schemas.openxmlformats.org/markup-compatibility/2006" xmlns:a14="http://schemas.microsoft.com/office/drawing/2010/main">
        <mc:Choice Requires="a14">
          <p:sp>
            <p:nvSpPr>
              <p:cNvPr id="2" name="Rectangle 1"/>
              <p:cNvSpPr/>
              <p:nvPr/>
            </p:nvSpPr>
            <p:spPr>
              <a:xfrm>
                <a:off x="5423080" y="1043223"/>
                <a:ext cx="5701580" cy="4231928"/>
              </a:xfrm>
              <a:prstGeom prst="rect">
                <a:avLst/>
              </a:prstGeom>
            </p:spPr>
            <p:txBody>
              <a:bodyPr wrap="square">
                <a:spAutoFit/>
              </a:bodyPr>
              <a:lstStyle/>
              <a:p>
                <a:pPr marL="457200" marR="0">
                  <a:spcBef>
                    <a:spcPts val="0"/>
                  </a:spcBef>
                  <a:spcAft>
                    <a:spcPts val="60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Pre-condition: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 </a:t>
                </a:r>
                <a:r>
                  <a:rPr lang="en-US" sz="2000" dirty="0">
                    <a:latin typeface="Times New Roman" panose="02020603050405020304" pitchFamily="18" charset="0"/>
                    <a:ea typeface="Calibri" panose="020F0502020204030204" pitchFamily="34" charset="0"/>
                    <a:cs typeface="Times New Roman" panose="02020603050405020304" pitchFamily="18" charset="0"/>
                  </a:rPr>
                  <a:t>≥ 0</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 nonnegative integer) and       </a:t>
                </a:r>
              </a:p>
              <a:p>
                <a:pPr marL="457200" marR="0">
                  <a:spcBef>
                    <a:spcPts val="0"/>
                  </a:spcBef>
                  <a:spcAft>
                    <a:spcPts val="60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y &gt; 0 (a positive integer)]</a:t>
                </a:r>
              </a:p>
              <a:p>
                <a:pPr marL="457200" marR="0">
                  <a:spcBef>
                    <a:spcPts val="0"/>
                  </a:spcBef>
                  <a:spcAft>
                    <a:spcPts val="60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Pre-condition </a:t>
                </a:r>
                <a:r>
                  <a:rPr lang="en-US" sz="2000" u="sng"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Prc</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x </a:t>
                </a:r>
                <a:r>
                  <a:rPr lang="en-US" sz="2000" dirty="0">
                    <a:latin typeface="Times New Roman" panose="02020603050405020304" pitchFamily="18" charset="0"/>
                    <a:ea typeface="Calibri" panose="020F0502020204030204" pitchFamily="34" charset="0"/>
                    <a:cs typeface="Times New Roman" panose="02020603050405020304" pitchFamily="18" charset="0"/>
                  </a:rPr>
                  <a:t>≥ 0</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y &gt; 0, and</a:t>
                </a:r>
              </a:p>
              <a:p>
                <a:pPr marL="457200" marR="0">
                  <a:spcBef>
                    <a:spcPts val="0"/>
                  </a:spcBef>
                  <a:spcAft>
                    <a:spcPts val="60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r = x and q = 0.]   </a:t>
                </a:r>
                <a:endParaRPr lang="en-US" sz="2000" spc="-100" dirty="0">
                  <a:latin typeface="Consolas" panose="020B0609020204030204" pitchFamily="49" charset="0"/>
                  <a:ea typeface="Calibri" panose="020F0502020204030204" pitchFamily="34" charset="0"/>
                  <a:cs typeface="Times New Roman" panose="02020603050405020304" pitchFamily="18" charset="0"/>
                </a:endParaRPr>
              </a:p>
              <a:p>
                <a:pPr marL="457200" marR="0">
                  <a:spcBef>
                    <a:spcPts val="0"/>
                  </a:spcBef>
                  <a:spcAft>
                    <a:spcPts val="60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 = x – n y ≥ 0 and  n = q.] </a:t>
                </a:r>
              </a:p>
              <a:p>
                <a:pPr marL="457200" marR="0">
                  <a:spcBef>
                    <a:spcPts val="0"/>
                  </a:spcBef>
                  <a:spcAft>
                    <a:spcPts val="6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spcBef>
                    <a:spcPts val="0"/>
                  </a:spcBef>
                  <a:spcAft>
                    <a:spcPts val="6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spcBef>
                    <a:spcPts val="0"/>
                  </a:spcBef>
                  <a:spcAft>
                    <a:spcPts val="6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spcBef>
                    <a:spcPts val="0"/>
                  </a:spcBef>
                  <a:spcAft>
                    <a:spcPts val="6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spcBef>
                    <a:spcPts val="0"/>
                  </a:spcBef>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a:t>
                </a:r>
                <a:r>
                  <a:rPr lang="en-US" sz="20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Post-condition </a:t>
                </a:r>
                <a:r>
                  <a:rPr lang="en-US" sz="2000" u="sng"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Poc</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q </a:t>
                </a:r>
                <a:r>
                  <a:rPr lang="en-US" sz="2000" dirty="0">
                    <a:latin typeface="Times New Roman" panose="02020603050405020304" pitchFamily="18" charset="0"/>
                    <a:ea typeface="Calibri" panose="020F0502020204030204" pitchFamily="34" charset="0"/>
                    <a:cs typeface="Times New Roman" panose="02020603050405020304" pitchFamily="18" charset="0"/>
                  </a:rPr>
                  <a:t>≥ 0</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r </a:t>
                </a:r>
                <a:r>
                  <a:rPr lang="en-US" sz="2000" dirty="0">
                    <a:latin typeface="Times New Roman" panose="02020603050405020304" pitchFamily="18" charset="0"/>
                    <a:ea typeface="Calibri" panose="020F0502020204030204" pitchFamily="34" charset="0"/>
                    <a:cs typeface="Times New Roman" panose="02020603050405020304" pitchFamily="18" charset="0"/>
                  </a:rPr>
                  <a:t>≥ 0</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such that x = y q + r and 0 </a:t>
                </a:r>
                <a14:m>
                  <m:oMath xmlns:m="http://schemas.openxmlformats.org/officeDocument/2006/math">
                    <m:r>
                      <a:rPr lang="en-US" sz="20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r &lt; y.]  …. </a:t>
                </a:r>
                <a:r>
                  <a:rPr lang="en-US" sz="2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Poc</a:t>
                </a:r>
                <a:endPar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5423080" y="1043223"/>
                <a:ext cx="5701580" cy="4231928"/>
              </a:xfrm>
              <a:prstGeom prst="rect">
                <a:avLst/>
              </a:prstGeom>
              <a:blipFill>
                <a:blip r:embed="rId2"/>
                <a:stretch>
                  <a:fillRect t="-720" r="-7166" b="-288"/>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F774C70B-016F-4537-973C-E30662ECA49C}"/>
              </a:ext>
            </a:extLst>
          </p:cNvPr>
          <p:cNvSpPr txBox="1"/>
          <p:nvPr/>
        </p:nvSpPr>
        <p:spPr>
          <a:xfrm>
            <a:off x="1804736" y="219783"/>
            <a:ext cx="7654835" cy="523220"/>
          </a:xfrm>
          <a:prstGeom prst="rect">
            <a:avLst/>
          </a:prstGeom>
          <a:noFill/>
        </p:spPr>
        <p:txBody>
          <a:bodyPr wrap="square" rtlCol="0">
            <a:spAutoFit/>
          </a:bodyPr>
          <a:lstStyle/>
          <a:p>
            <a:r>
              <a:rPr lang="en-US" sz="2800" dirty="0">
                <a:latin typeface="Times New Roman" panose="02020603050405020304" pitchFamily="18" charset="0"/>
                <a:ea typeface="Calibri" panose="020F0502020204030204" pitchFamily="34" charset="0"/>
                <a:cs typeface="Times New Roman" panose="02020603050405020304" pitchFamily="18" charset="0"/>
              </a:rPr>
              <a:t>Correctness of the Division Algorithm</a:t>
            </a:r>
          </a:p>
        </p:txBody>
      </p:sp>
      <p:sp>
        <p:nvSpPr>
          <p:cNvPr id="7" name="Flowchart: Decision 6">
            <a:extLst>
              <a:ext uri="{FF2B5EF4-FFF2-40B4-BE49-F238E27FC236}">
                <a16:creationId xmlns:a16="http://schemas.microsoft.com/office/drawing/2014/main" id="{AB046D07-0FF4-420C-8000-F299F5D892F3}"/>
              </a:ext>
            </a:extLst>
          </p:cNvPr>
          <p:cNvSpPr/>
          <p:nvPr/>
        </p:nvSpPr>
        <p:spPr>
          <a:xfrm>
            <a:off x="2915299" y="3547041"/>
            <a:ext cx="1678175" cy="546203"/>
          </a:xfrm>
          <a:prstGeom prst="flowChartDecisi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100" dirty="0" err="1">
                <a:solidFill>
                  <a:schemeClr val="tx1"/>
                </a:solidFill>
                <a:latin typeface="Consolas" panose="020B0609020204030204" pitchFamily="49" charset="0"/>
                <a:ea typeface="Calibri" panose="020F0502020204030204" pitchFamily="34" charset="0"/>
                <a:cs typeface="Times New Roman" panose="02020603050405020304" pitchFamily="18" charset="0"/>
              </a:rPr>
              <a:t>r≥y</a:t>
            </a:r>
            <a:endParaRPr lang="en-US" sz="2000" dirty="0">
              <a:solidFill>
                <a:schemeClr val="tx1"/>
              </a:solidFill>
            </a:endParaRPr>
          </a:p>
        </p:txBody>
      </p:sp>
      <p:sp>
        <p:nvSpPr>
          <p:cNvPr id="8" name="Rectangle 7">
            <a:extLst>
              <a:ext uri="{FF2B5EF4-FFF2-40B4-BE49-F238E27FC236}">
                <a16:creationId xmlns:a16="http://schemas.microsoft.com/office/drawing/2014/main" id="{775B0596-00D9-4300-B7FE-620F5A425522}"/>
              </a:ext>
            </a:extLst>
          </p:cNvPr>
          <p:cNvSpPr/>
          <p:nvPr/>
        </p:nvSpPr>
        <p:spPr>
          <a:xfrm>
            <a:off x="2666404" y="4548696"/>
            <a:ext cx="2175964" cy="7824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100" dirty="0">
                <a:solidFill>
                  <a:schemeClr val="tx1"/>
                </a:solidFill>
                <a:latin typeface="Consolas" panose="020B0609020204030204" pitchFamily="49" charset="0"/>
                <a:ea typeface="Calibri" panose="020F0502020204030204" pitchFamily="34" charset="0"/>
                <a:cs typeface="Times New Roman" panose="02020603050405020304" pitchFamily="18" charset="0"/>
              </a:rPr>
              <a:t>r := r – y;</a:t>
            </a:r>
          </a:p>
          <a:p>
            <a:pPr algn="ctr"/>
            <a:r>
              <a:rPr lang="en-US" sz="2000" spc="-100" dirty="0">
                <a:solidFill>
                  <a:schemeClr val="tx1"/>
                </a:solidFill>
                <a:latin typeface="Consolas" panose="020B0609020204030204" pitchFamily="49" charset="0"/>
                <a:ea typeface="Calibri" panose="020F0502020204030204" pitchFamily="34" charset="0"/>
                <a:cs typeface="Times New Roman" panose="02020603050405020304" pitchFamily="18" charset="0"/>
              </a:rPr>
              <a:t>q := q + 1</a:t>
            </a:r>
            <a:endParaRPr lang="en-US" sz="2000" dirty="0">
              <a:solidFill>
                <a:schemeClr val="tx1"/>
              </a:solidFill>
            </a:endParaRPr>
          </a:p>
        </p:txBody>
      </p:sp>
      <p:sp>
        <p:nvSpPr>
          <p:cNvPr id="9" name="Rectangle 8">
            <a:extLst>
              <a:ext uri="{FF2B5EF4-FFF2-40B4-BE49-F238E27FC236}">
                <a16:creationId xmlns:a16="http://schemas.microsoft.com/office/drawing/2014/main" id="{D331ED31-32AA-4CE5-974F-9EE7D779FB9D}"/>
              </a:ext>
            </a:extLst>
          </p:cNvPr>
          <p:cNvSpPr/>
          <p:nvPr/>
        </p:nvSpPr>
        <p:spPr>
          <a:xfrm>
            <a:off x="2794052" y="1729771"/>
            <a:ext cx="1940390" cy="7053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marR="0">
              <a:spcBef>
                <a:spcPts val="0"/>
              </a:spcBef>
              <a:spcAft>
                <a:spcPts val="600"/>
              </a:spcAft>
            </a:pPr>
            <a:r>
              <a:rPr lang="en-US" sz="2000" spc="-100" dirty="0">
                <a:solidFill>
                  <a:schemeClr val="tx1"/>
                </a:solidFill>
                <a:latin typeface="Consolas" panose="020B0609020204030204" pitchFamily="49" charset="0"/>
                <a:ea typeface="Calibri" panose="020F0502020204030204" pitchFamily="34" charset="0"/>
                <a:cs typeface="Times New Roman" panose="02020603050405020304" pitchFamily="18" charset="0"/>
              </a:rPr>
              <a:t>q := 0;</a:t>
            </a:r>
          </a:p>
          <a:p>
            <a:pPr marL="457200" marR="0">
              <a:spcBef>
                <a:spcPts val="0"/>
              </a:spcBef>
              <a:spcAft>
                <a:spcPts val="600"/>
              </a:spcAft>
            </a:pPr>
            <a:r>
              <a:rPr lang="en-US" sz="2000" spc="-100" dirty="0">
                <a:solidFill>
                  <a:schemeClr val="tx1"/>
                </a:solidFill>
                <a:latin typeface="Consolas" panose="020B0609020204030204" pitchFamily="49" charset="0"/>
                <a:ea typeface="Calibri" panose="020F0502020204030204" pitchFamily="34" charset="0"/>
                <a:cs typeface="Times New Roman" panose="02020603050405020304" pitchFamily="18" charset="0"/>
              </a:rPr>
              <a:t>r:= x; </a:t>
            </a:r>
          </a:p>
        </p:txBody>
      </p:sp>
      <p:cxnSp>
        <p:nvCxnSpPr>
          <p:cNvPr id="14" name="Straight Arrow Connector 13">
            <a:extLst>
              <a:ext uri="{FF2B5EF4-FFF2-40B4-BE49-F238E27FC236}">
                <a16:creationId xmlns:a16="http://schemas.microsoft.com/office/drawing/2014/main" id="{84C4EEF3-D04E-47EE-8F9B-29662BABAFB1}"/>
              </a:ext>
            </a:extLst>
          </p:cNvPr>
          <p:cNvCxnSpPr>
            <a:cxnSpLocks/>
            <a:stCxn id="9" idx="2"/>
            <a:endCxn id="7" idx="0"/>
          </p:cNvCxnSpPr>
          <p:nvPr/>
        </p:nvCxnSpPr>
        <p:spPr>
          <a:xfrm flipH="1">
            <a:off x="3754387" y="2435098"/>
            <a:ext cx="9860" cy="111194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F7A0DA-CADB-42B0-9D5E-9BEAF518AB44}"/>
              </a:ext>
            </a:extLst>
          </p:cNvPr>
          <p:cNvCxnSpPr/>
          <p:nvPr/>
        </p:nvCxnSpPr>
        <p:spPr>
          <a:xfrm>
            <a:off x="3754387" y="1366187"/>
            <a:ext cx="1" cy="3635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D51EA5F-E16B-4314-A9FF-112B2B2EB07C}"/>
              </a:ext>
            </a:extLst>
          </p:cNvPr>
          <p:cNvCxnSpPr/>
          <p:nvPr/>
        </p:nvCxnSpPr>
        <p:spPr>
          <a:xfrm>
            <a:off x="3754384" y="5360154"/>
            <a:ext cx="1" cy="3635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CB2EFAF-810C-41B6-A6AF-43FF7BFDC6E1}"/>
              </a:ext>
            </a:extLst>
          </p:cNvPr>
          <p:cNvCxnSpPr>
            <a:cxnSpLocks/>
            <a:endCxn id="8" idx="0"/>
          </p:cNvCxnSpPr>
          <p:nvPr/>
        </p:nvCxnSpPr>
        <p:spPr>
          <a:xfrm>
            <a:off x="3754385" y="4116890"/>
            <a:ext cx="1" cy="43180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F4162BA-C67A-4AD6-8E97-68D7BC0F0B38}"/>
              </a:ext>
            </a:extLst>
          </p:cNvPr>
          <p:cNvCxnSpPr>
            <a:cxnSpLocks/>
          </p:cNvCxnSpPr>
          <p:nvPr/>
        </p:nvCxnSpPr>
        <p:spPr>
          <a:xfrm flipH="1">
            <a:off x="2309648" y="5731617"/>
            <a:ext cx="144473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60936AB-C9DF-4E1A-A889-9D0234B8B8EB}"/>
              </a:ext>
            </a:extLst>
          </p:cNvPr>
          <p:cNvCxnSpPr>
            <a:cxnSpLocks/>
          </p:cNvCxnSpPr>
          <p:nvPr/>
        </p:nvCxnSpPr>
        <p:spPr>
          <a:xfrm flipV="1">
            <a:off x="2309648" y="3302880"/>
            <a:ext cx="0" cy="2414014"/>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B3CC6A7-ACB4-42CF-AC12-64907CEC9A58}"/>
              </a:ext>
            </a:extLst>
          </p:cNvPr>
          <p:cNvCxnSpPr>
            <a:cxnSpLocks/>
          </p:cNvCxnSpPr>
          <p:nvPr/>
        </p:nvCxnSpPr>
        <p:spPr>
          <a:xfrm>
            <a:off x="2309648" y="3302541"/>
            <a:ext cx="145245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D58741F-19B7-40AC-9309-89558B36C945}"/>
              </a:ext>
            </a:extLst>
          </p:cNvPr>
          <p:cNvCxnSpPr>
            <a:cxnSpLocks/>
          </p:cNvCxnSpPr>
          <p:nvPr/>
        </p:nvCxnSpPr>
        <p:spPr>
          <a:xfrm flipH="1">
            <a:off x="3754384" y="2822028"/>
            <a:ext cx="2194311" cy="480513"/>
          </a:xfrm>
          <a:prstGeom prst="straightConnector1">
            <a:avLst/>
          </a:prstGeom>
          <a:ln w="28575">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D59F700-4DFF-45FD-8438-244B82CC711B}"/>
              </a:ext>
            </a:extLst>
          </p:cNvPr>
          <p:cNvCxnSpPr>
            <a:cxnSpLocks/>
          </p:cNvCxnSpPr>
          <p:nvPr/>
        </p:nvCxnSpPr>
        <p:spPr>
          <a:xfrm flipH="1">
            <a:off x="3770808" y="1287132"/>
            <a:ext cx="2177887" cy="269456"/>
          </a:xfrm>
          <a:prstGeom prst="straightConnector1">
            <a:avLst/>
          </a:prstGeom>
          <a:ln w="28575">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1C8CBD2-8C7E-4999-8887-CA9A64666566}"/>
              </a:ext>
            </a:extLst>
          </p:cNvPr>
          <p:cNvCxnSpPr>
            <a:cxnSpLocks/>
            <a:endCxn id="51" idx="1"/>
          </p:cNvCxnSpPr>
          <p:nvPr/>
        </p:nvCxnSpPr>
        <p:spPr>
          <a:xfrm>
            <a:off x="4583993" y="3826231"/>
            <a:ext cx="750208" cy="2308"/>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E50FFAD-F4B2-49D2-8130-7AEA59E4B87E}"/>
              </a:ext>
            </a:extLst>
          </p:cNvPr>
          <p:cNvCxnSpPr>
            <a:cxnSpLocks/>
          </p:cNvCxnSpPr>
          <p:nvPr/>
        </p:nvCxnSpPr>
        <p:spPr>
          <a:xfrm flipH="1" flipV="1">
            <a:off x="4842368" y="3832801"/>
            <a:ext cx="983666" cy="956913"/>
          </a:xfrm>
          <a:prstGeom prst="straightConnector1">
            <a:avLst/>
          </a:prstGeom>
          <a:ln w="28575">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F63DEFE-85F5-424E-86E6-79AF9DD11BEE}"/>
              </a:ext>
            </a:extLst>
          </p:cNvPr>
          <p:cNvCxnSpPr>
            <a:cxnSpLocks/>
          </p:cNvCxnSpPr>
          <p:nvPr/>
        </p:nvCxnSpPr>
        <p:spPr>
          <a:xfrm flipH="1">
            <a:off x="3692434" y="2056387"/>
            <a:ext cx="2256262" cy="895819"/>
          </a:xfrm>
          <a:prstGeom prst="straightConnector1">
            <a:avLst/>
          </a:prstGeom>
          <a:ln w="28575">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4272CA4-97E9-4BBF-991E-6C6E075921E6}"/>
                  </a:ext>
                </a:extLst>
              </p:cNvPr>
              <p:cNvSpPr txBox="1"/>
              <p:nvPr/>
            </p:nvSpPr>
            <p:spPr>
              <a:xfrm>
                <a:off x="5463693" y="2620817"/>
                <a:ext cx="6370473" cy="4093428"/>
              </a:xfrm>
              <a:prstGeom prst="rect">
                <a:avLst/>
              </a:prstGeom>
              <a:solidFill>
                <a:srgbClr val="FFFF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Prove: That Pre-condition implies </a:t>
                </a:r>
                <a:r>
                  <a:rPr lang="en-US" sz="2000" dirty="0" err="1">
                    <a:latin typeface="Times New Roman" panose="02020603050405020304" pitchFamily="18" charset="0"/>
                    <a:cs typeface="Times New Roman" panose="02020603050405020304" pitchFamily="18" charset="0"/>
                  </a:rPr>
                  <a:t>Prc</a:t>
                </a:r>
                <a:r>
                  <a:rPr lang="en-US" sz="2000" dirty="0">
                    <a:latin typeface="Times New Roman" panose="02020603050405020304" pitchFamily="18" charset="0"/>
                    <a:cs typeface="Times New Roman" panose="02020603050405020304" pitchFamily="18" charset="0"/>
                  </a:rPr>
                  <a:t> is true.</a:t>
                </a:r>
              </a:p>
              <a:p>
                <a:r>
                  <a:rPr lang="en-US" sz="2000" dirty="0">
                    <a:latin typeface="Times New Roman" panose="02020603050405020304" pitchFamily="18" charset="0"/>
                    <a:cs typeface="Times New Roman" panose="02020603050405020304" pitchFamily="18" charset="0"/>
                  </a:rPr>
                  <a:t>Proof: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latin typeface="Times New Roman" panose="02020603050405020304" pitchFamily="18" charset="0"/>
                    <a:cs typeface="Times New Roman" panose="02020603050405020304" pitchFamily="18" charset="0"/>
                  </a:rPr>
                  <a:t> B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sz="2000" i="1" dirty="0">
                        <a:latin typeface="Cambria Math" panose="02040503050406030204" pitchFamily="18" charset="0"/>
                        <a:ea typeface="Cambria Math" panose="02040503050406030204" pitchFamily="18" charset="0"/>
                      </a:rPr>
                      <m:t>¬</m:t>
                    </m:r>
                  </m:oMath>
                </a14:m>
                <a:r>
                  <a:rPr lang="en-US" sz="2000" dirty="0">
                    <a:latin typeface="Times New Roman" panose="02020603050405020304" pitchFamily="18" charset="0"/>
                    <a:cs typeface="Times New Roman" panose="02020603050405020304" pitchFamily="18" charset="0"/>
                  </a:rPr>
                  <a:t>A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latin typeface="Times New Roman" panose="02020603050405020304" pitchFamily="18" charset="0"/>
                    <a:cs typeface="Times New Roman" panose="02020603050405020304" pitchFamily="18" charset="0"/>
                  </a:rPr>
                  <a:t>  B. To show that “Pre-condition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latin typeface="Times New Roman" panose="02020603050405020304" pitchFamily="18" charset="0"/>
                    <a:cs typeface="Times New Roman" panose="02020603050405020304" pitchFamily="18" charset="0"/>
                  </a:rPr>
                  <a:t> Prc” is true, we need to show </a:t>
                </a:r>
                <a:r>
                  <a:rPr lang="en-US" sz="2000" dirty="0" err="1">
                    <a:latin typeface="Times New Roman" panose="02020603050405020304" pitchFamily="18" charset="0"/>
                    <a:cs typeface="Times New Roman" panose="02020603050405020304" pitchFamily="18" charset="0"/>
                  </a:rPr>
                  <a:t>Prc</a:t>
                </a:r>
                <a:r>
                  <a:rPr lang="en-US" sz="2000" dirty="0">
                    <a:latin typeface="Times New Roman" panose="02020603050405020304" pitchFamily="18" charset="0"/>
                    <a:cs typeface="Times New Roman" panose="02020603050405020304" pitchFamily="18" charset="0"/>
                  </a:rPr>
                  <a:t> is true if Pre-condition is true. i.e., (</a:t>
                </a:r>
                <a14:m>
                  <m:oMath xmlns:m="http://schemas.openxmlformats.org/officeDocument/2006/math">
                    <m:r>
                      <a:rPr lang="en-US" sz="2000" i="1" dirty="0">
                        <a:latin typeface="Cambria Math" panose="02040503050406030204" pitchFamily="18" charset="0"/>
                        <a:ea typeface="Cambria Math" panose="02040503050406030204" pitchFamily="18" charset="0"/>
                      </a:rPr>
                      <m:t>¬</m:t>
                    </m:r>
                  </m:oMath>
                </a14:m>
                <a:r>
                  <a:rPr lang="en-US" sz="2000" dirty="0">
                    <a:latin typeface="Times New Roman" panose="02020603050405020304" pitchFamily="18" charset="0"/>
                    <a:ea typeface="Calibri" panose="020F0502020204030204" pitchFamily="34" charset="0"/>
                    <a:cs typeface="Times New Roman" panose="02020603050405020304" pitchFamily="18" charset="0"/>
                  </a:rPr>
                  <a:t> true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latin typeface="Times New Roman" panose="02020603050405020304" pitchFamily="18" charset="0"/>
                    <a:ea typeface="Calibri" panose="020F0502020204030204" pitchFamily="34" charset="0"/>
                    <a:cs typeface="Times New Roman" panose="02020603050405020304" pitchFamily="18" charset="0"/>
                  </a:rPr>
                  <a:t> true) is true.</a:t>
                </a: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Assume that x and y inputs are t</a:t>
                </a:r>
                <a:r>
                  <a:rPr lang="en-US" sz="2000" dirty="0">
                    <a:latin typeface="Times New Roman" panose="02020603050405020304" pitchFamily="18" charset="0"/>
                    <a:ea typeface="Calibri" panose="020F0502020204030204" pitchFamily="34" charset="0"/>
                    <a:cs typeface="Times New Roman" panose="02020603050405020304" pitchFamily="18" charset="0"/>
                  </a:rPr>
                  <a:t>wo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n-bit</a:t>
                </a:r>
                <a:r>
                  <a:rPr lang="en-US" sz="2000" dirty="0">
                    <a:latin typeface="Times New Roman" panose="02020603050405020304" pitchFamily="18" charset="0"/>
                    <a:ea typeface="Calibri" panose="020F0502020204030204" pitchFamily="34" charset="0"/>
                    <a:cs typeface="Times New Roman" panose="02020603050405020304" pitchFamily="18" charset="0"/>
                  </a:rPr>
                  <a:t> nonnegative integers x ≥ 0 and y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&gt;</a:t>
                </a:r>
                <a:r>
                  <a:rPr lang="en-US" sz="2000" dirty="0">
                    <a:latin typeface="Times New Roman" panose="02020603050405020304" pitchFamily="18" charset="0"/>
                    <a:ea typeface="Calibri" panose="020F0502020204030204" pitchFamily="34" charset="0"/>
                    <a:cs typeface="Times New Roman" panose="02020603050405020304" pitchFamily="18" charset="0"/>
                  </a:rPr>
                  <a:t> 0,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which is the Pre-condition. Then </a:t>
                </a:r>
                <a14:m>
                  <m:oMath xmlns:m="http://schemas.openxmlformats.org/officeDocument/2006/math">
                    <m:r>
                      <a:rPr lang="en-US" sz="2000" i="1" dirty="0" smtClean="0">
                        <a:latin typeface="Cambria Math" panose="02040503050406030204" pitchFamily="18" charset="0"/>
                        <a:ea typeface="Cambria Math" panose="02040503050406030204" pitchFamily="18" charset="0"/>
                      </a:rPr>
                      <m:t>¬</m:t>
                    </m:r>
                  </m:oMath>
                </a14:m>
                <a:r>
                  <a:rPr lang="en-US" sz="2000" dirty="0">
                    <a:latin typeface="Times New Roman" panose="02020603050405020304" pitchFamily="18" charset="0"/>
                    <a:cs typeface="Times New Roman" panose="02020603050405020304" pitchFamily="18" charset="0"/>
                  </a:rPr>
                  <a:t>Pre-condition is false.</a:t>
                </a:r>
                <a:endPar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Then we need to show that </a:t>
                </a:r>
                <a:r>
                  <a:rPr lang="en-US" sz="2000" dirty="0" err="1">
                    <a:latin typeface="Times New Roman" panose="02020603050405020304" pitchFamily="18" charset="0"/>
                    <a:cs typeface="Times New Roman" panose="02020603050405020304" pitchFamily="18" charset="0"/>
                  </a:rPr>
                  <a:t>Prc</a:t>
                </a:r>
                <a:r>
                  <a:rPr lang="en-US" sz="2000" dirty="0">
                    <a:latin typeface="Times New Roman" panose="02020603050405020304" pitchFamily="18" charset="0"/>
                    <a:cs typeface="Times New Roman" panose="02020603050405020304" pitchFamily="18" charset="0"/>
                  </a:rPr>
                  <a:t> is true, if “</a:t>
                </a:r>
                <a14:m>
                  <m:oMath xmlns:m="http://schemas.openxmlformats.org/officeDocument/2006/math">
                    <m:r>
                      <a:rPr lang="en-US" sz="2000" i="1" dirty="0">
                        <a:latin typeface="Cambria Math" panose="02040503050406030204" pitchFamily="18" charset="0"/>
                        <a:ea typeface="Cambria Math" panose="02040503050406030204" pitchFamily="18" charset="0"/>
                      </a:rPr>
                      <m:t>¬</m:t>
                    </m:r>
                  </m:oMath>
                </a14:m>
                <a:r>
                  <a:rPr lang="en-US" sz="2000" dirty="0">
                    <a:latin typeface="Times New Roman" panose="02020603050405020304" pitchFamily="18" charset="0"/>
                    <a:cs typeface="Times New Roman" panose="02020603050405020304" pitchFamily="18" charset="0"/>
                  </a:rPr>
                  <a:t>Pre-condition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latin typeface="Times New Roman" panose="02020603050405020304" pitchFamily="18" charset="0"/>
                    <a:cs typeface="Times New Roman" panose="02020603050405020304" pitchFamily="18" charset="0"/>
                  </a:rPr>
                  <a:t>  Pre” is true.</a:t>
                </a:r>
              </a:p>
              <a:p>
                <a:pPr marL="342900" indent="-342900">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Pre is true because by assumption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 </a:t>
                </a:r>
                <a:r>
                  <a:rPr lang="en-US" sz="2000" dirty="0">
                    <a:latin typeface="Times New Roman" panose="02020603050405020304" pitchFamily="18" charset="0"/>
                    <a:ea typeface="Calibri" panose="020F0502020204030204" pitchFamily="34" charset="0"/>
                    <a:cs typeface="Times New Roman" panose="02020603050405020304" pitchFamily="18" charset="0"/>
                  </a:rPr>
                  <a:t>≥ 0</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y &gt; 0, and   x= x and 0 = 0 after executing the two assignment statements </a:t>
                </a:r>
                <a:r>
                  <a:rPr lang="en-US" sz="2000" spc="-100" dirty="0">
                    <a:solidFill>
                      <a:schemeClr val="tx1"/>
                    </a:solidFill>
                    <a:latin typeface="Consolas" panose="020B0609020204030204" pitchFamily="49" charset="0"/>
                    <a:ea typeface="Calibri" panose="020F0502020204030204" pitchFamily="34" charset="0"/>
                    <a:cs typeface="Times New Roman" panose="02020603050405020304" pitchFamily="18" charset="0"/>
                  </a:rPr>
                  <a:t>q := 0;r:= x;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endParaRPr lang="en-US" sz="2000" spc="-100" dirty="0">
                  <a:latin typeface="Consolas" panose="020B0609020204030204" pitchFamily="49" charset="0"/>
                  <a:ea typeface="Calibri" panose="020F0502020204030204" pitchFamily="34" charset="0"/>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A4272CA4-97E9-4BBF-991E-6C6E075921E6}"/>
                  </a:ext>
                </a:extLst>
              </p:cNvPr>
              <p:cNvSpPr txBox="1">
                <a:spLocks noRot="1" noChangeAspect="1" noMove="1" noResize="1" noEditPoints="1" noAdjustHandles="1" noChangeArrowheads="1" noChangeShapeType="1" noTextEdit="1"/>
              </p:cNvSpPr>
              <p:nvPr/>
            </p:nvSpPr>
            <p:spPr>
              <a:xfrm>
                <a:off x="5463693" y="2620817"/>
                <a:ext cx="6370473" cy="4093428"/>
              </a:xfrm>
              <a:prstGeom prst="rect">
                <a:avLst/>
              </a:prstGeom>
              <a:blipFill>
                <a:blip r:embed="rId4"/>
                <a:stretch>
                  <a:fillRect l="-957" t="-894" b="-1788"/>
                </a:stretch>
              </a:blipFill>
            </p:spPr>
            <p:txBody>
              <a:bodyPr/>
              <a:lstStyle/>
              <a:p>
                <a:r>
                  <a:rPr lang="en-US">
                    <a:noFill/>
                  </a:rPr>
                  <a:t> </a:t>
                </a:r>
              </a:p>
            </p:txBody>
          </p:sp>
        </mc:Fallback>
      </mc:AlternateContent>
      <p:sp>
        <p:nvSpPr>
          <p:cNvPr id="53" name="TextBox 52">
            <a:extLst>
              <a:ext uri="{FF2B5EF4-FFF2-40B4-BE49-F238E27FC236}">
                <a16:creationId xmlns:a16="http://schemas.microsoft.com/office/drawing/2014/main" id="{EBDC52A0-478B-4D26-92CD-F2343D1C2C3A}"/>
              </a:ext>
            </a:extLst>
          </p:cNvPr>
          <p:cNvSpPr txBox="1"/>
          <p:nvPr/>
        </p:nvSpPr>
        <p:spPr>
          <a:xfrm>
            <a:off x="2399544" y="982308"/>
            <a:ext cx="2719545" cy="369332"/>
          </a:xfrm>
          <a:prstGeom prst="rect">
            <a:avLst/>
          </a:prstGeom>
          <a:noFill/>
          <a:ln>
            <a:solidFill>
              <a:schemeClr val="accent1"/>
            </a:solidFill>
          </a:ln>
        </p:spPr>
        <p:txBody>
          <a:bodyPr wrap="square">
            <a:spAutoFit/>
          </a:bodyPr>
          <a:lstStyle/>
          <a:p>
            <a:pPr>
              <a:spcAft>
                <a:spcPts val="600"/>
              </a:spcAft>
            </a:pPr>
            <a:r>
              <a:rPr lang="en-US" sz="18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function divide(x, y)</a:t>
            </a:r>
          </a:p>
        </p:txBody>
      </p:sp>
    </p:spTree>
    <p:extLst>
      <p:ext uri="{BB962C8B-B14F-4D97-AF65-F5344CB8AC3E}">
        <p14:creationId xmlns:p14="http://schemas.microsoft.com/office/powerpoint/2010/main" val="187906022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C07B26-0BDE-4698-A5CA-8702CF0876FB}"/>
              </a:ext>
            </a:extLst>
          </p:cNvPr>
          <p:cNvSpPr txBox="1"/>
          <p:nvPr/>
        </p:nvSpPr>
        <p:spPr>
          <a:xfrm>
            <a:off x="1193256" y="400331"/>
            <a:ext cx="5704114" cy="523220"/>
          </a:xfrm>
          <a:prstGeom prst="rect">
            <a:avLst/>
          </a:prstGeom>
          <a:noFill/>
        </p:spPr>
        <p:txBody>
          <a:bodyPr wrap="square" rtlCol="0">
            <a:spAutoFit/>
          </a:bodyPr>
          <a:lstStyle/>
          <a:p>
            <a:r>
              <a:rPr lang="en-US" sz="2800" dirty="0">
                <a:ea typeface="Calibri" panose="020F0502020204030204" pitchFamily="34" charset="0"/>
                <a:cs typeface="Times New Roman" panose="02020603050405020304" pitchFamily="18" charset="0"/>
              </a:rPr>
              <a:t>Correctness of the Division Algorithm</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BD5399D-FBF2-471D-A56D-9B1154818A54}"/>
                  </a:ext>
                </a:extLst>
              </p:cNvPr>
              <p:cNvSpPr txBox="1"/>
              <p:nvPr/>
            </p:nvSpPr>
            <p:spPr>
              <a:xfrm>
                <a:off x="1193256" y="1252057"/>
                <a:ext cx="9909913" cy="5439118"/>
              </a:xfrm>
              <a:prstGeom prst="rect">
                <a:avLst/>
              </a:prstGeom>
              <a:noFill/>
            </p:spPr>
            <p:txBody>
              <a:bodyPr wrap="square" rtlCol="0">
                <a:spAutoFit/>
              </a:bodyPr>
              <a:lstStyle/>
              <a:p>
                <a:pPr>
                  <a:spcAft>
                    <a:spcPts val="600"/>
                  </a:spcAft>
                </a:pPr>
                <a:r>
                  <a:rPr lang="en-US" sz="2200" dirty="0">
                    <a:latin typeface="Times New Roman" panose="02020603050405020304" pitchFamily="18" charset="0"/>
                    <a:cs typeface="Times New Roman" panose="02020603050405020304" pitchFamily="18" charset="0"/>
                  </a:rPr>
                  <a:t>Proof:  </a:t>
                </a:r>
              </a:p>
              <a:p>
                <a:pPr>
                  <a:spcAft>
                    <a:spcPts val="600"/>
                  </a:spcAft>
                </a:pPr>
                <a:r>
                  <a:rPr lang="en-US" sz="2200" dirty="0">
                    <a:latin typeface="Times New Roman" panose="02020603050405020304" pitchFamily="18" charset="0"/>
                    <a:cs typeface="Times New Roman" panose="02020603050405020304" pitchFamily="18" charset="0"/>
                  </a:rPr>
                  <a:t>To prove the correctness of the loop, let the loop invariant be </a:t>
                </a:r>
              </a:p>
              <a:p>
                <a:pPr>
                  <a:spcAft>
                    <a:spcPts val="600"/>
                  </a:spcAft>
                </a:pPr>
                <a:r>
                  <a:rPr lang="en-US" sz="2200" dirty="0"/>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I(n): r = x – n y ≥ 0 and  n = q.</a:t>
                </a:r>
              </a:p>
              <a:p>
                <a:pPr>
                  <a:spcAft>
                    <a:spcPts val="600"/>
                  </a:spcAft>
                </a:pPr>
                <a:r>
                  <a:rPr lang="en-US" sz="2200" dirty="0">
                    <a:solidFill>
                      <a:srgbClr val="0000FF"/>
                    </a:solidFill>
                    <a:latin typeface="Times New Roman" panose="02020603050405020304" pitchFamily="18" charset="0"/>
                    <a:cs typeface="Times New Roman" panose="02020603050405020304" pitchFamily="18" charset="0"/>
                  </a:rPr>
                  <a:t>	The guard of the while loop is    </a:t>
                </a:r>
              </a:p>
              <a:p>
                <a:pPr>
                  <a:spcAft>
                    <a:spcPts val="600"/>
                  </a:spcAft>
                </a:pPr>
                <a:r>
                  <a:rPr lang="en-US" sz="2200" dirty="0">
                    <a:solidFill>
                      <a:srgbClr val="0000FF"/>
                    </a:solidFill>
                    <a:latin typeface="Times New Roman" panose="02020603050405020304" pitchFamily="18" charset="0"/>
                    <a:cs typeface="Times New Roman" panose="02020603050405020304" pitchFamily="18" charset="0"/>
                  </a:rPr>
                  <a:t>		G:  r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latin typeface="Times New Roman" panose="02020603050405020304" pitchFamily="18" charset="0"/>
                    <a:cs typeface="Times New Roman" panose="02020603050405020304" pitchFamily="18" charset="0"/>
                  </a:rPr>
                  <a:t> y</a:t>
                </a:r>
              </a:p>
              <a:p>
                <a:pPr marL="461963" indent="-461963">
                  <a:spcAft>
                    <a:spcPts val="600"/>
                  </a:spcAft>
                  <a:buAutoNum type="romanUcPeriod"/>
                </a:pPr>
                <a:r>
                  <a:rPr lang="en-US" sz="2200" dirty="0">
                    <a:solidFill>
                      <a:srgbClr val="0000FF"/>
                    </a:solidFill>
                    <a:latin typeface="Times New Roman" panose="02020603050405020304" pitchFamily="18" charset="0"/>
                    <a:cs typeface="Times New Roman" panose="02020603050405020304" pitchFamily="18" charset="0"/>
                  </a:rPr>
                  <a:t>Basis Property:  [I(0) is true before the first iteration of the loop.]</a:t>
                </a:r>
              </a:p>
              <a:p>
                <a:pPr marL="461963" indent="-461963">
                  <a:spcAft>
                    <a:spcPts val="600"/>
                  </a:spcAft>
                </a:pPr>
                <a:r>
                  <a:rPr lang="en-US" sz="2200" dirty="0">
                    <a:solidFill>
                      <a:srgbClr val="0000FF"/>
                    </a:solidFill>
                    <a:latin typeface="Times New Roman" panose="02020603050405020304" pitchFamily="18" charset="0"/>
                    <a:cs typeface="Times New Roman" panose="02020603050405020304" pitchFamily="18" charset="0"/>
                  </a:rPr>
                  <a:t>        	Need to show: </a:t>
                </a:r>
                <a:r>
                  <a:rPr lang="en-US" sz="2200" dirty="0" err="1">
                    <a:solidFill>
                      <a:srgbClr val="0000FF"/>
                    </a:solidFill>
                    <a:latin typeface="Times New Roman" panose="02020603050405020304" pitchFamily="18" charset="0"/>
                    <a:cs typeface="Times New Roman" panose="02020603050405020304" pitchFamily="18" charset="0"/>
                  </a:rPr>
                  <a:t>Prc</a:t>
                </a:r>
                <a:r>
                  <a:rPr lang="en-US" sz="22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200" dirty="0">
                    <a:solidFill>
                      <a:srgbClr val="0000FF"/>
                    </a:solidFill>
                    <a:latin typeface="Times New Roman" panose="02020603050405020304" pitchFamily="18" charset="0"/>
                    <a:cs typeface="Times New Roman" panose="02020603050405020304" pitchFamily="18" charset="0"/>
                  </a:rPr>
                  <a:t> I(0) is true. That is, </a:t>
                </a:r>
              </a:p>
              <a:p>
                <a:pPr marL="461963" indent="-461963">
                  <a:spcAft>
                    <a:spcPts val="600"/>
                  </a:spcAft>
                </a:pPr>
                <a:r>
                  <a:rPr lang="en-US" sz="2200" dirty="0">
                    <a:solidFill>
                      <a:srgbClr val="0000FF"/>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I(0): “ </a:t>
                </a:r>
                <a:r>
                  <a:rPr lang="en-US" sz="2200" b="1" dirty="0">
                    <a:latin typeface="Times New Roman" panose="02020603050405020304" pitchFamily="18" charset="0"/>
                    <a:cs typeface="Times New Roman" panose="02020603050405020304" pitchFamily="18" charset="0"/>
                  </a:rPr>
                  <a:t>r = x – 0*y </a:t>
                </a:r>
                <a:r>
                  <a:rPr lang="en-US" sz="2200" b="1" dirty="0">
                    <a:latin typeface="Times New Roman" panose="02020603050405020304" pitchFamily="18" charset="0"/>
                    <a:ea typeface="Calibri" panose="020F0502020204030204" pitchFamily="34" charset="0"/>
                    <a:cs typeface="Times New Roman" panose="02020603050405020304" pitchFamily="18" charset="0"/>
                  </a:rPr>
                  <a:t>≥ 0  </a:t>
                </a:r>
                <a:r>
                  <a:rPr lang="en-US" sz="2200" dirty="0">
                    <a:latin typeface="Times New Roman" panose="02020603050405020304" pitchFamily="18" charset="0"/>
                    <a:ea typeface="Calibri" panose="020F0502020204030204" pitchFamily="34" charset="0"/>
                    <a:cs typeface="Times New Roman" panose="02020603050405020304" pitchFamily="18" charset="0"/>
                  </a:rPr>
                  <a:t>and q = 0”, when n = 0] is true.  </a:t>
                </a:r>
              </a:p>
              <a:p>
                <a:pPr marL="461963" indent="-461963">
                  <a:spcAft>
                    <a:spcPts val="600"/>
                  </a:spcAf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The pre-condition </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Prc</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states that </a:t>
                </a:r>
                <a:r>
                  <a:rPr lang="en-US" sz="2200" dirty="0">
                    <a:latin typeface="Times New Roman" panose="02020603050405020304" pitchFamily="18" charset="0"/>
                    <a:ea typeface="Calibri" panose="020F0502020204030204" pitchFamily="34" charset="0"/>
                    <a:cs typeface="Times New Roman" panose="02020603050405020304" pitchFamily="18" charset="0"/>
                  </a:rPr>
                  <a:t>r = x</a:t>
                </a:r>
                <a:r>
                  <a:rPr lang="en-US" sz="22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x ≥ 0</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q = 0</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p>
              <a:p>
                <a:pPr marL="461963" indent="-461963">
                  <a:spcAft>
                    <a:spcPts val="600"/>
                  </a:spcAf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Since  </a:t>
                </a:r>
                <a:r>
                  <a:rPr lang="en-US" sz="2200" dirty="0">
                    <a:latin typeface="Times New Roman" panose="02020603050405020304" pitchFamily="18" charset="0"/>
                    <a:ea typeface="Calibri" panose="020F0502020204030204" pitchFamily="34" charset="0"/>
                    <a:cs typeface="Times New Roman" panose="02020603050405020304" pitchFamily="18" charset="0"/>
                  </a:rPr>
                  <a:t>r = x</a:t>
                </a:r>
                <a:r>
                  <a:rPr lang="en-US" sz="22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x ≥ 0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(given in </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Prc</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a:t>
                </a:r>
                <a:r>
                  <a:rPr lang="en-US" sz="22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x = x </a:t>
                </a:r>
                <a:r>
                  <a:rPr lang="en-US" sz="2200" dirty="0">
                    <a:latin typeface="Times New Roman" panose="02020603050405020304" pitchFamily="18" charset="0"/>
                    <a:ea typeface="Calibri" panose="020F0502020204030204" pitchFamily="34" charset="0"/>
                    <a:cs typeface="Times New Roman" panose="02020603050405020304" pitchFamily="18" charset="0"/>
                  </a:rPr>
                  <a:t>- 0*y</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then substitute </a:t>
                </a:r>
                <a:r>
                  <a:rPr lang="en-US" sz="2200" dirty="0">
                    <a:solidFill>
                      <a:srgbClr val="FF0000"/>
                    </a:solidFill>
                    <a:latin typeface="Times New Roman" panose="02020603050405020304" pitchFamily="18" charset="0"/>
                    <a:cs typeface="Times New Roman" panose="02020603050405020304" pitchFamily="18" charset="0"/>
                  </a:rPr>
                  <a:t>x =</a:t>
                </a:r>
                <a:r>
                  <a:rPr lang="en-US" sz="22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x </a:t>
                </a:r>
                <a:r>
                  <a:rPr lang="en-US" sz="2200" dirty="0">
                    <a:latin typeface="Times New Roman" panose="02020603050405020304" pitchFamily="18" charset="0"/>
                    <a:ea typeface="Calibri" panose="020F0502020204030204" pitchFamily="34" charset="0"/>
                    <a:cs typeface="Times New Roman" panose="02020603050405020304" pitchFamily="18" charset="0"/>
                  </a:rPr>
                  <a:t>- 0*y</a:t>
                </a:r>
                <a:r>
                  <a:rPr lang="en-US" sz="2200" dirty="0">
                    <a:solidFill>
                      <a:srgbClr val="FF0000"/>
                    </a:solidFill>
                    <a:latin typeface="Times New Roman" panose="02020603050405020304" pitchFamily="18" charset="0"/>
                    <a:cs typeface="Times New Roman" panose="02020603050405020304" pitchFamily="18" charset="0"/>
                  </a:rPr>
                  <a:t> </a:t>
                </a:r>
                <a:r>
                  <a:rPr lang="en-US" sz="2200" dirty="0">
                    <a:solidFill>
                      <a:srgbClr val="0000FF"/>
                    </a:solidFill>
                    <a:latin typeface="Times New Roman" panose="02020603050405020304" pitchFamily="18" charset="0"/>
                    <a:cs typeface="Times New Roman" panose="02020603050405020304" pitchFamily="18" charset="0"/>
                  </a:rPr>
                  <a:t>in</a:t>
                </a:r>
                <a:r>
                  <a:rPr lang="en-US" sz="2200" dirty="0">
                    <a:solidFill>
                      <a:srgbClr val="FF000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r = </a:t>
                </a:r>
                <a:r>
                  <a:rPr lang="en-US" sz="2200" dirty="0">
                    <a:solidFill>
                      <a:srgbClr val="FF0000"/>
                    </a:solidFill>
                    <a:latin typeface="Times New Roman" panose="02020603050405020304" pitchFamily="18" charset="0"/>
                    <a:cs typeface="Times New Roman" panose="02020603050405020304" pitchFamily="18" charset="0"/>
                  </a:rPr>
                  <a:t>x. This yields</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b="1" dirty="0">
                    <a:latin typeface="Times New Roman" panose="02020603050405020304" pitchFamily="18" charset="0"/>
                    <a:ea typeface="Calibri" panose="020F0502020204030204" pitchFamily="34" charset="0"/>
                    <a:cs typeface="Times New Roman" panose="02020603050405020304" pitchFamily="18" charset="0"/>
                  </a:rPr>
                  <a:t>r = </a:t>
                </a:r>
                <a:r>
                  <a:rPr lang="en-US" sz="2200" b="1" dirty="0">
                    <a:solidFill>
                      <a:srgbClr val="FF0000"/>
                    </a:solidFill>
                    <a:latin typeface="Times New Roman" panose="02020603050405020304" pitchFamily="18" charset="0"/>
                    <a:cs typeface="Times New Roman" panose="02020603050405020304" pitchFamily="18" charset="0"/>
                  </a:rPr>
                  <a:t>x </a:t>
                </a:r>
                <a:r>
                  <a:rPr lang="en-US" sz="2200" b="1" dirty="0">
                    <a:latin typeface="Times New Roman" panose="02020603050405020304" pitchFamily="18" charset="0"/>
                    <a:cs typeface="Times New Roman" panose="02020603050405020304" pitchFamily="18" charset="0"/>
                  </a:rPr>
                  <a:t>– 0*y.</a:t>
                </a:r>
                <a:r>
                  <a:rPr lang="en-US" sz="2200" dirty="0">
                    <a:latin typeface="Times New Roman" panose="02020603050405020304" pitchFamily="18" charset="0"/>
                    <a:cs typeface="Times New Roman" panose="02020603050405020304" pitchFamily="18" charset="0"/>
                  </a:rPr>
                  <a:t> </a:t>
                </a:r>
                <a:r>
                  <a:rPr lang="en-US" sz="2200" dirty="0">
                    <a:solidFill>
                      <a:srgbClr val="0000FF"/>
                    </a:solidFill>
                    <a:latin typeface="Times New Roman" panose="02020603050405020304" pitchFamily="18" charset="0"/>
                    <a:cs typeface="Times New Roman" panose="02020603050405020304" pitchFamily="18" charset="0"/>
                  </a:rPr>
                  <a:t>And since </a:t>
                </a:r>
                <a:r>
                  <a:rPr lang="en-US" sz="22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x ≥ 0 </a:t>
                </a:r>
                <a:endParaRPr lang="en-US" sz="2200" dirty="0">
                  <a:solidFill>
                    <a:srgbClr val="0000FF"/>
                  </a:solidFill>
                  <a:latin typeface="Times New Roman" panose="02020603050405020304" pitchFamily="18" charset="0"/>
                  <a:cs typeface="Times New Roman" panose="02020603050405020304" pitchFamily="18" charset="0"/>
                </a:endParaRPr>
              </a:p>
              <a:p>
                <a:pPr marL="461963" indent="-461963">
                  <a:spcAft>
                    <a:spcPts val="600"/>
                  </a:spcAft>
                </a:pPr>
                <a:r>
                  <a:rPr lang="en-US" sz="2200" dirty="0">
                    <a:solidFill>
                      <a:srgbClr val="0000FF"/>
                    </a:solidFill>
                    <a:latin typeface="Times New Roman" panose="02020603050405020304" pitchFamily="18" charset="0"/>
                    <a:cs typeface="Times New Roman" panose="02020603050405020304" pitchFamily="18" charset="0"/>
                  </a:rPr>
                  <a:t>               I(0) : </a:t>
                </a:r>
                <a:r>
                  <a:rPr lang="en-US" sz="2200" b="1" dirty="0">
                    <a:latin typeface="Times New Roman" panose="02020603050405020304" pitchFamily="18" charset="0"/>
                    <a:ea typeface="Calibri" panose="020F0502020204030204" pitchFamily="34" charset="0"/>
                    <a:cs typeface="Times New Roman" panose="02020603050405020304" pitchFamily="18" charset="0"/>
                  </a:rPr>
                  <a:t>r = </a:t>
                </a:r>
                <a:r>
                  <a:rPr lang="en-US" sz="2200" b="1" dirty="0">
                    <a:solidFill>
                      <a:srgbClr val="FF0000"/>
                    </a:solidFill>
                    <a:latin typeface="Times New Roman" panose="02020603050405020304" pitchFamily="18" charset="0"/>
                    <a:cs typeface="Times New Roman" panose="02020603050405020304" pitchFamily="18" charset="0"/>
                  </a:rPr>
                  <a:t>x </a:t>
                </a:r>
                <a:r>
                  <a:rPr lang="en-US" sz="2200" b="1" dirty="0">
                    <a:latin typeface="Times New Roman" panose="02020603050405020304" pitchFamily="18" charset="0"/>
                    <a:cs typeface="Times New Roman" panose="02020603050405020304" pitchFamily="18" charset="0"/>
                  </a:rPr>
                  <a:t>– 0*y</a:t>
                </a:r>
                <a:r>
                  <a:rPr 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 0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and  </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 = q </a:t>
                </a:r>
                <a:r>
                  <a:rPr lang="en-US" sz="2200" dirty="0">
                    <a:solidFill>
                      <a:srgbClr val="0000FF"/>
                    </a:solidFill>
                    <a:latin typeface="Times New Roman" panose="02020603050405020304" pitchFamily="18" charset="0"/>
                    <a:cs typeface="Times New Roman" panose="02020603050405020304" pitchFamily="18" charset="0"/>
                  </a:rPr>
                  <a:t>is true before the first iteration of the loop.</a:t>
                </a:r>
              </a:p>
              <a:p>
                <a:pPr marL="461963" indent="-461963">
                  <a:spcAft>
                    <a:spcPts val="600"/>
                  </a:spcAft>
                </a:pPr>
                <a:r>
                  <a:rPr lang="en-US" sz="2200" dirty="0">
                    <a:solidFill>
                      <a:srgbClr val="0000FF"/>
                    </a:solidFill>
                    <a:latin typeface="Times New Roman" panose="02020603050405020304" pitchFamily="18" charset="0"/>
                    <a:cs typeface="Times New Roman" panose="02020603050405020304" pitchFamily="18" charset="0"/>
                  </a:rPr>
                  <a:t>II. 	Inductive Property: [Let n be k</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0</a:t>
                </a:r>
                <a:r>
                  <a:rPr lang="en-US" sz="2200" dirty="0">
                    <a:solidFill>
                      <a:srgbClr val="0000FF"/>
                    </a:solidFill>
                    <a:latin typeface="Times New Roman" panose="02020603050405020304" pitchFamily="18" charset="0"/>
                    <a:cs typeface="Times New Roman" panose="02020603050405020304" pitchFamily="18" charset="0"/>
                  </a:rPr>
                  <a:t> iterations.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endParaRPr lang="en-US" sz="2200" dirty="0"/>
              </a:p>
            </p:txBody>
          </p:sp>
        </mc:Choice>
        <mc:Fallback xmlns="">
          <p:sp>
            <p:nvSpPr>
              <p:cNvPr id="3" name="TextBox 2">
                <a:extLst>
                  <a:ext uri="{FF2B5EF4-FFF2-40B4-BE49-F238E27FC236}">
                    <a16:creationId xmlns:a16="http://schemas.microsoft.com/office/drawing/2014/main" id="{1BD5399D-FBF2-471D-A56D-9B1154818A54}"/>
                  </a:ext>
                </a:extLst>
              </p:cNvPr>
              <p:cNvSpPr txBox="1">
                <a:spLocks noRot="1" noChangeAspect="1" noMove="1" noResize="1" noEditPoints="1" noAdjustHandles="1" noChangeArrowheads="1" noChangeShapeType="1" noTextEdit="1"/>
              </p:cNvSpPr>
              <p:nvPr/>
            </p:nvSpPr>
            <p:spPr>
              <a:xfrm>
                <a:off x="1193256" y="1252057"/>
                <a:ext cx="9909913" cy="5439118"/>
              </a:xfrm>
              <a:prstGeom prst="rect">
                <a:avLst/>
              </a:prstGeom>
              <a:blipFill>
                <a:blip r:embed="rId2"/>
                <a:stretch>
                  <a:fillRect l="-800" t="-672"/>
                </a:stretch>
              </a:blipFill>
            </p:spPr>
            <p:txBody>
              <a:bodyPr/>
              <a:lstStyle/>
              <a:p>
                <a:r>
                  <a:rPr lang="en-US">
                    <a:noFill/>
                  </a:rPr>
                  <a:t> </a:t>
                </a:r>
              </a:p>
            </p:txBody>
          </p:sp>
        </mc:Fallback>
      </mc:AlternateContent>
      <p:sp>
        <p:nvSpPr>
          <p:cNvPr id="4" name="Cloud Callout 2">
            <a:extLst>
              <a:ext uri="{FF2B5EF4-FFF2-40B4-BE49-F238E27FC236}">
                <a16:creationId xmlns:a16="http://schemas.microsoft.com/office/drawing/2014/main" id="{AFA191BE-13C9-48C7-8C55-F38F8E664173}"/>
              </a:ext>
            </a:extLst>
          </p:cNvPr>
          <p:cNvSpPr/>
          <p:nvPr/>
        </p:nvSpPr>
        <p:spPr>
          <a:xfrm flipH="1">
            <a:off x="522780" y="1672752"/>
            <a:ext cx="497740" cy="399222"/>
          </a:xfrm>
          <a:prstGeom prst="cloudCallout">
            <a:avLst>
              <a:gd name="adj1" fmla="val -59429"/>
              <a:gd name="adj2" fmla="val 1257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a:t>
            </a:r>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777208">
            <a:off x="391774" y="1671657"/>
            <a:ext cx="636491" cy="461532"/>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ecision 5">
            <a:extLst>
              <a:ext uri="{FF2B5EF4-FFF2-40B4-BE49-F238E27FC236}">
                <a16:creationId xmlns:a16="http://schemas.microsoft.com/office/drawing/2014/main" id="{AB046D07-0FF4-420C-8000-F299F5D892F3}"/>
              </a:ext>
            </a:extLst>
          </p:cNvPr>
          <p:cNvSpPr/>
          <p:nvPr/>
        </p:nvSpPr>
        <p:spPr>
          <a:xfrm>
            <a:off x="9599882" y="2117493"/>
            <a:ext cx="989901" cy="37446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75B0596-00D9-4300-B7FE-620F5A425522}"/>
              </a:ext>
            </a:extLst>
          </p:cNvPr>
          <p:cNvSpPr/>
          <p:nvPr/>
        </p:nvSpPr>
        <p:spPr>
          <a:xfrm>
            <a:off x="9599882" y="2753218"/>
            <a:ext cx="989901"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331ED31-32AA-4CE5-974F-9EE7D779FB9D}"/>
              </a:ext>
            </a:extLst>
          </p:cNvPr>
          <p:cNvSpPr/>
          <p:nvPr/>
        </p:nvSpPr>
        <p:spPr>
          <a:xfrm>
            <a:off x="9599881" y="1368555"/>
            <a:ext cx="989901" cy="38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84C4EEF3-D04E-47EE-8F9B-29662BABAFB1}"/>
              </a:ext>
            </a:extLst>
          </p:cNvPr>
          <p:cNvCxnSpPr>
            <a:stCxn id="8" idx="2"/>
            <a:endCxn id="6" idx="0"/>
          </p:cNvCxnSpPr>
          <p:nvPr/>
        </p:nvCxnSpPr>
        <p:spPr>
          <a:xfrm>
            <a:off x="10094832" y="1753909"/>
            <a:ext cx="1" cy="3635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DF7A0DA-CADB-42B0-9D5E-9BEAF518AB44}"/>
              </a:ext>
            </a:extLst>
          </p:cNvPr>
          <p:cNvCxnSpPr/>
          <p:nvPr/>
        </p:nvCxnSpPr>
        <p:spPr>
          <a:xfrm>
            <a:off x="10090475" y="1000622"/>
            <a:ext cx="1" cy="3635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D51EA5F-E16B-4314-A9FF-112B2B2EB07C}"/>
              </a:ext>
            </a:extLst>
          </p:cNvPr>
          <p:cNvCxnSpPr/>
          <p:nvPr/>
        </p:nvCxnSpPr>
        <p:spPr>
          <a:xfrm>
            <a:off x="10090474" y="3221313"/>
            <a:ext cx="1" cy="3635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CB2EFAF-810C-41B6-A6AF-43FF7BFDC6E1}"/>
              </a:ext>
            </a:extLst>
          </p:cNvPr>
          <p:cNvCxnSpPr/>
          <p:nvPr/>
        </p:nvCxnSpPr>
        <p:spPr>
          <a:xfrm>
            <a:off x="10099185" y="2402695"/>
            <a:ext cx="1" cy="3635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F4162BA-C67A-4AD6-8E97-68D7BC0F0B38}"/>
              </a:ext>
            </a:extLst>
          </p:cNvPr>
          <p:cNvCxnSpPr/>
          <p:nvPr/>
        </p:nvCxnSpPr>
        <p:spPr>
          <a:xfrm flipH="1">
            <a:off x="9251058" y="3567479"/>
            <a:ext cx="83941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60936AB-C9DF-4E1A-A889-9D0234B8B8EB}"/>
              </a:ext>
            </a:extLst>
          </p:cNvPr>
          <p:cNvCxnSpPr/>
          <p:nvPr/>
        </p:nvCxnSpPr>
        <p:spPr>
          <a:xfrm flipV="1">
            <a:off x="9251058" y="1969446"/>
            <a:ext cx="0" cy="1615451"/>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B3CC6A7-ACB4-42CF-AC12-64907CEC9A58}"/>
              </a:ext>
            </a:extLst>
          </p:cNvPr>
          <p:cNvCxnSpPr/>
          <p:nvPr/>
        </p:nvCxnSpPr>
        <p:spPr>
          <a:xfrm>
            <a:off x="9251058" y="1986864"/>
            <a:ext cx="87439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1C8CBD2-8C7E-4999-8887-CA9A64666566}"/>
              </a:ext>
            </a:extLst>
          </p:cNvPr>
          <p:cNvCxnSpPr>
            <a:cxnSpLocks/>
          </p:cNvCxnSpPr>
          <p:nvPr/>
        </p:nvCxnSpPr>
        <p:spPr>
          <a:xfrm>
            <a:off x="10546238" y="2304727"/>
            <a:ext cx="451172"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757358" y="969079"/>
            <a:ext cx="5711905" cy="784830"/>
          </a:xfrm>
          <a:prstGeom prst="rect">
            <a:avLst/>
          </a:prstGeom>
        </p:spPr>
        <p:txBody>
          <a:bodyPr wrap="square">
            <a:spAutoFit/>
          </a:bodyPr>
          <a:lstStyle/>
          <a:p>
            <a:pPr marR="0">
              <a:spcBef>
                <a:spcPts val="0"/>
              </a:spcBef>
              <a:spcAft>
                <a:spcPts val="60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[Pre-condition: x  ≥ </a:t>
            </a:r>
            <a:r>
              <a:rPr lang="en-US" sz="2000" dirty="0">
                <a:latin typeface="Times New Roman" panose="02020603050405020304" pitchFamily="18" charset="0"/>
                <a:ea typeface="Calibri" panose="020F0502020204030204" pitchFamily="34" charset="0"/>
                <a:cs typeface="Times New Roman" panose="02020603050405020304" pitchFamily="18" charset="0"/>
              </a:rPr>
              <a:t> 0</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y &gt; 0 ]</a:t>
            </a:r>
          </a:p>
          <a:p>
            <a:pPr marR="0">
              <a:spcBef>
                <a:spcPts val="0"/>
              </a:spcBef>
              <a:spcAft>
                <a:spcPts val="60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[Pre-condition </a:t>
            </a:r>
            <a:r>
              <a:rPr lang="en-US" sz="2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Prc</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x  ≥ </a:t>
            </a:r>
            <a:r>
              <a:rPr lang="en-US" sz="2000" dirty="0">
                <a:latin typeface="Times New Roman" panose="02020603050405020304" pitchFamily="18" charset="0"/>
                <a:ea typeface="Calibri" panose="020F0502020204030204" pitchFamily="34" charset="0"/>
                <a:cs typeface="Times New Roman" panose="02020603050405020304" pitchFamily="18" charset="0"/>
              </a:rPr>
              <a:t> 0</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y &gt; 0 , r = x and q = 0.]</a:t>
            </a:r>
          </a:p>
        </p:txBody>
      </p:sp>
      <p:cxnSp>
        <p:nvCxnSpPr>
          <p:cNvPr id="18" name="Straight Arrow Connector 17">
            <a:extLst>
              <a:ext uri="{FF2B5EF4-FFF2-40B4-BE49-F238E27FC236}">
                <a16:creationId xmlns:a16="http://schemas.microsoft.com/office/drawing/2014/main" id="{CD59F700-4DFF-45FD-8438-244B82CC711B}"/>
              </a:ext>
            </a:extLst>
          </p:cNvPr>
          <p:cNvCxnSpPr>
            <a:cxnSpLocks/>
          </p:cNvCxnSpPr>
          <p:nvPr/>
        </p:nvCxnSpPr>
        <p:spPr>
          <a:xfrm>
            <a:off x="8343694" y="1576259"/>
            <a:ext cx="1755491" cy="283936"/>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D59F700-4DFF-45FD-8438-244B82CC711B}"/>
              </a:ext>
            </a:extLst>
          </p:cNvPr>
          <p:cNvCxnSpPr>
            <a:cxnSpLocks/>
          </p:cNvCxnSpPr>
          <p:nvPr/>
        </p:nvCxnSpPr>
        <p:spPr>
          <a:xfrm flipV="1">
            <a:off x="5791200" y="2011827"/>
            <a:ext cx="4299274" cy="338621"/>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D59F700-4DFF-45FD-8438-244B82CC711B}"/>
              </a:ext>
            </a:extLst>
          </p:cNvPr>
          <p:cNvCxnSpPr>
            <a:cxnSpLocks/>
          </p:cNvCxnSpPr>
          <p:nvPr/>
        </p:nvCxnSpPr>
        <p:spPr>
          <a:xfrm flipV="1">
            <a:off x="4214949" y="2304728"/>
            <a:ext cx="5817903" cy="793202"/>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9251057" y="1368855"/>
            <a:ext cx="1824871" cy="369332"/>
          </a:xfrm>
          <a:prstGeom prst="rect">
            <a:avLst/>
          </a:prstGeom>
        </p:spPr>
        <p:txBody>
          <a:bodyPr wrap="square">
            <a:spAutoFit/>
          </a:bodyPr>
          <a:lstStyle/>
          <a:p>
            <a:pPr marL="60325" marR="0">
              <a:spcBef>
                <a:spcPts val="0"/>
              </a:spcBef>
              <a:spcAft>
                <a:spcPts val="600"/>
              </a:spcAft>
            </a:pPr>
            <a:r>
              <a:rPr lang="en-US" dirty="0">
                <a:latin typeface="Times New Roman" panose="02020603050405020304" pitchFamily="18" charset="0"/>
                <a:ea typeface="Calibri" panose="020F0502020204030204" pitchFamily="34" charset="0"/>
                <a:cs typeface="Times New Roman" panose="02020603050405020304" pitchFamily="18" charset="0"/>
              </a:rPr>
              <a:t>{q := 0;  r := x; }</a:t>
            </a:r>
          </a:p>
        </p:txBody>
      </p:sp>
      <p:cxnSp>
        <p:nvCxnSpPr>
          <p:cNvPr id="23" name="Straight Arrow Connector 22">
            <a:extLst>
              <a:ext uri="{FF2B5EF4-FFF2-40B4-BE49-F238E27FC236}">
                <a16:creationId xmlns:a16="http://schemas.microsoft.com/office/drawing/2014/main" id="{CD59F700-4DFF-45FD-8438-244B82CC711B}"/>
              </a:ext>
            </a:extLst>
          </p:cNvPr>
          <p:cNvCxnSpPr>
            <a:cxnSpLocks/>
          </p:cNvCxnSpPr>
          <p:nvPr/>
        </p:nvCxnSpPr>
        <p:spPr>
          <a:xfrm>
            <a:off x="6897370" y="1217223"/>
            <a:ext cx="3184397" cy="4974"/>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3E12899-5469-480F-B90F-F8974A258908}"/>
                  </a:ext>
                </a:extLst>
              </p:cNvPr>
              <p:cNvSpPr txBox="1"/>
              <p:nvPr/>
            </p:nvSpPr>
            <p:spPr>
              <a:xfrm>
                <a:off x="8939050" y="372167"/>
                <a:ext cx="2058360" cy="369332"/>
              </a:xfrm>
              <a:prstGeom prst="rect">
                <a:avLst/>
              </a:prstGeom>
              <a:solidFill>
                <a:srgbClr val="FFFF00"/>
              </a:solidFill>
            </p:spPr>
            <p:txBody>
              <a:bodyPr wrap="square" rtlCol="0">
                <a:spAutoFit/>
              </a:bodyPr>
              <a:lstStyle/>
              <a:p>
                <a:r>
                  <a:rPr lang="en-US" dirty="0"/>
                  <a:t>A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B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a:t>A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B</a:t>
                </a:r>
              </a:p>
            </p:txBody>
          </p:sp>
        </mc:Choice>
        <mc:Fallback xmlns="">
          <p:sp>
            <p:nvSpPr>
              <p:cNvPr id="22" name="TextBox 21">
                <a:extLst>
                  <a:ext uri="{FF2B5EF4-FFF2-40B4-BE49-F238E27FC236}">
                    <a16:creationId xmlns:a16="http://schemas.microsoft.com/office/drawing/2014/main" id="{93E12899-5469-480F-B90F-F8974A258908}"/>
                  </a:ext>
                </a:extLst>
              </p:cNvPr>
              <p:cNvSpPr txBox="1">
                <a:spLocks noRot="1" noChangeAspect="1" noMove="1" noResize="1" noEditPoints="1" noAdjustHandles="1" noChangeArrowheads="1" noChangeShapeType="1" noTextEdit="1"/>
              </p:cNvSpPr>
              <p:nvPr/>
            </p:nvSpPr>
            <p:spPr>
              <a:xfrm>
                <a:off x="8939050" y="372167"/>
                <a:ext cx="2058360" cy="369332"/>
              </a:xfrm>
              <a:prstGeom prst="rect">
                <a:avLst/>
              </a:prstGeom>
              <a:blipFill>
                <a:blip r:embed="rId4"/>
                <a:stretch>
                  <a:fillRect l="-2367"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249440445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4F55A049-A48C-45C6-98CE-504DF5CA7AE2}"/>
              </a:ext>
            </a:extLst>
          </p:cNvPr>
          <p:cNvSpPr txBox="1"/>
          <p:nvPr/>
        </p:nvSpPr>
        <p:spPr>
          <a:xfrm>
            <a:off x="750029" y="265788"/>
            <a:ext cx="8069306" cy="507489"/>
          </a:xfrm>
          <a:prstGeom prst="rect">
            <a:avLst/>
          </a:prstGeom>
          <a:solidFill>
            <a:srgbClr val="FFFF00"/>
          </a:solidFill>
        </p:spPr>
        <p:txBody>
          <a:bodyPr wrap="square" rtlCol="0">
            <a:spAutoFit/>
          </a:bodyPr>
          <a:lstStyle/>
          <a:p>
            <a:endParaRPr lang="en-US" dirty="0"/>
          </a:p>
        </p:txBody>
      </p:sp>
      <p:sp>
        <p:nvSpPr>
          <p:cNvPr id="51" name="Rectangle 50">
            <a:extLst>
              <a:ext uri="{FF2B5EF4-FFF2-40B4-BE49-F238E27FC236}">
                <a16:creationId xmlns:a16="http://schemas.microsoft.com/office/drawing/2014/main" id="{3314A98D-4E45-40A5-8870-62E52E99CDAA}"/>
              </a:ext>
            </a:extLst>
          </p:cNvPr>
          <p:cNvSpPr/>
          <p:nvPr/>
        </p:nvSpPr>
        <p:spPr>
          <a:xfrm>
            <a:off x="5334201" y="3475875"/>
            <a:ext cx="1940390" cy="7053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a:spcBef>
                <a:spcPts val="0"/>
              </a:spcBef>
              <a:spcAft>
                <a:spcPts val="600"/>
              </a:spcAft>
            </a:pPr>
            <a:r>
              <a:rPr lang="en-US" sz="2000" spc="-100" dirty="0">
                <a:solidFill>
                  <a:schemeClr val="tx1"/>
                </a:solidFill>
                <a:latin typeface="Consolas" panose="020B0609020204030204" pitchFamily="49" charset="0"/>
                <a:ea typeface="Calibri" panose="020F0502020204030204" pitchFamily="34" charset="0"/>
                <a:cs typeface="Times New Roman" panose="02020603050405020304" pitchFamily="18" charset="0"/>
              </a:rPr>
              <a:t>Return(q, r)</a:t>
            </a:r>
          </a:p>
        </p:txBody>
      </p:sp>
      <mc:AlternateContent xmlns:mc="http://schemas.openxmlformats.org/markup-compatibility/2006" xmlns:a14="http://schemas.microsoft.com/office/drawing/2010/main">
        <mc:Choice Requires="a14">
          <p:sp>
            <p:nvSpPr>
              <p:cNvPr id="2" name="Rectangle 1"/>
              <p:cNvSpPr/>
              <p:nvPr/>
            </p:nvSpPr>
            <p:spPr>
              <a:xfrm>
                <a:off x="5423080" y="1043223"/>
                <a:ext cx="5701580" cy="4231928"/>
              </a:xfrm>
              <a:prstGeom prst="rect">
                <a:avLst/>
              </a:prstGeom>
            </p:spPr>
            <p:txBody>
              <a:bodyPr wrap="square">
                <a:spAutoFit/>
              </a:bodyPr>
              <a:lstStyle/>
              <a:p>
                <a:pPr marL="457200" marR="0">
                  <a:spcBef>
                    <a:spcPts val="0"/>
                  </a:spcBef>
                  <a:spcAft>
                    <a:spcPts val="60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Pre-condition: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 </a:t>
                </a:r>
                <a:r>
                  <a:rPr lang="en-US" sz="2000" dirty="0">
                    <a:latin typeface="Times New Roman" panose="02020603050405020304" pitchFamily="18" charset="0"/>
                    <a:ea typeface="Calibri" panose="020F0502020204030204" pitchFamily="34" charset="0"/>
                    <a:cs typeface="Times New Roman" panose="02020603050405020304" pitchFamily="18" charset="0"/>
                  </a:rPr>
                  <a:t>≥ 0</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 nonnegative integer) and       </a:t>
                </a:r>
              </a:p>
              <a:p>
                <a:pPr marL="457200" marR="0">
                  <a:spcBef>
                    <a:spcPts val="0"/>
                  </a:spcBef>
                  <a:spcAft>
                    <a:spcPts val="60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y &gt; 0 (a positive integer)]</a:t>
                </a:r>
              </a:p>
              <a:p>
                <a:pPr marL="457200" marR="0">
                  <a:spcBef>
                    <a:spcPts val="0"/>
                  </a:spcBef>
                  <a:spcAft>
                    <a:spcPts val="60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Pre-condition </a:t>
                </a:r>
                <a:r>
                  <a:rPr lang="en-US" sz="2000" u="sng"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Prc</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x </a:t>
                </a:r>
                <a:r>
                  <a:rPr lang="en-US" sz="2000" dirty="0">
                    <a:latin typeface="Times New Roman" panose="02020603050405020304" pitchFamily="18" charset="0"/>
                    <a:ea typeface="Calibri" panose="020F0502020204030204" pitchFamily="34" charset="0"/>
                    <a:cs typeface="Times New Roman" panose="02020603050405020304" pitchFamily="18" charset="0"/>
                  </a:rPr>
                  <a:t>≥ 0</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y &gt; 0, and</a:t>
                </a:r>
              </a:p>
              <a:p>
                <a:pPr marL="457200" marR="0">
                  <a:spcBef>
                    <a:spcPts val="0"/>
                  </a:spcBef>
                  <a:spcAft>
                    <a:spcPts val="60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r = x and q = 0.]   </a:t>
                </a:r>
                <a:endParaRPr lang="en-US" sz="2000" spc="-100" dirty="0">
                  <a:latin typeface="Consolas" panose="020B0609020204030204" pitchFamily="49" charset="0"/>
                  <a:ea typeface="Calibri" panose="020F0502020204030204" pitchFamily="34" charset="0"/>
                  <a:cs typeface="Times New Roman" panose="02020603050405020304" pitchFamily="18" charset="0"/>
                </a:endParaRPr>
              </a:p>
              <a:p>
                <a:pPr marL="457200" marR="0">
                  <a:spcBef>
                    <a:spcPts val="0"/>
                  </a:spcBef>
                  <a:spcAft>
                    <a:spcPts val="60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 = x – n y ≥ 0 and  n = q.] </a:t>
                </a:r>
              </a:p>
              <a:p>
                <a:pPr marL="457200" marR="0">
                  <a:spcBef>
                    <a:spcPts val="0"/>
                  </a:spcBef>
                  <a:spcAft>
                    <a:spcPts val="6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spcBef>
                    <a:spcPts val="0"/>
                  </a:spcBef>
                  <a:spcAft>
                    <a:spcPts val="6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spcBef>
                    <a:spcPts val="0"/>
                  </a:spcBef>
                  <a:spcAft>
                    <a:spcPts val="6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spcBef>
                    <a:spcPts val="0"/>
                  </a:spcBef>
                  <a:spcAft>
                    <a:spcPts val="6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spcBef>
                    <a:spcPts val="0"/>
                  </a:spcBef>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a:t>
                </a:r>
                <a:r>
                  <a:rPr lang="en-US" sz="20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Post-condition </a:t>
                </a:r>
                <a:r>
                  <a:rPr lang="en-US" sz="2000" u="sng"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Poc</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q </a:t>
                </a:r>
                <a:r>
                  <a:rPr lang="en-US" sz="2000" dirty="0">
                    <a:latin typeface="Times New Roman" panose="02020603050405020304" pitchFamily="18" charset="0"/>
                    <a:ea typeface="Calibri" panose="020F0502020204030204" pitchFamily="34" charset="0"/>
                    <a:cs typeface="Times New Roman" panose="02020603050405020304" pitchFamily="18" charset="0"/>
                  </a:rPr>
                  <a:t>≥ 0</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r </a:t>
                </a:r>
                <a:r>
                  <a:rPr lang="en-US" sz="2000" dirty="0">
                    <a:latin typeface="Times New Roman" panose="02020603050405020304" pitchFamily="18" charset="0"/>
                    <a:ea typeface="Calibri" panose="020F0502020204030204" pitchFamily="34" charset="0"/>
                    <a:cs typeface="Times New Roman" panose="02020603050405020304" pitchFamily="18" charset="0"/>
                  </a:rPr>
                  <a:t>≥ 0</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such that x = y q + r and 0 </a:t>
                </a:r>
                <a14:m>
                  <m:oMath xmlns:m="http://schemas.openxmlformats.org/officeDocument/2006/math">
                    <m:r>
                      <a:rPr lang="en-US" sz="20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r &lt; y.]  …. </a:t>
                </a:r>
                <a:r>
                  <a:rPr lang="en-US" sz="2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Poc</a:t>
                </a:r>
                <a:endPar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5423080" y="1043223"/>
                <a:ext cx="5701580" cy="4231928"/>
              </a:xfrm>
              <a:prstGeom prst="rect">
                <a:avLst/>
              </a:prstGeom>
              <a:blipFill>
                <a:blip r:embed="rId2"/>
                <a:stretch>
                  <a:fillRect t="-720" r="-7166" b="-288"/>
                </a:stretch>
              </a:blipFill>
            </p:spPr>
            <p:txBody>
              <a:bodyPr/>
              <a:lstStyle/>
              <a:p>
                <a:r>
                  <a:rPr lang="en-US">
                    <a:noFill/>
                  </a:rPr>
                  <a:t> </a:t>
                </a:r>
              </a:p>
            </p:txBody>
          </p:sp>
        </mc:Fallback>
      </mc:AlternateContent>
      <p:sp>
        <p:nvSpPr>
          <p:cNvPr id="4" name="Cloud Callout 2">
            <a:extLst>
              <a:ext uri="{FF2B5EF4-FFF2-40B4-BE49-F238E27FC236}">
                <a16:creationId xmlns:a16="http://schemas.microsoft.com/office/drawing/2014/main" id="{AFA191BE-13C9-48C7-8C55-F38F8E664173}"/>
              </a:ext>
            </a:extLst>
          </p:cNvPr>
          <p:cNvSpPr/>
          <p:nvPr/>
        </p:nvSpPr>
        <p:spPr>
          <a:xfrm flipH="1">
            <a:off x="755887" y="1043223"/>
            <a:ext cx="622906" cy="347433"/>
          </a:xfrm>
          <a:prstGeom prst="cloudCallout">
            <a:avLst>
              <a:gd name="adj1" fmla="val -59429"/>
              <a:gd name="adj2" fmla="val 1257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TextBox 2">
            <a:extLst>
              <a:ext uri="{FF2B5EF4-FFF2-40B4-BE49-F238E27FC236}">
                <a16:creationId xmlns:a16="http://schemas.microsoft.com/office/drawing/2014/main" id="{F774C70B-016F-4537-973C-E30662ECA49C}"/>
              </a:ext>
            </a:extLst>
          </p:cNvPr>
          <p:cNvSpPr txBox="1"/>
          <p:nvPr/>
        </p:nvSpPr>
        <p:spPr>
          <a:xfrm>
            <a:off x="1804736" y="219783"/>
            <a:ext cx="7654835" cy="523220"/>
          </a:xfrm>
          <a:prstGeom prst="rect">
            <a:avLst/>
          </a:prstGeom>
          <a:noFill/>
        </p:spPr>
        <p:txBody>
          <a:bodyPr wrap="square" rtlCol="0">
            <a:spAutoFit/>
          </a:bodyPr>
          <a:lstStyle/>
          <a:p>
            <a:r>
              <a:rPr lang="en-US" sz="2800" dirty="0">
                <a:latin typeface="Times New Roman" panose="02020603050405020304" pitchFamily="18" charset="0"/>
                <a:ea typeface="Calibri" panose="020F0502020204030204" pitchFamily="34" charset="0"/>
                <a:cs typeface="Times New Roman" panose="02020603050405020304" pitchFamily="18" charset="0"/>
              </a:rPr>
              <a:t>Correctness of the Division Algorithm</a:t>
            </a:r>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636404">
            <a:off x="788456" y="930464"/>
            <a:ext cx="633390" cy="476327"/>
          </a:xfrm>
          <a:prstGeom prst="rect">
            <a:avLst/>
          </a:prstGeom>
          <a:noFill/>
          <a:extLst>
            <a:ext uri="{909E8E84-426E-40DD-AFC4-6F175D3DCCD1}">
              <a14:hiddenFill xmlns:a14="http://schemas.microsoft.com/office/drawing/2010/main">
                <a:solidFill>
                  <a:srgbClr val="FFFFFF"/>
                </a:solidFill>
              </a14:hiddenFill>
            </a:ext>
          </a:extLst>
        </p:spPr>
      </p:pic>
      <p:sp>
        <p:nvSpPr>
          <p:cNvPr id="7" name="Flowchart: Decision 6">
            <a:extLst>
              <a:ext uri="{FF2B5EF4-FFF2-40B4-BE49-F238E27FC236}">
                <a16:creationId xmlns:a16="http://schemas.microsoft.com/office/drawing/2014/main" id="{AB046D07-0FF4-420C-8000-F299F5D892F3}"/>
              </a:ext>
            </a:extLst>
          </p:cNvPr>
          <p:cNvSpPr/>
          <p:nvPr/>
        </p:nvSpPr>
        <p:spPr>
          <a:xfrm>
            <a:off x="2915299" y="3547041"/>
            <a:ext cx="1678175" cy="546203"/>
          </a:xfrm>
          <a:prstGeom prst="flowChartDecisi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100" dirty="0" err="1">
                <a:solidFill>
                  <a:schemeClr val="tx1"/>
                </a:solidFill>
                <a:latin typeface="Consolas" panose="020B0609020204030204" pitchFamily="49" charset="0"/>
                <a:ea typeface="Calibri" panose="020F0502020204030204" pitchFamily="34" charset="0"/>
                <a:cs typeface="Times New Roman" panose="02020603050405020304" pitchFamily="18" charset="0"/>
              </a:rPr>
              <a:t>r≥y</a:t>
            </a:r>
            <a:endParaRPr lang="en-US" sz="2000" dirty="0">
              <a:solidFill>
                <a:schemeClr val="tx1"/>
              </a:solidFill>
            </a:endParaRPr>
          </a:p>
        </p:txBody>
      </p:sp>
      <p:sp>
        <p:nvSpPr>
          <p:cNvPr id="8" name="Rectangle 7">
            <a:extLst>
              <a:ext uri="{FF2B5EF4-FFF2-40B4-BE49-F238E27FC236}">
                <a16:creationId xmlns:a16="http://schemas.microsoft.com/office/drawing/2014/main" id="{775B0596-00D9-4300-B7FE-620F5A425522}"/>
              </a:ext>
            </a:extLst>
          </p:cNvPr>
          <p:cNvSpPr/>
          <p:nvPr/>
        </p:nvSpPr>
        <p:spPr>
          <a:xfrm>
            <a:off x="2666404" y="4548696"/>
            <a:ext cx="2175964" cy="7824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100" dirty="0">
                <a:solidFill>
                  <a:schemeClr val="tx1"/>
                </a:solidFill>
                <a:latin typeface="Consolas" panose="020B0609020204030204" pitchFamily="49" charset="0"/>
                <a:ea typeface="Calibri" panose="020F0502020204030204" pitchFamily="34" charset="0"/>
                <a:cs typeface="Times New Roman" panose="02020603050405020304" pitchFamily="18" charset="0"/>
              </a:rPr>
              <a:t>r := r – y;</a:t>
            </a:r>
          </a:p>
          <a:p>
            <a:pPr algn="ctr"/>
            <a:r>
              <a:rPr lang="en-US" sz="2000" spc="-100" dirty="0">
                <a:solidFill>
                  <a:schemeClr val="tx1"/>
                </a:solidFill>
                <a:latin typeface="Consolas" panose="020B0609020204030204" pitchFamily="49" charset="0"/>
                <a:ea typeface="Calibri" panose="020F0502020204030204" pitchFamily="34" charset="0"/>
                <a:cs typeface="Times New Roman" panose="02020603050405020304" pitchFamily="18" charset="0"/>
              </a:rPr>
              <a:t>q := q + 1</a:t>
            </a:r>
            <a:endParaRPr lang="en-US" sz="2000" dirty="0">
              <a:solidFill>
                <a:schemeClr val="tx1"/>
              </a:solidFill>
            </a:endParaRPr>
          </a:p>
        </p:txBody>
      </p:sp>
      <p:sp>
        <p:nvSpPr>
          <p:cNvPr id="9" name="Rectangle 8">
            <a:extLst>
              <a:ext uri="{FF2B5EF4-FFF2-40B4-BE49-F238E27FC236}">
                <a16:creationId xmlns:a16="http://schemas.microsoft.com/office/drawing/2014/main" id="{D331ED31-32AA-4CE5-974F-9EE7D779FB9D}"/>
              </a:ext>
            </a:extLst>
          </p:cNvPr>
          <p:cNvSpPr/>
          <p:nvPr/>
        </p:nvSpPr>
        <p:spPr>
          <a:xfrm>
            <a:off x="2794052" y="1729771"/>
            <a:ext cx="1940390" cy="7053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marR="0">
              <a:spcBef>
                <a:spcPts val="0"/>
              </a:spcBef>
              <a:spcAft>
                <a:spcPts val="600"/>
              </a:spcAft>
            </a:pPr>
            <a:r>
              <a:rPr lang="en-US" sz="2000" spc="-100" dirty="0">
                <a:solidFill>
                  <a:schemeClr val="tx1"/>
                </a:solidFill>
                <a:latin typeface="Consolas" panose="020B0609020204030204" pitchFamily="49" charset="0"/>
                <a:ea typeface="Calibri" panose="020F0502020204030204" pitchFamily="34" charset="0"/>
                <a:cs typeface="Times New Roman" panose="02020603050405020304" pitchFamily="18" charset="0"/>
              </a:rPr>
              <a:t>q := 0;</a:t>
            </a:r>
          </a:p>
          <a:p>
            <a:pPr marL="457200" marR="0">
              <a:spcBef>
                <a:spcPts val="0"/>
              </a:spcBef>
              <a:spcAft>
                <a:spcPts val="600"/>
              </a:spcAft>
            </a:pPr>
            <a:r>
              <a:rPr lang="en-US" sz="2000" spc="-100" dirty="0">
                <a:solidFill>
                  <a:schemeClr val="tx1"/>
                </a:solidFill>
                <a:latin typeface="Consolas" panose="020B0609020204030204" pitchFamily="49" charset="0"/>
                <a:ea typeface="Calibri" panose="020F0502020204030204" pitchFamily="34" charset="0"/>
                <a:cs typeface="Times New Roman" panose="02020603050405020304" pitchFamily="18" charset="0"/>
              </a:rPr>
              <a:t>r:= x; </a:t>
            </a:r>
          </a:p>
        </p:txBody>
      </p:sp>
      <p:cxnSp>
        <p:nvCxnSpPr>
          <p:cNvPr id="14" name="Straight Arrow Connector 13">
            <a:extLst>
              <a:ext uri="{FF2B5EF4-FFF2-40B4-BE49-F238E27FC236}">
                <a16:creationId xmlns:a16="http://schemas.microsoft.com/office/drawing/2014/main" id="{84C4EEF3-D04E-47EE-8F9B-29662BABAFB1}"/>
              </a:ext>
            </a:extLst>
          </p:cNvPr>
          <p:cNvCxnSpPr>
            <a:cxnSpLocks/>
            <a:stCxn id="9" idx="2"/>
            <a:endCxn id="7" idx="0"/>
          </p:cNvCxnSpPr>
          <p:nvPr/>
        </p:nvCxnSpPr>
        <p:spPr>
          <a:xfrm flipH="1">
            <a:off x="3754387" y="2435098"/>
            <a:ext cx="9860" cy="111194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F7A0DA-CADB-42B0-9D5E-9BEAF518AB44}"/>
              </a:ext>
            </a:extLst>
          </p:cNvPr>
          <p:cNvCxnSpPr/>
          <p:nvPr/>
        </p:nvCxnSpPr>
        <p:spPr>
          <a:xfrm>
            <a:off x="3754387" y="1366187"/>
            <a:ext cx="1" cy="3635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D51EA5F-E16B-4314-A9FF-112B2B2EB07C}"/>
              </a:ext>
            </a:extLst>
          </p:cNvPr>
          <p:cNvCxnSpPr/>
          <p:nvPr/>
        </p:nvCxnSpPr>
        <p:spPr>
          <a:xfrm>
            <a:off x="3754384" y="5360154"/>
            <a:ext cx="1" cy="3635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CB2EFAF-810C-41B6-A6AF-43FF7BFDC6E1}"/>
              </a:ext>
            </a:extLst>
          </p:cNvPr>
          <p:cNvCxnSpPr>
            <a:cxnSpLocks/>
            <a:endCxn id="8" idx="0"/>
          </p:cNvCxnSpPr>
          <p:nvPr/>
        </p:nvCxnSpPr>
        <p:spPr>
          <a:xfrm>
            <a:off x="3754385" y="4116890"/>
            <a:ext cx="1" cy="43180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F4162BA-C67A-4AD6-8E97-68D7BC0F0B38}"/>
              </a:ext>
            </a:extLst>
          </p:cNvPr>
          <p:cNvCxnSpPr>
            <a:cxnSpLocks/>
          </p:cNvCxnSpPr>
          <p:nvPr/>
        </p:nvCxnSpPr>
        <p:spPr>
          <a:xfrm flipH="1">
            <a:off x="2309648" y="5731617"/>
            <a:ext cx="144473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60936AB-C9DF-4E1A-A889-9D0234B8B8EB}"/>
              </a:ext>
            </a:extLst>
          </p:cNvPr>
          <p:cNvCxnSpPr>
            <a:cxnSpLocks/>
          </p:cNvCxnSpPr>
          <p:nvPr/>
        </p:nvCxnSpPr>
        <p:spPr>
          <a:xfrm flipV="1">
            <a:off x="2309648" y="3302880"/>
            <a:ext cx="0" cy="2414014"/>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B3CC6A7-ACB4-42CF-AC12-64907CEC9A58}"/>
              </a:ext>
            </a:extLst>
          </p:cNvPr>
          <p:cNvCxnSpPr>
            <a:cxnSpLocks/>
          </p:cNvCxnSpPr>
          <p:nvPr/>
        </p:nvCxnSpPr>
        <p:spPr>
          <a:xfrm>
            <a:off x="2309648" y="3302541"/>
            <a:ext cx="145245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D58741F-19B7-40AC-9309-89558B36C945}"/>
              </a:ext>
            </a:extLst>
          </p:cNvPr>
          <p:cNvCxnSpPr>
            <a:cxnSpLocks/>
          </p:cNvCxnSpPr>
          <p:nvPr/>
        </p:nvCxnSpPr>
        <p:spPr>
          <a:xfrm flipH="1">
            <a:off x="3754384" y="2822028"/>
            <a:ext cx="2194311" cy="480513"/>
          </a:xfrm>
          <a:prstGeom prst="straightConnector1">
            <a:avLst/>
          </a:prstGeom>
          <a:ln w="28575">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D59F700-4DFF-45FD-8438-244B82CC711B}"/>
              </a:ext>
            </a:extLst>
          </p:cNvPr>
          <p:cNvCxnSpPr>
            <a:cxnSpLocks/>
          </p:cNvCxnSpPr>
          <p:nvPr/>
        </p:nvCxnSpPr>
        <p:spPr>
          <a:xfrm flipH="1">
            <a:off x="3770808" y="1287132"/>
            <a:ext cx="2177887" cy="269456"/>
          </a:xfrm>
          <a:prstGeom prst="straightConnector1">
            <a:avLst/>
          </a:prstGeom>
          <a:ln w="28575">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1C8CBD2-8C7E-4999-8887-CA9A64666566}"/>
              </a:ext>
            </a:extLst>
          </p:cNvPr>
          <p:cNvCxnSpPr>
            <a:cxnSpLocks/>
            <a:endCxn id="51" idx="1"/>
          </p:cNvCxnSpPr>
          <p:nvPr/>
        </p:nvCxnSpPr>
        <p:spPr>
          <a:xfrm>
            <a:off x="4583993" y="3826231"/>
            <a:ext cx="750208" cy="2308"/>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E50FFAD-F4B2-49D2-8130-7AEA59E4B87E}"/>
              </a:ext>
            </a:extLst>
          </p:cNvPr>
          <p:cNvCxnSpPr>
            <a:cxnSpLocks/>
          </p:cNvCxnSpPr>
          <p:nvPr/>
        </p:nvCxnSpPr>
        <p:spPr>
          <a:xfrm flipH="1" flipV="1">
            <a:off x="4842368" y="3832801"/>
            <a:ext cx="983666" cy="956913"/>
          </a:xfrm>
          <a:prstGeom prst="straightConnector1">
            <a:avLst/>
          </a:prstGeom>
          <a:ln w="28575">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F63DEFE-85F5-424E-86E6-79AF9DD11BEE}"/>
              </a:ext>
            </a:extLst>
          </p:cNvPr>
          <p:cNvCxnSpPr>
            <a:cxnSpLocks/>
          </p:cNvCxnSpPr>
          <p:nvPr/>
        </p:nvCxnSpPr>
        <p:spPr>
          <a:xfrm flipH="1">
            <a:off x="3754384" y="2056387"/>
            <a:ext cx="2194312" cy="790702"/>
          </a:xfrm>
          <a:prstGeom prst="straightConnector1">
            <a:avLst/>
          </a:prstGeom>
          <a:ln w="28575">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4272CA4-97E9-4BBF-991E-6C6E075921E6}"/>
                  </a:ext>
                </a:extLst>
              </p:cNvPr>
              <p:cNvSpPr txBox="1"/>
              <p:nvPr/>
            </p:nvSpPr>
            <p:spPr>
              <a:xfrm>
                <a:off x="5206835" y="3072348"/>
                <a:ext cx="6839480" cy="3785652"/>
              </a:xfrm>
              <a:prstGeom prst="rect">
                <a:avLst/>
              </a:prstGeom>
              <a:solidFill>
                <a:srgbClr val="FFFF00"/>
              </a:solidFill>
            </p:spPr>
            <p:txBody>
              <a:bodyPr wrap="square" rtlCol="0">
                <a:spAutoFit/>
              </a:bodyPr>
              <a:lstStyle/>
              <a:p>
                <a:r>
                  <a:rPr lang="en-US" sz="2000" dirty="0">
                    <a:solidFill>
                      <a:srgbClr val="0000FF"/>
                    </a:solidFill>
                    <a:latin typeface="Times New Roman" panose="02020603050405020304" pitchFamily="18" charset="0"/>
                    <a:cs typeface="Times New Roman" panose="02020603050405020304" pitchFamily="18" charset="0"/>
                  </a:rPr>
                  <a:t>I.  Basis Property: </a:t>
                </a:r>
              </a:p>
              <a:p>
                <a:r>
                  <a:rPr lang="en-US" sz="2000" dirty="0">
                    <a:latin typeface="Times New Roman" panose="02020603050405020304" pitchFamily="18" charset="0"/>
                    <a:cs typeface="Times New Roman" panose="02020603050405020304" pitchFamily="18" charset="0"/>
                  </a:rPr>
                  <a:t>Prove: That </a:t>
                </a:r>
                <a:r>
                  <a:rPr lang="en-US" sz="2000" dirty="0" err="1">
                    <a:latin typeface="Times New Roman" panose="02020603050405020304" pitchFamily="18" charset="0"/>
                    <a:cs typeface="Times New Roman" panose="02020603050405020304" pitchFamily="18" charset="0"/>
                  </a:rPr>
                  <a:t>Prc</a:t>
                </a:r>
                <a:r>
                  <a:rPr lang="en-US" sz="2000" dirty="0">
                    <a:latin typeface="Times New Roman" panose="02020603050405020304" pitchFamily="18" charset="0"/>
                    <a:cs typeface="Times New Roman" panose="02020603050405020304" pitchFamily="18" charset="0"/>
                  </a:rPr>
                  <a:t> implies I(0) is true.</a:t>
                </a:r>
              </a:p>
              <a:p>
                <a:r>
                  <a:rPr lang="en-US" sz="2000" dirty="0">
                    <a:latin typeface="Times New Roman" panose="02020603050405020304" pitchFamily="18" charset="0"/>
                    <a:cs typeface="Times New Roman" panose="02020603050405020304" pitchFamily="18" charset="0"/>
                  </a:rPr>
                  <a:t>Proof: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A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latin typeface="Times New Roman" panose="02020603050405020304" pitchFamily="18" charset="0"/>
                    <a:cs typeface="Times New Roman" panose="02020603050405020304" pitchFamily="18" charset="0"/>
                  </a:rPr>
                  <a:t> B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sz="2000" i="1" dirty="0">
                        <a:latin typeface="Cambria Math" panose="02040503050406030204" pitchFamily="18" charset="0"/>
                        <a:ea typeface="Cambria Math" panose="02040503050406030204" pitchFamily="18" charset="0"/>
                      </a:rPr>
                      <m:t>¬</m:t>
                    </m:r>
                  </m:oMath>
                </a14:m>
                <a:r>
                  <a:rPr lang="en-US" sz="2000" dirty="0">
                    <a:latin typeface="Times New Roman" panose="02020603050405020304" pitchFamily="18" charset="0"/>
                    <a:cs typeface="Times New Roman" panose="02020603050405020304" pitchFamily="18" charset="0"/>
                  </a:rPr>
                  <a:t>A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latin typeface="Times New Roman" panose="02020603050405020304" pitchFamily="18" charset="0"/>
                    <a:cs typeface="Times New Roman" panose="02020603050405020304" pitchFamily="18" charset="0"/>
                  </a:rPr>
                  <a:t>  B to prove the implication is true.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Assume that </a:t>
                </a:r>
                <a:r>
                  <a:rPr lang="en-US" sz="2000" dirty="0" err="1">
                    <a:latin typeface="Times New Roman" panose="02020603050405020304" pitchFamily="18" charset="0"/>
                    <a:cs typeface="Times New Roman" panose="02020603050405020304" pitchFamily="18" charset="0"/>
                  </a:rPr>
                  <a:t>Prc</a:t>
                </a:r>
                <a:r>
                  <a:rPr lang="en-US" sz="2000" dirty="0">
                    <a:latin typeface="Times New Roman" panose="02020603050405020304" pitchFamily="18" charset="0"/>
                    <a:cs typeface="Times New Roman" panose="02020603050405020304" pitchFamily="18" charset="0"/>
                  </a:rPr>
                  <a:t>: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 ≥ 0 </a:t>
                </a:r>
                <a:r>
                  <a:rPr lang="en-US" sz="2000" dirty="0">
                    <a:latin typeface="Times New Roman" panose="02020603050405020304" pitchFamily="18" charset="0"/>
                    <a:ea typeface="Calibri" panose="020F0502020204030204" pitchFamily="34" charset="0"/>
                    <a:cs typeface="Times New Roman" panose="02020603050405020304" pitchFamily="18" charset="0"/>
                  </a:rPr>
                  <a:t>and y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&gt;</a:t>
                </a:r>
                <a:r>
                  <a:rPr lang="en-US" sz="2000" dirty="0">
                    <a:latin typeface="Times New Roman" panose="02020603050405020304" pitchFamily="18" charset="0"/>
                    <a:ea typeface="Calibri" panose="020F0502020204030204" pitchFamily="34" charset="0"/>
                    <a:cs typeface="Times New Roman" panose="02020603050405020304" pitchFamily="18" charset="0"/>
                  </a:rPr>
                  <a:t> 0, and r = x and q = 0 is true. </a:t>
                </a:r>
                <a:endPar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Need to show that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“I(0): r = x - 0*y </a:t>
                </a:r>
                <a:r>
                  <a:rPr lang="en-US" sz="2000" dirty="0">
                    <a:latin typeface="Times New Roman" panose="02020603050405020304" pitchFamily="18" charset="0"/>
                    <a:ea typeface="Calibri" panose="020F0502020204030204" pitchFamily="34" charset="0"/>
                    <a:cs typeface="Times New Roman" panose="02020603050405020304" pitchFamily="18" charset="0"/>
                  </a:rPr>
                  <a:t>≥ 0</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0 = q”. </a:t>
                </a:r>
                <a:r>
                  <a:rPr lang="en-US" sz="2000" dirty="0">
                    <a:latin typeface="Times New Roman" panose="02020603050405020304" pitchFamily="18" charset="0"/>
                    <a:cs typeface="Times New Roman" panose="02020603050405020304" pitchFamily="18" charset="0"/>
                  </a:rPr>
                  <a:t>is true, before entering the loop, n = 0. [Note that I(0) is derived from I(n), when n = 0]</a:t>
                </a:r>
              </a:p>
              <a:p>
                <a:pPr marL="342900" indent="-342900">
                  <a:buFont typeface="Arial" panose="020B0604020202020204" pitchFamily="34" charset="0"/>
                  <a:buChar char="•"/>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By assumption </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x</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0</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then we write </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x</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x – 0*y</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 0</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buFont typeface="Arial" panose="020B0604020202020204" pitchFamily="34" charset="0"/>
                  <a:buChar char="•"/>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By assumption </a:t>
                </a:r>
                <a:r>
                  <a:rPr lang="en-US" sz="2000" dirty="0">
                    <a:latin typeface="Times New Roman" panose="02020603050405020304" pitchFamily="18" charset="0"/>
                    <a:ea typeface="Calibri" panose="020F0502020204030204" pitchFamily="34" charset="0"/>
                    <a:cs typeface="Times New Roman" panose="02020603050405020304" pitchFamily="18" charset="0"/>
                  </a:rPr>
                  <a:t>r = x,  then r =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 – 0*y</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 0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by </a:t>
                </a:r>
                <a:r>
                  <a:rPr lang="en-US" sz="2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subsituting</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x</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x – 0*y</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 0</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in </a:t>
                </a:r>
                <a:r>
                  <a:rPr lang="en-US" sz="2000" dirty="0">
                    <a:latin typeface="Times New Roman" panose="02020603050405020304" pitchFamily="18" charset="0"/>
                    <a:ea typeface="Calibri" panose="020F0502020204030204" pitchFamily="34" charset="0"/>
                    <a:cs typeface="Times New Roman" panose="02020603050405020304" pitchFamily="18" charset="0"/>
                  </a:rPr>
                  <a:t>r = x.</a:t>
                </a:r>
                <a:endPar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Thus, I(0): “</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r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x – 0 * y </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0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and 0 = q” is true.</a:t>
                </a:r>
              </a:p>
            </p:txBody>
          </p:sp>
        </mc:Choice>
        <mc:Fallback xmlns="">
          <p:sp>
            <p:nvSpPr>
              <p:cNvPr id="10" name="TextBox 9">
                <a:extLst>
                  <a:ext uri="{FF2B5EF4-FFF2-40B4-BE49-F238E27FC236}">
                    <a16:creationId xmlns:a16="http://schemas.microsoft.com/office/drawing/2014/main" id="{A4272CA4-97E9-4BBF-991E-6C6E075921E6}"/>
                  </a:ext>
                </a:extLst>
              </p:cNvPr>
              <p:cNvSpPr txBox="1">
                <a:spLocks noRot="1" noChangeAspect="1" noMove="1" noResize="1" noEditPoints="1" noAdjustHandles="1" noChangeArrowheads="1" noChangeShapeType="1" noTextEdit="1"/>
              </p:cNvSpPr>
              <p:nvPr/>
            </p:nvSpPr>
            <p:spPr>
              <a:xfrm>
                <a:off x="5206835" y="3072348"/>
                <a:ext cx="6839480" cy="3785652"/>
              </a:xfrm>
              <a:prstGeom prst="rect">
                <a:avLst/>
              </a:prstGeom>
              <a:blipFill>
                <a:blip r:embed="rId4"/>
                <a:stretch>
                  <a:fillRect l="-891" t="-966" r="-1426" b="-1932"/>
                </a:stretch>
              </a:blipFill>
            </p:spPr>
            <p:txBody>
              <a:bodyPr/>
              <a:lstStyle/>
              <a:p>
                <a:r>
                  <a:rPr lang="en-US">
                    <a:noFill/>
                  </a:rPr>
                  <a:t> </a:t>
                </a:r>
              </a:p>
            </p:txBody>
          </p:sp>
        </mc:Fallback>
      </mc:AlternateContent>
      <p:sp>
        <p:nvSpPr>
          <p:cNvPr id="53" name="TextBox 52">
            <a:extLst>
              <a:ext uri="{FF2B5EF4-FFF2-40B4-BE49-F238E27FC236}">
                <a16:creationId xmlns:a16="http://schemas.microsoft.com/office/drawing/2014/main" id="{EBDC52A0-478B-4D26-92CD-F2343D1C2C3A}"/>
              </a:ext>
            </a:extLst>
          </p:cNvPr>
          <p:cNvSpPr txBox="1"/>
          <p:nvPr/>
        </p:nvSpPr>
        <p:spPr>
          <a:xfrm>
            <a:off x="2399544" y="982308"/>
            <a:ext cx="2719545" cy="369332"/>
          </a:xfrm>
          <a:prstGeom prst="rect">
            <a:avLst/>
          </a:prstGeom>
          <a:noFill/>
          <a:ln>
            <a:solidFill>
              <a:schemeClr val="accent1"/>
            </a:solidFill>
          </a:ln>
        </p:spPr>
        <p:txBody>
          <a:bodyPr wrap="square">
            <a:spAutoFit/>
          </a:bodyPr>
          <a:lstStyle/>
          <a:p>
            <a:pPr>
              <a:spcAft>
                <a:spcPts val="600"/>
              </a:spcAft>
            </a:pPr>
            <a:r>
              <a:rPr lang="en-US" sz="18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function divide(x, y)</a:t>
            </a:r>
          </a:p>
        </p:txBody>
      </p:sp>
    </p:spTree>
    <p:extLst>
      <p:ext uri="{BB962C8B-B14F-4D97-AF65-F5344CB8AC3E}">
        <p14:creationId xmlns:p14="http://schemas.microsoft.com/office/powerpoint/2010/main" val="160603501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C07B26-0BDE-4698-A5CA-8702CF0876FB}"/>
              </a:ext>
            </a:extLst>
          </p:cNvPr>
          <p:cNvSpPr txBox="1"/>
          <p:nvPr/>
        </p:nvSpPr>
        <p:spPr>
          <a:xfrm>
            <a:off x="1201784" y="269966"/>
            <a:ext cx="5878286" cy="523220"/>
          </a:xfrm>
          <a:prstGeom prst="rect">
            <a:avLst/>
          </a:prstGeom>
          <a:noFill/>
        </p:spPr>
        <p:txBody>
          <a:bodyPr wrap="square" rtlCol="0">
            <a:spAutoFit/>
          </a:bodyPr>
          <a:lstStyle/>
          <a:p>
            <a:r>
              <a:rPr lang="en-US" sz="2800" dirty="0">
                <a:ea typeface="Calibri" panose="020F0502020204030204" pitchFamily="34" charset="0"/>
                <a:cs typeface="Times New Roman" panose="02020603050405020304" pitchFamily="18" charset="0"/>
              </a:rPr>
              <a:t>Correctness of the Division Algorithm</a:t>
            </a:r>
          </a:p>
        </p:txBody>
      </p:sp>
      <p:sp>
        <p:nvSpPr>
          <p:cNvPr id="3" name="TextBox 2">
            <a:extLst>
              <a:ext uri="{FF2B5EF4-FFF2-40B4-BE49-F238E27FC236}">
                <a16:creationId xmlns:a16="http://schemas.microsoft.com/office/drawing/2014/main" id="{1BD5399D-FBF2-471D-A56D-9B1154818A54}"/>
              </a:ext>
            </a:extLst>
          </p:cNvPr>
          <p:cNvSpPr txBox="1"/>
          <p:nvPr/>
        </p:nvSpPr>
        <p:spPr>
          <a:xfrm>
            <a:off x="1262451" y="1053919"/>
            <a:ext cx="9440092" cy="5478423"/>
          </a:xfrm>
          <a:prstGeom prst="rect">
            <a:avLst/>
          </a:prstGeom>
          <a:noFill/>
        </p:spPr>
        <p:txBody>
          <a:bodyPr wrap="square" rtlCol="0">
            <a:spAutoFit/>
          </a:bodyPr>
          <a:lstStyle/>
          <a:p>
            <a:pPr>
              <a:spcAft>
                <a:spcPts val="600"/>
              </a:spcAft>
            </a:pPr>
            <a:r>
              <a:rPr lang="en-US" sz="2000" dirty="0">
                <a:latin typeface="Times New Roman" panose="02020603050405020304" pitchFamily="18" charset="0"/>
                <a:cs typeface="Times New Roman" panose="02020603050405020304" pitchFamily="18" charset="0"/>
              </a:rPr>
              <a:t>Proof:  </a:t>
            </a:r>
          </a:p>
          <a:p>
            <a:pPr>
              <a:spcAft>
                <a:spcPts val="300"/>
              </a:spcAft>
            </a:pPr>
            <a:r>
              <a:rPr lang="en-US" sz="2000" dirty="0">
                <a:latin typeface="Times New Roman" panose="02020603050405020304" pitchFamily="18" charset="0"/>
                <a:cs typeface="Times New Roman" panose="02020603050405020304" pitchFamily="18" charset="0"/>
              </a:rPr>
              <a:t>To prove the correctness of the loop, let the loop invariant be </a:t>
            </a:r>
          </a:p>
          <a:p>
            <a:pPr>
              <a:spcAft>
                <a:spcPts val="300"/>
              </a:spcAft>
            </a:pPr>
            <a:r>
              <a:rPr lang="en-US" sz="2000" dirty="0"/>
              <a:t>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I(n): </a:t>
            </a:r>
            <a:r>
              <a:rPr lang="en-US" sz="20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 = x – n y ≥ 0 and  n = q</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p>
          <a:p>
            <a:pPr>
              <a:spcAft>
                <a:spcPts val="300"/>
              </a:spcAft>
            </a:pPr>
            <a:r>
              <a:rPr lang="en-US" sz="2000" dirty="0">
                <a:solidFill>
                  <a:srgbClr val="0000FF"/>
                </a:solidFill>
                <a:latin typeface="Times New Roman" panose="02020603050405020304" pitchFamily="18" charset="0"/>
                <a:cs typeface="Times New Roman" panose="02020603050405020304" pitchFamily="18" charset="0"/>
              </a:rPr>
              <a:t>	The guard of the while loop is    </a:t>
            </a:r>
          </a:p>
          <a:p>
            <a:pPr>
              <a:spcAft>
                <a:spcPts val="300"/>
              </a:spcAft>
            </a:pPr>
            <a:r>
              <a:rPr lang="en-US" sz="2000" dirty="0">
                <a:solidFill>
                  <a:srgbClr val="0000FF"/>
                </a:solidFill>
                <a:latin typeface="Times New Roman" panose="02020603050405020304" pitchFamily="18" charset="0"/>
                <a:cs typeface="Times New Roman" panose="02020603050405020304" pitchFamily="18" charset="0"/>
              </a:rPr>
              <a:t>		G:  r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 y</a:t>
            </a:r>
          </a:p>
          <a:p>
            <a:pPr marL="461963" indent="-461963">
              <a:spcAft>
                <a:spcPts val="300"/>
              </a:spcAft>
              <a:buAutoNum type="romanUcPeriod" startAt="2"/>
            </a:pPr>
            <a:r>
              <a:rPr lang="en-US" sz="2200" dirty="0">
                <a:solidFill>
                  <a:srgbClr val="0000FF"/>
                </a:solidFill>
                <a:latin typeface="Times New Roman" panose="02020603050405020304" pitchFamily="18" charset="0"/>
                <a:cs typeface="Times New Roman" panose="02020603050405020304" pitchFamily="18" charset="0"/>
              </a:rPr>
              <a:t>Inductive Property:   [If </a:t>
            </a:r>
            <a:r>
              <a:rPr lang="en-US" sz="2200" dirty="0">
                <a:latin typeface="Times New Roman" panose="02020603050405020304" pitchFamily="18" charset="0"/>
                <a:cs typeface="Times New Roman" panose="02020603050405020304" pitchFamily="18" charset="0"/>
              </a:rPr>
              <a:t>G ˄ I(k) is true </a:t>
            </a:r>
            <a:r>
              <a:rPr lang="en-US" sz="2200" dirty="0">
                <a:solidFill>
                  <a:srgbClr val="0000FF"/>
                </a:solidFill>
                <a:latin typeface="Times New Roman" panose="02020603050405020304" pitchFamily="18" charset="0"/>
                <a:cs typeface="Times New Roman" panose="02020603050405020304" pitchFamily="18" charset="0"/>
              </a:rPr>
              <a:t>before k+1</a:t>
            </a:r>
            <a:r>
              <a:rPr lang="en-US" sz="2200" baseline="30000" dirty="0">
                <a:solidFill>
                  <a:srgbClr val="0000FF"/>
                </a:solidFill>
                <a:latin typeface="Times New Roman" panose="02020603050405020304" pitchFamily="18" charset="0"/>
                <a:cs typeface="Times New Roman" panose="02020603050405020304" pitchFamily="18" charset="0"/>
              </a:rPr>
              <a:t>th</a:t>
            </a:r>
            <a:r>
              <a:rPr lang="en-US" sz="2200" dirty="0">
                <a:solidFill>
                  <a:srgbClr val="0000FF"/>
                </a:solidFill>
                <a:latin typeface="Times New Roman" panose="02020603050405020304" pitchFamily="18" charset="0"/>
                <a:cs typeface="Times New Roman" panose="02020603050405020304" pitchFamily="18" charset="0"/>
              </a:rPr>
              <a:t> loop’s iteration (where    k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0, </a:t>
            </a:r>
            <a:r>
              <a:rPr lang="en-US" sz="2200" dirty="0">
                <a:solidFill>
                  <a:srgbClr val="0000FF"/>
                </a:solidFill>
                <a:latin typeface="Times New Roman" panose="02020603050405020304" pitchFamily="18" charset="0"/>
                <a:cs typeface="Times New Roman" panose="02020603050405020304" pitchFamily="18" charset="0"/>
              </a:rPr>
              <a:t>a nonnegative integer</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then I(k+1) is true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after iteration of the loop.]</a:t>
            </a:r>
          </a:p>
          <a:p>
            <a:pPr marL="457200" marR="0">
              <a:spcAft>
                <a:spcPts val="300"/>
              </a:spcAft>
            </a:pPr>
            <a:r>
              <a:rPr lang="en-US" sz="2200" dirty="0">
                <a:solidFill>
                  <a:srgbClr val="0000FF"/>
                </a:solidFill>
                <a:latin typeface="Times New Roman" panose="02020603050405020304" pitchFamily="18" charset="0"/>
                <a:cs typeface="Times New Roman" panose="02020603050405020304" pitchFamily="18" charset="0"/>
              </a:rPr>
              <a:t>Suppose k </a:t>
            </a:r>
            <a:r>
              <a:rPr lang="en-US" sz="22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0 </a:t>
            </a:r>
            <a:r>
              <a:rPr lang="en-US" sz="2200" dirty="0">
                <a:solidFill>
                  <a:srgbClr val="0000FF"/>
                </a:solidFill>
                <a:latin typeface="Times New Roman" panose="02020603050405020304" pitchFamily="18" charset="0"/>
                <a:cs typeface="Times New Roman" panose="02020603050405020304" pitchFamily="18" charset="0"/>
              </a:rPr>
              <a:t> such that G ˄ I(k) is true before k+1</a:t>
            </a:r>
            <a:r>
              <a:rPr lang="en-US" sz="2200" baseline="30000" dirty="0">
                <a:solidFill>
                  <a:srgbClr val="0000FF"/>
                </a:solidFill>
                <a:latin typeface="Times New Roman" panose="02020603050405020304" pitchFamily="18" charset="0"/>
                <a:cs typeface="Times New Roman" panose="02020603050405020304" pitchFamily="18" charset="0"/>
              </a:rPr>
              <a:t>th</a:t>
            </a:r>
            <a:r>
              <a:rPr lang="en-US" sz="2200" dirty="0">
                <a:solidFill>
                  <a:srgbClr val="0000FF"/>
                </a:solidFill>
                <a:latin typeface="Times New Roman" panose="02020603050405020304" pitchFamily="18" charset="0"/>
                <a:cs typeface="Times New Roman" panose="02020603050405020304" pitchFamily="18" charset="0"/>
              </a:rPr>
              <a:t> iteration of the loop. Since G: r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latin typeface="Times New Roman" panose="02020603050405020304" pitchFamily="18" charset="0"/>
                <a:cs typeface="Times New Roman" panose="02020603050405020304" pitchFamily="18" charset="0"/>
              </a:rPr>
              <a:t> y is true, the loop is entered.  Since I(k) is true, that is,</a:t>
            </a:r>
          </a:p>
          <a:p>
            <a:pPr marL="457200" marR="0">
              <a:spcAft>
                <a:spcPts val="300"/>
              </a:spcAft>
            </a:pPr>
            <a:r>
              <a:rPr lang="en-US" sz="2200" dirty="0">
                <a:solidFill>
                  <a:srgbClr val="0000FF"/>
                </a:solidFill>
                <a:latin typeface="Times New Roman" panose="02020603050405020304" pitchFamily="18" charset="0"/>
                <a:cs typeface="Times New Roman" panose="02020603050405020304" pitchFamily="18" charset="0"/>
              </a:rPr>
              <a:t>          I(k):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 = x – k y ≥ 0 and k = q  is true. </a:t>
            </a:r>
          </a:p>
          <a:p>
            <a:pPr marL="457200" marR="0">
              <a:spcAft>
                <a:spcPts val="300"/>
              </a:spcAf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Before execution of statements “r := r – y; q := q +1;”, </a:t>
            </a:r>
          </a:p>
          <a:p>
            <a:pPr marL="457200" marR="0">
              <a:spcAft>
                <a:spcPts val="300"/>
              </a:spcAft>
            </a:pPr>
            <a:r>
              <a:rPr lang="en-US" sz="2200" dirty="0">
                <a:solidFill>
                  <a:srgbClr val="0000FF"/>
                </a:solidFill>
                <a:latin typeface="Times New Roman" panose="02020603050405020304" pitchFamily="18" charset="0"/>
                <a:cs typeface="Times New Roman" panose="02020603050405020304" pitchFamily="18" charset="0"/>
              </a:rPr>
              <a:t>	   G:  </a:t>
            </a:r>
            <a:r>
              <a:rPr lang="en-US" sz="2200" dirty="0" err="1">
                <a:solidFill>
                  <a:srgbClr val="0000FF"/>
                </a:solidFill>
                <a:latin typeface="Times New Roman" panose="02020603050405020304" pitchFamily="18" charset="0"/>
                <a:cs typeface="Times New Roman" panose="02020603050405020304" pitchFamily="18" charset="0"/>
              </a:rPr>
              <a:t>r</a:t>
            </a:r>
            <a:r>
              <a:rPr lang="en-US" sz="2200" baseline="-25000" dirty="0" err="1">
                <a:solidFill>
                  <a:srgbClr val="0000FF"/>
                </a:solidFill>
                <a:latin typeface="Times New Roman" panose="02020603050405020304" pitchFamily="18" charset="0"/>
                <a:cs typeface="Times New Roman" panose="02020603050405020304" pitchFamily="18" charset="0"/>
              </a:rPr>
              <a:t>k</a:t>
            </a:r>
            <a:r>
              <a:rPr lang="en-US" sz="2200" dirty="0">
                <a:solidFill>
                  <a:srgbClr val="0000FF"/>
                </a:solidFill>
                <a:latin typeface="Times New Roman" panose="02020603050405020304" pitchFamily="18"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latin typeface="Times New Roman" panose="02020603050405020304" pitchFamily="18" charset="0"/>
                <a:cs typeface="Times New Roman" panose="02020603050405020304" pitchFamily="18" charset="0"/>
              </a:rPr>
              <a:t> y and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I(k):  </a:t>
            </a:r>
            <a:r>
              <a:rPr lang="en-US" sz="2200" dirty="0" err="1">
                <a:solidFill>
                  <a:srgbClr val="0000FF"/>
                </a:solidFill>
                <a:latin typeface="Times New Roman" panose="02020603050405020304" pitchFamily="18" charset="0"/>
                <a:cs typeface="Times New Roman" panose="02020603050405020304" pitchFamily="18" charset="0"/>
              </a:rPr>
              <a:t>r</a:t>
            </a:r>
            <a:r>
              <a:rPr lang="en-US" sz="2200" baseline="-25000" dirty="0" err="1">
                <a:solidFill>
                  <a:srgbClr val="0000FF"/>
                </a:solidFill>
                <a:latin typeface="Times New Roman" panose="02020603050405020304" pitchFamily="18" charset="0"/>
                <a:cs typeface="Times New Roman" panose="02020603050405020304" pitchFamily="18" charset="0"/>
              </a:rPr>
              <a:t>k</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x – k y ≥ 0 and  </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q</a:t>
            </a:r>
            <a:r>
              <a:rPr lang="en-US" sz="2200" baseline="-25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k</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k.</a:t>
            </a:r>
          </a:p>
          <a:p>
            <a:pPr marL="457200" marR="0">
              <a:spcAft>
                <a:spcPts val="300"/>
              </a:spcAft>
            </a:pPr>
            <a:r>
              <a:rPr lang="en-US" sz="2200" dirty="0">
                <a:solidFill>
                  <a:srgbClr val="0000FF"/>
                </a:solidFill>
                <a:latin typeface="Times New Roman" panose="02020603050405020304" pitchFamily="18" charset="0"/>
                <a:cs typeface="Times New Roman" panose="02020603050405020304" pitchFamily="18" charset="0"/>
              </a:rPr>
              <a:t>Executing these statements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 := r – y; q := q + 1;” , we obtain  </a:t>
            </a:r>
            <a:r>
              <a:rPr lang="en-US" sz="2200" dirty="0">
                <a:solidFill>
                  <a:srgbClr val="0000FF"/>
                </a:solidFill>
                <a:latin typeface="Times New Roman" panose="02020603050405020304" pitchFamily="18" charset="0"/>
                <a:cs typeface="Times New Roman" panose="02020603050405020304" pitchFamily="18" charset="0"/>
              </a:rPr>
              <a:t>	</a:t>
            </a:r>
          </a:p>
          <a:p>
            <a:pPr lvl="1">
              <a:spcAft>
                <a:spcPts val="300"/>
              </a:spcAft>
            </a:pPr>
            <a:r>
              <a:rPr lang="en-US" sz="2200" dirty="0"/>
              <a:t>	   </a:t>
            </a:r>
            <a:r>
              <a:rPr lang="en-US" sz="2200" b="1" dirty="0">
                <a:solidFill>
                  <a:srgbClr val="0000FF"/>
                </a:solidFill>
                <a:latin typeface="Times New Roman" panose="02020603050405020304" pitchFamily="18" charset="0"/>
                <a:cs typeface="Times New Roman" panose="02020603050405020304" pitchFamily="18" charset="0"/>
              </a:rPr>
              <a:t>r</a:t>
            </a:r>
            <a:r>
              <a:rPr lang="en-US" sz="2200" b="1" baseline="-25000" dirty="0">
                <a:solidFill>
                  <a:srgbClr val="0000FF"/>
                </a:solidFill>
                <a:latin typeface="Times New Roman" panose="02020603050405020304" pitchFamily="18" charset="0"/>
                <a:cs typeface="Times New Roman" panose="02020603050405020304" pitchFamily="18" charset="0"/>
              </a:rPr>
              <a:t>k+1</a:t>
            </a:r>
            <a:r>
              <a:rPr lang="en-US" sz="22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200" b="1" dirty="0" err="1">
                <a:solidFill>
                  <a:srgbClr val="0000FF"/>
                </a:solidFill>
                <a:latin typeface="Times New Roman" panose="02020603050405020304" pitchFamily="18" charset="0"/>
                <a:cs typeface="Times New Roman" panose="02020603050405020304" pitchFamily="18" charset="0"/>
              </a:rPr>
              <a:t>r</a:t>
            </a:r>
            <a:r>
              <a:rPr lang="en-US" sz="2200" b="1" baseline="-25000" dirty="0" err="1">
                <a:solidFill>
                  <a:srgbClr val="0000FF"/>
                </a:solidFill>
                <a:latin typeface="Times New Roman" panose="02020603050405020304" pitchFamily="18" charset="0"/>
                <a:cs typeface="Times New Roman" panose="02020603050405020304" pitchFamily="18" charset="0"/>
              </a:rPr>
              <a:t>k</a:t>
            </a:r>
            <a:r>
              <a:rPr lang="en-US" sz="22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y  =  x – k y – y  =  x – (k + 1) y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……….(D.01)</a:t>
            </a:r>
          </a:p>
          <a:p>
            <a:pPr lvl="1">
              <a:spcAft>
                <a:spcPts val="300"/>
              </a:spcAf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and   </a:t>
            </a:r>
            <a:r>
              <a:rPr lang="en-US" sz="22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q</a:t>
            </a:r>
            <a:r>
              <a:rPr lang="en-US" sz="2200" b="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k+1</a:t>
            </a:r>
            <a:r>
              <a:rPr lang="en-US" sz="22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200" b="1"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q</a:t>
            </a:r>
            <a:r>
              <a:rPr lang="en-US" sz="2200" b="1" baseline="-25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k</a:t>
            </a:r>
            <a:r>
              <a:rPr lang="en-US" sz="22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 =  k + 1.</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……….(D.02)</a:t>
            </a:r>
          </a:p>
        </p:txBody>
      </p:sp>
      <p:sp>
        <p:nvSpPr>
          <p:cNvPr id="4" name="Cloud Callout 2">
            <a:extLst>
              <a:ext uri="{FF2B5EF4-FFF2-40B4-BE49-F238E27FC236}">
                <a16:creationId xmlns:a16="http://schemas.microsoft.com/office/drawing/2014/main" id="{AFA191BE-13C9-48C7-8C55-F38F8E664173}"/>
              </a:ext>
            </a:extLst>
          </p:cNvPr>
          <p:cNvSpPr/>
          <p:nvPr/>
        </p:nvSpPr>
        <p:spPr>
          <a:xfrm flipH="1">
            <a:off x="404394" y="1340778"/>
            <a:ext cx="566743" cy="363584"/>
          </a:xfrm>
          <a:prstGeom prst="cloudCallout">
            <a:avLst>
              <a:gd name="adj1" fmla="val -59429"/>
              <a:gd name="adj2" fmla="val 1257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a:t>
            </a:r>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115798">
            <a:off x="454095" y="1261380"/>
            <a:ext cx="629872" cy="482506"/>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ecision 5">
            <a:extLst>
              <a:ext uri="{FF2B5EF4-FFF2-40B4-BE49-F238E27FC236}">
                <a16:creationId xmlns:a16="http://schemas.microsoft.com/office/drawing/2014/main" id="{AB046D07-0FF4-420C-8000-F299F5D892F3}"/>
              </a:ext>
            </a:extLst>
          </p:cNvPr>
          <p:cNvSpPr/>
          <p:nvPr/>
        </p:nvSpPr>
        <p:spPr>
          <a:xfrm>
            <a:off x="8773875" y="1261443"/>
            <a:ext cx="989901" cy="37446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75B0596-00D9-4300-B7FE-620F5A425522}"/>
              </a:ext>
            </a:extLst>
          </p:cNvPr>
          <p:cNvSpPr/>
          <p:nvPr/>
        </p:nvSpPr>
        <p:spPr>
          <a:xfrm>
            <a:off x="8773875" y="1897168"/>
            <a:ext cx="989901"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331ED31-32AA-4CE5-974F-9EE7D779FB9D}"/>
              </a:ext>
            </a:extLst>
          </p:cNvPr>
          <p:cNvSpPr/>
          <p:nvPr/>
        </p:nvSpPr>
        <p:spPr>
          <a:xfrm>
            <a:off x="8773874" y="512505"/>
            <a:ext cx="989901" cy="38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84C4EEF3-D04E-47EE-8F9B-29662BABAFB1}"/>
              </a:ext>
            </a:extLst>
          </p:cNvPr>
          <p:cNvCxnSpPr>
            <a:stCxn id="8" idx="2"/>
            <a:endCxn id="6" idx="0"/>
          </p:cNvCxnSpPr>
          <p:nvPr/>
        </p:nvCxnSpPr>
        <p:spPr>
          <a:xfrm>
            <a:off x="9268825" y="897859"/>
            <a:ext cx="1" cy="3635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DF7A0DA-CADB-42B0-9D5E-9BEAF518AB44}"/>
              </a:ext>
            </a:extLst>
          </p:cNvPr>
          <p:cNvCxnSpPr/>
          <p:nvPr/>
        </p:nvCxnSpPr>
        <p:spPr>
          <a:xfrm>
            <a:off x="9254317" y="156145"/>
            <a:ext cx="1" cy="3635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D51EA5F-E16B-4314-A9FF-112B2B2EB07C}"/>
              </a:ext>
            </a:extLst>
          </p:cNvPr>
          <p:cNvCxnSpPr/>
          <p:nvPr/>
        </p:nvCxnSpPr>
        <p:spPr>
          <a:xfrm>
            <a:off x="9264467" y="2365263"/>
            <a:ext cx="1" cy="3635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CB2EFAF-810C-41B6-A6AF-43FF7BFDC6E1}"/>
              </a:ext>
            </a:extLst>
          </p:cNvPr>
          <p:cNvCxnSpPr/>
          <p:nvPr/>
        </p:nvCxnSpPr>
        <p:spPr>
          <a:xfrm>
            <a:off x="9273178" y="1546645"/>
            <a:ext cx="1" cy="3635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F4162BA-C67A-4AD6-8E97-68D7BC0F0B38}"/>
              </a:ext>
            </a:extLst>
          </p:cNvPr>
          <p:cNvCxnSpPr/>
          <p:nvPr/>
        </p:nvCxnSpPr>
        <p:spPr>
          <a:xfrm flipH="1">
            <a:off x="8425051" y="2711429"/>
            <a:ext cx="83941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60936AB-C9DF-4E1A-A889-9D0234B8B8EB}"/>
              </a:ext>
            </a:extLst>
          </p:cNvPr>
          <p:cNvCxnSpPr/>
          <p:nvPr/>
        </p:nvCxnSpPr>
        <p:spPr>
          <a:xfrm flipV="1">
            <a:off x="8425051" y="1113396"/>
            <a:ext cx="0" cy="1615451"/>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B3CC6A7-ACB4-42CF-AC12-64907CEC9A58}"/>
              </a:ext>
            </a:extLst>
          </p:cNvPr>
          <p:cNvCxnSpPr/>
          <p:nvPr/>
        </p:nvCxnSpPr>
        <p:spPr>
          <a:xfrm>
            <a:off x="8425051" y="1130814"/>
            <a:ext cx="87439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1C8CBD2-8C7E-4999-8887-CA9A64666566}"/>
              </a:ext>
            </a:extLst>
          </p:cNvPr>
          <p:cNvCxnSpPr>
            <a:cxnSpLocks/>
          </p:cNvCxnSpPr>
          <p:nvPr/>
        </p:nvCxnSpPr>
        <p:spPr>
          <a:xfrm>
            <a:off x="9720231" y="1448677"/>
            <a:ext cx="451172"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FA8848C-78C9-4E17-BFF0-7528E771CF7D}"/>
              </a:ext>
            </a:extLst>
          </p:cNvPr>
          <p:cNvSpPr/>
          <p:nvPr/>
        </p:nvSpPr>
        <p:spPr>
          <a:xfrm>
            <a:off x="8926740" y="1212542"/>
            <a:ext cx="619080" cy="369332"/>
          </a:xfrm>
          <a:prstGeom prst="rect">
            <a:avLst/>
          </a:prstGeom>
        </p:spPr>
        <p:txBody>
          <a:bodyPr wrap="none">
            <a:spAutoFit/>
          </a:bodyPr>
          <a:lstStyle/>
          <a:p>
            <a:pPr>
              <a:spcAft>
                <a:spcPts val="600"/>
              </a:spcAft>
            </a:pPr>
            <a:r>
              <a:rPr lang="en-US" dirty="0">
                <a:solidFill>
                  <a:srgbClr val="0000FF"/>
                </a:solidFill>
                <a:latin typeface="Times New Roman" panose="02020603050405020304" pitchFamily="18" charset="0"/>
                <a:cs typeface="Times New Roman" panose="02020603050405020304" pitchFamily="18" charset="0"/>
              </a:rPr>
              <a:t>r </a:t>
            </a:r>
            <a:r>
              <a:rPr lang="en-US"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 y</a:t>
            </a:r>
          </a:p>
        </p:txBody>
      </p:sp>
      <p:sp>
        <p:nvSpPr>
          <p:cNvPr id="18" name="Rectangle 17">
            <a:extLst>
              <a:ext uri="{FF2B5EF4-FFF2-40B4-BE49-F238E27FC236}">
                <a16:creationId xmlns:a16="http://schemas.microsoft.com/office/drawing/2014/main" id="{9A1850AF-CE17-432E-A1C8-837A36888900}"/>
              </a:ext>
            </a:extLst>
          </p:cNvPr>
          <p:cNvSpPr/>
          <p:nvPr/>
        </p:nvSpPr>
        <p:spPr>
          <a:xfrm>
            <a:off x="8425051" y="1946550"/>
            <a:ext cx="2138727" cy="369332"/>
          </a:xfrm>
          <a:prstGeom prst="rect">
            <a:avLst/>
          </a:prstGeom>
        </p:spPr>
        <p:txBody>
          <a:bodyPr wrap="none">
            <a:spAutoFit/>
          </a:bodyPr>
          <a:lstStyle/>
          <a:p>
            <a:r>
              <a:rPr lang="en-US"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 := r – y; q := q + 1; </a:t>
            </a:r>
            <a:endParaRPr lang="en-US" dirty="0"/>
          </a:p>
        </p:txBody>
      </p:sp>
      <p:cxnSp>
        <p:nvCxnSpPr>
          <p:cNvPr id="19" name="Straight Arrow Connector 18">
            <a:extLst>
              <a:ext uri="{FF2B5EF4-FFF2-40B4-BE49-F238E27FC236}">
                <a16:creationId xmlns:a16="http://schemas.microsoft.com/office/drawing/2014/main" id="{CD59F700-4DFF-45FD-8438-244B82CC711B}"/>
              </a:ext>
            </a:extLst>
          </p:cNvPr>
          <p:cNvCxnSpPr>
            <a:cxnSpLocks/>
          </p:cNvCxnSpPr>
          <p:nvPr/>
        </p:nvCxnSpPr>
        <p:spPr>
          <a:xfrm flipV="1">
            <a:off x="5617365" y="1178540"/>
            <a:ext cx="3571726" cy="818227"/>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D59F700-4DFF-45FD-8438-244B82CC711B}"/>
              </a:ext>
            </a:extLst>
          </p:cNvPr>
          <p:cNvCxnSpPr>
            <a:cxnSpLocks/>
            <a:endCxn id="6" idx="1"/>
          </p:cNvCxnSpPr>
          <p:nvPr/>
        </p:nvCxnSpPr>
        <p:spPr>
          <a:xfrm flipV="1">
            <a:off x="4188001" y="1448677"/>
            <a:ext cx="4585874" cy="1245335"/>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5E27C49-8DE8-480A-A0FB-479CF7A8E18F}"/>
                  </a:ext>
                </a:extLst>
              </p:cNvPr>
              <p:cNvSpPr txBox="1"/>
              <p:nvPr/>
            </p:nvSpPr>
            <p:spPr>
              <a:xfrm>
                <a:off x="9725849" y="4350021"/>
                <a:ext cx="2225638" cy="214674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R="0">
                  <a:spcAft>
                    <a:spcPts val="300"/>
                  </a:spcAft>
                </a:pPr>
                <a:r>
                  <a:rPr lang="en-US" sz="1800" dirty="0">
                    <a:solidFill>
                      <a:srgbClr val="0000FF"/>
                    </a:solidFill>
                    <a:latin typeface="Times New Roman" panose="02020603050405020304" pitchFamily="18" charset="0"/>
                    <a:cs typeface="Times New Roman" panose="02020603050405020304" pitchFamily="18" charset="0"/>
                  </a:rPr>
                  <a:t>G ˄ I(k) =</a:t>
                </a:r>
              </a:p>
              <a:p>
                <a:pPr marR="0">
                  <a:spcAft>
                    <a:spcPts val="300"/>
                  </a:spcAft>
                </a:pPr>
                <a:r>
                  <a:rPr lang="en-US" dirty="0">
                    <a:solidFill>
                      <a:srgbClr val="0000FF"/>
                    </a:solidFill>
                    <a:latin typeface="Times New Roman" panose="02020603050405020304" pitchFamily="18" charset="0"/>
                    <a:cs typeface="Times New Roman" panose="02020603050405020304" pitchFamily="18" charset="0"/>
                  </a:rPr>
                  <a:t>(</a:t>
                </a:r>
                <a:r>
                  <a:rPr lang="en-US" sz="1800" dirty="0" err="1">
                    <a:solidFill>
                      <a:srgbClr val="0000FF"/>
                    </a:solidFill>
                    <a:latin typeface="Times New Roman" panose="02020603050405020304" pitchFamily="18" charset="0"/>
                    <a:cs typeface="Times New Roman" panose="02020603050405020304" pitchFamily="18" charset="0"/>
                  </a:rPr>
                  <a:t>r</a:t>
                </a:r>
                <a:r>
                  <a:rPr lang="en-US" sz="1800" baseline="-25000" dirty="0" err="1">
                    <a:solidFill>
                      <a:srgbClr val="0000FF"/>
                    </a:solidFill>
                    <a:latin typeface="Times New Roman" panose="02020603050405020304" pitchFamily="18" charset="0"/>
                    <a:cs typeface="Times New Roman" panose="02020603050405020304" pitchFamily="18" charset="0"/>
                  </a:rPr>
                  <a:t>k</a:t>
                </a:r>
                <a:r>
                  <a:rPr lang="en-US" sz="1800" dirty="0">
                    <a:solidFill>
                      <a:srgbClr val="0000FF"/>
                    </a:solidFill>
                    <a:latin typeface="Times New Roman" panose="02020603050405020304" pitchFamily="18" charset="0"/>
                    <a:cs typeface="Times New Roman" panose="02020603050405020304" pitchFamily="18" charset="0"/>
                  </a:rPr>
                  <a:t> </a:t>
                </a:r>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1800" dirty="0">
                    <a:solidFill>
                      <a:srgbClr val="0000FF"/>
                    </a:solidFill>
                    <a:latin typeface="Times New Roman" panose="02020603050405020304" pitchFamily="18" charset="0"/>
                    <a:cs typeface="Times New Roman" panose="02020603050405020304" pitchFamily="18" charset="0"/>
                  </a:rPr>
                  <a:t> y) ˄ </a:t>
                </a:r>
                <a:r>
                  <a:rPr lang="en-US" dirty="0">
                    <a:solidFill>
                      <a:srgbClr val="0000FF"/>
                    </a:solidFill>
                    <a:latin typeface="Times New Roman" panose="02020603050405020304" pitchFamily="18" charset="0"/>
                    <a:cs typeface="Times New Roman" panose="02020603050405020304" pitchFamily="18" charset="0"/>
                  </a:rPr>
                  <a:t>(</a:t>
                </a:r>
                <a:r>
                  <a:rPr lang="en-US" sz="1800" dirty="0" err="1">
                    <a:solidFill>
                      <a:srgbClr val="0000FF"/>
                    </a:solidFill>
                    <a:latin typeface="Times New Roman" panose="02020603050405020304" pitchFamily="18" charset="0"/>
                    <a:cs typeface="Times New Roman" panose="02020603050405020304" pitchFamily="18" charset="0"/>
                  </a:rPr>
                  <a:t>r</a:t>
                </a:r>
                <a:r>
                  <a:rPr lang="en-US" sz="1800" baseline="-25000" dirty="0" err="1">
                    <a:solidFill>
                      <a:srgbClr val="0000FF"/>
                    </a:solidFill>
                    <a:latin typeface="Times New Roman" panose="02020603050405020304" pitchFamily="18" charset="0"/>
                    <a:cs typeface="Times New Roman" panose="02020603050405020304" pitchFamily="18" charset="0"/>
                  </a:rPr>
                  <a:t>k</a:t>
                </a:r>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x – k y ≥ 0 and  </a:t>
                </a:r>
                <a:r>
                  <a:rPr lang="en-US" sz="18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q</a:t>
                </a:r>
                <a:r>
                  <a:rPr lang="en-US" sz="1800" baseline="-25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k</a:t>
                </a:r>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k.) </a:t>
                </a:r>
              </a:p>
              <a:p>
                <a:pPr marR="0">
                  <a:spcAft>
                    <a:spcPts val="300"/>
                  </a:spcAft>
                </a:pPr>
                <a14:m>
                  <m:oMath xmlns:m="http://schemas.openxmlformats.org/officeDocument/2006/math">
                    <m:r>
                      <a:rPr lang="en-US" sz="18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p>
              <a:p>
                <a:pPr>
                  <a:spcAft>
                    <a:spcPts val="300"/>
                  </a:spcAft>
                </a:pPr>
                <a:r>
                  <a:rPr lang="en-US" sz="1800" b="1" strike="sngStrike" dirty="0">
                    <a:solidFill>
                      <a:srgbClr val="0000FF"/>
                    </a:solidFill>
                    <a:latin typeface="Times New Roman" panose="02020603050405020304" pitchFamily="18" charset="0"/>
                    <a:cs typeface="Times New Roman" panose="02020603050405020304" pitchFamily="18" charset="0"/>
                  </a:rPr>
                  <a:t>r</a:t>
                </a:r>
                <a:r>
                  <a:rPr lang="en-US" sz="1800" b="1" strike="sngStrike" baseline="-25000" dirty="0">
                    <a:solidFill>
                      <a:srgbClr val="0000FF"/>
                    </a:solidFill>
                    <a:latin typeface="Times New Roman" panose="02020603050405020304" pitchFamily="18" charset="0"/>
                    <a:cs typeface="Times New Roman" panose="02020603050405020304" pitchFamily="18" charset="0"/>
                  </a:rPr>
                  <a:t>k+1</a:t>
                </a:r>
                <a:r>
                  <a:rPr lang="en-US" sz="1800" b="1" strike="sngStrike" dirty="0">
                    <a:solidFill>
                      <a:srgbClr val="0000FF"/>
                    </a:solidFill>
                    <a:latin typeface="Times New Roman" panose="02020603050405020304" pitchFamily="18" charset="0"/>
                    <a:cs typeface="Times New Roman" panose="02020603050405020304" pitchFamily="18" charset="0"/>
                  </a:rPr>
                  <a:t> </a:t>
                </a:r>
                <a:r>
                  <a:rPr lang="en-US" sz="1800" b="1" strike="sngStrike"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1800" b="1" strike="sngStrike" dirty="0" err="1">
                    <a:solidFill>
                      <a:srgbClr val="FF0000"/>
                    </a:solidFill>
                    <a:latin typeface="Times New Roman" panose="02020603050405020304" pitchFamily="18" charset="0"/>
                    <a:cs typeface="Times New Roman" panose="02020603050405020304" pitchFamily="18" charset="0"/>
                  </a:rPr>
                  <a:t>r</a:t>
                </a:r>
                <a:r>
                  <a:rPr lang="en-US" sz="1800" b="1" strike="sngStrike" baseline="-25000" dirty="0" err="1">
                    <a:solidFill>
                      <a:srgbClr val="FF0000"/>
                    </a:solidFill>
                    <a:latin typeface="Times New Roman" panose="02020603050405020304" pitchFamily="18" charset="0"/>
                    <a:cs typeface="Times New Roman" panose="02020603050405020304" pitchFamily="18" charset="0"/>
                  </a:rPr>
                  <a:t>k</a:t>
                </a:r>
                <a:r>
                  <a:rPr lang="en-US" sz="1800" b="1" strike="sngStrike"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1800" b="1" strike="sngStrike"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y ≥</a:t>
                </a:r>
                <a:r>
                  <a:rPr lang="en-US" sz="1800" b="1" strike="sngStrike" dirty="0">
                    <a:solidFill>
                      <a:srgbClr val="0000FF"/>
                    </a:solidFill>
                    <a:latin typeface="Times New Roman" panose="02020603050405020304" pitchFamily="18" charset="0"/>
                    <a:cs typeface="Times New Roman" panose="02020603050405020304" pitchFamily="18" charset="0"/>
                  </a:rPr>
                  <a:t> 0 </a:t>
                </a:r>
                <a:r>
                  <a:rPr lang="en-US" sz="1800" strike="sngStrike" dirty="0">
                    <a:solidFill>
                      <a:srgbClr val="0000FF"/>
                    </a:solidFill>
                    <a:latin typeface="Times New Roman" panose="02020603050405020304" pitchFamily="18" charset="0"/>
                    <a:cs typeface="Times New Roman" panose="02020603050405020304" pitchFamily="18" charset="0"/>
                  </a:rPr>
                  <a:t>and</a:t>
                </a:r>
                <a:r>
                  <a:rPr lang="en-US" sz="1800" b="1" dirty="0">
                    <a:solidFill>
                      <a:srgbClr val="0000FF"/>
                    </a:solidFill>
                    <a:latin typeface="Times New Roman" panose="02020603050405020304" pitchFamily="18" charset="0"/>
                    <a:cs typeface="Times New Roman" panose="02020603050405020304" pitchFamily="18" charset="0"/>
                  </a:rPr>
                  <a:t> (r</a:t>
                </a:r>
                <a:r>
                  <a:rPr lang="en-US" sz="1800" b="1" baseline="-25000" dirty="0">
                    <a:solidFill>
                      <a:srgbClr val="0000FF"/>
                    </a:solidFill>
                    <a:latin typeface="Times New Roman" panose="02020603050405020304" pitchFamily="18" charset="0"/>
                    <a:cs typeface="Times New Roman" panose="02020603050405020304" pitchFamily="18" charset="0"/>
                  </a:rPr>
                  <a:t>k+1</a:t>
                </a:r>
                <a:r>
                  <a:rPr lang="en-US" sz="18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x – (k + 1) y ≥ 0  </a:t>
                </a:r>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and</a:t>
                </a:r>
                <a:r>
                  <a:rPr lang="en-US" sz="18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q = k + 1,)</a:t>
                </a:r>
              </a:p>
            </p:txBody>
          </p:sp>
        </mc:Choice>
        <mc:Fallback xmlns="">
          <p:sp>
            <p:nvSpPr>
              <p:cNvPr id="20" name="TextBox 19">
                <a:extLst>
                  <a:ext uri="{FF2B5EF4-FFF2-40B4-BE49-F238E27FC236}">
                    <a16:creationId xmlns:a16="http://schemas.microsoft.com/office/drawing/2014/main" id="{35E27C49-8DE8-480A-A0FB-479CF7A8E18F}"/>
                  </a:ext>
                </a:extLst>
              </p:cNvPr>
              <p:cNvSpPr txBox="1">
                <a:spLocks noRot="1" noChangeAspect="1" noMove="1" noResize="1" noEditPoints="1" noAdjustHandles="1" noChangeArrowheads="1" noChangeShapeType="1" noTextEdit="1"/>
              </p:cNvSpPr>
              <p:nvPr/>
            </p:nvSpPr>
            <p:spPr>
              <a:xfrm>
                <a:off x="9725849" y="4350021"/>
                <a:ext cx="2225638" cy="2146742"/>
              </a:xfrm>
              <a:prstGeom prst="rect">
                <a:avLst/>
              </a:prstGeom>
              <a:blipFill>
                <a:blip r:embed="rId3"/>
                <a:stretch>
                  <a:fillRect l="-1902" t="-1412" r="-2717" b="-33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D5591AA-6F44-40C2-9D0E-06F68A299DA9}"/>
                  </a:ext>
                </a:extLst>
              </p:cNvPr>
              <p:cNvSpPr txBox="1"/>
              <p:nvPr/>
            </p:nvSpPr>
            <p:spPr>
              <a:xfrm>
                <a:off x="10389476" y="2940269"/>
                <a:ext cx="1562011" cy="646331"/>
              </a:xfrm>
              <a:prstGeom prst="rect">
                <a:avLst/>
              </a:prstGeom>
              <a:solidFill>
                <a:srgbClr val="FFFF00"/>
              </a:solidFill>
            </p:spPr>
            <p:txBody>
              <a:bodyPr wrap="square" rtlCol="0">
                <a:spAutoFit/>
              </a:bodyPr>
              <a:lstStyle/>
              <a:p>
                <a:r>
                  <a:rPr lang="en-US" sz="1800" dirty="0">
                    <a:latin typeface="Times New Roman" panose="02020603050405020304" pitchFamily="18" charset="0"/>
                    <a:cs typeface="Times New Roman" panose="02020603050405020304" pitchFamily="18" charset="0"/>
                  </a:rPr>
                  <a:t>G ˄ I(k), </a:t>
                </a:r>
                <a:r>
                  <a:rPr lang="en-US" sz="1800" dirty="0">
                    <a:solidFill>
                      <a:srgbClr val="0000FF"/>
                    </a:solidFill>
                    <a:latin typeface="Times New Roman" panose="02020603050405020304" pitchFamily="18" charset="0"/>
                    <a:cs typeface="Times New Roman" panose="02020603050405020304" pitchFamily="18" charset="0"/>
                  </a:rPr>
                  <a:t>k </a:t>
                </a:r>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0 </a:t>
                </a:r>
                <a14:m>
                  <m:oMath xmlns:m="http://schemas.openxmlformats.org/officeDocument/2006/math">
                    <m:r>
                      <a:rPr lang="en-US" sz="18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dirty="0">
                    <a:latin typeface="Times New Roman" panose="02020603050405020304" pitchFamily="18" charset="0"/>
                    <a:ea typeface="Calibri" panose="020F0502020204030204" pitchFamily="34" charset="0"/>
                    <a:cs typeface="Times New Roman" panose="02020603050405020304" pitchFamily="18" charset="0"/>
                  </a:rPr>
                  <a:t> I(k+1) </a:t>
                </a:r>
                <a:endParaRPr lang="en-US" dirty="0"/>
              </a:p>
            </p:txBody>
          </p:sp>
        </mc:Choice>
        <mc:Fallback xmlns="">
          <p:sp>
            <p:nvSpPr>
              <p:cNvPr id="22" name="TextBox 21">
                <a:extLst>
                  <a:ext uri="{FF2B5EF4-FFF2-40B4-BE49-F238E27FC236}">
                    <a16:creationId xmlns:a16="http://schemas.microsoft.com/office/drawing/2014/main" id="{BD5591AA-6F44-40C2-9D0E-06F68A299DA9}"/>
                  </a:ext>
                </a:extLst>
              </p:cNvPr>
              <p:cNvSpPr txBox="1">
                <a:spLocks noRot="1" noChangeAspect="1" noMove="1" noResize="1" noEditPoints="1" noAdjustHandles="1" noChangeArrowheads="1" noChangeShapeType="1" noTextEdit="1"/>
              </p:cNvSpPr>
              <p:nvPr/>
            </p:nvSpPr>
            <p:spPr>
              <a:xfrm>
                <a:off x="10389476" y="2940269"/>
                <a:ext cx="1562011" cy="646331"/>
              </a:xfrm>
              <a:prstGeom prst="rect">
                <a:avLst/>
              </a:prstGeom>
              <a:blipFill>
                <a:blip r:embed="rId4"/>
                <a:stretch>
                  <a:fillRect l="-3113" t="-4717" r="-3891" b="-13208"/>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8ED75EB6-1236-40B7-B1F1-0AE2DEE1F970}"/>
              </a:ext>
            </a:extLst>
          </p:cNvPr>
          <p:cNvCxnSpPr>
            <a:cxnSpLocks/>
          </p:cNvCxnSpPr>
          <p:nvPr/>
        </p:nvCxnSpPr>
        <p:spPr>
          <a:xfrm flipV="1">
            <a:off x="7843814" y="1718815"/>
            <a:ext cx="1410151" cy="346804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042809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BB7EC6-5E83-423C-A523-9E958C5FED9D}"/>
              </a:ext>
            </a:extLst>
          </p:cNvPr>
          <p:cNvSpPr txBox="1"/>
          <p:nvPr/>
        </p:nvSpPr>
        <p:spPr>
          <a:xfrm>
            <a:off x="1089337" y="1412977"/>
            <a:ext cx="9482869" cy="4893647"/>
          </a:xfrm>
          <a:prstGeom prst="rect">
            <a:avLst/>
          </a:prstGeom>
          <a:noFill/>
        </p:spPr>
        <p:txBody>
          <a:bodyPr wrap="square" rtlCol="0">
            <a:spAutoFit/>
          </a:bodyPr>
          <a:lstStyle/>
          <a:p>
            <a:pPr marL="461963" indent="-461963">
              <a:spcAft>
                <a:spcPts val="600"/>
              </a:spcAft>
            </a:pPr>
            <a:r>
              <a:rPr lang="en-US" sz="2000" dirty="0">
                <a:solidFill>
                  <a:srgbClr val="0000FF"/>
                </a:solidFill>
                <a:latin typeface="Times New Roman" panose="02020603050405020304" pitchFamily="18" charset="0"/>
                <a:cs typeface="Times New Roman" panose="02020603050405020304" pitchFamily="18" charset="0"/>
              </a:rPr>
              <a:t>	</a:t>
            </a:r>
            <a:r>
              <a:rPr lang="en-US" sz="2200" dirty="0">
                <a:solidFill>
                  <a:srgbClr val="0000FF"/>
                </a:solidFill>
                <a:latin typeface="Times New Roman" panose="02020603050405020304" pitchFamily="18" charset="0"/>
                <a:cs typeface="Times New Roman" panose="02020603050405020304" pitchFamily="18" charset="0"/>
              </a:rPr>
              <a:t>since </a:t>
            </a:r>
            <a:r>
              <a:rPr lang="en-US" sz="2200" dirty="0" err="1">
                <a:solidFill>
                  <a:srgbClr val="FF0000"/>
                </a:solidFill>
                <a:latin typeface="Times New Roman" panose="02020603050405020304" pitchFamily="18" charset="0"/>
                <a:cs typeface="Times New Roman" panose="02020603050405020304" pitchFamily="18" charset="0"/>
              </a:rPr>
              <a:t>r</a:t>
            </a:r>
            <a:r>
              <a:rPr lang="en-US" sz="2200" baseline="-25000" dirty="0" err="1">
                <a:solidFill>
                  <a:srgbClr val="FF0000"/>
                </a:solidFill>
                <a:latin typeface="Times New Roman" panose="02020603050405020304" pitchFamily="18" charset="0"/>
                <a:cs typeface="Times New Roman" panose="02020603050405020304" pitchFamily="18" charset="0"/>
              </a:rPr>
              <a:t>k</a:t>
            </a:r>
            <a:r>
              <a:rPr lang="en-US" sz="2200" dirty="0">
                <a:solidFill>
                  <a:srgbClr val="FF0000"/>
                </a:solidFill>
                <a:latin typeface="Times New Roman" panose="02020603050405020304" pitchFamily="18" charset="0"/>
                <a:cs typeface="Times New Roman" panose="02020603050405020304" pitchFamily="18" charset="0"/>
              </a:rPr>
              <a:t> </a:t>
            </a:r>
            <a:r>
              <a:rPr lang="en-US" sz="22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FF0000"/>
                </a:solidFill>
                <a:latin typeface="Times New Roman" panose="02020603050405020304" pitchFamily="18" charset="0"/>
                <a:cs typeface="Times New Roman" panose="02020603050405020304" pitchFamily="18" charset="0"/>
              </a:rPr>
              <a:t> y </a:t>
            </a:r>
            <a:r>
              <a:rPr lang="en-US" sz="2200" dirty="0">
                <a:solidFill>
                  <a:srgbClr val="0000FF"/>
                </a:solidFill>
                <a:latin typeface="Times New Roman" panose="02020603050405020304" pitchFamily="18" charset="0"/>
                <a:cs typeface="Times New Roman" panose="02020603050405020304" pitchFamily="18" charset="0"/>
              </a:rPr>
              <a:t>before execution of statements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 := r – y; q := q + 1;”,  </a:t>
            </a:r>
          </a:p>
          <a:p>
            <a:pPr marL="461963" indent="-461963">
              <a:spcAft>
                <a:spcPts val="600"/>
              </a:spcAf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after execution of these statements </a:t>
            </a:r>
          </a:p>
          <a:p>
            <a:pPr marL="461963" indent="-461963">
              <a:spcAft>
                <a:spcPts val="600"/>
              </a:spcAf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cs typeface="Times New Roman" panose="02020603050405020304" pitchFamily="18" charset="0"/>
              </a:rPr>
              <a:t> </a:t>
            </a:r>
            <a:r>
              <a:rPr lang="en-US" sz="2200" b="1" dirty="0">
                <a:solidFill>
                  <a:srgbClr val="0000FF"/>
                </a:solidFill>
                <a:latin typeface="Times New Roman" panose="02020603050405020304" pitchFamily="18" charset="0"/>
                <a:cs typeface="Times New Roman" panose="02020603050405020304" pitchFamily="18" charset="0"/>
              </a:rPr>
              <a:t>r</a:t>
            </a:r>
            <a:r>
              <a:rPr lang="en-US" sz="2200" b="1" baseline="-25000" dirty="0">
                <a:solidFill>
                  <a:srgbClr val="0000FF"/>
                </a:solidFill>
                <a:latin typeface="Times New Roman" panose="02020603050405020304" pitchFamily="18" charset="0"/>
                <a:cs typeface="Times New Roman" panose="02020603050405020304" pitchFamily="18" charset="0"/>
              </a:rPr>
              <a:t>k+1</a:t>
            </a:r>
            <a:r>
              <a:rPr lang="en-US" sz="22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200" b="1" dirty="0" err="1">
                <a:solidFill>
                  <a:srgbClr val="FF0000"/>
                </a:solidFill>
                <a:latin typeface="Times New Roman" panose="02020603050405020304" pitchFamily="18" charset="0"/>
                <a:cs typeface="Times New Roman" panose="02020603050405020304" pitchFamily="18" charset="0"/>
              </a:rPr>
              <a:t>r</a:t>
            </a:r>
            <a:r>
              <a:rPr lang="en-US" sz="2200" b="1" baseline="-25000" dirty="0" err="1">
                <a:solidFill>
                  <a:srgbClr val="FF0000"/>
                </a:solidFill>
                <a:latin typeface="Times New Roman" panose="02020603050405020304" pitchFamily="18" charset="0"/>
                <a:cs typeface="Times New Roman" panose="02020603050405020304" pitchFamily="18" charset="0"/>
              </a:rPr>
              <a:t>k</a:t>
            </a:r>
            <a:r>
              <a:rPr lang="en-US" sz="22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2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y  ≥</a:t>
            </a:r>
            <a:r>
              <a:rPr lang="en-US" sz="2200" b="1" dirty="0">
                <a:solidFill>
                  <a:srgbClr val="0000FF"/>
                </a:solidFill>
                <a:latin typeface="Times New Roman" panose="02020603050405020304" pitchFamily="18" charset="0"/>
                <a:cs typeface="Times New Roman" panose="02020603050405020304" pitchFamily="18" charset="0"/>
              </a:rPr>
              <a:t>  </a:t>
            </a:r>
            <a:r>
              <a:rPr lang="en-US" sz="2200" b="1" dirty="0">
                <a:solidFill>
                  <a:srgbClr val="FF0000"/>
                </a:solidFill>
                <a:latin typeface="Times New Roman" panose="02020603050405020304" pitchFamily="18" charset="0"/>
                <a:cs typeface="Times New Roman" panose="02020603050405020304" pitchFamily="18" charset="0"/>
              </a:rPr>
              <a:t>y</a:t>
            </a:r>
            <a:r>
              <a:rPr lang="en-US" sz="2200" b="1" dirty="0">
                <a:solidFill>
                  <a:srgbClr val="0000FF"/>
                </a:solidFill>
                <a:latin typeface="Times New Roman" panose="02020603050405020304" pitchFamily="18" charset="0"/>
                <a:cs typeface="Times New Roman" panose="02020603050405020304" pitchFamily="18" charset="0"/>
              </a:rPr>
              <a:t> – y </a:t>
            </a:r>
            <a:r>
              <a:rPr lang="en-US" sz="22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b="1" dirty="0">
                <a:solidFill>
                  <a:srgbClr val="0000FF"/>
                </a:solidFill>
                <a:latin typeface="Times New Roman" panose="02020603050405020304" pitchFamily="18" charset="0"/>
                <a:cs typeface="Times New Roman" panose="02020603050405020304" pitchFamily="18" charset="0"/>
              </a:rPr>
              <a:t> 0.	</a:t>
            </a:r>
            <a:r>
              <a:rPr lang="en-US" sz="2200" dirty="0">
                <a:solidFill>
                  <a:srgbClr val="0000FF"/>
                </a:solidFill>
                <a:latin typeface="Times New Roman" panose="02020603050405020304" pitchFamily="18" charset="0"/>
                <a:cs typeface="Times New Roman" panose="02020603050405020304" pitchFamily="18" charset="0"/>
              </a:rPr>
              <a:t>		……………...(D.03)</a:t>
            </a:r>
          </a:p>
          <a:p>
            <a:pPr marL="461963" indent="-461963">
              <a:spcAft>
                <a:spcPts val="600"/>
              </a:spcAft>
            </a:pPr>
            <a:r>
              <a:rPr lang="en-US" sz="2200" dirty="0">
                <a:solidFill>
                  <a:srgbClr val="0000FF"/>
                </a:solidFill>
                <a:latin typeface="Times New Roman" panose="02020603050405020304" pitchFamily="18" charset="0"/>
                <a:cs typeface="Times New Roman" panose="02020603050405020304" pitchFamily="18" charset="0"/>
              </a:rPr>
              <a:t>	Combine these equations (D.01): </a:t>
            </a:r>
            <a:r>
              <a:rPr lang="en-US" sz="2200" b="1" dirty="0">
                <a:solidFill>
                  <a:srgbClr val="0000FF"/>
                </a:solidFill>
                <a:latin typeface="Times New Roman" panose="02020603050405020304" pitchFamily="18" charset="0"/>
                <a:cs typeface="Times New Roman" panose="02020603050405020304" pitchFamily="18" charset="0"/>
              </a:rPr>
              <a:t>r</a:t>
            </a:r>
            <a:r>
              <a:rPr lang="en-US" sz="2200" b="1" baseline="-25000" dirty="0">
                <a:solidFill>
                  <a:srgbClr val="0000FF"/>
                </a:solidFill>
                <a:latin typeface="Times New Roman" panose="02020603050405020304" pitchFamily="18" charset="0"/>
                <a:cs typeface="Times New Roman" panose="02020603050405020304" pitchFamily="18" charset="0"/>
              </a:rPr>
              <a:t>k+1</a:t>
            </a:r>
            <a:r>
              <a:rPr lang="en-US" sz="22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200" b="1" dirty="0" err="1">
                <a:solidFill>
                  <a:srgbClr val="0000FF"/>
                </a:solidFill>
                <a:latin typeface="Times New Roman" panose="02020603050405020304" pitchFamily="18" charset="0"/>
                <a:cs typeface="Times New Roman" panose="02020603050405020304" pitchFamily="18" charset="0"/>
              </a:rPr>
              <a:t>r</a:t>
            </a:r>
            <a:r>
              <a:rPr lang="en-US" sz="2200" b="1" baseline="-25000" dirty="0" err="1">
                <a:solidFill>
                  <a:srgbClr val="0000FF"/>
                </a:solidFill>
                <a:latin typeface="Times New Roman" panose="02020603050405020304" pitchFamily="18" charset="0"/>
                <a:cs typeface="Times New Roman" panose="02020603050405020304" pitchFamily="18" charset="0"/>
              </a:rPr>
              <a:t>k</a:t>
            </a:r>
            <a:r>
              <a:rPr lang="en-US" sz="22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y  =  x – (k + 1) y </a:t>
            </a:r>
            <a:r>
              <a:rPr lang="en-US" sz="2200" dirty="0">
                <a:solidFill>
                  <a:srgbClr val="0000FF"/>
                </a:solidFill>
                <a:latin typeface="Times New Roman" panose="02020603050405020304" pitchFamily="18" charset="0"/>
                <a:cs typeface="Times New Roman" panose="02020603050405020304" pitchFamily="18" charset="0"/>
              </a:rPr>
              <a:t>, </a:t>
            </a:r>
          </a:p>
          <a:p>
            <a:pPr marL="461963" indent="-461963">
              <a:spcAft>
                <a:spcPts val="600"/>
              </a:spcAft>
            </a:pPr>
            <a:r>
              <a:rPr lang="en-US" sz="2200" dirty="0">
                <a:solidFill>
                  <a:srgbClr val="0000FF"/>
                </a:solidFill>
                <a:latin typeface="Times New Roman" panose="02020603050405020304" pitchFamily="18" charset="0"/>
                <a:cs typeface="Times New Roman" panose="02020603050405020304" pitchFamily="18" charset="0"/>
              </a:rPr>
              <a:t>                                                (D.02): </a:t>
            </a:r>
            <a:r>
              <a:rPr lang="en-US" sz="22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q</a:t>
            </a:r>
            <a:r>
              <a:rPr lang="en-US" sz="2200" b="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k+1</a:t>
            </a:r>
            <a:r>
              <a:rPr lang="en-US" sz="22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200" b="1"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q</a:t>
            </a:r>
            <a:r>
              <a:rPr lang="en-US" sz="2200" b="1" baseline="-25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k</a:t>
            </a:r>
            <a:r>
              <a:rPr lang="en-US" sz="22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 =  k + 1,</a:t>
            </a:r>
            <a:r>
              <a:rPr lang="en-US" sz="2200" dirty="0">
                <a:solidFill>
                  <a:srgbClr val="0000FF"/>
                </a:solidFill>
                <a:latin typeface="Times New Roman" panose="02020603050405020304" pitchFamily="18" charset="0"/>
                <a:cs typeface="Times New Roman" panose="02020603050405020304" pitchFamily="18" charset="0"/>
              </a:rPr>
              <a:t> and </a:t>
            </a:r>
          </a:p>
          <a:p>
            <a:pPr marL="461963" indent="-461963">
              <a:spcAft>
                <a:spcPts val="600"/>
              </a:spcAft>
            </a:pPr>
            <a:r>
              <a:rPr lang="en-US" sz="2200" dirty="0">
                <a:solidFill>
                  <a:srgbClr val="0000FF"/>
                </a:solidFill>
                <a:latin typeface="Times New Roman" panose="02020603050405020304" pitchFamily="18" charset="0"/>
                <a:cs typeface="Times New Roman" panose="02020603050405020304" pitchFamily="18" charset="0"/>
              </a:rPr>
              <a:t>                                                (D.03): </a:t>
            </a:r>
            <a:r>
              <a:rPr lang="en-US" sz="2200" b="1" dirty="0">
                <a:solidFill>
                  <a:srgbClr val="0000FF"/>
                </a:solidFill>
                <a:latin typeface="Times New Roman" panose="02020603050405020304" pitchFamily="18" charset="0"/>
                <a:cs typeface="Times New Roman" panose="02020603050405020304" pitchFamily="18" charset="0"/>
              </a:rPr>
              <a:t>r</a:t>
            </a:r>
            <a:r>
              <a:rPr lang="en-US" sz="2200" b="1" baseline="-25000" dirty="0">
                <a:solidFill>
                  <a:srgbClr val="0000FF"/>
                </a:solidFill>
                <a:latin typeface="Times New Roman" panose="02020603050405020304" pitchFamily="18" charset="0"/>
                <a:cs typeface="Times New Roman" panose="02020603050405020304" pitchFamily="18" charset="0"/>
              </a:rPr>
              <a:t>k+1</a:t>
            </a:r>
            <a:r>
              <a:rPr lang="en-US" sz="22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200" b="1" dirty="0" err="1">
                <a:solidFill>
                  <a:srgbClr val="0000FF"/>
                </a:solidFill>
                <a:latin typeface="Times New Roman" panose="02020603050405020304" pitchFamily="18" charset="0"/>
                <a:cs typeface="Times New Roman" panose="02020603050405020304" pitchFamily="18" charset="0"/>
              </a:rPr>
              <a:t>r</a:t>
            </a:r>
            <a:r>
              <a:rPr lang="en-US" sz="2200" b="1" baseline="-25000" dirty="0" err="1">
                <a:solidFill>
                  <a:srgbClr val="0000FF"/>
                </a:solidFill>
                <a:latin typeface="Times New Roman" panose="02020603050405020304" pitchFamily="18" charset="0"/>
                <a:cs typeface="Times New Roman" panose="02020603050405020304" pitchFamily="18" charset="0"/>
              </a:rPr>
              <a:t>k</a:t>
            </a:r>
            <a:r>
              <a:rPr lang="en-US" sz="22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y  ≥</a:t>
            </a:r>
            <a:r>
              <a:rPr lang="en-US" sz="2200" b="1" dirty="0">
                <a:solidFill>
                  <a:srgbClr val="0000FF"/>
                </a:solidFill>
                <a:latin typeface="Times New Roman" panose="02020603050405020304" pitchFamily="18" charset="0"/>
                <a:cs typeface="Times New Roman" panose="02020603050405020304" pitchFamily="18" charset="0"/>
              </a:rPr>
              <a:t> 0</a:t>
            </a:r>
            <a:r>
              <a:rPr lang="en-US" sz="2200" dirty="0">
                <a:solidFill>
                  <a:srgbClr val="0000FF"/>
                </a:solidFill>
                <a:latin typeface="Times New Roman" panose="02020603050405020304" pitchFamily="18" charset="0"/>
                <a:cs typeface="Times New Roman" panose="02020603050405020304" pitchFamily="18" charset="0"/>
              </a:rPr>
              <a:t>	 </a:t>
            </a:r>
          </a:p>
          <a:p>
            <a:pPr marL="461963" indent="-461963">
              <a:spcAft>
                <a:spcPts val="600"/>
              </a:spcAft>
            </a:pPr>
            <a:r>
              <a:rPr lang="en-US" sz="2200" dirty="0">
                <a:solidFill>
                  <a:srgbClr val="0000FF"/>
                </a:solidFill>
                <a:latin typeface="Times New Roman" panose="02020603050405020304" pitchFamily="18" charset="0"/>
                <a:cs typeface="Times New Roman" panose="02020603050405020304" pitchFamily="18" charset="0"/>
              </a:rPr>
              <a:t>       to yield that after iteration of the loops, </a:t>
            </a:r>
          </a:p>
          <a:p>
            <a:pPr marL="461963" indent="-461963">
              <a:spcAft>
                <a:spcPts val="600"/>
              </a:spcAf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b="1" dirty="0">
                <a:solidFill>
                  <a:srgbClr val="0000FF"/>
                </a:solidFill>
                <a:latin typeface="Times New Roman" panose="02020603050405020304" pitchFamily="18" charset="0"/>
                <a:cs typeface="Times New Roman" panose="02020603050405020304" pitchFamily="18" charset="0"/>
              </a:rPr>
              <a:t>r</a:t>
            </a:r>
            <a:r>
              <a:rPr lang="en-US" sz="2200" b="1" baseline="-25000" dirty="0">
                <a:solidFill>
                  <a:srgbClr val="0000FF"/>
                </a:solidFill>
                <a:latin typeface="Times New Roman" panose="02020603050405020304" pitchFamily="18" charset="0"/>
                <a:cs typeface="Times New Roman" panose="02020603050405020304" pitchFamily="18" charset="0"/>
              </a:rPr>
              <a:t>k+1</a:t>
            </a:r>
            <a:r>
              <a:rPr lang="en-US" sz="2200" b="1" dirty="0">
                <a:solidFill>
                  <a:srgbClr val="0000FF"/>
                </a:solidFill>
                <a:latin typeface="Times New Roman" panose="02020603050405020304" pitchFamily="18" charset="0"/>
                <a:cs typeface="Times New Roman" panose="02020603050405020304" pitchFamily="18" charset="0"/>
              </a:rPr>
              <a:t> </a:t>
            </a:r>
            <a:r>
              <a:rPr lang="en-US" sz="22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b="1" dirty="0">
                <a:solidFill>
                  <a:srgbClr val="0000FF"/>
                </a:solidFill>
                <a:latin typeface="Times New Roman" panose="02020603050405020304" pitchFamily="18" charset="0"/>
                <a:cs typeface="Times New Roman" panose="02020603050405020304" pitchFamily="18" charset="0"/>
              </a:rPr>
              <a:t> 0 </a:t>
            </a:r>
            <a:r>
              <a:rPr lang="en-US" sz="2200" dirty="0">
                <a:solidFill>
                  <a:srgbClr val="0000FF"/>
                </a:solidFill>
                <a:latin typeface="Times New Roman" panose="02020603050405020304" pitchFamily="18" charset="0"/>
                <a:cs typeface="Times New Roman" panose="02020603050405020304" pitchFamily="18" charset="0"/>
              </a:rPr>
              <a:t>and</a:t>
            </a:r>
            <a:r>
              <a:rPr lang="en-US" sz="2200" b="1" dirty="0">
                <a:solidFill>
                  <a:srgbClr val="0000FF"/>
                </a:solidFill>
                <a:latin typeface="Times New Roman" panose="02020603050405020304" pitchFamily="18" charset="0"/>
                <a:cs typeface="Times New Roman" panose="02020603050405020304" pitchFamily="18" charset="0"/>
              </a:rPr>
              <a:t> r</a:t>
            </a:r>
            <a:r>
              <a:rPr lang="en-US" sz="2200" b="1" baseline="-25000" dirty="0">
                <a:solidFill>
                  <a:srgbClr val="0000FF"/>
                </a:solidFill>
                <a:latin typeface="Times New Roman" panose="02020603050405020304" pitchFamily="18" charset="0"/>
                <a:cs typeface="Times New Roman" panose="02020603050405020304" pitchFamily="18" charset="0"/>
              </a:rPr>
              <a:t>k+1</a:t>
            </a:r>
            <a:r>
              <a:rPr lang="en-US" sz="22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x – (k + 1) y ≥ 0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and</a:t>
            </a:r>
            <a:r>
              <a:rPr lang="en-US" sz="22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q = k + 1.</a:t>
            </a:r>
          </a:p>
          <a:p>
            <a:pPr marL="461963" indent="-461963">
              <a:spcAft>
                <a:spcPts val="600"/>
              </a:spcAf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Hence I(k+1): </a:t>
            </a:r>
            <a:r>
              <a:rPr lang="en-US" sz="2200" dirty="0">
                <a:solidFill>
                  <a:srgbClr val="0000FF"/>
                </a:solidFill>
                <a:latin typeface="Times New Roman" panose="02020603050405020304" pitchFamily="18" charset="0"/>
                <a:cs typeface="Times New Roman" panose="02020603050405020304" pitchFamily="18" charset="0"/>
              </a:rPr>
              <a:t>r</a:t>
            </a:r>
            <a:r>
              <a:rPr lang="en-US" sz="2200" baseline="-25000" dirty="0">
                <a:solidFill>
                  <a:srgbClr val="0000FF"/>
                </a:solidFill>
                <a:latin typeface="Times New Roman" panose="02020603050405020304" pitchFamily="18" charset="0"/>
                <a:cs typeface="Times New Roman" panose="02020603050405020304" pitchFamily="18" charset="0"/>
              </a:rPr>
              <a:t>k+1</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x – (k + 1) y ≥ 0 and  q = k + 1  is true.</a:t>
            </a:r>
          </a:p>
          <a:p>
            <a:pPr marL="461963" indent="-461963">
              <a:spcAft>
                <a:spcPts val="600"/>
              </a:spcAft>
            </a:pPr>
            <a:endPar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marL="461963" indent="-461963">
              <a:spcAft>
                <a:spcPts val="600"/>
              </a:spcAf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III.	Eventual Falsity of the Guard: [After a finite number of iterations of the loop, G: </a:t>
            </a:r>
            <a:r>
              <a:rPr lang="en-US" sz="2400" dirty="0">
                <a:solidFill>
                  <a:srgbClr val="0000FF"/>
                </a:solidFill>
                <a:latin typeface="Times New Roman" panose="02020603050405020304" pitchFamily="18" charset="0"/>
                <a:cs typeface="Times New Roman" panose="02020603050405020304" pitchFamily="18" charset="0"/>
              </a:rPr>
              <a:t>r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 y</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becomes false.]</a:t>
            </a:r>
          </a:p>
        </p:txBody>
      </p:sp>
      <p:sp>
        <p:nvSpPr>
          <p:cNvPr id="3" name="Cloud Callout 2">
            <a:extLst>
              <a:ext uri="{FF2B5EF4-FFF2-40B4-BE49-F238E27FC236}">
                <a16:creationId xmlns:a16="http://schemas.microsoft.com/office/drawing/2014/main" id="{AFA191BE-13C9-48C7-8C55-F38F8E664173}"/>
              </a:ext>
            </a:extLst>
          </p:cNvPr>
          <p:cNvSpPr/>
          <p:nvPr/>
        </p:nvSpPr>
        <p:spPr>
          <a:xfrm flipH="1">
            <a:off x="487679" y="975359"/>
            <a:ext cx="497740" cy="347413"/>
          </a:xfrm>
          <a:prstGeom prst="cloudCallout">
            <a:avLst>
              <a:gd name="adj1" fmla="val -59429"/>
              <a:gd name="adj2" fmla="val 1257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a:t>
            </a:r>
          </a:p>
        </p:txBody>
      </p:sp>
      <p:pic>
        <p:nvPicPr>
          <p:cNvPr id="4" name="Picture 3"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947642">
            <a:off x="512837" y="1042038"/>
            <a:ext cx="539377" cy="356241"/>
          </a:xfrm>
          <a:prstGeom prst="rect">
            <a:avLst/>
          </a:prstGeom>
          <a:noFill/>
          <a:extLst>
            <a:ext uri="{909E8E84-426E-40DD-AFC4-6F175D3DCCD1}">
              <a14:hiddenFill xmlns:a14="http://schemas.microsoft.com/office/drawing/2010/main">
                <a:solidFill>
                  <a:srgbClr val="FFFFFF"/>
                </a:solidFill>
              </a14:hiddenFill>
            </a:ext>
          </a:extLst>
        </p:spPr>
      </p:pic>
      <p:sp>
        <p:nvSpPr>
          <p:cNvPr id="5" name="Flowchart: Decision 4">
            <a:extLst>
              <a:ext uri="{FF2B5EF4-FFF2-40B4-BE49-F238E27FC236}">
                <a16:creationId xmlns:a16="http://schemas.microsoft.com/office/drawing/2014/main" id="{AB046D07-0FF4-420C-8000-F299F5D892F3}"/>
              </a:ext>
            </a:extLst>
          </p:cNvPr>
          <p:cNvSpPr/>
          <p:nvPr/>
        </p:nvSpPr>
        <p:spPr>
          <a:xfrm>
            <a:off x="9416572" y="3821329"/>
            <a:ext cx="989901" cy="37446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75B0596-00D9-4300-B7FE-620F5A425522}"/>
              </a:ext>
            </a:extLst>
          </p:cNvPr>
          <p:cNvSpPr/>
          <p:nvPr/>
        </p:nvSpPr>
        <p:spPr>
          <a:xfrm>
            <a:off x="9416572" y="4457054"/>
            <a:ext cx="989901"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331ED31-32AA-4CE5-974F-9EE7D779FB9D}"/>
              </a:ext>
            </a:extLst>
          </p:cNvPr>
          <p:cNvSpPr/>
          <p:nvPr/>
        </p:nvSpPr>
        <p:spPr>
          <a:xfrm>
            <a:off x="9416571" y="3072391"/>
            <a:ext cx="989901" cy="38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84C4EEF3-D04E-47EE-8F9B-29662BABAFB1}"/>
              </a:ext>
            </a:extLst>
          </p:cNvPr>
          <p:cNvCxnSpPr>
            <a:stCxn id="7" idx="2"/>
            <a:endCxn id="5" idx="0"/>
          </p:cNvCxnSpPr>
          <p:nvPr/>
        </p:nvCxnSpPr>
        <p:spPr>
          <a:xfrm>
            <a:off x="9911522" y="3457745"/>
            <a:ext cx="1" cy="3635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DF7A0DA-CADB-42B0-9D5E-9BEAF518AB44}"/>
              </a:ext>
            </a:extLst>
          </p:cNvPr>
          <p:cNvCxnSpPr/>
          <p:nvPr/>
        </p:nvCxnSpPr>
        <p:spPr>
          <a:xfrm>
            <a:off x="9907165" y="2704458"/>
            <a:ext cx="1" cy="3635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D51EA5F-E16B-4314-A9FF-112B2B2EB07C}"/>
              </a:ext>
            </a:extLst>
          </p:cNvPr>
          <p:cNvCxnSpPr/>
          <p:nvPr/>
        </p:nvCxnSpPr>
        <p:spPr>
          <a:xfrm>
            <a:off x="9907164" y="4925149"/>
            <a:ext cx="1" cy="3635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CB2EFAF-810C-41B6-A6AF-43FF7BFDC6E1}"/>
              </a:ext>
            </a:extLst>
          </p:cNvPr>
          <p:cNvCxnSpPr/>
          <p:nvPr/>
        </p:nvCxnSpPr>
        <p:spPr>
          <a:xfrm>
            <a:off x="9915875" y="4106531"/>
            <a:ext cx="1" cy="3635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F4162BA-C67A-4AD6-8E97-68D7BC0F0B38}"/>
              </a:ext>
            </a:extLst>
          </p:cNvPr>
          <p:cNvCxnSpPr/>
          <p:nvPr/>
        </p:nvCxnSpPr>
        <p:spPr>
          <a:xfrm flipH="1">
            <a:off x="9067748" y="5271315"/>
            <a:ext cx="83941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60936AB-C9DF-4E1A-A889-9D0234B8B8EB}"/>
              </a:ext>
            </a:extLst>
          </p:cNvPr>
          <p:cNvCxnSpPr/>
          <p:nvPr/>
        </p:nvCxnSpPr>
        <p:spPr>
          <a:xfrm flipV="1">
            <a:off x="9067748" y="3673282"/>
            <a:ext cx="0" cy="1615451"/>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B3CC6A7-ACB4-42CF-AC12-64907CEC9A58}"/>
              </a:ext>
            </a:extLst>
          </p:cNvPr>
          <p:cNvCxnSpPr/>
          <p:nvPr/>
        </p:nvCxnSpPr>
        <p:spPr>
          <a:xfrm>
            <a:off x="9067748" y="3690700"/>
            <a:ext cx="87439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1C8CBD2-8C7E-4999-8887-CA9A64666566}"/>
              </a:ext>
            </a:extLst>
          </p:cNvPr>
          <p:cNvCxnSpPr>
            <a:cxnSpLocks/>
          </p:cNvCxnSpPr>
          <p:nvPr/>
        </p:nvCxnSpPr>
        <p:spPr>
          <a:xfrm>
            <a:off x="10362928" y="4008563"/>
            <a:ext cx="451172"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63A49EC-302D-4FCA-BC16-F1F214C1CF92}"/>
              </a:ext>
            </a:extLst>
          </p:cNvPr>
          <p:cNvSpPr txBox="1"/>
          <p:nvPr/>
        </p:nvSpPr>
        <p:spPr>
          <a:xfrm>
            <a:off x="7580895" y="340200"/>
            <a:ext cx="4039605" cy="684803"/>
          </a:xfrm>
          <a:prstGeom prst="rect">
            <a:avLst/>
          </a:prstGeom>
          <a:noFill/>
        </p:spPr>
        <p:txBody>
          <a:bodyPr wrap="square">
            <a:spAutoFit/>
          </a:bodyPr>
          <a:lstStyle/>
          <a:p>
            <a:pPr algn="r">
              <a:spcAft>
                <a:spcPts val="300"/>
              </a:spcAft>
            </a:pPr>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I(n): </a:t>
            </a:r>
            <a:r>
              <a:rPr lang="en-US" sz="18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 = x – n y ≥ 0 and  n = q</a:t>
            </a:r>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p>
          <a:p>
            <a:pPr algn="r">
              <a:spcAft>
                <a:spcPts val="300"/>
              </a:spcAft>
            </a:pPr>
            <a:r>
              <a:rPr lang="en-US" sz="1800" dirty="0">
                <a:solidFill>
                  <a:srgbClr val="0000FF"/>
                </a:solidFill>
                <a:latin typeface="Times New Roman" panose="02020603050405020304" pitchFamily="18" charset="0"/>
                <a:cs typeface="Times New Roman" panose="02020603050405020304" pitchFamily="18" charset="0"/>
              </a:rPr>
              <a:t>The guard of the while loop is    G:  r </a:t>
            </a:r>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1800" dirty="0">
                <a:solidFill>
                  <a:srgbClr val="0000FF"/>
                </a:solidFill>
                <a:latin typeface="Times New Roman" panose="02020603050405020304" pitchFamily="18" charset="0"/>
                <a:cs typeface="Times New Roman" panose="02020603050405020304" pitchFamily="18" charset="0"/>
              </a:rPr>
              <a:t> y</a:t>
            </a:r>
          </a:p>
        </p:txBody>
      </p:sp>
      <p:cxnSp>
        <p:nvCxnSpPr>
          <p:cNvPr id="18" name="Straight Arrow Connector 17">
            <a:extLst>
              <a:ext uri="{FF2B5EF4-FFF2-40B4-BE49-F238E27FC236}">
                <a16:creationId xmlns:a16="http://schemas.microsoft.com/office/drawing/2014/main" id="{732811D0-6A6C-4054-941C-3B11368F0BC1}"/>
              </a:ext>
            </a:extLst>
          </p:cNvPr>
          <p:cNvCxnSpPr>
            <a:cxnSpLocks/>
          </p:cNvCxnSpPr>
          <p:nvPr/>
        </p:nvCxnSpPr>
        <p:spPr>
          <a:xfrm>
            <a:off x="8831913" y="621785"/>
            <a:ext cx="1052589" cy="303408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E1C5D40-B059-4472-93D7-B1A8E8A47F75}"/>
              </a:ext>
            </a:extLst>
          </p:cNvPr>
          <p:cNvCxnSpPr>
            <a:cxnSpLocks/>
          </p:cNvCxnSpPr>
          <p:nvPr/>
        </p:nvCxnSpPr>
        <p:spPr>
          <a:xfrm flipH="1">
            <a:off x="10009942" y="975359"/>
            <a:ext cx="804158" cy="3007508"/>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954336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205B4940-775B-4BB8-83CC-DB31E65165D7}"/>
              </a:ext>
            </a:extLst>
          </p:cNvPr>
          <p:cNvSpPr txBox="1"/>
          <p:nvPr/>
        </p:nvSpPr>
        <p:spPr>
          <a:xfrm>
            <a:off x="699789" y="241580"/>
            <a:ext cx="8069306" cy="507489"/>
          </a:xfrm>
          <a:prstGeom prst="rect">
            <a:avLst/>
          </a:prstGeom>
          <a:solidFill>
            <a:srgbClr val="FFFF00"/>
          </a:solidFill>
        </p:spPr>
        <p:txBody>
          <a:bodyPr wrap="square" rtlCol="0">
            <a:spAutoFit/>
          </a:bodyPr>
          <a:lstStyle/>
          <a:p>
            <a:endParaRPr lang="en-US" dirty="0"/>
          </a:p>
        </p:txBody>
      </p:sp>
      <p:sp>
        <p:nvSpPr>
          <p:cNvPr id="51" name="Rectangle 50">
            <a:extLst>
              <a:ext uri="{FF2B5EF4-FFF2-40B4-BE49-F238E27FC236}">
                <a16:creationId xmlns:a16="http://schemas.microsoft.com/office/drawing/2014/main" id="{3314A98D-4E45-40A5-8870-62E52E99CDAA}"/>
              </a:ext>
            </a:extLst>
          </p:cNvPr>
          <p:cNvSpPr/>
          <p:nvPr/>
        </p:nvSpPr>
        <p:spPr>
          <a:xfrm>
            <a:off x="5334201" y="3475875"/>
            <a:ext cx="1940390" cy="7053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a:spcBef>
                <a:spcPts val="0"/>
              </a:spcBef>
              <a:spcAft>
                <a:spcPts val="600"/>
              </a:spcAft>
            </a:pPr>
            <a:r>
              <a:rPr lang="en-US" sz="2000" spc="-100" dirty="0">
                <a:solidFill>
                  <a:schemeClr val="tx1"/>
                </a:solidFill>
                <a:latin typeface="Consolas" panose="020B0609020204030204" pitchFamily="49" charset="0"/>
                <a:ea typeface="Calibri" panose="020F0502020204030204" pitchFamily="34" charset="0"/>
                <a:cs typeface="Times New Roman" panose="02020603050405020304" pitchFamily="18" charset="0"/>
              </a:rPr>
              <a:t>Return(q, r)</a:t>
            </a:r>
          </a:p>
        </p:txBody>
      </p:sp>
      <mc:AlternateContent xmlns:mc="http://schemas.openxmlformats.org/markup-compatibility/2006" xmlns:a14="http://schemas.microsoft.com/office/drawing/2010/main">
        <mc:Choice Requires="a14">
          <p:sp>
            <p:nvSpPr>
              <p:cNvPr id="2" name="Rectangle 1"/>
              <p:cNvSpPr/>
              <p:nvPr/>
            </p:nvSpPr>
            <p:spPr>
              <a:xfrm>
                <a:off x="5423080" y="1043223"/>
                <a:ext cx="5701580" cy="4170372"/>
              </a:xfrm>
              <a:prstGeom prst="rect">
                <a:avLst/>
              </a:prstGeom>
            </p:spPr>
            <p:txBody>
              <a:bodyPr wrap="square">
                <a:spAutoFit/>
              </a:bodyPr>
              <a:lstStyle/>
              <a:p>
                <a:pPr marL="457200" marR="0">
                  <a:spcBef>
                    <a:spcPts val="0"/>
                  </a:spcBef>
                  <a:spcAft>
                    <a:spcPts val="60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Pre-condition </a:t>
                </a:r>
                <a:r>
                  <a:rPr lang="en-US" sz="2000" u="sng"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Prc</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x </a:t>
                </a:r>
                <a:r>
                  <a:rPr lang="en-US" sz="2000" dirty="0">
                    <a:latin typeface="Times New Roman" panose="02020603050405020304" pitchFamily="18" charset="0"/>
                    <a:ea typeface="Calibri" panose="020F0502020204030204" pitchFamily="34" charset="0"/>
                    <a:cs typeface="Times New Roman" panose="02020603050405020304" pitchFamily="18" charset="0"/>
                  </a:rPr>
                  <a:t>≥ 0</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y &gt; 0, and</a:t>
                </a:r>
              </a:p>
              <a:p>
                <a:pPr marL="457200" marR="0">
                  <a:spcBef>
                    <a:spcPts val="0"/>
                  </a:spcBef>
                  <a:spcAft>
                    <a:spcPts val="60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r = x and q = 0.]   </a:t>
                </a:r>
                <a:endParaRPr lang="en-US" sz="2000" spc="-100" dirty="0">
                  <a:latin typeface="Consolas" panose="020B0609020204030204" pitchFamily="49" charset="0"/>
                  <a:ea typeface="Calibri" panose="020F0502020204030204" pitchFamily="34" charset="0"/>
                  <a:cs typeface="Times New Roman" panose="02020603050405020304" pitchFamily="18" charset="0"/>
                </a:endParaRPr>
              </a:p>
              <a:p>
                <a:pPr marL="457200" marR="0">
                  <a:spcBef>
                    <a:spcPts val="0"/>
                  </a:spcBef>
                  <a:spcAft>
                    <a:spcPts val="60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 = k):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 = x – n y ≥ 0 and  n = q.] </a:t>
                </a:r>
              </a:p>
              <a:p>
                <a:pPr marL="457200" marR="0">
                  <a:spcBef>
                    <a:spcPts val="0"/>
                  </a:spcBef>
                  <a:spcAft>
                    <a:spcPts val="6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spcBef>
                    <a:spcPts val="0"/>
                  </a:spcBef>
                  <a:spcAft>
                    <a:spcPts val="6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spcBef>
                    <a:spcPts val="0"/>
                  </a:spcBef>
                  <a:spcAft>
                    <a:spcPts val="6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spcBef>
                    <a:spcPts val="0"/>
                  </a:spcBef>
                  <a:spcAft>
                    <a:spcPts val="6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spcBef>
                    <a:spcPts val="0"/>
                  </a:spcBef>
                  <a:spcAft>
                    <a:spcPts val="6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spcBef>
                    <a:spcPts val="0"/>
                  </a:spcBef>
                  <a:spcAft>
                    <a:spcPts val="6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spcBef>
                    <a:spcPts val="0"/>
                  </a:spcBef>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a:t>
                </a:r>
                <a:r>
                  <a:rPr lang="en-US" sz="20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Post-condition </a:t>
                </a:r>
                <a:r>
                  <a:rPr lang="en-US" sz="2000" u="sng"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Poc</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q </a:t>
                </a:r>
                <a:r>
                  <a:rPr lang="en-US" sz="2000" dirty="0">
                    <a:latin typeface="Times New Roman" panose="02020603050405020304" pitchFamily="18" charset="0"/>
                    <a:ea typeface="Calibri" panose="020F0502020204030204" pitchFamily="34" charset="0"/>
                    <a:cs typeface="Times New Roman" panose="02020603050405020304" pitchFamily="18" charset="0"/>
                  </a:rPr>
                  <a:t>≥ 0</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r </a:t>
                </a:r>
                <a:r>
                  <a:rPr lang="en-US" sz="2000" dirty="0">
                    <a:latin typeface="Times New Roman" panose="02020603050405020304" pitchFamily="18" charset="0"/>
                    <a:ea typeface="Calibri" panose="020F0502020204030204" pitchFamily="34" charset="0"/>
                    <a:cs typeface="Times New Roman" panose="02020603050405020304" pitchFamily="18" charset="0"/>
                  </a:rPr>
                  <a:t>≥ 0</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such that x = y q + r and 0 </a:t>
                </a:r>
                <a14:m>
                  <m:oMath xmlns:m="http://schemas.openxmlformats.org/officeDocument/2006/math">
                    <m:r>
                      <a:rPr lang="en-US" sz="20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r &lt; y.]  …. </a:t>
                </a:r>
                <a:r>
                  <a:rPr lang="en-US" sz="2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Poc</a:t>
                </a:r>
                <a:endPar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5423080" y="1043223"/>
                <a:ext cx="5701580" cy="4170372"/>
              </a:xfrm>
              <a:prstGeom prst="rect">
                <a:avLst/>
              </a:prstGeom>
              <a:blipFill>
                <a:blip r:embed="rId2"/>
                <a:stretch>
                  <a:fillRect t="-731" r="-1176" b="-1754"/>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F774C70B-016F-4537-973C-E30662ECA49C}"/>
              </a:ext>
            </a:extLst>
          </p:cNvPr>
          <p:cNvSpPr txBox="1"/>
          <p:nvPr/>
        </p:nvSpPr>
        <p:spPr>
          <a:xfrm>
            <a:off x="1804736" y="219783"/>
            <a:ext cx="7654835" cy="523220"/>
          </a:xfrm>
          <a:prstGeom prst="rect">
            <a:avLst/>
          </a:prstGeom>
          <a:noFill/>
        </p:spPr>
        <p:txBody>
          <a:bodyPr wrap="square" rtlCol="0">
            <a:spAutoFit/>
          </a:bodyPr>
          <a:lstStyle/>
          <a:p>
            <a:r>
              <a:rPr lang="en-US" sz="2800" dirty="0">
                <a:latin typeface="Times New Roman" panose="02020603050405020304" pitchFamily="18" charset="0"/>
                <a:ea typeface="Calibri" panose="020F0502020204030204" pitchFamily="34" charset="0"/>
                <a:cs typeface="Times New Roman" panose="02020603050405020304" pitchFamily="18" charset="0"/>
              </a:rPr>
              <a:t>Correctness of the Division Algorithm</a:t>
            </a:r>
          </a:p>
        </p:txBody>
      </p:sp>
      <p:sp>
        <p:nvSpPr>
          <p:cNvPr id="7" name="Flowchart: Decision 6">
            <a:extLst>
              <a:ext uri="{FF2B5EF4-FFF2-40B4-BE49-F238E27FC236}">
                <a16:creationId xmlns:a16="http://schemas.microsoft.com/office/drawing/2014/main" id="{AB046D07-0FF4-420C-8000-F299F5D892F3}"/>
              </a:ext>
            </a:extLst>
          </p:cNvPr>
          <p:cNvSpPr/>
          <p:nvPr/>
        </p:nvSpPr>
        <p:spPr>
          <a:xfrm>
            <a:off x="2915299" y="3547041"/>
            <a:ext cx="1678175" cy="546203"/>
          </a:xfrm>
          <a:prstGeom prst="flowChartDecisi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100" dirty="0">
                <a:solidFill>
                  <a:schemeClr val="tx1"/>
                </a:solidFill>
                <a:latin typeface="Consolas" panose="020B0609020204030204" pitchFamily="49" charset="0"/>
                <a:ea typeface="Calibri" panose="020F0502020204030204" pitchFamily="34" charset="0"/>
                <a:cs typeface="Times New Roman" panose="02020603050405020304" pitchFamily="18" charset="0"/>
              </a:rPr>
              <a:t>G:r≥y</a:t>
            </a:r>
            <a:endParaRPr lang="en-US" sz="2000" dirty="0">
              <a:solidFill>
                <a:schemeClr val="tx1"/>
              </a:solidFill>
            </a:endParaRPr>
          </a:p>
        </p:txBody>
      </p:sp>
      <p:sp>
        <p:nvSpPr>
          <p:cNvPr id="8" name="Rectangle 7">
            <a:extLst>
              <a:ext uri="{FF2B5EF4-FFF2-40B4-BE49-F238E27FC236}">
                <a16:creationId xmlns:a16="http://schemas.microsoft.com/office/drawing/2014/main" id="{775B0596-00D9-4300-B7FE-620F5A425522}"/>
              </a:ext>
            </a:extLst>
          </p:cNvPr>
          <p:cNvSpPr/>
          <p:nvPr/>
        </p:nvSpPr>
        <p:spPr>
          <a:xfrm>
            <a:off x="2666404" y="4548696"/>
            <a:ext cx="2175964" cy="7824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100" dirty="0">
                <a:solidFill>
                  <a:schemeClr val="tx1"/>
                </a:solidFill>
                <a:latin typeface="Consolas" panose="020B0609020204030204" pitchFamily="49" charset="0"/>
                <a:ea typeface="Calibri" panose="020F0502020204030204" pitchFamily="34" charset="0"/>
                <a:cs typeface="Times New Roman" panose="02020603050405020304" pitchFamily="18" charset="0"/>
              </a:rPr>
              <a:t>r := r – y;</a:t>
            </a:r>
          </a:p>
          <a:p>
            <a:pPr algn="ctr"/>
            <a:r>
              <a:rPr lang="en-US" sz="2000" spc="-100" dirty="0">
                <a:solidFill>
                  <a:schemeClr val="tx1"/>
                </a:solidFill>
                <a:latin typeface="Consolas" panose="020B0609020204030204" pitchFamily="49" charset="0"/>
                <a:ea typeface="Calibri" panose="020F0502020204030204" pitchFamily="34" charset="0"/>
                <a:cs typeface="Times New Roman" panose="02020603050405020304" pitchFamily="18" charset="0"/>
              </a:rPr>
              <a:t>q := q + 1</a:t>
            </a:r>
            <a:endParaRPr lang="en-US" sz="2000" dirty="0">
              <a:solidFill>
                <a:schemeClr val="tx1"/>
              </a:solidFill>
            </a:endParaRPr>
          </a:p>
        </p:txBody>
      </p:sp>
      <p:sp>
        <p:nvSpPr>
          <p:cNvPr id="9" name="Rectangle 8">
            <a:extLst>
              <a:ext uri="{FF2B5EF4-FFF2-40B4-BE49-F238E27FC236}">
                <a16:creationId xmlns:a16="http://schemas.microsoft.com/office/drawing/2014/main" id="{D331ED31-32AA-4CE5-974F-9EE7D779FB9D}"/>
              </a:ext>
            </a:extLst>
          </p:cNvPr>
          <p:cNvSpPr/>
          <p:nvPr/>
        </p:nvSpPr>
        <p:spPr>
          <a:xfrm>
            <a:off x="2794052" y="1729771"/>
            <a:ext cx="1940390" cy="7053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marR="0">
              <a:spcBef>
                <a:spcPts val="0"/>
              </a:spcBef>
              <a:spcAft>
                <a:spcPts val="600"/>
              </a:spcAft>
            </a:pPr>
            <a:r>
              <a:rPr lang="en-US" sz="2000" spc="-100" dirty="0">
                <a:solidFill>
                  <a:schemeClr val="tx1"/>
                </a:solidFill>
                <a:latin typeface="Consolas" panose="020B0609020204030204" pitchFamily="49" charset="0"/>
                <a:ea typeface="Calibri" panose="020F0502020204030204" pitchFamily="34" charset="0"/>
                <a:cs typeface="Times New Roman" panose="02020603050405020304" pitchFamily="18" charset="0"/>
              </a:rPr>
              <a:t>q := 0;</a:t>
            </a:r>
          </a:p>
          <a:p>
            <a:pPr marL="457200" marR="0">
              <a:spcBef>
                <a:spcPts val="0"/>
              </a:spcBef>
              <a:spcAft>
                <a:spcPts val="600"/>
              </a:spcAft>
            </a:pPr>
            <a:r>
              <a:rPr lang="en-US" sz="2000" spc="-100" dirty="0">
                <a:solidFill>
                  <a:schemeClr val="tx1"/>
                </a:solidFill>
                <a:latin typeface="Consolas" panose="020B0609020204030204" pitchFamily="49" charset="0"/>
                <a:ea typeface="Calibri" panose="020F0502020204030204" pitchFamily="34" charset="0"/>
                <a:cs typeface="Times New Roman" panose="02020603050405020304" pitchFamily="18" charset="0"/>
              </a:rPr>
              <a:t>r:= x; </a:t>
            </a:r>
          </a:p>
        </p:txBody>
      </p:sp>
      <p:cxnSp>
        <p:nvCxnSpPr>
          <p:cNvPr id="14" name="Straight Arrow Connector 13">
            <a:extLst>
              <a:ext uri="{FF2B5EF4-FFF2-40B4-BE49-F238E27FC236}">
                <a16:creationId xmlns:a16="http://schemas.microsoft.com/office/drawing/2014/main" id="{84C4EEF3-D04E-47EE-8F9B-29662BABAFB1}"/>
              </a:ext>
            </a:extLst>
          </p:cNvPr>
          <p:cNvCxnSpPr>
            <a:cxnSpLocks/>
            <a:stCxn id="9" idx="2"/>
            <a:endCxn id="7" idx="0"/>
          </p:cNvCxnSpPr>
          <p:nvPr/>
        </p:nvCxnSpPr>
        <p:spPr>
          <a:xfrm flipH="1">
            <a:off x="3754387" y="2435098"/>
            <a:ext cx="9860" cy="111194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F7A0DA-CADB-42B0-9D5E-9BEAF518AB44}"/>
              </a:ext>
            </a:extLst>
          </p:cNvPr>
          <p:cNvCxnSpPr/>
          <p:nvPr/>
        </p:nvCxnSpPr>
        <p:spPr>
          <a:xfrm>
            <a:off x="3754387" y="1366187"/>
            <a:ext cx="1" cy="3635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D51EA5F-E16B-4314-A9FF-112B2B2EB07C}"/>
              </a:ext>
            </a:extLst>
          </p:cNvPr>
          <p:cNvCxnSpPr/>
          <p:nvPr/>
        </p:nvCxnSpPr>
        <p:spPr>
          <a:xfrm>
            <a:off x="3754384" y="5360154"/>
            <a:ext cx="1" cy="3635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CB2EFAF-810C-41B6-A6AF-43FF7BFDC6E1}"/>
              </a:ext>
            </a:extLst>
          </p:cNvPr>
          <p:cNvCxnSpPr>
            <a:cxnSpLocks/>
            <a:endCxn id="8" idx="0"/>
          </p:cNvCxnSpPr>
          <p:nvPr/>
        </p:nvCxnSpPr>
        <p:spPr>
          <a:xfrm>
            <a:off x="3754385" y="4116890"/>
            <a:ext cx="1" cy="43180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F4162BA-C67A-4AD6-8E97-68D7BC0F0B38}"/>
              </a:ext>
            </a:extLst>
          </p:cNvPr>
          <p:cNvCxnSpPr>
            <a:cxnSpLocks/>
          </p:cNvCxnSpPr>
          <p:nvPr/>
        </p:nvCxnSpPr>
        <p:spPr>
          <a:xfrm flipH="1">
            <a:off x="2309648" y="5731617"/>
            <a:ext cx="144473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60936AB-C9DF-4E1A-A889-9D0234B8B8EB}"/>
              </a:ext>
            </a:extLst>
          </p:cNvPr>
          <p:cNvCxnSpPr>
            <a:cxnSpLocks/>
          </p:cNvCxnSpPr>
          <p:nvPr/>
        </p:nvCxnSpPr>
        <p:spPr>
          <a:xfrm flipV="1">
            <a:off x="2309648" y="3302880"/>
            <a:ext cx="0" cy="2414014"/>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B3CC6A7-ACB4-42CF-AC12-64907CEC9A58}"/>
              </a:ext>
            </a:extLst>
          </p:cNvPr>
          <p:cNvCxnSpPr>
            <a:cxnSpLocks/>
          </p:cNvCxnSpPr>
          <p:nvPr/>
        </p:nvCxnSpPr>
        <p:spPr>
          <a:xfrm>
            <a:off x="2309648" y="3302541"/>
            <a:ext cx="145245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D58741F-19B7-40AC-9309-89558B36C945}"/>
              </a:ext>
            </a:extLst>
          </p:cNvPr>
          <p:cNvCxnSpPr>
            <a:cxnSpLocks/>
          </p:cNvCxnSpPr>
          <p:nvPr/>
        </p:nvCxnSpPr>
        <p:spPr>
          <a:xfrm flipH="1">
            <a:off x="3754385" y="2051592"/>
            <a:ext cx="2071649" cy="1250949"/>
          </a:xfrm>
          <a:prstGeom prst="straightConnector1">
            <a:avLst/>
          </a:prstGeom>
          <a:ln w="28575">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1C8CBD2-8C7E-4999-8887-CA9A64666566}"/>
              </a:ext>
            </a:extLst>
          </p:cNvPr>
          <p:cNvCxnSpPr>
            <a:cxnSpLocks/>
            <a:endCxn id="51" idx="1"/>
          </p:cNvCxnSpPr>
          <p:nvPr/>
        </p:nvCxnSpPr>
        <p:spPr>
          <a:xfrm>
            <a:off x="4583993" y="3826231"/>
            <a:ext cx="750208" cy="2308"/>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E50FFAD-F4B2-49D2-8130-7AEA59E4B87E}"/>
              </a:ext>
            </a:extLst>
          </p:cNvPr>
          <p:cNvCxnSpPr>
            <a:cxnSpLocks/>
          </p:cNvCxnSpPr>
          <p:nvPr/>
        </p:nvCxnSpPr>
        <p:spPr>
          <a:xfrm flipH="1" flipV="1">
            <a:off x="4842368" y="3832802"/>
            <a:ext cx="1072545" cy="803852"/>
          </a:xfrm>
          <a:prstGeom prst="straightConnector1">
            <a:avLst/>
          </a:prstGeom>
          <a:ln w="28575">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F63DEFE-85F5-424E-86E6-79AF9DD11BEE}"/>
              </a:ext>
            </a:extLst>
          </p:cNvPr>
          <p:cNvCxnSpPr>
            <a:cxnSpLocks/>
          </p:cNvCxnSpPr>
          <p:nvPr/>
        </p:nvCxnSpPr>
        <p:spPr>
          <a:xfrm flipH="1">
            <a:off x="3754384" y="1304593"/>
            <a:ext cx="2194311" cy="1542496"/>
          </a:xfrm>
          <a:prstGeom prst="straightConnector1">
            <a:avLst/>
          </a:prstGeom>
          <a:ln w="28575">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4272CA4-97E9-4BBF-991E-6C6E075921E6}"/>
                  </a:ext>
                </a:extLst>
              </p:cNvPr>
              <p:cNvSpPr txBox="1"/>
              <p:nvPr/>
            </p:nvSpPr>
            <p:spPr>
              <a:xfrm>
                <a:off x="5055607" y="2313956"/>
                <a:ext cx="6839480" cy="4324261"/>
              </a:xfrm>
              <a:prstGeom prst="rect">
                <a:avLst/>
              </a:prstGeom>
              <a:solidFill>
                <a:srgbClr val="FFFF00"/>
              </a:solidFill>
            </p:spPr>
            <p:txBody>
              <a:bodyPr wrap="square" rtlCol="0">
                <a:spAutoFit/>
              </a:bodyPr>
              <a:lstStyle/>
              <a:p>
                <a:r>
                  <a:rPr lang="en-US" sz="2000" dirty="0">
                    <a:solidFill>
                      <a:srgbClr val="0000FF"/>
                    </a:solidFill>
                    <a:latin typeface="Times New Roman" panose="02020603050405020304" pitchFamily="18" charset="0"/>
                    <a:cs typeface="Times New Roman" panose="02020603050405020304" pitchFamily="18" charset="0"/>
                  </a:rPr>
                  <a:t>II. Inductive Property: </a:t>
                </a:r>
              </a:p>
              <a:p>
                <a:r>
                  <a:rPr lang="en-US" sz="2000" dirty="0">
                    <a:latin typeface="Times New Roman" panose="02020603050405020304" pitchFamily="18" charset="0"/>
                    <a:cs typeface="Times New Roman" panose="02020603050405020304" pitchFamily="18" charset="0"/>
                  </a:rPr>
                  <a:t>Prove: G ˄ I(k), </a:t>
                </a:r>
                <a:r>
                  <a:rPr lang="en-US" sz="2000" dirty="0">
                    <a:solidFill>
                      <a:srgbClr val="0000FF"/>
                    </a:solidFill>
                    <a:latin typeface="Times New Roman" panose="02020603050405020304" pitchFamily="18" charset="0"/>
                    <a:cs typeface="Times New Roman" panose="02020603050405020304" pitchFamily="18" charset="0"/>
                  </a:rPr>
                  <a:t>k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0 </a:t>
                </a:r>
                <a14:m>
                  <m:oMath xmlns:m="http://schemas.openxmlformats.org/officeDocument/2006/math">
                    <m:r>
                      <a:rPr lang="en-US" sz="20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ea typeface="Calibri" panose="020F0502020204030204" pitchFamily="34" charset="0"/>
                    <a:cs typeface="Times New Roman" panose="02020603050405020304" pitchFamily="18" charset="0"/>
                  </a:rPr>
                  <a:t> I(k+1) is true.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Proof: </a:t>
                </a:r>
              </a:p>
              <a:p>
                <a:pPr marL="342900" marR="0" indent="-342900">
                  <a:spcAft>
                    <a:spcPts val="300"/>
                  </a:spcAft>
                  <a:buFont typeface="Arial" panose="020B0604020202020204" pitchFamily="34" charset="0"/>
                  <a:buChar char="•"/>
                </a:pPr>
                <a:r>
                  <a:rPr lang="en-US" sz="2000" dirty="0">
                    <a:solidFill>
                      <a:srgbClr val="0000FF"/>
                    </a:solidFill>
                    <a:latin typeface="Times New Roman" panose="02020603050405020304" pitchFamily="18" charset="0"/>
                    <a:cs typeface="Times New Roman" panose="02020603050405020304" pitchFamily="18" charset="0"/>
                  </a:rPr>
                  <a:t>Suppose k </a:t>
                </a:r>
                <a:r>
                  <a:rPr lang="en-US" sz="20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0 </a:t>
                </a:r>
                <a:r>
                  <a:rPr lang="en-US" sz="2000" dirty="0">
                    <a:solidFill>
                      <a:srgbClr val="0000FF"/>
                    </a:solidFill>
                    <a:latin typeface="Times New Roman" panose="02020603050405020304" pitchFamily="18" charset="0"/>
                    <a:cs typeface="Times New Roman" panose="02020603050405020304" pitchFamily="18" charset="0"/>
                  </a:rPr>
                  <a:t> such that G ˄ I(k) is true before k+1</a:t>
                </a:r>
                <a:r>
                  <a:rPr lang="en-US" sz="2000" baseline="30000" dirty="0">
                    <a:solidFill>
                      <a:srgbClr val="0000FF"/>
                    </a:solidFill>
                    <a:latin typeface="Times New Roman" panose="02020603050405020304" pitchFamily="18" charset="0"/>
                    <a:cs typeface="Times New Roman" panose="02020603050405020304" pitchFamily="18" charset="0"/>
                  </a:rPr>
                  <a:t>th</a:t>
                </a:r>
                <a:r>
                  <a:rPr lang="en-US" sz="2000" dirty="0">
                    <a:solidFill>
                      <a:srgbClr val="0000FF"/>
                    </a:solidFill>
                    <a:latin typeface="Times New Roman" panose="02020603050405020304" pitchFamily="18" charset="0"/>
                    <a:cs typeface="Times New Roman" panose="02020603050405020304" pitchFamily="18" charset="0"/>
                  </a:rPr>
                  <a:t> iteration of the loop. </a:t>
                </a:r>
              </a:p>
              <a:p>
                <a:pPr marL="342900" marR="0" indent="-342900">
                  <a:spcAft>
                    <a:spcPts val="300"/>
                  </a:spcAft>
                  <a:buFont typeface="Arial" panose="020B0604020202020204" pitchFamily="34" charset="0"/>
                  <a:buChar char="•"/>
                </a:pPr>
                <a:r>
                  <a:rPr lang="en-US" sz="2000" dirty="0">
                    <a:solidFill>
                      <a:srgbClr val="0000FF"/>
                    </a:solidFill>
                    <a:latin typeface="Times New Roman" panose="02020603050405020304" pitchFamily="18" charset="0"/>
                    <a:cs typeface="Times New Roman" panose="02020603050405020304" pitchFamily="18" charset="0"/>
                  </a:rPr>
                  <a:t>Since G: r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 y is true, the loop is entered.  Since I(k) is true, that is, I(k):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 = x – k y ≥ 0 and k = q  is true. </a:t>
                </a:r>
              </a:p>
              <a:p>
                <a:pPr marL="342900" marR="0" indent="-342900">
                  <a:spcAft>
                    <a:spcPts val="300"/>
                  </a:spcAft>
                  <a:buFont typeface="Arial" panose="020B0604020202020204" pitchFamily="34" charset="0"/>
                  <a:buChar char="•"/>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Before execution of statements “r := r – y; q := q +1;”, </a:t>
                </a:r>
              </a:p>
              <a:p>
                <a:pPr marR="0">
                  <a:spcAft>
                    <a:spcPts val="300"/>
                  </a:spcAft>
                </a:pPr>
                <a:r>
                  <a:rPr lang="en-US" sz="2000" dirty="0">
                    <a:solidFill>
                      <a:srgbClr val="0000FF"/>
                    </a:solidFill>
                    <a:latin typeface="Times New Roman" panose="02020603050405020304" pitchFamily="18" charset="0"/>
                    <a:cs typeface="Times New Roman" panose="02020603050405020304" pitchFamily="18" charset="0"/>
                  </a:rPr>
                  <a:t>	G:  </a:t>
                </a:r>
                <a:r>
                  <a:rPr lang="en-US" sz="2000" dirty="0" err="1">
                    <a:solidFill>
                      <a:srgbClr val="0000FF"/>
                    </a:solidFill>
                    <a:latin typeface="Times New Roman" panose="02020603050405020304" pitchFamily="18" charset="0"/>
                    <a:cs typeface="Times New Roman" panose="02020603050405020304" pitchFamily="18" charset="0"/>
                  </a:rPr>
                  <a:t>r</a:t>
                </a:r>
                <a:r>
                  <a:rPr lang="en-US" sz="2000" baseline="-25000" dirty="0" err="1">
                    <a:solidFill>
                      <a:srgbClr val="0000FF"/>
                    </a:solidFill>
                    <a:latin typeface="Times New Roman" panose="02020603050405020304" pitchFamily="18" charset="0"/>
                    <a:cs typeface="Times New Roman" panose="02020603050405020304" pitchFamily="18" charset="0"/>
                  </a:rPr>
                  <a:t>k</a:t>
                </a:r>
                <a:r>
                  <a:rPr lang="en-US" sz="2000" dirty="0">
                    <a:solidFill>
                      <a:srgbClr val="0000FF"/>
                    </a:solidFill>
                    <a:latin typeface="Times New Roman" panose="02020603050405020304" pitchFamily="18" charset="0"/>
                    <a:cs typeface="Times New Roman" panose="02020603050405020304" pitchFamily="18" charset="0"/>
                  </a:rPr>
                  <a:t>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y</a:t>
                </a:r>
                <a:r>
                  <a:rPr lang="en-US" sz="2000" dirty="0">
                    <a:solidFill>
                      <a:srgbClr val="0000FF"/>
                    </a:solidFill>
                    <a:latin typeface="Times New Roman" panose="02020603050405020304" pitchFamily="18" charset="0"/>
                    <a:cs typeface="Times New Roman" panose="02020603050405020304" pitchFamily="18" charset="0"/>
                  </a:rPr>
                  <a:t> and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I(k):  </a:t>
                </a:r>
                <a:r>
                  <a:rPr lang="en-US" sz="2000" dirty="0" err="1">
                    <a:solidFill>
                      <a:srgbClr val="0000FF"/>
                    </a:solidFill>
                    <a:latin typeface="Times New Roman" panose="02020603050405020304" pitchFamily="18" charset="0"/>
                    <a:cs typeface="Times New Roman" panose="02020603050405020304" pitchFamily="18" charset="0"/>
                  </a:rPr>
                  <a:t>r</a:t>
                </a:r>
                <a:r>
                  <a:rPr lang="en-US" sz="2000" baseline="-25000" dirty="0" err="1">
                    <a:solidFill>
                      <a:srgbClr val="0000FF"/>
                    </a:solidFill>
                    <a:latin typeface="Times New Roman" panose="02020603050405020304" pitchFamily="18" charset="0"/>
                    <a:cs typeface="Times New Roman" panose="02020603050405020304" pitchFamily="18" charset="0"/>
                  </a:rPr>
                  <a:t>k</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x – k y ≥ 0 and  </a:t>
                </a:r>
                <a:r>
                  <a:rPr lang="en-US" sz="2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q</a:t>
                </a:r>
                <a:r>
                  <a:rPr lang="en-US" sz="2000" baseline="-25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k</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k.</a:t>
                </a:r>
              </a:p>
              <a:p>
                <a:pPr marL="342900" marR="0" indent="-342900">
                  <a:spcAft>
                    <a:spcPts val="300"/>
                  </a:spcAft>
                  <a:buFont typeface="Arial" panose="020B0604020202020204" pitchFamily="34" charset="0"/>
                  <a:buChar char="•"/>
                </a:pPr>
                <a:r>
                  <a:rPr lang="en-US" sz="2000" dirty="0">
                    <a:solidFill>
                      <a:srgbClr val="0000FF"/>
                    </a:solidFill>
                    <a:latin typeface="Times New Roman" panose="02020603050405020304" pitchFamily="18" charset="0"/>
                    <a:cs typeface="Times New Roman" panose="02020603050405020304" pitchFamily="18" charset="0"/>
                  </a:rPr>
                  <a:t>Executing these statements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 := r – y; q := q + 1;” , we obtain  </a:t>
                </a:r>
                <a:r>
                  <a:rPr lang="en-US" sz="2000" dirty="0">
                    <a:solidFill>
                      <a:srgbClr val="0000FF"/>
                    </a:solidFill>
                    <a:latin typeface="Times New Roman" panose="02020603050405020304" pitchFamily="18" charset="0"/>
                    <a:cs typeface="Times New Roman" panose="02020603050405020304" pitchFamily="18" charset="0"/>
                  </a:rPr>
                  <a:t>	</a:t>
                </a:r>
                <a:r>
                  <a:rPr lang="en-US" sz="2000" b="1" dirty="0">
                    <a:solidFill>
                      <a:srgbClr val="0000FF"/>
                    </a:solidFill>
                    <a:latin typeface="Times New Roman" panose="02020603050405020304" pitchFamily="18" charset="0"/>
                    <a:cs typeface="Times New Roman" panose="02020603050405020304" pitchFamily="18" charset="0"/>
                  </a:rPr>
                  <a:t>r</a:t>
                </a:r>
                <a:r>
                  <a:rPr lang="en-US" sz="2000" b="1" baseline="-25000" dirty="0">
                    <a:solidFill>
                      <a:srgbClr val="0000FF"/>
                    </a:solidFill>
                    <a:latin typeface="Times New Roman" panose="02020603050405020304" pitchFamily="18" charset="0"/>
                    <a:cs typeface="Times New Roman" panose="02020603050405020304" pitchFamily="18" charset="0"/>
                  </a:rPr>
                  <a:t>k+1</a:t>
                </a:r>
                <a:r>
                  <a:rPr lang="en-US" sz="20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000" b="1" dirty="0" err="1">
                    <a:solidFill>
                      <a:srgbClr val="0000FF"/>
                    </a:solidFill>
                    <a:latin typeface="Times New Roman" panose="02020603050405020304" pitchFamily="18" charset="0"/>
                    <a:cs typeface="Times New Roman" panose="02020603050405020304" pitchFamily="18" charset="0"/>
                  </a:rPr>
                  <a:t>r</a:t>
                </a:r>
                <a:r>
                  <a:rPr lang="en-US" sz="2000" b="1" baseline="-25000" dirty="0" err="1">
                    <a:solidFill>
                      <a:srgbClr val="0000FF"/>
                    </a:solidFill>
                    <a:latin typeface="Times New Roman" panose="02020603050405020304" pitchFamily="18" charset="0"/>
                    <a:cs typeface="Times New Roman" panose="02020603050405020304" pitchFamily="18" charset="0"/>
                  </a:rPr>
                  <a:t>k</a:t>
                </a:r>
                <a:r>
                  <a:rPr lang="en-US" sz="20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y  =  x – k y – y  =  x – (k + 1) y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….(D.01)</a:t>
                </a:r>
              </a:p>
              <a:p>
                <a:pPr marR="0">
                  <a:spcAft>
                    <a:spcPts val="30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a:t>
                </a:r>
                <a:r>
                  <a:rPr lang="en-US" sz="20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q</a:t>
                </a:r>
                <a:r>
                  <a:rPr lang="en-US" sz="2000" b="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k+1</a:t>
                </a:r>
                <a:r>
                  <a:rPr lang="en-US" sz="20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000" b="1"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q</a:t>
                </a:r>
                <a:r>
                  <a:rPr lang="en-US" sz="2000" b="1" baseline="-25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k</a:t>
                </a:r>
                <a:r>
                  <a:rPr lang="en-US" sz="20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 =  k + 1.</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……….(D.02)</a:t>
                </a:r>
              </a:p>
              <a:p>
                <a:pPr marL="461963" indent="-461963">
                  <a:spcAft>
                    <a:spcPts val="60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000" b="1" dirty="0">
                    <a:solidFill>
                      <a:srgbClr val="0000FF"/>
                    </a:solidFill>
                    <a:latin typeface="Times New Roman" panose="02020603050405020304" pitchFamily="18" charset="0"/>
                    <a:cs typeface="Times New Roman" panose="02020603050405020304" pitchFamily="18" charset="0"/>
                  </a:rPr>
                  <a:t>r</a:t>
                </a:r>
                <a:r>
                  <a:rPr lang="en-US" sz="2000" b="1" baseline="-25000" dirty="0">
                    <a:solidFill>
                      <a:srgbClr val="0000FF"/>
                    </a:solidFill>
                    <a:latin typeface="Times New Roman" panose="02020603050405020304" pitchFamily="18" charset="0"/>
                    <a:cs typeface="Times New Roman" panose="02020603050405020304" pitchFamily="18" charset="0"/>
                  </a:rPr>
                  <a:t>k+1</a:t>
                </a:r>
                <a:r>
                  <a:rPr lang="en-US" sz="20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000" b="1" dirty="0" err="1">
                    <a:solidFill>
                      <a:srgbClr val="FF0000"/>
                    </a:solidFill>
                    <a:latin typeface="Times New Roman" panose="02020603050405020304" pitchFamily="18" charset="0"/>
                    <a:cs typeface="Times New Roman" panose="02020603050405020304" pitchFamily="18" charset="0"/>
                  </a:rPr>
                  <a:t>r</a:t>
                </a:r>
                <a:r>
                  <a:rPr lang="en-US" sz="2000" b="1" baseline="-25000" dirty="0" err="1">
                    <a:solidFill>
                      <a:srgbClr val="FF0000"/>
                    </a:solidFill>
                    <a:latin typeface="Times New Roman" panose="02020603050405020304" pitchFamily="18" charset="0"/>
                    <a:cs typeface="Times New Roman" panose="02020603050405020304" pitchFamily="18" charset="0"/>
                  </a:rPr>
                  <a:t>k</a:t>
                </a:r>
                <a:r>
                  <a:rPr lang="en-US" sz="20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y  ≥</a:t>
                </a:r>
                <a:r>
                  <a:rPr lang="en-US" sz="2000" b="1" dirty="0">
                    <a:solidFill>
                      <a:srgbClr val="0000FF"/>
                    </a:solidFill>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cs typeface="Times New Roman" panose="02020603050405020304" pitchFamily="18" charset="0"/>
                  </a:rPr>
                  <a:t>y</a:t>
                </a:r>
                <a:r>
                  <a:rPr lang="en-US" sz="2000" b="1" dirty="0">
                    <a:solidFill>
                      <a:srgbClr val="0000FF"/>
                    </a:solidFill>
                    <a:latin typeface="Times New Roman" panose="02020603050405020304" pitchFamily="18" charset="0"/>
                    <a:cs typeface="Times New Roman" panose="02020603050405020304" pitchFamily="18" charset="0"/>
                  </a:rPr>
                  <a:t> – y </a:t>
                </a:r>
                <a:r>
                  <a:rPr lang="en-US" sz="20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b="1" dirty="0">
                    <a:solidFill>
                      <a:srgbClr val="0000FF"/>
                    </a:solidFill>
                    <a:latin typeface="Times New Roman" panose="02020603050405020304" pitchFamily="18" charset="0"/>
                    <a:cs typeface="Times New Roman" panose="02020603050405020304" pitchFamily="18" charset="0"/>
                  </a:rPr>
                  <a:t> 0, </a:t>
                </a:r>
                <a:r>
                  <a:rPr lang="en-US" sz="2000" dirty="0">
                    <a:solidFill>
                      <a:srgbClr val="0000FF"/>
                    </a:solidFill>
                    <a:latin typeface="Times New Roman" panose="02020603050405020304" pitchFamily="18" charset="0"/>
                    <a:cs typeface="Times New Roman" panose="02020603050405020304" pitchFamily="18" charset="0"/>
                  </a:rPr>
                  <a:t>since </a:t>
                </a:r>
                <a:r>
                  <a:rPr lang="en-US" sz="2000" dirty="0" err="1">
                    <a:solidFill>
                      <a:srgbClr val="FF0000"/>
                    </a:solidFill>
                    <a:latin typeface="Times New Roman" panose="02020603050405020304" pitchFamily="18" charset="0"/>
                    <a:cs typeface="Times New Roman" panose="02020603050405020304" pitchFamily="18" charset="0"/>
                  </a:rPr>
                  <a:t>r</a:t>
                </a:r>
                <a:r>
                  <a:rPr lang="en-US" sz="2000" baseline="-25000" dirty="0" err="1">
                    <a:solidFill>
                      <a:srgbClr val="FF0000"/>
                    </a:solidFill>
                    <a:latin typeface="Times New Roman" panose="02020603050405020304" pitchFamily="18" charset="0"/>
                    <a:cs typeface="Times New Roman" panose="02020603050405020304" pitchFamily="18" charset="0"/>
                  </a:rPr>
                  <a:t>k</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FF0000"/>
                    </a:solidFill>
                    <a:latin typeface="Times New Roman" panose="02020603050405020304" pitchFamily="18" charset="0"/>
                    <a:cs typeface="Times New Roman" panose="02020603050405020304" pitchFamily="18" charset="0"/>
                  </a:rPr>
                  <a:t> y        </a:t>
                </a:r>
                <a:r>
                  <a:rPr lang="en-US" sz="2000" dirty="0">
                    <a:solidFill>
                      <a:srgbClr val="0000FF"/>
                    </a:solidFill>
                    <a:latin typeface="Times New Roman" panose="02020603050405020304" pitchFamily="18" charset="0"/>
                    <a:cs typeface="Times New Roman" panose="02020603050405020304" pitchFamily="18" charset="0"/>
                  </a:rPr>
                  <a:t>……...(D.03)</a:t>
                </a:r>
              </a:p>
            </p:txBody>
          </p:sp>
        </mc:Choice>
        <mc:Fallback xmlns="">
          <p:sp>
            <p:nvSpPr>
              <p:cNvPr id="10" name="TextBox 9">
                <a:extLst>
                  <a:ext uri="{FF2B5EF4-FFF2-40B4-BE49-F238E27FC236}">
                    <a16:creationId xmlns:a16="http://schemas.microsoft.com/office/drawing/2014/main" id="{A4272CA4-97E9-4BBF-991E-6C6E075921E6}"/>
                  </a:ext>
                </a:extLst>
              </p:cNvPr>
              <p:cNvSpPr txBox="1">
                <a:spLocks noRot="1" noChangeAspect="1" noMove="1" noResize="1" noEditPoints="1" noAdjustHandles="1" noChangeArrowheads="1" noChangeShapeType="1" noTextEdit="1"/>
              </p:cNvSpPr>
              <p:nvPr/>
            </p:nvSpPr>
            <p:spPr>
              <a:xfrm>
                <a:off x="5055607" y="2313956"/>
                <a:ext cx="6839480" cy="4324261"/>
              </a:xfrm>
              <a:prstGeom prst="rect">
                <a:avLst/>
              </a:prstGeom>
              <a:blipFill>
                <a:blip r:embed="rId3"/>
                <a:stretch>
                  <a:fillRect l="-891" t="-846" r="-2674" b="-1693"/>
                </a:stretch>
              </a:blipFill>
            </p:spPr>
            <p:txBody>
              <a:bodyPr/>
              <a:lstStyle/>
              <a:p>
                <a:r>
                  <a:rPr lang="en-US">
                    <a:noFill/>
                  </a:rPr>
                  <a:t> </a:t>
                </a:r>
              </a:p>
            </p:txBody>
          </p:sp>
        </mc:Fallback>
      </mc:AlternateContent>
      <p:sp>
        <p:nvSpPr>
          <p:cNvPr id="53" name="TextBox 52">
            <a:extLst>
              <a:ext uri="{FF2B5EF4-FFF2-40B4-BE49-F238E27FC236}">
                <a16:creationId xmlns:a16="http://schemas.microsoft.com/office/drawing/2014/main" id="{EBDC52A0-478B-4D26-92CD-F2343D1C2C3A}"/>
              </a:ext>
            </a:extLst>
          </p:cNvPr>
          <p:cNvSpPr txBox="1"/>
          <p:nvPr/>
        </p:nvSpPr>
        <p:spPr>
          <a:xfrm>
            <a:off x="2399544" y="982308"/>
            <a:ext cx="2719545" cy="369332"/>
          </a:xfrm>
          <a:prstGeom prst="rect">
            <a:avLst/>
          </a:prstGeom>
          <a:noFill/>
          <a:ln>
            <a:solidFill>
              <a:schemeClr val="accent1"/>
            </a:solidFill>
          </a:ln>
        </p:spPr>
        <p:txBody>
          <a:bodyPr wrap="square">
            <a:spAutoFit/>
          </a:bodyPr>
          <a:lstStyle/>
          <a:p>
            <a:pPr>
              <a:spcAft>
                <a:spcPts val="600"/>
              </a:spcAft>
            </a:pPr>
            <a:r>
              <a:rPr lang="en-US" sz="18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function divide(x, y)</a:t>
            </a:r>
          </a:p>
        </p:txBody>
      </p:sp>
      <p:sp>
        <p:nvSpPr>
          <p:cNvPr id="27" name="TextBox 26">
            <a:extLst>
              <a:ext uri="{FF2B5EF4-FFF2-40B4-BE49-F238E27FC236}">
                <a16:creationId xmlns:a16="http://schemas.microsoft.com/office/drawing/2014/main" id="{21F1229E-5B50-4D2C-A2AB-F4F2407B9B56}"/>
              </a:ext>
            </a:extLst>
          </p:cNvPr>
          <p:cNvSpPr txBox="1"/>
          <p:nvPr/>
        </p:nvSpPr>
        <p:spPr>
          <a:xfrm>
            <a:off x="545285" y="2596555"/>
            <a:ext cx="2795971" cy="646331"/>
          </a:xfrm>
          <a:prstGeom prst="rect">
            <a:avLst/>
          </a:prstGeom>
          <a:noFill/>
        </p:spPr>
        <p:txBody>
          <a:bodyPr wrap="square">
            <a:spAutoFit/>
          </a:bodyPr>
          <a:lstStyle/>
          <a:p>
            <a:pPr marR="0">
              <a:spcBef>
                <a:spcPts val="0"/>
              </a:spcBef>
              <a:spcAft>
                <a:spcPts val="600"/>
              </a:spcAft>
            </a:pPr>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18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 = k + 1): </a:t>
            </a:r>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 = x – n y ≥ 0 and  n = q.] </a:t>
            </a:r>
          </a:p>
        </p:txBody>
      </p:sp>
      <p:cxnSp>
        <p:nvCxnSpPr>
          <p:cNvPr id="30" name="Straight Arrow Connector 29">
            <a:extLst>
              <a:ext uri="{FF2B5EF4-FFF2-40B4-BE49-F238E27FC236}">
                <a16:creationId xmlns:a16="http://schemas.microsoft.com/office/drawing/2014/main" id="{1B13162D-800C-4C38-84F2-9A6446A5F49E}"/>
              </a:ext>
            </a:extLst>
          </p:cNvPr>
          <p:cNvCxnSpPr>
            <a:cxnSpLocks/>
            <a:stCxn id="27" idx="3"/>
          </p:cNvCxnSpPr>
          <p:nvPr/>
        </p:nvCxnSpPr>
        <p:spPr>
          <a:xfrm>
            <a:off x="3341256" y="2919721"/>
            <a:ext cx="364467" cy="368456"/>
          </a:xfrm>
          <a:prstGeom prst="straightConnector1">
            <a:avLst/>
          </a:prstGeom>
          <a:ln w="28575">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684202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681518CF-56BF-4939-BAA4-1973E84113D7}"/>
              </a:ext>
            </a:extLst>
          </p:cNvPr>
          <p:cNvSpPr txBox="1"/>
          <p:nvPr/>
        </p:nvSpPr>
        <p:spPr>
          <a:xfrm>
            <a:off x="842457" y="229156"/>
            <a:ext cx="8069306" cy="507489"/>
          </a:xfrm>
          <a:prstGeom prst="rect">
            <a:avLst/>
          </a:prstGeom>
          <a:solidFill>
            <a:srgbClr val="FFFF00"/>
          </a:solidFill>
        </p:spPr>
        <p:txBody>
          <a:bodyPr wrap="square" rtlCol="0">
            <a:spAutoFit/>
          </a:bodyPr>
          <a:lstStyle/>
          <a:p>
            <a:endParaRPr lang="en-US" dirty="0"/>
          </a:p>
        </p:txBody>
      </p:sp>
      <p:sp>
        <p:nvSpPr>
          <p:cNvPr id="51" name="Rectangle 50">
            <a:extLst>
              <a:ext uri="{FF2B5EF4-FFF2-40B4-BE49-F238E27FC236}">
                <a16:creationId xmlns:a16="http://schemas.microsoft.com/office/drawing/2014/main" id="{3314A98D-4E45-40A5-8870-62E52E99CDAA}"/>
              </a:ext>
            </a:extLst>
          </p:cNvPr>
          <p:cNvSpPr/>
          <p:nvPr/>
        </p:nvSpPr>
        <p:spPr>
          <a:xfrm>
            <a:off x="5334201" y="3475875"/>
            <a:ext cx="1940390" cy="7053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a:spcBef>
                <a:spcPts val="0"/>
              </a:spcBef>
              <a:spcAft>
                <a:spcPts val="600"/>
              </a:spcAft>
            </a:pPr>
            <a:r>
              <a:rPr lang="en-US" sz="2000" spc="-100" dirty="0">
                <a:solidFill>
                  <a:schemeClr val="tx1"/>
                </a:solidFill>
                <a:latin typeface="Consolas" panose="020B0609020204030204" pitchFamily="49" charset="0"/>
                <a:ea typeface="Calibri" panose="020F0502020204030204" pitchFamily="34" charset="0"/>
                <a:cs typeface="Times New Roman" panose="02020603050405020304" pitchFamily="18" charset="0"/>
              </a:rPr>
              <a:t>Return(q, r)</a:t>
            </a:r>
          </a:p>
        </p:txBody>
      </p:sp>
      <mc:AlternateContent xmlns:mc="http://schemas.openxmlformats.org/markup-compatibility/2006" xmlns:a14="http://schemas.microsoft.com/office/drawing/2010/main">
        <mc:Choice Requires="a14">
          <p:sp>
            <p:nvSpPr>
              <p:cNvPr id="2" name="Rectangle 1"/>
              <p:cNvSpPr/>
              <p:nvPr/>
            </p:nvSpPr>
            <p:spPr>
              <a:xfrm>
                <a:off x="5448018" y="769548"/>
                <a:ext cx="5701580" cy="4555093"/>
              </a:xfrm>
              <a:prstGeom prst="rect">
                <a:avLst/>
              </a:prstGeom>
            </p:spPr>
            <p:txBody>
              <a:bodyPr wrap="square">
                <a:spAutoFit/>
              </a:bodyPr>
              <a:lstStyle/>
              <a:p>
                <a:pPr marL="457200" marR="0">
                  <a:spcBef>
                    <a:spcPts val="0"/>
                  </a:spcBef>
                  <a:spcAft>
                    <a:spcPts val="60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Pre-condition </a:t>
                </a:r>
                <a:r>
                  <a:rPr lang="en-US" sz="2000" u="sng"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Prc</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x </a:t>
                </a:r>
                <a:r>
                  <a:rPr lang="en-US" sz="2000" dirty="0">
                    <a:latin typeface="Times New Roman" panose="02020603050405020304" pitchFamily="18" charset="0"/>
                    <a:ea typeface="Calibri" panose="020F0502020204030204" pitchFamily="34" charset="0"/>
                    <a:cs typeface="Times New Roman" panose="02020603050405020304" pitchFamily="18" charset="0"/>
                  </a:rPr>
                  <a:t>≥ 0</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y &gt; 0, and</a:t>
                </a:r>
              </a:p>
              <a:p>
                <a:pPr marL="457200" marR="0">
                  <a:spcBef>
                    <a:spcPts val="0"/>
                  </a:spcBef>
                  <a:spcAft>
                    <a:spcPts val="60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r = x and q = 0.]   </a:t>
                </a:r>
                <a:endParaRPr lang="en-US" sz="2000" spc="-100" dirty="0">
                  <a:latin typeface="Consolas" panose="020B0609020204030204" pitchFamily="49" charset="0"/>
                  <a:ea typeface="Calibri" panose="020F0502020204030204" pitchFamily="34" charset="0"/>
                  <a:cs typeface="Times New Roman" panose="02020603050405020304" pitchFamily="18" charset="0"/>
                </a:endParaRPr>
              </a:p>
              <a:p>
                <a:pPr marL="457200" marR="0">
                  <a:spcBef>
                    <a:spcPts val="0"/>
                  </a:spcBef>
                  <a:spcAft>
                    <a:spcPts val="60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 = k):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 = x – n y ≥ 0 and  n = q.] </a:t>
                </a:r>
              </a:p>
              <a:p>
                <a:pPr marL="457200" marR="0">
                  <a:spcBef>
                    <a:spcPts val="0"/>
                  </a:spcBef>
                  <a:spcAft>
                    <a:spcPts val="6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spcBef>
                    <a:spcPts val="0"/>
                  </a:spcBef>
                  <a:spcAft>
                    <a:spcPts val="6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spcBef>
                    <a:spcPts val="0"/>
                  </a:spcBef>
                  <a:spcAft>
                    <a:spcPts val="6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spcBef>
                    <a:spcPts val="0"/>
                  </a:spcBef>
                  <a:spcAft>
                    <a:spcPts val="6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spcBef>
                    <a:spcPts val="0"/>
                  </a:spcBef>
                  <a:spcAft>
                    <a:spcPts val="6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spcBef>
                    <a:spcPts val="0"/>
                  </a:spcBef>
                  <a:spcAft>
                    <a:spcPts val="6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spcBef>
                    <a:spcPts val="0"/>
                  </a:spcBef>
                  <a:spcAft>
                    <a:spcPts val="6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spcBef>
                    <a:spcPts val="0"/>
                  </a:spcBef>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a:t>
                </a:r>
                <a:r>
                  <a:rPr lang="en-US" sz="20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Post-condition </a:t>
                </a:r>
                <a:r>
                  <a:rPr lang="en-US" sz="2000" u="sng"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Poc</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q </a:t>
                </a:r>
                <a:r>
                  <a:rPr lang="en-US" sz="2000" dirty="0">
                    <a:latin typeface="Times New Roman" panose="02020603050405020304" pitchFamily="18" charset="0"/>
                    <a:ea typeface="Calibri" panose="020F0502020204030204" pitchFamily="34" charset="0"/>
                    <a:cs typeface="Times New Roman" panose="02020603050405020304" pitchFamily="18" charset="0"/>
                  </a:rPr>
                  <a:t>≥ 0</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r </a:t>
                </a:r>
                <a:r>
                  <a:rPr lang="en-US" sz="2000" dirty="0">
                    <a:latin typeface="Times New Roman" panose="02020603050405020304" pitchFamily="18" charset="0"/>
                    <a:ea typeface="Calibri" panose="020F0502020204030204" pitchFamily="34" charset="0"/>
                    <a:cs typeface="Times New Roman" panose="02020603050405020304" pitchFamily="18" charset="0"/>
                  </a:rPr>
                  <a:t>≥ 0</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such that x = y q + r and 0 </a:t>
                </a:r>
                <a14:m>
                  <m:oMath xmlns:m="http://schemas.openxmlformats.org/officeDocument/2006/math">
                    <m:r>
                      <a:rPr lang="en-US" sz="20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r &lt; y.]  …. </a:t>
                </a:r>
                <a:r>
                  <a:rPr lang="en-US" sz="2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Poc</a:t>
                </a:r>
                <a:endPar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5448018" y="769548"/>
                <a:ext cx="5701580" cy="4555093"/>
              </a:xfrm>
              <a:prstGeom prst="rect">
                <a:avLst/>
              </a:prstGeom>
              <a:blipFill>
                <a:blip r:embed="rId2"/>
                <a:stretch>
                  <a:fillRect t="-669" r="-1176" b="-1473"/>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F774C70B-016F-4537-973C-E30662ECA49C}"/>
              </a:ext>
            </a:extLst>
          </p:cNvPr>
          <p:cNvSpPr txBox="1"/>
          <p:nvPr/>
        </p:nvSpPr>
        <p:spPr>
          <a:xfrm>
            <a:off x="1804736" y="219783"/>
            <a:ext cx="7654835" cy="523220"/>
          </a:xfrm>
          <a:prstGeom prst="rect">
            <a:avLst/>
          </a:prstGeom>
          <a:noFill/>
        </p:spPr>
        <p:txBody>
          <a:bodyPr wrap="square" rtlCol="0">
            <a:spAutoFit/>
          </a:bodyPr>
          <a:lstStyle/>
          <a:p>
            <a:r>
              <a:rPr lang="en-US" sz="2800" dirty="0">
                <a:latin typeface="Times New Roman" panose="02020603050405020304" pitchFamily="18" charset="0"/>
                <a:ea typeface="Calibri" panose="020F0502020204030204" pitchFamily="34" charset="0"/>
                <a:cs typeface="Times New Roman" panose="02020603050405020304" pitchFamily="18" charset="0"/>
              </a:rPr>
              <a:t>Correctness of the Division Algorithm</a:t>
            </a:r>
          </a:p>
        </p:txBody>
      </p:sp>
      <p:sp>
        <p:nvSpPr>
          <p:cNvPr id="7" name="Flowchart: Decision 6">
            <a:extLst>
              <a:ext uri="{FF2B5EF4-FFF2-40B4-BE49-F238E27FC236}">
                <a16:creationId xmlns:a16="http://schemas.microsoft.com/office/drawing/2014/main" id="{AB046D07-0FF4-420C-8000-F299F5D892F3}"/>
              </a:ext>
            </a:extLst>
          </p:cNvPr>
          <p:cNvSpPr/>
          <p:nvPr/>
        </p:nvSpPr>
        <p:spPr>
          <a:xfrm>
            <a:off x="2915299" y="3547041"/>
            <a:ext cx="1678175" cy="546203"/>
          </a:xfrm>
          <a:prstGeom prst="flowChartDecisi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100" dirty="0">
                <a:solidFill>
                  <a:schemeClr val="tx1"/>
                </a:solidFill>
                <a:latin typeface="Consolas" panose="020B0609020204030204" pitchFamily="49" charset="0"/>
                <a:ea typeface="Calibri" panose="020F0502020204030204" pitchFamily="34" charset="0"/>
                <a:cs typeface="Times New Roman" panose="02020603050405020304" pitchFamily="18" charset="0"/>
              </a:rPr>
              <a:t>G:r≥y</a:t>
            </a:r>
            <a:endParaRPr lang="en-US" sz="2000" dirty="0">
              <a:solidFill>
                <a:schemeClr val="tx1"/>
              </a:solidFill>
            </a:endParaRPr>
          </a:p>
        </p:txBody>
      </p:sp>
      <p:sp>
        <p:nvSpPr>
          <p:cNvPr id="8" name="Rectangle 7">
            <a:extLst>
              <a:ext uri="{FF2B5EF4-FFF2-40B4-BE49-F238E27FC236}">
                <a16:creationId xmlns:a16="http://schemas.microsoft.com/office/drawing/2014/main" id="{775B0596-00D9-4300-B7FE-620F5A425522}"/>
              </a:ext>
            </a:extLst>
          </p:cNvPr>
          <p:cNvSpPr/>
          <p:nvPr/>
        </p:nvSpPr>
        <p:spPr>
          <a:xfrm>
            <a:off x="2666404" y="4548696"/>
            <a:ext cx="2175964" cy="7824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100" dirty="0">
                <a:solidFill>
                  <a:schemeClr val="tx1"/>
                </a:solidFill>
                <a:latin typeface="Consolas" panose="020B0609020204030204" pitchFamily="49" charset="0"/>
                <a:ea typeface="Calibri" panose="020F0502020204030204" pitchFamily="34" charset="0"/>
                <a:cs typeface="Times New Roman" panose="02020603050405020304" pitchFamily="18" charset="0"/>
              </a:rPr>
              <a:t>r := r – y;</a:t>
            </a:r>
          </a:p>
          <a:p>
            <a:pPr algn="ctr"/>
            <a:r>
              <a:rPr lang="en-US" sz="2000" spc="-100" dirty="0">
                <a:solidFill>
                  <a:schemeClr val="tx1"/>
                </a:solidFill>
                <a:latin typeface="Consolas" panose="020B0609020204030204" pitchFamily="49" charset="0"/>
                <a:ea typeface="Calibri" panose="020F0502020204030204" pitchFamily="34" charset="0"/>
                <a:cs typeface="Times New Roman" panose="02020603050405020304" pitchFamily="18" charset="0"/>
              </a:rPr>
              <a:t>q := q + 1</a:t>
            </a:r>
            <a:endParaRPr lang="en-US" sz="2000" dirty="0">
              <a:solidFill>
                <a:schemeClr val="tx1"/>
              </a:solidFill>
            </a:endParaRPr>
          </a:p>
        </p:txBody>
      </p:sp>
      <p:sp>
        <p:nvSpPr>
          <p:cNvPr id="9" name="Rectangle 8">
            <a:extLst>
              <a:ext uri="{FF2B5EF4-FFF2-40B4-BE49-F238E27FC236}">
                <a16:creationId xmlns:a16="http://schemas.microsoft.com/office/drawing/2014/main" id="{D331ED31-32AA-4CE5-974F-9EE7D779FB9D}"/>
              </a:ext>
            </a:extLst>
          </p:cNvPr>
          <p:cNvSpPr/>
          <p:nvPr/>
        </p:nvSpPr>
        <p:spPr>
          <a:xfrm>
            <a:off x="2794052" y="1729771"/>
            <a:ext cx="1940390" cy="7053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marR="0">
              <a:spcBef>
                <a:spcPts val="0"/>
              </a:spcBef>
              <a:spcAft>
                <a:spcPts val="600"/>
              </a:spcAft>
            </a:pPr>
            <a:r>
              <a:rPr lang="en-US" sz="2000" spc="-100" dirty="0">
                <a:solidFill>
                  <a:schemeClr val="tx1"/>
                </a:solidFill>
                <a:latin typeface="Consolas" panose="020B0609020204030204" pitchFamily="49" charset="0"/>
                <a:ea typeface="Calibri" panose="020F0502020204030204" pitchFamily="34" charset="0"/>
                <a:cs typeface="Times New Roman" panose="02020603050405020304" pitchFamily="18" charset="0"/>
              </a:rPr>
              <a:t>q := 0;</a:t>
            </a:r>
          </a:p>
          <a:p>
            <a:pPr marL="457200" marR="0">
              <a:spcBef>
                <a:spcPts val="0"/>
              </a:spcBef>
              <a:spcAft>
                <a:spcPts val="600"/>
              </a:spcAft>
            </a:pPr>
            <a:r>
              <a:rPr lang="en-US" sz="2000" spc="-100" dirty="0">
                <a:solidFill>
                  <a:schemeClr val="tx1"/>
                </a:solidFill>
                <a:latin typeface="Consolas" panose="020B0609020204030204" pitchFamily="49" charset="0"/>
                <a:ea typeface="Calibri" panose="020F0502020204030204" pitchFamily="34" charset="0"/>
                <a:cs typeface="Times New Roman" panose="02020603050405020304" pitchFamily="18" charset="0"/>
              </a:rPr>
              <a:t>r:= x; </a:t>
            </a:r>
          </a:p>
        </p:txBody>
      </p:sp>
      <p:cxnSp>
        <p:nvCxnSpPr>
          <p:cNvPr id="14" name="Straight Arrow Connector 13">
            <a:extLst>
              <a:ext uri="{FF2B5EF4-FFF2-40B4-BE49-F238E27FC236}">
                <a16:creationId xmlns:a16="http://schemas.microsoft.com/office/drawing/2014/main" id="{84C4EEF3-D04E-47EE-8F9B-29662BABAFB1}"/>
              </a:ext>
            </a:extLst>
          </p:cNvPr>
          <p:cNvCxnSpPr>
            <a:cxnSpLocks/>
            <a:stCxn id="9" idx="2"/>
            <a:endCxn id="7" idx="0"/>
          </p:cNvCxnSpPr>
          <p:nvPr/>
        </p:nvCxnSpPr>
        <p:spPr>
          <a:xfrm flipH="1">
            <a:off x="3754387" y="2435098"/>
            <a:ext cx="9860" cy="111194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F7A0DA-CADB-42B0-9D5E-9BEAF518AB44}"/>
              </a:ext>
            </a:extLst>
          </p:cNvPr>
          <p:cNvCxnSpPr/>
          <p:nvPr/>
        </p:nvCxnSpPr>
        <p:spPr>
          <a:xfrm>
            <a:off x="3754387" y="1366187"/>
            <a:ext cx="1" cy="3635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D51EA5F-E16B-4314-A9FF-112B2B2EB07C}"/>
              </a:ext>
            </a:extLst>
          </p:cNvPr>
          <p:cNvCxnSpPr/>
          <p:nvPr/>
        </p:nvCxnSpPr>
        <p:spPr>
          <a:xfrm>
            <a:off x="3754384" y="5360154"/>
            <a:ext cx="1" cy="3635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CB2EFAF-810C-41B6-A6AF-43FF7BFDC6E1}"/>
              </a:ext>
            </a:extLst>
          </p:cNvPr>
          <p:cNvCxnSpPr>
            <a:cxnSpLocks/>
            <a:endCxn id="8" idx="0"/>
          </p:cNvCxnSpPr>
          <p:nvPr/>
        </p:nvCxnSpPr>
        <p:spPr>
          <a:xfrm>
            <a:off x="3754385" y="4116890"/>
            <a:ext cx="1" cy="43180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F4162BA-C67A-4AD6-8E97-68D7BC0F0B38}"/>
              </a:ext>
            </a:extLst>
          </p:cNvPr>
          <p:cNvCxnSpPr>
            <a:cxnSpLocks/>
          </p:cNvCxnSpPr>
          <p:nvPr/>
        </p:nvCxnSpPr>
        <p:spPr>
          <a:xfrm flipH="1">
            <a:off x="2309648" y="5731617"/>
            <a:ext cx="144473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60936AB-C9DF-4E1A-A889-9D0234B8B8EB}"/>
              </a:ext>
            </a:extLst>
          </p:cNvPr>
          <p:cNvCxnSpPr>
            <a:cxnSpLocks/>
          </p:cNvCxnSpPr>
          <p:nvPr/>
        </p:nvCxnSpPr>
        <p:spPr>
          <a:xfrm flipV="1">
            <a:off x="2309648" y="3302880"/>
            <a:ext cx="0" cy="2414014"/>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B3CC6A7-ACB4-42CF-AC12-64907CEC9A58}"/>
              </a:ext>
            </a:extLst>
          </p:cNvPr>
          <p:cNvCxnSpPr>
            <a:cxnSpLocks/>
          </p:cNvCxnSpPr>
          <p:nvPr/>
        </p:nvCxnSpPr>
        <p:spPr>
          <a:xfrm>
            <a:off x="2309648" y="3302541"/>
            <a:ext cx="145245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D58741F-19B7-40AC-9309-89558B36C945}"/>
              </a:ext>
            </a:extLst>
          </p:cNvPr>
          <p:cNvCxnSpPr>
            <a:cxnSpLocks/>
          </p:cNvCxnSpPr>
          <p:nvPr/>
        </p:nvCxnSpPr>
        <p:spPr>
          <a:xfrm flipH="1">
            <a:off x="3754386" y="1783446"/>
            <a:ext cx="2245449" cy="1519095"/>
          </a:xfrm>
          <a:prstGeom prst="straightConnector1">
            <a:avLst/>
          </a:prstGeom>
          <a:ln w="28575">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1C8CBD2-8C7E-4999-8887-CA9A64666566}"/>
              </a:ext>
            </a:extLst>
          </p:cNvPr>
          <p:cNvCxnSpPr>
            <a:cxnSpLocks/>
            <a:endCxn id="51" idx="1"/>
          </p:cNvCxnSpPr>
          <p:nvPr/>
        </p:nvCxnSpPr>
        <p:spPr>
          <a:xfrm>
            <a:off x="4583993" y="3826231"/>
            <a:ext cx="750208" cy="2308"/>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E50FFAD-F4B2-49D2-8130-7AEA59E4B87E}"/>
              </a:ext>
            </a:extLst>
          </p:cNvPr>
          <p:cNvCxnSpPr>
            <a:cxnSpLocks/>
          </p:cNvCxnSpPr>
          <p:nvPr/>
        </p:nvCxnSpPr>
        <p:spPr>
          <a:xfrm flipH="1" flipV="1">
            <a:off x="4842368" y="3832802"/>
            <a:ext cx="1072545" cy="803852"/>
          </a:xfrm>
          <a:prstGeom prst="straightConnector1">
            <a:avLst/>
          </a:prstGeom>
          <a:ln w="28575">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F63DEFE-85F5-424E-86E6-79AF9DD11BEE}"/>
              </a:ext>
            </a:extLst>
          </p:cNvPr>
          <p:cNvCxnSpPr>
            <a:cxnSpLocks/>
          </p:cNvCxnSpPr>
          <p:nvPr/>
        </p:nvCxnSpPr>
        <p:spPr>
          <a:xfrm flipH="1">
            <a:off x="3754385" y="1018499"/>
            <a:ext cx="2185466" cy="1828590"/>
          </a:xfrm>
          <a:prstGeom prst="straightConnector1">
            <a:avLst/>
          </a:prstGeom>
          <a:ln w="28575">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4272CA4-97E9-4BBF-991E-6C6E075921E6}"/>
                  </a:ext>
                </a:extLst>
              </p:cNvPr>
              <p:cNvSpPr txBox="1"/>
              <p:nvPr/>
            </p:nvSpPr>
            <p:spPr>
              <a:xfrm>
                <a:off x="5052830" y="1071801"/>
                <a:ext cx="6839480" cy="5786199"/>
              </a:xfrm>
              <a:prstGeom prst="rect">
                <a:avLst/>
              </a:prstGeom>
              <a:solidFill>
                <a:srgbClr val="FFFF00"/>
              </a:solidFill>
            </p:spPr>
            <p:txBody>
              <a:bodyPr wrap="square" rtlCol="0">
                <a:spAutoFit/>
              </a:bodyPr>
              <a:lstStyle/>
              <a:p>
                <a:r>
                  <a:rPr lang="en-US" sz="2000" dirty="0">
                    <a:solidFill>
                      <a:srgbClr val="0000FF"/>
                    </a:solidFill>
                    <a:latin typeface="Times New Roman" panose="02020603050405020304" pitchFamily="18" charset="0"/>
                    <a:cs typeface="Times New Roman" panose="02020603050405020304" pitchFamily="18" charset="0"/>
                  </a:rPr>
                  <a:t>II. Inductive Property: </a:t>
                </a:r>
              </a:p>
              <a:p>
                <a:r>
                  <a:rPr lang="en-US" sz="2000" dirty="0">
                    <a:latin typeface="Times New Roman" panose="02020603050405020304" pitchFamily="18" charset="0"/>
                    <a:cs typeface="Times New Roman" panose="02020603050405020304" pitchFamily="18" charset="0"/>
                  </a:rPr>
                  <a:t>Prove: G ˄ I(k), </a:t>
                </a:r>
                <a:r>
                  <a:rPr lang="en-US" sz="2000" dirty="0">
                    <a:solidFill>
                      <a:srgbClr val="0000FF"/>
                    </a:solidFill>
                    <a:latin typeface="Times New Roman" panose="02020603050405020304" pitchFamily="18" charset="0"/>
                    <a:cs typeface="Times New Roman" panose="02020603050405020304" pitchFamily="18" charset="0"/>
                  </a:rPr>
                  <a:t>k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0 </a:t>
                </a:r>
                <a14:m>
                  <m:oMath xmlns:m="http://schemas.openxmlformats.org/officeDocument/2006/math">
                    <m:r>
                      <a:rPr lang="en-US" sz="20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ea typeface="Calibri" panose="020F0502020204030204" pitchFamily="34" charset="0"/>
                    <a:cs typeface="Times New Roman" panose="02020603050405020304" pitchFamily="18" charset="0"/>
                  </a:rPr>
                  <a:t> I(k+1) is true.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Proof: </a:t>
                </a:r>
              </a:p>
              <a:p>
                <a:pPr marL="342900" marR="0" indent="-342900">
                  <a:spcAft>
                    <a:spcPts val="300"/>
                  </a:spcAft>
                  <a:buFont typeface="Arial" panose="020B0604020202020204" pitchFamily="34" charset="0"/>
                  <a:buChar char="•"/>
                </a:pPr>
                <a:r>
                  <a:rPr lang="en-US" sz="2000" dirty="0">
                    <a:solidFill>
                      <a:srgbClr val="0000FF"/>
                    </a:solidFill>
                    <a:latin typeface="Times New Roman" panose="02020603050405020304" pitchFamily="18" charset="0"/>
                    <a:cs typeface="Times New Roman" panose="02020603050405020304" pitchFamily="18" charset="0"/>
                  </a:rPr>
                  <a:t>Suppose k </a:t>
                </a:r>
                <a:r>
                  <a:rPr lang="en-US" sz="20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0 </a:t>
                </a:r>
                <a:r>
                  <a:rPr lang="en-US" sz="2000" dirty="0">
                    <a:solidFill>
                      <a:srgbClr val="0000FF"/>
                    </a:solidFill>
                    <a:latin typeface="Times New Roman" panose="02020603050405020304" pitchFamily="18" charset="0"/>
                    <a:cs typeface="Times New Roman" panose="02020603050405020304" pitchFamily="18" charset="0"/>
                  </a:rPr>
                  <a:t> such that G ˄ I(k) is true before k+1</a:t>
                </a:r>
                <a:r>
                  <a:rPr lang="en-US" sz="2000" baseline="30000" dirty="0">
                    <a:solidFill>
                      <a:srgbClr val="0000FF"/>
                    </a:solidFill>
                    <a:latin typeface="Times New Roman" panose="02020603050405020304" pitchFamily="18" charset="0"/>
                    <a:cs typeface="Times New Roman" panose="02020603050405020304" pitchFamily="18" charset="0"/>
                  </a:rPr>
                  <a:t>th</a:t>
                </a:r>
                <a:r>
                  <a:rPr lang="en-US" sz="2000" dirty="0">
                    <a:solidFill>
                      <a:srgbClr val="0000FF"/>
                    </a:solidFill>
                    <a:latin typeface="Times New Roman" panose="02020603050405020304" pitchFamily="18" charset="0"/>
                    <a:cs typeface="Times New Roman" panose="02020603050405020304" pitchFamily="18" charset="0"/>
                  </a:rPr>
                  <a:t> iteration of the loop. </a:t>
                </a:r>
              </a:p>
              <a:p>
                <a:pPr marL="342900" marR="0" indent="-342900">
                  <a:spcAft>
                    <a:spcPts val="300"/>
                  </a:spcAft>
                  <a:buFont typeface="Arial" panose="020B0604020202020204" pitchFamily="34" charset="0"/>
                  <a:buChar char="•"/>
                </a:pPr>
                <a:r>
                  <a:rPr lang="en-US" sz="2000" dirty="0">
                    <a:solidFill>
                      <a:srgbClr val="0000FF"/>
                    </a:solidFill>
                    <a:latin typeface="Times New Roman" panose="02020603050405020304" pitchFamily="18" charset="0"/>
                    <a:cs typeface="Times New Roman" panose="02020603050405020304" pitchFamily="18" charset="0"/>
                  </a:rPr>
                  <a:t>Since G: r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 y is true, the loop is entered.  Since I(k) is true, that is, I(k):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 = x – k y ≥ 0 and k = q  is true. </a:t>
                </a:r>
              </a:p>
              <a:p>
                <a:pPr marL="342900" marR="0" indent="-342900">
                  <a:spcAft>
                    <a:spcPts val="300"/>
                  </a:spcAft>
                  <a:buFont typeface="Arial" panose="020B0604020202020204" pitchFamily="34" charset="0"/>
                  <a:buChar char="•"/>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Before execution of statements “r := r – y; q := q +1;”, </a:t>
                </a:r>
              </a:p>
              <a:p>
                <a:pPr marR="0">
                  <a:spcAft>
                    <a:spcPts val="300"/>
                  </a:spcAft>
                </a:pPr>
                <a:r>
                  <a:rPr lang="en-US" sz="2000" dirty="0">
                    <a:solidFill>
                      <a:srgbClr val="0000FF"/>
                    </a:solidFill>
                    <a:latin typeface="Times New Roman" panose="02020603050405020304" pitchFamily="18" charset="0"/>
                    <a:cs typeface="Times New Roman" panose="02020603050405020304" pitchFamily="18" charset="0"/>
                  </a:rPr>
                  <a:t>	G:  </a:t>
                </a:r>
                <a:r>
                  <a:rPr lang="en-US" sz="2000" dirty="0" err="1">
                    <a:solidFill>
                      <a:srgbClr val="0000FF"/>
                    </a:solidFill>
                    <a:latin typeface="Times New Roman" panose="02020603050405020304" pitchFamily="18" charset="0"/>
                    <a:cs typeface="Times New Roman" panose="02020603050405020304" pitchFamily="18" charset="0"/>
                  </a:rPr>
                  <a:t>r</a:t>
                </a:r>
                <a:r>
                  <a:rPr lang="en-US" sz="2000" baseline="-25000" dirty="0" err="1">
                    <a:solidFill>
                      <a:srgbClr val="0000FF"/>
                    </a:solidFill>
                    <a:latin typeface="Times New Roman" panose="02020603050405020304" pitchFamily="18" charset="0"/>
                    <a:cs typeface="Times New Roman" panose="02020603050405020304" pitchFamily="18" charset="0"/>
                  </a:rPr>
                  <a:t>k</a:t>
                </a:r>
                <a:r>
                  <a:rPr lang="en-US" sz="2000" dirty="0">
                    <a:solidFill>
                      <a:srgbClr val="0000FF"/>
                    </a:solidFill>
                    <a:latin typeface="Times New Roman" panose="02020603050405020304" pitchFamily="18" charset="0"/>
                    <a:cs typeface="Times New Roman" panose="02020603050405020304" pitchFamily="18" charset="0"/>
                  </a:rPr>
                  <a:t>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 y and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I(k):  </a:t>
                </a:r>
                <a:r>
                  <a:rPr lang="en-US" sz="2000" dirty="0" err="1">
                    <a:solidFill>
                      <a:srgbClr val="0000FF"/>
                    </a:solidFill>
                    <a:latin typeface="Times New Roman" panose="02020603050405020304" pitchFamily="18" charset="0"/>
                    <a:cs typeface="Times New Roman" panose="02020603050405020304" pitchFamily="18" charset="0"/>
                  </a:rPr>
                  <a:t>r</a:t>
                </a:r>
                <a:r>
                  <a:rPr lang="en-US" sz="2000" baseline="-25000" dirty="0" err="1">
                    <a:solidFill>
                      <a:srgbClr val="0000FF"/>
                    </a:solidFill>
                    <a:latin typeface="Times New Roman" panose="02020603050405020304" pitchFamily="18" charset="0"/>
                    <a:cs typeface="Times New Roman" panose="02020603050405020304" pitchFamily="18" charset="0"/>
                  </a:rPr>
                  <a:t>k</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x – k y ≥ 0 and  </a:t>
                </a:r>
                <a:r>
                  <a:rPr lang="en-US" sz="2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q</a:t>
                </a:r>
                <a:r>
                  <a:rPr lang="en-US" sz="2000" baseline="-25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k</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k.</a:t>
                </a:r>
              </a:p>
              <a:p>
                <a:pPr marL="342900" marR="0" indent="-342900">
                  <a:spcAft>
                    <a:spcPts val="300"/>
                  </a:spcAft>
                  <a:buFont typeface="Arial" panose="020B0604020202020204" pitchFamily="34" charset="0"/>
                  <a:buChar char="•"/>
                </a:pPr>
                <a:r>
                  <a:rPr lang="en-US" sz="2000" dirty="0">
                    <a:solidFill>
                      <a:srgbClr val="0000FF"/>
                    </a:solidFill>
                    <a:latin typeface="Times New Roman" panose="02020603050405020304" pitchFamily="18" charset="0"/>
                    <a:cs typeface="Times New Roman" panose="02020603050405020304" pitchFamily="18" charset="0"/>
                  </a:rPr>
                  <a:t>Executing these statements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 := r – y; q := q + 1;” , we obtain  </a:t>
                </a:r>
                <a:r>
                  <a:rPr lang="en-US" sz="2000" dirty="0">
                    <a:solidFill>
                      <a:srgbClr val="0000FF"/>
                    </a:solidFill>
                    <a:latin typeface="Times New Roman" panose="02020603050405020304" pitchFamily="18" charset="0"/>
                    <a:cs typeface="Times New Roman" panose="02020603050405020304" pitchFamily="18" charset="0"/>
                  </a:rPr>
                  <a:t>	</a:t>
                </a:r>
                <a:r>
                  <a:rPr lang="en-US" sz="2000" b="1" dirty="0">
                    <a:solidFill>
                      <a:srgbClr val="0000FF"/>
                    </a:solidFill>
                    <a:latin typeface="Times New Roman" panose="02020603050405020304" pitchFamily="18" charset="0"/>
                    <a:cs typeface="Times New Roman" panose="02020603050405020304" pitchFamily="18" charset="0"/>
                  </a:rPr>
                  <a:t>r</a:t>
                </a:r>
                <a:r>
                  <a:rPr lang="en-US" sz="2000" b="1" baseline="-25000" dirty="0">
                    <a:solidFill>
                      <a:srgbClr val="0000FF"/>
                    </a:solidFill>
                    <a:latin typeface="Times New Roman" panose="02020603050405020304" pitchFamily="18" charset="0"/>
                    <a:cs typeface="Times New Roman" panose="02020603050405020304" pitchFamily="18" charset="0"/>
                  </a:rPr>
                  <a:t>k+1</a:t>
                </a:r>
                <a:r>
                  <a:rPr lang="en-US" sz="20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000" b="1" dirty="0" err="1">
                    <a:solidFill>
                      <a:srgbClr val="0000FF"/>
                    </a:solidFill>
                    <a:latin typeface="Times New Roman" panose="02020603050405020304" pitchFamily="18" charset="0"/>
                    <a:cs typeface="Times New Roman" panose="02020603050405020304" pitchFamily="18" charset="0"/>
                  </a:rPr>
                  <a:t>r</a:t>
                </a:r>
                <a:r>
                  <a:rPr lang="en-US" sz="2000" b="1" baseline="-25000" dirty="0" err="1">
                    <a:solidFill>
                      <a:srgbClr val="0000FF"/>
                    </a:solidFill>
                    <a:latin typeface="Times New Roman" panose="02020603050405020304" pitchFamily="18" charset="0"/>
                    <a:cs typeface="Times New Roman" panose="02020603050405020304" pitchFamily="18" charset="0"/>
                  </a:rPr>
                  <a:t>k</a:t>
                </a:r>
                <a:r>
                  <a:rPr lang="en-US" sz="20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y  =  x – k y – y  =  x – (k + 1) y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….(D.01)</a:t>
                </a:r>
              </a:p>
              <a:p>
                <a:pPr marR="0">
                  <a:spcAft>
                    <a:spcPts val="30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a:t>
                </a:r>
                <a:r>
                  <a:rPr lang="en-US" sz="20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q</a:t>
                </a:r>
                <a:r>
                  <a:rPr lang="en-US" sz="2000" b="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k+1</a:t>
                </a:r>
                <a:r>
                  <a:rPr lang="en-US" sz="20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000" b="1"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q</a:t>
                </a:r>
                <a:r>
                  <a:rPr lang="en-US" sz="2000" b="1" baseline="-25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k</a:t>
                </a:r>
                <a:r>
                  <a:rPr lang="en-US" sz="20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 =  k + 1.</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……….(D.02)</a:t>
                </a:r>
              </a:p>
              <a:p>
                <a:pPr marL="461963" indent="-461963">
                  <a:spcAft>
                    <a:spcPts val="60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000" b="1" dirty="0">
                    <a:solidFill>
                      <a:srgbClr val="0000FF"/>
                    </a:solidFill>
                    <a:latin typeface="Times New Roman" panose="02020603050405020304" pitchFamily="18" charset="0"/>
                    <a:cs typeface="Times New Roman" panose="02020603050405020304" pitchFamily="18" charset="0"/>
                  </a:rPr>
                  <a:t>r</a:t>
                </a:r>
                <a:r>
                  <a:rPr lang="en-US" sz="2000" b="1" baseline="-25000" dirty="0">
                    <a:solidFill>
                      <a:srgbClr val="0000FF"/>
                    </a:solidFill>
                    <a:latin typeface="Times New Roman" panose="02020603050405020304" pitchFamily="18" charset="0"/>
                    <a:cs typeface="Times New Roman" panose="02020603050405020304" pitchFamily="18" charset="0"/>
                  </a:rPr>
                  <a:t>k+1</a:t>
                </a:r>
                <a:r>
                  <a:rPr lang="en-US" sz="20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000" b="1" dirty="0" err="1">
                    <a:solidFill>
                      <a:srgbClr val="FF0000"/>
                    </a:solidFill>
                    <a:latin typeface="Times New Roman" panose="02020603050405020304" pitchFamily="18" charset="0"/>
                    <a:cs typeface="Times New Roman" panose="02020603050405020304" pitchFamily="18" charset="0"/>
                  </a:rPr>
                  <a:t>r</a:t>
                </a:r>
                <a:r>
                  <a:rPr lang="en-US" sz="2000" b="1" baseline="-25000" dirty="0" err="1">
                    <a:solidFill>
                      <a:srgbClr val="FF0000"/>
                    </a:solidFill>
                    <a:latin typeface="Times New Roman" panose="02020603050405020304" pitchFamily="18" charset="0"/>
                    <a:cs typeface="Times New Roman" panose="02020603050405020304" pitchFamily="18" charset="0"/>
                  </a:rPr>
                  <a:t>k</a:t>
                </a:r>
                <a:r>
                  <a:rPr lang="en-US" sz="20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y  ≥</a:t>
                </a:r>
                <a:r>
                  <a:rPr lang="en-US" sz="2000" b="1" dirty="0">
                    <a:solidFill>
                      <a:srgbClr val="0000FF"/>
                    </a:solidFill>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cs typeface="Times New Roman" panose="02020603050405020304" pitchFamily="18" charset="0"/>
                  </a:rPr>
                  <a:t>y</a:t>
                </a:r>
                <a:r>
                  <a:rPr lang="en-US" sz="2000" b="1" dirty="0">
                    <a:solidFill>
                      <a:srgbClr val="0000FF"/>
                    </a:solidFill>
                    <a:latin typeface="Times New Roman" panose="02020603050405020304" pitchFamily="18" charset="0"/>
                    <a:cs typeface="Times New Roman" panose="02020603050405020304" pitchFamily="18" charset="0"/>
                  </a:rPr>
                  <a:t> – y </a:t>
                </a:r>
                <a:r>
                  <a:rPr lang="en-US" sz="20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000" b="1" dirty="0">
                    <a:solidFill>
                      <a:srgbClr val="FF0000"/>
                    </a:solidFill>
                    <a:latin typeface="Times New Roman" panose="02020603050405020304" pitchFamily="18" charset="0"/>
                    <a:cs typeface="Times New Roman" panose="02020603050405020304" pitchFamily="18" charset="0"/>
                  </a:rPr>
                  <a:t> 0</a:t>
                </a:r>
                <a:r>
                  <a:rPr lang="en-US" sz="2000" b="1" dirty="0">
                    <a:solidFill>
                      <a:srgbClr val="0000FF"/>
                    </a:solidFill>
                    <a:latin typeface="Times New Roman" panose="02020603050405020304" pitchFamily="18" charset="0"/>
                    <a:cs typeface="Times New Roman" panose="02020603050405020304" pitchFamily="18" charset="0"/>
                  </a:rPr>
                  <a:t>, </a:t>
                </a:r>
                <a:r>
                  <a:rPr lang="en-US" sz="2000" dirty="0">
                    <a:solidFill>
                      <a:srgbClr val="0000FF"/>
                    </a:solidFill>
                    <a:latin typeface="Times New Roman" panose="02020603050405020304" pitchFamily="18" charset="0"/>
                    <a:cs typeface="Times New Roman" panose="02020603050405020304" pitchFamily="18" charset="0"/>
                  </a:rPr>
                  <a:t>since </a:t>
                </a:r>
                <a:r>
                  <a:rPr lang="en-US" sz="2000" dirty="0" err="1">
                    <a:solidFill>
                      <a:srgbClr val="FF0000"/>
                    </a:solidFill>
                    <a:latin typeface="Times New Roman" panose="02020603050405020304" pitchFamily="18" charset="0"/>
                    <a:cs typeface="Times New Roman" panose="02020603050405020304" pitchFamily="18" charset="0"/>
                  </a:rPr>
                  <a:t>r</a:t>
                </a:r>
                <a:r>
                  <a:rPr lang="en-US" sz="2000" baseline="-25000" dirty="0" err="1">
                    <a:solidFill>
                      <a:srgbClr val="FF0000"/>
                    </a:solidFill>
                    <a:latin typeface="Times New Roman" panose="02020603050405020304" pitchFamily="18" charset="0"/>
                    <a:cs typeface="Times New Roman" panose="02020603050405020304" pitchFamily="18" charset="0"/>
                  </a:rPr>
                  <a:t>k</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FF0000"/>
                    </a:solidFill>
                    <a:latin typeface="Times New Roman" panose="02020603050405020304" pitchFamily="18" charset="0"/>
                    <a:cs typeface="Times New Roman" panose="02020603050405020304" pitchFamily="18" charset="0"/>
                  </a:rPr>
                  <a:t> y        </a:t>
                </a:r>
                <a:r>
                  <a:rPr lang="en-US" sz="2000" dirty="0">
                    <a:solidFill>
                      <a:srgbClr val="0000FF"/>
                    </a:solidFill>
                    <a:latin typeface="Times New Roman" panose="02020603050405020304" pitchFamily="18" charset="0"/>
                    <a:cs typeface="Times New Roman" panose="02020603050405020304" pitchFamily="18" charset="0"/>
                  </a:rPr>
                  <a:t>……...(D.03)</a:t>
                </a:r>
              </a:p>
              <a:p>
                <a:pPr marL="342900" indent="-342900">
                  <a:spcAft>
                    <a:spcPts val="600"/>
                  </a:spcAft>
                  <a:buFont typeface="Arial" panose="020B0604020202020204" pitchFamily="34" charset="0"/>
                  <a:buChar char="•"/>
                </a:pPr>
                <a:r>
                  <a:rPr lang="en-US" sz="2000" dirty="0">
                    <a:solidFill>
                      <a:srgbClr val="0000FF"/>
                    </a:solidFill>
                    <a:latin typeface="Times New Roman" panose="02020603050405020304" pitchFamily="18" charset="0"/>
                    <a:cs typeface="Times New Roman" panose="02020603050405020304" pitchFamily="18" charset="0"/>
                  </a:rPr>
                  <a:t>Combine these equations to yield that, after iteration of the loops, </a:t>
                </a:r>
              </a:p>
              <a:p>
                <a:pPr marL="461963" indent="-461963">
                  <a:spcAft>
                    <a:spcPts val="60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000" b="1" dirty="0">
                    <a:solidFill>
                      <a:srgbClr val="0000FF"/>
                    </a:solidFill>
                    <a:latin typeface="Times New Roman" panose="02020603050405020304" pitchFamily="18" charset="0"/>
                    <a:cs typeface="Times New Roman" panose="02020603050405020304" pitchFamily="18" charset="0"/>
                  </a:rPr>
                  <a:t>r</a:t>
                </a:r>
                <a:r>
                  <a:rPr lang="en-US" sz="2000" b="1" baseline="-25000" dirty="0">
                    <a:solidFill>
                      <a:srgbClr val="0000FF"/>
                    </a:solidFill>
                    <a:latin typeface="Times New Roman" panose="02020603050405020304" pitchFamily="18" charset="0"/>
                    <a:cs typeface="Times New Roman" panose="02020603050405020304" pitchFamily="18" charset="0"/>
                  </a:rPr>
                  <a:t>k+1</a:t>
                </a:r>
                <a:r>
                  <a:rPr lang="en-US" sz="2000" b="1" dirty="0">
                    <a:solidFill>
                      <a:srgbClr val="0000FF"/>
                    </a:solidFill>
                    <a:latin typeface="Times New Roman" panose="02020603050405020304" pitchFamily="18" charset="0"/>
                    <a:cs typeface="Times New Roman" panose="02020603050405020304" pitchFamily="18" charset="0"/>
                  </a:rPr>
                  <a:t> </a:t>
                </a:r>
                <a:r>
                  <a:rPr lang="en-US" sz="20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b="1" dirty="0">
                    <a:solidFill>
                      <a:srgbClr val="0000FF"/>
                    </a:solidFill>
                    <a:latin typeface="Times New Roman" panose="02020603050405020304" pitchFamily="18" charset="0"/>
                    <a:cs typeface="Times New Roman" panose="02020603050405020304" pitchFamily="18" charset="0"/>
                  </a:rPr>
                  <a:t> 0 </a:t>
                </a:r>
                <a:r>
                  <a:rPr lang="en-US" sz="2000" dirty="0">
                    <a:solidFill>
                      <a:srgbClr val="0000FF"/>
                    </a:solidFill>
                    <a:latin typeface="Times New Roman" panose="02020603050405020304" pitchFamily="18" charset="0"/>
                    <a:cs typeface="Times New Roman" panose="02020603050405020304" pitchFamily="18" charset="0"/>
                  </a:rPr>
                  <a:t>and</a:t>
                </a:r>
                <a:r>
                  <a:rPr lang="en-US" sz="2000" b="1" dirty="0">
                    <a:solidFill>
                      <a:srgbClr val="0000FF"/>
                    </a:solidFill>
                    <a:latin typeface="Times New Roman" panose="02020603050405020304" pitchFamily="18" charset="0"/>
                    <a:cs typeface="Times New Roman" panose="02020603050405020304" pitchFamily="18" charset="0"/>
                  </a:rPr>
                  <a:t> r</a:t>
                </a:r>
                <a:r>
                  <a:rPr lang="en-US" sz="2000" b="1" baseline="-25000" dirty="0">
                    <a:solidFill>
                      <a:srgbClr val="0000FF"/>
                    </a:solidFill>
                    <a:latin typeface="Times New Roman" panose="02020603050405020304" pitchFamily="18" charset="0"/>
                    <a:cs typeface="Times New Roman" panose="02020603050405020304" pitchFamily="18" charset="0"/>
                  </a:rPr>
                  <a:t>k+1</a:t>
                </a:r>
                <a:r>
                  <a:rPr lang="en-US" sz="20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x – (k + 1) y ≥ 0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and</a:t>
                </a:r>
                <a:r>
                  <a:rPr lang="en-US" sz="20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q = k + 1.</a:t>
                </a:r>
              </a:p>
              <a:p>
                <a:pPr marL="461963" indent="-461963">
                  <a:spcAft>
                    <a:spcPts val="60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Hence I(k+1): </a:t>
                </a:r>
                <a:r>
                  <a:rPr lang="en-US" sz="2000" dirty="0">
                    <a:solidFill>
                      <a:srgbClr val="0000FF"/>
                    </a:solidFill>
                    <a:latin typeface="Times New Roman" panose="02020603050405020304" pitchFamily="18" charset="0"/>
                    <a:cs typeface="Times New Roman" panose="02020603050405020304" pitchFamily="18" charset="0"/>
                  </a:rPr>
                  <a:t>r</a:t>
                </a:r>
                <a:r>
                  <a:rPr lang="en-US" sz="2000" baseline="-25000" dirty="0">
                    <a:solidFill>
                      <a:srgbClr val="0000FF"/>
                    </a:solidFill>
                    <a:latin typeface="Times New Roman" panose="02020603050405020304" pitchFamily="18" charset="0"/>
                    <a:cs typeface="Times New Roman" panose="02020603050405020304" pitchFamily="18" charset="0"/>
                  </a:rPr>
                  <a:t>k+1</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x – (k + 1) y ≥ 0 and  q = k + 1  is true.</a:t>
                </a:r>
              </a:p>
            </p:txBody>
          </p:sp>
        </mc:Choice>
        <mc:Fallback xmlns="">
          <p:sp>
            <p:nvSpPr>
              <p:cNvPr id="10" name="TextBox 9">
                <a:extLst>
                  <a:ext uri="{FF2B5EF4-FFF2-40B4-BE49-F238E27FC236}">
                    <a16:creationId xmlns:a16="http://schemas.microsoft.com/office/drawing/2014/main" id="{A4272CA4-97E9-4BBF-991E-6C6E075921E6}"/>
                  </a:ext>
                </a:extLst>
              </p:cNvPr>
              <p:cNvSpPr txBox="1">
                <a:spLocks noRot="1" noChangeAspect="1" noMove="1" noResize="1" noEditPoints="1" noAdjustHandles="1" noChangeArrowheads="1" noChangeShapeType="1" noTextEdit="1"/>
              </p:cNvSpPr>
              <p:nvPr/>
            </p:nvSpPr>
            <p:spPr>
              <a:xfrm>
                <a:off x="5052830" y="1071801"/>
                <a:ext cx="6839480" cy="5786199"/>
              </a:xfrm>
              <a:prstGeom prst="rect">
                <a:avLst/>
              </a:prstGeom>
              <a:blipFill>
                <a:blip r:embed="rId4"/>
                <a:stretch>
                  <a:fillRect l="-980" t="-632" r="-2585" b="-948"/>
                </a:stretch>
              </a:blipFill>
            </p:spPr>
            <p:txBody>
              <a:bodyPr/>
              <a:lstStyle/>
              <a:p>
                <a:r>
                  <a:rPr lang="en-US">
                    <a:noFill/>
                  </a:rPr>
                  <a:t> </a:t>
                </a:r>
              </a:p>
            </p:txBody>
          </p:sp>
        </mc:Fallback>
      </mc:AlternateContent>
      <p:sp>
        <p:nvSpPr>
          <p:cNvPr id="53" name="TextBox 52">
            <a:extLst>
              <a:ext uri="{FF2B5EF4-FFF2-40B4-BE49-F238E27FC236}">
                <a16:creationId xmlns:a16="http://schemas.microsoft.com/office/drawing/2014/main" id="{EBDC52A0-478B-4D26-92CD-F2343D1C2C3A}"/>
              </a:ext>
            </a:extLst>
          </p:cNvPr>
          <p:cNvSpPr txBox="1"/>
          <p:nvPr/>
        </p:nvSpPr>
        <p:spPr>
          <a:xfrm>
            <a:off x="2399544" y="982308"/>
            <a:ext cx="2719545" cy="369332"/>
          </a:xfrm>
          <a:prstGeom prst="rect">
            <a:avLst/>
          </a:prstGeom>
          <a:noFill/>
          <a:ln>
            <a:solidFill>
              <a:schemeClr val="accent1"/>
            </a:solidFill>
          </a:ln>
        </p:spPr>
        <p:txBody>
          <a:bodyPr wrap="square">
            <a:spAutoFit/>
          </a:bodyPr>
          <a:lstStyle/>
          <a:p>
            <a:pPr>
              <a:spcAft>
                <a:spcPts val="600"/>
              </a:spcAft>
            </a:pPr>
            <a:r>
              <a:rPr lang="en-US" sz="18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function divide(x, y)</a:t>
            </a:r>
          </a:p>
        </p:txBody>
      </p:sp>
      <p:sp>
        <p:nvSpPr>
          <p:cNvPr id="27" name="TextBox 26">
            <a:extLst>
              <a:ext uri="{FF2B5EF4-FFF2-40B4-BE49-F238E27FC236}">
                <a16:creationId xmlns:a16="http://schemas.microsoft.com/office/drawing/2014/main" id="{21F1229E-5B50-4D2C-A2AB-F4F2407B9B56}"/>
              </a:ext>
            </a:extLst>
          </p:cNvPr>
          <p:cNvSpPr txBox="1"/>
          <p:nvPr/>
        </p:nvSpPr>
        <p:spPr>
          <a:xfrm>
            <a:off x="545285" y="2596555"/>
            <a:ext cx="2795971" cy="646331"/>
          </a:xfrm>
          <a:prstGeom prst="rect">
            <a:avLst/>
          </a:prstGeom>
          <a:noFill/>
        </p:spPr>
        <p:txBody>
          <a:bodyPr wrap="square">
            <a:spAutoFit/>
          </a:bodyPr>
          <a:lstStyle/>
          <a:p>
            <a:pPr marR="0">
              <a:spcBef>
                <a:spcPts val="0"/>
              </a:spcBef>
              <a:spcAft>
                <a:spcPts val="600"/>
              </a:spcAft>
            </a:pPr>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18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 = k + 1): </a:t>
            </a:r>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 = x – n y ≥ 0 and  n = q.] </a:t>
            </a:r>
          </a:p>
        </p:txBody>
      </p:sp>
      <p:cxnSp>
        <p:nvCxnSpPr>
          <p:cNvPr id="30" name="Straight Arrow Connector 29">
            <a:extLst>
              <a:ext uri="{FF2B5EF4-FFF2-40B4-BE49-F238E27FC236}">
                <a16:creationId xmlns:a16="http://schemas.microsoft.com/office/drawing/2014/main" id="{1B13162D-800C-4C38-84F2-9A6446A5F49E}"/>
              </a:ext>
            </a:extLst>
          </p:cNvPr>
          <p:cNvCxnSpPr>
            <a:cxnSpLocks/>
            <a:stCxn id="27" idx="3"/>
          </p:cNvCxnSpPr>
          <p:nvPr/>
        </p:nvCxnSpPr>
        <p:spPr>
          <a:xfrm>
            <a:off x="3341256" y="2919721"/>
            <a:ext cx="364467" cy="368456"/>
          </a:xfrm>
          <a:prstGeom prst="straightConnector1">
            <a:avLst/>
          </a:prstGeom>
          <a:ln w="28575">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50684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FBB7EC6-5E83-423C-A523-9E958C5FED9D}"/>
                  </a:ext>
                </a:extLst>
              </p:cNvPr>
              <p:cNvSpPr txBox="1"/>
              <p:nvPr/>
            </p:nvSpPr>
            <p:spPr>
              <a:xfrm>
                <a:off x="1331487" y="1057626"/>
                <a:ext cx="8768332" cy="4616648"/>
              </a:xfrm>
              <a:prstGeom prst="rect">
                <a:avLst/>
              </a:prstGeom>
              <a:noFill/>
            </p:spPr>
            <p:txBody>
              <a:bodyPr wrap="square" rtlCol="0">
                <a:spAutoFit/>
              </a:bodyPr>
              <a:lstStyle/>
              <a:p>
                <a:pPr marL="514350" indent="-514350">
                  <a:spcBef>
                    <a:spcPts val="600"/>
                  </a:spcBef>
                  <a:spcAft>
                    <a:spcPts val="600"/>
                  </a:spcAft>
                  <a:buAutoNum type="romanUcPeriod" startAt="3"/>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Eventual Falsity of the Guard:  [After a finite number of iterations of the loop, the condition of G becomes false.]</a:t>
                </a:r>
              </a:p>
              <a:p>
                <a:pPr marL="461963" indent="-461963">
                  <a:spcBef>
                    <a:spcPts val="600"/>
                  </a:spcBef>
                  <a:spcAft>
                    <a:spcPts val="600"/>
                  </a:spcAf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The Guard G is </a:t>
                </a:r>
                <a:r>
                  <a:rPr lang="en-US" sz="2200" dirty="0">
                    <a:solidFill>
                      <a:srgbClr val="0000FF"/>
                    </a:solidFill>
                    <a:latin typeface="Times New Roman" panose="02020603050405020304" pitchFamily="18" charset="0"/>
                    <a:cs typeface="Times New Roman" panose="02020603050405020304" pitchFamily="18" charset="0"/>
                  </a:rPr>
                  <a:t>r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latin typeface="Times New Roman" panose="02020603050405020304" pitchFamily="18" charset="0"/>
                    <a:cs typeface="Times New Roman" panose="02020603050405020304" pitchFamily="18" charset="0"/>
                  </a:rPr>
                  <a:t> y.  For each iteration of the loop, </a:t>
                </a:r>
                <a:r>
                  <a:rPr lang="en-US" sz="2200" dirty="0">
                    <a:solidFill>
                      <a:srgbClr val="FF0000"/>
                    </a:solidFill>
                    <a:latin typeface="Times New Roman" panose="02020603050405020304" pitchFamily="18" charset="0"/>
                    <a:cs typeface="Times New Roman" panose="02020603050405020304" pitchFamily="18" charset="0"/>
                  </a:rPr>
                  <a:t>r = r - y </a:t>
                </a:r>
                <a:r>
                  <a:rPr lang="en-US" sz="2200" dirty="0">
                    <a:solidFill>
                      <a:srgbClr val="0000FF"/>
                    </a:solidFill>
                    <a:latin typeface="Times New Roman" panose="02020603050405020304" pitchFamily="18" charset="0"/>
                    <a:cs typeface="Times New Roman" panose="02020603050405020304" pitchFamily="18" charset="0"/>
                  </a:rPr>
                  <a:t>and </a:t>
                </a:r>
                <a:r>
                  <a:rPr lang="en-US" sz="2200" dirty="0">
                    <a:solidFill>
                      <a:srgbClr val="FF0000"/>
                    </a:solidFill>
                    <a:latin typeface="Times New Roman" panose="02020603050405020304" pitchFamily="18" charset="0"/>
                    <a:cs typeface="Times New Roman" panose="02020603050405020304" pitchFamily="18" charset="0"/>
                  </a:rPr>
                  <a:t>r </a:t>
                </a:r>
                <a14:m>
                  <m:oMath xmlns:m="http://schemas.openxmlformats.org/officeDocument/2006/math">
                    <m:r>
                      <a:rPr lang="en-US" sz="22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sz="22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0</m:t>
                    </m:r>
                  </m:oMath>
                </a14:m>
                <a:r>
                  <a:rPr lang="en-US" sz="2200" dirty="0">
                    <a:solidFill>
                      <a:srgbClr val="0000FF"/>
                    </a:solidFill>
                    <a:latin typeface="Times New Roman" panose="02020603050405020304" pitchFamily="18" charset="0"/>
                    <a:cs typeface="Times New Roman" panose="02020603050405020304" pitchFamily="18" charset="0"/>
                  </a:rPr>
                  <a:t>,  r is always a nonnegative value. The values of r form a decreasing sequence of nonnegative integers. By the well-ordering principle, there must have a smallest r, say </a:t>
                </a:r>
                <a:r>
                  <a:rPr lang="en-US" sz="2200" dirty="0" err="1">
                    <a:solidFill>
                      <a:srgbClr val="0000FF"/>
                    </a:solidFill>
                    <a:latin typeface="Times New Roman" panose="02020603050405020304" pitchFamily="18" charset="0"/>
                    <a:cs typeface="Times New Roman" panose="02020603050405020304" pitchFamily="18" charset="0"/>
                  </a:rPr>
                  <a:t>r</a:t>
                </a:r>
                <a:r>
                  <a:rPr lang="en-US" sz="2200" baseline="-25000" dirty="0" err="1">
                    <a:solidFill>
                      <a:srgbClr val="0000FF"/>
                    </a:solidFill>
                    <a:latin typeface="Times New Roman" panose="02020603050405020304" pitchFamily="18" charset="0"/>
                    <a:cs typeface="Times New Roman" panose="02020603050405020304" pitchFamily="18" charset="0"/>
                  </a:rPr>
                  <a:t>min</a:t>
                </a:r>
                <a:r>
                  <a:rPr lang="en-US" sz="2200" dirty="0">
                    <a:solidFill>
                      <a:srgbClr val="0000FF"/>
                    </a:solidFill>
                    <a:latin typeface="Times New Roman" panose="02020603050405020304" pitchFamily="18" charset="0"/>
                    <a:cs typeface="Times New Roman" panose="02020603050405020304" pitchFamily="18" charset="0"/>
                  </a:rPr>
                  <a:t>.  Then  </a:t>
                </a:r>
                <a:r>
                  <a:rPr lang="en-US" sz="2200" dirty="0" err="1">
                    <a:solidFill>
                      <a:srgbClr val="0000FF"/>
                    </a:solidFill>
                    <a:latin typeface="Times New Roman" panose="02020603050405020304" pitchFamily="18" charset="0"/>
                    <a:cs typeface="Times New Roman" panose="02020603050405020304" pitchFamily="18" charset="0"/>
                  </a:rPr>
                  <a:t>r</a:t>
                </a:r>
                <a:r>
                  <a:rPr lang="en-US" sz="2200" baseline="-25000" dirty="0" err="1">
                    <a:solidFill>
                      <a:srgbClr val="0000FF"/>
                    </a:solidFill>
                    <a:latin typeface="Times New Roman" panose="02020603050405020304" pitchFamily="18" charset="0"/>
                    <a:cs typeface="Times New Roman" panose="02020603050405020304" pitchFamily="18" charset="0"/>
                  </a:rPr>
                  <a:t>min</a:t>
                </a:r>
                <a:r>
                  <a:rPr lang="en-US" sz="2200" dirty="0">
                    <a:solidFill>
                      <a:srgbClr val="0000FF"/>
                    </a:solidFill>
                    <a:latin typeface="Times New Roman" panose="02020603050405020304" pitchFamily="18" charset="0"/>
                    <a:cs typeface="Times New Roman" panose="02020603050405020304" pitchFamily="18" charset="0"/>
                  </a:rPr>
                  <a:t> &lt; y. </a:t>
                </a:r>
              </a:p>
              <a:p>
                <a:pPr marL="461963" indent="-461963">
                  <a:spcBef>
                    <a:spcPts val="600"/>
                  </a:spcBef>
                  <a:spcAft>
                    <a:spcPts val="600"/>
                  </a:spcAft>
                </a:pPr>
                <a:r>
                  <a:rPr lang="en-US" sz="2200" dirty="0">
                    <a:solidFill>
                      <a:srgbClr val="0000FF"/>
                    </a:solidFill>
                    <a:latin typeface="Times New Roman" panose="02020603050405020304" pitchFamily="18" charset="0"/>
                    <a:cs typeface="Times New Roman" panose="02020603050405020304" pitchFamily="18" charset="0"/>
                  </a:rPr>
                  <a:t>	[If </a:t>
                </a:r>
                <a:r>
                  <a:rPr lang="en-US" sz="2200" dirty="0" err="1">
                    <a:solidFill>
                      <a:srgbClr val="0000FF"/>
                    </a:solidFill>
                    <a:latin typeface="Times New Roman" panose="02020603050405020304" pitchFamily="18" charset="0"/>
                    <a:cs typeface="Times New Roman" panose="02020603050405020304" pitchFamily="18" charset="0"/>
                  </a:rPr>
                  <a:t>r</a:t>
                </a:r>
                <a:r>
                  <a:rPr lang="en-US" sz="2200" baseline="-25000" dirty="0" err="1">
                    <a:solidFill>
                      <a:srgbClr val="0000FF"/>
                    </a:solidFill>
                    <a:latin typeface="Times New Roman" panose="02020603050405020304" pitchFamily="18" charset="0"/>
                    <a:cs typeface="Times New Roman" panose="02020603050405020304" pitchFamily="18" charset="0"/>
                  </a:rPr>
                  <a:t>min</a:t>
                </a:r>
                <a:r>
                  <a:rPr lang="en-US" sz="22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r>
                      <a:rPr lang="en-US" sz="22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200" dirty="0">
                    <a:solidFill>
                      <a:srgbClr val="0000FF"/>
                    </a:solidFill>
                    <a:latin typeface="Times New Roman" panose="02020603050405020304" pitchFamily="18" charset="0"/>
                    <a:cs typeface="Times New Roman" panose="02020603050405020304" pitchFamily="18" charset="0"/>
                  </a:rPr>
                  <a:t> y, there will have one more time iteration of the loop and generate a new value of r = </a:t>
                </a:r>
                <a:r>
                  <a:rPr lang="en-US" sz="2200" dirty="0" err="1">
                    <a:solidFill>
                      <a:srgbClr val="0000FF"/>
                    </a:solidFill>
                    <a:latin typeface="Times New Roman" panose="02020603050405020304" pitchFamily="18" charset="0"/>
                    <a:cs typeface="Times New Roman" panose="02020603050405020304" pitchFamily="18" charset="0"/>
                  </a:rPr>
                  <a:t>r</a:t>
                </a:r>
                <a:r>
                  <a:rPr lang="en-US" sz="2200" baseline="-25000" dirty="0" err="1">
                    <a:solidFill>
                      <a:srgbClr val="0000FF"/>
                    </a:solidFill>
                    <a:latin typeface="Times New Roman" panose="02020603050405020304" pitchFamily="18" charset="0"/>
                    <a:cs typeface="Times New Roman" panose="02020603050405020304" pitchFamily="18" charset="0"/>
                  </a:rPr>
                  <a:t>min</a:t>
                </a:r>
                <a:r>
                  <a:rPr lang="en-US" sz="2200" dirty="0">
                    <a:solidFill>
                      <a:srgbClr val="0000FF"/>
                    </a:solidFill>
                    <a:latin typeface="Times New Roman" panose="02020603050405020304" pitchFamily="18" charset="0"/>
                    <a:cs typeface="Times New Roman" panose="02020603050405020304" pitchFamily="18" charset="0"/>
                  </a:rPr>
                  <a:t> – y, such that r &lt; </a:t>
                </a:r>
                <a:r>
                  <a:rPr lang="en-US" sz="2200" dirty="0" err="1">
                    <a:solidFill>
                      <a:srgbClr val="0000FF"/>
                    </a:solidFill>
                    <a:latin typeface="Times New Roman" panose="02020603050405020304" pitchFamily="18" charset="0"/>
                    <a:cs typeface="Times New Roman" panose="02020603050405020304" pitchFamily="18" charset="0"/>
                  </a:rPr>
                  <a:t>r</a:t>
                </a:r>
                <a:r>
                  <a:rPr lang="en-US" sz="2200" baseline="-25000" dirty="0" err="1">
                    <a:solidFill>
                      <a:srgbClr val="0000FF"/>
                    </a:solidFill>
                    <a:latin typeface="Times New Roman" panose="02020603050405020304" pitchFamily="18" charset="0"/>
                    <a:cs typeface="Times New Roman" panose="02020603050405020304" pitchFamily="18" charset="0"/>
                  </a:rPr>
                  <a:t>min</a:t>
                </a:r>
                <a:r>
                  <a:rPr lang="en-US" sz="2200" dirty="0">
                    <a:solidFill>
                      <a:srgbClr val="0000FF"/>
                    </a:solidFill>
                    <a:latin typeface="Times New Roman" panose="02020603050405020304" pitchFamily="18" charset="0"/>
                    <a:cs typeface="Times New Roman" panose="02020603050405020304" pitchFamily="18" charset="0"/>
                  </a:rPr>
                  <a:t>. This would contradict the fact that  </a:t>
                </a:r>
                <a:r>
                  <a:rPr lang="en-US" sz="2200" dirty="0" err="1">
                    <a:solidFill>
                      <a:srgbClr val="0000FF"/>
                    </a:solidFill>
                    <a:latin typeface="Times New Roman" panose="02020603050405020304" pitchFamily="18" charset="0"/>
                    <a:cs typeface="Times New Roman" panose="02020603050405020304" pitchFamily="18" charset="0"/>
                  </a:rPr>
                  <a:t>r</a:t>
                </a:r>
                <a:r>
                  <a:rPr lang="en-US" sz="2200" baseline="-25000" dirty="0" err="1">
                    <a:solidFill>
                      <a:srgbClr val="0000FF"/>
                    </a:solidFill>
                    <a:latin typeface="Times New Roman" panose="02020603050405020304" pitchFamily="18" charset="0"/>
                    <a:cs typeface="Times New Roman" panose="02020603050405020304" pitchFamily="18" charset="0"/>
                  </a:rPr>
                  <a:t>min</a:t>
                </a:r>
                <a:r>
                  <a:rPr lang="en-US" sz="2200" dirty="0">
                    <a:solidFill>
                      <a:srgbClr val="0000FF"/>
                    </a:solidFill>
                    <a:latin typeface="Times New Roman" panose="02020603050405020304" pitchFamily="18" charset="0"/>
                    <a:cs typeface="Times New Roman" panose="02020603050405020304" pitchFamily="18" charset="0"/>
                  </a:rPr>
                  <a:t>  is the smallest remainder obtained by repeated iterations of the loop.]</a:t>
                </a:r>
              </a:p>
              <a:p>
                <a:pPr marL="461963" indent="-461963">
                  <a:spcBef>
                    <a:spcPts val="600"/>
                  </a:spcBef>
                  <a:spcAft>
                    <a:spcPts val="600"/>
                  </a:spcAft>
                </a:pPr>
                <a:r>
                  <a:rPr lang="en-US" sz="2200" dirty="0">
                    <a:solidFill>
                      <a:srgbClr val="0000FF"/>
                    </a:solidFill>
                    <a:latin typeface="Times New Roman" panose="02020603050405020304" pitchFamily="18" charset="0"/>
                    <a:cs typeface="Times New Roman" panose="02020603050405020304" pitchFamily="18" charset="0"/>
                  </a:rPr>
                  <a:t>	Hence when the value r =  </a:t>
                </a:r>
                <a:r>
                  <a:rPr lang="en-US" sz="2200" dirty="0" err="1">
                    <a:solidFill>
                      <a:srgbClr val="0000FF"/>
                    </a:solidFill>
                    <a:latin typeface="Times New Roman" panose="02020603050405020304" pitchFamily="18" charset="0"/>
                    <a:cs typeface="Times New Roman" panose="02020603050405020304" pitchFamily="18" charset="0"/>
                  </a:rPr>
                  <a:t>r</a:t>
                </a:r>
                <a:r>
                  <a:rPr lang="en-US" sz="2200" baseline="-25000" dirty="0" err="1">
                    <a:solidFill>
                      <a:srgbClr val="0000FF"/>
                    </a:solidFill>
                    <a:latin typeface="Times New Roman" panose="02020603050405020304" pitchFamily="18" charset="0"/>
                    <a:cs typeface="Times New Roman" panose="02020603050405020304" pitchFamily="18" charset="0"/>
                  </a:rPr>
                  <a:t>min</a:t>
                </a:r>
                <a:r>
                  <a:rPr lang="en-US" sz="2200" dirty="0">
                    <a:solidFill>
                      <a:srgbClr val="0000FF"/>
                    </a:solidFill>
                    <a:latin typeface="Times New Roman" panose="02020603050405020304" pitchFamily="18" charset="0"/>
                    <a:cs typeface="Times New Roman" panose="02020603050405020304" pitchFamily="18" charset="0"/>
                  </a:rPr>
                  <a:t>  is computed, then r &lt; y. So the guard G is false.</a:t>
                </a:r>
              </a:p>
            </p:txBody>
          </p:sp>
        </mc:Choice>
        <mc:Fallback xmlns="">
          <p:sp>
            <p:nvSpPr>
              <p:cNvPr id="2" name="TextBox 1">
                <a:extLst>
                  <a:ext uri="{FF2B5EF4-FFF2-40B4-BE49-F238E27FC236}">
                    <a16:creationId xmlns:a16="http://schemas.microsoft.com/office/drawing/2014/main" id="{4FBB7EC6-5E83-423C-A523-9E958C5FED9D}"/>
                  </a:ext>
                </a:extLst>
              </p:cNvPr>
              <p:cNvSpPr txBox="1">
                <a:spLocks noRot="1" noChangeAspect="1" noMove="1" noResize="1" noEditPoints="1" noAdjustHandles="1" noChangeArrowheads="1" noChangeShapeType="1" noTextEdit="1"/>
              </p:cNvSpPr>
              <p:nvPr/>
            </p:nvSpPr>
            <p:spPr>
              <a:xfrm>
                <a:off x="1331487" y="1057626"/>
                <a:ext cx="8768332" cy="4616648"/>
              </a:xfrm>
              <a:prstGeom prst="rect">
                <a:avLst/>
              </a:prstGeom>
              <a:blipFill>
                <a:blip r:embed="rId2"/>
                <a:stretch>
                  <a:fillRect l="-764" t="-792" r="-903" b="-1715"/>
                </a:stretch>
              </a:blipFill>
            </p:spPr>
            <p:txBody>
              <a:bodyPr/>
              <a:lstStyle/>
              <a:p>
                <a:r>
                  <a:rPr lang="en-US">
                    <a:noFill/>
                  </a:rPr>
                  <a:t> </a:t>
                </a:r>
              </a:p>
            </p:txBody>
          </p:sp>
        </mc:Fallback>
      </mc:AlternateContent>
      <p:sp>
        <p:nvSpPr>
          <p:cNvPr id="3" name="Cloud Callout 2">
            <a:extLst>
              <a:ext uri="{FF2B5EF4-FFF2-40B4-BE49-F238E27FC236}">
                <a16:creationId xmlns:a16="http://schemas.microsoft.com/office/drawing/2014/main" id="{AFA191BE-13C9-48C7-8C55-F38F8E664173}"/>
              </a:ext>
            </a:extLst>
          </p:cNvPr>
          <p:cNvSpPr/>
          <p:nvPr/>
        </p:nvSpPr>
        <p:spPr>
          <a:xfrm flipH="1">
            <a:off x="505096" y="984069"/>
            <a:ext cx="480323" cy="338704"/>
          </a:xfrm>
          <a:prstGeom prst="cloudCallout">
            <a:avLst>
              <a:gd name="adj1" fmla="val -59429"/>
              <a:gd name="adj2" fmla="val 1257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a:t>
            </a:r>
          </a:p>
        </p:txBody>
      </p:sp>
      <p:pic>
        <p:nvPicPr>
          <p:cNvPr id="4" name="Picture 3"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87200">
            <a:off x="408059" y="876757"/>
            <a:ext cx="694756" cy="45213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0246013" y="1057626"/>
            <a:ext cx="1640766" cy="100027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R="0">
              <a:spcBef>
                <a:spcPts val="0"/>
              </a:spcBef>
              <a:spcAft>
                <a:spcPts val="300"/>
              </a:spcAft>
            </a:pPr>
            <a:r>
              <a:rPr lang="en-U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while r ≥ y do</a:t>
            </a:r>
            <a:r>
              <a:rPr lang="en-US" dirty="0">
                <a:latin typeface="Times New Roman" panose="02020603050405020304" pitchFamily="18" charset="0"/>
                <a:ea typeface="Calibri" panose="020F0502020204030204" pitchFamily="34" charset="0"/>
                <a:cs typeface="Times New Roman" panose="02020603050405020304" pitchFamily="18" charset="0"/>
              </a:rPr>
              <a:t>    </a:t>
            </a:r>
          </a:p>
          <a:p>
            <a:pPr marR="0">
              <a:spcBef>
                <a:spcPts val="0"/>
              </a:spcBef>
              <a:spcAft>
                <a:spcPts val="30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r := r – y; </a:t>
            </a:r>
          </a:p>
          <a:p>
            <a:pPr marR="0">
              <a:spcBef>
                <a:spcPts val="0"/>
              </a:spcBef>
              <a:spcAft>
                <a:spcPts val="300"/>
              </a:spcAft>
            </a:pP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q := q + 1}; </a:t>
            </a:r>
            <a:endParaRPr lang="en-US" dirty="0"/>
          </a:p>
        </p:txBody>
      </p:sp>
    </p:spTree>
    <p:extLst>
      <p:ext uri="{BB962C8B-B14F-4D97-AF65-F5344CB8AC3E}">
        <p14:creationId xmlns:p14="http://schemas.microsoft.com/office/powerpoint/2010/main" val="191213998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0936EC93-DC8B-48E1-9DB9-1E19C412CBB0}"/>
              </a:ext>
            </a:extLst>
          </p:cNvPr>
          <p:cNvSpPr txBox="1"/>
          <p:nvPr/>
        </p:nvSpPr>
        <p:spPr>
          <a:xfrm>
            <a:off x="904360" y="180151"/>
            <a:ext cx="8069306" cy="507489"/>
          </a:xfrm>
          <a:prstGeom prst="rect">
            <a:avLst/>
          </a:prstGeom>
          <a:solidFill>
            <a:srgbClr val="FFFF00"/>
          </a:solidFill>
        </p:spPr>
        <p:txBody>
          <a:bodyPr wrap="square" rtlCol="0">
            <a:spAutoFit/>
          </a:bodyPr>
          <a:lstStyle/>
          <a:p>
            <a:endParaRPr lang="en-US" dirty="0"/>
          </a:p>
        </p:txBody>
      </p:sp>
      <p:sp>
        <p:nvSpPr>
          <p:cNvPr id="51" name="Rectangle 50">
            <a:extLst>
              <a:ext uri="{FF2B5EF4-FFF2-40B4-BE49-F238E27FC236}">
                <a16:creationId xmlns:a16="http://schemas.microsoft.com/office/drawing/2014/main" id="{3314A98D-4E45-40A5-8870-62E52E99CDAA}"/>
              </a:ext>
            </a:extLst>
          </p:cNvPr>
          <p:cNvSpPr/>
          <p:nvPr/>
        </p:nvSpPr>
        <p:spPr>
          <a:xfrm>
            <a:off x="5334201" y="3475875"/>
            <a:ext cx="1940390" cy="7053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a:spcBef>
                <a:spcPts val="0"/>
              </a:spcBef>
              <a:spcAft>
                <a:spcPts val="600"/>
              </a:spcAft>
            </a:pPr>
            <a:r>
              <a:rPr lang="en-US" sz="2000" spc="-100" dirty="0">
                <a:solidFill>
                  <a:schemeClr val="tx1"/>
                </a:solidFill>
                <a:latin typeface="Consolas" panose="020B0609020204030204" pitchFamily="49" charset="0"/>
                <a:ea typeface="Calibri" panose="020F0502020204030204" pitchFamily="34" charset="0"/>
                <a:cs typeface="Times New Roman" panose="02020603050405020304" pitchFamily="18" charset="0"/>
              </a:rPr>
              <a:t>Return(q, r)</a:t>
            </a:r>
          </a:p>
        </p:txBody>
      </p:sp>
      <mc:AlternateContent xmlns:mc="http://schemas.openxmlformats.org/markup-compatibility/2006" xmlns:a14="http://schemas.microsoft.com/office/drawing/2010/main">
        <mc:Choice Requires="a14">
          <p:sp>
            <p:nvSpPr>
              <p:cNvPr id="2" name="Rectangle 1"/>
              <p:cNvSpPr/>
              <p:nvPr/>
            </p:nvSpPr>
            <p:spPr>
              <a:xfrm>
                <a:off x="5403111" y="805061"/>
                <a:ext cx="5701580" cy="4555093"/>
              </a:xfrm>
              <a:prstGeom prst="rect">
                <a:avLst/>
              </a:prstGeom>
            </p:spPr>
            <p:txBody>
              <a:bodyPr wrap="square">
                <a:spAutoFit/>
              </a:bodyPr>
              <a:lstStyle/>
              <a:p>
                <a:pPr marL="457200" marR="0">
                  <a:spcBef>
                    <a:spcPts val="0"/>
                  </a:spcBef>
                  <a:spcAft>
                    <a:spcPts val="60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Pre-condition </a:t>
                </a:r>
                <a:r>
                  <a:rPr lang="en-US" sz="2000" u="sng"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Prc</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x </a:t>
                </a:r>
                <a:r>
                  <a:rPr lang="en-US" sz="2000" dirty="0">
                    <a:latin typeface="Times New Roman" panose="02020603050405020304" pitchFamily="18" charset="0"/>
                    <a:ea typeface="Calibri" panose="020F0502020204030204" pitchFamily="34" charset="0"/>
                    <a:cs typeface="Times New Roman" panose="02020603050405020304" pitchFamily="18" charset="0"/>
                  </a:rPr>
                  <a:t>≥ 0</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y &gt; 0, and</a:t>
                </a:r>
              </a:p>
              <a:p>
                <a:pPr marL="457200" marR="0">
                  <a:spcBef>
                    <a:spcPts val="0"/>
                  </a:spcBef>
                  <a:spcAft>
                    <a:spcPts val="60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r = x and q = 0.]   </a:t>
                </a:r>
                <a:endParaRPr lang="en-US" sz="2000" spc="-100" dirty="0">
                  <a:latin typeface="Consolas" panose="020B0609020204030204" pitchFamily="49" charset="0"/>
                  <a:ea typeface="Calibri" panose="020F0502020204030204" pitchFamily="34" charset="0"/>
                  <a:cs typeface="Times New Roman" panose="02020603050405020304" pitchFamily="18" charset="0"/>
                </a:endParaRPr>
              </a:p>
              <a:p>
                <a:pPr marL="457200" marR="0">
                  <a:spcBef>
                    <a:spcPts val="0"/>
                  </a:spcBef>
                  <a:spcAft>
                    <a:spcPts val="60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 = k):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 = x – n y ≥ 0 and  n = q.] </a:t>
                </a:r>
              </a:p>
              <a:p>
                <a:pPr marL="457200" marR="0">
                  <a:spcBef>
                    <a:spcPts val="0"/>
                  </a:spcBef>
                  <a:spcAft>
                    <a:spcPts val="6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spcBef>
                    <a:spcPts val="0"/>
                  </a:spcBef>
                  <a:spcAft>
                    <a:spcPts val="6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spcBef>
                    <a:spcPts val="0"/>
                  </a:spcBef>
                  <a:spcAft>
                    <a:spcPts val="6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spcBef>
                    <a:spcPts val="0"/>
                  </a:spcBef>
                  <a:spcAft>
                    <a:spcPts val="6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spcBef>
                    <a:spcPts val="0"/>
                  </a:spcBef>
                  <a:spcAft>
                    <a:spcPts val="6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spcBef>
                    <a:spcPts val="0"/>
                  </a:spcBef>
                  <a:spcAft>
                    <a:spcPts val="6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spcBef>
                    <a:spcPts val="0"/>
                  </a:spcBef>
                  <a:spcAft>
                    <a:spcPts val="6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spcBef>
                    <a:spcPts val="0"/>
                  </a:spcBef>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a:t>
                </a:r>
                <a:r>
                  <a:rPr lang="en-US" sz="20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Post-condition </a:t>
                </a:r>
                <a:r>
                  <a:rPr lang="en-US" sz="2000" u="sng"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Poc</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q </a:t>
                </a:r>
                <a:r>
                  <a:rPr lang="en-US" sz="2000" dirty="0">
                    <a:latin typeface="Times New Roman" panose="02020603050405020304" pitchFamily="18" charset="0"/>
                    <a:ea typeface="Calibri" panose="020F0502020204030204" pitchFamily="34" charset="0"/>
                    <a:cs typeface="Times New Roman" panose="02020603050405020304" pitchFamily="18" charset="0"/>
                  </a:rPr>
                  <a:t>≥ 0</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r </a:t>
                </a:r>
                <a:r>
                  <a:rPr lang="en-US" sz="2000" dirty="0">
                    <a:latin typeface="Times New Roman" panose="02020603050405020304" pitchFamily="18" charset="0"/>
                    <a:ea typeface="Calibri" panose="020F0502020204030204" pitchFamily="34" charset="0"/>
                    <a:cs typeface="Times New Roman" panose="02020603050405020304" pitchFamily="18" charset="0"/>
                  </a:rPr>
                  <a:t>≥ 0</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such that x = y q + r and 0 </a:t>
                </a:r>
                <a14:m>
                  <m:oMath xmlns:m="http://schemas.openxmlformats.org/officeDocument/2006/math">
                    <m:r>
                      <a:rPr lang="en-US" sz="20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r &lt; y.]  …. </a:t>
                </a:r>
                <a:r>
                  <a:rPr lang="en-US" sz="2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Poc</a:t>
                </a:r>
                <a:endPar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5403111" y="805061"/>
                <a:ext cx="5701580" cy="4555093"/>
              </a:xfrm>
              <a:prstGeom prst="rect">
                <a:avLst/>
              </a:prstGeom>
              <a:blipFill>
                <a:blip r:embed="rId2"/>
                <a:stretch>
                  <a:fillRect t="-669" r="-1175" b="-1473"/>
                </a:stretch>
              </a:blipFill>
            </p:spPr>
            <p:txBody>
              <a:bodyPr/>
              <a:lstStyle/>
              <a:p>
                <a:r>
                  <a:rPr lang="en-US">
                    <a:noFill/>
                  </a:rPr>
                  <a:t> </a:t>
                </a:r>
              </a:p>
            </p:txBody>
          </p:sp>
        </mc:Fallback>
      </mc:AlternateContent>
      <p:sp>
        <p:nvSpPr>
          <p:cNvPr id="4" name="Cloud Callout 2">
            <a:extLst>
              <a:ext uri="{FF2B5EF4-FFF2-40B4-BE49-F238E27FC236}">
                <a16:creationId xmlns:a16="http://schemas.microsoft.com/office/drawing/2014/main" id="{AFA191BE-13C9-48C7-8C55-F38F8E664173}"/>
              </a:ext>
            </a:extLst>
          </p:cNvPr>
          <p:cNvSpPr/>
          <p:nvPr/>
        </p:nvSpPr>
        <p:spPr>
          <a:xfrm flipH="1">
            <a:off x="757170" y="932838"/>
            <a:ext cx="622906" cy="433349"/>
          </a:xfrm>
          <a:prstGeom prst="cloudCallout">
            <a:avLst>
              <a:gd name="adj1" fmla="val -59429"/>
              <a:gd name="adj2" fmla="val 1257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here</a:t>
            </a:r>
          </a:p>
        </p:txBody>
      </p:sp>
      <p:sp>
        <p:nvSpPr>
          <p:cNvPr id="3" name="TextBox 2">
            <a:extLst>
              <a:ext uri="{FF2B5EF4-FFF2-40B4-BE49-F238E27FC236}">
                <a16:creationId xmlns:a16="http://schemas.microsoft.com/office/drawing/2014/main" id="{F774C70B-016F-4537-973C-E30662ECA49C}"/>
              </a:ext>
            </a:extLst>
          </p:cNvPr>
          <p:cNvSpPr txBox="1"/>
          <p:nvPr/>
        </p:nvSpPr>
        <p:spPr>
          <a:xfrm>
            <a:off x="1804736" y="219783"/>
            <a:ext cx="7654835" cy="523220"/>
          </a:xfrm>
          <a:prstGeom prst="rect">
            <a:avLst/>
          </a:prstGeom>
          <a:noFill/>
        </p:spPr>
        <p:txBody>
          <a:bodyPr wrap="square" rtlCol="0">
            <a:spAutoFit/>
          </a:bodyPr>
          <a:lstStyle/>
          <a:p>
            <a:r>
              <a:rPr lang="en-US" sz="2800" dirty="0">
                <a:latin typeface="Times New Roman" panose="02020603050405020304" pitchFamily="18" charset="0"/>
                <a:ea typeface="Calibri" panose="020F0502020204030204" pitchFamily="34" charset="0"/>
                <a:cs typeface="Times New Roman" panose="02020603050405020304" pitchFamily="18" charset="0"/>
              </a:rPr>
              <a:t>Correctness of the Division Algorithm</a:t>
            </a:r>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636404">
            <a:off x="788456" y="930464"/>
            <a:ext cx="633390" cy="476327"/>
          </a:xfrm>
          <a:prstGeom prst="rect">
            <a:avLst/>
          </a:prstGeom>
          <a:noFill/>
          <a:extLst>
            <a:ext uri="{909E8E84-426E-40DD-AFC4-6F175D3DCCD1}">
              <a14:hiddenFill xmlns:a14="http://schemas.microsoft.com/office/drawing/2010/main">
                <a:solidFill>
                  <a:srgbClr val="FFFFFF"/>
                </a:solidFill>
              </a14:hiddenFill>
            </a:ext>
          </a:extLst>
        </p:spPr>
      </p:pic>
      <p:sp>
        <p:nvSpPr>
          <p:cNvPr id="7" name="Flowchart: Decision 6">
            <a:extLst>
              <a:ext uri="{FF2B5EF4-FFF2-40B4-BE49-F238E27FC236}">
                <a16:creationId xmlns:a16="http://schemas.microsoft.com/office/drawing/2014/main" id="{AB046D07-0FF4-420C-8000-F299F5D892F3}"/>
              </a:ext>
            </a:extLst>
          </p:cNvPr>
          <p:cNvSpPr/>
          <p:nvPr/>
        </p:nvSpPr>
        <p:spPr>
          <a:xfrm>
            <a:off x="2915299" y="3547041"/>
            <a:ext cx="1678175" cy="546203"/>
          </a:xfrm>
          <a:prstGeom prst="flowChartDecisi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100" dirty="0">
                <a:solidFill>
                  <a:schemeClr val="tx1"/>
                </a:solidFill>
                <a:latin typeface="Consolas" panose="020B0609020204030204" pitchFamily="49" charset="0"/>
                <a:ea typeface="Calibri" panose="020F0502020204030204" pitchFamily="34" charset="0"/>
                <a:cs typeface="Times New Roman" panose="02020603050405020304" pitchFamily="18" charset="0"/>
              </a:rPr>
              <a:t>G:r≥y</a:t>
            </a:r>
            <a:endParaRPr lang="en-US" sz="2000" dirty="0">
              <a:solidFill>
                <a:schemeClr val="tx1"/>
              </a:solidFill>
            </a:endParaRPr>
          </a:p>
        </p:txBody>
      </p:sp>
      <p:sp>
        <p:nvSpPr>
          <p:cNvPr id="8" name="Rectangle 7">
            <a:extLst>
              <a:ext uri="{FF2B5EF4-FFF2-40B4-BE49-F238E27FC236}">
                <a16:creationId xmlns:a16="http://schemas.microsoft.com/office/drawing/2014/main" id="{775B0596-00D9-4300-B7FE-620F5A425522}"/>
              </a:ext>
            </a:extLst>
          </p:cNvPr>
          <p:cNvSpPr/>
          <p:nvPr/>
        </p:nvSpPr>
        <p:spPr>
          <a:xfrm>
            <a:off x="2666404" y="4548696"/>
            <a:ext cx="2175964" cy="7824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100" dirty="0">
                <a:solidFill>
                  <a:schemeClr val="tx1"/>
                </a:solidFill>
                <a:latin typeface="Consolas" panose="020B0609020204030204" pitchFamily="49" charset="0"/>
                <a:ea typeface="Calibri" panose="020F0502020204030204" pitchFamily="34" charset="0"/>
                <a:cs typeface="Times New Roman" panose="02020603050405020304" pitchFamily="18" charset="0"/>
              </a:rPr>
              <a:t>r := r – y;</a:t>
            </a:r>
          </a:p>
          <a:p>
            <a:pPr algn="ctr"/>
            <a:r>
              <a:rPr lang="en-US" sz="2000" spc="-100" dirty="0">
                <a:solidFill>
                  <a:schemeClr val="tx1"/>
                </a:solidFill>
                <a:latin typeface="Consolas" panose="020B0609020204030204" pitchFamily="49" charset="0"/>
                <a:ea typeface="Calibri" panose="020F0502020204030204" pitchFamily="34" charset="0"/>
                <a:cs typeface="Times New Roman" panose="02020603050405020304" pitchFamily="18" charset="0"/>
              </a:rPr>
              <a:t>q := q + 1</a:t>
            </a:r>
            <a:endParaRPr lang="en-US" sz="2000" dirty="0">
              <a:solidFill>
                <a:schemeClr val="tx1"/>
              </a:solidFill>
            </a:endParaRPr>
          </a:p>
        </p:txBody>
      </p:sp>
      <p:sp>
        <p:nvSpPr>
          <p:cNvPr id="9" name="Rectangle 8">
            <a:extLst>
              <a:ext uri="{FF2B5EF4-FFF2-40B4-BE49-F238E27FC236}">
                <a16:creationId xmlns:a16="http://schemas.microsoft.com/office/drawing/2014/main" id="{D331ED31-32AA-4CE5-974F-9EE7D779FB9D}"/>
              </a:ext>
            </a:extLst>
          </p:cNvPr>
          <p:cNvSpPr/>
          <p:nvPr/>
        </p:nvSpPr>
        <p:spPr>
          <a:xfrm>
            <a:off x="2794052" y="1729771"/>
            <a:ext cx="1940390" cy="7053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marR="0">
              <a:spcBef>
                <a:spcPts val="0"/>
              </a:spcBef>
              <a:spcAft>
                <a:spcPts val="600"/>
              </a:spcAft>
            </a:pPr>
            <a:r>
              <a:rPr lang="en-US" sz="2000" spc="-100" dirty="0">
                <a:solidFill>
                  <a:schemeClr val="tx1"/>
                </a:solidFill>
                <a:latin typeface="Consolas" panose="020B0609020204030204" pitchFamily="49" charset="0"/>
                <a:ea typeface="Calibri" panose="020F0502020204030204" pitchFamily="34" charset="0"/>
                <a:cs typeface="Times New Roman" panose="02020603050405020304" pitchFamily="18" charset="0"/>
              </a:rPr>
              <a:t>q := 0;</a:t>
            </a:r>
          </a:p>
          <a:p>
            <a:pPr marL="457200" marR="0">
              <a:spcBef>
                <a:spcPts val="0"/>
              </a:spcBef>
              <a:spcAft>
                <a:spcPts val="600"/>
              </a:spcAft>
            </a:pPr>
            <a:r>
              <a:rPr lang="en-US" sz="2000" spc="-100" dirty="0">
                <a:solidFill>
                  <a:schemeClr val="tx1"/>
                </a:solidFill>
                <a:latin typeface="Consolas" panose="020B0609020204030204" pitchFamily="49" charset="0"/>
                <a:ea typeface="Calibri" panose="020F0502020204030204" pitchFamily="34" charset="0"/>
                <a:cs typeface="Times New Roman" panose="02020603050405020304" pitchFamily="18" charset="0"/>
              </a:rPr>
              <a:t>r:= x; </a:t>
            </a:r>
          </a:p>
        </p:txBody>
      </p:sp>
      <p:cxnSp>
        <p:nvCxnSpPr>
          <p:cNvPr id="14" name="Straight Arrow Connector 13">
            <a:extLst>
              <a:ext uri="{FF2B5EF4-FFF2-40B4-BE49-F238E27FC236}">
                <a16:creationId xmlns:a16="http://schemas.microsoft.com/office/drawing/2014/main" id="{84C4EEF3-D04E-47EE-8F9B-29662BABAFB1}"/>
              </a:ext>
            </a:extLst>
          </p:cNvPr>
          <p:cNvCxnSpPr>
            <a:cxnSpLocks/>
            <a:stCxn id="9" idx="2"/>
            <a:endCxn id="7" idx="0"/>
          </p:cNvCxnSpPr>
          <p:nvPr/>
        </p:nvCxnSpPr>
        <p:spPr>
          <a:xfrm flipH="1">
            <a:off x="3754387" y="2435098"/>
            <a:ext cx="9860" cy="111194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F7A0DA-CADB-42B0-9D5E-9BEAF518AB44}"/>
              </a:ext>
            </a:extLst>
          </p:cNvPr>
          <p:cNvCxnSpPr/>
          <p:nvPr/>
        </p:nvCxnSpPr>
        <p:spPr>
          <a:xfrm>
            <a:off x="3754387" y="1366187"/>
            <a:ext cx="1" cy="3635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D51EA5F-E16B-4314-A9FF-112B2B2EB07C}"/>
              </a:ext>
            </a:extLst>
          </p:cNvPr>
          <p:cNvCxnSpPr/>
          <p:nvPr/>
        </p:nvCxnSpPr>
        <p:spPr>
          <a:xfrm>
            <a:off x="3754384" y="5360154"/>
            <a:ext cx="1" cy="3635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CB2EFAF-810C-41B6-A6AF-43FF7BFDC6E1}"/>
              </a:ext>
            </a:extLst>
          </p:cNvPr>
          <p:cNvCxnSpPr>
            <a:cxnSpLocks/>
            <a:endCxn id="8" idx="0"/>
          </p:cNvCxnSpPr>
          <p:nvPr/>
        </p:nvCxnSpPr>
        <p:spPr>
          <a:xfrm>
            <a:off x="3754385" y="4116890"/>
            <a:ext cx="1" cy="43180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F4162BA-C67A-4AD6-8E97-68D7BC0F0B38}"/>
              </a:ext>
            </a:extLst>
          </p:cNvPr>
          <p:cNvCxnSpPr>
            <a:cxnSpLocks/>
          </p:cNvCxnSpPr>
          <p:nvPr/>
        </p:nvCxnSpPr>
        <p:spPr>
          <a:xfrm flipH="1">
            <a:off x="2309648" y="5731617"/>
            <a:ext cx="144473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60936AB-C9DF-4E1A-A889-9D0234B8B8EB}"/>
              </a:ext>
            </a:extLst>
          </p:cNvPr>
          <p:cNvCxnSpPr>
            <a:cxnSpLocks/>
          </p:cNvCxnSpPr>
          <p:nvPr/>
        </p:nvCxnSpPr>
        <p:spPr>
          <a:xfrm flipV="1">
            <a:off x="2309648" y="3302880"/>
            <a:ext cx="0" cy="2414014"/>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B3CC6A7-ACB4-42CF-AC12-64907CEC9A58}"/>
              </a:ext>
            </a:extLst>
          </p:cNvPr>
          <p:cNvCxnSpPr>
            <a:cxnSpLocks/>
          </p:cNvCxnSpPr>
          <p:nvPr/>
        </p:nvCxnSpPr>
        <p:spPr>
          <a:xfrm>
            <a:off x="2309648" y="3302541"/>
            <a:ext cx="145245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D58741F-19B7-40AC-9309-89558B36C945}"/>
              </a:ext>
            </a:extLst>
          </p:cNvPr>
          <p:cNvCxnSpPr>
            <a:cxnSpLocks/>
          </p:cNvCxnSpPr>
          <p:nvPr/>
        </p:nvCxnSpPr>
        <p:spPr>
          <a:xfrm flipH="1">
            <a:off x="3754386" y="1821447"/>
            <a:ext cx="2168251" cy="1481094"/>
          </a:xfrm>
          <a:prstGeom prst="straightConnector1">
            <a:avLst/>
          </a:prstGeom>
          <a:ln w="28575">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1C8CBD2-8C7E-4999-8887-CA9A64666566}"/>
              </a:ext>
            </a:extLst>
          </p:cNvPr>
          <p:cNvCxnSpPr>
            <a:cxnSpLocks/>
            <a:endCxn id="51" idx="1"/>
          </p:cNvCxnSpPr>
          <p:nvPr/>
        </p:nvCxnSpPr>
        <p:spPr>
          <a:xfrm>
            <a:off x="4583993" y="3826231"/>
            <a:ext cx="750208" cy="2308"/>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E50FFAD-F4B2-49D2-8130-7AEA59E4B87E}"/>
              </a:ext>
            </a:extLst>
          </p:cNvPr>
          <p:cNvCxnSpPr>
            <a:cxnSpLocks/>
          </p:cNvCxnSpPr>
          <p:nvPr/>
        </p:nvCxnSpPr>
        <p:spPr>
          <a:xfrm flipH="1" flipV="1">
            <a:off x="4842368" y="3832801"/>
            <a:ext cx="983666" cy="956913"/>
          </a:xfrm>
          <a:prstGeom prst="straightConnector1">
            <a:avLst/>
          </a:prstGeom>
          <a:ln w="28575">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F63DEFE-85F5-424E-86E6-79AF9DD11BEE}"/>
              </a:ext>
            </a:extLst>
          </p:cNvPr>
          <p:cNvCxnSpPr>
            <a:cxnSpLocks/>
          </p:cNvCxnSpPr>
          <p:nvPr/>
        </p:nvCxnSpPr>
        <p:spPr>
          <a:xfrm flipH="1">
            <a:off x="3754385" y="1076007"/>
            <a:ext cx="2168252" cy="1771082"/>
          </a:xfrm>
          <a:prstGeom prst="straightConnector1">
            <a:avLst/>
          </a:prstGeom>
          <a:ln w="28575">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4272CA4-97E9-4BBF-991E-6C6E075921E6}"/>
                  </a:ext>
                </a:extLst>
              </p:cNvPr>
              <p:cNvSpPr txBox="1"/>
              <p:nvPr/>
            </p:nvSpPr>
            <p:spPr>
              <a:xfrm>
                <a:off x="4939013" y="1454622"/>
                <a:ext cx="6839480" cy="5324535"/>
              </a:xfrm>
              <a:prstGeom prst="rect">
                <a:avLst/>
              </a:prstGeom>
              <a:solidFill>
                <a:srgbClr val="FFFF00"/>
              </a:solidFill>
            </p:spPr>
            <p:txBody>
              <a:bodyPr wrap="square" rtlCol="0">
                <a:spAutoFit/>
              </a:bodyPr>
              <a:lstStyle/>
              <a:p>
                <a:pPr marL="514350" indent="-514350">
                  <a:buAutoNum type="romanUcPeriod" startAt="3"/>
                </a:pPr>
                <a:r>
                  <a:rPr lang="en-US" sz="2000" dirty="0">
                    <a:solidFill>
                      <a:srgbClr val="0000FF"/>
                    </a:solidFill>
                    <a:latin typeface="Times New Roman" panose="02020603050405020304" pitchFamily="18" charset="0"/>
                    <a:cs typeface="Times New Roman" panose="02020603050405020304" pitchFamily="18" charset="0"/>
                  </a:rPr>
                  <a:t>Correctness of the Post-Condition </a:t>
                </a:r>
              </a:p>
              <a:p>
                <a:r>
                  <a:rPr lang="en-US" sz="2000" dirty="0">
                    <a:latin typeface="Times New Roman" panose="02020603050405020304" pitchFamily="18" charset="0"/>
                    <a:cs typeface="Times New Roman" panose="02020603050405020304" pitchFamily="18" charset="0"/>
                  </a:rPr>
                  <a:t>Prove: </a:t>
                </a:r>
                <a:r>
                  <a:rPr lang="en-US" sz="2000" dirty="0">
                    <a:solidFill>
                      <a:srgbClr val="0000FF"/>
                    </a:solidFill>
                    <a:latin typeface="Times New Roman" panose="02020603050405020304" pitchFamily="18" charset="0"/>
                    <a:cs typeface="Times New Roman" panose="02020603050405020304" pitchFamily="18" charset="0"/>
                  </a:rPr>
                  <a:t>For the least number of iterations N, G: r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 y is false, and   </a:t>
                </a:r>
              </a:p>
              <a:p>
                <a:r>
                  <a:rPr lang="en-US" sz="2000" dirty="0">
                    <a:solidFill>
                      <a:srgbClr val="0000FF"/>
                    </a:solidFill>
                    <a:latin typeface="Times New Roman" panose="02020603050405020304" pitchFamily="18" charset="0"/>
                    <a:cs typeface="Times New Roman" panose="02020603050405020304" pitchFamily="18" charset="0"/>
                  </a:rPr>
                  <a:t>            I(N) is true, then </a:t>
                </a:r>
                <a:r>
                  <a:rPr lang="en-US" sz="2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Poc</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is true</a:t>
                </a:r>
                <a:r>
                  <a:rPr lang="en-US" sz="2000" dirty="0">
                    <a:solidFill>
                      <a:srgbClr val="0000FF"/>
                    </a:solidFill>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Proof: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Guard G is </a:t>
                </a:r>
                <a:r>
                  <a:rPr lang="en-US" sz="2000" dirty="0">
                    <a:solidFill>
                      <a:srgbClr val="0000FF"/>
                    </a:solidFill>
                    <a:latin typeface="Times New Roman" panose="02020603050405020304" pitchFamily="18" charset="0"/>
                    <a:cs typeface="Times New Roman" panose="02020603050405020304" pitchFamily="18" charset="0"/>
                  </a:rPr>
                  <a:t>r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 y.  </a:t>
                </a:r>
              </a:p>
              <a:p>
                <a:pPr marL="342900" indent="-342900">
                  <a:buFont typeface="Arial" panose="020B0604020202020204" pitchFamily="34" charset="0"/>
                  <a:buChar char="•"/>
                </a:pPr>
                <a:r>
                  <a:rPr lang="en-US" sz="2000" dirty="0">
                    <a:solidFill>
                      <a:srgbClr val="0000FF"/>
                    </a:solidFill>
                    <a:latin typeface="Times New Roman" panose="02020603050405020304" pitchFamily="18" charset="0"/>
                    <a:cs typeface="Times New Roman" panose="02020603050405020304" pitchFamily="18" charset="0"/>
                  </a:rPr>
                  <a:t>For each iteration of the loop, </a:t>
                </a:r>
                <a:r>
                  <a:rPr lang="en-US" sz="2000" dirty="0">
                    <a:solidFill>
                      <a:srgbClr val="FF0000"/>
                    </a:solidFill>
                    <a:latin typeface="Times New Roman" panose="02020603050405020304" pitchFamily="18" charset="0"/>
                    <a:cs typeface="Times New Roman" panose="02020603050405020304" pitchFamily="18" charset="0"/>
                  </a:rPr>
                  <a:t>r = r - y </a:t>
                </a:r>
                <a:r>
                  <a:rPr lang="en-US" sz="2000" dirty="0">
                    <a:solidFill>
                      <a:srgbClr val="0000FF"/>
                    </a:solidFill>
                    <a:latin typeface="Times New Roman" panose="02020603050405020304" pitchFamily="18" charset="0"/>
                    <a:cs typeface="Times New Roman" panose="02020603050405020304" pitchFamily="18" charset="0"/>
                  </a:rPr>
                  <a:t>and </a:t>
                </a:r>
                <a:r>
                  <a:rPr lang="en-US" sz="2000" dirty="0">
                    <a:solidFill>
                      <a:srgbClr val="FF0000"/>
                    </a:solidFill>
                    <a:latin typeface="Times New Roman" panose="02020603050405020304" pitchFamily="18" charset="0"/>
                    <a:cs typeface="Times New Roman" panose="02020603050405020304" pitchFamily="18" charset="0"/>
                  </a:rPr>
                  <a:t>r </a:t>
                </a:r>
                <a14:m>
                  <m:oMath xmlns:m="http://schemas.openxmlformats.org/officeDocument/2006/math">
                    <m:r>
                      <a:rPr lang="en-US" sz="20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0</m:t>
                    </m:r>
                  </m:oMath>
                </a14:m>
                <a:r>
                  <a:rPr lang="en-US" sz="2000" dirty="0">
                    <a:solidFill>
                      <a:srgbClr val="0000FF"/>
                    </a:solidFill>
                    <a:latin typeface="Times New Roman" panose="02020603050405020304" pitchFamily="18" charset="0"/>
                    <a:cs typeface="Times New Roman" panose="02020603050405020304" pitchFamily="18" charset="0"/>
                  </a:rPr>
                  <a:t>,  r is always a nonnegative value. r &gt; r – y &gt; r – 2y &gt; … &gt; r – </a:t>
                </a:r>
                <a:r>
                  <a:rPr lang="en-US" sz="2000" dirty="0" err="1">
                    <a:solidFill>
                      <a:srgbClr val="0000FF"/>
                    </a:solidFill>
                    <a:latin typeface="Times New Roman" panose="02020603050405020304" pitchFamily="18" charset="0"/>
                    <a:cs typeface="Times New Roman" panose="02020603050405020304" pitchFamily="18" charset="0"/>
                  </a:rPr>
                  <a:t>ny</a:t>
                </a:r>
                <a:r>
                  <a:rPr lang="en-US" sz="2000" dirty="0">
                    <a:solidFill>
                      <a:srgbClr val="0000FF"/>
                    </a:solidFill>
                    <a:latin typeface="Times New Roman" panose="02020603050405020304" pitchFamily="18" charset="0"/>
                    <a:cs typeface="Times New Roman" panose="02020603050405020304" pitchFamily="18" charset="0"/>
                  </a:rPr>
                  <a:t>, for n &gt; 0; The values of r form a decreasing sequence of nonnegative integers.</a:t>
                </a:r>
              </a:p>
              <a:p>
                <a:pPr marL="342900" indent="-342900">
                  <a:buFont typeface="Arial" panose="020B0604020202020204" pitchFamily="34" charset="0"/>
                  <a:buChar char="•"/>
                </a:pPr>
                <a:r>
                  <a:rPr lang="en-US" sz="2000" dirty="0">
                    <a:solidFill>
                      <a:srgbClr val="0000FF"/>
                    </a:solidFill>
                    <a:latin typeface="Times New Roman" panose="02020603050405020304" pitchFamily="18" charset="0"/>
                    <a:cs typeface="Times New Roman" panose="02020603050405020304" pitchFamily="18" charset="0"/>
                  </a:rPr>
                  <a:t>By the well-ordering principle, there is an n such that r – </a:t>
                </a:r>
                <a:r>
                  <a:rPr lang="en-US" sz="2000" dirty="0" err="1">
                    <a:solidFill>
                      <a:srgbClr val="0000FF"/>
                    </a:solidFill>
                    <a:latin typeface="Times New Roman" panose="02020603050405020304" pitchFamily="18" charset="0"/>
                    <a:cs typeface="Times New Roman" panose="02020603050405020304" pitchFamily="18" charset="0"/>
                  </a:rPr>
                  <a:t>ny</a:t>
                </a:r>
                <a:r>
                  <a:rPr lang="en-US" sz="2000" dirty="0">
                    <a:solidFill>
                      <a:srgbClr val="0000FF"/>
                    </a:solidFill>
                    <a:latin typeface="Times New Roman" panose="02020603050405020304" pitchFamily="18" charset="0"/>
                    <a:cs typeface="Times New Roman" panose="02020603050405020304" pitchFamily="18" charset="0"/>
                  </a:rPr>
                  <a:t> &gt; y and </a:t>
                </a:r>
                <a:r>
                  <a:rPr lang="en-US" sz="2000" dirty="0">
                    <a:solidFill>
                      <a:srgbClr val="FF0000"/>
                    </a:solidFill>
                    <a:latin typeface="Times New Roman" panose="02020603050405020304" pitchFamily="18" charset="0"/>
                    <a:cs typeface="Times New Roman" panose="02020603050405020304" pitchFamily="18" charset="0"/>
                  </a:rPr>
                  <a:t>r – (n+1)y </a:t>
                </a:r>
                <a:r>
                  <a:rPr lang="en-US" sz="2000" dirty="0">
                    <a:solidFill>
                      <a:srgbClr val="0000FF"/>
                    </a:solidFill>
                    <a:latin typeface="Times New Roman" panose="02020603050405020304" pitchFamily="18" charset="0"/>
                    <a:cs typeface="Times New Roman" panose="02020603050405020304" pitchFamily="18" charset="0"/>
                  </a:rPr>
                  <a:t>&lt; y. i.e., there must have a smallest </a:t>
                </a:r>
                <a:r>
                  <a:rPr lang="en-US" sz="2000" dirty="0">
                    <a:solidFill>
                      <a:srgbClr val="003399"/>
                    </a:solidFill>
                    <a:latin typeface="Times New Roman" panose="02020603050405020304" pitchFamily="18" charset="0"/>
                    <a:cs typeface="Times New Roman" panose="02020603050405020304" pitchFamily="18" charset="0"/>
                  </a:rPr>
                  <a:t>r</a:t>
                </a:r>
                <a:r>
                  <a:rPr lang="en-US" sz="2000" dirty="0">
                    <a:solidFill>
                      <a:srgbClr val="0000FF"/>
                    </a:solidFill>
                    <a:latin typeface="Times New Roman" panose="02020603050405020304" pitchFamily="18" charset="0"/>
                    <a:cs typeface="Times New Roman" panose="02020603050405020304" pitchFamily="18" charset="0"/>
                  </a:rPr>
                  <a:t>, say </a:t>
                </a:r>
                <a:r>
                  <a:rPr lang="en-US" sz="2000" dirty="0" err="1">
                    <a:solidFill>
                      <a:srgbClr val="0000FF"/>
                    </a:solidFill>
                    <a:latin typeface="Times New Roman" panose="02020603050405020304" pitchFamily="18" charset="0"/>
                    <a:cs typeface="Times New Roman" panose="02020603050405020304" pitchFamily="18" charset="0"/>
                  </a:rPr>
                  <a:t>r</a:t>
                </a:r>
                <a:r>
                  <a:rPr lang="en-US" sz="2000" baseline="-25000" dirty="0" err="1">
                    <a:solidFill>
                      <a:srgbClr val="0000FF"/>
                    </a:solidFill>
                    <a:latin typeface="Times New Roman" panose="02020603050405020304" pitchFamily="18" charset="0"/>
                    <a:cs typeface="Times New Roman" panose="02020603050405020304" pitchFamily="18" charset="0"/>
                  </a:rPr>
                  <a:t>min</a:t>
                </a:r>
                <a:r>
                  <a:rPr lang="en-US" sz="2000" dirty="0">
                    <a:solidFill>
                      <a:srgbClr val="0000FF"/>
                    </a:solidFill>
                    <a:latin typeface="Times New Roman" panose="02020603050405020304" pitchFamily="18" charset="0"/>
                    <a:cs typeface="Times New Roman" panose="02020603050405020304" pitchFamily="18" charset="0"/>
                  </a:rPr>
                  <a:t>.  Then  </a:t>
                </a:r>
                <a:r>
                  <a:rPr lang="en-US" sz="2000" dirty="0" err="1">
                    <a:solidFill>
                      <a:srgbClr val="0000FF"/>
                    </a:solidFill>
                    <a:latin typeface="Times New Roman" panose="02020603050405020304" pitchFamily="18" charset="0"/>
                    <a:cs typeface="Times New Roman" panose="02020603050405020304" pitchFamily="18" charset="0"/>
                  </a:rPr>
                  <a:t>r</a:t>
                </a:r>
                <a:r>
                  <a:rPr lang="en-US" sz="2000" baseline="-25000" dirty="0" err="1">
                    <a:solidFill>
                      <a:srgbClr val="0000FF"/>
                    </a:solidFill>
                    <a:latin typeface="Times New Roman" panose="02020603050405020304" pitchFamily="18" charset="0"/>
                    <a:cs typeface="Times New Roman" panose="02020603050405020304" pitchFamily="18" charset="0"/>
                  </a:rPr>
                  <a:t>min</a:t>
                </a:r>
                <a:r>
                  <a:rPr lang="en-US" sz="2000" dirty="0">
                    <a:solidFill>
                      <a:srgbClr val="0000FF"/>
                    </a:solidFill>
                    <a:latin typeface="Times New Roman" panose="02020603050405020304" pitchFamily="18" charset="0"/>
                    <a:cs typeface="Times New Roman" panose="02020603050405020304" pitchFamily="18" charset="0"/>
                  </a:rPr>
                  <a:t> &lt; y. </a:t>
                </a:r>
              </a:p>
              <a:p>
                <a:pPr marL="342900" indent="-342900">
                  <a:buFont typeface="Arial" panose="020B0604020202020204" pitchFamily="34" charset="0"/>
                  <a:buChar char="•"/>
                </a:pPr>
                <a:r>
                  <a:rPr lang="en-US" sz="2000" dirty="0">
                    <a:solidFill>
                      <a:srgbClr val="0000FF"/>
                    </a:solidFill>
                    <a:latin typeface="Times New Roman" panose="02020603050405020304" pitchFamily="18" charset="0"/>
                    <a:cs typeface="Times New Roman" panose="02020603050405020304" pitchFamily="18" charset="0"/>
                  </a:rPr>
                  <a:t>[If </a:t>
                </a:r>
                <a:r>
                  <a:rPr lang="en-US" sz="2000" dirty="0" err="1">
                    <a:solidFill>
                      <a:srgbClr val="0000FF"/>
                    </a:solidFill>
                    <a:latin typeface="Times New Roman" panose="02020603050405020304" pitchFamily="18" charset="0"/>
                    <a:cs typeface="Times New Roman" panose="02020603050405020304" pitchFamily="18" charset="0"/>
                  </a:rPr>
                  <a:t>r</a:t>
                </a:r>
                <a:r>
                  <a:rPr lang="en-US" sz="2000" baseline="-25000" dirty="0" err="1">
                    <a:solidFill>
                      <a:srgbClr val="0000FF"/>
                    </a:solidFill>
                    <a:latin typeface="Times New Roman" panose="02020603050405020304" pitchFamily="18" charset="0"/>
                    <a:cs typeface="Times New Roman" panose="02020603050405020304" pitchFamily="18" charset="0"/>
                  </a:rPr>
                  <a:t>min</a:t>
                </a:r>
                <a:r>
                  <a:rPr lang="en-US" sz="20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r>
                      <a:rPr lang="en-US" sz="20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000" dirty="0">
                    <a:solidFill>
                      <a:srgbClr val="0000FF"/>
                    </a:solidFill>
                    <a:latin typeface="Times New Roman" panose="02020603050405020304" pitchFamily="18" charset="0"/>
                    <a:cs typeface="Times New Roman" panose="02020603050405020304" pitchFamily="18" charset="0"/>
                  </a:rPr>
                  <a:t> y, there will have one more time iteration of the loop and generate a new value of r = </a:t>
                </a:r>
                <a:r>
                  <a:rPr lang="en-US" sz="2000" dirty="0" err="1">
                    <a:solidFill>
                      <a:srgbClr val="0000FF"/>
                    </a:solidFill>
                    <a:latin typeface="Times New Roman" panose="02020603050405020304" pitchFamily="18" charset="0"/>
                    <a:cs typeface="Times New Roman" panose="02020603050405020304" pitchFamily="18" charset="0"/>
                  </a:rPr>
                  <a:t>r</a:t>
                </a:r>
                <a:r>
                  <a:rPr lang="en-US" sz="2000" baseline="-25000" dirty="0" err="1">
                    <a:solidFill>
                      <a:srgbClr val="0000FF"/>
                    </a:solidFill>
                    <a:latin typeface="Times New Roman" panose="02020603050405020304" pitchFamily="18" charset="0"/>
                    <a:cs typeface="Times New Roman" panose="02020603050405020304" pitchFamily="18" charset="0"/>
                  </a:rPr>
                  <a:t>min</a:t>
                </a:r>
                <a:r>
                  <a:rPr lang="en-US" sz="2000" dirty="0">
                    <a:solidFill>
                      <a:srgbClr val="0000FF"/>
                    </a:solidFill>
                    <a:latin typeface="Times New Roman" panose="02020603050405020304" pitchFamily="18" charset="0"/>
                    <a:cs typeface="Times New Roman" panose="02020603050405020304" pitchFamily="18" charset="0"/>
                  </a:rPr>
                  <a:t> – y, such that r &lt; </a:t>
                </a:r>
                <a:r>
                  <a:rPr lang="en-US" sz="2000" dirty="0" err="1">
                    <a:solidFill>
                      <a:srgbClr val="0000FF"/>
                    </a:solidFill>
                    <a:latin typeface="Times New Roman" panose="02020603050405020304" pitchFamily="18" charset="0"/>
                    <a:cs typeface="Times New Roman" panose="02020603050405020304" pitchFamily="18" charset="0"/>
                  </a:rPr>
                  <a:t>r</a:t>
                </a:r>
                <a:r>
                  <a:rPr lang="en-US" sz="2000" baseline="-25000" dirty="0" err="1">
                    <a:solidFill>
                      <a:srgbClr val="0000FF"/>
                    </a:solidFill>
                    <a:latin typeface="Times New Roman" panose="02020603050405020304" pitchFamily="18" charset="0"/>
                    <a:cs typeface="Times New Roman" panose="02020603050405020304" pitchFamily="18" charset="0"/>
                  </a:rPr>
                  <a:t>min</a:t>
                </a:r>
                <a:r>
                  <a:rPr lang="en-US" sz="2000" dirty="0">
                    <a:solidFill>
                      <a:srgbClr val="0000FF"/>
                    </a:solidFill>
                    <a:latin typeface="Times New Roman" panose="02020603050405020304" pitchFamily="18" charset="0"/>
                    <a:cs typeface="Times New Roman" panose="02020603050405020304" pitchFamily="18" charset="0"/>
                  </a:rPr>
                  <a:t>. This would contradict the fact that  </a:t>
                </a:r>
                <a:r>
                  <a:rPr lang="en-US" sz="2000" dirty="0" err="1">
                    <a:solidFill>
                      <a:srgbClr val="0000FF"/>
                    </a:solidFill>
                    <a:latin typeface="Times New Roman" panose="02020603050405020304" pitchFamily="18" charset="0"/>
                    <a:cs typeface="Times New Roman" panose="02020603050405020304" pitchFamily="18" charset="0"/>
                  </a:rPr>
                  <a:t>r</a:t>
                </a:r>
                <a:r>
                  <a:rPr lang="en-US" sz="2000" baseline="-25000" dirty="0" err="1">
                    <a:solidFill>
                      <a:srgbClr val="0000FF"/>
                    </a:solidFill>
                    <a:latin typeface="Times New Roman" panose="02020603050405020304" pitchFamily="18" charset="0"/>
                    <a:cs typeface="Times New Roman" panose="02020603050405020304" pitchFamily="18" charset="0"/>
                  </a:rPr>
                  <a:t>min</a:t>
                </a:r>
                <a:r>
                  <a:rPr lang="en-US" sz="2000" dirty="0">
                    <a:solidFill>
                      <a:srgbClr val="0000FF"/>
                    </a:solidFill>
                    <a:latin typeface="Times New Roman" panose="02020603050405020304" pitchFamily="18" charset="0"/>
                    <a:cs typeface="Times New Roman" panose="02020603050405020304" pitchFamily="18" charset="0"/>
                  </a:rPr>
                  <a:t>  is the smallest remainder obtained by repeated iterations of the loop.]</a:t>
                </a:r>
              </a:p>
              <a:p>
                <a:pPr marL="342900" indent="-342900">
                  <a:buFont typeface="Arial" panose="020B0604020202020204" pitchFamily="34" charset="0"/>
                  <a:buChar char="•"/>
                </a:pPr>
                <a:r>
                  <a:rPr lang="en-US" sz="2000" dirty="0">
                    <a:solidFill>
                      <a:srgbClr val="0000FF"/>
                    </a:solidFill>
                    <a:latin typeface="Times New Roman" panose="02020603050405020304" pitchFamily="18" charset="0"/>
                    <a:cs typeface="Times New Roman" panose="02020603050405020304" pitchFamily="18" charset="0"/>
                  </a:rPr>
                  <a:t>Hence when the value r =  </a:t>
                </a:r>
                <a:r>
                  <a:rPr lang="en-US" sz="2000" dirty="0" err="1">
                    <a:solidFill>
                      <a:srgbClr val="0000FF"/>
                    </a:solidFill>
                    <a:latin typeface="Times New Roman" panose="02020603050405020304" pitchFamily="18" charset="0"/>
                    <a:cs typeface="Times New Roman" panose="02020603050405020304" pitchFamily="18" charset="0"/>
                  </a:rPr>
                  <a:t>r</a:t>
                </a:r>
                <a:r>
                  <a:rPr lang="en-US" sz="2000" baseline="-25000" dirty="0" err="1">
                    <a:solidFill>
                      <a:srgbClr val="0000FF"/>
                    </a:solidFill>
                    <a:latin typeface="Times New Roman" panose="02020603050405020304" pitchFamily="18" charset="0"/>
                    <a:cs typeface="Times New Roman" panose="02020603050405020304" pitchFamily="18" charset="0"/>
                  </a:rPr>
                  <a:t>min</a:t>
                </a:r>
                <a:r>
                  <a:rPr lang="en-US" sz="2000" dirty="0">
                    <a:solidFill>
                      <a:srgbClr val="0000FF"/>
                    </a:solidFill>
                    <a:latin typeface="Times New Roman" panose="02020603050405020304" pitchFamily="18" charset="0"/>
                    <a:cs typeface="Times New Roman" panose="02020603050405020304" pitchFamily="18" charset="0"/>
                  </a:rPr>
                  <a:t>  is computed, then r &lt; y. So the guard G is false</a:t>
                </a:r>
                <a:endParaRPr lang="en-US" sz="2000" dirty="0">
                  <a:latin typeface="Times New Roman" panose="02020603050405020304" pitchFamily="18" charset="0"/>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A4272CA4-97E9-4BBF-991E-6C6E075921E6}"/>
                  </a:ext>
                </a:extLst>
              </p:cNvPr>
              <p:cNvSpPr txBox="1">
                <a:spLocks noRot="1" noChangeAspect="1" noMove="1" noResize="1" noEditPoints="1" noAdjustHandles="1" noChangeArrowheads="1" noChangeShapeType="1" noTextEdit="1"/>
              </p:cNvSpPr>
              <p:nvPr/>
            </p:nvSpPr>
            <p:spPr>
              <a:xfrm>
                <a:off x="4939013" y="1454622"/>
                <a:ext cx="6839480" cy="5324535"/>
              </a:xfrm>
              <a:prstGeom prst="rect">
                <a:avLst/>
              </a:prstGeom>
              <a:blipFill>
                <a:blip r:embed="rId4"/>
                <a:stretch>
                  <a:fillRect l="-891" t="-687" r="-1961" b="-1145"/>
                </a:stretch>
              </a:blipFill>
            </p:spPr>
            <p:txBody>
              <a:bodyPr/>
              <a:lstStyle/>
              <a:p>
                <a:r>
                  <a:rPr lang="en-US">
                    <a:noFill/>
                  </a:rPr>
                  <a:t> </a:t>
                </a:r>
              </a:p>
            </p:txBody>
          </p:sp>
        </mc:Fallback>
      </mc:AlternateContent>
      <p:sp>
        <p:nvSpPr>
          <p:cNvPr id="53" name="TextBox 52">
            <a:extLst>
              <a:ext uri="{FF2B5EF4-FFF2-40B4-BE49-F238E27FC236}">
                <a16:creationId xmlns:a16="http://schemas.microsoft.com/office/drawing/2014/main" id="{EBDC52A0-478B-4D26-92CD-F2343D1C2C3A}"/>
              </a:ext>
            </a:extLst>
          </p:cNvPr>
          <p:cNvSpPr txBox="1"/>
          <p:nvPr/>
        </p:nvSpPr>
        <p:spPr>
          <a:xfrm>
            <a:off x="2399544" y="982308"/>
            <a:ext cx="2719545" cy="369332"/>
          </a:xfrm>
          <a:prstGeom prst="rect">
            <a:avLst/>
          </a:prstGeom>
          <a:noFill/>
          <a:ln>
            <a:solidFill>
              <a:schemeClr val="accent1"/>
            </a:solidFill>
          </a:ln>
        </p:spPr>
        <p:txBody>
          <a:bodyPr wrap="square">
            <a:spAutoFit/>
          </a:bodyPr>
          <a:lstStyle/>
          <a:p>
            <a:pPr>
              <a:spcAft>
                <a:spcPts val="600"/>
              </a:spcAft>
            </a:pPr>
            <a:r>
              <a:rPr lang="en-US" sz="18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function divide(x, y)</a:t>
            </a:r>
          </a:p>
        </p:txBody>
      </p:sp>
      <p:sp>
        <p:nvSpPr>
          <p:cNvPr id="27" name="TextBox 26">
            <a:extLst>
              <a:ext uri="{FF2B5EF4-FFF2-40B4-BE49-F238E27FC236}">
                <a16:creationId xmlns:a16="http://schemas.microsoft.com/office/drawing/2014/main" id="{21F1229E-5B50-4D2C-A2AB-F4F2407B9B56}"/>
              </a:ext>
            </a:extLst>
          </p:cNvPr>
          <p:cNvSpPr txBox="1"/>
          <p:nvPr/>
        </p:nvSpPr>
        <p:spPr>
          <a:xfrm>
            <a:off x="545285" y="2596555"/>
            <a:ext cx="2795971" cy="646331"/>
          </a:xfrm>
          <a:prstGeom prst="rect">
            <a:avLst/>
          </a:prstGeom>
          <a:noFill/>
        </p:spPr>
        <p:txBody>
          <a:bodyPr wrap="square">
            <a:spAutoFit/>
          </a:bodyPr>
          <a:lstStyle/>
          <a:p>
            <a:pPr marR="0">
              <a:spcBef>
                <a:spcPts val="0"/>
              </a:spcBef>
              <a:spcAft>
                <a:spcPts val="600"/>
              </a:spcAft>
            </a:pPr>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18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 = k + 1): </a:t>
            </a:r>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 = x – n y ≥ 0 and  n = q.] </a:t>
            </a:r>
          </a:p>
        </p:txBody>
      </p:sp>
      <p:cxnSp>
        <p:nvCxnSpPr>
          <p:cNvPr id="30" name="Straight Arrow Connector 29">
            <a:extLst>
              <a:ext uri="{FF2B5EF4-FFF2-40B4-BE49-F238E27FC236}">
                <a16:creationId xmlns:a16="http://schemas.microsoft.com/office/drawing/2014/main" id="{1B13162D-800C-4C38-84F2-9A6446A5F49E}"/>
              </a:ext>
            </a:extLst>
          </p:cNvPr>
          <p:cNvCxnSpPr>
            <a:cxnSpLocks/>
            <a:stCxn id="27" idx="3"/>
          </p:cNvCxnSpPr>
          <p:nvPr/>
        </p:nvCxnSpPr>
        <p:spPr>
          <a:xfrm>
            <a:off x="3341256" y="2919721"/>
            <a:ext cx="364467" cy="368456"/>
          </a:xfrm>
          <a:prstGeom prst="straightConnector1">
            <a:avLst/>
          </a:prstGeom>
          <a:ln w="28575">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1857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76DB39-DAF1-439A-B288-F03818052FD2}"/>
              </a:ext>
            </a:extLst>
          </p:cNvPr>
          <p:cNvSpPr txBox="1"/>
          <p:nvPr/>
        </p:nvSpPr>
        <p:spPr>
          <a:xfrm>
            <a:off x="837757" y="2557985"/>
            <a:ext cx="10271230" cy="2539309"/>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807424" y="2080488"/>
            <a:ext cx="7984624" cy="2931380"/>
          </a:xfrm>
          <a:prstGeom prst="rect">
            <a:avLst/>
          </a:prstGeom>
        </p:spPr>
        <p:txBody>
          <a:bodyPr wrap="square">
            <a:spAutoFit/>
          </a:bodyPr>
          <a:lstStyle/>
          <a:p>
            <a:pPr>
              <a:lnSpc>
                <a:spcPct val="107000"/>
              </a:lnSpc>
              <a:spcAft>
                <a:spcPts val="1200"/>
              </a:spcAft>
            </a:pPr>
            <a:r>
              <a:rPr lang="en-US" sz="2600" dirty="0">
                <a:ea typeface="Calibri" panose="020F0502020204030204" pitchFamily="34" charset="0"/>
                <a:cs typeface="Times New Roman" panose="02020603050405020304" pitchFamily="18" charset="0"/>
              </a:rPr>
              <a:t>Introduction – What is an </a:t>
            </a:r>
            <a:r>
              <a:rPr lang="en-US" sz="2600" dirty="0">
                <a:solidFill>
                  <a:srgbClr val="0000FF"/>
                </a:solidFill>
                <a:ea typeface="Calibri" panose="020F0502020204030204" pitchFamily="34" charset="0"/>
                <a:cs typeface="Times New Roman" panose="02020603050405020304" pitchFamily="18" charset="0"/>
              </a:rPr>
              <a:t>algorithm</a:t>
            </a:r>
            <a:r>
              <a:rPr lang="en-US" sz="2600" dirty="0">
                <a:ea typeface="Calibri" panose="020F0502020204030204" pitchFamily="34" charset="0"/>
                <a:cs typeface="Times New Roman" panose="02020603050405020304" pitchFamily="18" charset="0"/>
              </a:rPr>
              <a:t> for the problem?</a:t>
            </a:r>
          </a:p>
          <a:p>
            <a:pPr marL="517525" indent="-517525">
              <a:lnSpc>
                <a:spcPct val="107000"/>
              </a:lnSpc>
              <a:spcAft>
                <a:spcPts val="8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 algorithm must specify</a:t>
            </a:r>
          </a:p>
          <a:p>
            <a:pPr marL="974725" lvl="1" indent="-517525">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 step-by-step procedure </a:t>
            </a:r>
          </a:p>
          <a:p>
            <a:pPr marL="1431925" lvl="2" indent="-517525">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for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producing the solution to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each</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instance</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pPr marL="517525" indent="-517525">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We say that the algorithm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solves</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all instances </a:t>
            </a:r>
            <a:r>
              <a:rPr lang="en-US" sz="2400" dirty="0">
                <a:latin typeface="Times New Roman" panose="02020603050405020304" pitchFamily="18" charset="0"/>
                <a:ea typeface="Calibri" panose="020F0502020204030204" pitchFamily="34" charset="0"/>
                <a:cs typeface="Times New Roman" panose="02020603050405020304" pitchFamily="18" charset="0"/>
              </a:rPr>
              <a:t>of the problem.</a:t>
            </a:r>
          </a:p>
        </p:txBody>
      </p:sp>
    </p:spTree>
    <p:extLst>
      <p:ext uri="{BB962C8B-B14F-4D97-AF65-F5344CB8AC3E}">
        <p14:creationId xmlns:p14="http://schemas.microsoft.com/office/powerpoint/2010/main" val="187321477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FBB7EC6-5E83-423C-A523-9E958C5FED9D}"/>
                  </a:ext>
                </a:extLst>
              </p:cNvPr>
              <p:cNvSpPr txBox="1"/>
              <p:nvPr/>
            </p:nvSpPr>
            <p:spPr>
              <a:xfrm>
                <a:off x="863743" y="368407"/>
                <a:ext cx="9298314" cy="6355586"/>
              </a:xfrm>
              <a:prstGeom prst="rect">
                <a:avLst/>
              </a:prstGeom>
              <a:noFill/>
            </p:spPr>
            <p:txBody>
              <a:bodyPr wrap="square" rtlCol="0">
                <a:spAutoFit/>
              </a:bodyPr>
              <a:lstStyle/>
              <a:p>
                <a:pPr marL="514350" indent="-514350">
                  <a:spcAft>
                    <a:spcPts val="600"/>
                  </a:spcAft>
                  <a:buFontTx/>
                  <a:buAutoNum type="romanUcPeriod" startAt="4"/>
                </a:pPr>
                <a:r>
                  <a:rPr lang="en-US" sz="2200" dirty="0">
                    <a:solidFill>
                      <a:srgbClr val="0000FF"/>
                    </a:solidFill>
                    <a:latin typeface="Times New Roman" panose="02020603050405020304" pitchFamily="18" charset="0"/>
                    <a:cs typeface="Times New Roman" panose="02020603050405020304" pitchFamily="18" charset="0"/>
                  </a:rPr>
                  <a:t>Correctness of the Post-Condition:   [If N is the least number of iterations, G</a:t>
                </a:r>
                <a:r>
                  <a:rPr lang="en-US" sz="2000" dirty="0">
                    <a:solidFill>
                      <a:srgbClr val="0000FF"/>
                    </a:solidFill>
                    <a:latin typeface="Times New Roman" panose="02020603050405020304" pitchFamily="18" charset="0"/>
                    <a:cs typeface="Times New Roman" panose="02020603050405020304" pitchFamily="18" charset="0"/>
                  </a:rPr>
                  <a:t>: r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 y</a:t>
                </a:r>
                <a:r>
                  <a:rPr lang="en-US" sz="2200" dirty="0">
                    <a:solidFill>
                      <a:srgbClr val="0000FF"/>
                    </a:solidFill>
                    <a:latin typeface="Times New Roman" panose="02020603050405020304" pitchFamily="18" charset="0"/>
                    <a:cs typeface="Times New Roman" panose="02020603050405020304" pitchFamily="18" charset="0"/>
                  </a:rPr>
                  <a:t> becomes false, and I(N) is true, then the values of the algorithm variables will be as specified in the post-condition of the loop.] </a:t>
                </a:r>
              </a:p>
              <a:p>
                <a:pPr marL="514350" indent="-514350">
                  <a:spcAft>
                    <a:spcPts val="600"/>
                  </a:spcAf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[The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Post-condition </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Poc</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b="1"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q </a:t>
                </a:r>
                <a:r>
                  <a:rPr lang="en-US" sz="2200" b="1"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0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and </a:t>
                </a:r>
                <a:r>
                  <a:rPr lang="en-US" sz="2200" b="1"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 </a:t>
                </a:r>
                <a:r>
                  <a:rPr lang="en-US" sz="2200" b="1"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0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such that </a:t>
                </a:r>
                <a:r>
                  <a:rPr lang="en-US" sz="2200" b="1" i="1" dirty="0">
                    <a:latin typeface="Times New Roman" panose="02020603050405020304" pitchFamily="18" charset="0"/>
                    <a:ea typeface="Calibri" panose="020F0502020204030204" pitchFamily="34" charset="0"/>
                    <a:cs typeface="Times New Roman" panose="02020603050405020304" pitchFamily="18" charset="0"/>
                  </a:rPr>
                  <a:t>x = y q + r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and </a:t>
                </a:r>
                <a:r>
                  <a:rPr lang="en-US" sz="2200" b="1" i="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0 </a:t>
                </a:r>
                <a14:m>
                  <m:oMath xmlns:m="http://schemas.openxmlformats.org/officeDocument/2006/math">
                    <m:r>
                      <a:rPr lang="en-US" sz="22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b="1" i="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r &lt; y</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p>
              <a:p>
                <a:pPr marL="514350" indent="-514350">
                  <a:spcAft>
                    <a:spcPts val="600"/>
                  </a:spcAf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For I(n): r = x – n y ≥ </a:t>
                </a:r>
                <a:r>
                  <a:rPr lang="en-US" sz="2200" b="1"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0</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n = q, </a:t>
                </a:r>
                <a:r>
                  <a:rPr lang="en-US" sz="2200" dirty="0">
                    <a:solidFill>
                      <a:srgbClr val="0000FF"/>
                    </a:solidFill>
                    <a:latin typeface="Times New Roman" panose="02020603050405020304" pitchFamily="18" charset="0"/>
                    <a:cs typeface="Times New Roman" panose="02020603050405020304" pitchFamily="18" charset="0"/>
                  </a:rPr>
                  <a:t>suppose that for some nonnegative integer </a:t>
                </a:r>
                <a:r>
                  <a:rPr lang="en-US" sz="2200" dirty="0">
                    <a:latin typeface="Times New Roman" panose="02020603050405020304" pitchFamily="18" charset="0"/>
                    <a:cs typeface="Times New Roman" panose="02020603050405020304" pitchFamily="18" charset="0"/>
                  </a:rPr>
                  <a:t>N </a:t>
                </a:r>
                <a:r>
                  <a:rPr lang="en-US" sz="2200" dirty="0">
                    <a:latin typeface="Times New Roman" panose="02020603050405020304" pitchFamily="18" charset="0"/>
                    <a:ea typeface="Calibri" panose="020F0502020204030204" pitchFamily="34" charset="0"/>
                    <a:cs typeface="Times New Roman" panose="02020603050405020304" pitchFamily="18" charset="0"/>
                  </a:rPr>
                  <a:t>≥ 0</a:t>
                </a:r>
                <a:r>
                  <a:rPr lang="en-US" sz="2200" dirty="0">
                    <a:solidFill>
                      <a:srgbClr val="0000FF"/>
                    </a:solidFill>
                    <a:latin typeface="Consolas" panose="020B0609020204030204" pitchFamily="49" charset="0"/>
                    <a:cs typeface="Times New Roman" panose="02020603050405020304" pitchFamily="18" charset="0"/>
                  </a:rPr>
                  <a:t>, </a:t>
                </a:r>
                <a:r>
                  <a:rPr lang="en-US" sz="2200" dirty="0">
                    <a:solidFill>
                      <a:srgbClr val="0000FF"/>
                    </a:solidFill>
                    <a:latin typeface="Times New Roman" panose="02020603050405020304" pitchFamily="18" charset="0"/>
                    <a:cs typeface="Times New Roman" panose="02020603050405020304" pitchFamily="18" charset="0"/>
                  </a:rPr>
                  <a:t>after N iterations,          </a:t>
                </a:r>
              </a:p>
              <a:p>
                <a:pPr>
                  <a:spcAft>
                    <a:spcPts val="600"/>
                  </a:spcAft>
                </a:pPr>
                <a:r>
                  <a:rPr lang="en-US" sz="2200" dirty="0">
                    <a:solidFill>
                      <a:srgbClr val="0000FF"/>
                    </a:solidFill>
                    <a:latin typeface="Times New Roman" panose="02020603050405020304" pitchFamily="18" charset="0"/>
                    <a:cs typeface="Times New Roman" panose="02020603050405020304" pitchFamily="18" charset="0"/>
                  </a:rPr>
                  <a:t>           I(N):</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x –  N*y </a:t>
                </a:r>
                <a:r>
                  <a:rPr lang="en-US" sz="22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b="1"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0</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N = q is true, and  </a:t>
                </a:r>
                <a:r>
                  <a:rPr lang="en-US" sz="2200" dirty="0">
                    <a:solidFill>
                      <a:srgbClr val="FF0000"/>
                    </a:solidFill>
                    <a:latin typeface="Times New Roman" panose="02020603050405020304" pitchFamily="18" charset="0"/>
                    <a:cs typeface="Times New Roman" panose="02020603050405020304" pitchFamily="18" charset="0"/>
                  </a:rPr>
                  <a:t>G is false (i.e. r &lt; y)</a:t>
                </a:r>
                <a:r>
                  <a:rPr lang="en-US" sz="2200" dirty="0">
                    <a:solidFill>
                      <a:srgbClr val="0000FF"/>
                    </a:solidFill>
                    <a:latin typeface="Times New Roman" panose="02020603050405020304" pitchFamily="18" charset="0"/>
                    <a:cs typeface="Times New Roman" panose="02020603050405020304" pitchFamily="18" charset="0"/>
                  </a:rPr>
                  <a:t>.           </a:t>
                </a:r>
              </a:p>
              <a:p>
                <a:pPr>
                  <a:spcAft>
                    <a:spcPts val="600"/>
                  </a:spcAft>
                </a:pPr>
                <a:r>
                  <a:rPr lang="en-US" sz="2200" dirty="0">
                    <a:solidFill>
                      <a:srgbClr val="0000FF"/>
                    </a:solidFill>
                    <a:latin typeface="Times New Roman" panose="02020603050405020304" pitchFamily="18" charset="0"/>
                    <a:cs typeface="Times New Roman" panose="02020603050405020304" pitchFamily="18" charset="0"/>
                  </a:rPr>
                  <a:t>       Since N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0 and N = q,</a:t>
                </a:r>
                <a:r>
                  <a:rPr lang="en-US" sz="2200" dirty="0">
                    <a:solidFill>
                      <a:srgbClr val="0000FF"/>
                    </a:solidFill>
                    <a:latin typeface="Times New Roman" panose="02020603050405020304" pitchFamily="18" charset="0"/>
                    <a:cs typeface="Times New Roman" panose="02020603050405020304" pitchFamily="18" charset="0"/>
                  </a:rPr>
                  <a:t> this says </a:t>
                </a:r>
                <a:r>
                  <a:rPr lang="en-US" sz="2200" b="1" i="1" dirty="0">
                    <a:solidFill>
                      <a:srgbClr val="0000FF"/>
                    </a:solidFill>
                    <a:latin typeface="Times New Roman" panose="02020603050405020304" pitchFamily="18" charset="0"/>
                    <a:cs typeface="Times New Roman" panose="02020603050405020304" pitchFamily="18" charset="0"/>
                  </a:rPr>
                  <a:t>q </a:t>
                </a:r>
                <a:r>
                  <a:rPr lang="en-US" sz="2200" b="1" i="1" dirty="0">
                    <a:latin typeface="Times New Roman" panose="02020603050405020304" pitchFamily="18" charset="0"/>
                    <a:ea typeface="Calibri" panose="020F0502020204030204" pitchFamily="34" charset="0"/>
                    <a:cs typeface="Times New Roman" panose="02020603050405020304" pitchFamily="18" charset="0"/>
                  </a:rPr>
                  <a:t>≥ 0</a:t>
                </a:r>
                <a:r>
                  <a:rPr lang="en-US" sz="2200" i="1"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p>
              <a:p>
                <a:pPr>
                  <a:spcAft>
                    <a:spcPts val="600"/>
                  </a:spcAf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Then</a:t>
                </a:r>
                <a:r>
                  <a:rPr lang="en-US" sz="2200" dirty="0">
                    <a:solidFill>
                      <a:srgbClr val="0000FF"/>
                    </a:solidFill>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r &lt; y,  </a:t>
                </a:r>
                <a:r>
                  <a:rPr lang="en-US" sz="2200" b="1" i="1" dirty="0">
                    <a:latin typeface="Times New Roman" panose="02020603050405020304" pitchFamily="18" charset="0"/>
                    <a:cs typeface="Times New Roman" panose="02020603050405020304" pitchFamily="18" charset="0"/>
                  </a:rPr>
                  <a:t>r </a:t>
                </a:r>
                <a:r>
                  <a:rPr lang="en-US" sz="2200" b="1" i="1" dirty="0">
                    <a:latin typeface="Times New Roman" panose="02020603050405020304" pitchFamily="18" charset="0"/>
                    <a:ea typeface="Calibri" panose="020F0502020204030204" pitchFamily="34" charset="0"/>
                    <a:cs typeface="Times New Roman" panose="02020603050405020304" pitchFamily="18" charset="0"/>
                  </a:rPr>
                  <a:t>≥ </a:t>
                </a:r>
                <a:r>
                  <a:rPr lang="en-US" sz="2200" b="1"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0</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latin typeface="Times New Roman" panose="02020603050405020304" pitchFamily="18" charset="0"/>
                    <a:cs typeface="Times New Roman" panose="02020603050405020304" pitchFamily="18" charset="0"/>
                  </a:rPr>
                  <a:t>  r = x – Ny,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and q = N. </a:t>
                </a:r>
              </a:p>
              <a:p>
                <a:pPr lvl="1">
                  <a:spcAft>
                    <a:spcPts val="600"/>
                  </a:spcAf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Since q = N, by substitution, </a:t>
                </a:r>
                <a:r>
                  <a:rPr lang="en-US" sz="2200" dirty="0">
                    <a:solidFill>
                      <a:srgbClr val="0000FF"/>
                    </a:solidFill>
                    <a:latin typeface="Times New Roman" panose="02020603050405020304" pitchFamily="18" charset="0"/>
                    <a:cs typeface="Times New Roman" panose="02020603050405020304" pitchFamily="18" charset="0"/>
                  </a:rPr>
                  <a:t>r = x – Ny yields </a:t>
                </a:r>
                <a:endPar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lvl="1">
                  <a:spcAft>
                    <a:spcPts val="600"/>
                  </a:spcAft>
                </a:pPr>
                <a:r>
                  <a:rPr lang="en-US" sz="2200" dirty="0">
                    <a:solidFill>
                      <a:srgbClr val="0000FF"/>
                    </a:solidFill>
                    <a:latin typeface="Times New Roman" panose="02020603050405020304" pitchFamily="18" charset="0"/>
                    <a:cs typeface="Times New Roman" panose="02020603050405020304" pitchFamily="18" charset="0"/>
                  </a:rPr>
                  <a:t>	        </a:t>
                </a:r>
                <a:r>
                  <a:rPr lang="en-US" sz="2200" dirty="0">
                    <a:solidFill>
                      <a:srgbClr val="003399"/>
                    </a:solidFill>
                    <a:latin typeface="Times New Roman" panose="02020603050405020304" pitchFamily="18" charset="0"/>
                    <a:cs typeface="Times New Roman" panose="02020603050405020304" pitchFamily="18" charset="0"/>
                  </a:rPr>
                  <a:t>r = x - q y.</a:t>
                </a:r>
              </a:p>
              <a:p>
                <a:pPr lvl="1">
                  <a:spcAft>
                    <a:spcPts val="600"/>
                  </a:spcAft>
                </a:pPr>
                <a:r>
                  <a:rPr lang="en-US" sz="2200" dirty="0">
                    <a:solidFill>
                      <a:srgbClr val="0000FF"/>
                    </a:solidFill>
                    <a:latin typeface="Times New Roman" panose="02020603050405020304" pitchFamily="18" charset="0"/>
                    <a:cs typeface="Times New Roman" panose="02020603050405020304" pitchFamily="18" charset="0"/>
                  </a:rPr>
                  <a:t>That is,  </a:t>
                </a:r>
                <a:r>
                  <a:rPr lang="en-US" sz="2200" b="1" i="1" dirty="0">
                    <a:latin typeface="Times New Roman" panose="02020603050405020304" pitchFamily="18" charset="0"/>
                    <a:cs typeface="Times New Roman" panose="02020603050405020304" pitchFamily="18" charset="0"/>
                  </a:rPr>
                  <a:t>x = q y + r.</a:t>
                </a:r>
              </a:p>
              <a:p>
                <a:pPr lvl="1">
                  <a:spcAft>
                    <a:spcPts val="600"/>
                  </a:spcAft>
                </a:pPr>
                <a:r>
                  <a:rPr lang="en-US" sz="2200" dirty="0">
                    <a:solidFill>
                      <a:srgbClr val="0000FF"/>
                    </a:solidFill>
                    <a:latin typeface="Times New Roman" panose="02020603050405020304" pitchFamily="18" charset="0"/>
                    <a:cs typeface="Times New Roman" panose="02020603050405020304" pitchFamily="18" charset="0"/>
                  </a:rPr>
                  <a:t>Combining the two inequalities</a:t>
                </a:r>
                <a:r>
                  <a:rPr lang="en-US" sz="2200" dirty="0">
                    <a:solidFill>
                      <a:srgbClr val="FF0000"/>
                    </a:solidFill>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r &lt; y,  </a:t>
                </a:r>
                <a:r>
                  <a:rPr lang="en-US" sz="2200" b="1" i="1" dirty="0">
                    <a:latin typeface="Times New Roman" panose="02020603050405020304" pitchFamily="18" charset="0"/>
                    <a:cs typeface="Times New Roman" panose="02020603050405020304" pitchFamily="18" charset="0"/>
                  </a:rPr>
                  <a:t>r </a:t>
                </a:r>
                <a:r>
                  <a:rPr lang="en-US" sz="2200" b="1" i="1" dirty="0">
                    <a:latin typeface="Times New Roman" panose="02020603050405020304" pitchFamily="18" charset="0"/>
                    <a:ea typeface="Calibri" panose="020F0502020204030204" pitchFamily="34" charset="0"/>
                    <a:cs typeface="Times New Roman" panose="02020603050405020304" pitchFamily="18" charset="0"/>
                  </a:rPr>
                  <a:t>≥ </a:t>
                </a:r>
                <a:r>
                  <a:rPr lang="en-US" sz="2200" b="1"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0 </a:t>
                </a:r>
                <a:r>
                  <a:rPr lang="en-US" sz="2200" dirty="0">
                    <a:solidFill>
                      <a:srgbClr val="0000FF"/>
                    </a:solidFill>
                    <a:latin typeface="Times New Roman" panose="02020603050405020304" pitchFamily="18" charset="0"/>
                    <a:cs typeface="Times New Roman" panose="02020603050405020304" pitchFamily="18" charset="0"/>
                  </a:rPr>
                  <a:t>gives</a:t>
                </a:r>
              </a:p>
              <a:p>
                <a:pPr lvl="1">
                  <a:spcAft>
                    <a:spcPts val="600"/>
                  </a:spcAft>
                </a:pPr>
                <a:r>
                  <a:rPr lang="en-US" sz="2200" dirty="0">
                    <a:solidFill>
                      <a:srgbClr val="0000FF"/>
                    </a:solidFill>
                    <a:latin typeface="Times New Roman" panose="02020603050405020304" pitchFamily="18" charset="0"/>
                    <a:cs typeface="Times New Roman" panose="02020603050405020304" pitchFamily="18" charset="0"/>
                  </a:rPr>
                  <a:t>	</a:t>
                </a:r>
                <a:r>
                  <a:rPr lang="en-US" sz="2200" b="1" i="1" dirty="0">
                    <a:solidFill>
                      <a:srgbClr val="0000FF"/>
                    </a:solidFill>
                    <a:latin typeface="Times New Roman" panose="02020603050405020304" pitchFamily="18" charset="0"/>
                    <a:cs typeface="Times New Roman" panose="02020603050405020304" pitchFamily="18" charset="0"/>
                  </a:rPr>
                  <a:t>      </a:t>
                </a:r>
                <a:r>
                  <a:rPr lang="en-US" sz="2200" b="1" i="1" dirty="0">
                    <a:solidFill>
                      <a:schemeClr val="tx1"/>
                    </a:solidFill>
                    <a:latin typeface="Times New Roman" panose="02020603050405020304" pitchFamily="18" charset="0"/>
                    <a:cs typeface="Times New Roman" panose="02020603050405020304" pitchFamily="18" charset="0"/>
                  </a:rPr>
                  <a:t>0 </a:t>
                </a:r>
                <a14:m>
                  <m:oMath xmlns:m="http://schemas.openxmlformats.org/officeDocument/2006/math">
                    <m:r>
                      <a:rPr lang="en-US" sz="22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b="1" i="1" dirty="0">
                    <a:solidFill>
                      <a:schemeClr val="tx1"/>
                    </a:solidFill>
                    <a:latin typeface="Times New Roman" panose="02020603050405020304" pitchFamily="18" charset="0"/>
                    <a:cs typeface="Times New Roman" panose="02020603050405020304" pitchFamily="18" charset="0"/>
                  </a:rPr>
                  <a:t> r &lt; y.</a:t>
                </a:r>
              </a:p>
              <a:p>
                <a:pPr lvl="1">
                  <a:spcAft>
                    <a:spcPts val="600"/>
                  </a:spcAft>
                </a:pPr>
                <a:r>
                  <a:rPr lang="en-US" sz="2200" dirty="0">
                    <a:solidFill>
                      <a:srgbClr val="0000FF"/>
                    </a:solidFill>
                    <a:latin typeface="Times New Roman" panose="02020603050405020304" pitchFamily="18" charset="0"/>
                    <a:cs typeface="Times New Roman" panose="02020603050405020304" pitchFamily="18" charset="0"/>
                  </a:rPr>
                  <a:t>These are the values of q and r specified in the post-condition. The proof is complete.</a:t>
                </a:r>
              </a:p>
            </p:txBody>
          </p:sp>
        </mc:Choice>
        <mc:Fallback xmlns="">
          <p:sp>
            <p:nvSpPr>
              <p:cNvPr id="2" name="TextBox 1">
                <a:extLst>
                  <a:ext uri="{FF2B5EF4-FFF2-40B4-BE49-F238E27FC236}">
                    <a16:creationId xmlns:a16="http://schemas.microsoft.com/office/drawing/2014/main" id="{4FBB7EC6-5E83-423C-A523-9E958C5FED9D}"/>
                  </a:ext>
                </a:extLst>
              </p:cNvPr>
              <p:cNvSpPr txBox="1">
                <a:spLocks noRot="1" noChangeAspect="1" noMove="1" noResize="1" noEditPoints="1" noAdjustHandles="1" noChangeArrowheads="1" noChangeShapeType="1" noTextEdit="1"/>
              </p:cNvSpPr>
              <p:nvPr/>
            </p:nvSpPr>
            <p:spPr>
              <a:xfrm>
                <a:off x="863743" y="368407"/>
                <a:ext cx="9298314" cy="6355586"/>
              </a:xfrm>
              <a:prstGeom prst="rect">
                <a:avLst/>
              </a:prstGeom>
              <a:blipFill>
                <a:blip r:embed="rId2"/>
                <a:stretch>
                  <a:fillRect l="-721" t="-575" r="-4984" b="-1055"/>
                </a:stretch>
              </a:blipFill>
            </p:spPr>
            <p:txBody>
              <a:bodyPr/>
              <a:lstStyle/>
              <a:p>
                <a:r>
                  <a:rPr lang="en-US">
                    <a:noFill/>
                  </a:rPr>
                  <a:t> </a:t>
                </a:r>
              </a:p>
            </p:txBody>
          </p:sp>
        </mc:Fallback>
      </mc:AlternateContent>
      <p:sp>
        <p:nvSpPr>
          <p:cNvPr id="3" name="Cloud Callout 2">
            <a:extLst>
              <a:ext uri="{FF2B5EF4-FFF2-40B4-BE49-F238E27FC236}">
                <a16:creationId xmlns:a16="http://schemas.microsoft.com/office/drawing/2014/main" id="{AFA191BE-13C9-48C7-8C55-F38F8E664173}"/>
              </a:ext>
            </a:extLst>
          </p:cNvPr>
          <p:cNvSpPr/>
          <p:nvPr/>
        </p:nvSpPr>
        <p:spPr>
          <a:xfrm flipH="1">
            <a:off x="448810" y="1431435"/>
            <a:ext cx="666559" cy="468032"/>
          </a:xfrm>
          <a:prstGeom prst="cloudCallout">
            <a:avLst>
              <a:gd name="adj1" fmla="val -59429"/>
              <a:gd name="adj2" fmla="val 1257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a:t>
            </a:r>
          </a:p>
        </p:txBody>
      </p:sp>
      <p:pic>
        <p:nvPicPr>
          <p:cNvPr id="4" name="Picture 3"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964691">
            <a:off x="509110" y="1516077"/>
            <a:ext cx="673508" cy="440815"/>
          </a:xfrm>
          <a:prstGeom prst="rect">
            <a:avLst/>
          </a:prstGeom>
          <a:noFill/>
          <a:extLst>
            <a:ext uri="{909E8E84-426E-40DD-AFC4-6F175D3DCCD1}">
              <a14:hiddenFill xmlns:a14="http://schemas.microsoft.com/office/drawing/2010/main">
                <a:solidFill>
                  <a:srgbClr val="FFFFFF"/>
                </a:solidFill>
              </a14:hiddenFill>
            </a:ext>
          </a:extLst>
        </p:spPr>
      </p:pic>
      <p:sp>
        <p:nvSpPr>
          <p:cNvPr id="5" name="Flowchart: Decision 4">
            <a:extLst>
              <a:ext uri="{FF2B5EF4-FFF2-40B4-BE49-F238E27FC236}">
                <a16:creationId xmlns:a16="http://schemas.microsoft.com/office/drawing/2014/main" id="{C1D01FEA-8006-42C3-9CC0-F9B84658DB72}"/>
              </a:ext>
            </a:extLst>
          </p:cNvPr>
          <p:cNvSpPr/>
          <p:nvPr/>
        </p:nvSpPr>
        <p:spPr>
          <a:xfrm>
            <a:off x="10070381" y="4241082"/>
            <a:ext cx="989901" cy="37446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3C9F905-D288-4247-8966-7FD7E1130950}"/>
              </a:ext>
            </a:extLst>
          </p:cNvPr>
          <p:cNvSpPr/>
          <p:nvPr/>
        </p:nvSpPr>
        <p:spPr>
          <a:xfrm>
            <a:off x="10070381" y="4876807"/>
            <a:ext cx="989901"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F36E604-676B-46FB-9A30-FC53DC949917}"/>
              </a:ext>
            </a:extLst>
          </p:cNvPr>
          <p:cNvSpPr/>
          <p:nvPr/>
        </p:nvSpPr>
        <p:spPr>
          <a:xfrm>
            <a:off x="10070380" y="3492144"/>
            <a:ext cx="989901" cy="38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9DA3DB25-4D89-424D-8C50-EA1F3058364A}"/>
              </a:ext>
            </a:extLst>
          </p:cNvPr>
          <p:cNvCxnSpPr>
            <a:stCxn id="7" idx="2"/>
            <a:endCxn id="5" idx="0"/>
          </p:cNvCxnSpPr>
          <p:nvPr/>
        </p:nvCxnSpPr>
        <p:spPr>
          <a:xfrm>
            <a:off x="10565331" y="3877498"/>
            <a:ext cx="1" cy="3635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FC2A34B-2693-42E1-AE47-4BDB89109492}"/>
              </a:ext>
            </a:extLst>
          </p:cNvPr>
          <p:cNvCxnSpPr/>
          <p:nvPr/>
        </p:nvCxnSpPr>
        <p:spPr>
          <a:xfrm>
            <a:off x="10560974" y="3124211"/>
            <a:ext cx="1" cy="3635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A07CE07-D1A2-487B-A038-4BE08EA33927}"/>
              </a:ext>
            </a:extLst>
          </p:cNvPr>
          <p:cNvCxnSpPr/>
          <p:nvPr/>
        </p:nvCxnSpPr>
        <p:spPr>
          <a:xfrm>
            <a:off x="10560973" y="5344902"/>
            <a:ext cx="1" cy="3635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32A9465-EAE8-47EB-91C0-2EE5F634C40A}"/>
              </a:ext>
            </a:extLst>
          </p:cNvPr>
          <p:cNvCxnSpPr/>
          <p:nvPr/>
        </p:nvCxnSpPr>
        <p:spPr>
          <a:xfrm>
            <a:off x="10569684" y="4526284"/>
            <a:ext cx="1" cy="3635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DD5E078-32F2-4C94-B152-71254B9C81CF}"/>
              </a:ext>
            </a:extLst>
          </p:cNvPr>
          <p:cNvCxnSpPr/>
          <p:nvPr/>
        </p:nvCxnSpPr>
        <p:spPr>
          <a:xfrm flipH="1">
            <a:off x="9721557" y="5691068"/>
            <a:ext cx="83941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9F58709-2E48-47C2-8C6A-89606EBD10ED}"/>
              </a:ext>
            </a:extLst>
          </p:cNvPr>
          <p:cNvCxnSpPr/>
          <p:nvPr/>
        </p:nvCxnSpPr>
        <p:spPr>
          <a:xfrm flipV="1">
            <a:off x="9721557" y="4093035"/>
            <a:ext cx="0" cy="1615451"/>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779186A-766E-4DAC-921C-4285A87CE5F0}"/>
              </a:ext>
            </a:extLst>
          </p:cNvPr>
          <p:cNvCxnSpPr/>
          <p:nvPr/>
        </p:nvCxnSpPr>
        <p:spPr>
          <a:xfrm>
            <a:off x="9721557" y="4110453"/>
            <a:ext cx="87439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89498A3-30CE-4E10-8795-5775D1CF9C63}"/>
              </a:ext>
            </a:extLst>
          </p:cNvPr>
          <p:cNvCxnSpPr>
            <a:cxnSpLocks/>
          </p:cNvCxnSpPr>
          <p:nvPr/>
        </p:nvCxnSpPr>
        <p:spPr>
          <a:xfrm flipH="1">
            <a:off x="10595952" y="2839009"/>
            <a:ext cx="420785" cy="1271444"/>
          </a:xfrm>
          <a:prstGeom prst="straightConnector1">
            <a:avLst/>
          </a:prstGeom>
          <a:ln w="28575">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5063B5D-4934-4305-8232-74BE10113C14}"/>
              </a:ext>
            </a:extLst>
          </p:cNvPr>
          <p:cNvCxnSpPr>
            <a:cxnSpLocks/>
          </p:cNvCxnSpPr>
          <p:nvPr/>
        </p:nvCxnSpPr>
        <p:spPr>
          <a:xfrm>
            <a:off x="11016737" y="4428316"/>
            <a:ext cx="451172"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6B5A2A6-592F-4C01-A255-2CECBB4A1F84}"/>
              </a:ext>
            </a:extLst>
          </p:cNvPr>
          <p:cNvCxnSpPr>
            <a:cxnSpLocks/>
          </p:cNvCxnSpPr>
          <p:nvPr/>
        </p:nvCxnSpPr>
        <p:spPr>
          <a:xfrm flipH="1" flipV="1">
            <a:off x="11242326" y="4428316"/>
            <a:ext cx="292449" cy="1867709"/>
          </a:xfrm>
          <a:prstGeom prst="straightConnector1">
            <a:avLst/>
          </a:prstGeom>
          <a:ln w="28575">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BC57B31-3E15-4356-9A81-317506E57ABB}"/>
                  </a:ext>
                </a:extLst>
              </p:cNvPr>
              <p:cNvSpPr txBox="1"/>
              <p:nvPr/>
            </p:nvSpPr>
            <p:spPr>
              <a:xfrm>
                <a:off x="4524703" y="6202970"/>
                <a:ext cx="7240781" cy="369332"/>
              </a:xfrm>
              <a:prstGeom prst="rect">
                <a:avLst/>
              </a:prstGeom>
              <a:noFill/>
            </p:spPr>
            <p:txBody>
              <a:bodyPr wrap="square">
                <a:spAutoFit/>
              </a:bodyPr>
              <a:lstStyle/>
              <a:p>
                <a:pPr marL="457200" marR="0">
                  <a:spcBef>
                    <a:spcPts val="0"/>
                  </a:spcBef>
                  <a:spcAft>
                    <a:spcPts val="600"/>
                  </a:spcAft>
                </a:pPr>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Post-condition </a:t>
                </a:r>
                <a:r>
                  <a:rPr lang="en-US" sz="18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Poc</a:t>
                </a:r>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q </a:t>
                </a:r>
                <a:r>
                  <a:rPr lang="en-US" sz="1800" dirty="0">
                    <a:latin typeface="Times New Roman" panose="02020603050405020304" pitchFamily="18" charset="0"/>
                    <a:ea typeface="Calibri" panose="020F0502020204030204" pitchFamily="34" charset="0"/>
                    <a:cs typeface="Times New Roman" panose="02020603050405020304" pitchFamily="18" charset="0"/>
                  </a:rPr>
                  <a:t>≥ 0</a:t>
                </a:r>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r </a:t>
                </a:r>
                <a:r>
                  <a:rPr lang="en-US" sz="1800" dirty="0">
                    <a:latin typeface="Times New Roman" panose="02020603050405020304" pitchFamily="18" charset="0"/>
                    <a:ea typeface="Calibri" panose="020F0502020204030204" pitchFamily="34" charset="0"/>
                    <a:cs typeface="Times New Roman" panose="02020603050405020304" pitchFamily="18" charset="0"/>
                  </a:rPr>
                  <a:t>≥ 0</a:t>
                </a:r>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such that x = y q + r and 0 </a:t>
                </a:r>
                <a14:m>
                  <m:oMath xmlns:m="http://schemas.openxmlformats.org/officeDocument/2006/math">
                    <m:r>
                      <a:rPr lang="en-US" sz="18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r &lt; y.]</a:t>
                </a:r>
              </a:p>
            </p:txBody>
          </p:sp>
        </mc:Choice>
        <mc:Fallback xmlns="">
          <p:sp>
            <p:nvSpPr>
              <p:cNvPr id="19" name="TextBox 18">
                <a:extLst>
                  <a:ext uri="{FF2B5EF4-FFF2-40B4-BE49-F238E27FC236}">
                    <a16:creationId xmlns:a16="http://schemas.microsoft.com/office/drawing/2014/main" id="{8BC57B31-3E15-4356-9A81-317506E57ABB}"/>
                  </a:ext>
                </a:extLst>
              </p:cNvPr>
              <p:cNvSpPr txBox="1">
                <a:spLocks noRot="1" noChangeAspect="1" noMove="1" noResize="1" noEditPoints="1" noAdjustHandles="1" noChangeArrowheads="1" noChangeShapeType="1" noTextEdit="1"/>
              </p:cNvSpPr>
              <p:nvPr/>
            </p:nvSpPr>
            <p:spPr>
              <a:xfrm>
                <a:off x="4524703" y="6202970"/>
                <a:ext cx="7240781" cy="369332"/>
              </a:xfrm>
              <a:prstGeom prst="rect">
                <a:avLst/>
              </a:prstGeom>
              <a:blipFill>
                <a:blip r:embed="rId4"/>
                <a:stretch>
                  <a:fillRect t="-10000" b="-26667"/>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BC428CC4-9421-4AE9-BE3A-54783F256F65}"/>
              </a:ext>
            </a:extLst>
          </p:cNvPr>
          <p:cNvSpPr txBox="1"/>
          <p:nvPr/>
        </p:nvSpPr>
        <p:spPr>
          <a:xfrm>
            <a:off x="9913776" y="2171844"/>
            <a:ext cx="2205922" cy="646331"/>
          </a:xfrm>
          <a:prstGeom prst="rect">
            <a:avLst/>
          </a:prstGeom>
          <a:noFill/>
        </p:spPr>
        <p:txBody>
          <a:bodyPr wrap="square">
            <a:spAutoFit/>
          </a:bodyPr>
          <a:lstStyle/>
          <a:p>
            <a:pPr marR="0" algn="r">
              <a:spcBef>
                <a:spcPts val="0"/>
              </a:spcBef>
              <a:spcAft>
                <a:spcPts val="600"/>
              </a:spcAft>
            </a:pPr>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 r = x – n y ≥ 0 and  n = q.]</a:t>
            </a:r>
          </a:p>
        </p:txBody>
      </p:sp>
      <p:sp>
        <p:nvSpPr>
          <p:cNvPr id="26" name="TextBox 25">
            <a:extLst>
              <a:ext uri="{FF2B5EF4-FFF2-40B4-BE49-F238E27FC236}">
                <a16:creationId xmlns:a16="http://schemas.microsoft.com/office/drawing/2014/main" id="{071DB3AA-B868-4E3E-B67F-ED8FD7FD16FD}"/>
              </a:ext>
            </a:extLst>
          </p:cNvPr>
          <p:cNvSpPr txBox="1"/>
          <p:nvPr/>
        </p:nvSpPr>
        <p:spPr>
          <a:xfrm>
            <a:off x="8563589" y="4246218"/>
            <a:ext cx="975924" cy="369332"/>
          </a:xfrm>
          <a:prstGeom prst="rect">
            <a:avLst/>
          </a:prstGeom>
          <a:noFill/>
        </p:spPr>
        <p:txBody>
          <a:bodyPr wrap="square">
            <a:spAutoFit/>
          </a:bodyPr>
          <a:lstStyle/>
          <a:p>
            <a:pPr>
              <a:spcAft>
                <a:spcPts val="600"/>
              </a:spcAft>
            </a:pPr>
            <a:r>
              <a:rPr lang="en-US" sz="1800" dirty="0">
                <a:solidFill>
                  <a:srgbClr val="0000FF"/>
                </a:solidFill>
                <a:latin typeface="Times New Roman" panose="02020603050405020304" pitchFamily="18" charset="0"/>
                <a:cs typeface="Times New Roman" panose="02020603050405020304" pitchFamily="18" charset="0"/>
              </a:rPr>
              <a:t>G:  r </a:t>
            </a:r>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1800" dirty="0">
                <a:solidFill>
                  <a:srgbClr val="0000FF"/>
                </a:solidFill>
                <a:latin typeface="Times New Roman" panose="02020603050405020304" pitchFamily="18" charset="0"/>
                <a:cs typeface="Times New Roman" panose="02020603050405020304" pitchFamily="18" charset="0"/>
              </a:rPr>
              <a:t> y</a:t>
            </a:r>
          </a:p>
        </p:txBody>
      </p:sp>
      <p:cxnSp>
        <p:nvCxnSpPr>
          <p:cNvPr id="27" name="Straight Arrow Connector 26">
            <a:extLst>
              <a:ext uri="{FF2B5EF4-FFF2-40B4-BE49-F238E27FC236}">
                <a16:creationId xmlns:a16="http://schemas.microsoft.com/office/drawing/2014/main" id="{124E2A6D-D303-400A-BF9E-022A593DF4E0}"/>
              </a:ext>
            </a:extLst>
          </p:cNvPr>
          <p:cNvCxnSpPr>
            <a:cxnSpLocks/>
          </p:cNvCxnSpPr>
          <p:nvPr/>
        </p:nvCxnSpPr>
        <p:spPr>
          <a:xfrm>
            <a:off x="9575158" y="4428316"/>
            <a:ext cx="1017869" cy="0"/>
          </a:xfrm>
          <a:prstGeom prst="straightConnector1">
            <a:avLst/>
          </a:prstGeom>
          <a:ln w="28575">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D07A1982-56E1-471D-8727-35082A6D9B86}"/>
                  </a:ext>
                </a:extLst>
              </p:cNvPr>
              <p:cNvSpPr txBox="1"/>
              <p:nvPr/>
            </p:nvSpPr>
            <p:spPr>
              <a:xfrm>
                <a:off x="9913776" y="626094"/>
                <a:ext cx="2013923" cy="923330"/>
              </a:xfrm>
              <a:prstGeom prst="rect">
                <a:avLst/>
              </a:prstGeom>
              <a:solidFill>
                <a:srgbClr val="FFFF00"/>
              </a:solidFill>
            </p:spPr>
            <p:txBody>
              <a:bodyPr wrap="square" rtlCol="0">
                <a:spAutoFit/>
              </a:bodyPr>
              <a:lstStyle/>
              <a:p>
                <a:r>
                  <a:rPr lang="en-US" dirty="0"/>
                  <a:t>Need to show that I(n)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spc="-1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(r ≥ y)</a:t>
                </a:r>
                <a:r>
                  <a:rPr lang="en-US" dirty="0"/>
                  <a:t> implies </a:t>
                </a:r>
                <a:r>
                  <a:rPr lang="en-US" dirty="0" err="1"/>
                  <a:t>Poc</a:t>
                </a:r>
                <a:endParaRPr lang="en-US" dirty="0"/>
              </a:p>
            </p:txBody>
          </p:sp>
        </mc:Choice>
        <mc:Fallback xmlns="">
          <p:sp>
            <p:nvSpPr>
              <p:cNvPr id="23" name="TextBox 22">
                <a:extLst>
                  <a:ext uri="{FF2B5EF4-FFF2-40B4-BE49-F238E27FC236}">
                    <a16:creationId xmlns:a16="http://schemas.microsoft.com/office/drawing/2014/main" id="{D07A1982-56E1-471D-8727-35082A6D9B86}"/>
                  </a:ext>
                </a:extLst>
              </p:cNvPr>
              <p:cNvSpPr txBox="1">
                <a:spLocks noRot="1" noChangeAspect="1" noMove="1" noResize="1" noEditPoints="1" noAdjustHandles="1" noChangeArrowheads="1" noChangeShapeType="1" noTextEdit="1"/>
              </p:cNvSpPr>
              <p:nvPr/>
            </p:nvSpPr>
            <p:spPr>
              <a:xfrm>
                <a:off x="9913776" y="626094"/>
                <a:ext cx="2013923" cy="923330"/>
              </a:xfrm>
              <a:prstGeom prst="rect">
                <a:avLst/>
              </a:prstGeom>
              <a:blipFill>
                <a:blip r:embed="rId5"/>
                <a:stretch>
                  <a:fillRect l="-2417" t="-3974" b="-9934"/>
                </a:stretch>
              </a:blipFill>
            </p:spPr>
            <p:txBody>
              <a:bodyPr/>
              <a:lstStyle/>
              <a:p>
                <a:r>
                  <a:rPr lang="en-US">
                    <a:noFill/>
                  </a:rPr>
                  <a:t> </a:t>
                </a:r>
              </a:p>
            </p:txBody>
          </p:sp>
        </mc:Fallback>
      </mc:AlternateContent>
    </p:spTree>
    <p:extLst>
      <p:ext uri="{BB962C8B-B14F-4D97-AF65-F5344CB8AC3E}">
        <p14:creationId xmlns:p14="http://schemas.microsoft.com/office/powerpoint/2010/main" val="318575184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3314A98D-4E45-40A5-8870-62E52E99CDAA}"/>
              </a:ext>
            </a:extLst>
          </p:cNvPr>
          <p:cNvSpPr/>
          <p:nvPr/>
        </p:nvSpPr>
        <p:spPr>
          <a:xfrm>
            <a:off x="5334201" y="3475875"/>
            <a:ext cx="1940390" cy="7053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a:spcBef>
                <a:spcPts val="0"/>
              </a:spcBef>
              <a:spcAft>
                <a:spcPts val="600"/>
              </a:spcAft>
            </a:pPr>
            <a:r>
              <a:rPr lang="en-US" sz="2000" spc="-100" dirty="0">
                <a:solidFill>
                  <a:schemeClr val="tx1"/>
                </a:solidFill>
                <a:latin typeface="Consolas" panose="020B0609020204030204" pitchFamily="49" charset="0"/>
                <a:ea typeface="Calibri" panose="020F0502020204030204" pitchFamily="34" charset="0"/>
                <a:cs typeface="Times New Roman" panose="02020603050405020304" pitchFamily="18" charset="0"/>
              </a:rPr>
              <a:t>Return(q, r)</a:t>
            </a:r>
          </a:p>
        </p:txBody>
      </p:sp>
      <mc:AlternateContent xmlns:mc="http://schemas.openxmlformats.org/markup-compatibility/2006" xmlns:a14="http://schemas.microsoft.com/office/drawing/2010/main">
        <mc:Choice Requires="a14">
          <p:sp>
            <p:nvSpPr>
              <p:cNvPr id="2" name="Rectangle 1"/>
              <p:cNvSpPr/>
              <p:nvPr/>
            </p:nvSpPr>
            <p:spPr>
              <a:xfrm>
                <a:off x="5423079" y="776051"/>
                <a:ext cx="5701580" cy="4555093"/>
              </a:xfrm>
              <a:prstGeom prst="rect">
                <a:avLst/>
              </a:prstGeom>
            </p:spPr>
            <p:txBody>
              <a:bodyPr wrap="square">
                <a:spAutoFit/>
              </a:bodyPr>
              <a:lstStyle/>
              <a:p>
                <a:pPr marL="457200" marR="0">
                  <a:spcBef>
                    <a:spcPts val="0"/>
                  </a:spcBef>
                  <a:spcAft>
                    <a:spcPts val="60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Pre-condition </a:t>
                </a:r>
                <a:r>
                  <a:rPr lang="en-US" sz="2000" u="sng"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Prc</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x </a:t>
                </a:r>
                <a:r>
                  <a:rPr lang="en-US" sz="2000" dirty="0">
                    <a:latin typeface="Times New Roman" panose="02020603050405020304" pitchFamily="18" charset="0"/>
                    <a:ea typeface="Calibri" panose="020F0502020204030204" pitchFamily="34" charset="0"/>
                    <a:cs typeface="Times New Roman" panose="02020603050405020304" pitchFamily="18" charset="0"/>
                  </a:rPr>
                  <a:t>≥ 0</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y &gt; 0, and</a:t>
                </a:r>
              </a:p>
              <a:p>
                <a:pPr marL="457200" marR="0">
                  <a:spcBef>
                    <a:spcPts val="0"/>
                  </a:spcBef>
                  <a:spcAft>
                    <a:spcPts val="60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r = x and q = 0.]   </a:t>
                </a:r>
                <a:endParaRPr lang="en-US" sz="2000" spc="-100" dirty="0">
                  <a:latin typeface="Consolas" panose="020B0609020204030204" pitchFamily="49" charset="0"/>
                  <a:ea typeface="Calibri" panose="020F0502020204030204" pitchFamily="34" charset="0"/>
                  <a:cs typeface="Times New Roman" panose="02020603050405020304" pitchFamily="18" charset="0"/>
                </a:endParaRPr>
              </a:p>
              <a:p>
                <a:pPr marL="457200" marR="0">
                  <a:spcBef>
                    <a:spcPts val="0"/>
                  </a:spcBef>
                  <a:spcAft>
                    <a:spcPts val="60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 = k):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 = x – n y ≥ 0 and  n = q.] </a:t>
                </a:r>
              </a:p>
              <a:p>
                <a:pPr marL="457200" marR="0">
                  <a:spcBef>
                    <a:spcPts val="0"/>
                  </a:spcBef>
                  <a:spcAft>
                    <a:spcPts val="6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spcBef>
                    <a:spcPts val="0"/>
                  </a:spcBef>
                  <a:spcAft>
                    <a:spcPts val="6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spcBef>
                    <a:spcPts val="0"/>
                  </a:spcBef>
                  <a:spcAft>
                    <a:spcPts val="6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spcBef>
                    <a:spcPts val="0"/>
                  </a:spcBef>
                  <a:spcAft>
                    <a:spcPts val="6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spcBef>
                    <a:spcPts val="0"/>
                  </a:spcBef>
                  <a:spcAft>
                    <a:spcPts val="6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spcBef>
                    <a:spcPts val="0"/>
                  </a:spcBef>
                  <a:spcAft>
                    <a:spcPts val="6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spcBef>
                    <a:spcPts val="0"/>
                  </a:spcBef>
                  <a:spcAft>
                    <a:spcPts val="6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spcBef>
                    <a:spcPts val="0"/>
                  </a:spcBef>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a:t>
                </a:r>
                <a:r>
                  <a:rPr lang="en-US" sz="20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Post-condition </a:t>
                </a:r>
                <a:r>
                  <a:rPr lang="en-US" sz="2000" u="sng"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Poc</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q </a:t>
                </a:r>
                <a:r>
                  <a:rPr lang="en-US" sz="2000" dirty="0">
                    <a:latin typeface="Times New Roman" panose="02020603050405020304" pitchFamily="18" charset="0"/>
                    <a:ea typeface="Calibri" panose="020F0502020204030204" pitchFamily="34" charset="0"/>
                    <a:cs typeface="Times New Roman" panose="02020603050405020304" pitchFamily="18" charset="0"/>
                  </a:rPr>
                  <a:t>≥ 0</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r </a:t>
                </a:r>
                <a:r>
                  <a:rPr lang="en-US" sz="2000" dirty="0">
                    <a:latin typeface="Times New Roman" panose="02020603050405020304" pitchFamily="18" charset="0"/>
                    <a:ea typeface="Calibri" panose="020F0502020204030204" pitchFamily="34" charset="0"/>
                    <a:cs typeface="Times New Roman" panose="02020603050405020304" pitchFamily="18" charset="0"/>
                  </a:rPr>
                  <a:t>≥ 0</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such that x = y q + r and 0 </a:t>
                </a:r>
                <a14:m>
                  <m:oMath xmlns:m="http://schemas.openxmlformats.org/officeDocument/2006/math">
                    <m:r>
                      <a:rPr lang="en-US" sz="20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r &lt; y.]  …. </a:t>
                </a:r>
                <a:r>
                  <a:rPr lang="en-US" sz="2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Poc</a:t>
                </a:r>
                <a:endPar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5423079" y="776051"/>
                <a:ext cx="5701580" cy="4555093"/>
              </a:xfrm>
              <a:prstGeom prst="rect">
                <a:avLst/>
              </a:prstGeom>
              <a:blipFill>
                <a:blip r:embed="rId2"/>
                <a:stretch>
                  <a:fillRect t="-668" r="-1176" b="-1337"/>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F774C70B-016F-4537-973C-E30662ECA49C}"/>
              </a:ext>
            </a:extLst>
          </p:cNvPr>
          <p:cNvSpPr txBox="1"/>
          <p:nvPr/>
        </p:nvSpPr>
        <p:spPr>
          <a:xfrm>
            <a:off x="1804736" y="219783"/>
            <a:ext cx="7654835" cy="523220"/>
          </a:xfrm>
          <a:prstGeom prst="rect">
            <a:avLst/>
          </a:prstGeom>
          <a:noFill/>
        </p:spPr>
        <p:txBody>
          <a:bodyPr wrap="square" rtlCol="0">
            <a:spAutoFit/>
          </a:bodyPr>
          <a:lstStyle/>
          <a:p>
            <a:r>
              <a:rPr lang="en-US" sz="2800" dirty="0">
                <a:latin typeface="Times New Roman" panose="02020603050405020304" pitchFamily="18" charset="0"/>
                <a:ea typeface="Calibri" panose="020F0502020204030204" pitchFamily="34" charset="0"/>
                <a:cs typeface="Times New Roman" panose="02020603050405020304" pitchFamily="18" charset="0"/>
              </a:rPr>
              <a:t>Correctness of the Division Algorithm</a:t>
            </a:r>
          </a:p>
        </p:txBody>
      </p:sp>
      <p:sp>
        <p:nvSpPr>
          <p:cNvPr id="7" name="Flowchart: Decision 6">
            <a:extLst>
              <a:ext uri="{FF2B5EF4-FFF2-40B4-BE49-F238E27FC236}">
                <a16:creationId xmlns:a16="http://schemas.microsoft.com/office/drawing/2014/main" id="{AB046D07-0FF4-420C-8000-F299F5D892F3}"/>
              </a:ext>
            </a:extLst>
          </p:cNvPr>
          <p:cNvSpPr/>
          <p:nvPr/>
        </p:nvSpPr>
        <p:spPr>
          <a:xfrm>
            <a:off x="2915299" y="3547041"/>
            <a:ext cx="1678175" cy="546203"/>
          </a:xfrm>
          <a:prstGeom prst="flowChartDecisi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100" dirty="0">
                <a:solidFill>
                  <a:schemeClr val="tx1"/>
                </a:solidFill>
                <a:latin typeface="Consolas" panose="020B0609020204030204" pitchFamily="49" charset="0"/>
                <a:ea typeface="Calibri" panose="020F0502020204030204" pitchFamily="34" charset="0"/>
                <a:cs typeface="Times New Roman" panose="02020603050405020304" pitchFamily="18" charset="0"/>
              </a:rPr>
              <a:t>G:r≥y</a:t>
            </a:r>
            <a:endParaRPr lang="en-US" sz="2000" dirty="0">
              <a:solidFill>
                <a:schemeClr val="tx1"/>
              </a:solidFill>
            </a:endParaRPr>
          </a:p>
        </p:txBody>
      </p:sp>
      <p:sp>
        <p:nvSpPr>
          <p:cNvPr id="8" name="Rectangle 7">
            <a:extLst>
              <a:ext uri="{FF2B5EF4-FFF2-40B4-BE49-F238E27FC236}">
                <a16:creationId xmlns:a16="http://schemas.microsoft.com/office/drawing/2014/main" id="{775B0596-00D9-4300-B7FE-620F5A425522}"/>
              </a:ext>
            </a:extLst>
          </p:cNvPr>
          <p:cNvSpPr/>
          <p:nvPr/>
        </p:nvSpPr>
        <p:spPr>
          <a:xfrm>
            <a:off x="2666404" y="4548696"/>
            <a:ext cx="2175964" cy="7824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100" dirty="0">
                <a:solidFill>
                  <a:schemeClr val="tx1"/>
                </a:solidFill>
                <a:latin typeface="Consolas" panose="020B0609020204030204" pitchFamily="49" charset="0"/>
                <a:ea typeface="Calibri" panose="020F0502020204030204" pitchFamily="34" charset="0"/>
                <a:cs typeface="Times New Roman" panose="02020603050405020304" pitchFamily="18" charset="0"/>
              </a:rPr>
              <a:t>r := r – y;</a:t>
            </a:r>
          </a:p>
          <a:p>
            <a:pPr algn="ctr"/>
            <a:r>
              <a:rPr lang="en-US" sz="2000" spc="-100" dirty="0">
                <a:solidFill>
                  <a:schemeClr val="tx1"/>
                </a:solidFill>
                <a:latin typeface="Consolas" panose="020B0609020204030204" pitchFamily="49" charset="0"/>
                <a:ea typeface="Calibri" panose="020F0502020204030204" pitchFamily="34" charset="0"/>
                <a:cs typeface="Times New Roman" panose="02020603050405020304" pitchFamily="18" charset="0"/>
              </a:rPr>
              <a:t>q := q + 1</a:t>
            </a:r>
            <a:endParaRPr lang="en-US" sz="2000" dirty="0">
              <a:solidFill>
                <a:schemeClr val="tx1"/>
              </a:solidFill>
            </a:endParaRPr>
          </a:p>
        </p:txBody>
      </p:sp>
      <p:sp>
        <p:nvSpPr>
          <p:cNvPr id="9" name="Rectangle 8">
            <a:extLst>
              <a:ext uri="{FF2B5EF4-FFF2-40B4-BE49-F238E27FC236}">
                <a16:creationId xmlns:a16="http://schemas.microsoft.com/office/drawing/2014/main" id="{D331ED31-32AA-4CE5-974F-9EE7D779FB9D}"/>
              </a:ext>
            </a:extLst>
          </p:cNvPr>
          <p:cNvSpPr/>
          <p:nvPr/>
        </p:nvSpPr>
        <p:spPr>
          <a:xfrm>
            <a:off x="2794052" y="1729771"/>
            <a:ext cx="1940390" cy="7053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marR="0">
              <a:spcBef>
                <a:spcPts val="0"/>
              </a:spcBef>
              <a:spcAft>
                <a:spcPts val="600"/>
              </a:spcAft>
            </a:pPr>
            <a:r>
              <a:rPr lang="en-US" sz="2000" spc="-100" dirty="0">
                <a:solidFill>
                  <a:schemeClr val="tx1"/>
                </a:solidFill>
                <a:latin typeface="Consolas" panose="020B0609020204030204" pitchFamily="49" charset="0"/>
                <a:ea typeface="Calibri" panose="020F0502020204030204" pitchFamily="34" charset="0"/>
                <a:cs typeface="Times New Roman" panose="02020603050405020304" pitchFamily="18" charset="0"/>
              </a:rPr>
              <a:t>q := 0;</a:t>
            </a:r>
          </a:p>
          <a:p>
            <a:pPr marL="457200" marR="0">
              <a:spcBef>
                <a:spcPts val="0"/>
              </a:spcBef>
              <a:spcAft>
                <a:spcPts val="600"/>
              </a:spcAft>
            </a:pPr>
            <a:r>
              <a:rPr lang="en-US" sz="2000" spc="-100" dirty="0">
                <a:solidFill>
                  <a:schemeClr val="tx1"/>
                </a:solidFill>
                <a:latin typeface="Consolas" panose="020B0609020204030204" pitchFamily="49" charset="0"/>
                <a:ea typeface="Calibri" panose="020F0502020204030204" pitchFamily="34" charset="0"/>
                <a:cs typeface="Times New Roman" panose="02020603050405020304" pitchFamily="18" charset="0"/>
              </a:rPr>
              <a:t>r:= x; </a:t>
            </a:r>
          </a:p>
        </p:txBody>
      </p:sp>
      <p:cxnSp>
        <p:nvCxnSpPr>
          <p:cNvPr id="14" name="Straight Arrow Connector 13">
            <a:extLst>
              <a:ext uri="{FF2B5EF4-FFF2-40B4-BE49-F238E27FC236}">
                <a16:creationId xmlns:a16="http://schemas.microsoft.com/office/drawing/2014/main" id="{84C4EEF3-D04E-47EE-8F9B-29662BABAFB1}"/>
              </a:ext>
            </a:extLst>
          </p:cNvPr>
          <p:cNvCxnSpPr>
            <a:cxnSpLocks/>
            <a:stCxn id="9" idx="2"/>
            <a:endCxn id="7" idx="0"/>
          </p:cNvCxnSpPr>
          <p:nvPr/>
        </p:nvCxnSpPr>
        <p:spPr>
          <a:xfrm flipH="1">
            <a:off x="3754387" y="2435098"/>
            <a:ext cx="9860" cy="111194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F7A0DA-CADB-42B0-9D5E-9BEAF518AB44}"/>
              </a:ext>
            </a:extLst>
          </p:cNvPr>
          <p:cNvCxnSpPr/>
          <p:nvPr/>
        </p:nvCxnSpPr>
        <p:spPr>
          <a:xfrm>
            <a:off x="3754387" y="1366187"/>
            <a:ext cx="1" cy="3635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D51EA5F-E16B-4314-A9FF-112B2B2EB07C}"/>
              </a:ext>
            </a:extLst>
          </p:cNvPr>
          <p:cNvCxnSpPr/>
          <p:nvPr/>
        </p:nvCxnSpPr>
        <p:spPr>
          <a:xfrm>
            <a:off x="3754384" y="5360154"/>
            <a:ext cx="1" cy="3635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CB2EFAF-810C-41B6-A6AF-43FF7BFDC6E1}"/>
              </a:ext>
            </a:extLst>
          </p:cNvPr>
          <p:cNvCxnSpPr>
            <a:cxnSpLocks/>
            <a:endCxn id="8" idx="0"/>
          </p:cNvCxnSpPr>
          <p:nvPr/>
        </p:nvCxnSpPr>
        <p:spPr>
          <a:xfrm>
            <a:off x="3754385" y="4116890"/>
            <a:ext cx="1" cy="43180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F4162BA-C67A-4AD6-8E97-68D7BC0F0B38}"/>
              </a:ext>
            </a:extLst>
          </p:cNvPr>
          <p:cNvCxnSpPr>
            <a:cxnSpLocks/>
          </p:cNvCxnSpPr>
          <p:nvPr/>
        </p:nvCxnSpPr>
        <p:spPr>
          <a:xfrm flipH="1">
            <a:off x="2309648" y="5731617"/>
            <a:ext cx="144473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60936AB-C9DF-4E1A-A889-9D0234B8B8EB}"/>
              </a:ext>
            </a:extLst>
          </p:cNvPr>
          <p:cNvCxnSpPr>
            <a:cxnSpLocks/>
          </p:cNvCxnSpPr>
          <p:nvPr/>
        </p:nvCxnSpPr>
        <p:spPr>
          <a:xfrm flipV="1">
            <a:off x="2309648" y="3302880"/>
            <a:ext cx="0" cy="2414014"/>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B3CC6A7-ACB4-42CF-AC12-64907CEC9A58}"/>
              </a:ext>
            </a:extLst>
          </p:cNvPr>
          <p:cNvCxnSpPr>
            <a:cxnSpLocks/>
          </p:cNvCxnSpPr>
          <p:nvPr/>
        </p:nvCxnSpPr>
        <p:spPr>
          <a:xfrm>
            <a:off x="2309648" y="3302541"/>
            <a:ext cx="145245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D58741F-19B7-40AC-9309-89558B36C945}"/>
              </a:ext>
            </a:extLst>
          </p:cNvPr>
          <p:cNvCxnSpPr>
            <a:cxnSpLocks/>
          </p:cNvCxnSpPr>
          <p:nvPr/>
        </p:nvCxnSpPr>
        <p:spPr>
          <a:xfrm flipH="1">
            <a:off x="3754386" y="1757422"/>
            <a:ext cx="2184860" cy="1545119"/>
          </a:xfrm>
          <a:prstGeom prst="straightConnector1">
            <a:avLst/>
          </a:prstGeom>
          <a:ln w="28575">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1C8CBD2-8C7E-4999-8887-CA9A64666566}"/>
              </a:ext>
            </a:extLst>
          </p:cNvPr>
          <p:cNvCxnSpPr>
            <a:cxnSpLocks/>
            <a:endCxn id="51" idx="1"/>
          </p:cNvCxnSpPr>
          <p:nvPr/>
        </p:nvCxnSpPr>
        <p:spPr>
          <a:xfrm>
            <a:off x="4583993" y="3826231"/>
            <a:ext cx="750208" cy="2308"/>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E50FFAD-F4B2-49D2-8130-7AEA59E4B87E}"/>
              </a:ext>
            </a:extLst>
          </p:cNvPr>
          <p:cNvCxnSpPr>
            <a:cxnSpLocks/>
          </p:cNvCxnSpPr>
          <p:nvPr/>
        </p:nvCxnSpPr>
        <p:spPr>
          <a:xfrm flipH="1" flipV="1">
            <a:off x="4842368" y="3832801"/>
            <a:ext cx="983666" cy="956913"/>
          </a:xfrm>
          <a:prstGeom prst="straightConnector1">
            <a:avLst/>
          </a:prstGeom>
          <a:ln w="28575">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F63DEFE-85F5-424E-86E6-79AF9DD11BEE}"/>
              </a:ext>
            </a:extLst>
          </p:cNvPr>
          <p:cNvCxnSpPr>
            <a:cxnSpLocks/>
          </p:cNvCxnSpPr>
          <p:nvPr/>
        </p:nvCxnSpPr>
        <p:spPr>
          <a:xfrm flipH="1">
            <a:off x="3754385" y="1022193"/>
            <a:ext cx="2184861" cy="1824896"/>
          </a:xfrm>
          <a:prstGeom prst="straightConnector1">
            <a:avLst/>
          </a:prstGeom>
          <a:ln w="28575">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4272CA4-97E9-4BBF-991E-6C6E075921E6}"/>
                  </a:ext>
                </a:extLst>
              </p:cNvPr>
              <p:cNvSpPr txBox="1"/>
              <p:nvPr/>
            </p:nvSpPr>
            <p:spPr>
              <a:xfrm>
                <a:off x="5109376" y="723561"/>
                <a:ext cx="6839480" cy="6124754"/>
              </a:xfrm>
              <a:prstGeom prst="rect">
                <a:avLst/>
              </a:prstGeom>
              <a:solidFill>
                <a:srgbClr val="FFFF00"/>
              </a:solidFill>
            </p:spPr>
            <p:txBody>
              <a:bodyPr wrap="square" rtlCol="0">
                <a:spAutoFit/>
              </a:bodyPr>
              <a:lstStyle/>
              <a:p>
                <a:pPr marL="514350" indent="-514350">
                  <a:buAutoNum type="romanUcPeriod" startAt="3"/>
                </a:pPr>
                <a:r>
                  <a:rPr lang="en-US" sz="2000" dirty="0">
                    <a:solidFill>
                      <a:srgbClr val="0000FF"/>
                    </a:solidFill>
                    <a:latin typeface="Times New Roman" panose="02020603050405020304" pitchFamily="18" charset="0"/>
                    <a:cs typeface="Times New Roman" panose="02020603050405020304" pitchFamily="18" charset="0"/>
                  </a:rPr>
                  <a:t>Correctness of the Post-Condition </a:t>
                </a:r>
              </a:p>
              <a:p>
                <a:r>
                  <a:rPr lang="en-US" sz="2000" dirty="0">
                    <a:latin typeface="Times New Roman" panose="02020603050405020304" pitchFamily="18" charset="0"/>
                    <a:cs typeface="Times New Roman" panose="02020603050405020304" pitchFamily="18" charset="0"/>
                  </a:rPr>
                  <a:t>Prove: </a:t>
                </a:r>
                <a:r>
                  <a:rPr lang="en-US" sz="2000" dirty="0">
                    <a:solidFill>
                      <a:srgbClr val="0000FF"/>
                    </a:solidFill>
                    <a:latin typeface="Times New Roman" panose="02020603050405020304" pitchFamily="18" charset="0"/>
                    <a:cs typeface="Times New Roman" panose="02020603050405020304" pitchFamily="18" charset="0"/>
                  </a:rPr>
                  <a:t>For the least number of iterations N, G</a:t>
                </a:r>
                <a:r>
                  <a:rPr lang="en-US" sz="1800" dirty="0">
                    <a:solidFill>
                      <a:srgbClr val="0000FF"/>
                    </a:solidFill>
                    <a:latin typeface="Times New Roman" panose="02020603050405020304" pitchFamily="18" charset="0"/>
                    <a:cs typeface="Times New Roman" panose="02020603050405020304" pitchFamily="18" charset="0"/>
                  </a:rPr>
                  <a:t>: r </a:t>
                </a:r>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1800" dirty="0">
                    <a:solidFill>
                      <a:srgbClr val="0000FF"/>
                    </a:solidFill>
                    <a:latin typeface="Times New Roman" panose="02020603050405020304" pitchFamily="18" charset="0"/>
                    <a:cs typeface="Times New Roman" panose="02020603050405020304" pitchFamily="18" charset="0"/>
                  </a:rPr>
                  <a:t> y</a:t>
                </a:r>
                <a:r>
                  <a:rPr lang="en-US" sz="2000" dirty="0">
                    <a:solidFill>
                      <a:srgbClr val="0000FF"/>
                    </a:solidFill>
                    <a:latin typeface="Times New Roman" panose="02020603050405020304" pitchFamily="18" charset="0"/>
                    <a:cs typeface="Times New Roman" panose="02020603050405020304" pitchFamily="18" charset="0"/>
                  </a:rPr>
                  <a:t> is false, and   </a:t>
                </a:r>
              </a:p>
              <a:p>
                <a:r>
                  <a:rPr lang="en-US" sz="2000" dirty="0">
                    <a:solidFill>
                      <a:srgbClr val="0000FF"/>
                    </a:solidFill>
                    <a:latin typeface="Times New Roman" panose="02020603050405020304" pitchFamily="18" charset="0"/>
                    <a:cs typeface="Times New Roman" panose="02020603050405020304" pitchFamily="18" charset="0"/>
                  </a:rPr>
                  <a:t>            I(N) is true, then </a:t>
                </a:r>
                <a:r>
                  <a:rPr lang="en-US" sz="2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Poc</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is true</a:t>
                </a:r>
                <a:r>
                  <a:rPr lang="en-US" sz="2000" dirty="0">
                    <a:solidFill>
                      <a:srgbClr val="0000FF"/>
                    </a:solidFill>
                    <a:latin typeface="Times New Roman" panose="02020603050405020304" pitchFamily="18" charset="0"/>
                    <a:cs typeface="Times New Roman" panose="02020603050405020304" pitchFamily="18" charset="0"/>
                  </a:rPr>
                  <a:t>. </a:t>
                </a:r>
              </a:p>
              <a:p>
                <a:pPr marL="514350" indent="-514350">
                  <a:spcAft>
                    <a:spcPts val="600"/>
                  </a:spcAft>
                </a:pPr>
                <a:r>
                  <a:rPr lang="en-US" sz="2000" dirty="0">
                    <a:latin typeface="Times New Roman" panose="02020603050405020304" pitchFamily="18" charset="0"/>
                    <a:cs typeface="Times New Roman" panose="02020603050405020304" pitchFamily="18" charset="0"/>
                  </a:rPr>
                  <a:t>Proof: </a:t>
                </a:r>
                <a:r>
                  <a:rPr lang="en-US" sz="2200" dirty="0">
                    <a:solidFill>
                      <a:srgbClr val="0000FF"/>
                    </a:solidFill>
                    <a:latin typeface="Times New Roman" panose="02020603050405020304" pitchFamily="18" charset="0"/>
                    <a:cs typeface="Times New Roman" panose="02020603050405020304" pitchFamily="18" charset="0"/>
                  </a:rPr>
                  <a:t> </a:t>
                </a:r>
              </a:p>
              <a:p>
                <a:pPr marL="342900" indent="-342900">
                  <a:spcAft>
                    <a:spcPts val="600"/>
                  </a:spcAft>
                  <a:buFont typeface="Arial" panose="020B0604020202020204" pitchFamily="34" charset="0"/>
                  <a:buChar char="•"/>
                </a:pPr>
                <a:r>
                  <a:rPr lang="en-US" sz="2000" dirty="0">
                    <a:solidFill>
                      <a:srgbClr val="0000FF"/>
                    </a:solidFill>
                    <a:latin typeface="Times New Roman" panose="02020603050405020304" pitchFamily="18" charset="0"/>
                    <a:cs typeface="Times New Roman" panose="02020603050405020304" pitchFamily="18" charset="0"/>
                  </a:rPr>
                  <a:t>Suppose that for some nonnegative integer </a:t>
                </a:r>
                <a:r>
                  <a:rPr lang="en-US" sz="2000" dirty="0">
                    <a:latin typeface="Times New Roman" panose="02020603050405020304" pitchFamily="18" charset="0"/>
                    <a:cs typeface="Times New Roman" panose="02020603050405020304" pitchFamily="18" charset="0"/>
                  </a:rPr>
                  <a:t>N </a:t>
                </a:r>
                <a:r>
                  <a:rPr lang="en-US" sz="2000" dirty="0">
                    <a:latin typeface="Times New Roman" panose="02020603050405020304" pitchFamily="18" charset="0"/>
                    <a:ea typeface="Calibri" panose="020F0502020204030204" pitchFamily="34" charset="0"/>
                    <a:cs typeface="Times New Roman" panose="02020603050405020304" pitchFamily="18" charset="0"/>
                  </a:rPr>
                  <a:t>≥ 0</a:t>
                </a:r>
                <a:r>
                  <a:rPr lang="en-US" sz="2000" dirty="0">
                    <a:solidFill>
                      <a:srgbClr val="0000FF"/>
                    </a:solidFill>
                    <a:latin typeface="Consolas" panose="020B0609020204030204" pitchFamily="49" charset="0"/>
                    <a:cs typeface="Times New Roman" panose="02020603050405020304" pitchFamily="18" charset="0"/>
                  </a:rPr>
                  <a:t>, </a:t>
                </a:r>
                <a:r>
                  <a:rPr lang="en-US" sz="2000" dirty="0">
                    <a:solidFill>
                      <a:srgbClr val="0000FF"/>
                    </a:solidFill>
                    <a:latin typeface="Times New Roman" panose="02020603050405020304" pitchFamily="18" charset="0"/>
                    <a:cs typeface="Times New Roman" panose="02020603050405020304" pitchFamily="18" charset="0"/>
                  </a:rPr>
                  <a:t>after N iterations,          </a:t>
                </a:r>
              </a:p>
              <a:p>
                <a:pPr>
                  <a:spcAft>
                    <a:spcPts val="600"/>
                  </a:spcAft>
                </a:pPr>
                <a:r>
                  <a:rPr lang="en-US" sz="2000" dirty="0">
                    <a:solidFill>
                      <a:srgbClr val="0000FF"/>
                    </a:solidFill>
                    <a:latin typeface="Times New Roman" panose="02020603050405020304" pitchFamily="18" charset="0"/>
                    <a:cs typeface="Times New Roman" panose="02020603050405020304" pitchFamily="18" charset="0"/>
                  </a:rPr>
                  <a:t>           I(N):</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0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x – N*y </a:t>
                </a:r>
                <a:r>
                  <a:rPr lang="en-US" sz="20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000" b="1"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0</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N = q is true, and  </a:t>
                </a:r>
                <a:r>
                  <a:rPr lang="en-US" sz="2000" dirty="0">
                    <a:solidFill>
                      <a:srgbClr val="FF0000"/>
                    </a:solidFill>
                    <a:latin typeface="Times New Roman" panose="02020603050405020304" pitchFamily="18" charset="0"/>
                    <a:cs typeface="Times New Roman" panose="02020603050405020304" pitchFamily="18" charset="0"/>
                  </a:rPr>
                  <a:t>G is false              </a:t>
                </a:r>
              </a:p>
              <a:p>
                <a:pPr>
                  <a:spcAft>
                    <a:spcPts val="600"/>
                  </a:spcAft>
                </a:pPr>
                <a:r>
                  <a:rPr lang="en-US" sz="2000" dirty="0">
                    <a:solidFill>
                      <a:srgbClr val="FF0000"/>
                    </a:solidFill>
                    <a:latin typeface="Times New Roman" panose="02020603050405020304" pitchFamily="18" charset="0"/>
                    <a:cs typeface="Times New Roman" panose="02020603050405020304" pitchFamily="18" charset="0"/>
                  </a:rPr>
                  <a:t>           (i.e. r &lt; y)</a:t>
                </a:r>
                <a:r>
                  <a:rPr lang="en-US" sz="2000" dirty="0">
                    <a:solidFill>
                      <a:srgbClr val="0000FF"/>
                    </a:solidFill>
                    <a:latin typeface="Times New Roman" panose="02020603050405020304" pitchFamily="18" charset="0"/>
                    <a:cs typeface="Times New Roman" panose="02020603050405020304" pitchFamily="18" charset="0"/>
                  </a:rPr>
                  <a:t>.           </a:t>
                </a:r>
              </a:p>
              <a:p>
                <a:pPr marL="342900" indent="-342900">
                  <a:spcAft>
                    <a:spcPts val="600"/>
                  </a:spcAft>
                  <a:buFont typeface="Arial" panose="020B0604020202020204" pitchFamily="34" charset="0"/>
                  <a:buChar char="•"/>
                </a:pPr>
                <a:r>
                  <a:rPr lang="en-US" sz="2000" b="1" i="1" dirty="0">
                    <a:solidFill>
                      <a:srgbClr val="0000FF"/>
                    </a:solidFill>
                    <a:latin typeface="Times New Roman" panose="02020603050405020304" pitchFamily="18" charset="0"/>
                    <a:cs typeface="Times New Roman" panose="02020603050405020304" pitchFamily="18" charset="0"/>
                  </a:rPr>
                  <a:t>q </a:t>
                </a:r>
                <a:r>
                  <a:rPr lang="en-US" sz="2000" b="1" i="1" dirty="0">
                    <a:latin typeface="Times New Roman" panose="02020603050405020304" pitchFamily="18" charset="0"/>
                    <a:ea typeface="Calibri" panose="020F0502020204030204" pitchFamily="34" charset="0"/>
                    <a:cs typeface="Times New Roman" panose="02020603050405020304" pitchFamily="18" charset="0"/>
                  </a:rPr>
                  <a:t>≥ 0, </a:t>
                </a:r>
                <a:r>
                  <a:rPr lang="en-US" sz="2000" dirty="0">
                    <a:latin typeface="Times New Roman" panose="02020603050405020304" pitchFamily="18" charset="0"/>
                    <a:ea typeface="Calibri" panose="020F0502020204030204" pitchFamily="34" charset="0"/>
                    <a:cs typeface="Times New Roman" panose="02020603050405020304" pitchFamily="18" charset="0"/>
                  </a:rPr>
                  <a:t>because</a:t>
                </a:r>
                <a:r>
                  <a:rPr lang="en-US" sz="2000" dirty="0">
                    <a:solidFill>
                      <a:srgbClr val="0000FF"/>
                    </a:solidFill>
                    <a:latin typeface="Times New Roman" panose="02020603050405020304" pitchFamily="18" charset="0"/>
                    <a:cs typeface="Times New Roman" panose="02020603050405020304" pitchFamily="18" charset="0"/>
                  </a:rPr>
                  <a:t> N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0 and N = q</a:t>
                </a:r>
                <a:r>
                  <a:rPr lang="en-US" sz="2000" i="1" dirty="0">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Then</a:t>
                </a:r>
                <a:r>
                  <a:rPr lang="en-US" sz="2000" dirty="0">
                    <a:solidFill>
                      <a:srgbClr val="0000FF"/>
                    </a:solidFill>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 &lt; y,  </a:t>
                </a:r>
                <a:r>
                  <a:rPr lang="en-US" sz="2000" b="1" i="1" dirty="0">
                    <a:latin typeface="Times New Roman" panose="02020603050405020304" pitchFamily="18" charset="0"/>
                    <a:cs typeface="Times New Roman" panose="02020603050405020304" pitchFamily="18" charset="0"/>
                  </a:rPr>
                  <a:t>r </a:t>
                </a:r>
                <a:r>
                  <a:rPr lang="en-US" sz="2000" b="1" i="1" dirty="0">
                    <a:latin typeface="Times New Roman" panose="02020603050405020304" pitchFamily="18" charset="0"/>
                    <a:ea typeface="Calibri" panose="020F0502020204030204" pitchFamily="34" charset="0"/>
                    <a:cs typeface="Times New Roman" panose="02020603050405020304" pitchFamily="18" charset="0"/>
                  </a:rPr>
                  <a:t>≥ </a:t>
                </a:r>
                <a:r>
                  <a:rPr lang="en-US" sz="2000" b="1"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0</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  r = x – Ny,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and q = N </a:t>
                </a:r>
                <a:r>
                  <a:rPr lang="en-US" sz="2000" b="1" i="1" dirty="0">
                    <a:latin typeface="Times New Roman" panose="02020603050405020304" pitchFamily="18" charset="0"/>
                    <a:ea typeface="Calibri" panose="020F0502020204030204" pitchFamily="34" charset="0"/>
                    <a:cs typeface="Times New Roman" panose="02020603050405020304" pitchFamily="18" charset="0"/>
                  </a:rPr>
                  <a:t>≥ 0</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spcAft>
                    <a:spcPts val="600"/>
                  </a:spcAft>
                  <a:buFont typeface="Arial" panose="020B0604020202020204" pitchFamily="34" charset="0"/>
                  <a:buChar char="•"/>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Since q = N, by substitution, </a:t>
                </a:r>
                <a:r>
                  <a:rPr lang="en-US" sz="2000" dirty="0">
                    <a:solidFill>
                      <a:srgbClr val="0000FF"/>
                    </a:solidFill>
                    <a:latin typeface="Times New Roman" panose="02020603050405020304" pitchFamily="18" charset="0"/>
                    <a:cs typeface="Times New Roman" panose="02020603050405020304" pitchFamily="18" charset="0"/>
                  </a:rPr>
                  <a:t>r = x – Ny yields </a:t>
                </a:r>
                <a:endPar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lvl="1">
                  <a:spcAft>
                    <a:spcPts val="600"/>
                  </a:spcAft>
                </a:pPr>
                <a:r>
                  <a:rPr lang="en-US" sz="2000" dirty="0">
                    <a:solidFill>
                      <a:srgbClr val="0000FF"/>
                    </a:solidFill>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r = x - q y.</a:t>
                </a:r>
              </a:p>
              <a:p>
                <a:pPr marL="339725" lvl="1">
                  <a:spcAft>
                    <a:spcPts val="600"/>
                  </a:spcAft>
                </a:pPr>
                <a:r>
                  <a:rPr lang="en-US" sz="2000" dirty="0">
                    <a:solidFill>
                      <a:srgbClr val="0000FF"/>
                    </a:solidFill>
                    <a:latin typeface="Times New Roman" panose="02020603050405020304" pitchFamily="18" charset="0"/>
                    <a:cs typeface="Times New Roman" panose="02020603050405020304" pitchFamily="18" charset="0"/>
                  </a:rPr>
                  <a:t>That is,  </a:t>
                </a:r>
                <a:r>
                  <a:rPr lang="en-US" sz="2000" b="1" i="1" dirty="0">
                    <a:latin typeface="Times New Roman" panose="02020603050405020304" pitchFamily="18" charset="0"/>
                    <a:cs typeface="Times New Roman" panose="02020603050405020304" pitchFamily="18" charset="0"/>
                  </a:rPr>
                  <a:t>x = q y + r.</a:t>
                </a:r>
              </a:p>
              <a:p>
                <a:pPr marL="225425" indent="-342900">
                  <a:spcAft>
                    <a:spcPts val="600"/>
                  </a:spcAft>
                  <a:buFont typeface="Arial" panose="020B0604020202020204" pitchFamily="34" charset="0"/>
                  <a:buChar char="•"/>
                </a:pPr>
                <a:r>
                  <a:rPr lang="en-US" sz="2000" dirty="0">
                    <a:solidFill>
                      <a:srgbClr val="0000FF"/>
                    </a:solidFill>
                    <a:latin typeface="Times New Roman" panose="02020603050405020304" pitchFamily="18" charset="0"/>
                    <a:cs typeface="Times New Roman" panose="02020603050405020304" pitchFamily="18" charset="0"/>
                  </a:rPr>
                  <a:t>Combining the two inequalities</a:t>
                </a:r>
                <a:r>
                  <a:rPr lang="en-US" sz="2000" dirty="0">
                    <a:solidFill>
                      <a:srgbClr val="FF0000"/>
                    </a:solidFill>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 &lt; y,  </a:t>
                </a:r>
                <a:r>
                  <a:rPr lang="en-US" sz="2000" b="1" i="1" dirty="0">
                    <a:latin typeface="Times New Roman" panose="02020603050405020304" pitchFamily="18" charset="0"/>
                    <a:cs typeface="Times New Roman" panose="02020603050405020304" pitchFamily="18" charset="0"/>
                  </a:rPr>
                  <a:t>r </a:t>
                </a:r>
                <a:r>
                  <a:rPr lang="en-US" sz="2000" b="1" i="1" dirty="0">
                    <a:latin typeface="Times New Roman" panose="02020603050405020304" pitchFamily="18" charset="0"/>
                    <a:ea typeface="Calibri" panose="020F0502020204030204" pitchFamily="34" charset="0"/>
                    <a:cs typeface="Times New Roman" panose="02020603050405020304" pitchFamily="18" charset="0"/>
                  </a:rPr>
                  <a:t>≥ </a:t>
                </a:r>
                <a:r>
                  <a:rPr lang="en-US" sz="2000" b="1"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0 </a:t>
                </a:r>
                <a:r>
                  <a:rPr lang="en-US" sz="2000" dirty="0">
                    <a:solidFill>
                      <a:srgbClr val="0000FF"/>
                    </a:solidFill>
                    <a:latin typeface="Times New Roman" panose="02020603050405020304" pitchFamily="18" charset="0"/>
                    <a:cs typeface="Times New Roman" panose="02020603050405020304" pitchFamily="18" charset="0"/>
                  </a:rPr>
                  <a:t>gives</a:t>
                </a:r>
              </a:p>
              <a:p>
                <a:pPr lvl="1">
                  <a:spcAft>
                    <a:spcPts val="600"/>
                  </a:spcAft>
                </a:pPr>
                <a:r>
                  <a:rPr lang="en-US" sz="2000" dirty="0">
                    <a:solidFill>
                      <a:srgbClr val="0000FF"/>
                    </a:solidFill>
                    <a:latin typeface="Times New Roman" panose="02020603050405020304" pitchFamily="18" charset="0"/>
                    <a:cs typeface="Times New Roman" panose="02020603050405020304" pitchFamily="18" charset="0"/>
                  </a:rPr>
                  <a:t>	</a:t>
                </a:r>
                <a:r>
                  <a:rPr lang="en-US" sz="2000" b="1" i="1" dirty="0">
                    <a:solidFill>
                      <a:srgbClr val="0000FF"/>
                    </a:solidFill>
                    <a:latin typeface="Times New Roman" panose="02020603050405020304" pitchFamily="18" charset="0"/>
                    <a:cs typeface="Times New Roman" panose="02020603050405020304" pitchFamily="18" charset="0"/>
                  </a:rPr>
                  <a:t>      </a:t>
                </a:r>
                <a:r>
                  <a:rPr lang="en-US" sz="2000" b="1" i="1" dirty="0">
                    <a:solidFill>
                      <a:schemeClr val="tx1"/>
                    </a:solidFill>
                    <a:latin typeface="Times New Roman" panose="02020603050405020304" pitchFamily="18" charset="0"/>
                    <a:cs typeface="Times New Roman" panose="02020603050405020304" pitchFamily="18" charset="0"/>
                  </a:rPr>
                  <a:t>0 </a:t>
                </a:r>
                <a14:m>
                  <m:oMath xmlns:m="http://schemas.openxmlformats.org/officeDocument/2006/math">
                    <m:r>
                      <a:rPr lang="en-US" sz="20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b="1" i="1" dirty="0">
                    <a:solidFill>
                      <a:schemeClr val="tx1"/>
                    </a:solidFill>
                    <a:latin typeface="Times New Roman" panose="02020603050405020304" pitchFamily="18" charset="0"/>
                    <a:cs typeface="Times New Roman" panose="02020603050405020304" pitchFamily="18" charset="0"/>
                  </a:rPr>
                  <a:t> r &lt; y.</a:t>
                </a:r>
              </a:p>
              <a:p>
                <a:pPr marL="339725" lvl="1">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a:t>
                </a:r>
                <a:r>
                  <a:rPr lang="en-US" sz="20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Post-condition </a:t>
                </a:r>
                <a:r>
                  <a:rPr lang="en-US" sz="2000" u="sng"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Poc</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q </a:t>
                </a:r>
                <a:r>
                  <a:rPr lang="en-US" sz="2000" dirty="0">
                    <a:latin typeface="Times New Roman" panose="02020603050405020304" pitchFamily="18" charset="0"/>
                    <a:ea typeface="Calibri" panose="020F0502020204030204" pitchFamily="34" charset="0"/>
                    <a:cs typeface="Times New Roman" panose="02020603050405020304" pitchFamily="18" charset="0"/>
                  </a:rPr>
                  <a:t>≥ 0</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r </a:t>
                </a:r>
                <a:r>
                  <a:rPr lang="en-US" sz="2000" dirty="0">
                    <a:latin typeface="Times New Roman" panose="02020603050405020304" pitchFamily="18" charset="0"/>
                    <a:ea typeface="Calibri" panose="020F0502020204030204" pitchFamily="34" charset="0"/>
                    <a:cs typeface="Times New Roman" panose="02020603050405020304" pitchFamily="18" charset="0"/>
                  </a:rPr>
                  <a:t>≥ 0</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such that x = y q + r and 0 </a:t>
                </a:r>
                <a14:m>
                  <m:oMath xmlns:m="http://schemas.openxmlformats.org/officeDocument/2006/math">
                    <m:r>
                      <a:rPr lang="en-US" sz="20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r &lt; y.] is true  QED.</a:t>
                </a:r>
              </a:p>
            </p:txBody>
          </p:sp>
        </mc:Choice>
        <mc:Fallback xmlns="">
          <p:sp>
            <p:nvSpPr>
              <p:cNvPr id="10" name="TextBox 9">
                <a:extLst>
                  <a:ext uri="{FF2B5EF4-FFF2-40B4-BE49-F238E27FC236}">
                    <a16:creationId xmlns:a16="http://schemas.microsoft.com/office/drawing/2014/main" id="{A4272CA4-97E9-4BBF-991E-6C6E075921E6}"/>
                  </a:ext>
                </a:extLst>
              </p:cNvPr>
              <p:cNvSpPr txBox="1">
                <a:spLocks noRot="1" noChangeAspect="1" noMove="1" noResize="1" noEditPoints="1" noAdjustHandles="1" noChangeArrowheads="1" noChangeShapeType="1" noTextEdit="1"/>
              </p:cNvSpPr>
              <p:nvPr/>
            </p:nvSpPr>
            <p:spPr>
              <a:xfrm>
                <a:off x="5109376" y="723561"/>
                <a:ext cx="6839480" cy="6124754"/>
              </a:xfrm>
              <a:prstGeom prst="rect">
                <a:avLst/>
              </a:prstGeom>
              <a:blipFill>
                <a:blip r:embed="rId4"/>
                <a:stretch>
                  <a:fillRect l="-891" t="-598" r="-7308" b="-896"/>
                </a:stretch>
              </a:blipFill>
            </p:spPr>
            <p:txBody>
              <a:bodyPr/>
              <a:lstStyle/>
              <a:p>
                <a:r>
                  <a:rPr lang="en-US">
                    <a:noFill/>
                  </a:rPr>
                  <a:t> </a:t>
                </a:r>
              </a:p>
            </p:txBody>
          </p:sp>
        </mc:Fallback>
      </mc:AlternateContent>
      <p:sp>
        <p:nvSpPr>
          <p:cNvPr id="53" name="TextBox 52">
            <a:extLst>
              <a:ext uri="{FF2B5EF4-FFF2-40B4-BE49-F238E27FC236}">
                <a16:creationId xmlns:a16="http://schemas.microsoft.com/office/drawing/2014/main" id="{EBDC52A0-478B-4D26-92CD-F2343D1C2C3A}"/>
              </a:ext>
            </a:extLst>
          </p:cNvPr>
          <p:cNvSpPr txBox="1"/>
          <p:nvPr/>
        </p:nvSpPr>
        <p:spPr>
          <a:xfrm>
            <a:off x="2399544" y="982308"/>
            <a:ext cx="2719545" cy="369332"/>
          </a:xfrm>
          <a:prstGeom prst="rect">
            <a:avLst/>
          </a:prstGeom>
          <a:noFill/>
          <a:ln>
            <a:solidFill>
              <a:schemeClr val="accent1"/>
            </a:solidFill>
          </a:ln>
        </p:spPr>
        <p:txBody>
          <a:bodyPr wrap="square">
            <a:spAutoFit/>
          </a:bodyPr>
          <a:lstStyle/>
          <a:p>
            <a:pPr>
              <a:spcAft>
                <a:spcPts val="600"/>
              </a:spcAft>
            </a:pPr>
            <a:r>
              <a:rPr lang="en-US" sz="18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function divide(x, y)</a:t>
            </a:r>
          </a:p>
        </p:txBody>
      </p:sp>
      <p:sp>
        <p:nvSpPr>
          <p:cNvPr id="27" name="TextBox 26">
            <a:extLst>
              <a:ext uri="{FF2B5EF4-FFF2-40B4-BE49-F238E27FC236}">
                <a16:creationId xmlns:a16="http://schemas.microsoft.com/office/drawing/2014/main" id="{21F1229E-5B50-4D2C-A2AB-F4F2407B9B56}"/>
              </a:ext>
            </a:extLst>
          </p:cNvPr>
          <p:cNvSpPr txBox="1"/>
          <p:nvPr/>
        </p:nvSpPr>
        <p:spPr>
          <a:xfrm>
            <a:off x="545285" y="2596555"/>
            <a:ext cx="2795971" cy="646331"/>
          </a:xfrm>
          <a:prstGeom prst="rect">
            <a:avLst/>
          </a:prstGeom>
          <a:noFill/>
        </p:spPr>
        <p:txBody>
          <a:bodyPr wrap="square">
            <a:spAutoFit/>
          </a:bodyPr>
          <a:lstStyle/>
          <a:p>
            <a:pPr marR="0">
              <a:spcBef>
                <a:spcPts val="0"/>
              </a:spcBef>
              <a:spcAft>
                <a:spcPts val="600"/>
              </a:spcAft>
            </a:pPr>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18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 = k + 1): </a:t>
            </a:r>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 = x – n y ≥ 0 and  n = q.] </a:t>
            </a:r>
          </a:p>
        </p:txBody>
      </p:sp>
      <p:cxnSp>
        <p:nvCxnSpPr>
          <p:cNvPr id="30" name="Straight Arrow Connector 29">
            <a:extLst>
              <a:ext uri="{FF2B5EF4-FFF2-40B4-BE49-F238E27FC236}">
                <a16:creationId xmlns:a16="http://schemas.microsoft.com/office/drawing/2014/main" id="{1B13162D-800C-4C38-84F2-9A6446A5F49E}"/>
              </a:ext>
            </a:extLst>
          </p:cNvPr>
          <p:cNvCxnSpPr>
            <a:cxnSpLocks/>
            <a:stCxn id="27" idx="3"/>
          </p:cNvCxnSpPr>
          <p:nvPr/>
        </p:nvCxnSpPr>
        <p:spPr>
          <a:xfrm>
            <a:off x="3341256" y="2919721"/>
            <a:ext cx="364467" cy="368456"/>
          </a:xfrm>
          <a:prstGeom prst="straightConnector1">
            <a:avLst/>
          </a:prstGeom>
          <a:ln w="28575">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912CE9E-2B47-4B68-B4B2-F86BAEFC36A2}"/>
                  </a:ext>
                </a:extLst>
              </p:cNvPr>
              <p:cNvSpPr txBox="1"/>
              <p:nvPr/>
            </p:nvSpPr>
            <p:spPr>
              <a:xfrm>
                <a:off x="459867" y="5849180"/>
                <a:ext cx="4413073" cy="646331"/>
              </a:xfrm>
              <a:prstGeom prst="rect">
                <a:avLst/>
              </a:prstGeom>
              <a:noFill/>
            </p:spPr>
            <p:txBody>
              <a:bodyPr wrap="square">
                <a:spAutoFit/>
              </a:bodyPr>
              <a:lstStyle/>
              <a:p>
                <a:pPr marR="0">
                  <a:spcBef>
                    <a:spcPts val="0"/>
                  </a:spcBef>
                  <a:spcAft>
                    <a:spcPts val="600"/>
                  </a:spcAft>
                </a:pPr>
                <a:r>
                  <a:rPr lang="en-US" sz="1800" dirty="0">
                    <a:latin typeface="Times New Roman" panose="02020603050405020304" pitchFamily="18" charset="0"/>
                    <a:ea typeface="Calibri" panose="020F0502020204030204" pitchFamily="34" charset="0"/>
                    <a:cs typeface="Times New Roman" panose="02020603050405020304" pitchFamily="18" charset="0"/>
                  </a:rPr>
                  <a:t>[</a:t>
                </a:r>
                <a:r>
                  <a:rPr lang="en-US" sz="18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Post-condition </a:t>
                </a:r>
                <a:r>
                  <a:rPr lang="en-US" sz="1800" u="sng"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Poc</a:t>
                </a:r>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q </a:t>
                </a:r>
                <a:r>
                  <a:rPr lang="en-US" sz="1800" dirty="0">
                    <a:latin typeface="Times New Roman" panose="02020603050405020304" pitchFamily="18" charset="0"/>
                    <a:ea typeface="Calibri" panose="020F0502020204030204" pitchFamily="34" charset="0"/>
                    <a:cs typeface="Times New Roman" panose="02020603050405020304" pitchFamily="18" charset="0"/>
                  </a:rPr>
                  <a:t>≥ 0</a:t>
                </a:r>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r </a:t>
                </a:r>
                <a:r>
                  <a:rPr lang="en-US" sz="1800" dirty="0">
                    <a:latin typeface="Times New Roman" panose="02020603050405020304" pitchFamily="18" charset="0"/>
                    <a:ea typeface="Calibri" panose="020F0502020204030204" pitchFamily="34" charset="0"/>
                    <a:cs typeface="Times New Roman" panose="02020603050405020304" pitchFamily="18" charset="0"/>
                  </a:rPr>
                  <a:t>≥ 0</a:t>
                </a:r>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such that x = y q + r and 0 </a:t>
                </a:r>
                <a14:m>
                  <m:oMath xmlns:m="http://schemas.openxmlformats.org/officeDocument/2006/math">
                    <m:r>
                      <a:rPr lang="en-US" sz="18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r &lt; y.]  …. </a:t>
                </a:r>
                <a:r>
                  <a:rPr lang="en-US" sz="18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Poc</a:t>
                </a:r>
                <a:endPar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6" name="TextBox 25">
                <a:extLst>
                  <a:ext uri="{FF2B5EF4-FFF2-40B4-BE49-F238E27FC236}">
                    <a16:creationId xmlns:a16="http://schemas.microsoft.com/office/drawing/2014/main" id="{B912CE9E-2B47-4B68-B4B2-F86BAEFC36A2}"/>
                  </a:ext>
                </a:extLst>
              </p:cNvPr>
              <p:cNvSpPr txBox="1">
                <a:spLocks noRot="1" noChangeAspect="1" noMove="1" noResize="1" noEditPoints="1" noAdjustHandles="1" noChangeArrowheads="1" noChangeShapeType="1" noTextEdit="1"/>
              </p:cNvSpPr>
              <p:nvPr/>
            </p:nvSpPr>
            <p:spPr>
              <a:xfrm>
                <a:off x="459867" y="5849180"/>
                <a:ext cx="4413073" cy="646331"/>
              </a:xfrm>
              <a:prstGeom prst="rect">
                <a:avLst/>
              </a:prstGeom>
              <a:blipFill>
                <a:blip r:embed="rId5"/>
                <a:stretch>
                  <a:fillRect l="-1105" t="-5660" r="-691" b="-14151"/>
                </a:stretch>
              </a:blipFill>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C84FAB77-D5C4-4D4B-950B-689B63933A93}"/>
              </a:ext>
            </a:extLst>
          </p:cNvPr>
          <p:cNvCxnSpPr>
            <a:cxnSpLocks/>
            <a:stCxn id="26" idx="3"/>
          </p:cNvCxnSpPr>
          <p:nvPr/>
        </p:nvCxnSpPr>
        <p:spPr>
          <a:xfrm flipH="1" flipV="1">
            <a:off x="4869366" y="3828188"/>
            <a:ext cx="3574" cy="2344158"/>
          </a:xfrm>
          <a:prstGeom prst="straightConnector1">
            <a:avLst/>
          </a:prstGeom>
          <a:ln w="28575">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0FED260-361A-4A2B-92AC-9713CACA6728}"/>
              </a:ext>
            </a:extLst>
          </p:cNvPr>
          <p:cNvSpPr txBox="1"/>
          <p:nvPr/>
        </p:nvSpPr>
        <p:spPr>
          <a:xfrm>
            <a:off x="924444" y="178747"/>
            <a:ext cx="8069306" cy="507489"/>
          </a:xfrm>
          <a:prstGeom prst="rect">
            <a:avLst/>
          </a:prstGeom>
          <a:solidFill>
            <a:srgbClr val="FFFF00"/>
          </a:solidFill>
        </p:spPr>
        <p:txBody>
          <a:bodyPr wrap="square" rtlCol="0">
            <a:spAutoFit/>
          </a:bodyPr>
          <a:lstStyle/>
          <a:p>
            <a:endParaRPr lang="en-US" dirty="0"/>
          </a:p>
        </p:txBody>
      </p:sp>
    </p:spTree>
    <p:extLst>
      <p:ext uri="{BB962C8B-B14F-4D97-AF65-F5344CB8AC3E}">
        <p14:creationId xmlns:p14="http://schemas.microsoft.com/office/powerpoint/2010/main" val="9708186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1F9C682-DFFE-4287-A765-1E31F1A5AE27}"/>
              </a:ext>
            </a:extLst>
          </p:cNvPr>
          <p:cNvSpPr txBox="1"/>
          <p:nvPr/>
        </p:nvSpPr>
        <p:spPr>
          <a:xfrm>
            <a:off x="768157" y="258006"/>
            <a:ext cx="9038188" cy="430528"/>
          </a:xfrm>
          <a:prstGeom prst="rect">
            <a:avLst/>
          </a:prstGeom>
          <a:solidFill>
            <a:srgbClr val="FFFF00"/>
          </a:solidFill>
        </p:spPr>
        <p:txBody>
          <a:bodyPr wrap="square" rtlCol="0">
            <a:spAutoFit/>
          </a:bodyPr>
          <a:lstStyle/>
          <a:p>
            <a:endParaRPr lang="en-US" dirty="0"/>
          </a:p>
        </p:txBody>
      </p:sp>
      <p:sp>
        <p:nvSpPr>
          <p:cNvPr id="9" name="TextBox 8"/>
          <p:cNvSpPr txBox="1"/>
          <p:nvPr/>
        </p:nvSpPr>
        <p:spPr>
          <a:xfrm>
            <a:off x="131261" y="3151666"/>
            <a:ext cx="11622024" cy="3547872"/>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314994" y="217714"/>
                <a:ext cx="9821317" cy="6301405"/>
              </a:xfrm>
              <a:prstGeom prst="rect">
                <a:avLst/>
              </a:prstGeom>
            </p:spPr>
            <p:txBody>
              <a:bodyPr wrap="square">
                <a:spAutoFit/>
              </a:bodyPr>
              <a:lstStyle/>
              <a:p>
                <a:pPr>
                  <a:spcAft>
                    <a:spcPts val="3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Suppose x and y are each n bits long. The value x and y be </a:t>
                </a:r>
                <a:r>
                  <a:rPr lang="en-US" sz="22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2200" baseline="30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n</a:t>
                </a:r>
                <a:r>
                  <a:rPr lang="en-US" sz="2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-1. </a:t>
                </a:r>
                <a:r>
                  <a:rPr lang="en-US" sz="2200" dirty="0">
                    <a:latin typeface="Times New Roman" panose="02020603050405020304" pitchFamily="18" charset="0"/>
                    <a:ea typeface="Calibri" panose="020F0502020204030204" pitchFamily="34" charset="0"/>
                    <a:cs typeface="Times New Roman" panose="02020603050405020304" pitchFamily="18" charset="0"/>
                  </a:rPr>
                  <a:t>Let r = x.</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914400" marR="0" lvl="0" indent="-461963">
                  <a:spcBef>
                    <a:spcPts val="0"/>
                  </a:spcBef>
                  <a:spcAft>
                    <a:spcPts val="300"/>
                  </a:spcAft>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subtraction of y from r  (i.e., r – y) is at most n bits</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914400" marR="0" lvl="0" indent="-461963">
                  <a:spcBef>
                    <a:spcPts val="0"/>
                  </a:spcBef>
                  <a:spcAft>
                    <a:spcPts val="300"/>
                  </a:spcAft>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Compute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difference of their individual bits in a fixed amount of time, says c</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It is r := r + (</a:t>
                </a:r>
                <a:r>
                  <a:rPr lang="en-US" sz="2200" dirty="0">
                    <a:latin typeface="Times New Roman" panose="02020603050405020304" pitchFamily="18" charset="0"/>
                    <a:ea typeface="Calibri" panose="020F0502020204030204" pitchFamily="34" charset="0"/>
                    <a:cs typeface="Times New Roman" panose="02020603050405020304" pitchFamily="18" charset="0"/>
                  </a:rPr>
                  <a:t>-y).</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914400" marR="0" lvl="0" indent="-461963">
                  <a:spcBef>
                    <a:spcPts val="0"/>
                  </a:spcBef>
                  <a:spcAft>
                    <a:spcPts val="300"/>
                  </a:spcAft>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total running time for the addition algorithm is  c</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c</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n, where c</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and c</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are some constants. </a:t>
                </a:r>
              </a:p>
              <a:p>
                <a:pPr marL="914400" marR="0" lvl="0" indent="-461963">
                  <a:spcBef>
                    <a:spcPts val="0"/>
                  </a:spcBef>
                  <a:spcAft>
                    <a:spcPts val="300"/>
                  </a:spcAft>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Thus, the running time is </a:t>
                </a:r>
                <a:r>
                  <a:rPr lang="en-US" sz="22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O(n) for each of r := r – y. It is linear.</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300"/>
                  </a:spcAft>
                </a:pPr>
                <a:r>
                  <a:rPr lang="en-US" sz="22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The algorithm yields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 – </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y ) &lt; y </a:t>
                </a:r>
                <a:r>
                  <a:rPr lang="en-US" sz="22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at </a:t>
                </a:r>
                <a:r>
                  <a:rPr lang="en-US" sz="2200" dirty="0" err="1">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2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 iterations (i.e., q = </a:t>
                </a:r>
                <a:r>
                  <a:rPr lang="en-US" sz="2200" dirty="0" err="1">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2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 ).        </a:t>
                </a:r>
              </a:p>
              <a:p>
                <a:pPr marL="919163" lvl="1" indent="-461963">
                  <a:spcAft>
                    <a:spcPts val="300"/>
                  </a:spcAft>
                  <a:buFont typeface="Arial" panose="020B0604020202020204" pitchFamily="34" charset="0"/>
                  <a:buChar char="•"/>
                </a:pP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F</a:t>
                </a:r>
                <a:r>
                  <a:rPr lang="en-US" sz="22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or each iteration, it takes 2(</a:t>
                </a:r>
                <a:r>
                  <a:rPr lang="en-US" sz="2200" dirty="0">
                    <a:latin typeface="Times New Roman" panose="02020603050405020304" pitchFamily="18" charset="0"/>
                    <a:ea typeface="Calibri" panose="020F0502020204030204" pitchFamily="34" charset="0"/>
                    <a:cs typeface="Times New Roman" panose="02020603050405020304" pitchFamily="18" charset="0"/>
                  </a:rPr>
                  <a:t>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dirty="0">
                    <a:latin typeface="Times New Roman" panose="02020603050405020304" pitchFamily="18" charset="0"/>
                    <a:ea typeface="Calibri" panose="020F0502020204030204" pitchFamily="34" charset="0"/>
                    <a:cs typeface="Times New Roman" panose="02020603050405020304" pitchFamily="18" charset="0"/>
                  </a:rPr>
                  <a:t> + 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 n) </a:t>
                </a:r>
                <a:r>
                  <a:rPr lang="en-US" sz="22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additions/subtraction. </a:t>
                </a:r>
              </a:p>
              <a:p>
                <a:pPr marL="919163" lvl="1" indent="-461963">
                  <a:spcAft>
                    <a:spcPts val="300"/>
                  </a:spcAft>
                  <a:buFont typeface="Arial" panose="020B0604020202020204" pitchFamily="34" charset="0"/>
                  <a:buChar char="•"/>
                </a:pPr>
                <a:r>
                  <a:rPr lang="en-US" sz="22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Then </a:t>
                </a:r>
                <a:r>
                  <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x &lt; (</a:t>
                </a:r>
                <a:r>
                  <a:rPr lang="en-US" sz="22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+ 1) * y</a:t>
                </a:r>
                <a:r>
                  <a:rPr lang="en-US" sz="22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 which is  </a:t>
                </a:r>
                <a14:m>
                  <m:oMath xmlns:m="http://schemas.openxmlformats.org/officeDocument/2006/math">
                    <m:f>
                      <m:fPr>
                        <m:ctrlPr>
                          <a:rPr lang="en-US" sz="2200" i="1">
                            <a:solidFill>
                              <a:srgbClr val="0000CC"/>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i="1">
                            <a:solidFill>
                              <a:srgbClr val="0000CC"/>
                            </a:solidFill>
                            <a:effectLst/>
                            <a:latin typeface="Cambria Math" panose="02040503050406030204" pitchFamily="18" charset="0"/>
                            <a:ea typeface="Calibri" panose="020F0502020204030204" pitchFamily="34" charset="0"/>
                            <a:cs typeface="Times New Roman" panose="02020603050405020304" pitchFamily="18" charset="0"/>
                          </a:rPr>
                          <m:t>𝑥</m:t>
                        </m:r>
                      </m:num>
                      <m:den>
                        <m:r>
                          <a:rPr lang="en-US" sz="2200" i="1">
                            <a:solidFill>
                              <a:srgbClr val="0000CC"/>
                            </a:solidFill>
                            <a:effectLst/>
                            <a:latin typeface="Cambria Math" panose="02040503050406030204" pitchFamily="18" charset="0"/>
                            <a:ea typeface="Calibri" panose="020F0502020204030204" pitchFamily="34" charset="0"/>
                            <a:cs typeface="Times New Roman" panose="02020603050405020304" pitchFamily="18" charset="0"/>
                          </a:rPr>
                          <m:t>𝑦</m:t>
                        </m:r>
                      </m:den>
                    </m:f>
                    <m:r>
                      <a:rPr lang="en-US" sz="2200" i="1">
                        <a:solidFill>
                          <a:srgbClr val="0000CC"/>
                        </a:solidFill>
                        <a:effectLst/>
                        <a:latin typeface="Cambria Math" panose="02040503050406030204" pitchFamily="18" charset="0"/>
                        <a:ea typeface="Calibri" panose="020F0502020204030204" pitchFamily="34" charset="0"/>
                        <a:cs typeface="Times New Roman" panose="02020603050405020304" pitchFamily="18" charset="0"/>
                      </a:rPr>
                      <m:t>&lt;</m:t>
                    </m:r>
                    <m:r>
                      <a:rPr lang="en-US" sz="2200" i="1">
                        <a:solidFill>
                          <a:srgbClr val="0000CC"/>
                        </a:solidFill>
                        <a:effectLst/>
                        <a:latin typeface="Cambria Math" panose="02040503050406030204" pitchFamily="18" charset="0"/>
                        <a:ea typeface="Calibri" panose="020F0502020204030204" pitchFamily="34" charset="0"/>
                        <a:cs typeface="Times New Roman" panose="02020603050405020304" pitchFamily="18" charset="0"/>
                      </a:rPr>
                      <m:t>𝑖</m:t>
                    </m:r>
                    <m:r>
                      <a:rPr lang="en-US" sz="2200" i="1">
                        <a:solidFill>
                          <a:srgbClr val="0000CC"/>
                        </a:solidFill>
                        <a:effectLst/>
                        <a:latin typeface="Cambria Math" panose="02040503050406030204" pitchFamily="18" charset="0"/>
                        <a:ea typeface="Calibri" panose="020F0502020204030204" pitchFamily="34" charset="0"/>
                        <a:cs typeface="Times New Roman" panose="02020603050405020304" pitchFamily="18" charset="0"/>
                      </a:rPr>
                      <m:t>+1</m:t>
                    </m:r>
                  </m:oMath>
                </a14:m>
                <a:r>
                  <a:rPr lang="en-US" sz="2200" dirty="0">
                    <a:solidFill>
                      <a:srgbClr val="0000CC"/>
                    </a:solidFill>
                    <a:effectLst/>
                    <a:latin typeface="Times New Roman" panose="02020603050405020304" pitchFamily="18" charset="0"/>
                    <a:ea typeface="Times New Roman" panose="02020603050405020304" pitchFamily="18" charset="0"/>
                    <a:cs typeface="Times New Roman" panose="02020603050405020304" pitchFamily="18" charset="0"/>
                  </a:rPr>
                  <a:t> for exiting from the iteration.  </a:t>
                </a:r>
              </a:p>
              <a:p>
                <a:pPr marL="1376363" lvl="2" indent="-461963">
                  <a:spcAft>
                    <a:spcPts val="300"/>
                  </a:spcAft>
                  <a:buFont typeface="Arial" panose="020B0604020202020204" pitchFamily="34" charset="0"/>
                  <a:buChar char="•"/>
                </a:pPr>
                <a:r>
                  <a:rPr lang="en-US" sz="22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If</a:t>
                </a:r>
                <a:r>
                  <a:rPr lang="en-US" sz="2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x </a:t>
                </a:r>
                <a:r>
                  <a:rPr lang="en-US" sz="22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is</a:t>
                </a:r>
                <a:r>
                  <a:rPr lang="en-US" sz="2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n bits long, then x has the maximum value of x, 0 &lt; x </a:t>
                </a:r>
                <a14:m>
                  <m:oMath xmlns:m="http://schemas.openxmlformats.org/officeDocument/2006/math">
                    <m:r>
                      <a:rPr lang="en-US" sz="2200" i="1" smtClean="0">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2200" baseline="30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n</a:t>
                </a:r>
                <a:r>
                  <a:rPr lang="en-US" sz="2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-1 &lt; </a:t>
                </a:r>
                <a:r>
                  <a:rPr lang="en-US" sz="22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2200" baseline="30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n</a:t>
                </a:r>
                <a:r>
                  <a:rPr lang="en-US" sz="22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2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1376363" lvl="2" indent="-461963">
                  <a:spcAft>
                    <a:spcPts val="300"/>
                  </a:spcAft>
                  <a:buFont typeface="Arial" panose="020B0604020202020204" pitchFamily="34" charset="0"/>
                  <a:buChar char="•"/>
                </a:pPr>
                <a:r>
                  <a:rPr lang="en-US" sz="2200" spc="-100" dirty="0">
                    <a:solidFill>
                      <a:srgbClr val="0000CC"/>
                    </a:solidFill>
                    <a:effectLst/>
                    <a:latin typeface="Times New Roman" panose="02020603050405020304" pitchFamily="18" charset="0"/>
                    <a:ea typeface="Times New Roman" panose="02020603050405020304" pitchFamily="18" charset="0"/>
                    <a:cs typeface="Times New Roman" panose="02020603050405020304" pitchFamily="18" charset="0"/>
                  </a:rPr>
                  <a:t>If x &gt;&gt; y, the min(y) =1, then  </a:t>
                </a:r>
                <a14:m>
                  <m:oMath xmlns:m="http://schemas.openxmlformats.org/officeDocument/2006/math">
                    <m:f>
                      <m:fPr>
                        <m:ctrlPr>
                          <a:rPr lang="en-US" sz="2200" i="1" spc="-100" smtClean="0">
                            <a:solidFill>
                              <a:srgbClr val="0000CC"/>
                            </a:solidFill>
                            <a:effectLst/>
                            <a:latin typeface="Cambria Math" panose="02040503050406030204" pitchFamily="18" charset="0"/>
                            <a:cs typeface="Times New Roman" panose="02020603050405020304" pitchFamily="18" charset="0"/>
                          </a:rPr>
                        </m:ctrlPr>
                      </m:fPr>
                      <m:num>
                        <m:r>
                          <a:rPr lang="en-US" sz="2200" b="0" i="1" spc="-100" smtClean="0">
                            <a:solidFill>
                              <a:srgbClr val="0000CC"/>
                            </a:solidFill>
                            <a:effectLst/>
                            <a:latin typeface="Cambria Math" panose="02040503050406030204" pitchFamily="18" charset="0"/>
                            <a:cs typeface="Times New Roman" panose="02020603050405020304" pitchFamily="18" charset="0"/>
                          </a:rPr>
                          <m:t>𝑥</m:t>
                        </m:r>
                      </m:num>
                      <m:den>
                        <m:r>
                          <a:rPr lang="en-US" sz="2200" b="0" i="1" spc="-100" smtClean="0">
                            <a:solidFill>
                              <a:srgbClr val="0000CC"/>
                            </a:solidFill>
                            <a:effectLst/>
                            <a:latin typeface="Cambria Math" panose="02040503050406030204" pitchFamily="18" charset="0"/>
                            <a:cs typeface="Times New Roman" panose="02020603050405020304" pitchFamily="18" charset="0"/>
                          </a:rPr>
                          <m:t>𝑦</m:t>
                        </m:r>
                      </m:den>
                    </m:f>
                  </m:oMath>
                </a14:m>
                <a:r>
                  <a:rPr lang="en-US" sz="2200" spc="-100" dirty="0">
                    <a:solidFill>
                      <a:srgbClr val="0000CC"/>
                    </a:solidFill>
                    <a:effectLst/>
                    <a:latin typeface="Times New Roman" panose="02020603050405020304" pitchFamily="18" charset="0"/>
                    <a:ea typeface="Times New Roman" panose="02020603050405020304" pitchFamily="18" charset="0"/>
                    <a:cs typeface="Times New Roman" panose="02020603050405020304" pitchFamily="18" charset="0"/>
                  </a:rPr>
                  <a:t>  will grow to </a:t>
                </a:r>
                <a14:m>
                  <m:oMath xmlns:m="http://schemas.openxmlformats.org/officeDocument/2006/math">
                    <m:r>
                      <m:rPr>
                        <m:nor/>
                      </m:rPr>
                      <a:rPr lang="en-US" sz="22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m:t>2</m:t>
                    </m:r>
                    <m:r>
                      <m:rPr>
                        <m:nor/>
                      </m:rPr>
                      <a:rPr lang="en-US" sz="2200" baseline="30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m:t>n</m:t>
                    </m:r>
                    <m:r>
                      <a:rPr lang="en-US" sz="2200" b="0" i="1" spc="-100" smtClean="0">
                        <a:solidFill>
                          <a:srgbClr val="0000CC"/>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200" b="0" spc="-100" dirty="0">
                    <a:solidFill>
                      <a:srgbClr val="0000CC"/>
                    </a:solidFill>
                    <a:effectLst/>
                    <a:latin typeface="Cambria Math" panose="02040503050406030204" pitchFamily="18" charset="0"/>
                    <a:ea typeface="Calibri" panose="020F0502020204030204" pitchFamily="34" charset="0"/>
                    <a:cs typeface="Times New Roman" panose="02020603050405020304" pitchFamily="18" charset="0"/>
                  </a:rPr>
                  <a:t> (Both x </a:t>
                </a:r>
                <a14:m>
                  <m:oMath xmlns:m="http://schemas.openxmlformats.org/officeDocument/2006/math">
                    <m:r>
                      <a:rPr lang="en-US" sz="2200" i="1" spc="-100">
                        <a:solidFill>
                          <a:srgbClr val="0000C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b="0" spc="-100" dirty="0">
                    <a:solidFill>
                      <a:srgbClr val="0000CC"/>
                    </a:solidFill>
                    <a:effectLst/>
                    <a:latin typeface="Cambria Math" panose="02040503050406030204" pitchFamily="18" charset="0"/>
                    <a:ea typeface="Calibri" panose="020F0502020204030204" pitchFamily="34" charset="0"/>
                    <a:cs typeface="Times New Roman" panose="02020603050405020304" pitchFamily="18" charset="0"/>
                  </a:rPr>
                  <a:t> 0 and y &gt; 0  are integers.)</a:t>
                </a:r>
                <a:endParaRPr lang="en-US" sz="2200" b="0" i="1" spc="-100" dirty="0">
                  <a:solidFill>
                    <a:srgbClr val="0000CC"/>
                  </a:solidFill>
                  <a:effectLst/>
                  <a:latin typeface="Cambria Math" panose="02040503050406030204" pitchFamily="18" charset="0"/>
                  <a:ea typeface="Calibri" panose="020F0502020204030204" pitchFamily="34" charset="0"/>
                  <a:cs typeface="Times New Roman" panose="02020603050405020304" pitchFamily="18" charset="0"/>
                </a:endParaRPr>
              </a:p>
              <a:p>
                <a:pPr marL="1376363" lvl="2" indent="-461963">
                  <a:spcAft>
                    <a:spcPts val="300"/>
                  </a:spcAft>
                  <a:buFont typeface="Arial" panose="020B0604020202020204" pitchFamily="34" charset="0"/>
                  <a:buChar char="•"/>
                </a:pPr>
                <a:r>
                  <a:rPr lang="en-US" sz="2200" dirty="0">
                    <a:solidFill>
                      <a:srgbClr val="0000CC"/>
                    </a:solidFill>
                    <a:effectLst/>
                    <a:latin typeface="Times New Roman" panose="02020603050405020304" pitchFamily="18" charset="0"/>
                    <a:ea typeface="Times New Roman" panose="02020603050405020304" pitchFamily="18" charset="0"/>
                    <a:cs typeface="Times New Roman" panose="02020603050405020304" pitchFamily="18" charset="0"/>
                  </a:rPr>
                  <a:t>Thus,  </a:t>
                </a:r>
                <a:r>
                  <a:rPr lang="en-US" sz="2200" dirty="0" err="1">
                    <a:solidFill>
                      <a:srgbClr val="0000CC"/>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2200" dirty="0">
                    <a:solidFill>
                      <a:srgbClr val="0000CC"/>
                    </a:solidFill>
                    <a:effectLst/>
                    <a:latin typeface="Times New Roman" panose="02020603050405020304" pitchFamily="18" charset="0"/>
                    <a:ea typeface="Times New Roman" panose="02020603050405020304" pitchFamily="18" charset="0"/>
                    <a:cs typeface="Times New Roman" panose="02020603050405020304" pitchFamily="18" charset="0"/>
                  </a:rPr>
                  <a:t> will be approximately equal to </a:t>
                </a:r>
                <a14:m>
                  <m:oMath xmlns:m="http://schemas.openxmlformats.org/officeDocument/2006/math">
                    <m:r>
                      <m:rPr>
                        <m:nor/>
                      </m:rPr>
                      <a:rPr lang="en-US" sz="22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m:t>2</m:t>
                    </m:r>
                    <m:r>
                      <m:rPr>
                        <m:nor/>
                      </m:rPr>
                      <a:rPr lang="en-US" sz="2200" baseline="30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m:t>n</m:t>
                    </m:r>
                  </m:oMath>
                </a14:m>
                <a:r>
                  <a:rPr lang="en-US" sz="2200" dirty="0">
                    <a:solidFill>
                      <a:srgbClr val="0000CC"/>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R="0">
                  <a:spcBef>
                    <a:spcPts val="0"/>
                  </a:spcBef>
                </a:pPr>
                <a:r>
                  <a:rPr lang="en-US" sz="2200" dirty="0">
                    <a:solidFill>
                      <a:srgbClr val="0000CC"/>
                    </a:solidFill>
                    <a:effectLst/>
                    <a:latin typeface="Times New Roman" panose="02020603050405020304" pitchFamily="18" charset="0"/>
                    <a:ea typeface="Times New Roman" panose="02020603050405020304" pitchFamily="18" charset="0"/>
                    <a:cs typeface="Times New Roman" panose="02020603050405020304" pitchFamily="18" charset="0"/>
                  </a:rPr>
                  <a:t>Then the algorithm will take</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nary>
                      <m:naryPr>
                        <m:chr m:val="∑"/>
                        <m:limLoc m:val="subSup"/>
                        <m:ctrlPr>
                          <a:rPr lang="en-US" sz="2200" i="1">
                            <a:solidFill>
                              <a:srgbClr val="0000FF"/>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2200" i="1">
                            <a:solidFill>
                              <a:srgbClr val="0000FF"/>
                            </a:solidFill>
                            <a:effectLst/>
                            <a:latin typeface="Cambria Math" panose="02040503050406030204" pitchFamily="18" charset="0"/>
                            <a:ea typeface="Times New Roman" panose="02020603050405020304" pitchFamily="18" charset="0"/>
                            <a:cs typeface="Times New Roman" panose="02020603050405020304" pitchFamily="18" charset="0"/>
                          </a:rPr>
                          <m:t>1</m:t>
                        </m:r>
                      </m:sub>
                      <m:sup>
                        <m:r>
                          <m:rPr>
                            <m:nor/>
                          </m:rPr>
                          <a:rPr lang="en-US" sz="22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m:t>2</m:t>
                        </m:r>
                        <m:r>
                          <m:rPr>
                            <m:nor/>
                          </m:rPr>
                          <a:rPr lang="en-US" sz="2200" baseline="30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m:t>n</m:t>
                        </m:r>
                      </m:sup>
                      <m:e>
                        <m:r>
                          <m:rPr>
                            <m:nor/>
                          </m:rP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m:t>2(</m:t>
                        </m:r>
                        <m:r>
                          <m:rPr>
                            <m:nor/>
                          </m:rPr>
                          <a:rPr lang="en-US" sz="2200" dirty="0">
                            <a:latin typeface="Times New Roman" panose="02020603050405020304" pitchFamily="18" charset="0"/>
                            <a:ea typeface="Calibri" panose="020F0502020204030204" pitchFamily="34" charset="0"/>
                            <a:cs typeface="Times New Roman" panose="02020603050405020304" pitchFamily="18" charset="0"/>
                          </a:rPr>
                          <m:t>c</m:t>
                        </m:r>
                        <m:r>
                          <m:rPr>
                            <m:nor/>
                          </m:rPr>
                          <a:rPr lang="en-US" sz="2200" baseline="-25000" dirty="0">
                            <a:latin typeface="Times New Roman" panose="02020603050405020304" pitchFamily="18" charset="0"/>
                            <a:ea typeface="Calibri" panose="020F0502020204030204" pitchFamily="34" charset="0"/>
                            <a:cs typeface="Times New Roman" panose="02020603050405020304" pitchFamily="18" charset="0"/>
                          </a:rPr>
                          <m:t>0</m:t>
                        </m:r>
                        <m:r>
                          <m:rPr>
                            <m:nor/>
                          </m:rPr>
                          <a:rPr lang="en-US" sz="2200" dirty="0">
                            <a:latin typeface="Times New Roman" panose="02020603050405020304" pitchFamily="18" charset="0"/>
                            <a:ea typeface="Calibri" panose="020F0502020204030204" pitchFamily="34" charset="0"/>
                            <a:cs typeface="Times New Roman" panose="02020603050405020304" pitchFamily="18" charset="0"/>
                          </a:rPr>
                          <m:t> + </m:t>
                        </m:r>
                        <m:r>
                          <m:rPr>
                            <m:nor/>
                          </m:rPr>
                          <a:rPr lang="en-US" sz="2200" dirty="0">
                            <a:latin typeface="Times New Roman" panose="02020603050405020304" pitchFamily="18" charset="0"/>
                            <a:ea typeface="Calibri" panose="020F0502020204030204" pitchFamily="34" charset="0"/>
                            <a:cs typeface="Times New Roman" panose="02020603050405020304" pitchFamily="18" charset="0"/>
                          </a:rPr>
                          <m:t>c</m:t>
                        </m:r>
                        <m:r>
                          <m:rPr>
                            <m:nor/>
                          </m:rPr>
                          <a:rPr lang="en-US" sz="2200" baseline="-25000" dirty="0">
                            <a:latin typeface="Times New Roman" panose="02020603050405020304" pitchFamily="18" charset="0"/>
                            <a:ea typeface="Calibri" panose="020F0502020204030204" pitchFamily="34" charset="0"/>
                            <a:cs typeface="Times New Roman" panose="02020603050405020304" pitchFamily="18" charset="0"/>
                          </a:rPr>
                          <m:t>1</m:t>
                        </m:r>
                        <m:r>
                          <m:rPr>
                            <m:nor/>
                          </m:rPr>
                          <a:rPr lang="en-US" sz="2200" dirty="0">
                            <a:latin typeface="Times New Roman" panose="02020603050405020304" pitchFamily="18" charset="0"/>
                            <a:ea typeface="Calibri" panose="020F0502020204030204" pitchFamily="34" charset="0"/>
                            <a:cs typeface="Times New Roman" panose="02020603050405020304" pitchFamily="18" charset="0"/>
                          </a:rPr>
                          <m:t> </m:t>
                        </m:r>
                        <m:r>
                          <m:rPr>
                            <m:nor/>
                          </m:rPr>
                          <a:rPr lang="en-US" sz="2200" dirty="0">
                            <a:latin typeface="Times New Roman" panose="02020603050405020304" pitchFamily="18" charset="0"/>
                            <a:ea typeface="Calibri" panose="020F0502020204030204" pitchFamily="34" charset="0"/>
                            <a:cs typeface="Times New Roman" panose="02020603050405020304" pitchFamily="18" charset="0"/>
                          </a:rPr>
                          <m:t>n</m:t>
                        </m:r>
                        <m:r>
                          <m:rPr>
                            <m:nor/>
                          </m:rPr>
                          <a:rPr lang="en-US" sz="2200" dirty="0">
                            <a:latin typeface="Times New Roman" panose="02020603050405020304" pitchFamily="18" charset="0"/>
                            <a:ea typeface="Calibri" panose="020F0502020204030204" pitchFamily="34" charset="0"/>
                            <a:cs typeface="Times New Roman" panose="02020603050405020304" pitchFamily="18" charset="0"/>
                          </a:rPr>
                          <m:t>)</m:t>
                        </m:r>
                        <m:r>
                          <a:rPr lang="en-US" sz="2200" i="1">
                            <a:solidFill>
                              <a:srgbClr val="0000FF"/>
                            </a:solidFill>
                            <a:effectLst/>
                            <a:latin typeface="Cambria Math" panose="02040503050406030204" pitchFamily="18" charset="0"/>
                            <a:ea typeface="Times New Roman" panose="02020603050405020304" pitchFamily="18" charset="0"/>
                            <a:cs typeface="Times New Roman" panose="02020603050405020304" pitchFamily="18" charset="0"/>
                          </a:rPr>
                          <m:t>= </m:t>
                        </m:r>
                      </m:e>
                    </m:nary>
                  </m:oMath>
                </a14:m>
                <a:r>
                  <a:rPr lang="en-US" sz="2200" dirty="0">
                    <a:solidFill>
                      <a:srgbClr val="0000CC"/>
                    </a:solidFill>
                    <a:ea typeface="Calibri" panose="020F0502020204030204" pitchFamily="34" charset="0"/>
                    <a:cs typeface="Times New Roman" panose="02020603050405020304" pitchFamily="18" charset="0"/>
                  </a:rPr>
                  <a:t> </a:t>
                </a:r>
                <a14:m>
                  <m:oMath xmlns:m="http://schemas.openxmlformats.org/officeDocument/2006/math">
                    <m:r>
                      <m:rPr>
                        <m:nor/>
                      </m:rPr>
                      <a:rPr lang="en-US" sz="22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m:t>2</m:t>
                    </m:r>
                    <m:r>
                      <m:rPr>
                        <m:nor/>
                      </m:rPr>
                      <a:rPr lang="en-US" sz="2200" baseline="30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m:t>n</m:t>
                    </m:r>
                    <m:r>
                      <a:rPr lang="en-US" sz="2200" i="1" baseline="30000" dirty="0">
                        <a:solidFill>
                          <a:srgbClr val="FF0000"/>
                        </a:solidFill>
                        <a:latin typeface="Cambria Math" panose="02040503050406030204" pitchFamily="18" charset="0"/>
                        <a:ea typeface="Calibri" panose="020F0502020204030204" pitchFamily="34" charset="0"/>
                        <a:cs typeface="Times New Roman" panose="02020603050405020304" pitchFamily="18" charset="0"/>
                      </a:rPr>
                      <m:t> </m:t>
                    </m:r>
                  </m:oMath>
                </a14:m>
                <a:r>
                  <a:rPr lang="en-US" sz="2200" dirty="0">
                    <a:solidFill>
                      <a:srgbClr val="0000CC"/>
                    </a:solidFill>
                    <a:ea typeface="Calibri" panose="020F0502020204030204" pitchFamily="34" charset="0"/>
                    <a:cs typeface="Times New Roman" panose="02020603050405020304" pitchFamily="18" charset="0"/>
                  </a:rPr>
                  <a:t>*(</a:t>
                </a:r>
                <a14:m>
                  <m:oMath xmlns:m="http://schemas.openxmlformats.org/officeDocument/2006/math">
                    <m:r>
                      <m:rPr>
                        <m:nor/>
                      </m:rP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m:t>2(</m:t>
                    </m:r>
                    <m:r>
                      <m:rPr>
                        <m:nor/>
                      </m:rPr>
                      <a:rPr lang="en-US" sz="2200" dirty="0">
                        <a:latin typeface="Times New Roman" panose="02020603050405020304" pitchFamily="18" charset="0"/>
                        <a:ea typeface="Calibri" panose="020F0502020204030204" pitchFamily="34" charset="0"/>
                        <a:cs typeface="Times New Roman" panose="02020603050405020304" pitchFamily="18" charset="0"/>
                      </a:rPr>
                      <m:t>c</m:t>
                    </m:r>
                    <m:r>
                      <m:rPr>
                        <m:nor/>
                      </m:rPr>
                      <a:rPr lang="en-US" sz="2200" baseline="-25000" dirty="0">
                        <a:latin typeface="Times New Roman" panose="02020603050405020304" pitchFamily="18" charset="0"/>
                        <a:ea typeface="Calibri" panose="020F0502020204030204" pitchFamily="34" charset="0"/>
                        <a:cs typeface="Times New Roman" panose="02020603050405020304" pitchFamily="18" charset="0"/>
                      </a:rPr>
                      <m:t>0</m:t>
                    </m:r>
                    <m:r>
                      <m:rPr>
                        <m:nor/>
                      </m:rPr>
                      <a:rPr lang="en-US" sz="2200" dirty="0">
                        <a:latin typeface="Times New Roman" panose="02020603050405020304" pitchFamily="18" charset="0"/>
                        <a:ea typeface="Calibri" panose="020F0502020204030204" pitchFamily="34" charset="0"/>
                        <a:cs typeface="Times New Roman" panose="02020603050405020304" pitchFamily="18" charset="0"/>
                      </a:rPr>
                      <m:t> + </m:t>
                    </m:r>
                    <m:r>
                      <m:rPr>
                        <m:nor/>
                      </m:rPr>
                      <a:rPr lang="en-US" sz="2200" dirty="0">
                        <a:latin typeface="Times New Roman" panose="02020603050405020304" pitchFamily="18" charset="0"/>
                        <a:ea typeface="Calibri" panose="020F0502020204030204" pitchFamily="34" charset="0"/>
                        <a:cs typeface="Times New Roman" panose="02020603050405020304" pitchFamily="18" charset="0"/>
                      </a:rPr>
                      <m:t>c</m:t>
                    </m:r>
                    <m:r>
                      <m:rPr>
                        <m:nor/>
                      </m:rPr>
                      <a:rPr lang="en-US" sz="2200" baseline="-25000" dirty="0">
                        <a:latin typeface="Times New Roman" panose="02020603050405020304" pitchFamily="18" charset="0"/>
                        <a:ea typeface="Calibri" panose="020F0502020204030204" pitchFamily="34" charset="0"/>
                        <a:cs typeface="Times New Roman" panose="02020603050405020304" pitchFamily="18" charset="0"/>
                      </a:rPr>
                      <m:t>1</m:t>
                    </m:r>
                    <m:r>
                      <m:rPr>
                        <m:nor/>
                      </m:rPr>
                      <a:rPr lang="en-US" sz="2200" dirty="0">
                        <a:latin typeface="Times New Roman" panose="02020603050405020304" pitchFamily="18" charset="0"/>
                        <a:ea typeface="Calibri" panose="020F0502020204030204" pitchFamily="34" charset="0"/>
                        <a:cs typeface="Times New Roman" panose="02020603050405020304" pitchFamily="18" charset="0"/>
                      </a:rPr>
                      <m:t> </m:t>
                    </m:r>
                    <m:r>
                      <m:rPr>
                        <m:nor/>
                      </m:rPr>
                      <a:rPr lang="en-US" sz="2200" dirty="0">
                        <a:latin typeface="Times New Roman" panose="02020603050405020304" pitchFamily="18" charset="0"/>
                        <a:ea typeface="Calibri" panose="020F0502020204030204" pitchFamily="34" charset="0"/>
                        <a:cs typeface="Times New Roman" panose="02020603050405020304" pitchFamily="18" charset="0"/>
                      </a:rPr>
                      <m:t>n</m:t>
                    </m:r>
                    <m:r>
                      <m:rPr>
                        <m:nor/>
                      </m:rPr>
                      <a:rPr lang="en-US" sz="2200" dirty="0">
                        <a:latin typeface="Times New Roman" panose="02020603050405020304" pitchFamily="18" charset="0"/>
                        <a:ea typeface="Calibri" panose="020F0502020204030204" pitchFamily="34" charset="0"/>
                        <a:cs typeface="Times New Roman" panose="02020603050405020304" pitchFamily="18" charset="0"/>
                      </a:rPr>
                      <m:t>))</m:t>
                    </m:r>
                    <m:r>
                      <a:rPr lang="en-US" sz="2200" i="1">
                        <a:solidFill>
                          <a:srgbClr val="0000FF"/>
                        </a:solidFill>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2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O(n 2</a:t>
                </a:r>
                <a:r>
                  <a:rPr lang="en-US" sz="2200" baseline="30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which is exponential time to execute these</a:t>
                </a:r>
                <a:r>
                  <a:rPr lang="en-US" sz="22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r := r – y; q := q + 1;} </a:t>
                </a:r>
                <a:endParaRPr lang="en-US" sz="2200" dirty="0"/>
              </a:p>
            </p:txBody>
          </p:sp>
        </mc:Choice>
        <mc:Fallback xmlns="">
          <p:sp>
            <p:nvSpPr>
              <p:cNvPr id="2" name="Rectangle 1"/>
              <p:cNvSpPr>
                <a:spLocks noRot="1" noChangeAspect="1" noMove="1" noResize="1" noEditPoints="1" noAdjustHandles="1" noChangeArrowheads="1" noChangeShapeType="1" noTextEdit="1"/>
              </p:cNvSpPr>
              <p:nvPr/>
            </p:nvSpPr>
            <p:spPr>
              <a:xfrm>
                <a:off x="1314994" y="217714"/>
                <a:ext cx="9821317" cy="6301405"/>
              </a:xfrm>
              <a:prstGeom prst="rect">
                <a:avLst/>
              </a:prstGeom>
              <a:blipFill>
                <a:blip r:embed="rId2"/>
                <a:stretch>
                  <a:fillRect l="-807" t="-678" r="-1490" b="-968"/>
                </a:stretch>
              </a:blipFill>
            </p:spPr>
            <p:txBody>
              <a:bodyPr/>
              <a:lstStyle/>
              <a:p>
                <a:r>
                  <a:rPr lang="en-US">
                    <a:noFill/>
                  </a:rPr>
                  <a:t> </a:t>
                </a:r>
              </a:p>
            </p:txBody>
          </p:sp>
        </mc:Fallback>
      </mc:AlternateContent>
      <p:sp>
        <p:nvSpPr>
          <p:cNvPr id="4" name="Cloud Callout 2">
            <a:extLst>
              <a:ext uri="{FF2B5EF4-FFF2-40B4-BE49-F238E27FC236}">
                <a16:creationId xmlns:a16="http://schemas.microsoft.com/office/drawing/2014/main" id="{D5B1F5E7-0695-4799-883F-6B6A8EBD2BBA}"/>
              </a:ext>
            </a:extLst>
          </p:cNvPr>
          <p:cNvSpPr/>
          <p:nvPr/>
        </p:nvSpPr>
        <p:spPr>
          <a:xfrm flipH="1">
            <a:off x="574694" y="1053133"/>
            <a:ext cx="418534" cy="279053"/>
          </a:xfrm>
          <a:prstGeom prst="cloudCallout">
            <a:avLst>
              <a:gd name="adj1" fmla="val -59429"/>
              <a:gd name="adj2" fmla="val 1257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loud Callout 2">
            <a:extLst>
              <a:ext uri="{FF2B5EF4-FFF2-40B4-BE49-F238E27FC236}">
                <a16:creationId xmlns:a16="http://schemas.microsoft.com/office/drawing/2014/main" id="{B9CE2A47-342E-491E-978B-3A7AAB9077BD}"/>
              </a:ext>
            </a:extLst>
          </p:cNvPr>
          <p:cNvSpPr/>
          <p:nvPr/>
        </p:nvSpPr>
        <p:spPr>
          <a:xfrm rot="183361">
            <a:off x="9824737" y="2959172"/>
            <a:ext cx="1293182" cy="724444"/>
          </a:xfrm>
          <a:prstGeom prst="cloudCallout">
            <a:avLst>
              <a:gd name="adj1" fmla="val -49281"/>
              <a:gd name="adj2" fmla="val 6893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3F5A74B-0607-4E33-95DD-424EE51BE142}"/>
                  </a:ext>
                </a:extLst>
              </p:cNvPr>
              <p:cNvSpPr txBox="1"/>
              <p:nvPr/>
            </p:nvSpPr>
            <p:spPr>
              <a:xfrm>
                <a:off x="9935663" y="2998228"/>
                <a:ext cx="1200647" cy="646331"/>
              </a:xfrm>
              <a:prstGeom prst="rect">
                <a:avLst/>
              </a:prstGeom>
              <a:noFill/>
            </p:spPr>
            <p:txBody>
              <a:bodyPr wrap="square" rtlCol="0">
                <a:spAutoFit/>
              </a:bodyPr>
              <a:lstStyle/>
              <a:p>
                <a:r>
                  <a:rPr lang="en-US" dirty="0"/>
                  <a:t>x = q*y + r</a:t>
                </a:r>
              </a:p>
              <a:p>
                <a:r>
                  <a:rPr lang="en-US" dirty="0">
                    <a:latin typeface="Times New Roman" panose="02020603050405020304" pitchFamily="18" charset="0"/>
                    <a:ea typeface="Calibri" panose="020F0502020204030204" pitchFamily="34" charset="0"/>
                    <a:cs typeface="Times New Roman" panose="02020603050405020304" pitchFamily="18" charset="0"/>
                  </a:rPr>
                  <a:t>0 </a:t>
                </a:r>
                <a14:m>
                  <m:oMath xmlns:m="http://schemas.openxmlformats.org/officeDocument/2006/math">
                    <m:r>
                      <a:rPr lang="en-US"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dirty="0">
                    <a:latin typeface="Times New Roman" panose="02020603050405020304" pitchFamily="18" charset="0"/>
                    <a:ea typeface="Calibri" panose="020F0502020204030204" pitchFamily="34" charset="0"/>
                    <a:cs typeface="Times New Roman" panose="02020603050405020304" pitchFamily="18" charset="0"/>
                  </a:rPr>
                  <a:t> r &lt; y.</a:t>
                </a:r>
                <a:endParaRPr lang="en-US" dirty="0"/>
              </a:p>
            </p:txBody>
          </p:sp>
        </mc:Choice>
        <mc:Fallback xmlns="">
          <p:sp>
            <p:nvSpPr>
              <p:cNvPr id="6" name="TextBox 5">
                <a:extLst>
                  <a:ext uri="{FF2B5EF4-FFF2-40B4-BE49-F238E27FC236}">
                    <a16:creationId xmlns:a16="http://schemas.microsoft.com/office/drawing/2014/main" id="{03F5A74B-0607-4E33-95DD-424EE51BE142}"/>
                  </a:ext>
                </a:extLst>
              </p:cNvPr>
              <p:cNvSpPr txBox="1">
                <a:spLocks noRot="1" noChangeAspect="1" noMove="1" noResize="1" noEditPoints="1" noAdjustHandles="1" noChangeArrowheads="1" noChangeShapeType="1" noTextEdit="1"/>
              </p:cNvSpPr>
              <p:nvPr/>
            </p:nvSpPr>
            <p:spPr>
              <a:xfrm>
                <a:off x="9935663" y="2998228"/>
                <a:ext cx="1200647" cy="646331"/>
              </a:xfrm>
              <a:prstGeom prst="rect">
                <a:avLst/>
              </a:prstGeom>
              <a:blipFill>
                <a:blip r:embed="rId3"/>
                <a:stretch>
                  <a:fillRect l="-4569" t="-5660" b="-13208"/>
                </a:stretch>
              </a:blipFill>
            </p:spPr>
            <p:txBody>
              <a:bodyPr/>
              <a:lstStyle/>
              <a:p>
                <a:r>
                  <a:rPr lang="en-US">
                    <a:noFill/>
                  </a:rPr>
                  <a:t> </a:t>
                </a:r>
              </a:p>
            </p:txBody>
          </p:sp>
        </mc:Fallback>
      </mc:AlternateContent>
      <p:pic>
        <p:nvPicPr>
          <p:cNvPr id="7" name="Picture 6" descr="Image result for smiley face images">
            <a:extLst>
              <a:ext uri="{FF2B5EF4-FFF2-40B4-BE49-F238E27FC236}">
                <a16:creationId xmlns:a16="http://schemas.microsoft.com/office/drawing/2014/main" id="{F7A3B598-BBC9-4065-8A36-50B8B594474B}"/>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rot="733249">
            <a:off x="533511" y="1031175"/>
            <a:ext cx="469293" cy="33886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238260" y="78430"/>
            <a:ext cx="1796101"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R="0">
              <a:spcBef>
                <a:spcPts val="0"/>
              </a:spcBef>
            </a:pPr>
            <a:r>
              <a:rPr lang="en-US" dirty="0">
                <a:latin typeface="Times New Roman" panose="02020603050405020304" pitchFamily="18" charset="0"/>
                <a:ea typeface="Calibri" panose="020F0502020204030204" pitchFamily="34" charset="0"/>
                <a:cs typeface="Times New Roman" panose="02020603050405020304" pitchFamily="18" charset="0"/>
              </a:rPr>
              <a:t>q := 0;  r := x; </a:t>
            </a:r>
          </a:p>
          <a:p>
            <a:pPr marR="0">
              <a:spcBef>
                <a:spcPts val="0"/>
              </a:spcBef>
            </a:pPr>
            <a:r>
              <a:rPr lang="en-U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while r ≥ y do</a:t>
            </a:r>
            <a:r>
              <a:rPr lang="en-US" dirty="0">
                <a:latin typeface="Times New Roman" panose="02020603050405020304" pitchFamily="18" charset="0"/>
                <a:ea typeface="Calibri" panose="020F0502020204030204" pitchFamily="34" charset="0"/>
                <a:cs typeface="Times New Roman" panose="02020603050405020304" pitchFamily="18" charset="0"/>
              </a:rPr>
              <a:t>    </a:t>
            </a:r>
          </a:p>
          <a:p>
            <a:pPr marR="0">
              <a:spcBef>
                <a:spcPts val="0"/>
              </a:spcBef>
            </a:pP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 r := r – y ;</a:t>
            </a:r>
          </a:p>
          <a:p>
            <a:pPr marR="0">
              <a:spcBef>
                <a:spcPts val="0"/>
              </a:spcBef>
            </a:pP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q := q + 1;} </a:t>
            </a:r>
            <a:endParaRPr lang="en-US" dirty="0"/>
          </a:p>
        </p:txBody>
      </p:sp>
      <p:sp>
        <p:nvSpPr>
          <p:cNvPr id="8" name="TextBox 7">
            <a:extLst>
              <a:ext uri="{FF2B5EF4-FFF2-40B4-BE49-F238E27FC236}">
                <a16:creationId xmlns:a16="http://schemas.microsoft.com/office/drawing/2014/main" id="{4F525AB6-9EA9-49F6-81AD-B8AD2570434C}"/>
              </a:ext>
            </a:extLst>
          </p:cNvPr>
          <p:cNvSpPr txBox="1"/>
          <p:nvPr/>
        </p:nvSpPr>
        <p:spPr>
          <a:xfrm>
            <a:off x="297095" y="4002272"/>
            <a:ext cx="1754157" cy="1200329"/>
          </a:xfrm>
          <a:prstGeom prst="rect">
            <a:avLst/>
          </a:prstGeom>
          <a:solidFill>
            <a:schemeClr val="bg1"/>
          </a:solidFill>
          <a:ln>
            <a:solidFill>
              <a:schemeClr val="accent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15 is 01111.</a:t>
            </a:r>
          </a:p>
          <a:p>
            <a:r>
              <a:rPr lang="en-US" dirty="0">
                <a:latin typeface="Times New Roman" panose="02020603050405020304" pitchFamily="18" charset="0"/>
                <a:cs typeface="Times New Roman" panose="02020603050405020304" pitchFamily="18" charset="0"/>
              </a:rPr>
              <a:t>15 &lt; 1</a:t>
            </a:r>
          </a:p>
          <a:p>
            <a:r>
              <a:rPr lang="en-US" dirty="0">
                <a:latin typeface="Times New Roman" panose="02020603050405020304" pitchFamily="18" charset="0"/>
                <a:cs typeface="Times New Roman" panose="02020603050405020304" pitchFamily="18" charset="0"/>
              </a:rPr>
              <a:t>15 – 15*1 &lt; 1</a:t>
            </a:r>
          </a:p>
          <a:p>
            <a:r>
              <a:rPr lang="en-US" dirty="0">
                <a:latin typeface="Times New Roman" panose="02020603050405020304" pitchFamily="18" charset="0"/>
                <a:cs typeface="Times New Roman" panose="02020603050405020304" pitchFamily="18" charset="0"/>
              </a:rPr>
              <a:t>15 &lt;  (15+1)*1</a:t>
            </a:r>
          </a:p>
        </p:txBody>
      </p:sp>
    </p:spTree>
    <p:extLst>
      <p:ext uri="{BB962C8B-B14F-4D97-AF65-F5344CB8AC3E}">
        <p14:creationId xmlns:p14="http://schemas.microsoft.com/office/powerpoint/2010/main" val="389604460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950099" y="2122480"/>
                <a:ext cx="8136294" cy="2557560"/>
              </a:xfrm>
              <a:prstGeom prst="rect">
                <a:avLst/>
              </a:prstGeom>
            </p:spPr>
            <p:txBody>
              <a:bodyPr wrap="square">
                <a:spAutoFit/>
              </a:bodyPr>
              <a:lstStyle/>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Division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i="1">
                            <a:effectLst/>
                            <a:latin typeface="Cambria Math" panose="02040503050406030204" pitchFamily="18" charset="0"/>
                            <a:ea typeface="Calibri" panose="020F0502020204030204" pitchFamily="34" charset="0"/>
                            <a:cs typeface="Times New Roman" panose="02020603050405020304" pitchFamily="18" charset="0"/>
                          </a:rPr>
                          <m:t>𝑥</m:t>
                        </m:r>
                      </m:num>
                      <m:den>
                        <m:r>
                          <a:rPr lang="en-US" sz="2400" i="1">
                            <a:effectLst/>
                            <a:latin typeface="Cambria Math" panose="02040503050406030204" pitchFamily="18" charset="0"/>
                            <a:ea typeface="Calibri" panose="020F0502020204030204" pitchFamily="34" charset="0"/>
                            <a:cs typeface="Times New Roman" panose="02020603050405020304" pitchFamily="18" charset="0"/>
                          </a:rPr>
                          <m:t>𝑦</m:t>
                        </m:r>
                      </m:den>
                    </m:f>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𝑞</m:t>
                        </m:r>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𝑟</m:t>
                        </m:r>
                      </m:e>
                    </m:d>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𝑤h𝑒𝑟𝑒</m:t>
                    </m:r>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𝑦</m:t>
                    </m:r>
                    <m:r>
                      <a:rPr lang="en-US" sz="2400" i="1">
                        <a:effectLst/>
                        <a:latin typeface="Cambria Math" panose="02040503050406030204" pitchFamily="18" charset="0"/>
                        <a:ea typeface="Calibri" panose="020F0502020204030204" pitchFamily="34" charset="0"/>
                        <a:cs typeface="Times New Roman" panose="02020603050405020304" pitchFamily="18" charset="0"/>
                      </a:rPr>
                      <m:t> ≠0.</m:t>
                    </m:r>
                  </m:oMath>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x = y * q + r  and 0 </a:t>
                </a:r>
                <a14:m>
                  <m:oMath xmlns:m="http://schemas.openxmlformats.org/officeDocument/2006/math">
                    <m:r>
                      <a:rPr lang="en-US" sz="240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r &lt; 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recursive version of division in Figure 1.2 is as follows: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950099" y="2122480"/>
                <a:ext cx="8136294" cy="2557560"/>
              </a:xfrm>
              <a:prstGeom prst="rect">
                <a:avLst/>
              </a:prstGeom>
              <a:blipFill>
                <a:blip r:embed="rId2"/>
                <a:stretch>
                  <a:fillRect l="-1199" b="-1905"/>
                </a:stretch>
              </a:blipFill>
            </p:spPr>
            <p:txBody>
              <a:bodyPr/>
              <a:lstStyle/>
              <a:p>
                <a:r>
                  <a:rPr lang="en-US">
                    <a:noFill/>
                  </a:rPr>
                  <a:t> </a:t>
                </a:r>
              </a:p>
            </p:txBody>
          </p:sp>
        </mc:Fallback>
      </mc:AlternateContent>
    </p:spTree>
    <p:extLst>
      <p:ext uri="{BB962C8B-B14F-4D97-AF65-F5344CB8AC3E}">
        <p14:creationId xmlns:p14="http://schemas.microsoft.com/office/powerpoint/2010/main" val="57178667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08F443AE-E7CA-44B5-A2D8-ADB50474840A}"/>
              </a:ext>
            </a:extLst>
          </p:cNvPr>
          <p:cNvSpPr txBox="1"/>
          <p:nvPr/>
        </p:nvSpPr>
        <p:spPr>
          <a:xfrm>
            <a:off x="369024" y="1040845"/>
            <a:ext cx="8069306" cy="507489"/>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504643" y="1040845"/>
            <a:ext cx="8271277" cy="5555367"/>
          </a:xfrm>
          <a:prstGeom prst="rect">
            <a:avLst/>
          </a:prstGeom>
        </p:spPr>
        <p:txBody>
          <a:bodyPr wrap="square">
            <a:spAutoFit/>
          </a:bodyPr>
          <a:lstStyle/>
          <a:p>
            <a:pPr>
              <a:spcAft>
                <a:spcPts val="1800"/>
              </a:spcAft>
            </a:pPr>
            <a:r>
              <a:rPr lang="en-US" sz="2600" spc="-100" dirty="0">
                <a:ea typeface="Calibri" panose="020F0502020204030204" pitchFamily="34" charset="0"/>
                <a:cs typeface="Times New Roman" panose="02020603050405020304" pitchFamily="18" charset="0"/>
              </a:rPr>
              <a:t>Figure 1.2  The recursive version of  </a:t>
            </a:r>
          </a:p>
          <a:p>
            <a:pPr>
              <a:spcAft>
                <a:spcPts val="600"/>
              </a:spcAft>
            </a:pP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function divide(x, y)</a:t>
            </a:r>
          </a:p>
          <a:p>
            <a:pPr marL="457200" marR="0">
              <a:spcBef>
                <a:spcPts val="0"/>
              </a:spcBef>
              <a:spcAft>
                <a:spcPts val="600"/>
              </a:spcAft>
            </a:pPr>
            <a:r>
              <a:rPr lang="en-US" sz="2400" spc="-100" dirty="0">
                <a:latin typeface="Times New Roman" panose="02020603050405020304" pitchFamily="18" charset="0"/>
                <a:ea typeface="Calibri" panose="020F0502020204030204" pitchFamily="34" charset="0"/>
                <a:cs typeface="Times New Roman" panose="02020603050405020304" pitchFamily="18" charset="0"/>
              </a:rPr>
              <a:t>Input: 	Two n-bit integers x and y, where x ≥ 0.  y ≥ 1.</a:t>
            </a:r>
            <a:endParaRPr lang="en-US" sz="2400" spc="-1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600"/>
              </a:spcAft>
            </a:pPr>
            <a:r>
              <a:rPr lang="en-US" sz="2400" spc="-100" dirty="0">
                <a:latin typeface="Times New Roman" panose="02020603050405020304" pitchFamily="18" charset="0"/>
                <a:ea typeface="Calibri" panose="020F0502020204030204" pitchFamily="34" charset="0"/>
                <a:cs typeface="Times New Roman" panose="02020603050405020304" pitchFamily="18" charset="0"/>
              </a:rPr>
              <a:t>Output: 	The quotient and remainder of x divided by y.</a:t>
            </a:r>
            <a:endParaRPr lang="en-US" sz="2400" spc="-1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6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if (x = 0) then return (q, r</a:t>
            </a:r>
            <a:r>
              <a:rPr lang="en-US" sz="2400" dirty="0">
                <a:latin typeface="Consolas" panose="020B0609020204030204" pitchFamily="49" charset="0"/>
                <a:ea typeface="Calibri" panose="020F0502020204030204" pitchFamily="34" charset="0"/>
                <a:cs typeface="Times New Roman" panose="02020603050405020304" pitchFamily="18" charset="0"/>
              </a:rPr>
              <a:t>):=(</a:t>
            </a:r>
            <a:r>
              <a:rPr lang="en-US" sz="2400" spc="-100" dirty="0">
                <a:latin typeface="Consolas" panose="020B0609020204030204" pitchFamily="49" charset="0"/>
                <a:ea typeface="Calibri" panose="020F0502020204030204" pitchFamily="34" charset="0"/>
                <a:cs typeface="Times New Roman" panose="02020603050405020304" pitchFamily="18" charset="0"/>
              </a:rPr>
              <a:t>0, 0);</a:t>
            </a:r>
          </a:p>
          <a:p>
            <a:pPr marL="457200" marR="0">
              <a:spcBef>
                <a:spcPts val="0"/>
              </a:spcBef>
              <a:spcAft>
                <a:spcPts val="600"/>
              </a:spcAft>
            </a:pP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(q, r) := divide(</a:t>
            </a:r>
            <a:r>
              <a:rPr lang="en-US" sz="2400" spc="-100" baseline="-250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x/2</a:t>
            </a:r>
            <a:r>
              <a:rPr lang="en-US" sz="2400" spc="-100" baseline="-250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y )  </a:t>
            </a:r>
            <a:r>
              <a:rPr lang="en-US" sz="2400" spc="-1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//requires n-bits right shift</a:t>
            </a:r>
            <a:endParaRPr lang="en-US" sz="2400" spc="-1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600"/>
              </a:spcAft>
            </a:pPr>
            <a:r>
              <a:rPr lang="en-US" sz="2400" spc="-1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q := 2 * q,  r := 2 * r;          </a:t>
            </a:r>
            <a:r>
              <a:rPr lang="en-US" sz="2400" spc="-1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shift left one bit.</a:t>
            </a:r>
            <a:endParaRPr lang="en-US" sz="2400" spc="-100"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600"/>
              </a:spcAft>
            </a:pPr>
            <a:r>
              <a:rPr lang="en-US" sz="2400" spc="-1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if (x is odd) then r := r + 1;</a:t>
            </a:r>
            <a:r>
              <a:rPr lang="en-US" sz="2400" spc="-1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 needs c*n-bits</a:t>
            </a:r>
            <a:endParaRPr lang="en-US" sz="2400" spc="-100"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a:p>
            <a:pPr marL="457200">
              <a:spcAft>
                <a:spcPts val="600"/>
              </a:spcAft>
            </a:pPr>
            <a:r>
              <a:rPr lang="en-US" sz="2400" spc="-1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if (r ≥ y) then 			  </a:t>
            </a:r>
            <a:r>
              <a:rPr lang="en-US" sz="2400" spc="-1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additions</a:t>
            </a:r>
            <a:endParaRPr lang="en-US" sz="2400" spc="-100" dirty="0">
              <a:solidFill>
                <a:srgbClr val="C00000"/>
              </a:solidFill>
              <a:latin typeface="Consolas" panose="020B0609020204030204" pitchFamily="49" charset="0"/>
              <a:ea typeface="Calibri" panose="020F0502020204030204" pitchFamily="34" charset="0"/>
              <a:cs typeface="Times New Roman" panose="02020603050405020304" pitchFamily="18" charset="0"/>
            </a:endParaRPr>
          </a:p>
          <a:p>
            <a:pPr marL="457200" marR="0">
              <a:spcBef>
                <a:spcPts val="0"/>
              </a:spcBef>
              <a:spcAft>
                <a:spcPts val="600"/>
              </a:spcAft>
            </a:pPr>
            <a:r>
              <a:rPr lang="en-US" sz="2400" spc="-1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    { r := r – y; q := q + 1}; </a:t>
            </a:r>
          </a:p>
          <a:p>
            <a:pPr marL="457200" marR="0">
              <a:spcBef>
                <a:spcPts val="0"/>
              </a:spcBef>
              <a:spcAft>
                <a:spcPts val="600"/>
              </a:spcAft>
            </a:pPr>
            <a:r>
              <a:rPr lang="en-US" sz="2400" spc="-1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return (q, r);</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total time taken is thus O(n</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ight Brace 2"/>
          <p:cNvSpPr/>
          <p:nvPr/>
        </p:nvSpPr>
        <p:spPr>
          <a:xfrm>
            <a:off x="7124699" y="3914775"/>
            <a:ext cx="365199" cy="1574709"/>
          </a:xfrm>
          <a:prstGeom prst="rightBrace">
            <a:avLst>
              <a:gd name="adj1" fmla="val 24349"/>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10F36FDF-36BC-4184-A13F-30029FB545DE}"/>
              </a:ext>
            </a:extLst>
          </p:cNvPr>
          <p:cNvSpPr txBox="1"/>
          <p:nvPr/>
        </p:nvSpPr>
        <p:spPr>
          <a:xfrm>
            <a:off x="9211540" y="625877"/>
            <a:ext cx="2657982"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x = q * y + r , where r &lt; y.</a:t>
            </a:r>
          </a:p>
          <a:p>
            <a:r>
              <a:rPr lang="en-US" dirty="0"/>
              <a:t>   (5, 2)   D(17, 3)</a:t>
            </a:r>
          </a:p>
          <a:p>
            <a:r>
              <a:rPr lang="en-US" dirty="0"/>
              <a:t>   (2, 2)   (q, r) := D(8, 3)</a:t>
            </a:r>
          </a:p>
          <a:p>
            <a:r>
              <a:rPr lang="en-US" dirty="0"/>
              <a:t>   (1, 1)   (q, r) := D(4, 3)</a:t>
            </a:r>
          </a:p>
          <a:p>
            <a:r>
              <a:rPr lang="en-US" dirty="0"/>
              <a:t>   (0, 2)   (q, r) := D(2, 3) </a:t>
            </a:r>
          </a:p>
          <a:p>
            <a:r>
              <a:rPr lang="en-US" dirty="0"/>
              <a:t>   (0, 1)   (q, r) := D(1, 3) </a:t>
            </a:r>
          </a:p>
          <a:p>
            <a:r>
              <a:rPr lang="en-US" dirty="0"/>
              <a:t>   (0, 0)   (q, r) := D(0, 3) </a:t>
            </a:r>
          </a:p>
        </p:txBody>
      </p:sp>
      <p:sp>
        <p:nvSpPr>
          <p:cNvPr id="12" name="Arrow: Left 11">
            <a:extLst>
              <a:ext uri="{FF2B5EF4-FFF2-40B4-BE49-F238E27FC236}">
                <a16:creationId xmlns:a16="http://schemas.microsoft.com/office/drawing/2014/main" id="{5CD86A23-7D73-4BCB-BCF5-CD63B3A472BB}"/>
              </a:ext>
            </a:extLst>
          </p:cNvPr>
          <p:cNvSpPr/>
          <p:nvPr/>
        </p:nvSpPr>
        <p:spPr>
          <a:xfrm>
            <a:off x="9941181" y="1060439"/>
            <a:ext cx="111318"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3" name="Arrow: Left 12">
            <a:extLst>
              <a:ext uri="{FF2B5EF4-FFF2-40B4-BE49-F238E27FC236}">
                <a16:creationId xmlns:a16="http://schemas.microsoft.com/office/drawing/2014/main" id="{19C12693-8367-47BA-9E9C-B95A1A327906}"/>
              </a:ext>
            </a:extLst>
          </p:cNvPr>
          <p:cNvSpPr/>
          <p:nvPr/>
        </p:nvSpPr>
        <p:spPr>
          <a:xfrm>
            <a:off x="9950076" y="1324155"/>
            <a:ext cx="111318"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Left 13">
            <a:extLst>
              <a:ext uri="{FF2B5EF4-FFF2-40B4-BE49-F238E27FC236}">
                <a16:creationId xmlns:a16="http://schemas.microsoft.com/office/drawing/2014/main" id="{321489AC-200B-47A7-917C-902176DE3C5E}"/>
              </a:ext>
            </a:extLst>
          </p:cNvPr>
          <p:cNvSpPr/>
          <p:nvPr/>
        </p:nvSpPr>
        <p:spPr>
          <a:xfrm>
            <a:off x="9953625" y="1595821"/>
            <a:ext cx="118619"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 name="Arrow: Left 14">
            <a:extLst>
              <a:ext uri="{FF2B5EF4-FFF2-40B4-BE49-F238E27FC236}">
                <a16:creationId xmlns:a16="http://schemas.microsoft.com/office/drawing/2014/main" id="{4DF69F11-FA68-4B50-9DD5-E806A097143D}"/>
              </a:ext>
            </a:extLst>
          </p:cNvPr>
          <p:cNvSpPr/>
          <p:nvPr/>
        </p:nvSpPr>
        <p:spPr>
          <a:xfrm>
            <a:off x="9955879" y="1883391"/>
            <a:ext cx="111318"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 15">
            <a:extLst>
              <a:ext uri="{FF2B5EF4-FFF2-40B4-BE49-F238E27FC236}">
                <a16:creationId xmlns:a16="http://schemas.microsoft.com/office/drawing/2014/main" id="{A7D75CEA-19E1-4C6F-B024-0102FDF243C1}"/>
              </a:ext>
            </a:extLst>
          </p:cNvPr>
          <p:cNvSpPr/>
          <p:nvPr/>
        </p:nvSpPr>
        <p:spPr>
          <a:xfrm>
            <a:off x="9966729" y="2139156"/>
            <a:ext cx="111318"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Left 16">
            <a:extLst>
              <a:ext uri="{FF2B5EF4-FFF2-40B4-BE49-F238E27FC236}">
                <a16:creationId xmlns:a16="http://schemas.microsoft.com/office/drawing/2014/main" id="{14A93A68-4683-40C5-BB76-1835FBDE0712}"/>
              </a:ext>
            </a:extLst>
          </p:cNvPr>
          <p:cNvSpPr/>
          <p:nvPr/>
        </p:nvSpPr>
        <p:spPr>
          <a:xfrm>
            <a:off x="9968056" y="2418775"/>
            <a:ext cx="111318"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14CB3CA-0DF3-43E4-83EC-BBE32B28283F}"/>
              </a:ext>
            </a:extLst>
          </p:cNvPr>
          <p:cNvSpPr txBox="1"/>
          <p:nvPr/>
        </p:nvSpPr>
        <p:spPr>
          <a:xfrm>
            <a:off x="9501002" y="2619437"/>
            <a:ext cx="2372710" cy="4278094"/>
          </a:xfrm>
          <a:prstGeom prst="rect">
            <a:avLst/>
          </a:prstGeom>
          <a:solidFill>
            <a:srgbClr val="FFFF00"/>
          </a:solidFill>
        </p:spPr>
        <p:txBody>
          <a:bodyPr wrap="square" rtlCol="0">
            <a:spAutoFit/>
          </a:bodyPr>
          <a:lstStyle/>
          <a:p>
            <a:r>
              <a:rPr lang="en-US" sz="1600" dirty="0"/>
              <a:t>             x = q * y + r</a:t>
            </a:r>
          </a:p>
          <a:p>
            <a:r>
              <a:rPr lang="en-US" sz="1600" dirty="0"/>
              <a:t>D(0, 3) 0 = 0 * 3 + 0</a:t>
            </a:r>
          </a:p>
          <a:p>
            <a:r>
              <a:rPr lang="en-US" sz="1600" dirty="0"/>
              <a:t>D(1, 3) q = 2*0, r = 2*0</a:t>
            </a:r>
          </a:p>
          <a:p>
            <a:r>
              <a:rPr lang="en-US" sz="1600" dirty="0"/>
              <a:t>             r = 0 + 1 </a:t>
            </a:r>
          </a:p>
          <a:p>
            <a:r>
              <a:rPr lang="en-US" sz="1600" dirty="0"/>
              <a:t>             1 = 0 * 3 + 1</a:t>
            </a:r>
          </a:p>
          <a:p>
            <a:r>
              <a:rPr lang="en-US" sz="1600" dirty="0"/>
              <a:t>D(2, 3) q = 2*0, r = 2*1</a:t>
            </a:r>
          </a:p>
          <a:p>
            <a:r>
              <a:rPr lang="en-US" sz="1600" dirty="0"/>
              <a:t>              2 = 0*3 + 2</a:t>
            </a:r>
          </a:p>
          <a:p>
            <a:r>
              <a:rPr lang="en-US" sz="1600" dirty="0"/>
              <a:t>D(4, 3) q = 2*0, r = 2*2</a:t>
            </a:r>
          </a:p>
          <a:p>
            <a:r>
              <a:rPr lang="en-US" sz="1600" dirty="0"/>
              <a:t>           </a:t>
            </a:r>
            <a:r>
              <a:rPr lang="en-US" sz="1600" spc="-1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a:t>
            </a:r>
            <a:r>
              <a:rPr lang="en-US" sz="1600" spc="-100" dirty="0" err="1">
                <a:solidFill>
                  <a:srgbClr val="C00000"/>
                </a:solidFill>
                <a:latin typeface="Consolas" panose="020B0609020204030204" pitchFamily="49" charset="0"/>
                <a:ea typeface="Calibri" panose="020F0502020204030204" pitchFamily="34" charset="0"/>
                <a:cs typeface="Times New Roman" panose="02020603050405020304" pitchFamily="18" charset="0"/>
              </a:rPr>
              <a:t>r≥y</a:t>
            </a:r>
            <a:r>
              <a:rPr lang="en-US" sz="1600" spc="-1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 = (4≥3)</a:t>
            </a:r>
          </a:p>
          <a:p>
            <a:r>
              <a:rPr lang="en-US" sz="1600" spc="-100" dirty="0">
                <a:solidFill>
                  <a:srgbClr val="C00000"/>
                </a:solidFill>
                <a:latin typeface="Consolas" panose="020B0609020204030204" pitchFamily="49" charset="0"/>
                <a:cs typeface="Times New Roman" panose="02020603050405020304" pitchFamily="18" charset="0"/>
              </a:rPr>
              <a:t>      r=4-3, q=0+1</a:t>
            </a:r>
          </a:p>
          <a:p>
            <a:r>
              <a:rPr lang="en-US" sz="1600" spc="-100" dirty="0">
                <a:solidFill>
                  <a:srgbClr val="C00000"/>
                </a:solidFill>
                <a:latin typeface="Consolas" panose="020B0609020204030204" pitchFamily="49" charset="0"/>
                <a:cs typeface="Times New Roman" panose="02020603050405020304" pitchFamily="18" charset="0"/>
              </a:rPr>
              <a:t>      4 = 1*3 + 1</a:t>
            </a:r>
          </a:p>
          <a:p>
            <a:r>
              <a:rPr lang="en-US" sz="1600" spc="-100" dirty="0">
                <a:solidFill>
                  <a:srgbClr val="C00000"/>
                </a:solidFill>
                <a:latin typeface="Consolas" panose="020B0609020204030204" pitchFamily="49" charset="0"/>
                <a:cs typeface="Times New Roman" panose="02020603050405020304" pitchFamily="18" charset="0"/>
              </a:rPr>
              <a:t>D(8,3)q=2*1, r=2*1</a:t>
            </a:r>
          </a:p>
          <a:p>
            <a:r>
              <a:rPr lang="en-US" sz="1600" spc="-1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       8 = 2*3 + 2</a:t>
            </a:r>
          </a:p>
          <a:p>
            <a:r>
              <a:rPr lang="en-US" sz="1600" spc="-1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D(17,3)q=2*2, r=2*2</a:t>
            </a:r>
          </a:p>
          <a:p>
            <a:r>
              <a:rPr lang="en-US" sz="1600" dirty="0"/>
              <a:t>             15 is odd, r=4+1</a:t>
            </a:r>
          </a:p>
          <a:p>
            <a:r>
              <a:rPr lang="en-US" sz="1600" dirty="0"/>
              <a:t>     </a:t>
            </a:r>
            <a:r>
              <a:rPr lang="en-US" sz="1600" spc="-1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a:t>
            </a:r>
            <a:r>
              <a:rPr lang="en-US" sz="1600" spc="-100" dirty="0" err="1">
                <a:solidFill>
                  <a:srgbClr val="C00000"/>
                </a:solidFill>
                <a:latin typeface="Consolas" panose="020B0609020204030204" pitchFamily="49" charset="0"/>
                <a:ea typeface="Calibri" panose="020F0502020204030204" pitchFamily="34" charset="0"/>
                <a:cs typeface="Times New Roman" panose="02020603050405020304" pitchFamily="18" charset="0"/>
              </a:rPr>
              <a:t>r≥y</a:t>
            </a:r>
            <a:r>
              <a:rPr lang="en-US" sz="1600" spc="-1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)=5≥3, r=5-3,    </a:t>
            </a:r>
          </a:p>
          <a:p>
            <a:r>
              <a:rPr lang="en-US" sz="1600" spc="-1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   q=4+1; 17=5*3+2</a:t>
            </a:r>
            <a:endParaRPr lang="en-US" sz="1600" dirty="0"/>
          </a:p>
        </p:txBody>
      </p:sp>
    </p:spTree>
    <p:extLst>
      <p:ext uri="{BB962C8B-B14F-4D97-AF65-F5344CB8AC3E}">
        <p14:creationId xmlns:p14="http://schemas.microsoft.com/office/powerpoint/2010/main" val="100121590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2577" y="484451"/>
            <a:ext cx="6203730" cy="4423945"/>
          </a:xfrm>
          <a:prstGeom prst="rect">
            <a:avLst/>
          </a:prstGeom>
        </p:spPr>
        <p:txBody>
          <a:bodyPr wrap="square">
            <a:spAutoFit/>
          </a:bodyPr>
          <a:lstStyle/>
          <a:p>
            <a:pPr>
              <a:spcAft>
                <a:spcPts val="1800"/>
              </a:spcAft>
            </a:pPr>
            <a:r>
              <a:rPr lang="en-US" sz="2000" spc="-100" dirty="0">
                <a:ea typeface="Calibri" panose="020F0502020204030204" pitchFamily="34" charset="0"/>
                <a:cs typeface="Times New Roman" panose="02020603050405020304" pitchFamily="18" charset="0"/>
              </a:rPr>
              <a:t>Figure 1.2  The recursive version of division</a:t>
            </a:r>
          </a:p>
          <a:p>
            <a:pPr>
              <a:spcAft>
                <a:spcPts val="600"/>
              </a:spcAft>
            </a:pPr>
            <a:r>
              <a:rPr lang="en-US" sz="20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function divide(x, y)</a:t>
            </a:r>
          </a:p>
          <a:p>
            <a:pPr marL="457200" marR="0">
              <a:spcBef>
                <a:spcPts val="0"/>
              </a:spcBef>
              <a:spcAft>
                <a:spcPts val="600"/>
              </a:spcAft>
            </a:pPr>
            <a:r>
              <a:rPr lang="en-US" sz="2000" spc="-100" dirty="0">
                <a:latin typeface="Times New Roman" panose="02020603050405020304" pitchFamily="18" charset="0"/>
                <a:ea typeface="Calibri" panose="020F0502020204030204" pitchFamily="34" charset="0"/>
                <a:cs typeface="Times New Roman" panose="02020603050405020304" pitchFamily="18" charset="0"/>
              </a:rPr>
              <a:t>Input: 	Two n-bit integers x and y, where y ≥ 1.</a:t>
            </a:r>
            <a:endParaRPr lang="en-US" sz="2000" spc="-1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600"/>
              </a:spcAft>
            </a:pPr>
            <a:r>
              <a:rPr lang="en-US" sz="2000" spc="-100" dirty="0">
                <a:latin typeface="Times New Roman" panose="02020603050405020304" pitchFamily="18" charset="0"/>
                <a:ea typeface="Calibri" panose="020F0502020204030204" pitchFamily="34" charset="0"/>
                <a:cs typeface="Times New Roman" panose="02020603050405020304" pitchFamily="18" charset="0"/>
              </a:rPr>
              <a:t>Output: 	The quotient and remainder of x divided by y.</a:t>
            </a:r>
            <a:endParaRPr lang="en-US" sz="2000" spc="-1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600"/>
              </a:spcAft>
            </a:pPr>
            <a:r>
              <a:rPr lang="en-US" sz="2000" spc="-100" dirty="0">
                <a:latin typeface="Consolas" panose="020B0609020204030204" pitchFamily="49" charset="0"/>
                <a:ea typeface="Calibri" panose="020F0502020204030204" pitchFamily="34" charset="0"/>
                <a:cs typeface="Times New Roman" panose="02020603050405020304" pitchFamily="18" charset="0"/>
              </a:rPr>
              <a:t>if (x = 0) then return (q, r</a:t>
            </a:r>
            <a:r>
              <a:rPr lang="en-US" sz="2000" dirty="0">
                <a:latin typeface="Consolas" panose="020B0609020204030204" pitchFamily="49" charset="0"/>
                <a:ea typeface="Calibri" panose="020F0502020204030204" pitchFamily="34" charset="0"/>
                <a:cs typeface="Times New Roman" panose="02020603050405020304" pitchFamily="18" charset="0"/>
              </a:rPr>
              <a:t>):=(</a:t>
            </a:r>
            <a:r>
              <a:rPr lang="en-US" sz="2000" spc="-100" dirty="0">
                <a:latin typeface="Consolas" panose="020B0609020204030204" pitchFamily="49" charset="0"/>
                <a:ea typeface="Calibri" panose="020F0502020204030204" pitchFamily="34" charset="0"/>
                <a:cs typeface="Times New Roman" panose="02020603050405020304" pitchFamily="18" charset="0"/>
              </a:rPr>
              <a:t>0, 0);</a:t>
            </a:r>
          </a:p>
          <a:p>
            <a:pPr marL="457200" marR="0">
              <a:spcBef>
                <a:spcPts val="0"/>
              </a:spcBef>
              <a:spcAft>
                <a:spcPts val="600"/>
              </a:spcAft>
            </a:pPr>
            <a:r>
              <a:rPr lang="en-US" sz="20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(q, r) := divide(</a:t>
            </a:r>
            <a:r>
              <a:rPr lang="en-US" sz="2000" spc="-100" baseline="-250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20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x/2</a:t>
            </a:r>
            <a:r>
              <a:rPr lang="en-US" sz="2000" spc="-100" baseline="-250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20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y )</a:t>
            </a:r>
            <a:endParaRPr lang="en-US" sz="2000" spc="-1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600"/>
              </a:spcAft>
            </a:pPr>
            <a:r>
              <a:rPr lang="en-US" sz="2000" spc="-1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q := 2 * q,  r := </a:t>
            </a:r>
            <a:r>
              <a:rPr lang="en-US" sz="20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2</a:t>
            </a:r>
            <a:r>
              <a:rPr lang="en-US" sz="2000" spc="-1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 * r; </a:t>
            </a:r>
          </a:p>
          <a:p>
            <a:pPr marL="457200" marR="0">
              <a:spcBef>
                <a:spcPts val="0"/>
              </a:spcBef>
              <a:spcAft>
                <a:spcPts val="600"/>
              </a:spcAft>
            </a:pPr>
            <a:r>
              <a:rPr lang="en-US" sz="2000" spc="-1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if (x is odd) then r := r + 1;</a:t>
            </a:r>
            <a:r>
              <a:rPr lang="en-US" sz="2000" spc="-1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p>
          <a:p>
            <a:pPr marL="457200" marR="0">
              <a:spcBef>
                <a:spcPts val="0"/>
              </a:spcBef>
              <a:spcAft>
                <a:spcPts val="600"/>
              </a:spcAft>
            </a:pPr>
            <a:r>
              <a:rPr lang="en-US" sz="2000" spc="-1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if (r ≥ y) then 			 </a:t>
            </a:r>
          </a:p>
          <a:p>
            <a:pPr marL="457200">
              <a:spcAft>
                <a:spcPts val="600"/>
              </a:spcAft>
            </a:pPr>
            <a:r>
              <a:rPr lang="en-US" sz="2000" spc="-1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 r := r – y; q := q + 1}; </a:t>
            </a:r>
          </a:p>
          <a:p>
            <a:pPr marL="457200" marR="0">
              <a:spcBef>
                <a:spcPts val="0"/>
              </a:spcBef>
              <a:spcAft>
                <a:spcPts val="600"/>
              </a:spcAft>
            </a:pPr>
            <a:r>
              <a:rPr lang="en-US" sz="2000" spc="-1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return (q, r);</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Cloud Callout 2">
            <a:extLst>
              <a:ext uri="{FF2B5EF4-FFF2-40B4-BE49-F238E27FC236}">
                <a16:creationId xmlns:a16="http://schemas.microsoft.com/office/drawing/2014/main" id="{F3E5D49B-8BB8-477B-A3C3-DD88826EEB43}"/>
              </a:ext>
            </a:extLst>
          </p:cNvPr>
          <p:cNvSpPr/>
          <p:nvPr/>
        </p:nvSpPr>
        <p:spPr>
          <a:xfrm flipH="1">
            <a:off x="397974" y="771224"/>
            <a:ext cx="521011" cy="316741"/>
          </a:xfrm>
          <a:prstGeom prst="cloudCallout">
            <a:avLst>
              <a:gd name="adj1" fmla="val -59429"/>
              <a:gd name="adj2" fmla="val 1257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0F36FDF-36BC-4184-A13F-30029FB545DE}"/>
                  </a:ext>
                </a:extLst>
              </p:cNvPr>
              <p:cNvSpPr txBox="1"/>
              <p:nvPr/>
            </p:nvSpPr>
            <p:spPr>
              <a:xfrm>
                <a:off x="7230009" y="444433"/>
                <a:ext cx="3356536"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x = q * y + r , where r &lt; y.  R(q, r).</a:t>
                </a:r>
              </a:p>
              <a:p>
                <a:r>
                  <a:rPr lang="en-US" dirty="0"/>
                  <a:t>(q, r) := D(17, 3)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R(5, 2)</a:t>
                </a:r>
              </a:p>
              <a:p>
                <a:r>
                  <a:rPr lang="en-US" dirty="0"/>
                  <a:t>(q, r) := D(8, 3)</a:t>
                </a:r>
                <a:r>
                  <a:rPr lang="en-US" dirty="0">
                    <a:ea typeface="Cambria Math" panose="02040503050406030204" pitchFamily="18" charset="0"/>
                  </a:rPr>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R (2, 2) </a:t>
                </a:r>
              </a:p>
              <a:p>
                <a:r>
                  <a:rPr lang="en-US" dirty="0"/>
                  <a:t>(q, r) := D(4, 3)</a:t>
                </a:r>
                <a:r>
                  <a:rPr lang="en-US" dirty="0">
                    <a:ea typeface="Cambria Math" panose="02040503050406030204" pitchFamily="18" charset="0"/>
                  </a:rPr>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R(1, 1) </a:t>
                </a:r>
              </a:p>
              <a:p>
                <a:r>
                  <a:rPr lang="en-US" dirty="0"/>
                  <a:t>(q, r) := D(2, 3)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R(0, 2) </a:t>
                </a:r>
              </a:p>
              <a:p>
                <a:r>
                  <a:rPr lang="en-US" dirty="0"/>
                  <a:t>(q, r) := D(1, 3)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R(0, 1)</a:t>
                </a:r>
              </a:p>
              <a:p>
                <a:r>
                  <a:rPr lang="en-US" dirty="0"/>
                  <a:t>(q, r) := D(0, 3)</a:t>
                </a:r>
                <a:r>
                  <a:rPr lang="en-US" dirty="0">
                    <a:ea typeface="Cambria Math" panose="02040503050406030204" pitchFamily="18" charset="0"/>
                  </a:rPr>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R(0, 0)</a:t>
                </a:r>
              </a:p>
              <a:p>
                <a:endParaRPr lang="en-US" dirty="0"/>
              </a:p>
              <a:p>
                <a:r>
                  <a:rPr lang="en-US" dirty="0"/>
                  <a:t>D(0, 3)</a:t>
                </a:r>
              </a:p>
              <a:p>
                <a:r>
                  <a:rPr lang="en-US" dirty="0"/>
                  <a:t>Since x = 0, </a:t>
                </a:r>
                <a:r>
                  <a:rPr lang="en-US" b="1" dirty="0"/>
                  <a:t>R(q=0, r=0).</a:t>
                </a:r>
              </a:p>
            </p:txBody>
          </p:sp>
        </mc:Choice>
        <mc:Fallback xmlns="">
          <p:sp>
            <p:nvSpPr>
              <p:cNvPr id="6" name="TextBox 5">
                <a:extLst>
                  <a:ext uri="{FF2B5EF4-FFF2-40B4-BE49-F238E27FC236}">
                    <a16:creationId xmlns:a16="http://schemas.microsoft.com/office/drawing/2014/main" id="{10F36FDF-36BC-4184-A13F-30029FB545DE}"/>
                  </a:ext>
                </a:extLst>
              </p:cNvPr>
              <p:cNvSpPr txBox="1">
                <a:spLocks noRot="1" noChangeAspect="1" noMove="1" noResize="1" noEditPoints="1" noAdjustHandles="1" noChangeArrowheads="1" noChangeShapeType="1" noTextEdit="1"/>
              </p:cNvSpPr>
              <p:nvPr/>
            </p:nvSpPr>
            <p:spPr>
              <a:xfrm>
                <a:off x="7230009" y="444433"/>
                <a:ext cx="3356536" cy="2862322"/>
              </a:xfrm>
              <a:prstGeom prst="rect">
                <a:avLst/>
              </a:prstGeom>
              <a:blipFill>
                <a:blip r:embed="rId2"/>
                <a:stretch>
                  <a:fillRect l="-1266" t="-1062" b="-2335"/>
                </a:stretch>
              </a:blipFill>
            </p:spPr>
            <p:txBody>
              <a:bodyPr/>
              <a:lstStyle/>
              <a:p>
                <a:r>
                  <a:rPr lang="en-US">
                    <a:noFill/>
                  </a:rPr>
                  <a:t> </a:t>
                </a:r>
              </a:p>
            </p:txBody>
          </p:sp>
        </mc:Fallback>
      </mc:AlternateContent>
      <p:pic>
        <p:nvPicPr>
          <p:cNvPr id="18" name="Picture 17"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899" y="748024"/>
            <a:ext cx="549874" cy="339941"/>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2E00CEA4-2612-4920-9F03-B232EA84819A}"/>
              </a:ext>
            </a:extLst>
          </p:cNvPr>
          <p:cNvCxnSpPr/>
          <p:nvPr/>
        </p:nvCxnSpPr>
        <p:spPr>
          <a:xfrm flipH="1">
            <a:off x="7779883" y="2388476"/>
            <a:ext cx="623138" cy="32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C5B8617-1B3E-4105-AD97-26AFD7C7ACE1}"/>
              </a:ext>
            </a:extLst>
          </p:cNvPr>
          <p:cNvSpPr txBox="1"/>
          <p:nvPr/>
        </p:nvSpPr>
        <p:spPr>
          <a:xfrm>
            <a:off x="5114804" y="3363364"/>
            <a:ext cx="3356536"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D(1, 3)</a:t>
            </a:r>
          </a:p>
          <a:p>
            <a:r>
              <a:rPr lang="en-US" dirty="0"/>
              <a:t>q := 2* 0, r := 2 *0</a:t>
            </a:r>
          </a:p>
          <a:p>
            <a:r>
              <a:rPr lang="en-US" dirty="0"/>
              <a:t>If (x =1 is odd) then r := 0 + 1=1</a:t>
            </a:r>
          </a:p>
          <a:p>
            <a:r>
              <a:rPr lang="en-US" dirty="0"/>
              <a:t>If (1</a:t>
            </a:r>
            <a:r>
              <a:rPr lang="en-US" sz="1800" spc="-1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 ≥ 3) –</a:t>
            </a:r>
          </a:p>
          <a:p>
            <a:r>
              <a:rPr lang="en-US" b="1" spc="-100" dirty="0">
                <a:solidFill>
                  <a:srgbClr val="C00000"/>
                </a:solidFill>
                <a:latin typeface="Consolas" panose="020B0609020204030204" pitchFamily="49" charset="0"/>
                <a:cs typeface="Times New Roman" panose="02020603050405020304" pitchFamily="18" charset="0"/>
              </a:rPr>
              <a:t>R(q = 0, r =1).</a:t>
            </a:r>
            <a:endParaRPr lang="en-US" b="1" dirty="0"/>
          </a:p>
        </p:txBody>
      </p:sp>
      <p:cxnSp>
        <p:nvCxnSpPr>
          <p:cNvPr id="20" name="Straight Arrow Connector 19">
            <a:extLst>
              <a:ext uri="{FF2B5EF4-FFF2-40B4-BE49-F238E27FC236}">
                <a16:creationId xmlns:a16="http://schemas.microsoft.com/office/drawing/2014/main" id="{20E1EE32-433C-47B4-8733-FAC8197B2D7D}"/>
              </a:ext>
            </a:extLst>
          </p:cNvPr>
          <p:cNvCxnSpPr>
            <a:cxnSpLocks/>
          </p:cNvCxnSpPr>
          <p:nvPr/>
        </p:nvCxnSpPr>
        <p:spPr>
          <a:xfrm flipH="1">
            <a:off x="5872655" y="2123533"/>
            <a:ext cx="2432078" cy="1239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09207C3-C34A-4198-A6B0-3E107B805692}"/>
              </a:ext>
            </a:extLst>
          </p:cNvPr>
          <p:cNvSpPr txBox="1"/>
          <p:nvPr/>
        </p:nvSpPr>
        <p:spPr>
          <a:xfrm>
            <a:off x="1325290" y="5060539"/>
            <a:ext cx="3356536"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D(2, 3)</a:t>
            </a:r>
          </a:p>
          <a:p>
            <a:r>
              <a:rPr lang="en-US" dirty="0"/>
              <a:t>q := 2* 0, r := 2 *1</a:t>
            </a:r>
          </a:p>
          <a:p>
            <a:r>
              <a:rPr lang="en-US" dirty="0"/>
              <a:t>If (x =2 is odd) -</a:t>
            </a:r>
          </a:p>
          <a:p>
            <a:r>
              <a:rPr lang="en-US" dirty="0"/>
              <a:t>If (2</a:t>
            </a:r>
            <a:r>
              <a:rPr lang="en-US" sz="1800" spc="-1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 ≥ 3) –</a:t>
            </a:r>
          </a:p>
          <a:p>
            <a:r>
              <a:rPr lang="en-US" b="1" spc="-100" dirty="0">
                <a:solidFill>
                  <a:srgbClr val="C00000"/>
                </a:solidFill>
                <a:latin typeface="Consolas" panose="020B0609020204030204" pitchFamily="49" charset="0"/>
                <a:cs typeface="Times New Roman" panose="02020603050405020304" pitchFamily="18" charset="0"/>
              </a:rPr>
              <a:t>R(q = 0, r =2).</a:t>
            </a:r>
            <a:endParaRPr lang="en-US" b="1" dirty="0"/>
          </a:p>
        </p:txBody>
      </p:sp>
      <p:cxnSp>
        <p:nvCxnSpPr>
          <p:cNvPr id="22" name="Straight Arrow Connector 21">
            <a:extLst>
              <a:ext uri="{FF2B5EF4-FFF2-40B4-BE49-F238E27FC236}">
                <a16:creationId xmlns:a16="http://schemas.microsoft.com/office/drawing/2014/main" id="{EBD51B7C-AC01-46A2-8C7D-3F7BEC5A6B4A}"/>
              </a:ext>
            </a:extLst>
          </p:cNvPr>
          <p:cNvCxnSpPr>
            <a:cxnSpLocks/>
            <a:endCxn id="10" idx="0"/>
          </p:cNvCxnSpPr>
          <p:nvPr/>
        </p:nvCxnSpPr>
        <p:spPr>
          <a:xfrm flipH="1">
            <a:off x="3003558" y="1734207"/>
            <a:ext cx="5233925" cy="3326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2F716C5-F288-43CC-8212-42E52C84A8A1}"/>
              </a:ext>
            </a:extLst>
          </p:cNvPr>
          <p:cNvSpPr txBox="1"/>
          <p:nvPr/>
        </p:nvSpPr>
        <p:spPr>
          <a:xfrm>
            <a:off x="4803168" y="5060539"/>
            <a:ext cx="3356536"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D(4, 3)</a:t>
            </a:r>
          </a:p>
          <a:p>
            <a:r>
              <a:rPr lang="en-US" dirty="0"/>
              <a:t>q := 2* 0, r := 2 *2</a:t>
            </a:r>
          </a:p>
          <a:p>
            <a:r>
              <a:rPr lang="en-US" dirty="0"/>
              <a:t>If (x =4 is odd) -</a:t>
            </a:r>
          </a:p>
          <a:p>
            <a:r>
              <a:rPr lang="en-US" dirty="0"/>
              <a:t>If (4</a:t>
            </a:r>
            <a:r>
              <a:rPr lang="en-US" sz="1800" spc="-1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 ≥ 3) {r:= 4-3; q:= 0+1</a:t>
            </a:r>
          </a:p>
          <a:p>
            <a:r>
              <a:rPr lang="en-US" b="1" spc="-100" dirty="0">
                <a:solidFill>
                  <a:srgbClr val="C00000"/>
                </a:solidFill>
                <a:latin typeface="Consolas" panose="020B0609020204030204" pitchFamily="49" charset="0"/>
                <a:cs typeface="Times New Roman" panose="02020603050405020304" pitchFamily="18" charset="0"/>
              </a:rPr>
              <a:t>R(q = 1, r =1).</a:t>
            </a:r>
            <a:endParaRPr lang="en-US" b="1" dirty="0"/>
          </a:p>
        </p:txBody>
      </p:sp>
      <p:cxnSp>
        <p:nvCxnSpPr>
          <p:cNvPr id="26" name="Straight Arrow Connector 25">
            <a:extLst>
              <a:ext uri="{FF2B5EF4-FFF2-40B4-BE49-F238E27FC236}">
                <a16:creationId xmlns:a16="http://schemas.microsoft.com/office/drawing/2014/main" id="{864F7801-F5B6-4519-B99A-9AD251E85A72}"/>
              </a:ext>
            </a:extLst>
          </p:cNvPr>
          <p:cNvCxnSpPr>
            <a:cxnSpLocks/>
            <a:endCxn id="25" idx="0"/>
          </p:cNvCxnSpPr>
          <p:nvPr/>
        </p:nvCxnSpPr>
        <p:spPr>
          <a:xfrm flipH="1">
            <a:off x="6481436" y="1466193"/>
            <a:ext cx="1989904" cy="3594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53104299-63AE-4C13-987D-1E03DB6AF60E}"/>
              </a:ext>
            </a:extLst>
          </p:cNvPr>
          <p:cNvSpPr txBox="1"/>
          <p:nvPr/>
        </p:nvSpPr>
        <p:spPr>
          <a:xfrm>
            <a:off x="8558040" y="3339936"/>
            <a:ext cx="2398994"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D(8, 3)</a:t>
            </a:r>
          </a:p>
          <a:p>
            <a:r>
              <a:rPr lang="en-US" dirty="0"/>
              <a:t>q := 2* 1, r := 2 *1</a:t>
            </a:r>
          </a:p>
          <a:p>
            <a:r>
              <a:rPr lang="en-US" dirty="0"/>
              <a:t>If (x =8 is odd) -</a:t>
            </a:r>
          </a:p>
          <a:p>
            <a:r>
              <a:rPr lang="en-US" dirty="0"/>
              <a:t>If (2</a:t>
            </a:r>
            <a:r>
              <a:rPr lang="en-US" sz="1800" spc="-1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 ≥ 3) -</a:t>
            </a:r>
          </a:p>
          <a:p>
            <a:r>
              <a:rPr lang="en-US" b="1" spc="-100" dirty="0">
                <a:solidFill>
                  <a:srgbClr val="C00000"/>
                </a:solidFill>
                <a:latin typeface="Consolas" panose="020B0609020204030204" pitchFamily="49" charset="0"/>
                <a:cs typeface="Times New Roman" panose="02020603050405020304" pitchFamily="18" charset="0"/>
              </a:rPr>
              <a:t>R(q = 2, r =2).</a:t>
            </a:r>
            <a:endParaRPr lang="en-US" b="1" dirty="0"/>
          </a:p>
        </p:txBody>
      </p:sp>
      <p:sp>
        <p:nvSpPr>
          <p:cNvPr id="33" name="TextBox 32">
            <a:extLst>
              <a:ext uri="{FF2B5EF4-FFF2-40B4-BE49-F238E27FC236}">
                <a16:creationId xmlns:a16="http://schemas.microsoft.com/office/drawing/2014/main" id="{2965123F-A011-45FF-8599-37BE8D6AC65C}"/>
              </a:ext>
            </a:extLst>
          </p:cNvPr>
          <p:cNvSpPr txBox="1"/>
          <p:nvPr/>
        </p:nvSpPr>
        <p:spPr>
          <a:xfrm>
            <a:off x="8243273" y="5049890"/>
            <a:ext cx="3356536"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D(17, 3)</a:t>
            </a:r>
          </a:p>
          <a:p>
            <a:r>
              <a:rPr lang="en-US" dirty="0"/>
              <a:t>q := 2* 2, r := 2 *2</a:t>
            </a:r>
          </a:p>
          <a:p>
            <a:r>
              <a:rPr lang="en-US" dirty="0"/>
              <a:t>If (x =17 is odd) then r := 4+1</a:t>
            </a:r>
          </a:p>
          <a:p>
            <a:r>
              <a:rPr lang="en-US" dirty="0"/>
              <a:t>If (5</a:t>
            </a:r>
            <a:r>
              <a:rPr lang="en-US" sz="1800" spc="-1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 ≥ 3) {r:= 5-3; q:= 4+1</a:t>
            </a:r>
          </a:p>
          <a:p>
            <a:r>
              <a:rPr lang="en-US" b="1" spc="-100" dirty="0">
                <a:solidFill>
                  <a:srgbClr val="C00000"/>
                </a:solidFill>
                <a:latin typeface="Consolas" panose="020B0609020204030204" pitchFamily="49" charset="0"/>
                <a:cs typeface="Times New Roman" panose="02020603050405020304" pitchFamily="18" charset="0"/>
              </a:rPr>
              <a:t>R(q = 5, r =2).</a:t>
            </a:r>
            <a:endParaRPr lang="en-US" b="1" dirty="0"/>
          </a:p>
        </p:txBody>
      </p:sp>
      <p:cxnSp>
        <p:nvCxnSpPr>
          <p:cNvPr id="34" name="Straight Arrow Connector 33">
            <a:extLst>
              <a:ext uri="{FF2B5EF4-FFF2-40B4-BE49-F238E27FC236}">
                <a16:creationId xmlns:a16="http://schemas.microsoft.com/office/drawing/2014/main" id="{215E550D-040D-4152-A4B1-E5F1690326A9}"/>
              </a:ext>
            </a:extLst>
          </p:cNvPr>
          <p:cNvCxnSpPr>
            <a:cxnSpLocks/>
            <a:endCxn id="29" idx="0"/>
          </p:cNvCxnSpPr>
          <p:nvPr/>
        </p:nvCxnSpPr>
        <p:spPr>
          <a:xfrm>
            <a:off x="8447818" y="1218044"/>
            <a:ext cx="1309719" cy="2121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44E9E58-1A82-47D4-8800-9E320579491B}"/>
              </a:ext>
            </a:extLst>
          </p:cNvPr>
          <p:cNvCxnSpPr>
            <a:cxnSpLocks/>
            <a:endCxn id="33" idx="0"/>
          </p:cNvCxnSpPr>
          <p:nvPr/>
        </p:nvCxnSpPr>
        <p:spPr>
          <a:xfrm>
            <a:off x="8644365" y="929594"/>
            <a:ext cx="1277176" cy="4120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81922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1380" y="323006"/>
            <a:ext cx="8597594" cy="6534994"/>
          </a:xfrm>
          <a:prstGeom prst="rect">
            <a:avLst/>
          </a:prstGeom>
        </p:spPr>
        <p:txBody>
          <a:bodyPr wrap="square">
            <a:spAutoFit/>
          </a:bodyPr>
          <a:lstStyle/>
          <a:p>
            <a:pPr marL="457200" marR="0">
              <a:spcBef>
                <a:spcPts val="0"/>
              </a:spcBef>
              <a:spcAft>
                <a:spcPts val="600"/>
              </a:spcAft>
            </a:pPr>
            <a:r>
              <a:rPr lang="en-US" spc="-1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Interpretation of the following statements:</a:t>
            </a:r>
          </a:p>
          <a:p>
            <a:pPr marL="457200" marR="0">
              <a:spcBef>
                <a:spcPts val="0"/>
              </a:spcBef>
              <a:spcAft>
                <a:spcPts val="600"/>
              </a:spcAft>
            </a:pPr>
            <a:r>
              <a:rPr lang="en-US" spc="-1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(1) q := 2 * q,  r := 2 * r;          </a:t>
            </a:r>
            <a:r>
              <a:rPr lang="en-US" spc="-1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shift left one bit.</a:t>
            </a:r>
            <a:endParaRPr lang="en-US" spc="-100"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600"/>
              </a:spcAft>
            </a:pPr>
            <a:r>
              <a:rPr lang="en-US" spc="-1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(2) if (x is odd) then r := r + 1;</a:t>
            </a:r>
            <a:r>
              <a:rPr lang="en-US" spc="-1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 needs c*n-bits</a:t>
            </a:r>
            <a:endParaRPr lang="en-US" spc="-100"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a:p>
            <a:pPr marL="457200">
              <a:spcAft>
                <a:spcPts val="600"/>
              </a:spcAft>
            </a:pPr>
            <a:r>
              <a:rPr lang="en-US" spc="-1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(3) if (r ≥ y) then 			  </a:t>
            </a:r>
            <a:r>
              <a:rPr lang="en-US" spc="-1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additions</a:t>
            </a:r>
            <a:endParaRPr lang="en-US" spc="-100" dirty="0">
              <a:solidFill>
                <a:srgbClr val="C00000"/>
              </a:solidFill>
              <a:latin typeface="Consolas" panose="020B0609020204030204" pitchFamily="49" charset="0"/>
              <a:ea typeface="Calibri" panose="020F0502020204030204" pitchFamily="34" charset="0"/>
              <a:cs typeface="Times New Roman" panose="02020603050405020304" pitchFamily="18" charset="0"/>
            </a:endParaRPr>
          </a:p>
          <a:p>
            <a:pPr marL="457200" marR="0">
              <a:spcBef>
                <a:spcPts val="0"/>
              </a:spcBef>
              <a:spcAft>
                <a:spcPts val="600"/>
              </a:spcAft>
            </a:pPr>
            <a:r>
              <a:rPr lang="en-US" spc="-1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    { r := r – y; q := q + 1}; </a:t>
            </a:r>
          </a:p>
          <a:p>
            <a:pPr marL="457200" marR="0">
              <a:spcBef>
                <a:spcPts val="0"/>
              </a:spcBef>
              <a:spcAft>
                <a:spcPts val="600"/>
              </a:spcAft>
            </a:pPr>
            <a:r>
              <a:rPr lang="en-US" spc="-1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return (q, r);</a:t>
            </a:r>
          </a:p>
          <a:p>
            <a:pPr marL="0" marR="0" algn="just">
              <a:lnSpc>
                <a:spcPct val="107000"/>
              </a:lnSpc>
              <a:spcBef>
                <a:spcPts val="0"/>
              </a:spcBef>
              <a:spcAft>
                <a:spcPts val="800"/>
              </a:spcAft>
            </a:pPr>
            <a:r>
              <a:rPr lang="en-US"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      </a:t>
            </a:r>
          </a:p>
          <a:p>
            <a:pPr marL="0" marR="0" algn="just">
              <a:lnSpc>
                <a:spcPct val="107000"/>
              </a:lnSpc>
              <a:spcBef>
                <a:spcPts val="0"/>
              </a:spcBef>
              <a:spcAft>
                <a:spcPts val="800"/>
              </a:spcAft>
            </a:pPr>
            <a:r>
              <a:rPr lang="en-US" dirty="0">
                <a:solidFill>
                  <a:srgbClr val="0000FF"/>
                </a:solidFill>
                <a:latin typeface="Times New Roman" panose="02020603050405020304" pitchFamily="18" charset="0"/>
                <a:ea typeface="DengXian" panose="02010600030101010101" pitchFamily="2" charset="-122"/>
                <a:cs typeface="Times New Roman" panose="02020603050405020304" pitchFamily="18" charset="0"/>
              </a:rPr>
              <a:t> (1)      </a:t>
            </a:r>
            <a:r>
              <a:rPr lang="en-US" sz="1800" dirty="0">
                <a:solidFill>
                  <a:srgbClr val="0000FF"/>
                </a:solidFill>
                <a:effectLst/>
                <a:latin typeface="Times New Roman" panose="02020603050405020304" pitchFamily="18" charset="0"/>
                <a:ea typeface="DengXian" panose="02010600030101010101" pitchFamily="2" charset="-122"/>
                <a:cs typeface="Times New Roman" panose="02020603050405020304" pitchFamily="18" charset="0"/>
              </a:rPr>
              <a:t>x/2 = q*y + r</a:t>
            </a:r>
            <a:endParaRPr lang="en-US" sz="1800" dirty="0">
              <a:solidFill>
                <a:srgbClr val="0000FF"/>
              </a:solidFill>
              <a:effectLst/>
              <a:latin typeface="Calibri" panose="020F0502020204030204" pitchFamily="34" charset="0"/>
              <a:ea typeface="DengXian" panose="02010600030101010101" pitchFamily="2" charset="-122"/>
              <a:cs typeface="Times New Roman" panose="02020603050405020304" pitchFamily="18" charset="0"/>
            </a:endParaRPr>
          </a:p>
          <a:p>
            <a:pPr marL="0" marR="0" algn="just">
              <a:lnSpc>
                <a:spcPct val="107000"/>
              </a:lnSpc>
              <a:spcBef>
                <a:spcPts val="0"/>
              </a:spcBef>
              <a:spcAft>
                <a:spcPts val="800"/>
              </a:spcAft>
            </a:pPr>
            <a:r>
              <a:rPr lang="en-US" dirty="0">
                <a:solidFill>
                  <a:srgbClr val="0000FF"/>
                </a:solidFill>
                <a:latin typeface="Times New Roman" panose="02020603050405020304" pitchFamily="18" charset="0"/>
                <a:ea typeface="DengXian" panose="02010600030101010101" pitchFamily="2" charset="-122"/>
                <a:cs typeface="Times New Roman" panose="02020603050405020304" pitchFamily="18" charset="0"/>
              </a:rPr>
              <a:t>           </a:t>
            </a:r>
            <a:r>
              <a:rPr lang="en-US" sz="1800" dirty="0">
                <a:solidFill>
                  <a:srgbClr val="0000FF"/>
                </a:solidFill>
                <a:effectLst/>
                <a:latin typeface="Times New Roman" panose="02020603050405020304" pitchFamily="18" charset="0"/>
                <a:ea typeface="DengXian" panose="02010600030101010101" pitchFamily="2" charset="-122"/>
                <a:cs typeface="Times New Roman" panose="02020603050405020304" pitchFamily="18" charset="0"/>
              </a:rPr>
              <a:t>x = 2*q*y + 2*r 	where Q = 2*q, R = 2*r</a:t>
            </a:r>
            <a:endParaRPr lang="en-US" sz="1800" dirty="0">
              <a:solidFill>
                <a:srgbClr val="0000FF"/>
              </a:solidFill>
              <a:effectLst/>
              <a:latin typeface="Calibri" panose="020F0502020204030204" pitchFamily="34" charset="0"/>
              <a:ea typeface="DengXian" panose="02010600030101010101" pitchFamily="2" charset="-122"/>
              <a:cs typeface="Times New Roman" panose="02020603050405020304" pitchFamily="18" charset="0"/>
            </a:endParaRPr>
          </a:p>
          <a:p>
            <a:pPr marL="0" marR="0" algn="just">
              <a:lnSpc>
                <a:spcPct val="107000"/>
              </a:lnSpc>
              <a:spcBef>
                <a:spcPts val="0"/>
              </a:spcBef>
              <a:spcAft>
                <a:spcPts val="800"/>
              </a:spcAft>
            </a:pPr>
            <a:r>
              <a:rPr lang="en-US" dirty="0">
                <a:solidFill>
                  <a:srgbClr val="0000FF"/>
                </a:solidFill>
                <a:latin typeface="Times New Roman" panose="02020603050405020304" pitchFamily="18" charset="0"/>
                <a:ea typeface="DengXian" panose="02010600030101010101" pitchFamily="2" charset="-122"/>
                <a:cs typeface="Times New Roman" panose="02020603050405020304" pitchFamily="18" charset="0"/>
              </a:rPr>
              <a:t>          </a:t>
            </a:r>
            <a:r>
              <a:rPr lang="en-US" sz="1800" dirty="0">
                <a:solidFill>
                  <a:srgbClr val="0000FF"/>
                </a:solidFill>
                <a:effectLst/>
                <a:latin typeface="Times New Roman" panose="02020603050405020304" pitchFamily="18" charset="0"/>
                <a:ea typeface="DengXian" panose="02010600030101010101" pitchFamily="2" charset="-122"/>
                <a:cs typeface="Times New Roman" panose="02020603050405020304" pitchFamily="18" charset="0"/>
              </a:rPr>
              <a:t>x = </a:t>
            </a:r>
            <a:r>
              <a:rPr lang="en-US" sz="1800" b="1" dirty="0">
                <a:solidFill>
                  <a:srgbClr val="0000FF"/>
                </a:solidFill>
                <a:effectLst/>
                <a:latin typeface="Times New Roman" panose="02020603050405020304" pitchFamily="18" charset="0"/>
                <a:ea typeface="DengXian" panose="02010600030101010101" pitchFamily="2" charset="-122"/>
                <a:cs typeface="Times New Roman" panose="02020603050405020304" pitchFamily="18" charset="0"/>
              </a:rPr>
              <a:t>Q</a:t>
            </a:r>
            <a:r>
              <a:rPr lang="en-US" sz="1800" dirty="0">
                <a:solidFill>
                  <a:srgbClr val="0000FF"/>
                </a:solidFill>
                <a:effectLst/>
                <a:latin typeface="Times New Roman" panose="02020603050405020304" pitchFamily="18" charset="0"/>
                <a:ea typeface="DengXian" panose="02010600030101010101" pitchFamily="2" charset="-122"/>
                <a:cs typeface="Times New Roman" panose="02020603050405020304" pitchFamily="18" charset="0"/>
              </a:rPr>
              <a:t>*y + </a:t>
            </a:r>
            <a:r>
              <a:rPr lang="en-US" sz="1800" b="1" dirty="0">
                <a:solidFill>
                  <a:srgbClr val="0000FF"/>
                </a:solidFill>
                <a:effectLst/>
                <a:latin typeface="Times New Roman" panose="02020603050405020304" pitchFamily="18" charset="0"/>
                <a:ea typeface="DengXian" panose="02010600030101010101" pitchFamily="2" charset="-122"/>
                <a:cs typeface="Times New Roman" panose="02020603050405020304" pitchFamily="18" charset="0"/>
              </a:rPr>
              <a:t>R</a:t>
            </a:r>
            <a:endParaRPr lang="en-US" sz="1800" dirty="0">
              <a:solidFill>
                <a:srgbClr val="0000FF"/>
              </a:solidFill>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dirty="0">
                <a:solidFill>
                  <a:srgbClr val="0000FF"/>
                </a:solidFill>
                <a:latin typeface="Calibri" panose="020F0502020204030204" pitchFamily="34" charset="0"/>
                <a:ea typeface="Calibri" panose="020F0502020204030204" pitchFamily="34" charset="0"/>
                <a:cs typeface="Times New Roman" panose="02020603050405020304" pitchFamily="18" charset="0"/>
              </a:rPr>
              <a:t>(2)     </a:t>
            </a:r>
            <a:r>
              <a:rPr lang="en-US" sz="1800" dirty="0">
                <a:solidFill>
                  <a:srgbClr val="0000FF"/>
                </a:solidFill>
                <a:effectLst/>
                <a:latin typeface="Times New Roman" panose="02020603050405020304" pitchFamily="18" charset="0"/>
                <a:ea typeface="DengXian" panose="02010600030101010101" pitchFamily="2" charset="-122"/>
                <a:cs typeface="Times New Roman" panose="02020603050405020304" pitchFamily="18" charset="0"/>
              </a:rPr>
              <a:t>when x is odd as it is flooring or rounding down the value of x the representation would be</a:t>
            </a:r>
            <a:r>
              <a:rPr lang="en-US" dirty="0">
                <a:solidFill>
                  <a:srgbClr val="0000FF"/>
                </a:solidFill>
                <a:latin typeface="Calibri" panose="020F0502020204030204" pitchFamily="34" charset="0"/>
                <a:ea typeface="DengXian" panose="02010600030101010101" pitchFamily="2" charset="-122"/>
                <a:cs typeface="Times New Roman" panose="02020603050405020304" pitchFamily="18" charset="0"/>
              </a:rPr>
              <a:t>     </a:t>
            </a:r>
            <a:r>
              <a:rPr lang="en-US" sz="1800" dirty="0">
                <a:solidFill>
                  <a:srgbClr val="0000FF"/>
                </a:solidFill>
                <a:effectLst/>
                <a:latin typeface="Times New Roman" panose="02020603050405020304" pitchFamily="18" charset="0"/>
                <a:ea typeface="DengXian" panose="02010600030101010101" pitchFamily="2" charset="-122"/>
                <a:cs typeface="Times New Roman" panose="02020603050405020304" pitchFamily="18" charset="0"/>
              </a:rPr>
              <a:t>( x – 1 ) / 2 = q*y + r</a:t>
            </a:r>
            <a:endParaRPr lang="en-US" sz="1800" dirty="0">
              <a:solidFill>
                <a:srgbClr val="0000FF"/>
              </a:solidFill>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1800" dirty="0">
                <a:solidFill>
                  <a:srgbClr val="0000FF"/>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dirty="0">
                <a:solidFill>
                  <a:srgbClr val="0000FF"/>
                </a:solidFill>
                <a:latin typeface="Times New Roman" panose="02020603050405020304" pitchFamily="18" charset="0"/>
                <a:ea typeface="DengXian" panose="02010600030101010101" pitchFamily="2" charset="-122"/>
                <a:cs typeface="Times New Roman" panose="02020603050405020304" pitchFamily="18" charset="0"/>
              </a:rPr>
              <a:t>    </a:t>
            </a:r>
            <a:r>
              <a:rPr lang="en-US" sz="1800" dirty="0">
                <a:solidFill>
                  <a:srgbClr val="0000FF"/>
                </a:solidFill>
                <a:effectLst/>
                <a:latin typeface="Times New Roman" panose="02020603050405020304" pitchFamily="18" charset="0"/>
                <a:ea typeface="DengXian" panose="02010600030101010101" pitchFamily="2" charset="-122"/>
                <a:cs typeface="Times New Roman" panose="02020603050405020304" pitchFamily="18" charset="0"/>
              </a:rPr>
              <a:t>x – 1 = 2*q*y + 2*r</a:t>
            </a:r>
            <a:endParaRPr lang="en-US" sz="1800" dirty="0">
              <a:solidFill>
                <a:srgbClr val="0000FF"/>
              </a:solidFill>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1800" dirty="0">
                <a:solidFill>
                  <a:srgbClr val="0000FF"/>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dirty="0">
                <a:solidFill>
                  <a:srgbClr val="0000FF"/>
                </a:solidFill>
                <a:latin typeface="Times New Roman" panose="02020603050405020304" pitchFamily="18" charset="0"/>
                <a:ea typeface="DengXian" panose="02010600030101010101" pitchFamily="2" charset="-122"/>
                <a:cs typeface="Times New Roman" panose="02020603050405020304" pitchFamily="18" charset="0"/>
              </a:rPr>
              <a:t>    </a:t>
            </a:r>
            <a:r>
              <a:rPr lang="en-US" sz="1800" dirty="0">
                <a:solidFill>
                  <a:srgbClr val="0000FF"/>
                </a:solidFill>
                <a:effectLst/>
                <a:latin typeface="Times New Roman" panose="02020603050405020304" pitchFamily="18" charset="0"/>
                <a:ea typeface="DengXian" panose="02010600030101010101" pitchFamily="2" charset="-122"/>
                <a:cs typeface="Times New Roman" panose="02020603050405020304" pitchFamily="18" charset="0"/>
              </a:rPr>
              <a:t>x = 2*q*y + 2*r + 1</a:t>
            </a:r>
            <a:endParaRPr lang="en-US" sz="1800" dirty="0">
              <a:solidFill>
                <a:srgbClr val="0000FF"/>
              </a:solidFill>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1800" dirty="0">
                <a:solidFill>
                  <a:srgbClr val="0000FF"/>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dirty="0">
                <a:solidFill>
                  <a:srgbClr val="0000FF"/>
                </a:solidFill>
                <a:latin typeface="Times New Roman" panose="02020603050405020304" pitchFamily="18" charset="0"/>
                <a:ea typeface="DengXian" panose="02010600030101010101" pitchFamily="2" charset="-122"/>
                <a:cs typeface="Times New Roman" panose="02020603050405020304" pitchFamily="18" charset="0"/>
              </a:rPr>
              <a:t>    </a:t>
            </a:r>
            <a:r>
              <a:rPr lang="en-US" sz="1800" dirty="0">
                <a:solidFill>
                  <a:srgbClr val="0000FF"/>
                </a:solidFill>
                <a:effectLst/>
                <a:latin typeface="Times New Roman" panose="02020603050405020304" pitchFamily="18" charset="0"/>
                <a:ea typeface="DengXian" panose="02010600030101010101" pitchFamily="2" charset="-122"/>
                <a:cs typeface="Times New Roman" panose="02020603050405020304" pitchFamily="18" charset="0"/>
              </a:rPr>
              <a:t>x = Q*y + </a:t>
            </a:r>
            <a:r>
              <a:rPr lang="en-US" sz="1800" b="1" dirty="0">
                <a:solidFill>
                  <a:srgbClr val="0000FF"/>
                </a:solidFill>
                <a:effectLst/>
                <a:latin typeface="Times New Roman" panose="02020603050405020304" pitchFamily="18" charset="0"/>
                <a:ea typeface="DengXian" panose="02010600030101010101" pitchFamily="2" charset="-122"/>
                <a:cs typeface="Times New Roman" panose="02020603050405020304" pitchFamily="18" charset="0"/>
              </a:rPr>
              <a:t>(R + 1)     </a:t>
            </a:r>
            <a:r>
              <a:rPr lang="en-US" sz="1800" dirty="0">
                <a:solidFill>
                  <a:srgbClr val="0000FF"/>
                </a:solidFill>
                <a:effectLst/>
                <a:latin typeface="Times New Roman" panose="02020603050405020304" pitchFamily="18" charset="0"/>
                <a:ea typeface="DengXian" panose="02010600030101010101" pitchFamily="2" charset="-122"/>
                <a:cs typeface="Times New Roman" panose="02020603050405020304" pitchFamily="18" charset="0"/>
              </a:rPr>
              <a:t>where Q = 2*q, R = 2*r</a:t>
            </a:r>
            <a:r>
              <a:rPr lang="en-US" sz="1800" b="1" dirty="0">
                <a:solidFill>
                  <a:srgbClr val="0000FF"/>
                </a:solidFill>
                <a:effectLst/>
                <a:latin typeface="Times New Roman" panose="02020603050405020304" pitchFamily="18" charset="0"/>
                <a:ea typeface="DengXian" panose="02010600030101010101" pitchFamily="2" charset="-122"/>
                <a:cs typeface="Times New Roman" panose="02020603050405020304" pitchFamily="18" charset="0"/>
              </a:rPr>
              <a:t> </a:t>
            </a:r>
            <a:endParaRPr lang="en-US" sz="1800" dirty="0">
              <a:solidFill>
                <a:srgbClr val="0000FF"/>
              </a:solidFill>
              <a:effectLst/>
              <a:latin typeface="Calibri" panose="020F0502020204030204" pitchFamily="34" charset="0"/>
              <a:ea typeface="DengXian" panose="02010600030101010101" pitchFamily="2" charset="-122"/>
              <a:cs typeface="Times New Roman" panose="02020603050405020304" pitchFamily="18" charset="0"/>
            </a:endParaRPr>
          </a:p>
          <a:p>
            <a:pPr>
              <a:spcAft>
                <a:spcPts val="600"/>
              </a:spcAft>
            </a:pPr>
            <a:r>
              <a:rPr lang="en-US" dirty="0">
                <a:solidFill>
                  <a:srgbClr val="0000FF"/>
                </a:solidFill>
                <a:latin typeface="Calibri" panose="020F0502020204030204" pitchFamily="34" charset="0"/>
                <a:ea typeface="Calibri" panose="020F0502020204030204" pitchFamily="34" charset="0"/>
                <a:cs typeface="Times New Roman" panose="02020603050405020304" pitchFamily="18" charset="0"/>
              </a:rPr>
              <a:t>(3)      </a:t>
            </a:r>
            <a:r>
              <a:rPr lang="en-US" sz="1800" dirty="0">
                <a:solidFill>
                  <a:srgbClr val="0000FF"/>
                </a:solidFill>
                <a:effectLst/>
                <a:latin typeface="Times New Roman" panose="02020603050405020304" pitchFamily="18" charset="0"/>
                <a:ea typeface="DengXian" panose="02010600030101010101" pitchFamily="2" charset="-122"/>
                <a:cs typeface="Times New Roman" panose="02020603050405020304" pitchFamily="18" charset="0"/>
              </a:rPr>
              <a:t>It performs the usual function of a division operation. It checks whether the value of reminder, r greater or equal to y. If true, updates the value of r to be (</a:t>
            </a:r>
            <a:r>
              <a:rPr lang="en-US" sz="1800" i="1" dirty="0">
                <a:solidFill>
                  <a:srgbClr val="0000FF"/>
                </a:solidFill>
                <a:effectLst/>
                <a:latin typeface="Times New Roman" panose="02020603050405020304" pitchFamily="18" charset="0"/>
                <a:ea typeface="DengXian" panose="02010600030101010101" pitchFamily="2" charset="-122"/>
                <a:cs typeface="Times New Roman" panose="02020603050405020304" pitchFamily="18" charset="0"/>
              </a:rPr>
              <a:t>r – y)</a:t>
            </a:r>
            <a:r>
              <a:rPr lang="en-US" sz="1800" dirty="0">
                <a:solidFill>
                  <a:srgbClr val="0000FF"/>
                </a:solidFill>
                <a:effectLst/>
                <a:latin typeface="Times New Roman" panose="02020603050405020304" pitchFamily="18" charset="0"/>
                <a:ea typeface="DengXian" panose="02010600030101010101" pitchFamily="2" charset="-122"/>
                <a:cs typeface="Times New Roman" panose="02020603050405020304" pitchFamily="18" charset="0"/>
              </a:rPr>
              <a:t> and increases Quotient q by 1. </a:t>
            </a:r>
            <a:endParaRPr lang="en-US" sz="1800" dirty="0">
              <a:solidFill>
                <a:srgbClr val="0000FF"/>
              </a:solidFill>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3203482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61795" y="921344"/>
            <a:ext cx="9554547" cy="5624232"/>
          </a:xfrm>
          <a:prstGeom prst="rect">
            <a:avLst/>
          </a:prstGeom>
        </p:spPr>
        <p:txBody>
          <a:bodyPr wrap="square">
            <a:spAutoFit/>
          </a:bodyPr>
          <a:lstStyle/>
          <a:p>
            <a:r>
              <a:rPr lang="en-US" sz="2200" dirty="0">
                <a:latin typeface="Times New Roman" panose="02020603050405020304" pitchFamily="18" charset="0"/>
                <a:ea typeface="Calibri" panose="020F0502020204030204" pitchFamily="34" charset="0"/>
                <a:cs typeface="Times New Roman" panose="02020603050405020304" pitchFamily="18" charset="0"/>
              </a:rPr>
              <a:t>Prove T(n) = O(n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T(n) = T(</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n/2 </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  c(n)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T(1) = 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dirty="0">
                <a:latin typeface="Times New Roman" panose="02020603050405020304" pitchFamily="18" charset="0"/>
                <a:ea typeface="Calibri" panose="020F0502020204030204" pitchFamily="34" charset="0"/>
                <a:cs typeface="Times New Roman" panose="02020603050405020304" pitchFamily="18" charset="0"/>
              </a:rPr>
              <a:t> (assume 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dirty="0">
                <a:latin typeface="Times New Roman" panose="02020603050405020304" pitchFamily="18" charset="0"/>
                <a:ea typeface="Calibri" panose="020F0502020204030204" pitchFamily="34" charset="0"/>
                <a:cs typeface="Times New Roman" panose="02020603050405020304" pitchFamily="18" charset="0"/>
              </a:rPr>
              <a:t> = 1); </a:t>
            </a:r>
          </a:p>
          <a:p>
            <a:r>
              <a:rPr lang="en-US" sz="2200" dirty="0">
                <a:latin typeface="Times New Roman" panose="02020603050405020304" pitchFamily="18" charset="0"/>
                <a:ea typeface="Calibri" panose="020F0502020204030204" pitchFamily="34" charset="0"/>
                <a:cs typeface="Times New Roman" panose="02020603050405020304" pitchFamily="18" charset="0"/>
              </a:rPr>
              <a:t>Solution:  </a:t>
            </a:r>
          </a:p>
          <a:p>
            <a:r>
              <a:rPr lang="en-US" sz="2200" dirty="0">
                <a:latin typeface="Times New Roman" panose="02020603050405020304" pitchFamily="18" charset="0"/>
                <a:ea typeface="Calibri" panose="020F0502020204030204" pitchFamily="34" charset="0"/>
                <a:cs typeface="Times New Roman" panose="02020603050405020304" pitchFamily="18" charset="0"/>
              </a:rPr>
              <a:t>(need to check the correctness of the following)</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Let n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T(n) = T(2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a:t>
            </a:r>
            <a:r>
              <a:rPr lang="en-US" sz="2200" dirty="0">
                <a:latin typeface="Times New Roman" panose="02020603050405020304" pitchFamily="18" charset="0"/>
                <a:ea typeface="Calibri" panose="020F0502020204030204" pitchFamily="34" charset="0"/>
                <a:cs typeface="Times New Roman" panose="02020603050405020304" pitchFamily="18" charset="0"/>
              </a:rPr>
              <a:t>) = T(2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k-1</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 T(2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k--2</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k-1</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 T(2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k-i</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k-i+1 </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k-i+2 </a:t>
            </a:r>
            <a:r>
              <a:rPr lang="en-US" sz="2200" dirty="0">
                <a:latin typeface="Times New Roman" panose="02020603050405020304" pitchFamily="18" charset="0"/>
                <a:ea typeface="Calibri" panose="020F0502020204030204" pitchFamily="34" charset="0"/>
                <a:cs typeface="Times New Roman" panose="02020603050405020304" pitchFamily="18" charset="0"/>
              </a:rPr>
              <a:t>) + …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k-3 </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k-2 </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k-1 </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 </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 T(2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k-k</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k-k+1 </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k-k+2 </a:t>
            </a:r>
            <a:r>
              <a:rPr lang="en-US" sz="2200" dirty="0">
                <a:latin typeface="Times New Roman" panose="02020603050405020304" pitchFamily="18" charset="0"/>
                <a:ea typeface="Calibri" panose="020F0502020204030204" pitchFamily="34" charset="0"/>
                <a:cs typeface="Times New Roman" panose="02020603050405020304" pitchFamily="18" charset="0"/>
              </a:rPr>
              <a:t>) + …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k-3 </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k-2 </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k-1 </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 </a:t>
            </a:r>
            <a:r>
              <a:rPr lang="en-US" sz="2200" dirty="0">
                <a:latin typeface="Times New Roman" panose="02020603050405020304" pitchFamily="18" charset="0"/>
                <a:ea typeface="Calibri" panose="020F0502020204030204" pitchFamily="34" charset="0"/>
                <a:cs typeface="Times New Roman" panose="02020603050405020304" pitchFamily="18" charset="0"/>
              </a:rPr>
              <a:t>), k =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 </a:t>
            </a:r>
            <a:r>
              <a:rPr lang="en-US" sz="22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T(2</a:t>
            </a:r>
            <a:r>
              <a:rPr lang="en-US" sz="2200" baseline="30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k-k</a:t>
            </a:r>
            <a:r>
              <a:rPr lang="en-US" sz="22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k-k+1 </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k-k+2 </a:t>
            </a:r>
            <a:r>
              <a:rPr lang="en-US" sz="2200" dirty="0">
                <a:latin typeface="Times New Roman" panose="02020603050405020304" pitchFamily="18" charset="0"/>
                <a:ea typeface="Calibri" panose="020F0502020204030204" pitchFamily="34" charset="0"/>
                <a:cs typeface="Times New Roman" panose="02020603050405020304" pitchFamily="18" charset="0"/>
              </a:rPr>
              <a:t>) + …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k-3 </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k-2 </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k-1 </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 </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 1+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1 </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 </a:t>
            </a:r>
            <a:r>
              <a:rPr lang="en-US" sz="2200" dirty="0">
                <a:latin typeface="Times New Roman" panose="02020603050405020304" pitchFamily="18" charset="0"/>
                <a:ea typeface="Calibri" panose="020F0502020204030204" pitchFamily="34" charset="0"/>
                <a:cs typeface="Times New Roman" panose="02020603050405020304" pitchFamily="18" charset="0"/>
              </a:rPr>
              <a:t>) + …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k-3 </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k-2 </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k-1 </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 </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k+1 </a:t>
            </a:r>
            <a:r>
              <a:rPr lang="en-US" sz="2200" dirty="0">
                <a:latin typeface="Times New Roman" panose="02020603050405020304" pitchFamily="18" charset="0"/>
                <a:ea typeface="Calibri" panose="020F0502020204030204" pitchFamily="34" charset="0"/>
                <a:cs typeface="Times New Roman" panose="02020603050405020304" pitchFamily="18" charset="0"/>
              </a:rPr>
              <a:t>-1)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 2n -1 = O(n) recursive calls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The algorithm will take n calls, and therefore O(n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p:cNvSpPr txBox="1"/>
          <p:nvPr/>
        </p:nvSpPr>
        <p:spPr>
          <a:xfrm>
            <a:off x="6908950" y="1211605"/>
            <a:ext cx="4037725" cy="2031325"/>
          </a:xfrm>
          <a:prstGeom prst="rect">
            <a:avLst/>
          </a:prstGeom>
          <a:noFill/>
          <a:ln>
            <a:solidFill>
              <a:srgbClr val="0000FF"/>
            </a:solidFill>
          </a:ln>
        </p:spPr>
        <p:txBody>
          <a:bodyPr wrap="square" rtlCol="0">
            <a:spAutoFit/>
          </a:bodyPr>
          <a:lstStyle/>
          <a:p>
            <a:r>
              <a:rPr lang="en-US"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function</a:t>
            </a:r>
            <a:r>
              <a:rPr lang="en-US"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divide(x, y)</a:t>
            </a:r>
            <a:endParaRPr lang="en-US"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if  x = 0, then return (q, r) := (0, 0);</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(q, r) := divide(</a:t>
            </a:r>
            <a:r>
              <a:rPr lang="en-US"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dirty="0">
                <a:latin typeface="Times New Roman" panose="02020603050405020304" pitchFamily="18" charset="0"/>
                <a:ea typeface="Calibri" panose="020F0502020204030204" pitchFamily="34" charset="0"/>
                <a:cs typeface="Times New Roman" panose="02020603050405020304" pitchFamily="18" charset="0"/>
              </a:rPr>
              <a:t> x/2 </a:t>
            </a:r>
            <a:r>
              <a:rPr lang="en-US"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dirty="0">
                <a:latin typeface="Times New Roman" panose="02020603050405020304" pitchFamily="18" charset="0"/>
                <a:ea typeface="Calibri" panose="020F0502020204030204" pitchFamily="34" charset="0"/>
                <a:cs typeface="Times New Roman" panose="02020603050405020304" pitchFamily="18" charset="0"/>
              </a:rPr>
              <a:t> , y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q := 2 * q,  r := 2 * r;</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if x is odd then r := r +1;</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if r  ≥ y then { r := r – y; q := q +1};</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return (q, r)</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Cloud Callout 2">
            <a:extLst>
              <a:ext uri="{FF2B5EF4-FFF2-40B4-BE49-F238E27FC236}">
                <a16:creationId xmlns:a16="http://schemas.microsoft.com/office/drawing/2014/main" id="{323A06EB-7D82-4003-A111-9EC927F7F829}"/>
              </a:ext>
            </a:extLst>
          </p:cNvPr>
          <p:cNvSpPr/>
          <p:nvPr/>
        </p:nvSpPr>
        <p:spPr>
          <a:xfrm flipH="1">
            <a:off x="906517" y="921343"/>
            <a:ext cx="325124" cy="290261"/>
          </a:xfrm>
          <a:prstGeom prst="cloudCallout">
            <a:avLst>
              <a:gd name="adj1" fmla="val -59429"/>
              <a:gd name="adj2" fmla="val 1257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92941">
            <a:off x="836187" y="864773"/>
            <a:ext cx="555509" cy="363655"/>
          </a:xfrm>
          <a:prstGeom prst="rect">
            <a:avLst/>
          </a:prstGeom>
          <a:noFill/>
          <a:extLst>
            <a:ext uri="{909E8E84-426E-40DD-AFC4-6F175D3DCCD1}">
              <a14:hiddenFill xmlns:a14="http://schemas.microsoft.com/office/drawing/2010/main">
                <a:solidFill>
                  <a:srgbClr val="FFFFFF"/>
                </a:solidFill>
              </a14:hiddenFill>
            </a:ext>
          </a:extLst>
        </p:spPr>
      </p:pic>
      <p:sp>
        <p:nvSpPr>
          <p:cNvPr id="3" name="Action Button: Help 2">
            <a:hlinkClick r:id="" action="ppaction://noaction" highlightClick="1"/>
            <a:extLst>
              <a:ext uri="{FF2B5EF4-FFF2-40B4-BE49-F238E27FC236}">
                <a16:creationId xmlns:a16="http://schemas.microsoft.com/office/drawing/2014/main" id="{C0674946-32F6-30FA-B1FC-B0806C55AE37}"/>
              </a:ext>
            </a:extLst>
          </p:cNvPr>
          <p:cNvSpPr/>
          <p:nvPr/>
        </p:nvSpPr>
        <p:spPr>
          <a:xfrm>
            <a:off x="4980452" y="335963"/>
            <a:ext cx="1859661" cy="1902299"/>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793458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C65CB3-B15E-4905-B0CD-3011558E85E4}"/>
              </a:ext>
            </a:extLst>
          </p:cNvPr>
          <p:cNvSpPr txBox="1"/>
          <p:nvPr/>
        </p:nvSpPr>
        <p:spPr>
          <a:xfrm>
            <a:off x="3291840" y="2629990"/>
            <a:ext cx="5608319" cy="523220"/>
          </a:xfrm>
          <a:prstGeom prst="rect">
            <a:avLst/>
          </a:prstGeom>
          <a:noFill/>
        </p:spPr>
        <p:txBody>
          <a:bodyPr wrap="square" rtlCol="0">
            <a:spAutoFit/>
          </a:bodyPr>
          <a:lstStyle/>
          <a:p>
            <a:r>
              <a:rPr lang="en-US" sz="2800" dirty="0"/>
              <a:t>End of Proof of Program Correction.</a:t>
            </a:r>
          </a:p>
        </p:txBody>
      </p:sp>
    </p:spTree>
    <p:extLst>
      <p:ext uri="{BB962C8B-B14F-4D97-AF65-F5344CB8AC3E}">
        <p14:creationId xmlns:p14="http://schemas.microsoft.com/office/powerpoint/2010/main" val="110854568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400" b="1" dirty="0"/>
              <a:t>Section 03</a:t>
            </a:r>
          </a:p>
        </p:txBody>
      </p:sp>
      <p:sp>
        <p:nvSpPr>
          <p:cNvPr id="3" name="Subtitle 2"/>
          <p:cNvSpPr>
            <a:spLocks noGrp="1"/>
          </p:cNvSpPr>
          <p:nvPr>
            <p:ph type="subTitle" idx="1"/>
          </p:nvPr>
        </p:nvSpPr>
        <p:spPr/>
        <p:txBody>
          <a:bodyPr>
            <a:normAutofit/>
          </a:bodyPr>
          <a:lstStyle/>
          <a:p>
            <a:r>
              <a:rPr lang="en-US" sz="3600" dirty="0"/>
              <a:t>Introducing Foundation</a:t>
            </a:r>
          </a:p>
        </p:txBody>
      </p:sp>
    </p:spTree>
    <p:extLst>
      <p:ext uri="{BB962C8B-B14F-4D97-AF65-F5344CB8AC3E}">
        <p14:creationId xmlns:p14="http://schemas.microsoft.com/office/powerpoint/2010/main" val="4144922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3009DA8-FAF1-4792-A5C1-8415DB5C3EC9}"/>
              </a:ext>
            </a:extLst>
          </p:cNvPr>
          <p:cNvSpPr txBox="1"/>
          <p:nvPr/>
        </p:nvSpPr>
        <p:spPr>
          <a:xfrm>
            <a:off x="1134020" y="4167466"/>
            <a:ext cx="10023605" cy="2508019"/>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683027" y="1208026"/>
            <a:ext cx="8984974" cy="5467459"/>
          </a:xfrm>
          <a:prstGeom prst="rect">
            <a:avLst/>
          </a:prstGeom>
        </p:spPr>
        <p:txBody>
          <a:bodyPr wrap="square">
            <a:spAutoFit/>
          </a:bodyPr>
          <a:lstStyle/>
          <a:p>
            <a:pPr>
              <a:lnSpc>
                <a:spcPct val="107000"/>
              </a:lnSpc>
              <a:spcAft>
                <a:spcPts val="1200"/>
              </a:spcAft>
            </a:pPr>
            <a:r>
              <a:rPr lang="en-US" sz="2600" dirty="0">
                <a:ea typeface="Calibri" panose="020F0502020204030204" pitchFamily="34" charset="0"/>
                <a:cs typeface="Times New Roman" panose="02020603050405020304" pitchFamily="18" charset="0"/>
              </a:rPr>
              <a:t>Introduction – What is an </a:t>
            </a:r>
            <a:r>
              <a:rPr lang="en-US" sz="2600" dirty="0">
                <a:solidFill>
                  <a:srgbClr val="0000FF"/>
                </a:solidFill>
                <a:ea typeface="Calibri" panose="020F0502020204030204" pitchFamily="34" charset="0"/>
                <a:cs typeface="Times New Roman" panose="02020603050405020304" pitchFamily="18" charset="0"/>
              </a:rPr>
              <a:t>algorithm</a:t>
            </a:r>
            <a:r>
              <a:rPr lang="en-US" sz="2600" dirty="0">
                <a:ea typeface="Calibri" panose="020F0502020204030204" pitchFamily="34" charset="0"/>
                <a:cs typeface="Times New Roman" panose="02020603050405020304" pitchFamily="18" charset="0"/>
              </a:rPr>
              <a:t> for the problem?</a:t>
            </a:r>
          </a:p>
          <a:p>
            <a:pPr marL="517525" indent="-517525">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Example 0.1.2: An example of a problem</a:t>
            </a:r>
          </a:p>
          <a:p>
            <a:pPr>
              <a:lnSpc>
                <a:spcPct val="107000"/>
              </a:lnSpc>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b="1" dirty="0">
                <a:latin typeface="Times New Roman" panose="02020603050405020304" pitchFamily="18" charset="0"/>
                <a:ea typeface="Calibri" panose="020F0502020204030204" pitchFamily="34" charset="0"/>
                <a:cs typeface="Times New Roman" panose="02020603050405020304" pitchFamily="18" charset="0"/>
              </a:rPr>
              <a:t>Question: </a:t>
            </a:r>
            <a:r>
              <a:rPr lang="en-US" sz="2400" dirty="0">
                <a:latin typeface="Times New Roman" panose="02020603050405020304" pitchFamily="18" charset="0"/>
                <a:ea typeface="Calibri" panose="020F0502020204030204" pitchFamily="34" charset="0"/>
                <a:cs typeface="Times New Roman" panose="02020603050405020304" pitchFamily="18" charset="0"/>
              </a:rPr>
              <a:t>Determine whether the number </a:t>
            </a:r>
            <a:r>
              <a:rPr lang="en-US" sz="2400" i="1" dirty="0">
                <a:latin typeface="Times New Roman" panose="02020603050405020304" pitchFamily="18" charset="0"/>
                <a:ea typeface="Calibri" panose="020F0502020204030204" pitchFamily="34" charset="0"/>
                <a:cs typeface="Times New Roman" panose="02020603050405020304" pitchFamily="18" charset="0"/>
              </a:rPr>
              <a:t>x</a:t>
            </a:r>
            <a:r>
              <a:rPr lang="en-US" sz="2400" dirty="0">
                <a:latin typeface="Times New Roman" panose="02020603050405020304" pitchFamily="18" charset="0"/>
                <a:ea typeface="Calibri" panose="020F0502020204030204" pitchFamily="34" charset="0"/>
                <a:cs typeface="Times New Roman" panose="02020603050405020304" pitchFamily="18" charset="0"/>
              </a:rPr>
              <a:t> is in the list </a:t>
            </a:r>
            <a:r>
              <a:rPr lang="en-US" sz="2400" i="1" dirty="0">
                <a:latin typeface="Times New Roman" panose="02020603050405020304" pitchFamily="18" charset="0"/>
                <a:ea typeface="Calibri" panose="020F0502020204030204" pitchFamily="34" charset="0"/>
                <a:cs typeface="Times New Roman" panose="02020603050405020304" pitchFamily="18" charset="0"/>
              </a:rPr>
              <a:t>S</a:t>
            </a:r>
            <a:r>
              <a:rPr lang="en-US" sz="2400" dirty="0">
                <a:latin typeface="Times New Roman" panose="02020603050405020304" pitchFamily="18" charset="0"/>
                <a:ea typeface="Calibri" panose="020F0502020204030204" pitchFamily="34" charset="0"/>
                <a:cs typeface="Times New Roman" panose="02020603050405020304" pitchFamily="18" charset="0"/>
              </a:rPr>
              <a:t> of </a:t>
            </a:r>
            <a:r>
              <a:rPr lang="en-US" sz="2400" i="1" dirty="0">
                <a:latin typeface="Times New Roman" panose="02020603050405020304" pitchFamily="18" charset="0"/>
                <a:ea typeface="Calibri" panose="020F0502020204030204" pitchFamily="34" charset="0"/>
                <a:cs typeface="Times New Roman" panose="02020603050405020304" pitchFamily="18" charset="0"/>
              </a:rPr>
              <a:t>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numbers. </a:t>
            </a:r>
          </a:p>
          <a:p>
            <a:pPr>
              <a:lnSpc>
                <a:spcPct val="107000"/>
              </a:lnSpc>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b="1" dirty="0">
                <a:latin typeface="Times New Roman" panose="02020603050405020304" pitchFamily="18" charset="0"/>
                <a:ea typeface="Calibri" panose="020F0502020204030204" pitchFamily="34" charset="0"/>
                <a:cs typeface="Times New Roman" panose="02020603050405020304" pitchFamily="18" charset="0"/>
              </a:rPr>
              <a:t>Answer:  </a:t>
            </a:r>
            <a:r>
              <a:rPr lang="en-US" sz="2400" dirty="0">
                <a:latin typeface="Times New Roman" panose="02020603050405020304" pitchFamily="18" charset="0"/>
                <a:ea typeface="Calibri" panose="020F0502020204030204" pitchFamily="34" charset="0"/>
                <a:cs typeface="Times New Roman" panose="02020603050405020304" pitchFamily="18" charset="0"/>
              </a:rPr>
              <a:t>yes if </a:t>
            </a:r>
            <a:r>
              <a:rPr lang="en-US" sz="2400" i="1" dirty="0">
                <a:latin typeface="Times New Roman" panose="02020603050405020304" pitchFamily="18" charset="0"/>
                <a:ea typeface="Calibri" panose="020F0502020204030204" pitchFamily="34" charset="0"/>
                <a:cs typeface="Times New Roman" panose="02020603050405020304" pitchFamily="18" charset="0"/>
              </a:rPr>
              <a:t>x</a:t>
            </a:r>
            <a:r>
              <a:rPr lang="en-US" sz="2400" dirty="0">
                <a:latin typeface="Times New Roman" panose="02020603050405020304" pitchFamily="18" charset="0"/>
                <a:ea typeface="Calibri" panose="020F0502020204030204" pitchFamily="34" charset="0"/>
                <a:cs typeface="Times New Roman" panose="02020603050405020304" pitchFamily="18" charset="0"/>
              </a:rPr>
              <a:t> is in </a:t>
            </a:r>
            <a:r>
              <a:rPr lang="en-US" sz="2400" i="1" dirty="0">
                <a:latin typeface="Times New Roman" panose="02020603050405020304" pitchFamily="18" charset="0"/>
                <a:ea typeface="Calibri" panose="020F0502020204030204" pitchFamily="34" charset="0"/>
                <a:cs typeface="Times New Roman" panose="02020603050405020304" pitchFamily="18" charset="0"/>
              </a:rPr>
              <a:t>S</a:t>
            </a:r>
            <a:r>
              <a:rPr lang="en-US" sz="2400" dirty="0">
                <a:latin typeface="Times New Roman" panose="02020603050405020304" pitchFamily="18" charset="0"/>
                <a:ea typeface="Calibri" panose="020F0502020204030204" pitchFamily="34" charset="0"/>
                <a:cs typeface="Times New Roman" panose="02020603050405020304" pitchFamily="18" charset="0"/>
              </a:rPr>
              <a:t> and no if it is not</a:t>
            </a:r>
            <a:r>
              <a:rPr lang="en-US" sz="2800" dirty="0">
                <a:latin typeface="Times New Roman" panose="02020603050405020304" pitchFamily="18" charset="0"/>
                <a:ea typeface="Calibri" panose="020F0502020204030204" pitchFamily="34" charset="0"/>
                <a:cs typeface="Times New Roman" panose="02020603050405020304" pitchFamily="18" charset="0"/>
              </a:rPr>
              <a:t>.</a:t>
            </a:r>
          </a:p>
          <a:p>
            <a:pPr marL="517525" indent="-517525">
              <a:lnSpc>
                <a:spcPct val="107000"/>
              </a:lnSpc>
              <a:spcAft>
                <a:spcPts val="12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An algorithm for the problem in Example 0.1.2:</a:t>
            </a:r>
          </a:p>
          <a:p>
            <a:pPr marL="914400" lvl="1" indent="-457200">
              <a:lnSpc>
                <a:spcPct val="107000"/>
              </a:lnSpc>
              <a:spcAft>
                <a:spcPts val="600"/>
              </a:spcAft>
              <a:buFont typeface="Arial" panose="020B0604020202020204" pitchFamily="34" charset="0"/>
              <a:buChar char="•"/>
            </a:pPr>
            <a:r>
              <a:rPr lang="en-US" sz="2400" spc="-100" dirty="0">
                <a:latin typeface="Consolas" panose="020B0609020204030204" pitchFamily="49" charset="0"/>
                <a:ea typeface="Calibri" panose="020F0502020204030204" pitchFamily="34" charset="0"/>
                <a:cs typeface="Times New Roman" panose="02020603050405020304" pitchFamily="18" charset="0"/>
              </a:rPr>
              <a:t>Starting with the first item in </a:t>
            </a:r>
            <a:r>
              <a:rPr lang="en-US" sz="2400" i="1" spc="-100" dirty="0">
                <a:latin typeface="Consolas" panose="020B0609020204030204" pitchFamily="49" charset="0"/>
                <a:ea typeface="Calibri" panose="020F0502020204030204" pitchFamily="34" charset="0"/>
                <a:cs typeface="Times New Roman" panose="02020603050405020304" pitchFamily="18" charset="0"/>
              </a:rPr>
              <a:t>S</a:t>
            </a:r>
            <a:r>
              <a:rPr lang="en-US" sz="2400" spc="-100" dirty="0">
                <a:latin typeface="Consolas" panose="020B0609020204030204" pitchFamily="49" charset="0"/>
                <a:ea typeface="Calibri" panose="020F0502020204030204" pitchFamily="34" charset="0"/>
                <a:cs typeface="Times New Roman" panose="02020603050405020304" pitchFamily="18" charset="0"/>
              </a:rPr>
              <a:t>, </a:t>
            </a:r>
          </a:p>
          <a:p>
            <a:pPr marL="914400" lvl="1" indent="-457200">
              <a:lnSpc>
                <a:spcPct val="107000"/>
              </a:lnSpc>
              <a:spcAft>
                <a:spcPts val="600"/>
              </a:spcAft>
              <a:buFont typeface="Arial" panose="020B0604020202020204" pitchFamily="34" charset="0"/>
              <a:buChar char="•"/>
            </a:pPr>
            <a:r>
              <a:rPr lang="en-US" sz="2400" spc="-100" dirty="0">
                <a:latin typeface="Consolas" panose="020B0609020204030204" pitchFamily="49" charset="0"/>
                <a:ea typeface="Calibri" panose="020F0502020204030204" pitchFamily="34" charset="0"/>
                <a:cs typeface="Times New Roman" panose="02020603050405020304" pitchFamily="18" charset="0"/>
              </a:rPr>
              <a:t>compare </a:t>
            </a:r>
            <a:r>
              <a:rPr lang="en-US" sz="2400" i="1" spc="-100" dirty="0">
                <a:latin typeface="Consolas" panose="020B0609020204030204" pitchFamily="49" charset="0"/>
                <a:ea typeface="Calibri" panose="020F0502020204030204" pitchFamily="34" charset="0"/>
                <a:cs typeface="Times New Roman" panose="02020603050405020304" pitchFamily="18" charset="0"/>
              </a:rPr>
              <a:t>x</a:t>
            </a:r>
            <a:r>
              <a:rPr lang="en-US" sz="2400" spc="-100" dirty="0">
                <a:latin typeface="Consolas" panose="020B0609020204030204" pitchFamily="49" charset="0"/>
                <a:ea typeface="Calibri" panose="020F0502020204030204" pitchFamily="34" charset="0"/>
                <a:cs typeface="Times New Roman" panose="02020603050405020304" pitchFamily="18" charset="0"/>
              </a:rPr>
              <a:t> with each item in </a:t>
            </a:r>
            <a:r>
              <a:rPr lang="en-US" sz="2400" i="1" spc="-100" dirty="0">
                <a:latin typeface="Consolas" panose="020B0609020204030204" pitchFamily="49" charset="0"/>
                <a:ea typeface="Calibri" panose="020F0502020204030204" pitchFamily="34" charset="0"/>
                <a:cs typeface="Times New Roman" panose="02020603050405020304" pitchFamily="18" charset="0"/>
              </a:rPr>
              <a:t>S</a:t>
            </a:r>
            <a:r>
              <a:rPr lang="en-US" sz="2400" spc="-100" dirty="0">
                <a:latin typeface="Consolas" panose="020B0609020204030204" pitchFamily="49" charset="0"/>
                <a:ea typeface="Calibri" panose="020F0502020204030204" pitchFamily="34" charset="0"/>
                <a:cs typeface="Times New Roman" panose="02020603050405020304" pitchFamily="18" charset="0"/>
              </a:rPr>
              <a:t> in sequence </a:t>
            </a:r>
          </a:p>
          <a:p>
            <a:pPr lvl="2">
              <a:lnSpc>
                <a:spcPct val="107000"/>
              </a:lnSpc>
              <a:spcAft>
                <a:spcPts val="6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until </a:t>
            </a:r>
            <a:r>
              <a:rPr lang="en-US" sz="2400" i="1" spc="-100" dirty="0">
                <a:latin typeface="Consolas" panose="020B0609020204030204" pitchFamily="49" charset="0"/>
                <a:ea typeface="Calibri" panose="020F0502020204030204" pitchFamily="34" charset="0"/>
                <a:cs typeface="Times New Roman" panose="02020603050405020304" pitchFamily="18" charset="0"/>
              </a:rPr>
              <a:t>x</a:t>
            </a:r>
            <a:r>
              <a:rPr lang="en-US" sz="2400" spc="-100" dirty="0">
                <a:latin typeface="Consolas" panose="020B0609020204030204" pitchFamily="49" charset="0"/>
                <a:ea typeface="Calibri" panose="020F0502020204030204" pitchFamily="34" charset="0"/>
                <a:cs typeface="Times New Roman" panose="02020603050405020304" pitchFamily="18" charset="0"/>
              </a:rPr>
              <a:t> is found or </a:t>
            </a:r>
            <a:r>
              <a:rPr lang="en-US" sz="2400" i="1" spc="-100" dirty="0">
                <a:latin typeface="Consolas" panose="020B0609020204030204" pitchFamily="49" charset="0"/>
                <a:ea typeface="Calibri" panose="020F0502020204030204" pitchFamily="34" charset="0"/>
                <a:cs typeface="Times New Roman" panose="02020603050405020304" pitchFamily="18" charset="0"/>
              </a:rPr>
              <a:t>S</a:t>
            </a:r>
            <a:r>
              <a:rPr lang="en-US" sz="2400" spc="-100" dirty="0">
                <a:latin typeface="Consolas" panose="020B0609020204030204" pitchFamily="49" charset="0"/>
                <a:ea typeface="Calibri" panose="020F0502020204030204" pitchFamily="34" charset="0"/>
                <a:cs typeface="Times New Roman" panose="02020603050405020304" pitchFamily="18" charset="0"/>
              </a:rPr>
              <a:t> is exhausted. </a:t>
            </a:r>
          </a:p>
          <a:p>
            <a:pPr marL="914400" lvl="1" indent="-457200">
              <a:lnSpc>
                <a:spcPct val="107000"/>
              </a:lnSpc>
              <a:spcAft>
                <a:spcPts val="600"/>
              </a:spcAft>
              <a:buFont typeface="Arial" panose="020B0604020202020204" pitchFamily="34" charset="0"/>
              <a:buChar char="•"/>
            </a:pPr>
            <a:r>
              <a:rPr lang="en-US" sz="2400" spc="-100" dirty="0">
                <a:latin typeface="Consolas" panose="020B0609020204030204" pitchFamily="49" charset="0"/>
                <a:ea typeface="Calibri" panose="020F0502020204030204" pitchFamily="34" charset="0"/>
                <a:cs typeface="Times New Roman" panose="02020603050405020304" pitchFamily="18" charset="0"/>
              </a:rPr>
              <a:t>If </a:t>
            </a:r>
            <a:r>
              <a:rPr lang="en-US" sz="2400" i="1" spc="-100" dirty="0">
                <a:latin typeface="Consolas" panose="020B0609020204030204" pitchFamily="49" charset="0"/>
                <a:ea typeface="Calibri" panose="020F0502020204030204" pitchFamily="34" charset="0"/>
                <a:cs typeface="Times New Roman" panose="02020603050405020304" pitchFamily="18" charset="0"/>
              </a:rPr>
              <a:t>x</a:t>
            </a:r>
            <a:r>
              <a:rPr lang="en-US" sz="2400" spc="-100" dirty="0">
                <a:latin typeface="Consolas" panose="020B0609020204030204" pitchFamily="49" charset="0"/>
                <a:ea typeface="Calibri" panose="020F0502020204030204" pitchFamily="34" charset="0"/>
                <a:cs typeface="Times New Roman" panose="02020603050405020304" pitchFamily="18" charset="0"/>
              </a:rPr>
              <a:t> is found, answer yes; </a:t>
            </a:r>
          </a:p>
          <a:p>
            <a:pPr lvl="1">
              <a:lnSpc>
                <a:spcPct val="107000"/>
              </a:lnSpc>
              <a:spcAft>
                <a:spcPts val="6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   if </a:t>
            </a:r>
            <a:r>
              <a:rPr lang="en-US" sz="2400" i="1" spc="-100" dirty="0">
                <a:latin typeface="Consolas" panose="020B0609020204030204" pitchFamily="49" charset="0"/>
                <a:ea typeface="Calibri" panose="020F0502020204030204" pitchFamily="34" charset="0"/>
                <a:cs typeface="Times New Roman" panose="02020603050405020304" pitchFamily="18" charset="0"/>
              </a:rPr>
              <a:t>x </a:t>
            </a:r>
            <a:r>
              <a:rPr lang="en-US" sz="2400" spc="-100" dirty="0">
                <a:latin typeface="Consolas" panose="020B0609020204030204" pitchFamily="49" charset="0"/>
                <a:ea typeface="Calibri" panose="020F0502020204030204" pitchFamily="34" charset="0"/>
                <a:cs typeface="Times New Roman" panose="02020603050405020304" pitchFamily="18" charset="0"/>
              </a:rPr>
              <a:t>is not found, answer no.</a:t>
            </a:r>
          </a:p>
        </p:txBody>
      </p:sp>
    </p:spTree>
    <p:extLst>
      <p:ext uri="{BB962C8B-B14F-4D97-AF65-F5344CB8AC3E}">
        <p14:creationId xmlns:p14="http://schemas.microsoft.com/office/powerpoint/2010/main" val="79112373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42CE44D-FDCD-4234-8756-CBEF6269D392}"/>
              </a:ext>
            </a:extLst>
          </p:cNvPr>
          <p:cNvSpPr/>
          <p:nvPr/>
        </p:nvSpPr>
        <p:spPr>
          <a:xfrm>
            <a:off x="1470991" y="2584174"/>
            <a:ext cx="9263269" cy="3046988"/>
          </a:xfrm>
          <a:prstGeom prst="rect">
            <a:avLst/>
          </a:prstGeom>
        </p:spPr>
        <p:txBody>
          <a:bodyPr wrap="square">
            <a:spAutoFit/>
          </a:bodyPr>
          <a:lstStyle/>
          <a:p>
            <a:pPr marL="461963" lvl="0"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Basis Analysis (AL)</a:t>
            </a:r>
          </a:p>
          <a:p>
            <a:pPr marL="914400" lvl="1" indent="-452438">
              <a:buFont typeface="Courier New" panose="02070309020205020404" pitchFamily="49" charset="0"/>
              <a:buChar char="o"/>
            </a:pPr>
            <a:r>
              <a:rPr lang="en-US" sz="2400" dirty="0">
                <a:solidFill>
                  <a:srgbClr val="0000FF"/>
                </a:solidFill>
                <a:latin typeface="Times New Roman" panose="02020603050405020304" pitchFamily="18" charset="0"/>
                <a:cs typeface="Times New Roman" panose="02020603050405020304" pitchFamily="18" charset="0"/>
              </a:rPr>
              <a:t>Asymptotic Analysis</a:t>
            </a:r>
            <a:r>
              <a:rPr lang="en-US" sz="2400" dirty="0">
                <a:latin typeface="Times New Roman" panose="02020603050405020304" pitchFamily="18" charset="0"/>
                <a:cs typeface="Times New Roman" panose="02020603050405020304" pitchFamily="18" charset="0"/>
              </a:rPr>
              <a:t>, empirical measurement.</a:t>
            </a:r>
          </a:p>
          <a:p>
            <a:pPr marL="914400" lvl="1" indent="-452438">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Differences among </a:t>
            </a:r>
            <a:r>
              <a:rPr lang="en-US" sz="2400" dirty="0">
                <a:solidFill>
                  <a:srgbClr val="0000FF"/>
                </a:solidFill>
                <a:latin typeface="Times New Roman" panose="02020603050405020304" pitchFamily="18" charset="0"/>
                <a:cs typeface="Times New Roman" panose="02020603050405020304" pitchFamily="18" charset="0"/>
              </a:rPr>
              <a:t>best, average, and worst case behaviors </a:t>
            </a:r>
            <a:r>
              <a:rPr lang="en-US" sz="2400" dirty="0">
                <a:latin typeface="Times New Roman" panose="02020603050405020304" pitchFamily="18" charset="0"/>
                <a:cs typeface="Times New Roman" panose="02020603050405020304" pitchFamily="18" charset="0"/>
              </a:rPr>
              <a:t>of an algorithm.</a:t>
            </a:r>
          </a:p>
          <a:p>
            <a:pPr marL="914400" lvl="1" indent="-452438">
              <a:buFont typeface="Courier New" panose="02070309020205020404" pitchFamily="49" charset="0"/>
              <a:buChar char="o"/>
            </a:pPr>
            <a:r>
              <a:rPr lang="en-US" sz="2400" dirty="0">
                <a:solidFill>
                  <a:srgbClr val="0000FF"/>
                </a:solidFill>
                <a:latin typeface="Times New Roman" panose="02020603050405020304" pitchFamily="18" charset="0"/>
                <a:cs typeface="Times New Roman" panose="02020603050405020304" pitchFamily="18" charset="0"/>
              </a:rPr>
              <a:t>Complexity classes</a:t>
            </a:r>
            <a:r>
              <a:rPr lang="en-US" sz="2400" dirty="0">
                <a:latin typeface="Times New Roman" panose="02020603050405020304" pitchFamily="18" charset="0"/>
                <a:cs typeface="Times New Roman" panose="02020603050405020304" pitchFamily="18" charset="0"/>
              </a:rPr>
              <a:t>, such as constant, logarithmic linear, quadratic, and exponential.</a:t>
            </a:r>
          </a:p>
          <a:p>
            <a:pPr marL="914400" lvl="1" indent="-452438">
              <a:buFont typeface="Courier New" panose="02070309020205020404" pitchFamily="49" charset="0"/>
              <a:buChar char="o"/>
            </a:pPr>
            <a:r>
              <a:rPr lang="en-US" sz="2400" dirty="0">
                <a:solidFill>
                  <a:srgbClr val="0000FF"/>
                </a:solidFill>
                <a:latin typeface="Times New Roman" panose="02020603050405020304" pitchFamily="18" charset="0"/>
                <a:cs typeface="Times New Roman" panose="02020603050405020304" pitchFamily="18" charset="0"/>
              </a:rPr>
              <a:t>Recurrence Relations </a:t>
            </a:r>
            <a:r>
              <a:rPr lang="en-US" sz="2400" dirty="0">
                <a:latin typeface="Times New Roman" panose="02020603050405020304" pitchFamily="18" charset="0"/>
                <a:cs typeface="Times New Roman" panose="02020603050405020304" pitchFamily="18" charset="0"/>
              </a:rPr>
              <a:t>and their solutions.</a:t>
            </a:r>
          </a:p>
          <a:p>
            <a:pPr marL="914400" lvl="1" indent="-452438">
              <a:buFont typeface="Courier New" panose="02070309020205020404" pitchFamily="49" charset="0"/>
              <a:buChar char="o"/>
            </a:pPr>
            <a:r>
              <a:rPr lang="en-US" sz="2400" dirty="0">
                <a:solidFill>
                  <a:srgbClr val="0000FF"/>
                </a:solidFill>
                <a:latin typeface="Times New Roman" panose="02020603050405020304" pitchFamily="18" charset="0"/>
                <a:cs typeface="Times New Roman" panose="02020603050405020304" pitchFamily="18" charset="0"/>
              </a:rPr>
              <a:t>Time and space trade-offs </a:t>
            </a:r>
            <a:r>
              <a:rPr lang="en-US" sz="2400" dirty="0">
                <a:latin typeface="Times New Roman" panose="02020603050405020304" pitchFamily="18" charset="0"/>
                <a:cs typeface="Times New Roman" panose="02020603050405020304" pitchFamily="18" charset="0"/>
              </a:rPr>
              <a:t>in algorithms.</a:t>
            </a:r>
          </a:p>
        </p:txBody>
      </p:sp>
      <p:sp>
        <p:nvSpPr>
          <p:cNvPr id="3" name="TextBox 2">
            <a:extLst>
              <a:ext uri="{FF2B5EF4-FFF2-40B4-BE49-F238E27FC236}">
                <a16:creationId xmlns:a16="http://schemas.microsoft.com/office/drawing/2014/main" id="{44A183FC-BB73-4AE9-BB44-B237E30A3B7D}"/>
              </a:ext>
            </a:extLst>
          </p:cNvPr>
          <p:cNvSpPr txBox="1"/>
          <p:nvPr/>
        </p:nvSpPr>
        <p:spPr>
          <a:xfrm>
            <a:off x="1484243" y="834887"/>
            <a:ext cx="8375374" cy="1200329"/>
          </a:xfrm>
          <a:prstGeom prst="rect">
            <a:avLst/>
          </a:prstGeom>
          <a:noFill/>
        </p:spPr>
        <p:txBody>
          <a:bodyPr wrap="square" rtlCol="0">
            <a:spAutoFit/>
          </a:bodyPr>
          <a:lstStyle/>
          <a:p>
            <a:r>
              <a:rPr lang="en-US" sz="3600" dirty="0"/>
              <a:t>Body of Knowledge Coverage:</a:t>
            </a:r>
          </a:p>
          <a:p>
            <a:r>
              <a:rPr lang="en-US" sz="3600" dirty="0"/>
              <a:t>Basis Analysis (AL)</a:t>
            </a:r>
          </a:p>
        </p:txBody>
      </p:sp>
      <p:pic>
        <p:nvPicPr>
          <p:cNvPr id="1026" name="Picture 2" descr="Image result for smiley face images">
            <a:extLst>
              <a:ext uri="{FF2B5EF4-FFF2-40B4-BE49-F238E27FC236}">
                <a16:creationId xmlns:a16="http://schemas.microsoft.com/office/drawing/2014/main" id="{F7A3B598-BBC9-4065-8A36-50B8B594474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599" y="1915388"/>
            <a:ext cx="696687" cy="505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21504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405713-64F9-4A21-A493-9E84A50149A9}"/>
              </a:ext>
            </a:extLst>
          </p:cNvPr>
          <p:cNvSpPr txBox="1"/>
          <p:nvPr/>
        </p:nvSpPr>
        <p:spPr>
          <a:xfrm>
            <a:off x="2403566" y="2499360"/>
            <a:ext cx="6871063" cy="1077218"/>
          </a:xfrm>
          <a:prstGeom prst="rect">
            <a:avLst/>
          </a:prstGeom>
          <a:noFill/>
        </p:spPr>
        <p:txBody>
          <a:bodyPr wrap="square" rtlCol="0">
            <a:spAutoFit/>
          </a:bodyPr>
          <a:lstStyle/>
          <a:p>
            <a:pPr algn="ctr"/>
            <a:r>
              <a:rPr lang="en-US" sz="3200" dirty="0">
                <a:cs typeface="Times New Roman" panose="02020603050405020304" pitchFamily="18" charset="0"/>
              </a:rPr>
              <a:t>Modular Arithmetic for          Applications to Cryptography</a:t>
            </a:r>
          </a:p>
        </p:txBody>
      </p:sp>
    </p:spTree>
    <p:extLst>
      <p:ext uri="{BB962C8B-B14F-4D97-AF65-F5344CB8AC3E}">
        <p14:creationId xmlns:p14="http://schemas.microsoft.com/office/powerpoint/2010/main" val="59235077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873419-1EDA-B8AF-16C2-BB4850E33B18}"/>
              </a:ext>
            </a:extLst>
          </p:cNvPr>
          <p:cNvSpPr txBox="1"/>
          <p:nvPr/>
        </p:nvSpPr>
        <p:spPr>
          <a:xfrm>
            <a:off x="600088" y="1711505"/>
            <a:ext cx="9726889" cy="2532198"/>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458964AF-F302-4736-9393-B5170BE08516}"/>
                  </a:ext>
                </a:extLst>
              </p:cNvPr>
              <p:cNvSpPr/>
              <p:nvPr/>
            </p:nvSpPr>
            <p:spPr>
              <a:xfrm>
                <a:off x="1853500" y="1711505"/>
                <a:ext cx="8595360" cy="3022559"/>
              </a:xfrm>
              <a:prstGeom prst="rect">
                <a:avLst/>
              </a:prstGeom>
            </p:spPr>
            <p:txBody>
              <a:bodyPr wrap="square">
                <a:spAutoFit/>
              </a:bodyPr>
              <a:lstStyle/>
              <a:p>
                <a:pPr>
                  <a:lnSpc>
                    <a:spcPct val="107000"/>
                  </a:lnSpc>
                  <a:spcAft>
                    <a:spcPts val="8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Outlines</a:t>
                </a:r>
              </a:p>
              <a:p>
                <a:pPr marL="461963" indent="-461963">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Elementary number-theoretic notions  (5)</a:t>
                </a:r>
              </a:p>
              <a:p>
                <a:pPr marL="461963" indent="-461963">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Division Theorem, the remainder   (7, 8)</a:t>
                </a:r>
              </a:p>
              <a:p>
                <a:pPr marL="461963" indent="-461963">
                  <a:lnSpc>
                    <a:spcPct val="107000"/>
                  </a:lnSpc>
                  <a:spcAft>
                    <a:spcPts val="800"/>
                  </a:spcAft>
                  <a:buFont typeface="Arial" panose="020B0604020202020204" pitchFamily="34" charset="0"/>
                  <a:buChar char="•"/>
                </a:pPr>
                <a:r>
                  <a:rPr lang="en-US" sz="2400" dirty="0">
                    <a:ea typeface="Calibri" panose="020F0502020204030204" pitchFamily="34" charset="0"/>
                    <a:cs typeface="Times New Roman" panose="02020603050405020304" pitchFamily="18" charset="0"/>
                  </a:rPr>
                  <a:t>C</a:t>
                </a:r>
                <a:r>
                  <a:rPr lang="en-US" sz="2400" dirty="0">
                    <a:effectLst/>
                    <a:ea typeface="Calibri" panose="020F0502020204030204" pitchFamily="34" charset="0"/>
                    <a:cs typeface="Times New Roman" panose="02020603050405020304" pitchFamily="18" charset="0"/>
                  </a:rPr>
                  <a:t>ongruent modulo n, and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m</a:t>
                </a:r>
                <a:r>
                  <a:rPr lang="en-US" sz="2400" dirty="0">
                    <a:latin typeface="Times New Roman" panose="02020603050405020304" pitchFamily="18" charset="0"/>
                    <a:ea typeface="Calibri" panose="020F0502020204030204" pitchFamily="34" charset="0"/>
                    <a:cs typeface="Times New Roman" panose="02020603050405020304" pitchFamily="18" charset="0"/>
                  </a:rPr>
                  <a:t>odular equivalence  (9, 10, 15, 21) </a:t>
                </a:r>
              </a:p>
              <a:p>
                <a:pPr marL="461963" indent="-461963">
                  <a:lnSpc>
                    <a:spcPct val="107000"/>
                  </a:lnSpc>
                  <a:spcAft>
                    <a:spcPts val="8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Compute </a:t>
                </a:r>
                <a14:m>
                  <m:oMath xmlns:m="http://schemas.openxmlformats.org/officeDocument/2006/math">
                    <m:sSup>
                      <m:sSupPr>
                        <m:ctrlPr>
                          <a:rPr lang="en-US" sz="2400" i="1">
                            <a:solidFill>
                              <a:srgbClr val="0000FF"/>
                            </a:solidFill>
                            <a:latin typeface="Cambria Math" panose="02040503050406030204" pitchFamily="18" charset="0"/>
                          </a:rPr>
                        </m:ctrlPr>
                      </m:sSupPr>
                      <m:e>
                        <m:r>
                          <a:rPr lang="en-US" sz="2400" b="0" i="1" smtClean="0">
                            <a:solidFill>
                              <a:srgbClr val="0000FF"/>
                            </a:solidFill>
                            <a:latin typeface="Cambria Math" panose="02040503050406030204" pitchFamily="18" charset="0"/>
                          </a:rPr>
                          <m:t>𝑎</m:t>
                        </m:r>
                      </m:e>
                      <m:sup>
                        <m:r>
                          <a:rPr lang="en-US" sz="2400" b="0" i="1" smtClean="0">
                            <a:solidFill>
                              <a:srgbClr val="0000FF"/>
                            </a:solidFill>
                            <a:latin typeface="Cambria Math" panose="02040503050406030204" pitchFamily="18" charset="0"/>
                          </a:rPr>
                          <m:t>𝑘</m:t>
                        </m:r>
                      </m:sup>
                    </m:sSup>
                    <m:r>
                      <a:rPr lang="en-US" sz="2400" b="0" i="1" smtClean="0">
                        <a:solidFill>
                          <a:srgbClr val="0000FF"/>
                        </a:solidFill>
                        <a:latin typeface="Cambria Math" panose="02040503050406030204" pitchFamily="18" charset="0"/>
                      </a:rPr>
                      <m:t> </m:t>
                    </m:r>
                    <m:r>
                      <a:rPr lang="en-US" sz="2400" b="0" i="1" smtClean="0">
                        <a:solidFill>
                          <a:srgbClr val="0000FF"/>
                        </a:solidFill>
                        <a:latin typeface="Cambria Math" panose="02040503050406030204" pitchFamily="18" charset="0"/>
                      </a:rPr>
                      <m:t>𝑚𝑜𝑑</m:t>
                    </m:r>
                    <m:r>
                      <a:rPr lang="en-US" sz="2400" b="0" i="1" smtClean="0">
                        <a:solidFill>
                          <a:srgbClr val="0000FF"/>
                        </a:solidFill>
                        <a:latin typeface="Cambria Math" panose="02040503050406030204" pitchFamily="18" charset="0"/>
                      </a:rPr>
                      <m:t> </m:t>
                    </m:r>
                    <m:r>
                      <a:rPr lang="en-US" sz="2400" b="0" i="1" smtClean="0">
                        <a:solidFill>
                          <a:srgbClr val="0000FF"/>
                        </a:solidFill>
                        <a:latin typeface="Cambria Math" panose="02040503050406030204" pitchFamily="18" charset="0"/>
                      </a:rPr>
                      <m:t>𝑛</m:t>
                    </m:r>
                    <m:r>
                      <a:rPr lang="en-US" sz="2400" b="0" i="1" smtClean="0">
                        <a:solidFill>
                          <a:srgbClr val="0000FF"/>
                        </a:solidFill>
                        <a:latin typeface="Cambria Math" panose="020405030504060302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when k is a power of 2. (31-36, 39-41)</a:t>
                </a:r>
              </a:p>
              <a:p>
                <a:pPr>
                  <a:lnSpc>
                    <a:spcPct val="107000"/>
                  </a:lnSpc>
                  <a:spcAft>
                    <a:spcPts val="800"/>
                  </a:spcAft>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458964AF-F302-4736-9393-B5170BE08516}"/>
                  </a:ext>
                </a:extLst>
              </p:cNvPr>
              <p:cNvSpPr>
                <a:spLocks noRot="1" noChangeAspect="1" noMove="1" noResize="1" noEditPoints="1" noAdjustHandles="1" noChangeArrowheads="1" noChangeShapeType="1" noTextEdit="1"/>
              </p:cNvSpPr>
              <p:nvPr/>
            </p:nvSpPr>
            <p:spPr>
              <a:xfrm>
                <a:off x="1853500" y="1711505"/>
                <a:ext cx="8595360" cy="3022559"/>
              </a:xfrm>
              <a:prstGeom prst="rect">
                <a:avLst/>
              </a:prstGeom>
              <a:blipFill>
                <a:blip r:embed="rId2"/>
                <a:stretch>
                  <a:fillRect l="-1418" t="-2218"/>
                </a:stretch>
              </a:blipFill>
            </p:spPr>
            <p:txBody>
              <a:bodyPr/>
              <a:lstStyle/>
              <a:p>
                <a:r>
                  <a:rPr lang="en-US">
                    <a:noFill/>
                  </a:rPr>
                  <a:t> </a:t>
                </a:r>
              </a:p>
            </p:txBody>
          </p:sp>
        </mc:Fallback>
      </mc:AlternateContent>
      <p:sp>
        <p:nvSpPr>
          <p:cNvPr id="3" name="Cloud Callout 2"/>
          <p:cNvSpPr/>
          <p:nvPr/>
        </p:nvSpPr>
        <p:spPr>
          <a:xfrm flipH="1">
            <a:off x="600088" y="2456807"/>
            <a:ext cx="540688" cy="405516"/>
          </a:xfrm>
          <a:prstGeom prst="cloudCallout">
            <a:avLst>
              <a:gd name="adj1" fmla="val -59429"/>
              <a:gd name="adj2" fmla="val 1257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nfused emoticon Stock Vector - 11275856">
            <a:extLst>
              <a:ext uri="{FF2B5EF4-FFF2-40B4-BE49-F238E27FC236}">
                <a16:creationId xmlns:a16="http://schemas.microsoft.com/office/drawing/2014/main" id="{658BF12D-D38A-4DA6-AF9E-74B878A5794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9174" y="2456807"/>
            <a:ext cx="540688" cy="501121"/>
          </a:xfrm>
          <a:prstGeom prst="rect">
            <a:avLst/>
          </a:prstGeom>
          <a:noFill/>
          <a:ln>
            <a:noFill/>
          </a:ln>
        </p:spPr>
      </p:pic>
    </p:spTree>
    <p:extLst>
      <p:ext uri="{BB962C8B-B14F-4D97-AF65-F5344CB8AC3E}">
        <p14:creationId xmlns:p14="http://schemas.microsoft.com/office/powerpoint/2010/main" val="294643730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187B33-5E25-EEE3-5042-86C394F19E94}"/>
              </a:ext>
            </a:extLst>
          </p:cNvPr>
          <p:cNvSpPr txBox="1"/>
          <p:nvPr/>
        </p:nvSpPr>
        <p:spPr>
          <a:xfrm>
            <a:off x="628073" y="3904735"/>
            <a:ext cx="9726889" cy="2532198"/>
          </a:xfrm>
          <a:prstGeom prst="rect">
            <a:avLst/>
          </a:prstGeom>
          <a:solidFill>
            <a:srgbClr val="FFFF00"/>
          </a:solidFill>
        </p:spPr>
        <p:txBody>
          <a:bodyPr wrap="square" rtlCol="0">
            <a:spAutoFit/>
          </a:bodyPr>
          <a:lstStyle/>
          <a:p>
            <a:endParaRPr lang="en-US" dirty="0"/>
          </a:p>
        </p:txBody>
      </p:sp>
      <p:sp>
        <p:nvSpPr>
          <p:cNvPr id="2" name="Rectangle 1">
            <a:extLst>
              <a:ext uri="{FF2B5EF4-FFF2-40B4-BE49-F238E27FC236}">
                <a16:creationId xmlns:a16="http://schemas.microsoft.com/office/drawing/2014/main" id="{458964AF-F302-4736-9393-B5170BE08516}"/>
              </a:ext>
            </a:extLst>
          </p:cNvPr>
          <p:cNvSpPr/>
          <p:nvPr/>
        </p:nvSpPr>
        <p:spPr>
          <a:xfrm>
            <a:off x="1602378" y="870857"/>
            <a:ext cx="8595360" cy="5664884"/>
          </a:xfrm>
          <a:prstGeom prst="rect">
            <a:avLst/>
          </a:prstGeom>
        </p:spPr>
        <p:txBody>
          <a:bodyPr wrap="square">
            <a:spAutoFit/>
          </a:bodyPr>
          <a:lstStyle/>
          <a:p>
            <a:pPr>
              <a:lnSpc>
                <a:spcPct val="107000"/>
              </a:lnSpc>
              <a:spcAft>
                <a:spcPts val="800"/>
              </a:spcAft>
            </a:pPr>
            <a:r>
              <a:rPr lang="en-US" sz="3200" dirty="0">
                <a:ea typeface="Calibri" panose="020F0502020204030204" pitchFamily="34" charset="0"/>
                <a:cs typeface="Times New Roman" panose="02020603050405020304" pitchFamily="18" charset="0"/>
              </a:rPr>
              <a:t>Elementary Number-Theoretic Notions</a:t>
            </a:r>
          </a:p>
          <a:p>
            <a:pPr marL="461963" indent="-461963">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An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application of number-theoretic algorithms is in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cryptography </a:t>
            </a:r>
          </a:p>
          <a:p>
            <a:pPr marL="919163" lvl="1" indent="-461963">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 discipline concerned with encrypting a message sent from one party to another, such that someone who intercepts the message will not be able to decode it.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61963" indent="-461963">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Let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set Z = { …., -2, -1, 0, 1, 2, 3, ….} of integers.</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461963" indent="-461963">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Let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set N = {0, 1, 2, 3, ….} of natural numbers (also non-negative integers).</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461963" indent="-461963">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 notation d | a (read “d </a:t>
            </a:r>
            <a:r>
              <a:rPr lang="en-US" sz="2400" i="1" dirty="0">
                <a:latin typeface="Times New Roman" panose="02020603050405020304" pitchFamily="18" charset="0"/>
                <a:ea typeface="Calibri" panose="020F0502020204030204" pitchFamily="34" charset="0"/>
                <a:cs typeface="Times New Roman" panose="02020603050405020304" pitchFamily="18" charset="0"/>
              </a:rPr>
              <a:t>divides</a:t>
            </a:r>
            <a:r>
              <a:rPr lang="en-US" sz="2400" dirty="0">
                <a:latin typeface="Times New Roman" panose="02020603050405020304" pitchFamily="18" charset="0"/>
                <a:ea typeface="Calibri" panose="020F0502020204030204" pitchFamily="34" charset="0"/>
                <a:cs typeface="Times New Roman" panose="02020603050405020304" pitchFamily="18" charset="0"/>
              </a:rPr>
              <a:t> a”) means </a:t>
            </a:r>
          </a:p>
          <a:p>
            <a:pPr marL="919163" lvl="1" indent="-461963">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 = k*d for some integer k, (i.e., a is k multiple of d).</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3780641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8937" y="1751165"/>
            <a:ext cx="10032274" cy="2298321"/>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442594" y="445988"/>
                <a:ext cx="9169987" cy="6297943"/>
              </a:xfrm>
              <a:prstGeom prst="rect">
                <a:avLst/>
              </a:prstGeom>
            </p:spPr>
            <p:txBody>
              <a:bodyPr wrap="square">
                <a:spAutoFit/>
              </a:bodyPr>
              <a:lstStyle/>
              <a:p>
                <a:pPr>
                  <a:lnSpc>
                    <a:spcPct val="150000"/>
                  </a:lnSpc>
                  <a:spcBef>
                    <a:spcPts val="600"/>
                  </a:spcBef>
                  <a:spcAft>
                    <a:spcPts val="800"/>
                  </a:spcAft>
                </a:pPr>
                <a:r>
                  <a:rPr lang="en-US" sz="2800" dirty="0">
                    <a:ea typeface="Calibri" panose="020F0502020204030204" pitchFamily="34" charset="0"/>
                    <a:cs typeface="Times New Roman" panose="02020603050405020304" pitchFamily="18" charset="0"/>
                  </a:rPr>
                  <a:t>The Division Theorem, Remainders, and Modular Equivalence</a:t>
                </a:r>
              </a:p>
              <a:p>
                <a:pPr>
                  <a:spcBef>
                    <a:spcPts val="600"/>
                  </a:spcBef>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For any two integers x and y, where y ≠ 0, 				   </a:t>
                </a:r>
              </a:p>
              <a:p>
                <a:pPr marL="914400" lvl="1" indent="-457200">
                  <a:spcBef>
                    <a:spcPts val="600"/>
                  </a:spcBef>
                  <a:spcAft>
                    <a:spcPts val="6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quotient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q </a:t>
                </a:r>
                <a:r>
                  <a:rPr lang="en-US" sz="2400" dirty="0">
                    <a:latin typeface="Times New Roman" panose="02020603050405020304" pitchFamily="18" charset="0"/>
                    <a:ea typeface="Calibri" panose="020F0502020204030204" pitchFamily="34" charset="0"/>
                    <a:cs typeface="Times New Roman" panose="02020603050405020304" pitchFamily="18" charset="0"/>
                  </a:rPr>
                  <a:t>of x divided by y is given by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Bef>
                    <a:spcPts val="600"/>
                  </a:spcBef>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600" dirty="0">
                    <a:latin typeface="Times New Roman" panose="02020603050405020304" pitchFamily="18" charset="0"/>
                    <a:ea typeface="Calibri" panose="020F0502020204030204" pitchFamily="34" charset="0"/>
                    <a:cs typeface="Times New Roman" panose="02020603050405020304" pitchFamily="18" charset="0"/>
                  </a:rPr>
                  <a:t>q  =  </a:t>
                </a:r>
                <a:r>
                  <a:rPr lang="en-US" sz="26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600"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𝑥</m:t>
                        </m:r>
                      </m:num>
                      <m:den>
                        <m:r>
                          <a:rPr lang="en-US" sz="2800" b="0" i="1" smtClean="0">
                            <a:latin typeface="Cambria Math" panose="02040503050406030204" pitchFamily="18" charset="0"/>
                          </a:rPr>
                          <m:t>𝑦</m:t>
                        </m:r>
                      </m:den>
                    </m:f>
                  </m:oMath>
                </a14:m>
                <a:r>
                  <a:rPr lang="en-US" sz="2800" dirty="0">
                    <a:cs typeface="Times New Roman" panose="02020603050405020304" pitchFamily="18" charset="0"/>
                  </a:rPr>
                  <a:t> </a:t>
                </a:r>
                <a:r>
                  <a:rPr lang="en-US" sz="26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6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914400" lvl="1" indent="-457200">
                  <a:spcBef>
                    <a:spcPts val="600"/>
                  </a:spcBef>
                  <a:spcAft>
                    <a:spcPts val="6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a:t>
                </a:r>
                <a:r>
                  <a:rPr lang="en-US" sz="2400" i="1" dirty="0">
                    <a:latin typeface="Times New Roman" panose="02020603050405020304" pitchFamily="18" charset="0"/>
                    <a:ea typeface="Calibri" panose="020F0502020204030204" pitchFamily="34" charset="0"/>
                    <a:cs typeface="Times New Roman" panose="02020603050405020304" pitchFamily="18" charset="0"/>
                  </a:rPr>
                  <a:t>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remainder</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r </a:t>
                </a:r>
                <a:r>
                  <a:rPr lang="en-US" sz="2400" dirty="0">
                    <a:latin typeface="Times New Roman" panose="02020603050405020304" pitchFamily="18" charset="0"/>
                    <a:ea typeface="Calibri" panose="020F0502020204030204" pitchFamily="34" charset="0"/>
                    <a:cs typeface="Times New Roman" panose="02020603050405020304" pitchFamily="18" charset="0"/>
                  </a:rPr>
                  <a:t>of dividing x by y is given by</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Bef>
                    <a:spcPts val="600"/>
                  </a:spcBef>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r  =  x – q*y.</a:t>
                </a:r>
              </a:p>
              <a:p>
                <a:endParaRPr lang="en-US" sz="2400" dirty="0"/>
              </a:p>
              <a:p>
                <a:pPr lvl="2"/>
                <a:r>
                  <a:rPr lang="en-US" sz="2400" dirty="0"/>
                  <a:t>Algorithm divide(x, y), x</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t> 0, y</a:t>
                </a:r>
                <a:r>
                  <a:rPr lang="en-US" sz="2400" dirty="0">
                    <a:ea typeface="Cambria Math" panose="020405030504060302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t> 1</a:t>
                </a:r>
              </a:p>
              <a:p>
                <a:pPr lvl="3"/>
                <a:r>
                  <a:rPr lang="en-US" sz="2400" dirty="0"/>
                  <a:t>q = 0; r = x;</a:t>
                </a:r>
              </a:p>
              <a:p>
                <a:pPr lvl="3"/>
                <a:r>
                  <a:rPr lang="en-US" sz="2400" dirty="0"/>
                  <a:t>while (r </a:t>
                </a:r>
                <a14:m>
                  <m:oMath xmlns:m="http://schemas.openxmlformats.org/officeDocument/2006/math">
                    <m:r>
                      <a:rPr lang="en-US" sz="2400" b="0" i="1" dirty="0" smtClean="0">
                        <a:latin typeface="Cambria Math" panose="02040503050406030204" pitchFamily="18" charset="0"/>
                        <a:ea typeface="Cambria Math" panose="02040503050406030204" pitchFamily="18" charset="0"/>
                      </a:rPr>
                      <m:t>≥</m:t>
                    </m:r>
                  </m:oMath>
                </a14:m>
                <a:r>
                  <a:rPr lang="en-US" sz="2400" dirty="0"/>
                  <a:t> y) { </a:t>
                </a:r>
              </a:p>
              <a:p>
                <a:pPr lvl="3"/>
                <a:r>
                  <a:rPr lang="en-US" sz="2400" dirty="0"/>
                  <a:t>     r = r – y;</a:t>
                </a:r>
              </a:p>
              <a:p>
                <a:pPr lvl="3"/>
                <a:r>
                  <a:rPr lang="en-US" sz="2400" dirty="0"/>
                  <a:t>     q ++; };</a:t>
                </a:r>
              </a:p>
              <a:p>
                <a:pPr lvl="3" eaLnBrk="0" fontAlgn="base" hangingPunct="0">
                  <a:spcBef>
                    <a:spcPct val="0"/>
                  </a:spcBef>
                  <a:spcAft>
                    <a:spcPct val="0"/>
                  </a:spcAft>
                </a:pPr>
                <a:r>
                  <a:rPr lang="en-US" altLang="en-US" sz="2400" i="1" dirty="0">
                    <a:latin typeface="Times New Roman" panose="02020603050405020304" pitchFamily="18" charset="0"/>
                    <a:ea typeface="Calibri" panose="020F0502020204030204" pitchFamily="34" charset="0"/>
                    <a:cs typeface="Times New Roman" panose="02020603050405020304" pitchFamily="18" charset="0"/>
                  </a:rPr>
                  <a:t>output q, r;</a:t>
                </a:r>
              </a:p>
            </p:txBody>
          </p:sp>
        </mc:Choice>
        <mc:Fallback xmlns="">
          <p:sp>
            <p:nvSpPr>
              <p:cNvPr id="2" name="Rectangle 1"/>
              <p:cNvSpPr>
                <a:spLocks noRot="1" noChangeAspect="1" noMove="1" noResize="1" noEditPoints="1" noAdjustHandles="1" noChangeArrowheads="1" noChangeShapeType="1" noTextEdit="1"/>
              </p:cNvSpPr>
              <p:nvPr/>
            </p:nvSpPr>
            <p:spPr>
              <a:xfrm>
                <a:off x="1442594" y="445988"/>
                <a:ext cx="9169987" cy="6297943"/>
              </a:xfrm>
              <a:prstGeom prst="rect">
                <a:avLst/>
              </a:prstGeom>
              <a:blipFill>
                <a:blip r:embed="rId2"/>
                <a:stretch>
                  <a:fillRect l="-1396" b="-1258"/>
                </a:stretch>
              </a:blipFill>
            </p:spPr>
            <p:txBody>
              <a:bodyPr/>
              <a:lstStyle/>
              <a:p>
                <a:r>
                  <a:rPr lang="en-US">
                    <a:noFill/>
                  </a:rPr>
                  <a:t> </a:t>
                </a:r>
              </a:p>
            </p:txBody>
          </p:sp>
        </mc:Fallback>
      </mc:AlternateContent>
    </p:spTree>
    <p:extLst>
      <p:ext uri="{BB962C8B-B14F-4D97-AF65-F5344CB8AC3E}">
        <p14:creationId xmlns:p14="http://schemas.microsoft.com/office/powerpoint/2010/main" val="337208857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D8533DE-AC54-4D99-8ACA-970D88013B3D}"/>
              </a:ext>
            </a:extLst>
          </p:cNvPr>
          <p:cNvSpPr txBox="1"/>
          <p:nvPr/>
        </p:nvSpPr>
        <p:spPr>
          <a:xfrm>
            <a:off x="490709" y="1603300"/>
            <a:ext cx="9771017" cy="4362994"/>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998582" y="1603300"/>
            <a:ext cx="9216697" cy="4303742"/>
          </a:xfrm>
          <a:prstGeom prst="rect">
            <a:avLst/>
          </a:prstGeom>
        </p:spPr>
        <p:txBody>
          <a:bodyPr wrap="square">
            <a:spAutoFit/>
          </a:bodyPr>
          <a:lstStyle/>
          <a:p>
            <a:pPr>
              <a:lnSpc>
                <a:spcPct val="150000"/>
              </a:lnSpc>
              <a:spcBef>
                <a:spcPts val="600"/>
              </a:spcBef>
              <a:spcAft>
                <a:spcPts val="800"/>
              </a:spcAft>
            </a:pPr>
            <a:r>
              <a:rPr lang="en-US" sz="2800" dirty="0">
                <a:ea typeface="Calibri" panose="020F0502020204030204" pitchFamily="34" charset="0"/>
                <a:cs typeface="Times New Roman" panose="02020603050405020304" pitchFamily="18" charset="0"/>
              </a:rPr>
              <a:t>The Division Theorem, Remainders, and Modular Equivalence</a:t>
            </a:r>
          </a:p>
          <a:p>
            <a:pPr lvl="0" eaLnBrk="0" fontAlgn="base" hangingPunct="0">
              <a:spcBef>
                <a:spcPct val="0"/>
              </a:spcBef>
              <a:spcAft>
                <a:spcPct val="0"/>
              </a:spcAft>
            </a:pPr>
            <a:endParaRPr lang="en-US" altLang="en-US" sz="2400" i="1" dirty="0">
              <a:latin typeface="Times New Roman" panose="02020603050405020304" pitchFamily="18"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pPr>
            <a:r>
              <a:rPr lang="en-US" alt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Theorem 0.1(Division Theorem)</a:t>
            </a:r>
          </a:p>
          <a:p>
            <a:pPr lvl="0" eaLnBrk="0" fontAlgn="base" hangingPunct="0">
              <a:spcBef>
                <a:spcPct val="0"/>
              </a:spcBef>
              <a:spcAft>
                <a:spcPct val="0"/>
              </a:spcAft>
            </a:pPr>
            <a:endParaRPr lang="en-US" altLang="en-US" sz="9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For any integer x and any positive integer y, </a:t>
            </a:r>
          </a:p>
          <a:p>
            <a:pPr lvl="0" eaLnBrk="0" fontAlgn="base" hangingPunct="0">
              <a:spcBef>
                <a:spcPct val="0"/>
              </a:spcBef>
              <a:spcAft>
                <a:spcPct val="0"/>
              </a:spcAft>
            </a:pP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there are </a:t>
            </a:r>
            <a:r>
              <a:rPr lang="en-US" alt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unique integers q and r </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such that </a:t>
            </a:r>
            <a:r>
              <a:rPr lang="en-US" alt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 ≤ r &lt; y </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and </a:t>
            </a:r>
            <a:r>
              <a:rPr lang="en-US" alt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 = q*y + r. </a:t>
            </a:r>
            <a:endParaRPr lang="en-US" altLang="en-US" sz="2400" dirty="0">
              <a:solidFill>
                <a:srgbClr val="0000FF"/>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sz="2200" dirty="0">
                <a:latin typeface="Times New Roman" panose="02020603050405020304" pitchFamily="18" charset="0"/>
                <a:ea typeface="Calibri" panose="020F0502020204030204" pitchFamily="34" charset="0"/>
                <a:cs typeface="Times New Roman" panose="02020603050405020304" pitchFamily="18" charset="0"/>
              </a:rPr>
              <a:t>Proof: 	Followed by definition.</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QED</a:t>
            </a:r>
            <a:endParaRPr lang="en-US" altLang="en-US" sz="24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US" alt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pPr>
            <a:endParaRPr lang="en-US" alt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pPr>
            <a:r>
              <a:rPr lang="en-US" alt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Definition of </a:t>
            </a:r>
            <a:r>
              <a:rPr lang="en-US" alt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 mod y </a:t>
            </a:r>
          </a:p>
          <a:p>
            <a:pPr lvl="0" eaLnBrk="0" fontAlgn="base" hangingPunct="0">
              <a:spcBef>
                <a:spcPct val="0"/>
              </a:spcBef>
              <a:spcAft>
                <a:spcPct val="0"/>
              </a:spcAft>
            </a:pP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x mod y is the remainder </a:t>
            </a:r>
            <a:r>
              <a:rPr lang="en-US" sz="2400" dirty="0">
                <a:latin typeface="Times New Roman" panose="02020603050405020304" pitchFamily="18" charset="0"/>
                <a:ea typeface="Calibri" panose="020F0502020204030204" pitchFamily="34" charset="0"/>
                <a:cs typeface="Times New Roman" panose="02020603050405020304" pitchFamily="18" charset="0"/>
              </a:rPr>
              <a:t>r  =  x – q*y, where q  =  </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Times New Roman" panose="02020603050405020304" pitchFamily="18" charset="0"/>
                <a:ea typeface="Calibri" panose="020F0502020204030204" pitchFamily="34" charset="0"/>
                <a:cs typeface="Times New Roman" panose="02020603050405020304" pitchFamily="18" charset="0"/>
              </a:rPr>
              <a:t> x / y </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Calibri" panose="020F0502020204030204" pitchFamily="34" charset="0"/>
                <a:ea typeface="Calibri" panose="020F0502020204030204" pitchFamily="34" charset="0"/>
                <a:cs typeface="Times New Roman" panose="02020603050405020304" pitchFamily="18" charset="0"/>
              </a:rPr>
              <a:t>.</a:t>
            </a:r>
            <a:endParaRPr lang="en-US" altLang="en-US" sz="2400" dirty="0">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D8D6086-8A14-470F-B4CA-8ACC98CFA6F1}"/>
                  </a:ext>
                </a:extLst>
              </p:cNvPr>
              <p:cNvSpPr txBox="1"/>
              <p:nvPr/>
            </p:nvSpPr>
            <p:spPr>
              <a:xfrm>
                <a:off x="10261726" y="745429"/>
                <a:ext cx="1507872" cy="611257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i="1" dirty="0">
                    <a:latin typeface="Cambria Math" panose="02040503050406030204" pitchFamily="18" charset="0"/>
                  </a:rPr>
                  <a:t>x = q*y + r</a:t>
                </a:r>
              </a:p>
              <a:p>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𝑥</m:t>
                        </m:r>
                      </m:num>
                      <m:den>
                        <m:r>
                          <a:rPr lang="en-US" b="0" i="1" smtClean="0">
                            <a:latin typeface="Cambria Math" panose="02040503050406030204" pitchFamily="18" charset="0"/>
                          </a:rPr>
                          <m:t>𝑦</m:t>
                        </m:r>
                      </m:den>
                    </m:f>
                    <m:r>
                      <a:rPr lang="en-US" b="0" i="1" smtClean="0">
                        <a:latin typeface="Cambria Math" panose="02040503050406030204" pitchFamily="18" charset="0"/>
                      </a:rPr>
                      <m:t> </m:t>
                    </m:r>
                  </m:oMath>
                </a14:m>
                <a:r>
                  <a:rPr lang="en-US" b="0" dirty="0"/>
                  <a:t> = (q, </a:t>
                </a:r>
                <a:r>
                  <a:rPr lang="en-US" dirty="0"/>
                  <a:t>r</a:t>
                </a:r>
                <a:r>
                  <a:rPr lang="en-US" b="0" dirty="0"/>
                  <a:t>)</a:t>
                </a:r>
                <a:endParaRPr lang="en-US" i="1" dirty="0">
                  <a:latin typeface="Cambria Math" panose="02040503050406030204" pitchFamily="18" charset="0"/>
                </a:endParaRPr>
              </a:p>
              <a:p>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−7 </m:t>
                        </m:r>
                      </m:num>
                      <m:den>
                        <m:r>
                          <a:rPr lang="en-US" b="0" i="1" smtClean="0">
                            <a:latin typeface="Cambria Math" panose="02040503050406030204" pitchFamily="18" charset="0"/>
                          </a:rPr>
                          <m:t>2</m:t>
                        </m:r>
                      </m:den>
                    </m:f>
                    <m:r>
                      <a:rPr lang="en-US" b="0" i="1" smtClean="0">
                        <a:latin typeface="Cambria Math" panose="02040503050406030204" pitchFamily="18" charset="0"/>
                      </a:rPr>
                      <m:t> </m:t>
                    </m:r>
                  </m:oMath>
                </a14:m>
                <a:r>
                  <a:rPr lang="en-US" b="0" dirty="0"/>
                  <a:t> = (-4, 1)</a:t>
                </a:r>
              </a:p>
              <a:p>
                <a:r>
                  <a:rPr lang="en-US" dirty="0"/>
                  <a:t>-7 = -4 *2 +1</a:t>
                </a:r>
              </a:p>
              <a:p>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−5 </m:t>
                        </m:r>
                      </m:num>
                      <m:den>
                        <m:r>
                          <a:rPr lang="en-US" b="0" i="1" smtClean="0">
                            <a:latin typeface="Cambria Math" panose="02040503050406030204" pitchFamily="18" charset="0"/>
                          </a:rPr>
                          <m:t>2</m:t>
                        </m:r>
                      </m:den>
                    </m:f>
                    <m:r>
                      <a:rPr lang="en-US" b="0" i="1" smtClean="0">
                        <a:latin typeface="Cambria Math" panose="02040503050406030204" pitchFamily="18" charset="0"/>
                      </a:rPr>
                      <m:t> </m:t>
                    </m:r>
                  </m:oMath>
                </a14:m>
                <a:r>
                  <a:rPr lang="en-US" b="0" dirty="0"/>
                  <a:t> = (-3, 1)</a:t>
                </a:r>
              </a:p>
              <a:p>
                <a:r>
                  <a:rPr lang="en-US" dirty="0"/>
                  <a:t>-5 = -3 *2 +1</a:t>
                </a:r>
              </a:p>
              <a:p>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−3 </m:t>
                        </m:r>
                      </m:num>
                      <m:den>
                        <m:r>
                          <a:rPr lang="en-US" b="0" i="1" smtClean="0">
                            <a:latin typeface="Cambria Math" panose="02040503050406030204" pitchFamily="18" charset="0"/>
                          </a:rPr>
                          <m:t>2</m:t>
                        </m:r>
                      </m:den>
                    </m:f>
                    <m:r>
                      <a:rPr lang="en-US" b="0" i="1" smtClean="0">
                        <a:latin typeface="Cambria Math" panose="02040503050406030204" pitchFamily="18" charset="0"/>
                      </a:rPr>
                      <m:t> </m:t>
                    </m:r>
                  </m:oMath>
                </a14:m>
                <a:r>
                  <a:rPr lang="en-US" b="0" dirty="0"/>
                  <a:t> = (-2, 1)</a:t>
                </a:r>
              </a:p>
              <a:p>
                <a:r>
                  <a:rPr lang="en-US" dirty="0"/>
                  <a:t>-3 = -2 *2 +1</a:t>
                </a:r>
              </a:p>
              <a:p>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−1 </m:t>
                        </m:r>
                      </m:num>
                      <m:den>
                        <m:r>
                          <a:rPr lang="en-US" b="0" i="1" smtClean="0">
                            <a:latin typeface="Cambria Math" panose="02040503050406030204" pitchFamily="18" charset="0"/>
                          </a:rPr>
                          <m:t>2</m:t>
                        </m:r>
                      </m:den>
                    </m:f>
                    <m:r>
                      <a:rPr lang="en-US" b="0" i="1" smtClean="0">
                        <a:latin typeface="Cambria Math" panose="02040503050406030204" pitchFamily="18" charset="0"/>
                      </a:rPr>
                      <m:t> </m:t>
                    </m:r>
                  </m:oMath>
                </a14:m>
                <a:r>
                  <a:rPr lang="en-US" b="0" dirty="0"/>
                  <a:t> = (-1, 1)</a:t>
                </a:r>
              </a:p>
              <a:p>
                <a:r>
                  <a:rPr lang="en-US" dirty="0"/>
                  <a:t>-1 = -1 *2 +1</a:t>
                </a:r>
              </a:p>
              <a:p>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 </m:t>
                    </m:r>
                  </m:oMath>
                </a14:m>
                <a:r>
                  <a:rPr lang="en-US" b="0" dirty="0"/>
                  <a:t> = (0, 1)</a:t>
                </a:r>
              </a:p>
              <a:p>
                <a:r>
                  <a:rPr lang="en-US" b="1" dirty="0">
                    <a:solidFill>
                      <a:srgbClr val="003399"/>
                    </a:solidFill>
                  </a:rPr>
                  <a:t>1 = 0*2 +1</a:t>
                </a:r>
              </a:p>
              <a:p>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2</m:t>
                        </m:r>
                      </m:den>
                    </m:f>
                    <m:r>
                      <a:rPr lang="en-US" b="0" i="1" smtClean="0">
                        <a:latin typeface="Cambria Math" panose="02040503050406030204" pitchFamily="18" charset="0"/>
                      </a:rPr>
                      <m:t> </m:t>
                    </m:r>
                  </m:oMath>
                </a14:m>
                <a:r>
                  <a:rPr lang="en-US" b="0" dirty="0"/>
                  <a:t> = (1, 1)</a:t>
                </a:r>
              </a:p>
              <a:p>
                <a:r>
                  <a:rPr lang="en-US" dirty="0"/>
                  <a:t>3 = 1*2 +1</a:t>
                </a:r>
              </a:p>
              <a:p>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2</m:t>
                        </m:r>
                      </m:den>
                    </m:f>
                    <m:r>
                      <a:rPr lang="en-US" b="0" i="1" smtClean="0">
                        <a:latin typeface="Cambria Math" panose="02040503050406030204" pitchFamily="18" charset="0"/>
                      </a:rPr>
                      <m:t> </m:t>
                    </m:r>
                  </m:oMath>
                </a14:m>
                <a:r>
                  <a:rPr lang="en-US" b="0" dirty="0"/>
                  <a:t> = (2, 1)</a:t>
                </a:r>
              </a:p>
              <a:p>
                <a:r>
                  <a:rPr lang="en-US" dirty="0"/>
                  <a:t>5 = 2*2 +1</a:t>
                </a:r>
              </a:p>
              <a:p>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7</m:t>
                        </m:r>
                      </m:num>
                      <m:den>
                        <m:r>
                          <a:rPr lang="en-US" b="0" i="1" smtClean="0">
                            <a:latin typeface="Cambria Math" panose="02040503050406030204" pitchFamily="18" charset="0"/>
                          </a:rPr>
                          <m:t>2</m:t>
                        </m:r>
                      </m:den>
                    </m:f>
                    <m:r>
                      <a:rPr lang="en-US" b="0" i="1" smtClean="0">
                        <a:latin typeface="Cambria Math" panose="02040503050406030204" pitchFamily="18" charset="0"/>
                      </a:rPr>
                      <m:t> </m:t>
                    </m:r>
                  </m:oMath>
                </a14:m>
                <a:r>
                  <a:rPr lang="en-US" b="0" dirty="0"/>
                  <a:t> = (3, 1)</a:t>
                </a:r>
              </a:p>
              <a:p>
                <a:r>
                  <a:rPr lang="en-US" dirty="0"/>
                  <a:t>7 = 3*2 +1</a:t>
                </a:r>
              </a:p>
            </p:txBody>
          </p:sp>
        </mc:Choice>
        <mc:Fallback xmlns="">
          <p:sp>
            <p:nvSpPr>
              <p:cNvPr id="4" name="TextBox 3">
                <a:extLst>
                  <a:ext uri="{FF2B5EF4-FFF2-40B4-BE49-F238E27FC236}">
                    <a16:creationId xmlns:a16="http://schemas.microsoft.com/office/drawing/2014/main" id="{ED8D6086-8A14-470F-B4CA-8ACC98CFA6F1}"/>
                  </a:ext>
                </a:extLst>
              </p:cNvPr>
              <p:cNvSpPr txBox="1">
                <a:spLocks noRot="1" noChangeAspect="1" noMove="1" noResize="1" noEditPoints="1" noAdjustHandles="1" noChangeArrowheads="1" noChangeShapeType="1" noTextEdit="1"/>
              </p:cNvSpPr>
              <p:nvPr/>
            </p:nvSpPr>
            <p:spPr>
              <a:xfrm>
                <a:off x="10261726" y="745429"/>
                <a:ext cx="1507872" cy="6112571"/>
              </a:xfrm>
              <a:prstGeom prst="rect">
                <a:avLst/>
              </a:prstGeom>
              <a:blipFill>
                <a:blip r:embed="rId2"/>
                <a:stretch>
                  <a:fillRect l="-2800" t="-498" b="-69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0E77B5F1-0C72-8571-CFBE-631863EBFCCD}"/>
              </a:ext>
            </a:extLst>
          </p:cNvPr>
          <p:cNvSpPr txBox="1"/>
          <p:nvPr/>
        </p:nvSpPr>
        <p:spPr>
          <a:xfrm>
            <a:off x="583211" y="636107"/>
            <a:ext cx="7784934" cy="90794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 …, -7, -5, -3, -1, 1, 3, 7, 9, 11, 13, 15, 17, 19, … } is </a:t>
            </a:r>
          </a:p>
          <a:p>
            <a:pPr>
              <a:spcAft>
                <a:spcPts val="600"/>
              </a:spcAft>
            </a:pP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equivalence class modulo 2 containing 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8154629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C79F99B-C5BC-42DA-9C96-544F3B924AF0}"/>
              </a:ext>
            </a:extLst>
          </p:cNvPr>
          <p:cNvSpPr txBox="1"/>
          <p:nvPr/>
        </p:nvSpPr>
        <p:spPr>
          <a:xfrm>
            <a:off x="1728941" y="2160915"/>
            <a:ext cx="9059132" cy="2804360"/>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965523" y="419803"/>
                <a:ext cx="8673739" cy="6010748"/>
              </a:xfrm>
              <a:prstGeom prst="rect">
                <a:avLst/>
              </a:prstGeom>
            </p:spPr>
            <p:txBody>
              <a:bodyPr wrap="square">
                <a:spAutoFit/>
              </a:bodyPr>
              <a:lstStyle/>
              <a:p>
                <a:pPr>
                  <a:spcAft>
                    <a:spcPts val="1800"/>
                  </a:spcAft>
                </a:pPr>
                <a:r>
                  <a:rPr lang="en-US" sz="2400" dirty="0">
                    <a:solidFill>
                      <a:srgbClr val="0000FF"/>
                    </a:solidFill>
                    <a:cs typeface="Times New Roman" panose="02020603050405020304" pitchFamily="18" charset="0"/>
                  </a:rPr>
                  <a:t>x mod y </a:t>
                </a:r>
                <a:r>
                  <a:rPr lang="en-US" sz="2400" dirty="0">
                    <a:cs typeface="Times New Roman" panose="02020603050405020304" pitchFamily="18" charset="0"/>
                  </a:rPr>
                  <a:t>is the remainder of   </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𝑥</m:t>
                        </m:r>
                      </m:num>
                      <m:den>
                        <m:r>
                          <a:rPr lang="en-US" sz="2400" b="0" i="1" smtClean="0">
                            <a:latin typeface="Cambria Math" panose="02040503050406030204" pitchFamily="18" charset="0"/>
                          </a:rPr>
                          <m:t>𝑦</m:t>
                        </m:r>
                      </m:den>
                    </m:f>
                  </m:oMath>
                </a14:m>
                <a:r>
                  <a:rPr lang="en-US" sz="2400" dirty="0">
                    <a:cs typeface="Times New Roman" panose="02020603050405020304" pitchFamily="18" charset="0"/>
                  </a:rPr>
                  <a:t> :</a:t>
                </a:r>
              </a:p>
              <a:p>
                <a:pPr marL="461963" lvl="0" indent="-461963" eaLnBrk="0" fontAlgn="base" hangingPunct="0">
                  <a:spcBef>
                    <a:spcPct val="0"/>
                  </a:spcBef>
                  <a:spcAft>
                    <a:spcPct val="0"/>
                  </a:spcAft>
                  <a:buFont typeface="Arial" panose="020B0604020202020204" pitchFamily="34" charset="0"/>
                  <a:buChar char="•"/>
                </a:pPr>
                <a:r>
                  <a:rPr lang="en-US" alt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Definition of  x</a:t>
                </a:r>
                <a:r>
                  <a:rPr lang="en-US" alt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mod y </a:t>
                </a:r>
              </a:p>
              <a:p>
                <a:pPr lvl="0" eaLnBrk="0" fontAlgn="base" hangingPunct="0">
                  <a:spcBef>
                    <a:spcPct val="0"/>
                  </a:spcBef>
                  <a:spcAft>
                    <a:spcPct val="0"/>
                  </a:spcAft>
                </a:pP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m mod n is the remainder </a:t>
                </a:r>
                <a:r>
                  <a:rPr lang="en-US" sz="2400" dirty="0">
                    <a:latin typeface="Times New Roman" panose="02020603050405020304" pitchFamily="18" charset="0"/>
                    <a:ea typeface="Calibri" panose="020F0502020204030204" pitchFamily="34" charset="0"/>
                    <a:cs typeface="Times New Roman" panose="02020603050405020304" pitchFamily="18" charset="0"/>
                  </a:rPr>
                  <a:t>r  =  x – q*y, where q  =  </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𝑥</m:t>
                        </m:r>
                      </m:num>
                      <m:den>
                        <m:r>
                          <a:rPr lang="en-US" sz="2400" b="0" i="1" smtClean="0">
                            <a:latin typeface="Cambria Math" panose="02040503050406030204" pitchFamily="18" charset="0"/>
                          </a:rPr>
                          <m:t>𝑦</m:t>
                        </m:r>
                      </m:den>
                    </m:f>
                  </m:oMath>
                </a14:m>
                <a:r>
                  <a:rPr lang="en-US" sz="2400" dirty="0">
                    <a:cs typeface="Times New Roman" panose="02020603050405020304" pitchFamily="18" charset="0"/>
                  </a:rPr>
                  <a:t> </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Calibri" panose="020F0502020204030204" pitchFamily="34" charset="0"/>
                    <a:ea typeface="Calibri" panose="020F0502020204030204" pitchFamily="34" charset="0"/>
                    <a:cs typeface="Times New Roman" panose="02020603050405020304" pitchFamily="18" charset="0"/>
                  </a:rPr>
                  <a:t>.</a:t>
                </a:r>
                <a:endParaRPr lang="en-US" sz="2400" dirty="0"/>
              </a:p>
              <a:p>
                <a:pPr marL="461963" indent="-461963">
                  <a:spcAft>
                    <a:spcPts val="900"/>
                  </a:spcAft>
                  <a:buFont typeface="Arial" panose="020B0604020202020204" pitchFamily="34" charset="0"/>
                  <a:buChar char="•"/>
                </a:pPr>
                <a:r>
                  <a:rPr lang="en-US" sz="2400" dirty="0"/>
                  <a:t>Example:    -18 mod 7 = 3,      3 = -18 – (-3) * 7.</a:t>
                </a:r>
              </a:p>
              <a:p>
                <a:pPr>
                  <a:spcAft>
                    <a:spcPts val="900"/>
                  </a:spcAft>
                </a:pPr>
                <a:r>
                  <a:rPr lang="en-US" sz="2400" dirty="0"/>
                  <a:t>                           -11 mod 7 = 3,      3 = -11 – (-2) * 7.</a:t>
                </a:r>
              </a:p>
              <a:p>
                <a:pPr>
                  <a:spcAft>
                    <a:spcPts val="900"/>
                  </a:spcAft>
                </a:pPr>
                <a:r>
                  <a:rPr lang="en-US" sz="2400" dirty="0"/>
                  <a:t>                            - 4 mod 7 = 3,      3 =   -4 – (-1) * 7.</a:t>
                </a:r>
              </a:p>
              <a:p>
                <a:pPr>
                  <a:spcAft>
                    <a:spcPts val="900"/>
                  </a:spcAft>
                </a:pPr>
                <a:r>
                  <a:rPr lang="en-US" sz="2400" dirty="0"/>
                  <a:t>		   3 mod 7 = 3,      3 =    3 –     0 * 7.	</a:t>
                </a:r>
              </a:p>
              <a:p>
                <a:pPr marL="461963" indent="-461963">
                  <a:spcAft>
                    <a:spcPts val="900"/>
                  </a:spcAft>
                </a:pPr>
                <a:r>
                  <a:rPr lang="en-US" sz="2400" dirty="0"/>
                  <a:t>	                    10 mod 7 = 3,       3 =  10 –     1 * 7.  		</a:t>
                </a:r>
              </a:p>
              <a:p>
                <a:pPr marL="461963" indent="-461963">
                  <a:spcAft>
                    <a:spcPts val="900"/>
                  </a:spcAft>
                </a:pPr>
                <a:r>
                  <a:rPr lang="en-US" sz="2400" dirty="0"/>
                  <a:t>                           17 mod 7 = 3,	     3 =   17 –    2 * 7.</a:t>
                </a:r>
                <a:endPar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marL="461963" indent="-461963">
                  <a:spcAft>
                    <a:spcPts val="9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Denote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y divides x” as y | x. </a:t>
                </a:r>
              </a:p>
              <a:p>
                <a:pPr marL="461963" indent="-461963">
                  <a:spcAft>
                    <a:spcPts val="9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y | x means that x =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y for some integer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461963" indent="-461963">
                  <a:spcAft>
                    <a:spcPts val="900"/>
                  </a:spcAft>
                  <a:buFont typeface="Arial" panose="020B0604020202020204" pitchFamily="34" charset="0"/>
                  <a:buChar char="•"/>
                </a:pP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y | x   </a:t>
                </a:r>
                <a:r>
                  <a:rPr lang="en-US" sz="24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iff</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x mod y = 0.</a:t>
                </a:r>
              </a:p>
            </p:txBody>
          </p:sp>
        </mc:Choice>
        <mc:Fallback xmlns="">
          <p:sp>
            <p:nvSpPr>
              <p:cNvPr id="2" name="Rectangle 1"/>
              <p:cNvSpPr>
                <a:spLocks noRot="1" noChangeAspect="1" noMove="1" noResize="1" noEditPoints="1" noAdjustHandles="1" noChangeArrowheads="1" noChangeShapeType="1" noTextEdit="1"/>
              </p:cNvSpPr>
              <p:nvPr/>
            </p:nvSpPr>
            <p:spPr>
              <a:xfrm>
                <a:off x="1965523" y="419803"/>
                <a:ext cx="8673739" cy="6010748"/>
              </a:xfrm>
              <a:prstGeom prst="rect">
                <a:avLst/>
              </a:prstGeom>
              <a:blipFill>
                <a:blip r:embed="rId2"/>
                <a:stretch>
                  <a:fillRect l="-1054" b="-1420"/>
                </a:stretch>
              </a:blipFill>
            </p:spPr>
            <p:txBody>
              <a:bodyPr/>
              <a:lstStyle/>
              <a:p>
                <a:r>
                  <a:rPr lang="en-US">
                    <a:noFill/>
                  </a:rPr>
                  <a:t> </a:t>
                </a:r>
              </a:p>
            </p:txBody>
          </p:sp>
        </mc:Fallback>
      </mc:AlternateContent>
      <p:sp>
        <p:nvSpPr>
          <p:cNvPr id="5" name="Cloud Callout 2">
            <a:extLst>
              <a:ext uri="{FF2B5EF4-FFF2-40B4-BE49-F238E27FC236}">
                <a16:creationId xmlns:a16="http://schemas.microsoft.com/office/drawing/2014/main" id="{8C2595CA-4DD8-440A-8FF8-DF2D21EEAAEE}"/>
              </a:ext>
            </a:extLst>
          </p:cNvPr>
          <p:cNvSpPr/>
          <p:nvPr/>
        </p:nvSpPr>
        <p:spPr>
          <a:xfrm flipH="1">
            <a:off x="847367" y="2170151"/>
            <a:ext cx="540688" cy="405516"/>
          </a:xfrm>
          <a:prstGeom prst="cloudCallout">
            <a:avLst>
              <a:gd name="adj1" fmla="val -59429"/>
              <a:gd name="adj2" fmla="val 1257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mage result for smiley face images">
            <a:extLst>
              <a:ext uri="{FF2B5EF4-FFF2-40B4-BE49-F238E27FC236}">
                <a16:creationId xmlns:a16="http://schemas.microsoft.com/office/drawing/2014/main" id="{C545FB39-C9E7-44F2-81BB-B9D4883D2B8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22458">
            <a:off x="820301" y="2190322"/>
            <a:ext cx="565986" cy="37391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C7EF31D-26EE-95D0-0F16-541588447533}"/>
              </a:ext>
            </a:extLst>
          </p:cNvPr>
          <p:cNvSpPr txBox="1"/>
          <p:nvPr/>
        </p:nvSpPr>
        <p:spPr>
          <a:xfrm>
            <a:off x="7338317" y="4780609"/>
            <a:ext cx="3722255" cy="369332"/>
          </a:xfrm>
          <a:prstGeom prst="rect">
            <a:avLst/>
          </a:prstGeom>
          <a:noFill/>
        </p:spPr>
        <p:txBody>
          <a:bodyPr wrap="square">
            <a:spAutoFit/>
          </a:bodyPr>
          <a:lstStyle/>
          <a:p>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a:t>
            </a:r>
            <a:r>
              <a:rPr lang="en-US" sz="18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7</a:t>
            </a:r>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 …,-18, -11. -4, 3, 10, 17, …}</a:t>
            </a:r>
            <a:r>
              <a:rPr lang="en-US" sz="18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endParaRPr lang="en-US" dirty="0"/>
          </a:p>
        </p:txBody>
      </p:sp>
    </p:spTree>
    <p:extLst>
      <p:ext uri="{BB962C8B-B14F-4D97-AF65-F5344CB8AC3E}">
        <p14:creationId xmlns:p14="http://schemas.microsoft.com/office/powerpoint/2010/main" val="364080641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B0BB936-CE16-485D-AFD2-5F1681D96990}"/>
              </a:ext>
            </a:extLst>
          </p:cNvPr>
          <p:cNvSpPr txBox="1"/>
          <p:nvPr/>
        </p:nvSpPr>
        <p:spPr>
          <a:xfrm>
            <a:off x="1754777" y="972333"/>
            <a:ext cx="8599714" cy="4912371"/>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612061" y="720855"/>
                <a:ext cx="9531532" cy="5290551"/>
              </a:xfrm>
              <a:prstGeom prst="rect">
                <a:avLst/>
              </a:prstGeom>
            </p:spPr>
            <p:txBody>
              <a:bodyPr wrap="square">
                <a:spAutoFit/>
              </a:bodyPr>
              <a:lstStyle/>
              <a:p>
                <a:pPr>
                  <a:spcAft>
                    <a:spcPts val="1800"/>
                  </a:spcAft>
                </a:pPr>
                <a:r>
                  <a:rPr lang="en-US" sz="2600" dirty="0">
                    <a:solidFill>
                      <a:srgbClr val="0000FF"/>
                    </a:solidFill>
                    <a:ea typeface="Calibri" panose="020F0502020204030204" pitchFamily="34" charset="0"/>
                    <a:cs typeface="Times New Roman" panose="02020603050405020304" pitchFamily="18" charset="0"/>
                  </a:rPr>
                  <a:t>D</a:t>
                </a:r>
                <a:r>
                  <a:rPr lang="en-US" sz="2600" dirty="0">
                    <a:solidFill>
                      <a:srgbClr val="0000FF"/>
                    </a:solidFill>
                    <a:effectLst/>
                    <a:ea typeface="Calibri" panose="020F0502020204030204" pitchFamily="34" charset="0"/>
                    <a:cs typeface="Times New Roman" panose="02020603050405020304" pitchFamily="18" charset="0"/>
                  </a:rPr>
                  <a:t>efinition</a:t>
                </a:r>
                <a:r>
                  <a:rPr lang="en-US" sz="2400" dirty="0">
                    <a:solidFill>
                      <a:srgbClr val="0000FF"/>
                    </a:solidFill>
                    <a:effectLst/>
                    <a:ea typeface="Calibri" panose="020F0502020204030204" pitchFamily="34" charset="0"/>
                    <a:cs typeface="Times New Roman" panose="02020603050405020304" pitchFamily="18" charset="0"/>
                  </a:rPr>
                  <a:t> of Congruent Modulo n:</a:t>
                </a:r>
              </a:p>
              <a:p>
                <a:pPr>
                  <a:lnSpc>
                    <a:spcPct val="150000"/>
                  </a:lnSpc>
                </a:pP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Let m and k be integers and n be a positive integer (n &gt; 0).  </a:t>
                </a:r>
              </a:p>
              <a:p>
                <a:pPr marL="457200" indent="-457200">
                  <a:buFont typeface="Arial" panose="020B0604020202020204" pitchFamily="34" charset="0"/>
                  <a:buChar char="•"/>
                </a:pPr>
                <a:r>
                  <a:rPr lang="en-US" sz="2400" b="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m </a:t>
                </a:r>
                <a:r>
                  <a:rPr lang="en-US" sz="2400" b="1"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is congruent to</a:t>
                </a:r>
                <a:r>
                  <a:rPr lang="en-US" sz="2400" b="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k </a:t>
                </a:r>
                <a:r>
                  <a:rPr lang="en-US" sz="2400" b="1"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modulo</a:t>
                </a:r>
                <a:r>
                  <a:rPr lang="en-US" sz="2400" b="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n </a:t>
                </a:r>
              </a:p>
              <a:p>
                <a:pPr marL="914400" lvl="1" indent="-457200">
                  <a:buFont typeface="Arial" panose="020B0604020202020204" pitchFamily="34" charset="0"/>
                  <a:buChar char="•"/>
                </a:pP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or we say,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 and k are congruent modulo 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914400" lvl="1" indent="-457200">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Times New Roman" panose="02020603050405020304" pitchFamily="18" charset="0"/>
                    <a:ea typeface="Calibri" panose="020F0502020204030204" pitchFamily="34" charset="0"/>
                    <a:cs typeface="Times New Roman" panose="02020603050405020304" pitchFamily="18" charset="0"/>
                  </a:rPr>
                  <a:t>or we say,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 and k are equivalent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14:m>
                  <m:oMath xmlns:m="http://schemas.openxmlformats.org/officeDocument/2006/math">
                    <m:r>
                      <a:rPr lang="en-US" sz="2400">
                        <a:solidFill>
                          <a:srgbClr val="0000FF"/>
                        </a:solidFill>
                        <a:latin typeface="Cambria Math" panose="02040503050406030204" pitchFamily="18" charset="0"/>
                        <a:ea typeface="Calibri" panose="020F0502020204030204" pitchFamily="34" charset="0"/>
                        <a:cs typeface="Times New Roman" panose="02020603050405020304" pitchFamily="18" charset="0"/>
                      </a:rPr>
                      <m:t>≡</m:t>
                    </m:r>
                  </m:oMath>
                </a14:m>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mod 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denoted as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m </a:t>
                </a:r>
                <a14:m>
                  <m:oMath xmlns:m="http://schemas.openxmlformats.org/officeDocument/2006/math">
                    <m:r>
                      <a:rPr lang="en-US" sz="2400" b="1"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400" b="1" i="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k mod n</a:t>
                </a:r>
              </a:p>
              <a:p>
                <a:pPr>
                  <a:lnSpc>
                    <a:spcPct val="150000"/>
                  </a:lnSpc>
                </a:pPr>
                <a:r>
                  <a:rPr lang="en-US" sz="2400" b="1" i="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if</a:t>
                </a:r>
                <a:r>
                  <a:rPr lang="en-US" sz="2400" b="1" i="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and only if </a:t>
                </a:r>
                <a:r>
                  <a:rPr lang="en-US" sz="2400" b="1"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 (m – k) or n | (k – m) </a:t>
                </a:r>
                <a:r>
                  <a:rPr lang="en-US" sz="2400" b="1" i="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b="1" i="1" dirty="0">
                  <a:effectLst/>
                  <a:latin typeface="Calibri" panose="020F0502020204030204" pitchFamily="34" charset="0"/>
                  <a:ea typeface="Calibri" panose="020F0502020204030204" pitchFamily="34" charset="0"/>
                  <a:cs typeface="Times New Roman" panose="02020603050405020304" pitchFamily="18" charset="0"/>
                </a:endParaRPr>
              </a:p>
              <a:p>
                <a:pPr marL="461963" indent="-461963">
                  <a:lnSpc>
                    <a:spcPct val="150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In symbol,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 </a:t>
                </a:r>
                <a14:m>
                  <m:oMath xmlns:m="http://schemas.openxmlformats.org/officeDocument/2006/math">
                    <m:r>
                      <a:rPr lang="en-US" sz="24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 </m:t>
                    </m:r>
                  </m:oMath>
                </a14:m>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k mod n </a:t>
                </a:r>
                <a14:m>
                  <m:oMath xmlns:m="http://schemas.openxmlformats.org/officeDocument/2006/math">
                    <m:r>
                      <a:rPr lang="en-US"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m:rPr>
                        <m:nor/>
                      </m:rP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n</m:t>
                    </m:r>
                    <m:r>
                      <m:rPr>
                        <m:nor/>
                      </m:rP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 (</m:t>
                    </m:r>
                    <m:r>
                      <m:rPr>
                        <m:nor/>
                      </m:rP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m</m:t>
                    </m:r>
                    <m:r>
                      <m:rPr>
                        <m:nor/>
                      </m:rP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 </m:t>
                    </m:r>
                    <m:r>
                      <m:rPr>
                        <m:nor/>
                      </m:rP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k</m:t>
                    </m:r>
                    <m:r>
                      <m:rPr>
                        <m:nor/>
                      </m:rP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400" b="0" i="0" dirty="0" smtClean="0">
                        <a:solidFill>
                          <a:srgbClr val="0000FF"/>
                        </a:solidFill>
                        <a:latin typeface="Times New Roman" panose="02020603050405020304" pitchFamily="18" charset="0"/>
                        <a:ea typeface="Calibri" panose="020F0502020204030204" pitchFamily="34" charset="0"/>
                        <a:cs typeface="Times New Roman" panose="02020603050405020304" pitchFamily="18" charset="0"/>
                      </a:rPr>
                      <m:t>or</m:t>
                    </m:r>
                    <m:r>
                      <m:rPr>
                        <m:nor/>
                      </m:rPr>
                      <a:rPr lang="en-US" sz="2400" b="0" i="0" dirty="0" smtClean="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n</m:t>
                    </m:r>
                    <m:r>
                      <m:rPr>
                        <m:nor/>
                      </m:rP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 (</m:t>
                    </m:r>
                    <m:r>
                      <m:rPr>
                        <m:nor/>
                      </m:rPr>
                      <a:rPr lang="en-US" sz="2400" b="0" i="0" dirty="0" smtClean="0">
                        <a:solidFill>
                          <a:srgbClr val="0000FF"/>
                        </a:solidFill>
                        <a:latin typeface="Times New Roman" panose="02020603050405020304" pitchFamily="18" charset="0"/>
                        <a:ea typeface="Calibri" panose="020F0502020204030204" pitchFamily="34" charset="0"/>
                        <a:cs typeface="Times New Roman" panose="02020603050405020304" pitchFamily="18" charset="0"/>
                      </a:rPr>
                      <m:t>k</m:t>
                    </m:r>
                    <m:r>
                      <m:rPr>
                        <m:nor/>
                      </m:rP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 </m:t>
                    </m:r>
                    <m:r>
                      <m:rPr>
                        <m:nor/>
                      </m:rPr>
                      <a:rPr lang="en-US" sz="2400" b="0" i="0" dirty="0" smtClean="0">
                        <a:solidFill>
                          <a:srgbClr val="0000FF"/>
                        </a:solidFill>
                        <a:latin typeface="Times New Roman" panose="02020603050405020304" pitchFamily="18" charset="0"/>
                        <a:ea typeface="Calibri" panose="020F0502020204030204" pitchFamily="34" charset="0"/>
                        <a:cs typeface="Times New Roman" panose="02020603050405020304" pitchFamily="18" charset="0"/>
                      </a:rPr>
                      <m:t>m</m:t>
                    </m:r>
                    <m:r>
                      <m:rPr>
                        <m:nor/>
                      </m:rP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m:t>
                    </m:r>
                  </m:oMath>
                </a14:m>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a:t>
                </a:r>
              </a:p>
              <a:p>
                <a:pPr marL="461963" indent="-461963">
                  <a:lnSpc>
                    <a:spcPct val="150000"/>
                  </a:lnSpc>
                  <a:buFont typeface="Arial" panose="020B0604020202020204" pitchFamily="34" charset="0"/>
                  <a:buChar char="•"/>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Example: -18 </a:t>
                </a:r>
                <a14:m>
                  <m:oMath xmlns:m="http://schemas.openxmlformats.org/officeDocument/2006/math">
                    <m:r>
                      <a:rPr lang="en-US" sz="20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m:t>
                    </m:r>
                    <m:r>
                      <a:rPr lang="en-US" sz="2000">
                        <a:solidFill>
                          <a:srgbClr val="0000FF"/>
                        </a:solidFill>
                        <a:latin typeface="Cambria Math" panose="02040503050406030204" pitchFamily="18" charset="0"/>
                        <a:ea typeface="Calibri" panose="020F0502020204030204" pitchFamily="34" charset="0"/>
                        <a:cs typeface="Times New Roman" panose="02020603050405020304" pitchFamily="18" charset="0"/>
                      </a:rPr>
                      <m:t>3</m:t>
                    </m:r>
                  </m:oMath>
                </a14:m>
                <a:r>
                  <a:rPr lang="en-US" sz="20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mod 7,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11 </a:t>
                </a:r>
                <a14:m>
                  <m:oMath xmlns:m="http://schemas.openxmlformats.org/officeDocument/2006/math">
                    <m:r>
                      <a:rPr lang="en-US" sz="20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m:t>
                    </m:r>
                    <m:r>
                      <a:rPr lang="en-US" sz="2000">
                        <a:solidFill>
                          <a:srgbClr val="0000FF"/>
                        </a:solidFill>
                        <a:latin typeface="Cambria Math" panose="02040503050406030204" pitchFamily="18" charset="0"/>
                        <a:ea typeface="Calibri" panose="020F0502020204030204" pitchFamily="34" charset="0"/>
                        <a:cs typeface="Times New Roman" panose="02020603050405020304" pitchFamily="18" charset="0"/>
                      </a:rPr>
                      <m:t>3</m:t>
                    </m:r>
                  </m:oMath>
                </a14:m>
                <a:r>
                  <a:rPr lang="en-US" sz="20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mod 7,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-4 </a:t>
                </a:r>
                <a14:m>
                  <m:oMath xmlns:m="http://schemas.openxmlformats.org/officeDocument/2006/math">
                    <m:r>
                      <a:rPr lang="en-US" sz="20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m:t>
                    </m:r>
                    <m:r>
                      <a:rPr lang="en-US" sz="2000">
                        <a:solidFill>
                          <a:srgbClr val="0000FF"/>
                        </a:solidFill>
                        <a:latin typeface="Cambria Math" panose="02040503050406030204" pitchFamily="18" charset="0"/>
                        <a:ea typeface="Calibri" panose="020F0502020204030204" pitchFamily="34" charset="0"/>
                        <a:cs typeface="Times New Roman" panose="02020603050405020304" pitchFamily="18" charset="0"/>
                      </a:rPr>
                      <m:t>3</m:t>
                    </m:r>
                  </m:oMath>
                </a14:m>
                <a:r>
                  <a:rPr lang="en-US" sz="20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mod 7,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10 </a:t>
                </a:r>
                <a14:m>
                  <m:oMath xmlns:m="http://schemas.openxmlformats.org/officeDocument/2006/math">
                    <m:r>
                      <a:rPr lang="en-US" sz="20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m:t>
                    </m:r>
                    <m:r>
                      <a:rPr lang="en-US" sz="2000" b="0" i="0"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3</m:t>
                    </m:r>
                  </m:oMath>
                </a14:m>
                <a:r>
                  <a:rPr lang="en-US" sz="20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mod 7, </a:t>
                </a:r>
              </a:p>
              <a:p>
                <a:pPr>
                  <a:lnSpc>
                    <a:spcPct val="150000"/>
                  </a:lnSpc>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17 </a:t>
                </a:r>
                <a14:m>
                  <m:oMath xmlns:m="http://schemas.openxmlformats.org/officeDocument/2006/math">
                    <m:r>
                      <a:rPr lang="en-US" sz="20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m:t>
                    </m:r>
                    <m:r>
                      <a:rPr lang="en-US" sz="2000">
                        <a:solidFill>
                          <a:srgbClr val="0000FF"/>
                        </a:solidFill>
                        <a:latin typeface="Cambria Math" panose="02040503050406030204" pitchFamily="18" charset="0"/>
                        <a:ea typeface="Calibri" panose="020F0502020204030204" pitchFamily="34" charset="0"/>
                        <a:cs typeface="Times New Roman" panose="02020603050405020304" pitchFamily="18" charset="0"/>
                      </a:rPr>
                      <m:t>3</m:t>
                    </m:r>
                  </m:oMath>
                </a14:m>
                <a:r>
                  <a:rPr lang="en-US" sz="20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mod 7,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24 </a:t>
                </a:r>
                <a14:m>
                  <m:oMath xmlns:m="http://schemas.openxmlformats.org/officeDocument/2006/math">
                    <m:r>
                      <a:rPr lang="en-US" sz="20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 </m:t>
                    </m:r>
                  </m:oMath>
                </a14:m>
                <a:r>
                  <a:rPr lang="en-US" sz="20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3 mod 7,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24 </a:t>
                </a:r>
                <a14:m>
                  <m:oMath xmlns:m="http://schemas.openxmlformats.org/officeDocument/2006/math">
                    <m:r>
                      <a:rPr lang="en-US" sz="20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 </m:t>
                    </m:r>
                  </m:oMath>
                </a14:m>
                <a:r>
                  <a:rPr lang="en-US" sz="20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10 mod 7. </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612061" y="720855"/>
                <a:ext cx="9531532" cy="5290551"/>
              </a:xfrm>
              <a:prstGeom prst="rect">
                <a:avLst/>
              </a:prstGeom>
              <a:blipFill>
                <a:blip r:embed="rId2"/>
                <a:stretch>
                  <a:fillRect l="-1151" t="-922" b="-1037"/>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DB5BB7D4-DD16-4C11-AF9B-3BC652D49082}"/>
              </a:ext>
            </a:extLst>
          </p:cNvPr>
          <p:cNvSpPr txBox="1"/>
          <p:nvPr/>
        </p:nvSpPr>
        <p:spPr>
          <a:xfrm>
            <a:off x="1754777" y="5885666"/>
            <a:ext cx="7791807"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Observation:</a:t>
            </a:r>
          </a:p>
          <a:p>
            <a:r>
              <a:rPr lang="en-US" dirty="0"/>
              <a:t>n | (m – k) or n | (k – m).  m mod n = k mod n (i.e., they have the same remainder.</a:t>
            </a:r>
          </a:p>
          <a:p>
            <a:r>
              <a:rPr lang="en-US" dirty="0"/>
              <a:t>m = k + </a:t>
            </a:r>
            <a:r>
              <a:rPr lang="en-US" dirty="0" err="1"/>
              <a:t>i</a:t>
            </a:r>
            <a:r>
              <a:rPr lang="en-US" dirty="0"/>
              <a:t> * n, where </a:t>
            </a:r>
            <a:r>
              <a:rPr lang="en-US" dirty="0" err="1"/>
              <a:t>i</a:t>
            </a:r>
            <a:r>
              <a:rPr lang="en-US" dirty="0"/>
              <a:t> </a:t>
            </a:r>
            <a:r>
              <a:rPr lang="en-US" dirty="0">
                <a:latin typeface="Times New Roman" panose="02020603050405020304" pitchFamily="18" charset="0"/>
                <a:ea typeface="Calibri" panose="020F0502020204030204" pitchFamily="34" charset="0"/>
                <a:cs typeface="Times New Roman" panose="02020603050405020304" pitchFamily="18" charset="0"/>
              </a:rPr>
              <a:t>ɛ Z = {…, -2, -1, 0, 1, 2, …}</a:t>
            </a:r>
            <a:endParaRPr lang="en-US" dirty="0"/>
          </a:p>
        </p:txBody>
      </p:sp>
      <p:sp>
        <p:nvSpPr>
          <p:cNvPr id="3" name="Rectangle 2">
            <a:extLst>
              <a:ext uri="{FF2B5EF4-FFF2-40B4-BE49-F238E27FC236}">
                <a16:creationId xmlns:a16="http://schemas.microsoft.com/office/drawing/2014/main" id="{4CAF3E19-1595-4E66-A57E-59E8FF0EB4DD}"/>
              </a:ext>
            </a:extLst>
          </p:cNvPr>
          <p:cNvSpPr/>
          <p:nvPr/>
        </p:nvSpPr>
        <p:spPr>
          <a:xfrm>
            <a:off x="1611307" y="49004"/>
            <a:ext cx="4039373" cy="671851"/>
          </a:xfrm>
          <a:prstGeom prst="rect">
            <a:avLst/>
          </a:prstGeom>
        </p:spPr>
        <p:txBody>
          <a:bodyPr wrap="square">
            <a:spAutoFit/>
          </a:bodyPr>
          <a:lstStyle/>
          <a:p>
            <a:pPr>
              <a:lnSpc>
                <a:spcPct val="150000"/>
              </a:lnSpc>
              <a:spcAft>
                <a:spcPts val="600"/>
              </a:spcAft>
            </a:pPr>
            <a:r>
              <a:rPr lang="en-US" sz="2800" dirty="0">
                <a:ea typeface="Calibri" panose="020F0502020204030204" pitchFamily="34" charset="0"/>
                <a:cs typeface="Times New Roman" panose="02020603050405020304" pitchFamily="18" charset="0"/>
              </a:rPr>
              <a:t>Congruence Modulo n </a:t>
            </a:r>
          </a:p>
        </p:txBody>
      </p:sp>
      <p:pic>
        <p:nvPicPr>
          <p:cNvPr id="8" name="Picture 7" descr="Confused emoticon Stock Vector - 11275856">
            <a:extLst>
              <a:ext uri="{FF2B5EF4-FFF2-40B4-BE49-F238E27FC236}">
                <a16:creationId xmlns:a16="http://schemas.microsoft.com/office/drawing/2014/main" id="{B564E711-4511-4312-857F-BF0770CA714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8407" y="1213945"/>
            <a:ext cx="500734" cy="406564"/>
          </a:xfrm>
          <a:prstGeom prst="rect">
            <a:avLst/>
          </a:prstGeom>
          <a:noFill/>
          <a:ln>
            <a:noFill/>
          </a:ln>
        </p:spPr>
      </p:pic>
    </p:spTree>
    <p:extLst>
      <p:ext uri="{BB962C8B-B14F-4D97-AF65-F5344CB8AC3E}">
        <p14:creationId xmlns:p14="http://schemas.microsoft.com/office/powerpoint/2010/main" val="129622604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B0BB936-CE16-485D-AFD2-5F1681D96990}"/>
              </a:ext>
            </a:extLst>
          </p:cNvPr>
          <p:cNvSpPr txBox="1"/>
          <p:nvPr/>
        </p:nvSpPr>
        <p:spPr>
          <a:xfrm>
            <a:off x="625854" y="1321431"/>
            <a:ext cx="9046183" cy="896983"/>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985550" y="473708"/>
            <a:ext cx="9181117" cy="6278642"/>
          </a:xfrm>
          <a:prstGeom prst="rect">
            <a:avLst/>
          </a:prstGeom>
        </p:spPr>
        <p:txBody>
          <a:bodyPr wrap="square">
            <a:spAutoFit/>
          </a:bodyPr>
          <a:lstStyle/>
          <a:p>
            <a:pPr>
              <a:lnSpc>
                <a:spcPct val="150000"/>
              </a:lnSpc>
              <a:spcAft>
                <a:spcPts val="1200"/>
              </a:spcAft>
            </a:pPr>
            <a:r>
              <a:rPr lang="en-US" sz="2600" dirty="0">
                <a:solidFill>
                  <a:srgbClr val="0000FF"/>
                </a:solidFill>
                <a:ea typeface="Calibri" panose="020F0502020204030204" pitchFamily="34" charset="0"/>
                <a:cs typeface="Times New Roman" panose="02020603050405020304" pitchFamily="18" charset="0"/>
              </a:rPr>
              <a:t>C</a:t>
            </a:r>
            <a:r>
              <a:rPr lang="en-US" sz="2600" dirty="0">
                <a:solidFill>
                  <a:srgbClr val="0000FF"/>
                </a:solidFill>
                <a:effectLst/>
                <a:ea typeface="Calibri" panose="020F0502020204030204" pitchFamily="34" charset="0"/>
                <a:cs typeface="Times New Roman" panose="02020603050405020304" pitchFamily="18" charset="0"/>
              </a:rPr>
              <a:t>ongruent modulo n:</a:t>
            </a:r>
          </a:p>
          <a:p>
            <a:pPr marL="800100" lvl="1" indent="-342900">
              <a:spcAft>
                <a:spcPts val="600"/>
              </a:spcAft>
              <a:buSzPct val="100000"/>
              <a:buFont typeface="Arial" panose="020B0604020202020204" pitchFamily="34" charset="0"/>
              <a:buChar char="•"/>
            </a:pPr>
            <a:r>
              <a:rPr lang="en-US" sz="24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m and k are congruent modulo n </a:t>
            </a:r>
          </a:p>
          <a:p>
            <a:pPr lvl="1">
              <a:spcAft>
                <a:spcPts val="1200"/>
              </a:spcAft>
              <a:buSzPct val="100000"/>
            </a:pP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if they differ by a multiple of n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(i.e., </a:t>
            </a:r>
            <a:r>
              <a:rPr lang="en-US" sz="24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 n).  </a:t>
            </a:r>
          </a:p>
          <a:p>
            <a:pPr marL="800100" lvl="1" indent="-342900">
              <a:spcAft>
                <a:spcPts val="600"/>
              </a:spcAft>
              <a:buSzPct val="100000"/>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Equivalently, we write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 – k| =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n, </a:t>
            </a:r>
          </a:p>
          <a:p>
            <a:pPr lvl="1">
              <a:spcAft>
                <a:spcPts val="1200"/>
              </a:spcAft>
              <a:buSzPct val="100000"/>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for some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 ɛ Z = {…, -2, -1, 0, 1, 2, …}, the set of integers.</a:t>
            </a:r>
          </a:p>
          <a:p>
            <a:pPr marL="800100" lvl="1" indent="-342900">
              <a:spcAft>
                <a:spcPts val="600"/>
              </a:spcAft>
              <a:buSzPct val="100000"/>
              <a:buFont typeface="Arial" panose="020B0604020202020204" pitchFamily="34" charset="0"/>
              <a:buChar char="•"/>
            </a:pPr>
            <a:r>
              <a:rPr lang="en-US" sz="2400" dirty="0"/>
              <a:t>Example:   </a:t>
            </a:r>
          </a:p>
          <a:p>
            <a:pPr marL="1257300" lvl="2" indent="-342900">
              <a:spcAft>
                <a:spcPts val="600"/>
              </a:spcAft>
              <a:buSzPct val="100000"/>
              <a:buFont typeface="Arial" panose="020B0604020202020204" pitchFamily="34" charset="0"/>
              <a:buChar char="•"/>
            </a:pPr>
            <a:r>
              <a:rPr lang="en-US" sz="2400" dirty="0"/>
              <a:t>[3]</a:t>
            </a:r>
            <a:r>
              <a:rPr lang="en-US" sz="2400" baseline="-25000" dirty="0"/>
              <a:t>7</a:t>
            </a:r>
            <a:r>
              <a:rPr lang="en-US" sz="2400" dirty="0"/>
              <a:t>  = {… -11, - 4, 3, 10, 17, 24, 31, …} are congruent modulo </a:t>
            </a:r>
            <a:r>
              <a:rPr lang="en-US" sz="2400" dirty="0">
                <a:solidFill>
                  <a:srgbClr val="0000FF"/>
                </a:solidFill>
              </a:rPr>
              <a:t>7.</a:t>
            </a:r>
          </a:p>
          <a:p>
            <a:pPr marL="1257300" lvl="2" indent="-342900">
              <a:spcAft>
                <a:spcPts val="600"/>
              </a:spcAft>
              <a:buSzPct val="100000"/>
              <a:buFont typeface="Arial" panose="020B0604020202020204" pitchFamily="34" charset="0"/>
              <a:buChar char="•"/>
            </a:pPr>
            <a:r>
              <a:rPr lang="en-US" sz="2400" dirty="0">
                <a:solidFill>
                  <a:srgbClr val="0000FF"/>
                </a:solidFill>
              </a:rPr>
              <a:t>|-11 – (-4)| = 1 * 7, |-11 – 3| = 2 * 7, |-11 – 10| = 3 * 7, …</a:t>
            </a:r>
          </a:p>
          <a:p>
            <a:pPr marL="1257300" lvl="2" indent="-342900">
              <a:spcAft>
                <a:spcPts val="600"/>
              </a:spcAft>
              <a:buSzPct val="100000"/>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|-4 – 3| = 1 * 7  |-4 – 10| = 2 * 7,  |-4 – 17| = 3 * 7</a:t>
            </a:r>
            <a:endParaRPr lang="en-US" sz="2400" dirty="0">
              <a:solidFill>
                <a:srgbClr val="0000FF"/>
              </a:solidFill>
            </a:endParaRPr>
          </a:p>
          <a:p>
            <a:pPr marL="1257300" lvl="2" indent="-342900">
              <a:spcAft>
                <a:spcPts val="600"/>
              </a:spcAft>
              <a:buSzPct val="100000"/>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 – 10| = 1 * 7,  |3 – 17| = 2 * 7,  |3 – 24| = 3 * 7, …</a:t>
            </a:r>
          </a:p>
          <a:p>
            <a:pPr marL="1257300" lvl="2" indent="-342900">
              <a:spcAft>
                <a:spcPts val="600"/>
              </a:spcAft>
              <a:buSzPct val="100000"/>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|10 – 17| = 1 * 7,  |10 – 24| = 2 * 7,  |10 – 31| = 3 * 7, …</a:t>
            </a:r>
          </a:p>
          <a:p>
            <a:pPr marL="1257300" lvl="2" indent="-342900">
              <a:spcAft>
                <a:spcPts val="600"/>
              </a:spcAft>
              <a:buSzPct val="100000"/>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|17 – 24| = 1 * 7,  |17 – 24| = 2 * 7, …</a:t>
            </a:r>
          </a:p>
          <a:p>
            <a:pPr marL="1257300" lvl="2" indent="-342900">
              <a:spcAft>
                <a:spcPts val="600"/>
              </a:spcAft>
              <a:buSzPct val="100000"/>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|24 – 31| = 1 * 7, …</a:t>
            </a:r>
          </a:p>
        </p:txBody>
      </p:sp>
      <p:sp>
        <p:nvSpPr>
          <p:cNvPr id="5" name="Cloud Callout 2">
            <a:extLst>
              <a:ext uri="{FF2B5EF4-FFF2-40B4-BE49-F238E27FC236}">
                <a16:creationId xmlns:a16="http://schemas.microsoft.com/office/drawing/2014/main" id="{8C2595CA-4DD8-440A-8FF8-DF2D21EEAAEE}"/>
              </a:ext>
            </a:extLst>
          </p:cNvPr>
          <p:cNvSpPr/>
          <p:nvPr/>
        </p:nvSpPr>
        <p:spPr>
          <a:xfrm flipH="1">
            <a:off x="715206" y="1508239"/>
            <a:ext cx="540688" cy="405516"/>
          </a:xfrm>
          <a:prstGeom prst="cloudCallout">
            <a:avLst>
              <a:gd name="adj1" fmla="val -59429"/>
              <a:gd name="adj2" fmla="val 1257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mage result for smiley face images">
            <a:extLst>
              <a:ext uri="{FF2B5EF4-FFF2-40B4-BE49-F238E27FC236}">
                <a16:creationId xmlns:a16="http://schemas.microsoft.com/office/drawing/2014/main" id="{FA9E0AB8-9A36-48C1-BF86-59E43275E9D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22458">
            <a:off x="702557" y="1582964"/>
            <a:ext cx="565986" cy="37391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23E5B3D-7A78-4D2D-C11F-42F69F764241}"/>
                  </a:ext>
                </a:extLst>
              </p:cNvPr>
              <p:cNvSpPr txBox="1"/>
              <p:nvPr/>
            </p:nvSpPr>
            <p:spPr>
              <a:xfrm>
                <a:off x="9144000" y="874455"/>
                <a:ext cx="3048000" cy="2554545"/>
              </a:xfrm>
              <a:prstGeom prst="rect">
                <a:avLst/>
              </a:prstGeom>
              <a:solidFill>
                <a:schemeClr val="accent1">
                  <a:lumMod val="20000"/>
                  <a:lumOff val="80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000" dirty="0">
                    <a:latin typeface="Times New Roman" panose="02020603050405020304" pitchFamily="18" charset="0"/>
                    <a:cs typeface="Times New Roman" panose="02020603050405020304" pitchFamily="18" charset="0"/>
                  </a:rPr>
                  <a:t>m =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n + k, </a:t>
                </a:r>
                <a:r>
                  <a:rPr lang="en-US" alt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 ≤ k &lt; n</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m =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7 + 3</a:t>
                </a:r>
              </a:p>
              <a:p>
                <a:r>
                  <a:rPr lang="en-US" sz="2000" dirty="0">
                    <a:latin typeface="Times New Roman" panose="02020603050405020304" pitchFamily="18" charset="0"/>
                    <a:cs typeface="Times New Roman" panose="02020603050405020304" pitchFamily="18" charset="0"/>
                  </a:rPr>
                  <a:t>When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oMath>
                </a14:m>
                <a:r>
                  <a:rPr lang="en-US" sz="2000" dirty="0">
                    <a:latin typeface="Times New Roman" panose="02020603050405020304" pitchFamily="18" charset="0"/>
                    <a:cs typeface="Times New Roman" panose="02020603050405020304" pitchFamily="18" charset="0"/>
                  </a:rPr>
                  <a:t> {0, 1, 2, 3, …}, m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latin typeface="Times New Roman" panose="02020603050405020304" pitchFamily="18" charset="0"/>
                    <a:cs typeface="Times New Roman" panose="02020603050405020304" pitchFamily="18" charset="0"/>
                  </a:rPr>
                  <a:t> {3, 10, 17, 24, …}, respectively.</a:t>
                </a:r>
              </a:p>
              <a:p>
                <a:r>
                  <a:rPr lang="en-US" sz="2000" dirty="0">
                    <a:latin typeface="Times New Roman" panose="02020603050405020304" pitchFamily="18" charset="0"/>
                    <a:cs typeface="Times New Roman" panose="02020603050405020304" pitchFamily="18" charset="0"/>
                  </a:rPr>
                  <a:t>When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oMath>
                </a14:m>
                <a:r>
                  <a:rPr lang="en-US" sz="2000" dirty="0">
                    <a:latin typeface="Times New Roman" panose="02020603050405020304" pitchFamily="18" charset="0"/>
                    <a:cs typeface="Times New Roman" panose="02020603050405020304" pitchFamily="18" charset="0"/>
                  </a:rPr>
                  <a:t> {-1, -2, -3, …}, m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latin typeface="Times New Roman" panose="02020603050405020304" pitchFamily="18" charset="0"/>
                    <a:cs typeface="Times New Roman" panose="02020603050405020304" pitchFamily="18" charset="0"/>
                  </a:rPr>
                  <a:t> {- 4, -11, -18, …}, respectively.</a:t>
                </a:r>
              </a:p>
            </p:txBody>
          </p:sp>
        </mc:Choice>
        <mc:Fallback xmlns="">
          <p:sp>
            <p:nvSpPr>
              <p:cNvPr id="3" name="TextBox 2">
                <a:extLst>
                  <a:ext uri="{FF2B5EF4-FFF2-40B4-BE49-F238E27FC236}">
                    <a16:creationId xmlns:a16="http://schemas.microsoft.com/office/drawing/2014/main" id="{623E5B3D-7A78-4D2D-C11F-42F69F764241}"/>
                  </a:ext>
                </a:extLst>
              </p:cNvPr>
              <p:cNvSpPr txBox="1">
                <a:spLocks noRot="1" noChangeAspect="1" noMove="1" noResize="1" noEditPoints="1" noAdjustHandles="1" noChangeArrowheads="1" noChangeShapeType="1" noTextEdit="1"/>
              </p:cNvSpPr>
              <p:nvPr/>
            </p:nvSpPr>
            <p:spPr>
              <a:xfrm>
                <a:off x="9144000" y="874455"/>
                <a:ext cx="3048000" cy="2554545"/>
              </a:xfrm>
              <a:prstGeom prst="rect">
                <a:avLst/>
              </a:prstGeom>
              <a:blipFill>
                <a:blip r:embed="rId3"/>
                <a:stretch>
                  <a:fillRect l="-1793" t="-948" b="-2844"/>
                </a:stretch>
              </a:blipFill>
            </p:spPr>
            <p:txBody>
              <a:bodyPr/>
              <a:lstStyle/>
              <a:p>
                <a:r>
                  <a:rPr lang="en-US">
                    <a:noFill/>
                  </a:rPr>
                  <a:t> </a:t>
                </a:r>
              </a:p>
            </p:txBody>
          </p:sp>
        </mc:Fallback>
      </mc:AlternateContent>
    </p:spTree>
    <p:extLst>
      <p:ext uri="{BB962C8B-B14F-4D97-AF65-F5344CB8AC3E}">
        <p14:creationId xmlns:p14="http://schemas.microsoft.com/office/powerpoint/2010/main" val="115067987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8DA96BC-8CF3-477E-A376-A0AD633FF35B}"/>
              </a:ext>
            </a:extLst>
          </p:cNvPr>
          <p:cNvSpPr txBox="1"/>
          <p:nvPr/>
        </p:nvSpPr>
        <p:spPr>
          <a:xfrm>
            <a:off x="1865269" y="1210492"/>
            <a:ext cx="8532765" cy="1820090"/>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2141233" y="785532"/>
                <a:ext cx="8318578" cy="5940088"/>
              </a:xfrm>
              <a:prstGeom prst="rect">
                <a:avLst/>
              </a:prstGeom>
            </p:spPr>
            <p:txBody>
              <a:bodyPr wrap="square">
                <a:spAutoFit/>
              </a:bodyPr>
              <a:lstStyle/>
              <a:p>
                <a:pPr>
                  <a:lnSpc>
                    <a:spcPct val="150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Example</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0.47:  n = 5; </a:t>
                </a:r>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m </a:t>
                </a:r>
                <a14:m>
                  <m:oMath xmlns:m="http://schemas.openxmlformats.org/officeDocument/2006/math">
                    <m:r>
                      <a:rPr lang="en-US" sz="20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0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k mod n </a:t>
                </a:r>
                <a:r>
                  <a:rPr lang="en-US" sz="2000" i="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if, and only if </a:t>
                </a:r>
                <a:r>
                  <a:rPr lang="en-US" sz="20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 (m – k) or n | (k – m). </a:t>
                </a:r>
                <a:endParaRPr lang="en-US" sz="20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2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What is </a:t>
                </a:r>
                <a:r>
                  <a:rPr lang="en-US" sz="2200" i="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the equivalence class modulo 5 containing 3</a:t>
                </a:r>
                <a:r>
                  <a:rPr lang="en-US" sz="22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[3]</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5</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p>
              <a:p>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That is, </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each of the integer m in the class mod 5 has the remainder 3</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p>
              <a:p>
                <a:pPr>
                  <a:spcAft>
                    <a:spcPts val="600"/>
                  </a:spcAft>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600"/>
                  </a:spcAf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5</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 …, -7, -2, 3, 8, 13, 18, 23, 28, 33, … } is </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equivalence 	class modulo 5 containing 3</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Since 5 | (33 – </a:t>
                </a:r>
                <a:r>
                  <a:rPr lang="en-US" sz="2200" dirty="0">
                    <a:latin typeface="Times New Roman" panose="02020603050405020304" pitchFamily="18" charset="0"/>
                    <a:ea typeface="Calibri" panose="020F0502020204030204" pitchFamily="34" charset="0"/>
                    <a:cs typeface="Times New Roman" panose="02020603050405020304" pitchFamily="18" charset="0"/>
                  </a:rPr>
                  <a:t>33</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33 </a:t>
                </a:r>
                <a14:m>
                  <m:oMath xmlns:m="http://schemas.openxmlformats.org/officeDocument/2006/math">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200" b="0" i="0" smtClean="0">
                        <a:effectLst/>
                        <a:latin typeface="Cambria Math" panose="02040503050406030204" pitchFamily="18" charset="0"/>
                        <a:ea typeface="Calibri" panose="020F0502020204030204" pitchFamily="34" charset="0"/>
                        <a:cs typeface="Times New Roman" panose="02020603050405020304" pitchFamily="18" charset="0"/>
                      </a:rPr>
                      <m:t>33</m:t>
                    </m:r>
                  </m:oMath>
                </a14:m>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mod 5.    |33 – 33| = 0 * 5.  33 = 6*5 + 3</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Since 5 | (33 – 28),</a:t>
                </a: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33 </a:t>
                </a:r>
                <a14:m>
                  <m:oMath xmlns:m="http://schemas.openxmlformats.org/officeDocument/2006/math">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28 mod 5</a:t>
                </a:r>
                <a:r>
                  <a:rPr lang="en-US" sz="2200" dirty="0">
                    <a:latin typeface="Times New Roman" panose="02020603050405020304" pitchFamily="18" charset="0"/>
                    <a:ea typeface="Times New Roman" panose="02020603050405020304" pitchFamily="18" charset="0"/>
                    <a:cs typeface="Times New Roman" panose="02020603050405020304" pitchFamily="18" charset="0"/>
                  </a:rPr>
                  <a:t>.     |33 – 28| = 1 * 5.  28 = 5*5 + 3</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Since 5 | (33 – 23),</a:t>
                </a: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33 </a:t>
                </a:r>
                <a14:m>
                  <m:oMath xmlns:m="http://schemas.openxmlformats.org/officeDocument/2006/math">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23 mod 5.</a:t>
                </a:r>
                <a:r>
                  <a:rPr lang="en-US" sz="2200" dirty="0">
                    <a:latin typeface="Times New Roman" panose="02020603050405020304" pitchFamily="18" charset="0"/>
                    <a:ea typeface="Times New Roman" panose="02020603050405020304" pitchFamily="18" charset="0"/>
                    <a:cs typeface="Times New Roman" panose="02020603050405020304" pitchFamily="18" charset="0"/>
                  </a:rPr>
                  <a:t>     |33 – 23| = 2 * 5.  23 = 4*5 + 3</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Since 5 | (33 – 18),</a:t>
                </a: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33 </a:t>
                </a:r>
                <a14:m>
                  <m:oMath xmlns:m="http://schemas.openxmlformats.org/officeDocument/2006/math">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18 mod 5</a:t>
                </a:r>
                <a:r>
                  <a:rPr lang="en-US" sz="2200" dirty="0">
                    <a:latin typeface="Times New Roman" panose="02020603050405020304" pitchFamily="18" charset="0"/>
                    <a:ea typeface="Times New Roman" panose="02020603050405020304" pitchFamily="18" charset="0"/>
                    <a:cs typeface="Times New Roman" panose="02020603050405020304" pitchFamily="18" charset="0"/>
                  </a:rPr>
                  <a:t>.     |33 – 18| = 3 * 5.  18 = 3*5 + 3</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Since 5 | (33 – 13),</a:t>
                </a: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33 </a:t>
                </a:r>
                <a14:m>
                  <m:oMath xmlns:m="http://schemas.openxmlformats.org/officeDocument/2006/math">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13 mod 5.</a:t>
                </a:r>
                <a:r>
                  <a:rPr lang="en-US" sz="2200" dirty="0">
                    <a:latin typeface="Times New Roman" panose="02020603050405020304" pitchFamily="18" charset="0"/>
                    <a:ea typeface="Times New Roman" panose="02020603050405020304" pitchFamily="18" charset="0"/>
                    <a:cs typeface="Times New Roman" panose="02020603050405020304" pitchFamily="18" charset="0"/>
                  </a:rPr>
                  <a:t>     |33 – 13| = 4 * 5.  13 = 2*5 + 3</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Since 5 | (33 – 8),</a:t>
                </a: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33 </a:t>
                </a:r>
                <a14:m>
                  <m:oMath xmlns:m="http://schemas.openxmlformats.org/officeDocument/2006/math">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8 mod 5.</a:t>
                </a:r>
                <a:r>
                  <a:rPr lang="en-US" sz="2200" dirty="0">
                    <a:latin typeface="Times New Roman" panose="02020603050405020304" pitchFamily="18" charset="0"/>
                    <a:ea typeface="Times New Roman" panose="02020603050405020304" pitchFamily="18" charset="0"/>
                    <a:cs typeface="Times New Roman" panose="02020603050405020304" pitchFamily="18" charset="0"/>
                  </a:rPr>
                  <a:t>      |33 –   8| = 5 * 5.    8 = 1*5 + 3</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Since 5 | (33 – 3),</a:t>
                </a: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33 </a:t>
                </a:r>
                <a14:m>
                  <m:oMath xmlns:m="http://schemas.openxmlformats.org/officeDocument/2006/math">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3 mod 5.</a:t>
                </a:r>
                <a:r>
                  <a:rPr lang="en-US" sz="2200" dirty="0">
                    <a:latin typeface="Times New Roman" panose="02020603050405020304" pitchFamily="18" charset="0"/>
                    <a:ea typeface="Times New Roman" panose="02020603050405020304" pitchFamily="18" charset="0"/>
                    <a:cs typeface="Times New Roman" panose="02020603050405020304" pitchFamily="18" charset="0"/>
                  </a:rPr>
                  <a:t>      |33 –   3| = 6 * 5.    3 = 0*5 + 3</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Since 5 | (33 – (-2)),</a:t>
                </a: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33 </a:t>
                </a:r>
                <a14:m>
                  <m:oMath xmlns:m="http://schemas.openxmlformats.org/officeDocument/2006/math">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-2 mod 5.      </a:t>
                </a:r>
                <a:r>
                  <a:rPr lang="en-US" sz="2200" dirty="0">
                    <a:latin typeface="Times New Roman" panose="02020603050405020304" pitchFamily="18" charset="0"/>
                    <a:ea typeface="Times New Roman" panose="02020603050405020304" pitchFamily="18" charset="0"/>
                    <a:cs typeface="Times New Roman" panose="02020603050405020304" pitchFamily="18" charset="0"/>
                  </a:rPr>
                  <a:t>|33 – -2| = 7 * 5.  -2 = 1*5 + 3</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Since 5 | (33 – (-7)),</a:t>
                </a: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33 </a:t>
                </a:r>
                <a14:m>
                  <m:oMath xmlns:m="http://schemas.openxmlformats.org/officeDocument/2006/math">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-7 mod 5.</a:t>
                </a:r>
                <a:r>
                  <a:rPr lang="en-US" sz="2200" dirty="0">
                    <a:latin typeface="Times New Roman" panose="02020603050405020304" pitchFamily="18" charset="0"/>
                    <a:ea typeface="Times New Roman" panose="02020603050405020304" pitchFamily="18" charset="0"/>
                    <a:cs typeface="Times New Roman" panose="02020603050405020304" pitchFamily="18" charset="0"/>
                  </a:rPr>
                  <a:t>      |33 – -7| = 8 * 5.  -7 = 2*5 + 3</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2141233" y="785532"/>
                <a:ext cx="8318578" cy="5940088"/>
              </a:xfrm>
              <a:prstGeom prst="rect">
                <a:avLst/>
              </a:prstGeom>
              <a:blipFill>
                <a:blip r:embed="rId2"/>
                <a:stretch>
                  <a:fillRect l="-952" b="-1027"/>
                </a:stretch>
              </a:blipFill>
            </p:spPr>
            <p:txBody>
              <a:bodyPr/>
              <a:lstStyle/>
              <a:p>
                <a:r>
                  <a:rPr lang="en-US">
                    <a:noFill/>
                  </a:rPr>
                  <a:t> </a:t>
                </a:r>
              </a:p>
            </p:txBody>
          </p:sp>
        </mc:Fallback>
      </mc:AlternateContent>
      <p:sp>
        <p:nvSpPr>
          <p:cNvPr id="3" name="Cloud Callout 2">
            <a:extLst>
              <a:ext uri="{FF2B5EF4-FFF2-40B4-BE49-F238E27FC236}">
                <a16:creationId xmlns:a16="http://schemas.microsoft.com/office/drawing/2014/main" id="{A125B78C-1469-4F8C-916F-61ECD151E2B1}"/>
              </a:ext>
            </a:extLst>
          </p:cNvPr>
          <p:cNvSpPr/>
          <p:nvPr/>
        </p:nvSpPr>
        <p:spPr>
          <a:xfrm flipH="1">
            <a:off x="1059529" y="5989485"/>
            <a:ext cx="540688" cy="405516"/>
          </a:xfrm>
          <a:prstGeom prst="cloudCallout">
            <a:avLst>
              <a:gd name="adj1" fmla="val -59429"/>
              <a:gd name="adj2" fmla="val 1257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319375C-87ED-481C-8460-C5B286C0546E}"/>
              </a:ext>
            </a:extLst>
          </p:cNvPr>
          <p:cNvSpPr/>
          <p:nvPr/>
        </p:nvSpPr>
        <p:spPr>
          <a:xfrm>
            <a:off x="1274859" y="196564"/>
            <a:ext cx="4039373" cy="671851"/>
          </a:xfrm>
          <a:prstGeom prst="rect">
            <a:avLst/>
          </a:prstGeom>
        </p:spPr>
        <p:txBody>
          <a:bodyPr wrap="square">
            <a:spAutoFit/>
          </a:bodyPr>
          <a:lstStyle/>
          <a:p>
            <a:pPr>
              <a:lnSpc>
                <a:spcPct val="150000"/>
              </a:lnSpc>
              <a:spcAft>
                <a:spcPts val="600"/>
              </a:spcAft>
            </a:pPr>
            <a:r>
              <a:rPr lang="en-US" sz="2800" dirty="0">
                <a:ea typeface="Calibri" panose="020F0502020204030204" pitchFamily="34" charset="0"/>
                <a:cs typeface="Times New Roman" panose="02020603050405020304" pitchFamily="18" charset="0"/>
              </a:rPr>
              <a:t>Congruence Modulo n </a:t>
            </a:r>
          </a:p>
        </p:txBody>
      </p:sp>
      <p:pic>
        <p:nvPicPr>
          <p:cNvPr id="6" name="Picture 5" descr="Image result for smiley face images">
            <a:extLst>
              <a:ext uri="{FF2B5EF4-FFF2-40B4-BE49-F238E27FC236}">
                <a16:creationId xmlns:a16="http://schemas.microsoft.com/office/drawing/2014/main" id="{CB12C4A3-EB06-45AA-98F5-874B4121F87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22458">
            <a:off x="991866" y="5946357"/>
            <a:ext cx="565986" cy="37391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2340219-28B4-CD50-D27A-2DB6E6EB980F}"/>
              </a:ext>
            </a:extLst>
          </p:cNvPr>
          <p:cNvSpPr txBox="1"/>
          <p:nvPr/>
        </p:nvSpPr>
        <p:spPr>
          <a:xfrm>
            <a:off x="8818616" y="2661250"/>
            <a:ext cx="1579418" cy="369332"/>
          </a:xfrm>
          <a:prstGeom prst="rect">
            <a:avLst/>
          </a:prstGeom>
          <a:noFill/>
        </p:spPr>
        <p:txBody>
          <a:bodyPr wrap="square">
            <a:spAutoFit/>
          </a:bodyPr>
          <a:lstStyle/>
          <a:p>
            <a:r>
              <a:rPr lang="en-US" i="1" dirty="0">
                <a:latin typeface="Cambria Math" panose="02040503050406030204" pitchFamily="18" charset="0"/>
              </a:rPr>
              <a:t>x  =  q*y + r</a:t>
            </a:r>
          </a:p>
        </p:txBody>
      </p:sp>
    </p:spTree>
    <p:extLst>
      <p:ext uri="{BB962C8B-B14F-4D97-AF65-F5344CB8AC3E}">
        <p14:creationId xmlns:p14="http://schemas.microsoft.com/office/powerpoint/2010/main" val="3200730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8300C9-3F16-4DB1-A140-FE66804E82C1}"/>
              </a:ext>
            </a:extLst>
          </p:cNvPr>
          <p:cNvSpPr txBox="1"/>
          <p:nvPr/>
        </p:nvSpPr>
        <p:spPr>
          <a:xfrm>
            <a:off x="1023508" y="3194701"/>
            <a:ext cx="10250849" cy="2116602"/>
          </a:xfrm>
          <a:prstGeom prst="rect">
            <a:avLst/>
          </a:prstGeom>
          <a:solidFill>
            <a:srgbClr val="FFFF00"/>
          </a:solidFill>
        </p:spPr>
        <p:txBody>
          <a:bodyPr wrap="square" rtlCol="0">
            <a:spAutoFit/>
          </a:bodyPr>
          <a:lstStyle/>
          <a:p>
            <a:endParaRPr lang="en-US" dirty="0"/>
          </a:p>
        </p:txBody>
      </p:sp>
      <p:sp>
        <p:nvSpPr>
          <p:cNvPr id="2" name="Rectangle 1">
            <a:extLst>
              <a:ext uri="{FF2B5EF4-FFF2-40B4-BE49-F238E27FC236}">
                <a16:creationId xmlns:a16="http://schemas.microsoft.com/office/drawing/2014/main" id="{AECA0020-EA5F-48D0-BD08-82AE545264CC}"/>
              </a:ext>
            </a:extLst>
          </p:cNvPr>
          <p:cNvSpPr/>
          <p:nvPr/>
        </p:nvSpPr>
        <p:spPr>
          <a:xfrm>
            <a:off x="1917731" y="1951990"/>
            <a:ext cx="9525965" cy="3267241"/>
          </a:xfrm>
          <a:prstGeom prst="rect">
            <a:avLst/>
          </a:prstGeom>
        </p:spPr>
        <p:txBody>
          <a:bodyPr wrap="square">
            <a:spAutoFit/>
          </a:bodyPr>
          <a:lstStyle/>
          <a:p>
            <a:pPr>
              <a:lnSpc>
                <a:spcPct val="107000"/>
              </a:lnSpc>
            </a:pPr>
            <a:r>
              <a:rPr lang="en-US" sz="2600" dirty="0">
                <a:ea typeface="Calibri" panose="020F0502020204030204" pitchFamily="34" charset="0"/>
                <a:cs typeface="Times New Roman" panose="02020603050405020304" pitchFamily="18" charset="0"/>
              </a:rPr>
              <a:t>Algorithm A 1.1  Sequential Search</a:t>
            </a: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i="1" dirty="0">
                <a:latin typeface="Times New Roman" panose="02020603050405020304" pitchFamily="18" charset="0"/>
                <a:ea typeface="Calibri" panose="020F0502020204030204" pitchFamily="34" charset="0"/>
                <a:cs typeface="Times New Roman" panose="02020603050405020304" pitchFamily="18" charset="0"/>
              </a:rPr>
              <a:t>A 1.1  Sequential Search</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Problem Given: </a:t>
            </a:r>
            <a:r>
              <a:rPr lang="en-US" sz="2400" dirty="0">
                <a:latin typeface="Times New Roman" panose="02020603050405020304" pitchFamily="18" charset="0"/>
                <a:ea typeface="Calibri" panose="020F0502020204030204" pitchFamily="34" charset="0"/>
                <a:cs typeface="Times New Roman" panose="02020603050405020304" pitchFamily="18" charset="0"/>
              </a:rPr>
              <a:t>	Is the key </a:t>
            </a:r>
            <a:r>
              <a:rPr lang="en-US" sz="2400" i="1" dirty="0">
                <a:latin typeface="Times New Roman" panose="02020603050405020304" pitchFamily="18" charset="0"/>
                <a:ea typeface="Calibri" panose="020F0502020204030204" pitchFamily="34" charset="0"/>
                <a:cs typeface="Times New Roman" panose="02020603050405020304" pitchFamily="18" charset="0"/>
              </a:rPr>
              <a:t>K</a:t>
            </a:r>
            <a:r>
              <a:rPr lang="en-US" sz="2400" dirty="0">
                <a:latin typeface="Times New Roman" panose="02020603050405020304" pitchFamily="18" charset="0"/>
                <a:ea typeface="Calibri" panose="020F0502020204030204" pitchFamily="34" charset="0"/>
                <a:cs typeface="Times New Roman" panose="02020603050405020304" pitchFamily="18" charset="0"/>
              </a:rPr>
              <a:t> in the array </a:t>
            </a:r>
            <a:r>
              <a:rPr lang="en-US" sz="2400" i="1" dirty="0">
                <a:latin typeface="Times New Roman" panose="02020603050405020304" pitchFamily="18" charset="0"/>
                <a:ea typeface="Calibri" panose="020F0502020204030204" pitchFamily="34" charset="0"/>
                <a:cs typeface="Times New Roman" panose="02020603050405020304" pitchFamily="18" charset="0"/>
              </a:rPr>
              <a:t>S</a:t>
            </a:r>
            <a:r>
              <a:rPr lang="en-US" sz="2400" dirty="0">
                <a:latin typeface="Times New Roman" panose="02020603050405020304" pitchFamily="18" charset="0"/>
                <a:ea typeface="Calibri" panose="020F0502020204030204" pitchFamily="34" charset="0"/>
                <a:cs typeface="Times New Roman" panose="02020603050405020304" pitchFamily="18" charset="0"/>
              </a:rPr>
              <a:t> of </a:t>
            </a:r>
            <a:r>
              <a:rPr lang="en-US" sz="2400" i="1" dirty="0">
                <a:latin typeface="Times New Roman" panose="02020603050405020304" pitchFamily="18" charset="0"/>
                <a:ea typeface="Calibri" panose="020F0502020204030204" pitchFamily="34" charset="0"/>
                <a:cs typeface="Times New Roman" panose="02020603050405020304" pitchFamily="18" charset="0"/>
              </a:rPr>
              <a:t>n</a:t>
            </a:r>
            <a:r>
              <a:rPr lang="en-US" sz="2400" dirty="0">
                <a:latin typeface="Times New Roman" panose="02020603050405020304" pitchFamily="18" charset="0"/>
                <a:ea typeface="Calibri" panose="020F0502020204030204" pitchFamily="34" charset="0"/>
                <a:cs typeface="Times New Roman" panose="02020603050405020304" pitchFamily="18" charset="0"/>
              </a:rPr>
              <a:t> keys?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Inputs (parameters):    A positive integer </a:t>
            </a:r>
            <a:r>
              <a:rPr lang="en-US" sz="2400" i="1" dirty="0">
                <a:latin typeface="Times New Roman" panose="02020603050405020304" pitchFamily="18" charset="0"/>
                <a:ea typeface="Calibri" panose="020F0502020204030204" pitchFamily="34" charset="0"/>
                <a:cs typeface="Times New Roman" panose="02020603050405020304" pitchFamily="18" charset="0"/>
              </a:rPr>
              <a:t>n</a:t>
            </a:r>
            <a:r>
              <a:rPr lang="en-US" sz="2400" dirty="0">
                <a:latin typeface="Times New Roman" panose="02020603050405020304" pitchFamily="18" charset="0"/>
                <a:ea typeface="Calibri" panose="020F0502020204030204" pitchFamily="34" charset="0"/>
                <a:cs typeface="Times New Roman" panose="02020603050405020304" pitchFamily="18" charset="0"/>
              </a:rPr>
              <a:t>, array of keys </a:t>
            </a:r>
            <a:r>
              <a:rPr lang="en-US" sz="2400" i="1" dirty="0">
                <a:latin typeface="Times New Roman" panose="02020603050405020304" pitchFamily="18" charset="0"/>
                <a:ea typeface="Calibri" panose="020F0502020204030204" pitchFamily="34" charset="0"/>
                <a:cs typeface="Times New Roman" panose="02020603050405020304" pitchFamily="18" charset="0"/>
              </a:rPr>
              <a:t>S</a:t>
            </a:r>
            <a:r>
              <a:rPr lang="en-US" sz="2400" dirty="0">
                <a:latin typeface="Times New Roman" panose="02020603050405020304" pitchFamily="18" charset="0"/>
                <a:ea typeface="Calibri" panose="020F0502020204030204" pitchFamily="34" charset="0"/>
                <a:cs typeface="Times New Roman" panose="02020603050405020304" pitchFamily="18" charset="0"/>
              </a:rPr>
              <a:t> indexed from 0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1371600" marR="0" indent="457200">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to </a:t>
            </a:r>
            <a:r>
              <a:rPr lang="en-US" sz="2400" i="1" dirty="0">
                <a:latin typeface="Times New Roman" panose="02020603050405020304" pitchFamily="18" charset="0"/>
                <a:ea typeface="Calibri" panose="020F0502020204030204" pitchFamily="34" charset="0"/>
                <a:cs typeface="Times New Roman" panose="02020603050405020304" pitchFamily="18" charset="0"/>
              </a:rPr>
              <a:t>n</a:t>
            </a:r>
            <a:r>
              <a:rPr lang="en-US" sz="2400" dirty="0">
                <a:latin typeface="Times New Roman" panose="02020603050405020304" pitchFamily="18" charset="0"/>
                <a:ea typeface="Calibri" panose="020F0502020204030204" pitchFamily="34" charset="0"/>
                <a:cs typeface="Times New Roman" panose="02020603050405020304" pitchFamily="18" charset="0"/>
              </a:rPr>
              <a:t>-1 and a key </a:t>
            </a:r>
            <a:r>
              <a:rPr lang="en-US" sz="2400" i="1" dirty="0">
                <a:latin typeface="Times New Roman" panose="02020603050405020304" pitchFamily="18" charset="0"/>
                <a:ea typeface="Calibri" panose="020F0502020204030204" pitchFamily="34" charset="0"/>
                <a:cs typeface="Times New Roman" panose="02020603050405020304" pitchFamily="18" charset="0"/>
              </a:rPr>
              <a:t>K</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Outputs: 		The index (location) of the first element of </a:t>
            </a:r>
            <a:r>
              <a:rPr lang="en-US" sz="2400" i="1" dirty="0">
                <a:latin typeface="Times New Roman" panose="02020603050405020304" pitchFamily="18" charset="0"/>
                <a:ea typeface="Calibri" panose="020F0502020204030204" pitchFamily="34" charset="0"/>
                <a:cs typeface="Times New Roman" panose="02020603050405020304" pitchFamily="18" charset="0"/>
              </a:rPr>
              <a:t>S</a:t>
            </a:r>
            <a:r>
              <a:rPr lang="en-US" sz="2400" dirty="0">
                <a:latin typeface="Times New Roman" panose="02020603050405020304" pitchFamily="18" charset="0"/>
                <a:ea typeface="Calibri" panose="020F0502020204030204" pitchFamily="34" charset="0"/>
                <a:cs typeface="Times New Roman" panose="02020603050405020304" pitchFamily="18" charset="0"/>
              </a:rPr>
              <a:t> that 				matches </a:t>
            </a:r>
            <a:r>
              <a:rPr lang="en-US" sz="2400" i="1" dirty="0">
                <a:latin typeface="Times New Roman" panose="02020603050405020304" pitchFamily="18" charset="0"/>
                <a:ea typeface="Calibri" panose="020F0502020204030204" pitchFamily="34" charset="0"/>
                <a:cs typeface="Times New Roman" panose="02020603050405020304" pitchFamily="18" charset="0"/>
              </a:rPr>
              <a:t>K</a:t>
            </a:r>
            <a:r>
              <a:rPr lang="en-US" sz="2400" dirty="0">
                <a:latin typeface="Times New Roman" panose="02020603050405020304" pitchFamily="18" charset="0"/>
                <a:ea typeface="Calibri" panose="020F0502020204030204" pitchFamily="34" charset="0"/>
                <a:cs typeface="Times New Roman" panose="02020603050405020304" pitchFamily="18" charset="0"/>
              </a:rPr>
              <a:t>, or -1 if there are no matching elements.</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Image result for smiley face images">
            <a:extLst>
              <a:ext uri="{FF2B5EF4-FFF2-40B4-BE49-F238E27FC236}">
                <a16:creationId xmlns:a16="http://schemas.microsoft.com/office/drawing/2014/main" id="{BCC917AB-D6C0-45DE-A779-21E8F677E60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99862">
            <a:off x="748304" y="1752963"/>
            <a:ext cx="550409" cy="398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12281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B647EB4-6A68-4F9F-9ABB-846652742D4D}"/>
              </a:ext>
            </a:extLst>
          </p:cNvPr>
          <p:cNvSpPr txBox="1"/>
          <p:nvPr/>
        </p:nvSpPr>
        <p:spPr>
          <a:xfrm>
            <a:off x="1715589" y="3100251"/>
            <a:ext cx="9144000" cy="2499359"/>
          </a:xfrm>
          <a:prstGeom prst="rect">
            <a:avLst/>
          </a:prstGeom>
          <a:solidFill>
            <a:schemeClr val="accent5">
              <a:lumMod val="20000"/>
              <a:lumOff val="80000"/>
            </a:schemeClr>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B8D4CB1-5405-4F8C-A4A5-CB2C27C8ADE4}"/>
                  </a:ext>
                </a:extLst>
              </p:cNvPr>
              <p:cNvSpPr txBox="1"/>
              <p:nvPr/>
            </p:nvSpPr>
            <p:spPr>
              <a:xfrm>
                <a:off x="1632857" y="1479755"/>
                <a:ext cx="9570720" cy="4647426"/>
              </a:xfrm>
              <a:prstGeom prst="rect">
                <a:avLst/>
              </a:prstGeom>
              <a:solidFill>
                <a:srgbClr val="FFFF00"/>
              </a:solidFill>
            </p:spPr>
            <p:txBody>
              <a:bodyPr wrap="square" rtlCol="0">
                <a:spAutoFit/>
              </a:bodyPr>
              <a:lstStyle/>
              <a:p>
                <a:pPr>
                  <a:spcBef>
                    <a:spcPts val="600"/>
                  </a:spcBef>
                  <a:spcAft>
                    <a:spcPts val="600"/>
                  </a:spcAft>
                </a:pPr>
                <a:r>
                  <a:rPr lang="en-US" sz="2400" dirty="0">
                    <a:solidFill>
                      <a:srgbClr val="0000FF"/>
                    </a:solidFill>
                    <a:latin typeface="Times New Roman" panose="02020603050405020304" pitchFamily="18" charset="0"/>
                    <a:cs typeface="Times New Roman" panose="02020603050405020304" pitchFamily="18" charset="0"/>
                  </a:rPr>
                  <a:t>Theorem 0.1.4.1 Modular Equivalences</a:t>
                </a:r>
              </a:p>
              <a:p>
                <a:pPr>
                  <a:spcBef>
                    <a:spcPts val="600"/>
                  </a:spcBef>
                  <a:spcAft>
                    <a:spcPts val="600"/>
                  </a:spcAft>
                </a:pPr>
                <a:r>
                  <a:rPr lang="en-US" sz="2400" dirty="0">
                    <a:latin typeface="Times New Roman" panose="02020603050405020304" pitchFamily="18" charset="0"/>
                    <a:cs typeface="Times New Roman" panose="02020603050405020304" pitchFamily="18" charset="0"/>
                  </a:rPr>
                  <a:t>Let a and b and n be any integers and suppose n &gt; 1. </a:t>
                </a:r>
              </a:p>
              <a:p>
                <a:pPr>
                  <a:spcBef>
                    <a:spcPts val="600"/>
                  </a:spcBef>
                  <a:spcAft>
                    <a:spcPts val="600"/>
                  </a:spcAft>
                </a:pPr>
                <a:r>
                  <a:rPr lang="en-US" sz="2400" dirty="0">
                    <a:latin typeface="Times New Roman" panose="02020603050405020304" pitchFamily="18" charset="0"/>
                    <a:cs typeface="Times New Roman" panose="02020603050405020304" pitchFamily="18" charset="0"/>
                  </a:rPr>
                  <a:t>The following statements are all equivalent:</a:t>
                </a:r>
              </a:p>
              <a:p>
                <a:pPr marL="914400" lvl="1" indent="-457200">
                  <a:spcBef>
                    <a:spcPts val="600"/>
                  </a:spcBef>
                  <a:spcAft>
                    <a:spcPts val="600"/>
                  </a:spcAft>
                  <a:buAutoNum type="arabicPeriod"/>
                </a:pPr>
                <a:r>
                  <a:rPr lang="en-US" sz="2400" dirty="0">
                    <a:latin typeface="Times New Roman" panose="02020603050405020304" pitchFamily="18" charset="0"/>
                    <a:cs typeface="Times New Roman" panose="02020603050405020304" pitchFamily="18" charset="0"/>
                  </a:rPr>
                  <a:t>n | (a – b)</a:t>
                </a:r>
              </a:p>
              <a:p>
                <a:pPr marL="914400" lvl="1" indent="-457200">
                  <a:spcBef>
                    <a:spcPts val="600"/>
                  </a:spcBef>
                  <a:spcAft>
                    <a:spcPts val="600"/>
                  </a:spcAft>
                  <a:buAutoNum type="arabicPeriod"/>
                </a:pPr>
                <a:r>
                  <a:rPr lang="en-US" sz="2400" dirty="0">
                    <a:solidFill>
                      <a:srgbClr val="0000FF"/>
                    </a:solidFill>
                    <a:latin typeface="Times New Roman" panose="02020603050405020304" pitchFamily="18" charset="0"/>
                    <a:cs typeface="Times New Roman" panose="02020603050405020304" pitchFamily="18" charset="0"/>
                  </a:rPr>
                  <a:t>a </a:t>
                </a:r>
                <a14:m>
                  <m:oMath xmlns:m="http://schemas.openxmlformats.org/officeDocument/2006/math">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solidFill>
                      <a:srgbClr val="0000FF"/>
                    </a:solidFill>
                    <a:latin typeface="Times New Roman" panose="02020603050405020304" pitchFamily="18" charset="0"/>
                    <a:cs typeface="Times New Roman" panose="02020603050405020304" pitchFamily="18" charset="0"/>
                  </a:rPr>
                  <a:t>b (mod n)</a:t>
                </a:r>
              </a:p>
              <a:p>
                <a:pPr marL="914400" lvl="1" indent="-457200">
                  <a:spcBef>
                    <a:spcPts val="600"/>
                  </a:spcBef>
                  <a:spcAft>
                    <a:spcPts val="600"/>
                  </a:spcAft>
                  <a:buAutoNum type="arabicPeriod"/>
                </a:pPr>
                <a:r>
                  <a:rPr lang="en-US" sz="2400" dirty="0">
                    <a:latin typeface="Times New Roman" panose="02020603050405020304" pitchFamily="18" charset="0"/>
                    <a:cs typeface="Times New Roman" panose="02020603050405020304" pitchFamily="18" charset="0"/>
                  </a:rPr>
                  <a:t>a = b +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*n for some integer </a:t>
                </a:r>
                <a:r>
                  <a:rPr lang="en-US" sz="2400" dirty="0" err="1">
                    <a:latin typeface="Times New Roman" panose="02020603050405020304" pitchFamily="18" charset="0"/>
                    <a:cs typeface="Times New Roman" panose="02020603050405020304" pitchFamily="18" charset="0"/>
                  </a:rPr>
                  <a:t>i</a:t>
                </a:r>
                <a:endParaRPr lang="en-US" sz="2400" dirty="0">
                  <a:latin typeface="Times New Roman" panose="02020603050405020304" pitchFamily="18" charset="0"/>
                  <a:cs typeface="Times New Roman" panose="02020603050405020304" pitchFamily="18" charset="0"/>
                </a:endParaRPr>
              </a:p>
              <a:p>
                <a:pPr marL="914400" lvl="1" indent="-457200">
                  <a:spcBef>
                    <a:spcPts val="600"/>
                  </a:spcBef>
                  <a:spcAft>
                    <a:spcPts val="600"/>
                  </a:spcAft>
                  <a:buAutoNum type="arabicPeriod"/>
                </a:pPr>
                <a:r>
                  <a:rPr lang="en-US" sz="2400" dirty="0">
                    <a:latin typeface="Times New Roman" panose="02020603050405020304" pitchFamily="18" charset="0"/>
                    <a:cs typeface="Times New Roman" panose="02020603050405020304" pitchFamily="18" charset="0"/>
                  </a:rPr>
                  <a:t>a  and b have the same (nonnegative) remainder when divided by n</a:t>
                </a:r>
              </a:p>
              <a:p>
                <a:pPr marL="914400" lvl="1" indent="-457200">
                  <a:spcBef>
                    <a:spcPts val="600"/>
                  </a:spcBef>
                  <a:spcAft>
                    <a:spcPts val="600"/>
                  </a:spcAft>
                  <a:buAutoNum type="arabicPeriod"/>
                </a:pPr>
                <a:r>
                  <a:rPr lang="en-US" sz="2400" dirty="0">
                    <a:solidFill>
                      <a:srgbClr val="0000FF"/>
                    </a:solidFill>
                    <a:latin typeface="Times New Roman" panose="02020603050405020304" pitchFamily="18" charset="0"/>
                    <a:cs typeface="Times New Roman" panose="02020603050405020304" pitchFamily="18" charset="0"/>
                  </a:rPr>
                  <a:t>a mod n = b mod n.</a:t>
                </a:r>
              </a:p>
              <a:p>
                <a:pPr>
                  <a:spcBef>
                    <a:spcPts val="600"/>
                  </a:spcBef>
                  <a:spcAft>
                    <a:spcPts val="600"/>
                  </a:spcAft>
                </a:pPr>
                <a:r>
                  <a:rPr lang="en-US" sz="2400" dirty="0">
                    <a:latin typeface="Times New Roman" panose="02020603050405020304" pitchFamily="18" charset="0"/>
                    <a:cs typeface="Times New Roman" panose="02020603050405020304" pitchFamily="18" charset="0"/>
                  </a:rPr>
                  <a:t>Proof:  Obvious.  Example:  5 | (33 -18).</a:t>
                </a:r>
              </a:p>
            </p:txBody>
          </p:sp>
        </mc:Choice>
        <mc:Fallback xmlns="">
          <p:sp>
            <p:nvSpPr>
              <p:cNvPr id="2" name="TextBox 1">
                <a:extLst>
                  <a:ext uri="{FF2B5EF4-FFF2-40B4-BE49-F238E27FC236}">
                    <a16:creationId xmlns:a16="http://schemas.microsoft.com/office/drawing/2014/main" id="{6B8D4CB1-5405-4F8C-A4A5-CB2C27C8ADE4}"/>
                  </a:ext>
                </a:extLst>
              </p:cNvPr>
              <p:cNvSpPr txBox="1">
                <a:spLocks noRot="1" noChangeAspect="1" noMove="1" noResize="1" noEditPoints="1" noAdjustHandles="1" noChangeArrowheads="1" noChangeShapeType="1" noTextEdit="1"/>
              </p:cNvSpPr>
              <p:nvPr/>
            </p:nvSpPr>
            <p:spPr>
              <a:xfrm>
                <a:off x="1632857" y="1479755"/>
                <a:ext cx="9570720" cy="4647426"/>
              </a:xfrm>
              <a:prstGeom prst="rect">
                <a:avLst/>
              </a:prstGeom>
              <a:blipFill>
                <a:blip r:embed="rId2"/>
                <a:stretch>
                  <a:fillRect l="-1019" t="-1050" b="-2100"/>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B0B95B17-2F34-460E-87D2-45FA0EFA0524}"/>
              </a:ext>
            </a:extLst>
          </p:cNvPr>
          <p:cNvSpPr/>
          <p:nvPr/>
        </p:nvSpPr>
        <p:spPr>
          <a:xfrm>
            <a:off x="1632857" y="485615"/>
            <a:ext cx="4039373" cy="671851"/>
          </a:xfrm>
          <a:prstGeom prst="rect">
            <a:avLst/>
          </a:prstGeom>
        </p:spPr>
        <p:txBody>
          <a:bodyPr wrap="square">
            <a:spAutoFit/>
          </a:bodyPr>
          <a:lstStyle/>
          <a:p>
            <a:pPr>
              <a:lnSpc>
                <a:spcPct val="150000"/>
              </a:lnSpc>
              <a:spcAft>
                <a:spcPts val="600"/>
              </a:spcAft>
            </a:pPr>
            <a:r>
              <a:rPr lang="en-US" sz="2800" dirty="0">
                <a:ea typeface="Calibri" panose="020F0502020204030204" pitchFamily="34" charset="0"/>
                <a:cs typeface="Times New Roman" panose="02020603050405020304" pitchFamily="18" charset="0"/>
              </a:rPr>
              <a:t>Congruence Modulo n </a:t>
            </a:r>
          </a:p>
        </p:txBody>
      </p:sp>
      <p:sp>
        <p:nvSpPr>
          <p:cNvPr id="4" name="Rectangle 3"/>
          <p:cNvSpPr/>
          <p:nvPr/>
        </p:nvSpPr>
        <p:spPr>
          <a:xfrm>
            <a:off x="6096000" y="672279"/>
            <a:ext cx="6096000" cy="646331"/>
          </a:xfrm>
          <a:prstGeom prst="rect">
            <a:avLst/>
          </a:prstGeom>
        </p:spPr>
        <p:txBody>
          <a:bodyPr>
            <a:spAutoFit/>
          </a:bodyPr>
          <a:lstStyle/>
          <a:p>
            <a:pPr>
              <a:spcAft>
                <a:spcPts val="600"/>
              </a:spcAft>
            </a:pPr>
            <a:r>
              <a:rPr lang="en-US"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a:t>
            </a:r>
            <a:r>
              <a:rPr lang="en-US"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5</a:t>
            </a:r>
            <a:r>
              <a:rPr lang="en-US"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 …, -7, -2, 3, 8, 13, 18, 23, 28, 33, … } is </a:t>
            </a:r>
            <a:r>
              <a:rPr lang="en-US"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equivalence class modulo 5 containing 3</a:t>
            </a:r>
            <a:r>
              <a:rPr lang="en-US"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endParaRPr lang="en-US"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246529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50A9924-3E45-4DB3-8CA6-F33C853E98BB}"/>
              </a:ext>
            </a:extLst>
          </p:cNvPr>
          <p:cNvSpPr txBox="1"/>
          <p:nvPr/>
        </p:nvSpPr>
        <p:spPr>
          <a:xfrm>
            <a:off x="1419497" y="3429000"/>
            <a:ext cx="9030789" cy="1725561"/>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556657" y="1703439"/>
                <a:ext cx="9078686" cy="4524315"/>
              </a:xfrm>
              <a:prstGeom prst="rect">
                <a:avLst/>
              </a:prstGeom>
            </p:spPr>
            <p:txBody>
              <a:bodyPr wrap="square">
                <a:spAutoFit/>
              </a:bodyPr>
              <a:lstStyle/>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Let Z be the set of integers {…, -2, -1, 0, 1, 2, … }.</a:t>
                </a:r>
              </a:p>
              <a:p>
                <a:pPr>
                  <a:lnSpc>
                    <a:spcPct val="150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All integers can be partitioned into </a:t>
                </a:r>
                <a:r>
                  <a:rPr lang="en-US" sz="2400" b="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equivalence classes</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according to their remainders modulo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50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efine </a:t>
                </a:r>
                <a:r>
                  <a:rPr lang="en-US" sz="2400" b="1"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the equivalence class modulo n</a:t>
                </a:r>
                <a:r>
                  <a:rPr lang="en-US" sz="24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containing an integer a</a:t>
                </a:r>
                <a:r>
                  <a:rPr lang="en-US" sz="24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to be</a:t>
                </a:r>
              </a:p>
              <a:p>
                <a:pPr>
                  <a:lnSpc>
                    <a:spcPct val="150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a:t>
                </a:r>
                <a:r>
                  <a:rPr lang="en-US" sz="2400"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 {a +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 n | </a:t>
                </a:r>
                <a:r>
                  <a:rPr lang="en-US" sz="24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ɛ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Z}</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50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For example,  [3]</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7</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 …, - 25, -18, -11, -4, 3, 10, 17, 24, 31, 38, …}.</a:t>
                </a:r>
              </a:p>
              <a:p>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i.e.,  b </a:t>
                </a:r>
                <a14:m>
                  <m:oMath xmlns:m="http://schemas.openxmlformats.org/officeDocument/2006/math">
                    <m:r>
                      <a:rPr lang="en-US" sz="2400" i="1">
                        <a:latin typeface="Cambria Math" panose="02040503050406030204" pitchFamily="18" charset="0"/>
                        <a:ea typeface="Calibri" panose="020F0502020204030204" pitchFamily="34" charset="0"/>
                        <a:cs typeface="Times New Roman" panose="02020603050405020304" pitchFamily="18" charset="0"/>
                      </a:rPr>
                      <m:t>∈</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[a]</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iff</a:t>
                </a:r>
                <a:r>
                  <a:rPr lang="en-US" sz="2400" dirty="0">
                    <a:latin typeface="Times New Roman" panose="02020603050405020304" pitchFamily="18" charset="0"/>
                    <a:ea typeface="Calibri" panose="020F0502020204030204" pitchFamily="34" charset="0"/>
                    <a:cs typeface="Times New Roman" panose="02020603050405020304" pitchFamily="18" charset="0"/>
                  </a:rPr>
                  <a:t>  b ≡ a (mod n).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iff</a:t>
                </a:r>
                <a:r>
                  <a:rPr lang="en-US" sz="2400" dirty="0">
                    <a:latin typeface="Times New Roman" panose="02020603050405020304" pitchFamily="18" charset="0"/>
                    <a:ea typeface="Calibri" panose="020F0502020204030204" pitchFamily="34" charset="0"/>
                    <a:cs typeface="Times New Roman" panose="02020603050405020304" pitchFamily="18" charset="0"/>
                  </a:rPr>
                  <a:t>  n | (b – a). i.e., b must be equal to a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*n.</a:t>
                </a:r>
                <a:endParaRPr lang="en-US" sz="2400" dirty="0"/>
              </a:p>
            </p:txBody>
          </p:sp>
        </mc:Choice>
        <mc:Fallback xmlns="">
          <p:sp>
            <p:nvSpPr>
              <p:cNvPr id="2" name="Rectangle 1"/>
              <p:cNvSpPr>
                <a:spLocks noRot="1" noChangeAspect="1" noMove="1" noResize="1" noEditPoints="1" noAdjustHandles="1" noChangeArrowheads="1" noChangeShapeType="1" noTextEdit="1"/>
              </p:cNvSpPr>
              <p:nvPr/>
            </p:nvSpPr>
            <p:spPr>
              <a:xfrm>
                <a:off x="1556657" y="1703439"/>
                <a:ext cx="9078686" cy="4524315"/>
              </a:xfrm>
              <a:prstGeom prst="rect">
                <a:avLst/>
              </a:prstGeom>
              <a:blipFill>
                <a:blip r:embed="rId2"/>
                <a:stretch>
                  <a:fillRect l="-1007" b="-18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9268EF8-69F4-4FCB-839C-F6218B77E95C}"/>
                  </a:ext>
                </a:extLst>
              </p:cNvPr>
              <p:cNvSpPr txBox="1"/>
              <p:nvPr/>
            </p:nvSpPr>
            <p:spPr>
              <a:xfrm>
                <a:off x="1556656" y="882597"/>
                <a:ext cx="4667416" cy="646331"/>
              </a:xfrm>
              <a:prstGeom prst="rect">
                <a:avLst/>
              </a:prstGeom>
              <a:noFill/>
            </p:spPr>
            <p:txBody>
              <a:bodyPr wrap="square" rtlCol="0">
                <a:spAutoFit/>
              </a:bodyPr>
              <a:lstStyle/>
              <a:p>
                <a:r>
                  <a:rPr lang="en-US" altLang="en-US" dirty="0">
                    <a:latin typeface="Times New Roman" panose="02020603050405020304" pitchFamily="18" charset="0"/>
                    <a:ea typeface="Calibri" panose="020F0502020204030204" pitchFamily="34" charset="0"/>
                    <a:cs typeface="Times New Roman" panose="02020603050405020304" pitchFamily="18" charset="0"/>
                  </a:rPr>
                  <a:t>r = x mod y.</a:t>
                </a:r>
              </a:p>
              <a:p>
                <a:r>
                  <a:rPr lang="en-US" altLang="en-US" dirty="0">
                    <a:latin typeface="Times New Roman" panose="02020603050405020304" pitchFamily="18" charset="0"/>
                    <a:ea typeface="Calibri" panose="020F0502020204030204" pitchFamily="34" charset="0"/>
                    <a:cs typeface="Times New Roman" panose="02020603050405020304" pitchFamily="18" charset="0"/>
                  </a:rPr>
                  <a:t>x = q*y + r        [ r ]</a:t>
                </a:r>
                <a:r>
                  <a:rPr lang="en-US" altLang="en-US" baseline="-25000" dirty="0">
                    <a:latin typeface="Times New Roman" panose="02020603050405020304" pitchFamily="18" charset="0"/>
                    <a:ea typeface="Calibri" panose="020F0502020204030204" pitchFamily="34" charset="0"/>
                    <a:cs typeface="Times New Roman" panose="02020603050405020304" pitchFamily="18" charset="0"/>
                  </a:rPr>
                  <a:t>y</a:t>
                </a:r>
                <a:r>
                  <a:rPr lang="en-US" altLang="en-US" dirty="0">
                    <a:latin typeface="Times New Roman" panose="02020603050405020304" pitchFamily="18" charset="0"/>
                    <a:ea typeface="Calibri" panose="020F0502020204030204" pitchFamily="34" charset="0"/>
                    <a:cs typeface="Times New Roman" panose="02020603050405020304" pitchFamily="18" charset="0"/>
                  </a:rPr>
                  <a:t> =  { r + q*y | q </a:t>
                </a:r>
                <a14:m>
                  <m:oMath xmlns:m="http://schemas.openxmlformats.org/officeDocument/2006/math">
                    <m:r>
                      <a:rPr lang="en-US" altLang="en-US"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𝑍</m:t>
                    </m:r>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altLang="en-US" dirty="0">
                  <a:latin typeface="Times New Roman" panose="02020603050405020304" pitchFamily="18"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89268EF8-69F4-4FCB-839C-F6218B77E95C}"/>
                  </a:ext>
                </a:extLst>
              </p:cNvPr>
              <p:cNvSpPr txBox="1">
                <a:spLocks noRot="1" noChangeAspect="1" noMove="1" noResize="1" noEditPoints="1" noAdjustHandles="1" noChangeArrowheads="1" noChangeShapeType="1" noTextEdit="1"/>
              </p:cNvSpPr>
              <p:nvPr/>
            </p:nvSpPr>
            <p:spPr>
              <a:xfrm>
                <a:off x="1556656" y="882597"/>
                <a:ext cx="4667416" cy="646331"/>
              </a:xfrm>
              <a:prstGeom prst="rect">
                <a:avLst/>
              </a:prstGeom>
              <a:blipFill>
                <a:blip r:embed="rId3"/>
                <a:stretch>
                  <a:fillRect l="-1044" t="-5660" b="-14151"/>
                </a:stretch>
              </a:blipFill>
            </p:spPr>
            <p:txBody>
              <a:bodyPr/>
              <a:lstStyle/>
              <a:p>
                <a:r>
                  <a:rPr lang="en-US">
                    <a:noFill/>
                  </a:rPr>
                  <a:t> </a:t>
                </a:r>
              </a:p>
            </p:txBody>
          </p:sp>
        </mc:Fallback>
      </mc:AlternateContent>
      <p:sp>
        <p:nvSpPr>
          <p:cNvPr id="8" name="Arrow: Right 7">
            <a:extLst>
              <a:ext uri="{FF2B5EF4-FFF2-40B4-BE49-F238E27FC236}">
                <a16:creationId xmlns:a16="http://schemas.microsoft.com/office/drawing/2014/main" id="{5889729B-7856-4502-8E32-AB25A08145D6}"/>
              </a:ext>
            </a:extLst>
          </p:cNvPr>
          <p:cNvSpPr/>
          <p:nvPr/>
        </p:nvSpPr>
        <p:spPr>
          <a:xfrm>
            <a:off x="2850203" y="1344490"/>
            <a:ext cx="209724"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03706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7C650DA-B3ED-43DA-9413-691A2CF9FC1A}"/>
              </a:ext>
            </a:extLst>
          </p:cNvPr>
          <p:cNvSpPr txBox="1"/>
          <p:nvPr/>
        </p:nvSpPr>
        <p:spPr>
          <a:xfrm>
            <a:off x="1163782" y="1352074"/>
            <a:ext cx="9338755" cy="5166996"/>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477347" y="825204"/>
                <a:ext cx="9237306" cy="5693866"/>
              </a:xfrm>
              <a:prstGeom prst="rect">
                <a:avLst/>
              </a:prstGeom>
              <a:ln>
                <a:solidFill>
                  <a:schemeClr val="accent1"/>
                </a:solidFill>
              </a:ln>
            </p:spPr>
            <p:txBody>
              <a:bodyPr wrap="square">
                <a:spAutoFit/>
              </a:bodyPr>
              <a:lstStyle/>
              <a:p>
                <a:pPr>
                  <a:spcAft>
                    <a:spcPts val="12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 </a:t>
                </a:r>
                <a14:m>
                  <m:oMath xmlns:m="http://schemas.openxmlformats.org/officeDocument/2006/math">
                    <m: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m:t>
                    </m:r>
                  </m:oMath>
                </a14:m>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iff</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b ≡ a (mod n).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i.e., a and b are in the same class [a]</a:t>
                </a:r>
                <a:r>
                  <a:rPr lang="en-US" sz="2400" baseline="-25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p>
              <a:p>
                <a:pPr>
                  <a:spcAft>
                    <a:spcPts val="1200"/>
                  </a:spcAft>
                </a:pP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a:t>
                </a:r>
                <a:r>
                  <a:rPr lang="en-US" sz="2400" b="1"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set</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of all such equivalence classes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Z</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is   </a:t>
                </a:r>
                <a:r>
                  <a:rPr lang="en-US"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Z</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0 ≤ a ≤  n – 1 }.   i.e., z =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n + a, 0 ≤ a &lt; n. </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There are </a:t>
                </a:r>
                <a:r>
                  <a:rPr lang="en-US" sz="2400" i="1" dirty="0">
                    <a:latin typeface="Times New Roman" panose="02020603050405020304" pitchFamily="18" charset="0"/>
                    <a:ea typeface="Calibri" panose="020F0502020204030204" pitchFamily="34" charset="0"/>
                    <a:cs typeface="Times New Roman" panose="02020603050405020304" pitchFamily="18" charset="0"/>
                  </a:rPr>
                  <a:t>seven equivalence classes modulo 7</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Z</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7</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{[0]</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7</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[1]</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7</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[2]</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7</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[6]</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7</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where     </a:t>
                </a:r>
              </a:p>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7 </a:t>
                </a:r>
                <a:r>
                  <a:rPr lang="en-US" sz="2400" dirty="0">
                    <a:latin typeface="Times New Roman" panose="02020603050405020304" pitchFamily="18" charset="0"/>
                    <a:ea typeface="Calibri" panose="020F0502020204030204" pitchFamily="34" charset="0"/>
                    <a:cs typeface="Times New Roman" panose="02020603050405020304" pitchFamily="18" charset="0"/>
                  </a:rPr>
                  <a:t>= { …, -14, -7, 0,   7, 14, 21,…}  21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0 (mod 7),  (21 – 0) / 7 = 0</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[1]</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7</a:t>
                </a:r>
                <a:r>
                  <a:rPr lang="en-US" sz="2400" dirty="0">
                    <a:latin typeface="Times New Roman" panose="02020603050405020304" pitchFamily="18" charset="0"/>
                    <a:ea typeface="Calibri" panose="020F0502020204030204" pitchFamily="34" charset="0"/>
                    <a:cs typeface="Times New Roman" panose="02020603050405020304" pitchFamily="18" charset="0"/>
                  </a:rPr>
                  <a:t> = { …, -13, -6, 1,   8, 15, 22,…}  22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1 (mod 7),  (22 – 1) / 7 = 0</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[2]</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7</a:t>
                </a:r>
                <a:r>
                  <a:rPr lang="en-US" sz="2400" dirty="0">
                    <a:latin typeface="Times New Roman" panose="02020603050405020304" pitchFamily="18" charset="0"/>
                    <a:ea typeface="Calibri" panose="020F0502020204030204" pitchFamily="34" charset="0"/>
                    <a:cs typeface="Times New Roman" panose="02020603050405020304" pitchFamily="18" charset="0"/>
                  </a:rPr>
                  <a:t> = { …, -12, -5, 2,   9, 16, 23,…}  23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2 (mod 7),  (23 – 2) / 7 = 0</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7</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 …, -11, -4, 3, 10, 17, 24,…}  </a:t>
                </a:r>
                <a:r>
                  <a:rPr lang="en-US" sz="2400" dirty="0">
                    <a:latin typeface="Times New Roman" panose="02020603050405020304" pitchFamily="18" charset="0"/>
                    <a:ea typeface="Calibri" panose="020F0502020204030204" pitchFamily="34" charset="0"/>
                    <a:cs typeface="Times New Roman" panose="02020603050405020304" pitchFamily="18" charset="0"/>
                  </a:rPr>
                  <a:t>24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3 (mod 7),  (24 – 3) / 7 = 0</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[6]</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7 </a:t>
                </a:r>
                <a:r>
                  <a:rPr lang="en-US" sz="2400" dirty="0">
                    <a:latin typeface="Times New Roman" panose="02020603050405020304" pitchFamily="18" charset="0"/>
                    <a:ea typeface="Calibri" panose="020F0502020204030204" pitchFamily="34" charset="0"/>
                    <a:cs typeface="Times New Roman" panose="02020603050405020304" pitchFamily="18" charset="0"/>
                  </a:rPr>
                  <a:t>= { …,   -8, -1, 6, 13, 20, 27,… }  27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6 (mod 7),  (27 – 6) / 7 = 0</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477347" y="825204"/>
                <a:ext cx="9237306" cy="5693866"/>
              </a:xfrm>
              <a:prstGeom prst="rect">
                <a:avLst/>
              </a:prstGeom>
              <a:blipFill>
                <a:blip r:embed="rId2"/>
                <a:stretch>
                  <a:fillRect l="-922" t="-748" b="-1389"/>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215460483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A2C6AA8-EDE5-4027-9A5C-CB4E8CC650E2}"/>
              </a:ext>
            </a:extLst>
          </p:cNvPr>
          <p:cNvSpPr txBox="1"/>
          <p:nvPr/>
        </p:nvSpPr>
        <p:spPr>
          <a:xfrm>
            <a:off x="1628505" y="5680165"/>
            <a:ext cx="8847907" cy="1131641"/>
          </a:xfrm>
          <a:prstGeom prst="rect">
            <a:avLst/>
          </a:prstGeom>
          <a:solidFill>
            <a:srgbClr val="FFFF00"/>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876DFAC8-5F40-4EAD-95F3-BAFB41964023}"/>
              </a:ext>
            </a:extLst>
          </p:cNvPr>
          <p:cNvSpPr txBox="1"/>
          <p:nvPr/>
        </p:nvSpPr>
        <p:spPr>
          <a:xfrm>
            <a:off x="1619796" y="1933304"/>
            <a:ext cx="8847907" cy="2267870"/>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B8D4CB1-5405-4F8C-A4A5-CB2C27C8ADE4}"/>
                  </a:ext>
                </a:extLst>
              </p:cNvPr>
              <p:cNvSpPr txBox="1"/>
              <p:nvPr/>
            </p:nvSpPr>
            <p:spPr>
              <a:xfrm>
                <a:off x="1628505" y="1011409"/>
                <a:ext cx="8847907" cy="5678478"/>
              </a:xfrm>
              <a:prstGeom prst="rect">
                <a:avLst/>
              </a:prstGeom>
              <a:noFill/>
              <a:ln>
                <a:solidFill>
                  <a:schemeClr val="accent1"/>
                </a:solidFill>
              </a:ln>
            </p:spPr>
            <p:txBody>
              <a:bodyPr wrap="square" rtlCol="0">
                <a:spAutoFit/>
              </a:bodyPr>
              <a:lstStyle/>
              <a:p>
                <a:pPr>
                  <a:spcAft>
                    <a:spcPts val="600"/>
                  </a:spcAft>
                </a:pPr>
                <a:r>
                  <a:rPr lang="en-US" sz="2400" dirty="0">
                    <a:solidFill>
                      <a:srgbClr val="0000FF"/>
                    </a:solidFill>
                    <a:latin typeface="Times New Roman" panose="02020603050405020304" pitchFamily="18" charset="0"/>
                    <a:cs typeface="Times New Roman" panose="02020603050405020304" pitchFamily="18" charset="0"/>
                  </a:rPr>
                  <a:t>Congruence modulo n </a:t>
                </a:r>
                <a:r>
                  <a:rPr lang="en-US" sz="2400" dirty="0">
                    <a:latin typeface="Times New Roman" panose="02020603050405020304" pitchFamily="18" charset="0"/>
                    <a:cs typeface="Times New Roman" panose="02020603050405020304" pitchFamily="18" charset="0"/>
                  </a:rPr>
                  <a:t>is </a:t>
                </a:r>
                <a:r>
                  <a:rPr lang="en-US" sz="2400" dirty="0">
                    <a:solidFill>
                      <a:srgbClr val="0000FF"/>
                    </a:solidFill>
                    <a:latin typeface="Times New Roman" panose="02020603050405020304" pitchFamily="18" charset="0"/>
                    <a:cs typeface="Times New Roman" panose="02020603050405020304" pitchFamily="18" charset="0"/>
                  </a:rPr>
                  <a:t>an equivalence </a:t>
                </a:r>
                <a:r>
                  <a:rPr lang="en-US" sz="24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14:m>
                  <m:oMath xmlns:m="http://schemas.openxmlformats.org/officeDocument/2006/math">
                    <m:r>
                      <a:rPr lang="en-US" sz="2400">
                        <a:solidFill>
                          <a:srgbClr val="0000FF"/>
                        </a:solidFill>
                        <a:latin typeface="Cambria Math" panose="02040503050406030204" pitchFamily="18" charset="0"/>
                        <a:ea typeface="Calibri" panose="020F0502020204030204" pitchFamily="34" charset="0"/>
                        <a:cs typeface="Times New Roman" panose="02020603050405020304" pitchFamily="18" charset="0"/>
                      </a:rPr>
                      <m:t>≡</m:t>
                    </m:r>
                  </m:oMath>
                </a14:m>
                <a:r>
                  <a:rPr lang="en-US" sz="24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relation</a:t>
                </a:r>
                <a:r>
                  <a:rPr lang="en-US" sz="2400" dirty="0">
                    <a:latin typeface="Times New Roman" panose="02020603050405020304" pitchFamily="18" charset="0"/>
                    <a:cs typeface="Times New Roman" panose="02020603050405020304" pitchFamily="18" charset="0"/>
                  </a:rPr>
                  <a:t> on the set of all integers. </a:t>
                </a:r>
              </a:p>
              <a:p>
                <a:pPr>
                  <a:spcAft>
                    <a:spcPts val="600"/>
                  </a:spcAft>
                </a:pPr>
                <a:endParaRPr lang="en-US" sz="800" dirty="0">
                  <a:latin typeface="Times New Roman" panose="02020603050405020304" pitchFamily="18" charset="0"/>
                  <a:cs typeface="Times New Roman" panose="02020603050405020304" pitchFamily="18" charset="0"/>
                </a:endParaRPr>
              </a:p>
              <a:p>
                <a:pPr>
                  <a:spcAft>
                    <a:spcPts val="600"/>
                  </a:spcAft>
                </a:pPr>
                <a:r>
                  <a:rPr lang="en-US" sz="2400" dirty="0">
                    <a:latin typeface="Times New Roman" panose="02020603050405020304" pitchFamily="18" charset="0"/>
                    <a:cs typeface="Times New Roman" panose="02020603050405020304" pitchFamily="18" charset="0"/>
                  </a:rPr>
                  <a:t>Theorem 0.1.4.2  Congruence Modulo n is an Equivalence Relation </a:t>
                </a:r>
              </a:p>
              <a:p>
                <a:pPr lvl="1">
                  <a:spcAft>
                    <a:spcPts val="600"/>
                  </a:spcAft>
                </a:pPr>
                <a:r>
                  <a:rPr lang="en-US" sz="2400" dirty="0">
                    <a:latin typeface="Times New Roman" panose="02020603050405020304" pitchFamily="18" charset="0"/>
                    <a:cs typeface="Times New Roman" panose="02020603050405020304" pitchFamily="18" charset="0"/>
                  </a:rPr>
                  <a:t>Let n &gt; 1 be any integer. </a:t>
                </a:r>
                <a:r>
                  <a:rPr lang="en-US" sz="2400" dirty="0">
                    <a:solidFill>
                      <a:srgbClr val="0000FF"/>
                    </a:solidFill>
                    <a:latin typeface="Times New Roman" panose="02020603050405020304" pitchFamily="18" charset="0"/>
                    <a:cs typeface="Times New Roman" panose="02020603050405020304" pitchFamily="18" charset="0"/>
                  </a:rPr>
                  <a:t>The distinct equivalence classes of the relation are the sets [0]</a:t>
                </a:r>
                <a:r>
                  <a:rPr lang="en-US" sz="2400" baseline="-25000" dirty="0">
                    <a:solidFill>
                      <a:srgbClr val="0000FF"/>
                    </a:solidFill>
                    <a:latin typeface="Times New Roman" panose="02020603050405020304" pitchFamily="18" charset="0"/>
                    <a:cs typeface="Times New Roman" panose="02020603050405020304" pitchFamily="18" charset="0"/>
                  </a:rPr>
                  <a:t>n</a:t>
                </a:r>
                <a:r>
                  <a:rPr lang="en-US" sz="2400" dirty="0">
                    <a:solidFill>
                      <a:srgbClr val="0000FF"/>
                    </a:solidFill>
                    <a:latin typeface="Times New Roman" panose="02020603050405020304" pitchFamily="18" charset="0"/>
                    <a:cs typeface="Times New Roman" panose="02020603050405020304" pitchFamily="18" charset="0"/>
                  </a:rPr>
                  <a:t>, [1]</a:t>
                </a:r>
                <a:r>
                  <a:rPr lang="en-US" sz="2400" baseline="-25000" dirty="0">
                    <a:solidFill>
                      <a:srgbClr val="0000FF"/>
                    </a:solidFill>
                    <a:latin typeface="Times New Roman" panose="02020603050405020304" pitchFamily="18" charset="0"/>
                    <a:cs typeface="Times New Roman" panose="02020603050405020304" pitchFamily="18" charset="0"/>
                  </a:rPr>
                  <a:t>n</a:t>
                </a:r>
                <a:r>
                  <a:rPr lang="en-US" sz="2400" dirty="0">
                    <a:solidFill>
                      <a:srgbClr val="0000FF"/>
                    </a:solidFill>
                    <a:latin typeface="Times New Roman" panose="02020603050405020304" pitchFamily="18" charset="0"/>
                    <a:cs typeface="Times New Roman" panose="02020603050405020304" pitchFamily="18" charset="0"/>
                  </a:rPr>
                  <a:t>, [2]</a:t>
                </a:r>
                <a:r>
                  <a:rPr lang="en-US" sz="2400" baseline="-25000" dirty="0">
                    <a:solidFill>
                      <a:srgbClr val="0000FF"/>
                    </a:solidFill>
                    <a:latin typeface="Times New Roman" panose="02020603050405020304" pitchFamily="18" charset="0"/>
                    <a:cs typeface="Times New Roman" panose="02020603050405020304" pitchFamily="18" charset="0"/>
                  </a:rPr>
                  <a:t>n</a:t>
                </a:r>
                <a:r>
                  <a:rPr lang="en-US" sz="2400" dirty="0">
                    <a:solidFill>
                      <a:srgbClr val="0000FF"/>
                    </a:solidFill>
                    <a:latin typeface="Times New Roman" panose="02020603050405020304" pitchFamily="18" charset="0"/>
                    <a:cs typeface="Times New Roman" panose="02020603050405020304" pitchFamily="18" charset="0"/>
                  </a:rPr>
                  <a:t>,  …, [n – 1]</a:t>
                </a:r>
                <a:r>
                  <a:rPr lang="en-US" sz="2400" baseline="-25000" dirty="0">
                    <a:solidFill>
                      <a:srgbClr val="0000FF"/>
                    </a:solidFill>
                    <a:latin typeface="Times New Roman" panose="02020603050405020304" pitchFamily="18" charset="0"/>
                    <a:cs typeface="Times New Roman" panose="02020603050405020304" pitchFamily="18" charset="0"/>
                  </a:rPr>
                  <a:t>n</a:t>
                </a:r>
                <a:r>
                  <a:rPr lang="en-US" sz="2400" dirty="0">
                    <a:solidFill>
                      <a:srgbClr val="0000FF"/>
                    </a:solidFill>
                    <a:latin typeface="Times New Roman" panose="02020603050405020304" pitchFamily="18" charset="0"/>
                    <a:cs typeface="Times New Roman" panose="02020603050405020304" pitchFamily="18" charset="0"/>
                  </a:rPr>
                  <a:t>, where for each a = 0, 1, 2, …, n -1,</a:t>
                </a:r>
              </a:p>
              <a:p>
                <a:pPr>
                  <a:spcAft>
                    <a:spcPts val="600"/>
                  </a:spcAft>
                </a:pPr>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[a]</a:t>
                </a:r>
                <a:r>
                  <a:rPr lang="en-US" sz="2400" baseline="-25000" dirty="0">
                    <a:solidFill>
                      <a:srgbClr val="0000FF"/>
                    </a:solidFill>
                    <a:latin typeface="Times New Roman" panose="02020603050405020304" pitchFamily="18" charset="0"/>
                    <a:cs typeface="Times New Roman" panose="02020603050405020304" pitchFamily="18" charset="0"/>
                  </a:rPr>
                  <a:t>n</a:t>
                </a:r>
                <a:r>
                  <a:rPr lang="en-US" sz="2400" dirty="0">
                    <a:solidFill>
                      <a:srgbClr val="0000FF"/>
                    </a:solidFill>
                    <a:latin typeface="Times New Roman" panose="02020603050405020304" pitchFamily="18" charset="0"/>
                    <a:cs typeface="Times New Roman" panose="02020603050405020304" pitchFamily="18" charset="0"/>
                  </a:rPr>
                  <a:t> = {m </a:t>
                </a:r>
                <a14:m>
                  <m:oMath xmlns:m="http://schemas.openxmlformats.org/officeDocument/2006/math">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Z | m </a:t>
                </a:r>
                <a14:m>
                  <m:oMath xmlns:m="http://schemas.openxmlformats.org/officeDocument/2006/math">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a (mod n)},</a:t>
                </a:r>
              </a:p>
              <a:p>
                <a:pPr lvl="1">
                  <a:spcAft>
                    <a:spcPts val="600"/>
                  </a:spcAft>
                </a:pPr>
                <a:r>
                  <a:rPr lang="en-US" sz="2400" dirty="0">
                    <a:latin typeface="Times New Roman" panose="02020603050405020304" pitchFamily="18" charset="0"/>
                    <a:cs typeface="Times New Roman" panose="02020603050405020304" pitchFamily="18" charset="0"/>
                  </a:rPr>
                  <a:t>or, equivalently,</a:t>
                </a:r>
              </a:p>
              <a:p>
                <a:pPr>
                  <a:spcAft>
                    <a:spcPts val="600"/>
                  </a:spcAft>
                </a:pPr>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[a]</a:t>
                </a:r>
                <a:r>
                  <a:rPr lang="en-US" sz="2400" baseline="-25000" dirty="0">
                    <a:solidFill>
                      <a:srgbClr val="0000FF"/>
                    </a:solidFill>
                    <a:latin typeface="Times New Roman" panose="02020603050405020304" pitchFamily="18" charset="0"/>
                    <a:cs typeface="Times New Roman" panose="02020603050405020304" pitchFamily="18" charset="0"/>
                  </a:rPr>
                  <a:t>n</a:t>
                </a:r>
                <a:r>
                  <a:rPr lang="en-US" sz="2400" dirty="0">
                    <a:solidFill>
                      <a:srgbClr val="0000FF"/>
                    </a:solidFill>
                    <a:latin typeface="Times New Roman" panose="02020603050405020304" pitchFamily="18" charset="0"/>
                    <a:cs typeface="Times New Roman" panose="02020603050405020304" pitchFamily="18" charset="0"/>
                  </a:rPr>
                  <a:t> = {m </a:t>
                </a:r>
                <a14:m>
                  <m:oMath xmlns:m="http://schemas.openxmlformats.org/officeDocument/2006/math">
                    <m:r>
                      <a:rPr lang="en-US"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Z | m </a:t>
                </a:r>
                <a14:m>
                  <m:oMath xmlns:m="http://schemas.openxmlformats.org/officeDocument/2006/math">
                    <m:r>
                      <a:rPr lang="en-US" sz="2400" b="0" i="1" smtClean="0">
                        <a:solidFill>
                          <a:srgbClr val="0000FF"/>
                        </a:solidFill>
                        <a:latin typeface="Cambria Math" panose="02040503050406030204" pitchFamily="18" charset="0"/>
                        <a:cs typeface="Times New Roman" panose="02020603050405020304" pitchFamily="18" charset="0"/>
                      </a:rPr>
                      <m:t>= </m:t>
                    </m:r>
                  </m:oMath>
                </a14:m>
                <a:r>
                  <a:rPr lang="en-US" sz="2400" dirty="0" err="1">
                    <a:solidFill>
                      <a:srgbClr val="0000FF"/>
                    </a:solidFill>
                    <a:latin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cs typeface="Times New Roman" panose="02020603050405020304" pitchFamily="18" charset="0"/>
                  </a:rPr>
                  <a:t>*n + a for some integer </a:t>
                </a:r>
                <a:r>
                  <a:rPr lang="en-US" sz="2400" dirty="0" err="1">
                    <a:solidFill>
                      <a:srgbClr val="0000FF"/>
                    </a:solidFill>
                    <a:latin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spcAft>
                    <a:spcPts val="600"/>
                  </a:spcAft>
                </a:pPr>
                <a:endParaRPr lang="en-US" sz="1200" dirty="0">
                  <a:latin typeface="Times New Roman" panose="02020603050405020304" pitchFamily="18" charset="0"/>
                  <a:cs typeface="Times New Roman" panose="02020603050405020304" pitchFamily="18" charset="0"/>
                </a:endParaRPr>
              </a:p>
              <a:p>
                <a:pPr>
                  <a:spcAft>
                    <a:spcPts val="600"/>
                  </a:spcAft>
                </a:pPr>
                <a:r>
                  <a:rPr lang="en-US" sz="2400" dirty="0">
                    <a:latin typeface="Times New Roman" panose="02020603050405020304" pitchFamily="18" charset="0"/>
                    <a:cs typeface="Times New Roman" panose="02020603050405020304" pitchFamily="18" charset="0"/>
                  </a:rPr>
                  <a:t>Proof: Left for exercise. </a:t>
                </a:r>
              </a:p>
              <a:p>
                <a:pPr>
                  <a:spcAft>
                    <a:spcPts val="600"/>
                  </a:spcAft>
                </a:pPr>
                <a:r>
                  <a:rPr lang="en-US" sz="2400" dirty="0">
                    <a:latin typeface="Times New Roman" panose="02020603050405020304" pitchFamily="18" charset="0"/>
                    <a:cs typeface="Times New Roman" panose="02020603050405020304" pitchFamily="18" charset="0"/>
                  </a:rPr>
                  <a:t>Example: The equivalence class mod 7 containing 3 is </a:t>
                </a: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[3]</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7 </a:t>
                </a:r>
                <a:r>
                  <a:rPr lang="en-US" sz="2400" dirty="0">
                    <a:latin typeface="Times New Roman" panose="02020603050405020304" pitchFamily="18" charset="0"/>
                    <a:cs typeface="Times New Roman" panose="02020603050405020304" pitchFamily="18" charset="0"/>
                  </a:rPr>
                  <a:t>= {3, 10, 17, 24, …}.</a:t>
                </a:r>
              </a:p>
            </p:txBody>
          </p:sp>
        </mc:Choice>
        <mc:Fallback xmlns="">
          <p:sp>
            <p:nvSpPr>
              <p:cNvPr id="2" name="TextBox 1">
                <a:extLst>
                  <a:ext uri="{FF2B5EF4-FFF2-40B4-BE49-F238E27FC236}">
                    <a16:creationId xmlns:a16="http://schemas.microsoft.com/office/drawing/2014/main" id="{6B8D4CB1-5405-4F8C-A4A5-CB2C27C8ADE4}"/>
                  </a:ext>
                </a:extLst>
              </p:cNvPr>
              <p:cNvSpPr txBox="1">
                <a:spLocks noRot="1" noChangeAspect="1" noMove="1" noResize="1" noEditPoints="1" noAdjustHandles="1" noChangeArrowheads="1" noChangeShapeType="1" noTextEdit="1"/>
              </p:cNvSpPr>
              <p:nvPr/>
            </p:nvSpPr>
            <p:spPr>
              <a:xfrm>
                <a:off x="1628505" y="1011409"/>
                <a:ext cx="8847907" cy="5678478"/>
              </a:xfrm>
              <a:prstGeom prst="rect">
                <a:avLst/>
              </a:prstGeom>
              <a:blipFill>
                <a:blip r:embed="rId2"/>
                <a:stretch>
                  <a:fillRect l="-963" t="-750" r="-963" b="-107"/>
                </a:stretch>
              </a:blipFill>
              <a:ln>
                <a:solidFill>
                  <a:schemeClr val="accent1"/>
                </a:solidFill>
              </a:ln>
            </p:spPr>
            <p:txBody>
              <a:bodyPr/>
              <a:lstStyle/>
              <a:p>
                <a:r>
                  <a:rPr lang="en-US">
                    <a:noFill/>
                  </a:rPr>
                  <a:t> </a:t>
                </a:r>
              </a:p>
            </p:txBody>
          </p:sp>
        </mc:Fallback>
      </mc:AlternateContent>
      <p:sp>
        <p:nvSpPr>
          <p:cNvPr id="5" name="Rectangle 4">
            <a:extLst>
              <a:ext uri="{FF2B5EF4-FFF2-40B4-BE49-F238E27FC236}">
                <a16:creationId xmlns:a16="http://schemas.microsoft.com/office/drawing/2014/main" id="{8C2041E4-F75B-482A-BB24-181363602DBA}"/>
              </a:ext>
            </a:extLst>
          </p:cNvPr>
          <p:cNvSpPr/>
          <p:nvPr/>
        </p:nvSpPr>
        <p:spPr>
          <a:xfrm>
            <a:off x="1619796" y="235055"/>
            <a:ext cx="4039373" cy="671851"/>
          </a:xfrm>
          <a:prstGeom prst="rect">
            <a:avLst/>
          </a:prstGeom>
        </p:spPr>
        <p:txBody>
          <a:bodyPr wrap="square">
            <a:spAutoFit/>
          </a:bodyPr>
          <a:lstStyle/>
          <a:p>
            <a:pPr>
              <a:lnSpc>
                <a:spcPct val="150000"/>
              </a:lnSpc>
              <a:spcAft>
                <a:spcPts val="600"/>
              </a:spcAft>
            </a:pPr>
            <a:r>
              <a:rPr lang="en-US" sz="2800" dirty="0">
                <a:ea typeface="Calibri" panose="020F0502020204030204" pitchFamily="34" charset="0"/>
                <a:cs typeface="Times New Roman" panose="02020603050405020304" pitchFamily="18" charset="0"/>
              </a:rPr>
              <a:t>Congruence Modulo n </a:t>
            </a:r>
          </a:p>
        </p:txBody>
      </p:sp>
    </p:spTree>
    <p:extLst>
      <p:ext uri="{BB962C8B-B14F-4D97-AF65-F5344CB8AC3E}">
        <p14:creationId xmlns:p14="http://schemas.microsoft.com/office/powerpoint/2010/main" val="78434777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C492050-56CD-4371-8622-92E86DEE42DE}"/>
              </a:ext>
            </a:extLst>
          </p:cNvPr>
          <p:cNvSpPr txBox="1"/>
          <p:nvPr/>
        </p:nvSpPr>
        <p:spPr>
          <a:xfrm>
            <a:off x="1915886" y="2309759"/>
            <a:ext cx="8987246" cy="3394355"/>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B8D4CB1-5405-4F8C-A4A5-CB2C27C8ADE4}"/>
                  </a:ext>
                </a:extLst>
              </p:cNvPr>
              <p:cNvSpPr txBox="1"/>
              <p:nvPr/>
            </p:nvSpPr>
            <p:spPr>
              <a:xfrm>
                <a:off x="1915886" y="1323703"/>
                <a:ext cx="8865326" cy="6340197"/>
              </a:xfrm>
              <a:prstGeom prst="rect">
                <a:avLst/>
              </a:prstGeom>
              <a:noFill/>
            </p:spPr>
            <p:txBody>
              <a:bodyPr wrap="square" rtlCol="0">
                <a:spAutoFit/>
              </a:bodyPr>
              <a:lstStyle/>
              <a:p>
                <a:pPr>
                  <a:spcBef>
                    <a:spcPts val="600"/>
                  </a:spcBef>
                  <a:spcAft>
                    <a:spcPts val="600"/>
                  </a:spcAft>
                </a:pPr>
                <a:r>
                  <a:rPr lang="en-US" sz="2400" dirty="0">
                    <a:latin typeface="Times New Roman" panose="02020603050405020304" pitchFamily="18" charset="0"/>
                    <a:cs typeface="Times New Roman" panose="02020603050405020304" pitchFamily="18" charset="0"/>
                  </a:rPr>
                  <a:t>Theorem 0.1.4.3 Modular Arithmetic</a:t>
                </a:r>
              </a:p>
              <a:p>
                <a:pPr>
                  <a:spcBef>
                    <a:spcPts val="600"/>
                  </a:spcBef>
                  <a:spcAft>
                    <a:spcPts val="600"/>
                  </a:spcAft>
                </a:pPr>
                <a:r>
                  <a:rPr lang="en-US" sz="2400" dirty="0">
                    <a:solidFill>
                      <a:srgbClr val="0000FF"/>
                    </a:solidFill>
                    <a:latin typeface="Times New Roman" panose="02020603050405020304" pitchFamily="18" charset="0"/>
                    <a:cs typeface="Times New Roman" panose="02020603050405020304" pitchFamily="18" charset="0"/>
                  </a:rPr>
                  <a:t>Let a, b, c, d, and n be integers with n &gt; 1, and suppose</a:t>
                </a:r>
              </a:p>
              <a:p>
                <a:pPr>
                  <a:spcBef>
                    <a:spcPts val="600"/>
                  </a:spcBef>
                  <a:spcAft>
                    <a:spcPts val="600"/>
                  </a:spcAft>
                </a:pPr>
                <a:r>
                  <a:rPr lang="en-US" sz="2400" dirty="0">
                    <a:solidFill>
                      <a:srgbClr val="0000FF"/>
                    </a:solidFill>
                    <a:latin typeface="Times New Roman" panose="02020603050405020304" pitchFamily="18" charset="0"/>
                    <a:cs typeface="Times New Roman" panose="02020603050405020304" pitchFamily="18" charset="0"/>
                  </a:rPr>
                  <a:t>	 a </a:t>
                </a:r>
                <a14:m>
                  <m:oMath xmlns:m="http://schemas.openxmlformats.org/officeDocument/2006/math">
                    <m:r>
                      <a:rPr lang="en-US"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c (mod n)  and b </a:t>
                </a:r>
                <a14:m>
                  <m:oMath xmlns:m="http://schemas.openxmlformats.org/officeDocument/2006/math">
                    <m:r>
                      <a:rPr lang="en-US"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d (mod n).</a:t>
                </a:r>
                <a:endParaRPr lang="en-US" sz="2400" dirty="0">
                  <a:latin typeface="Times New Roman" panose="02020603050405020304" pitchFamily="18" charset="0"/>
                  <a:cs typeface="Times New Roman" panose="02020603050405020304" pitchFamily="18" charset="0"/>
                </a:endParaRPr>
              </a:p>
              <a:p>
                <a:pPr>
                  <a:spcBef>
                    <a:spcPts val="600"/>
                  </a:spcBef>
                  <a:spcAft>
                    <a:spcPts val="600"/>
                  </a:spcAft>
                </a:pPr>
                <a:r>
                  <a:rPr lang="en-US" sz="2400" dirty="0">
                    <a:latin typeface="Times New Roman" panose="02020603050405020304" pitchFamily="18" charset="0"/>
                    <a:cs typeface="Times New Roman" panose="02020603050405020304" pitchFamily="18" charset="0"/>
                  </a:rPr>
                  <a:t>Then</a:t>
                </a:r>
              </a:p>
              <a:p>
                <a:pPr marL="1371600" lvl="2" indent="-457200">
                  <a:spcBef>
                    <a:spcPts val="600"/>
                  </a:spcBef>
                  <a:spcAft>
                    <a:spcPts val="600"/>
                  </a:spcAft>
                  <a:buAutoNum type="arabicPeriod"/>
                </a:pPr>
                <a:r>
                  <a:rPr lang="en-US" sz="2600" dirty="0">
                    <a:solidFill>
                      <a:srgbClr val="0000FF"/>
                    </a:solidFill>
                    <a:latin typeface="Times New Roman" panose="02020603050405020304" pitchFamily="18" charset="0"/>
                    <a:cs typeface="Times New Roman" panose="02020603050405020304" pitchFamily="18" charset="0"/>
                  </a:rPr>
                  <a:t>(a + b) </a:t>
                </a:r>
                <a14:m>
                  <m:oMath xmlns:m="http://schemas.openxmlformats.org/officeDocument/2006/math">
                    <m:r>
                      <a:rPr lang="en-US" sz="26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600" dirty="0">
                    <a:solidFill>
                      <a:srgbClr val="0000FF"/>
                    </a:solidFill>
                    <a:latin typeface="Times New Roman" panose="02020603050405020304" pitchFamily="18" charset="0"/>
                    <a:cs typeface="Times New Roman" panose="02020603050405020304" pitchFamily="18" charset="0"/>
                  </a:rPr>
                  <a:t> (c + d) (mod n) </a:t>
                </a:r>
              </a:p>
              <a:p>
                <a:pPr marL="1371600" lvl="2" indent="-457200">
                  <a:spcBef>
                    <a:spcPts val="600"/>
                  </a:spcBef>
                  <a:spcAft>
                    <a:spcPts val="600"/>
                  </a:spcAft>
                  <a:buAutoNum type="arabicPeriod"/>
                </a:pPr>
                <a:r>
                  <a:rPr lang="en-US" sz="2600" dirty="0">
                    <a:solidFill>
                      <a:srgbClr val="0000FF"/>
                    </a:solidFill>
                    <a:latin typeface="Times New Roman" panose="02020603050405020304" pitchFamily="18" charset="0"/>
                    <a:cs typeface="Times New Roman" panose="02020603050405020304" pitchFamily="18" charset="0"/>
                  </a:rPr>
                  <a:t>(a - b) </a:t>
                </a:r>
                <a14:m>
                  <m:oMath xmlns:m="http://schemas.openxmlformats.org/officeDocument/2006/math">
                    <m:r>
                      <a:rPr lang="en-US" sz="26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600" dirty="0">
                    <a:solidFill>
                      <a:srgbClr val="0000FF"/>
                    </a:solidFill>
                    <a:latin typeface="Times New Roman" panose="02020603050405020304" pitchFamily="18" charset="0"/>
                    <a:cs typeface="Times New Roman" panose="02020603050405020304" pitchFamily="18" charset="0"/>
                  </a:rPr>
                  <a:t> (c - d) (mod n)</a:t>
                </a:r>
              </a:p>
              <a:p>
                <a:pPr marL="1371600" lvl="2" indent="-457200">
                  <a:spcBef>
                    <a:spcPts val="600"/>
                  </a:spcBef>
                  <a:spcAft>
                    <a:spcPts val="600"/>
                  </a:spcAft>
                  <a:buFontTx/>
                  <a:buAutoNum type="arabicPeriod"/>
                </a:pPr>
                <a:r>
                  <a:rPr lang="en-US" sz="2600" dirty="0">
                    <a:solidFill>
                      <a:srgbClr val="0000FF"/>
                    </a:solidFill>
                    <a:latin typeface="Times New Roman" panose="02020603050405020304" pitchFamily="18" charset="0"/>
                    <a:cs typeface="Times New Roman" panose="02020603050405020304" pitchFamily="18" charset="0"/>
                  </a:rPr>
                  <a:t>a b </a:t>
                </a:r>
                <a14:m>
                  <m:oMath xmlns:m="http://schemas.openxmlformats.org/officeDocument/2006/math">
                    <m:r>
                      <a:rPr lang="en-US" sz="26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600" dirty="0">
                    <a:solidFill>
                      <a:srgbClr val="0000FF"/>
                    </a:solidFill>
                    <a:latin typeface="Times New Roman" panose="02020603050405020304" pitchFamily="18" charset="0"/>
                    <a:cs typeface="Times New Roman" panose="02020603050405020304" pitchFamily="18" charset="0"/>
                  </a:rPr>
                  <a:t> c d (mod n)</a:t>
                </a:r>
              </a:p>
              <a:p>
                <a:pPr marL="1371600" lvl="2" indent="-457200">
                  <a:spcBef>
                    <a:spcPts val="600"/>
                  </a:spcBef>
                  <a:spcAft>
                    <a:spcPts val="600"/>
                  </a:spcAft>
                  <a:buFontTx/>
                  <a:buAutoNum type="arabicPeriod"/>
                </a:pPr>
                <a:r>
                  <a:rPr lang="en-US" sz="2600" dirty="0">
                    <a:solidFill>
                      <a:srgbClr val="0000FF"/>
                    </a:solidFill>
                    <a:latin typeface="Times New Roman" panose="02020603050405020304" pitchFamily="18" charset="0"/>
                    <a:cs typeface="Times New Roman" panose="02020603050405020304" pitchFamily="18" charset="0"/>
                  </a:rPr>
                  <a:t>a</a:t>
                </a:r>
                <a:r>
                  <a:rPr lang="en-US" sz="2600" baseline="30000" dirty="0">
                    <a:solidFill>
                      <a:srgbClr val="0000FF"/>
                    </a:solidFill>
                    <a:latin typeface="Times New Roman" panose="02020603050405020304" pitchFamily="18" charset="0"/>
                    <a:cs typeface="Times New Roman" panose="02020603050405020304" pitchFamily="18" charset="0"/>
                  </a:rPr>
                  <a:t>m</a:t>
                </a:r>
                <a:r>
                  <a:rPr lang="en-US" sz="26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r>
                      <a:rPr lang="en-US" sz="26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600" dirty="0">
                    <a:solidFill>
                      <a:srgbClr val="0000FF"/>
                    </a:solidFill>
                    <a:latin typeface="Times New Roman" panose="02020603050405020304" pitchFamily="18" charset="0"/>
                    <a:cs typeface="Times New Roman" panose="02020603050405020304" pitchFamily="18" charset="0"/>
                  </a:rPr>
                  <a:t> c</a:t>
                </a:r>
                <a:r>
                  <a:rPr lang="en-US" sz="2600" baseline="30000" dirty="0">
                    <a:solidFill>
                      <a:srgbClr val="0000FF"/>
                    </a:solidFill>
                    <a:latin typeface="Times New Roman" panose="02020603050405020304" pitchFamily="18" charset="0"/>
                    <a:cs typeface="Times New Roman" panose="02020603050405020304" pitchFamily="18" charset="0"/>
                  </a:rPr>
                  <a:t>m</a:t>
                </a:r>
                <a:r>
                  <a:rPr lang="en-US" sz="2600" dirty="0">
                    <a:solidFill>
                      <a:srgbClr val="0000FF"/>
                    </a:solidFill>
                    <a:latin typeface="Times New Roman" panose="02020603050405020304" pitchFamily="18" charset="0"/>
                    <a:cs typeface="Times New Roman" panose="02020603050405020304" pitchFamily="18" charset="0"/>
                  </a:rPr>
                  <a:t> (mod n) for all integers m.</a:t>
                </a:r>
              </a:p>
              <a:p>
                <a:pPr>
                  <a:spcBef>
                    <a:spcPts val="600"/>
                  </a:spcBef>
                  <a:spcAft>
                    <a:spcPts val="600"/>
                  </a:spcAft>
                </a:pPr>
                <a:r>
                  <a:rPr lang="en-US" sz="2400" dirty="0">
                    <a:latin typeface="Times New Roman" panose="02020603050405020304" pitchFamily="18" charset="0"/>
                    <a:cs typeface="Times New Roman" panose="02020603050405020304" pitchFamily="18" charset="0"/>
                  </a:rPr>
                  <a:t>Proof: left for exercise.</a:t>
                </a:r>
              </a:p>
              <a:p>
                <a:pPr marL="457200" indent="-457200">
                  <a:spcBef>
                    <a:spcPts val="600"/>
                  </a:spcBef>
                  <a:spcAft>
                    <a:spcPts val="600"/>
                  </a:spcAft>
                  <a:buFontTx/>
                  <a:buAutoNum type="arabicPeriod"/>
                </a:pPr>
                <a:endParaRPr lang="en-US" sz="2400" dirty="0">
                  <a:latin typeface="Times New Roman" panose="02020603050405020304" pitchFamily="18" charset="0"/>
                  <a:cs typeface="Times New Roman" panose="02020603050405020304" pitchFamily="18" charset="0"/>
                </a:endParaRPr>
              </a:p>
              <a:p>
                <a:pPr marL="457200" indent="-457200">
                  <a:spcBef>
                    <a:spcPts val="600"/>
                  </a:spcBef>
                  <a:spcAft>
                    <a:spcPts val="600"/>
                  </a:spcAft>
                  <a:buAutoNum type="arabicPeriod"/>
                </a:pPr>
                <a:endParaRPr lang="en-US" sz="2400" dirty="0">
                  <a:latin typeface="Times New Roman" panose="02020603050405020304" pitchFamily="18" charset="0"/>
                  <a:cs typeface="Times New Roman" panose="02020603050405020304" pitchFamily="18" charset="0"/>
                </a:endParaRPr>
              </a:p>
              <a:p>
                <a:pPr marL="457200" indent="-457200">
                  <a:spcBef>
                    <a:spcPts val="600"/>
                  </a:spcBef>
                  <a:spcAft>
                    <a:spcPts val="600"/>
                  </a:spcAft>
                  <a:buAutoNum type="arabicPeriod"/>
                </a:pPr>
                <a:endParaRPr lang="en-US"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6B8D4CB1-5405-4F8C-A4A5-CB2C27C8ADE4}"/>
                  </a:ext>
                </a:extLst>
              </p:cNvPr>
              <p:cNvSpPr txBox="1">
                <a:spLocks noRot="1" noChangeAspect="1" noMove="1" noResize="1" noEditPoints="1" noAdjustHandles="1" noChangeArrowheads="1" noChangeShapeType="1" noTextEdit="1"/>
              </p:cNvSpPr>
              <p:nvPr/>
            </p:nvSpPr>
            <p:spPr>
              <a:xfrm>
                <a:off x="1915886" y="1323703"/>
                <a:ext cx="8865326" cy="6340197"/>
              </a:xfrm>
              <a:prstGeom prst="rect">
                <a:avLst/>
              </a:prstGeom>
              <a:blipFill>
                <a:blip r:embed="rId2"/>
                <a:stretch>
                  <a:fillRect l="-1031" t="-769"/>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6A26AF1E-04F6-4BF6-8B6E-D84C67240C20}"/>
              </a:ext>
            </a:extLst>
          </p:cNvPr>
          <p:cNvSpPr/>
          <p:nvPr/>
        </p:nvSpPr>
        <p:spPr>
          <a:xfrm>
            <a:off x="2037806" y="418708"/>
            <a:ext cx="4039373" cy="671851"/>
          </a:xfrm>
          <a:prstGeom prst="rect">
            <a:avLst/>
          </a:prstGeom>
        </p:spPr>
        <p:txBody>
          <a:bodyPr wrap="square">
            <a:spAutoFit/>
          </a:bodyPr>
          <a:lstStyle/>
          <a:p>
            <a:pPr>
              <a:lnSpc>
                <a:spcPct val="150000"/>
              </a:lnSpc>
              <a:spcAft>
                <a:spcPts val="600"/>
              </a:spcAft>
            </a:pPr>
            <a:r>
              <a:rPr lang="en-US" sz="2800" dirty="0">
                <a:ea typeface="Calibri" panose="020F0502020204030204" pitchFamily="34" charset="0"/>
                <a:cs typeface="Times New Roman" panose="02020603050405020304" pitchFamily="18" charset="0"/>
              </a:rPr>
              <a:t>Congruence Modulo n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DC490F9-403A-4700-9F2E-37DFD5F8999F}"/>
                  </a:ext>
                </a:extLst>
              </p:cNvPr>
              <p:cNvSpPr txBox="1"/>
              <p:nvPr/>
            </p:nvSpPr>
            <p:spPr>
              <a:xfrm>
                <a:off x="5965371" y="569508"/>
                <a:ext cx="6096000" cy="923330"/>
              </a:xfrm>
              <a:prstGeom prst="rect">
                <a:avLst/>
              </a:prstGeom>
              <a:noFill/>
            </p:spPr>
            <p:txBody>
              <a:bodyPr wrap="square">
                <a:spAutoFit/>
              </a:bodyPr>
              <a:lstStyle/>
              <a:p>
                <a:pPr marL="914400" lvl="1" indent="-457200">
                  <a:buFont typeface="Arial" panose="020B0604020202020204" pitchFamily="34" charset="0"/>
                  <a:buChar char="•"/>
                </a:pPr>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 and k are congruent modulo 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p>
              <a:p>
                <a:pPr marL="914400" lvl="1" indent="-457200">
                  <a:buFont typeface="Arial" panose="020B0604020202020204" pitchFamily="34" charset="0"/>
                  <a:buChar char="•"/>
                </a:pPr>
                <a:r>
                  <a:rPr lang="en-US" sz="18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 and k are equivalent </a:t>
                </a:r>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14:m>
                  <m:oMath xmlns:m="http://schemas.openxmlformats.org/officeDocument/2006/math">
                    <m:r>
                      <a:rPr lang="en-US" sz="1800">
                        <a:solidFill>
                          <a:srgbClr val="0000FF"/>
                        </a:solidFill>
                        <a:latin typeface="Cambria Math" panose="02040503050406030204" pitchFamily="18" charset="0"/>
                        <a:ea typeface="Calibri" panose="020F0502020204030204" pitchFamily="34" charset="0"/>
                        <a:cs typeface="Times New Roman" panose="02020603050405020304" pitchFamily="18" charset="0"/>
                      </a:rPr>
                      <m:t>≡</m:t>
                    </m:r>
                  </m:oMath>
                </a14:m>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18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mod n</a:t>
                </a:r>
                <a:endPar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marL="914400" lvl="1" indent="-457200">
                  <a:buFont typeface="Arial" panose="020B0604020202020204" pitchFamily="34" charset="0"/>
                  <a:buChar char="•"/>
                </a:pPr>
                <a:r>
                  <a:rPr lang="en-US" sz="1800" dirty="0">
                    <a:solidFill>
                      <a:srgbClr val="0000FF"/>
                    </a:solidFill>
                    <a:latin typeface="Times New Roman" panose="02020603050405020304" pitchFamily="18" charset="0"/>
                    <a:cs typeface="Times New Roman" panose="02020603050405020304" pitchFamily="18" charset="0"/>
                  </a:rPr>
                  <a:t>m </a:t>
                </a:r>
                <a14:m>
                  <m:oMath xmlns:m="http://schemas.openxmlformats.org/officeDocument/2006/math">
                    <m:r>
                      <a:rPr lang="en-US" sz="18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dirty="0">
                    <a:solidFill>
                      <a:srgbClr val="0000FF"/>
                    </a:solidFill>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k</a:t>
                </a:r>
                <a:r>
                  <a:rPr lang="en-US" sz="1800" dirty="0">
                    <a:solidFill>
                      <a:srgbClr val="0000FF"/>
                    </a:solidFill>
                    <a:latin typeface="Times New Roman" panose="02020603050405020304" pitchFamily="18" charset="0"/>
                    <a:cs typeface="Times New Roman" panose="02020603050405020304" pitchFamily="18" charset="0"/>
                  </a:rPr>
                  <a:t> (mod n)</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5DC490F9-403A-4700-9F2E-37DFD5F8999F}"/>
                  </a:ext>
                </a:extLst>
              </p:cNvPr>
              <p:cNvSpPr txBox="1">
                <a:spLocks noRot="1" noChangeAspect="1" noMove="1" noResize="1" noEditPoints="1" noAdjustHandles="1" noChangeArrowheads="1" noChangeShapeType="1" noTextEdit="1"/>
              </p:cNvSpPr>
              <p:nvPr/>
            </p:nvSpPr>
            <p:spPr>
              <a:xfrm>
                <a:off x="5965371" y="569508"/>
                <a:ext cx="6096000" cy="923330"/>
              </a:xfrm>
              <a:prstGeom prst="rect">
                <a:avLst/>
              </a:prstGeom>
              <a:blipFill>
                <a:blip r:embed="rId4"/>
                <a:stretch>
                  <a:fillRect t="-3289" b="-9211"/>
                </a:stretch>
              </a:blipFill>
            </p:spPr>
            <p:txBody>
              <a:bodyPr/>
              <a:lstStyle/>
              <a:p>
                <a:r>
                  <a:rPr lang="en-US">
                    <a:noFill/>
                  </a:rPr>
                  <a:t> </a:t>
                </a:r>
              </a:p>
            </p:txBody>
          </p:sp>
        </mc:Fallback>
      </mc:AlternateContent>
    </p:spTree>
    <p:extLst>
      <p:ext uri="{BB962C8B-B14F-4D97-AF65-F5344CB8AC3E}">
        <p14:creationId xmlns:p14="http://schemas.microsoft.com/office/powerpoint/2010/main" val="313324116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DB5E57F-D5B5-48AB-8C0F-C69DCA73F84A}"/>
              </a:ext>
            </a:extLst>
          </p:cNvPr>
          <p:cNvSpPr txBox="1"/>
          <p:nvPr/>
        </p:nvSpPr>
        <p:spPr>
          <a:xfrm>
            <a:off x="2046515" y="4551405"/>
            <a:ext cx="7785462" cy="1725561"/>
          </a:xfrm>
          <a:prstGeom prst="rect">
            <a:avLst/>
          </a:prstGeom>
          <a:solidFill>
            <a:srgbClr val="FFFF00"/>
          </a:solidFill>
        </p:spPr>
        <p:txBody>
          <a:bodyPr wrap="square" rtlCol="0">
            <a:spAutoFit/>
          </a:bodyPr>
          <a:lstStyle/>
          <a:p>
            <a:endParaRPr lang="en-US" dirty="0"/>
          </a:p>
        </p:txBody>
      </p:sp>
      <p:sp>
        <p:nvSpPr>
          <p:cNvPr id="8" name="TextBox 7">
            <a:extLst>
              <a:ext uri="{FF2B5EF4-FFF2-40B4-BE49-F238E27FC236}">
                <a16:creationId xmlns:a16="http://schemas.microsoft.com/office/drawing/2014/main" id="{61D005D0-789F-41D3-AFC5-0FD8402354C3}"/>
              </a:ext>
            </a:extLst>
          </p:cNvPr>
          <p:cNvSpPr txBox="1"/>
          <p:nvPr/>
        </p:nvSpPr>
        <p:spPr>
          <a:xfrm>
            <a:off x="2046513" y="1703439"/>
            <a:ext cx="7785463" cy="2189292"/>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B8D4CB1-5405-4F8C-A4A5-CB2C27C8ADE4}"/>
                  </a:ext>
                </a:extLst>
              </p:cNvPr>
              <p:cNvSpPr txBox="1"/>
              <p:nvPr/>
            </p:nvSpPr>
            <p:spPr>
              <a:xfrm>
                <a:off x="2203269" y="1166949"/>
                <a:ext cx="8403772" cy="4985980"/>
              </a:xfrm>
              <a:prstGeom prst="rect">
                <a:avLst/>
              </a:prstGeom>
              <a:noFill/>
            </p:spPr>
            <p:txBody>
              <a:bodyPr wrap="square" rtlCol="0">
                <a:spAutoFit/>
              </a:bodyPr>
              <a:lstStyle/>
              <a:p>
                <a:pPr>
                  <a:spcBef>
                    <a:spcPts val="600"/>
                  </a:spcBef>
                  <a:spcAft>
                    <a:spcPts val="600"/>
                  </a:spcAft>
                </a:pPr>
                <a:r>
                  <a:rPr lang="en-US" sz="2400" dirty="0">
                    <a:latin typeface="Times New Roman" panose="02020603050405020304" pitchFamily="18" charset="0"/>
                    <a:cs typeface="Times New Roman" panose="02020603050405020304" pitchFamily="18" charset="0"/>
                  </a:rPr>
                  <a:t>Corollary 0.1.4.4 </a:t>
                </a:r>
              </a:p>
              <a:p>
                <a:pPr lvl="1">
                  <a:spcBef>
                    <a:spcPts val="600"/>
                  </a:spcBef>
                  <a:spcAft>
                    <a:spcPts val="600"/>
                  </a:spcAft>
                </a:pPr>
                <a:r>
                  <a:rPr lang="en-US" sz="2400" dirty="0">
                    <a:latin typeface="Times New Roman" panose="02020603050405020304" pitchFamily="18" charset="0"/>
                    <a:cs typeface="Times New Roman" panose="02020603050405020304" pitchFamily="18" charset="0"/>
                  </a:rPr>
                  <a:t>Let a, b, and n be integers with n&gt; 1. Then</a:t>
                </a:r>
              </a:p>
              <a:p>
                <a:pPr>
                  <a:spcBef>
                    <a:spcPts val="600"/>
                  </a:spcBef>
                  <a:spcAft>
                    <a:spcPts val="600"/>
                  </a:spcAft>
                </a:pPr>
                <a:r>
                  <a:rPr lang="en-US" sz="2400" dirty="0">
                    <a:latin typeface="Times New Roman" panose="02020603050405020304" pitchFamily="18" charset="0"/>
                    <a:cs typeface="Times New Roman" panose="02020603050405020304" pitchFamily="18" charset="0"/>
                  </a:rPr>
                  <a:t>	</a:t>
                </a:r>
                <a:r>
                  <a:rPr lang="en-US" sz="2600" dirty="0">
                    <a:solidFill>
                      <a:srgbClr val="0000FF"/>
                    </a:solidFill>
                    <a:latin typeface="Times New Roman" panose="02020603050405020304" pitchFamily="18" charset="0"/>
                    <a:cs typeface="Times New Roman" panose="02020603050405020304" pitchFamily="18" charset="0"/>
                  </a:rPr>
                  <a:t>a b </a:t>
                </a:r>
                <a14:m>
                  <m:oMath xmlns:m="http://schemas.openxmlformats.org/officeDocument/2006/math">
                    <m:r>
                      <a:rPr lang="en-US" sz="26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600" dirty="0">
                    <a:solidFill>
                      <a:srgbClr val="0000FF"/>
                    </a:solidFill>
                    <a:latin typeface="Times New Roman" panose="02020603050405020304" pitchFamily="18" charset="0"/>
                    <a:cs typeface="Times New Roman" panose="02020603050405020304" pitchFamily="18" charset="0"/>
                  </a:rPr>
                  <a:t> [(a mod n) (b mod n)] (mod n),</a:t>
                </a:r>
              </a:p>
              <a:p>
                <a:pPr lvl="1">
                  <a:spcBef>
                    <a:spcPts val="600"/>
                  </a:spcBef>
                  <a:spcAft>
                    <a:spcPts val="600"/>
                  </a:spcAft>
                </a:pPr>
                <a:r>
                  <a:rPr lang="en-US" sz="2400" dirty="0">
                    <a:latin typeface="Times New Roman" panose="02020603050405020304" pitchFamily="18" charset="0"/>
                    <a:cs typeface="Times New Roman" panose="02020603050405020304" pitchFamily="18" charset="0"/>
                  </a:rPr>
                  <a:t>or, equivalently,</a:t>
                </a:r>
              </a:p>
              <a:p>
                <a:pPr>
                  <a:spcBef>
                    <a:spcPts val="600"/>
                  </a:spcBef>
                  <a:spcAft>
                    <a:spcPts val="1200"/>
                  </a:spcAft>
                </a:pPr>
                <a:r>
                  <a:rPr lang="en-US" sz="2400" dirty="0">
                    <a:latin typeface="Times New Roman" panose="02020603050405020304" pitchFamily="18" charset="0"/>
                    <a:cs typeface="Times New Roman" panose="02020603050405020304" pitchFamily="18" charset="0"/>
                  </a:rPr>
                  <a:t> 	</a:t>
                </a:r>
                <a:r>
                  <a:rPr lang="en-US" sz="2600" dirty="0">
                    <a:solidFill>
                      <a:srgbClr val="0000FF"/>
                    </a:solidFill>
                    <a:latin typeface="Times New Roman" panose="02020603050405020304" pitchFamily="18" charset="0"/>
                    <a:cs typeface="Times New Roman" panose="02020603050405020304" pitchFamily="18" charset="0"/>
                  </a:rPr>
                  <a:t>a b </a:t>
                </a:r>
                <a14:m>
                  <m:oMath xmlns:m="http://schemas.openxmlformats.org/officeDocument/2006/math">
                    <m:r>
                      <m:rPr>
                        <m:sty m:val="p"/>
                      </m:rPr>
                      <a:rPr lang="en-US" sz="2600" b="0" i="0" smtClean="0">
                        <a:solidFill>
                          <a:srgbClr val="0000FF"/>
                        </a:solidFill>
                        <a:latin typeface="Cambria Math" panose="02040503050406030204" pitchFamily="18" charset="0"/>
                        <a:cs typeface="Times New Roman" panose="02020603050405020304" pitchFamily="18" charset="0"/>
                      </a:rPr>
                      <m:t>mod</m:t>
                    </m:r>
                    <m:r>
                      <a:rPr lang="en-US" sz="2600" b="0" i="0" smtClean="0">
                        <a:solidFill>
                          <a:srgbClr val="0000FF"/>
                        </a:solidFill>
                        <a:latin typeface="Cambria Math" panose="02040503050406030204" pitchFamily="18" charset="0"/>
                        <a:cs typeface="Times New Roman" panose="02020603050405020304" pitchFamily="18" charset="0"/>
                      </a:rPr>
                      <m:t> </m:t>
                    </m:r>
                    <m:r>
                      <m:rPr>
                        <m:sty m:val="p"/>
                      </m:rPr>
                      <a:rPr lang="en-US" sz="2600" b="0" i="0" smtClean="0">
                        <a:solidFill>
                          <a:srgbClr val="0000FF"/>
                        </a:solidFill>
                        <a:latin typeface="Cambria Math" panose="02040503050406030204" pitchFamily="18" charset="0"/>
                        <a:cs typeface="Times New Roman" panose="02020603050405020304" pitchFamily="18" charset="0"/>
                      </a:rPr>
                      <m:t>n</m:t>
                    </m:r>
                    <m:r>
                      <a:rPr lang="en-US" sz="2600" b="0" i="1" smtClean="0">
                        <a:solidFill>
                          <a:srgbClr val="0000FF"/>
                        </a:solidFill>
                        <a:latin typeface="Cambria Math" panose="02040503050406030204" pitchFamily="18" charset="0"/>
                        <a:cs typeface="Times New Roman" panose="02020603050405020304" pitchFamily="18" charset="0"/>
                      </a:rPr>
                      <m:t>=</m:t>
                    </m:r>
                  </m:oMath>
                </a14:m>
                <a:r>
                  <a:rPr lang="en-US" sz="2600" dirty="0">
                    <a:solidFill>
                      <a:srgbClr val="0000FF"/>
                    </a:solidFill>
                    <a:latin typeface="Times New Roman" panose="02020603050405020304" pitchFamily="18" charset="0"/>
                    <a:cs typeface="Times New Roman" panose="02020603050405020304" pitchFamily="18" charset="0"/>
                  </a:rPr>
                  <a:t> [(a mod n) (b mod n)] (mod n).</a:t>
                </a:r>
                <a:endParaRPr lang="en-US" sz="2400" dirty="0">
                  <a:latin typeface="Times New Roman" panose="02020603050405020304" pitchFamily="18" charset="0"/>
                  <a:cs typeface="Times New Roman" panose="02020603050405020304" pitchFamily="18" charset="0"/>
                </a:endParaRPr>
              </a:p>
              <a:p>
                <a:pPr>
                  <a:spcBef>
                    <a:spcPts val="1200"/>
                  </a:spcBef>
                  <a:spcAft>
                    <a:spcPts val="600"/>
                  </a:spcAft>
                </a:pPr>
                <a:r>
                  <a:rPr lang="en-US" sz="2600" dirty="0">
                    <a:solidFill>
                      <a:srgbClr val="0000FF"/>
                    </a:solidFill>
                    <a:latin typeface="Times New Roman" panose="02020603050405020304" pitchFamily="18" charset="0"/>
                    <a:cs typeface="Times New Roman" panose="02020603050405020304" pitchFamily="18" charset="0"/>
                  </a:rPr>
                  <a:t>      If m is a positive integer, then</a:t>
                </a:r>
              </a:p>
              <a:p>
                <a:pPr>
                  <a:spcBef>
                    <a:spcPts val="600"/>
                  </a:spcBef>
                  <a:spcAft>
                    <a:spcPts val="600"/>
                  </a:spcAft>
                </a:pPr>
                <a:r>
                  <a:rPr lang="en-US" sz="2600" dirty="0">
                    <a:solidFill>
                      <a:srgbClr val="0000FF"/>
                    </a:solidFill>
                    <a:latin typeface="Times New Roman" panose="02020603050405020304" pitchFamily="18" charset="0"/>
                    <a:cs typeface="Times New Roman" panose="02020603050405020304" pitchFamily="18" charset="0"/>
                  </a:rPr>
                  <a:t>	a</a:t>
                </a:r>
                <a:r>
                  <a:rPr lang="en-US" sz="2600" baseline="30000" dirty="0">
                    <a:solidFill>
                      <a:srgbClr val="0000FF"/>
                    </a:solidFill>
                    <a:latin typeface="Times New Roman" panose="02020603050405020304" pitchFamily="18" charset="0"/>
                    <a:cs typeface="Times New Roman" panose="02020603050405020304" pitchFamily="18" charset="0"/>
                  </a:rPr>
                  <a:t>m </a:t>
                </a:r>
                <a14:m>
                  <m:oMath xmlns:m="http://schemas.openxmlformats.org/officeDocument/2006/math">
                    <m:r>
                      <a:rPr lang="en-US" sz="26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600" dirty="0">
                    <a:solidFill>
                      <a:srgbClr val="0000FF"/>
                    </a:solidFill>
                    <a:latin typeface="Times New Roman" panose="02020603050405020304" pitchFamily="18" charset="0"/>
                    <a:cs typeface="Times New Roman" panose="02020603050405020304" pitchFamily="18" charset="0"/>
                  </a:rPr>
                  <a:t> [(a mod n)</a:t>
                </a:r>
                <a:r>
                  <a:rPr lang="en-US" sz="2600" baseline="30000" dirty="0">
                    <a:solidFill>
                      <a:srgbClr val="0000FF"/>
                    </a:solidFill>
                    <a:latin typeface="Times New Roman" panose="02020603050405020304" pitchFamily="18" charset="0"/>
                    <a:cs typeface="Times New Roman" panose="02020603050405020304" pitchFamily="18" charset="0"/>
                  </a:rPr>
                  <a:t>m</a:t>
                </a:r>
                <a:r>
                  <a:rPr lang="en-US" sz="2600" dirty="0">
                    <a:solidFill>
                      <a:srgbClr val="0000FF"/>
                    </a:solidFill>
                    <a:latin typeface="Times New Roman" panose="02020603050405020304" pitchFamily="18" charset="0"/>
                    <a:cs typeface="Times New Roman" panose="02020603050405020304" pitchFamily="18" charset="0"/>
                  </a:rPr>
                  <a:t>] (mod n).</a:t>
                </a:r>
              </a:p>
              <a:p>
                <a:pPr>
                  <a:spcBef>
                    <a:spcPts val="600"/>
                  </a:spcBef>
                  <a:spcAft>
                    <a:spcPts val="600"/>
                  </a:spcAft>
                </a:pPr>
                <a:r>
                  <a:rPr lang="en-US" sz="2800" dirty="0">
                    <a:latin typeface="Times New Roman" panose="02020603050405020304" pitchFamily="18" charset="0"/>
                    <a:cs typeface="Times New Roman" panose="02020603050405020304" pitchFamily="18" charset="0"/>
                  </a:rPr>
                  <a:t>     or, equivalently,</a:t>
                </a:r>
                <a:endParaRPr lang="en-US" sz="2600" dirty="0">
                  <a:solidFill>
                    <a:srgbClr val="0000FF"/>
                  </a:solidFill>
                  <a:latin typeface="Times New Roman" panose="02020603050405020304" pitchFamily="18" charset="0"/>
                  <a:cs typeface="Times New Roman" panose="02020603050405020304" pitchFamily="18" charset="0"/>
                </a:endParaRPr>
              </a:p>
              <a:p>
                <a:pPr>
                  <a:spcBef>
                    <a:spcPts val="600"/>
                  </a:spcBef>
                  <a:spcAft>
                    <a:spcPts val="600"/>
                  </a:spcAft>
                </a:pPr>
                <a:r>
                  <a:rPr lang="en-US" sz="2400" dirty="0">
                    <a:solidFill>
                      <a:srgbClr val="0000FF"/>
                    </a:solidFill>
                    <a:latin typeface="Times New Roman" panose="02020603050405020304" pitchFamily="18" charset="0"/>
                    <a:cs typeface="Times New Roman" panose="02020603050405020304" pitchFamily="18" charset="0"/>
                  </a:rPr>
                  <a:t>     	a</a:t>
                </a:r>
                <a:r>
                  <a:rPr lang="en-US" sz="2400" baseline="30000" dirty="0">
                    <a:solidFill>
                      <a:srgbClr val="0000FF"/>
                    </a:solidFill>
                    <a:latin typeface="Times New Roman" panose="02020603050405020304" pitchFamily="18" charset="0"/>
                    <a:cs typeface="Times New Roman" panose="02020603050405020304" pitchFamily="18" charset="0"/>
                  </a:rPr>
                  <a:t>m </a:t>
                </a:r>
                <a14:m>
                  <m:oMath xmlns:m="http://schemas.openxmlformats.org/officeDocument/2006/math">
                    <m:r>
                      <a:rPr lang="en-US" sz="2400" b="0" i="1" smtClean="0">
                        <a:solidFill>
                          <a:srgbClr val="0000FF"/>
                        </a:solidFill>
                        <a:latin typeface="Cambria Math" panose="02040503050406030204" pitchFamily="18" charset="0"/>
                        <a:cs typeface="Times New Roman" panose="02020603050405020304" pitchFamily="18" charset="0"/>
                      </a:rPr>
                      <m:t>𝑚𝑜𝑑</m:t>
                    </m:r>
                    <m:r>
                      <a:rPr lang="en-US" sz="2400" b="0" smtClean="0">
                        <a:solidFill>
                          <a:srgbClr val="0000FF"/>
                        </a:solidFill>
                        <a:latin typeface="Cambria Math" panose="02040503050406030204" pitchFamily="18" charset="0"/>
                        <a:cs typeface="Times New Roman" panose="02020603050405020304" pitchFamily="18" charset="0"/>
                      </a:rPr>
                      <m:t> </m:t>
                    </m:r>
                    <m:r>
                      <a:rPr lang="en-US" sz="2400" b="0" i="1" smtClean="0">
                        <a:solidFill>
                          <a:srgbClr val="0000FF"/>
                        </a:solidFill>
                        <a:latin typeface="Cambria Math" panose="02040503050406030204" pitchFamily="18" charset="0"/>
                        <a:cs typeface="Times New Roman" panose="02020603050405020304" pitchFamily="18" charset="0"/>
                      </a:rPr>
                      <m:t>𝑛</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[(a mod n)</a:t>
                </a:r>
                <a:r>
                  <a:rPr lang="en-US" sz="2400" baseline="30000" dirty="0">
                    <a:solidFill>
                      <a:srgbClr val="0000FF"/>
                    </a:solidFill>
                    <a:latin typeface="Times New Roman" panose="02020603050405020304" pitchFamily="18" charset="0"/>
                    <a:cs typeface="Times New Roman" panose="02020603050405020304" pitchFamily="18" charset="0"/>
                  </a:rPr>
                  <a:t>m</a:t>
                </a:r>
                <a:r>
                  <a:rPr lang="en-US" sz="2400" dirty="0">
                    <a:solidFill>
                      <a:srgbClr val="0000FF"/>
                    </a:solidFill>
                    <a:latin typeface="Times New Roman" panose="02020603050405020304" pitchFamily="18" charset="0"/>
                    <a:cs typeface="Times New Roman" panose="02020603050405020304" pitchFamily="18" charset="0"/>
                  </a:rPr>
                  <a:t>] (mod n).</a:t>
                </a:r>
                <a:endParaRPr lang="en-US" sz="20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6B8D4CB1-5405-4F8C-A4A5-CB2C27C8ADE4}"/>
                  </a:ext>
                </a:extLst>
              </p:cNvPr>
              <p:cNvSpPr txBox="1">
                <a:spLocks noRot="1" noChangeAspect="1" noMove="1" noResize="1" noEditPoints="1" noAdjustHandles="1" noChangeArrowheads="1" noChangeShapeType="1" noTextEdit="1"/>
              </p:cNvSpPr>
              <p:nvPr/>
            </p:nvSpPr>
            <p:spPr>
              <a:xfrm>
                <a:off x="2203269" y="1166949"/>
                <a:ext cx="8403772" cy="4985980"/>
              </a:xfrm>
              <a:prstGeom prst="rect">
                <a:avLst/>
              </a:prstGeom>
              <a:blipFill>
                <a:blip r:embed="rId2"/>
                <a:stretch>
                  <a:fillRect l="-1088" t="-978" b="-1834"/>
                </a:stretch>
              </a:blipFill>
            </p:spPr>
            <p:txBody>
              <a:bodyPr/>
              <a:lstStyle/>
              <a:p>
                <a:r>
                  <a:rPr lang="en-US">
                    <a:noFill/>
                  </a:rPr>
                  <a:t> </a:t>
                </a:r>
              </a:p>
            </p:txBody>
          </p:sp>
        </mc:Fallback>
      </mc:AlternateContent>
      <p:sp>
        <p:nvSpPr>
          <p:cNvPr id="3" name="Cloud Callout 2">
            <a:extLst>
              <a:ext uri="{FF2B5EF4-FFF2-40B4-BE49-F238E27FC236}">
                <a16:creationId xmlns:a16="http://schemas.microsoft.com/office/drawing/2014/main" id="{5DB43250-C66A-4286-BFE4-9593A2E31E8C}"/>
              </a:ext>
            </a:extLst>
          </p:cNvPr>
          <p:cNvSpPr/>
          <p:nvPr/>
        </p:nvSpPr>
        <p:spPr>
          <a:xfrm flipH="1">
            <a:off x="1113940" y="2151016"/>
            <a:ext cx="296849" cy="246301"/>
          </a:xfrm>
          <a:prstGeom prst="cloudCallout">
            <a:avLst>
              <a:gd name="adj1" fmla="val -59429"/>
              <a:gd name="adj2" fmla="val 1257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moticon making a point Stock Vector - 14709057">
            <a:extLst>
              <a:ext uri="{FF2B5EF4-FFF2-40B4-BE49-F238E27FC236}">
                <a16:creationId xmlns:a16="http://schemas.microsoft.com/office/drawing/2014/main" id="{F5A14EA7-219A-47E1-953F-98E8EF544AF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3940" y="2151017"/>
            <a:ext cx="296849" cy="218486"/>
          </a:xfrm>
          <a:prstGeom prst="rect">
            <a:avLst/>
          </a:prstGeom>
          <a:noFill/>
          <a:ln>
            <a:noFill/>
          </a:ln>
        </p:spPr>
      </p:pic>
      <p:sp>
        <p:nvSpPr>
          <p:cNvPr id="6" name="Rectangle 5">
            <a:extLst>
              <a:ext uri="{FF2B5EF4-FFF2-40B4-BE49-F238E27FC236}">
                <a16:creationId xmlns:a16="http://schemas.microsoft.com/office/drawing/2014/main" id="{154A987F-DC30-4475-B51E-F2B01716F0D9}"/>
              </a:ext>
            </a:extLst>
          </p:cNvPr>
          <p:cNvSpPr/>
          <p:nvPr/>
        </p:nvSpPr>
        <p:spPr>
          <a:xfrm>
            <a:off x="2056627" y="351467"/>
            <a:ext cx="4039373" cy="671851"/>
          </a:xfrm>
          <a:prstGeom prst="rect">
            <a:avLst/>
          </a:prstGeom>
        </p:spPr>
        <p:txBody>
          <a:bodyPr wrap="square">
            <a:spAutoFit/>
          </a:bodyPr>
          <a:lstStyle/>
          <a:p>
            <a:pPr>
              <a:lnSpc>
                <a:spcPct val="150000"/>
              </a:lnSpc>
              <a:spcAft>
                <a:spcPts val="600"/>
              </a:spcAft>
            </a:pPr>
            <a:r>
              <a:rPr lang="en-US" sz="2800" dirty="0">
                <a:ea typeface="Calibri" panose="020F0502020204030204" pitchFamily="34" charset="0"/>
                <a:cs typeface="Times New Roman" panose="02020603050405020304" pitchFamily="18" charset="0"/>
              </a:rPr>
              <a:t>Congruence Modulo n </a:t>
            </a:r>
          </a:p>
        </p:txBody>
      </p:sp>
    </p:spTree>
    <p:extLst>
      <p:ext uri="{BB962C8B-B14F-4D97-AF65-F5344CB8AC3E}">
        <p14:creationId xmlns:p14="http://schemas.microsoft.com/office/powerpoint/2010/main" val="276959155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79266BD-727B-4020-B049-C602599A06F6}"/>
              </a:ext>
            </a:extLst>
          </p:cNvPr>
          <p:cNvSpPr txBox="1"/>
          <p:nvPr/>
        </p:nvSpPr>
        <p:spPr>
          <a:xfrm>
            <a:off x="2019083" y="4265173"/>
            <a:ext cx="8396367" cy="2353341"/>
          </a:xfrm>
          <a:prstGeom prst="rect">
            <a:avLst/>
          </a:prstGeom>
          <a:solidFill>
            <a:schemeClr val="accent5">
              <a:lumMod val="20000"/>
              <a:lumOff val="80000"/>
            </a:schemeClr>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7F8198F9-456D-4D24-89C2-60C578A536C9}"/>
              </a:ext>
            </a:extLst>
          </p:cNvPr>
          <p:cNvSpPr txBox="1"/>
          <p:nvPr/>
        </p:nvSpPr>
        <p:spPr>
          <a:xfrm>
            <a:off x="2019084" y="2069572"/>
            <a:ext cx="8396367" cy="1725561"/>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971187" y="894827"/>
                <a:ext cx="9078685" cy="5565947"/>
              </a:xfrm>
              <a:prstGeom prst="rect">
                <a:avLst/>
              </a:prstGeom>
            </p:spPr>
            <p:txBody>
              <a:bodyPr wrap="square">
                <a:spAutoFit/>
              </a:bodyPr>
              <a:lstStyle/>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Some of the properties:   Modular arithmetic (a, b are integers, n is a positive integer)</a:t>
                </a:r>
              </a:p>
              <a:p>
                <a:pPr marL="457200" marR="0">
                  <a:lnSpc>
                    <a:spcPct val="150000"/>
                  </a:lnSpc>
                  <a:spcBef>
                    <a:spcPts val="0"/>
                  </a:spcBef>
                  <a:spcAft>
                    <a:spcPts val="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 b) mod n = (a mod n + b mod n) mod n</a:t>
                </a:r>
              </a:p>
              <a:p>
                <a:pPr marL="457200" marR="0">
                  <a:lnSpc>
                    <a:spcPct val="150000"/>
                  </a:lnSpc>
                  <a:spcBef>
                    <a:spcPts val="0"/>
                  </a:spcBef>
                  <a:spcAft>
                    <a:spcPts val="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 b) mod n = ((a mod n) * (b mod n)) mod n</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Example: </a:t>
                </a:r>
              </a:p>
              <a:p>
                <a:pPr marL="457200" marR="0">
                  <a:lnSpc>
                    <a:spcPct val="150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(15 + 21) mod 5 = 36 mod 5 </a:t>
                </a:r>
                <a14:m>
                  <m:oMath xmlns:m="http://schemas.openxmlformats.org/officeDocument/2006/math">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1</a:t>
                </a:r>
              </a:p>
              <a:p>
                <a:pPr marL="457200" marR="0">
                  <a:lnSpc>
                    <a:spcPct val="150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(15 + 21) mod 5 = (15 mod 5 + 21 mod 5) mod 5 </a:t>
                </a:r>
              </a:p>
              <a:p>
                <a:pPr marL="457200" marR="0">
                  <a:lnSpc>
                    <a:spcPct val="150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 (0 + 1) mod 5 </a:t>
                </a:r>
                <a14:m>
                  <m:oMath xmlns:m="http://schemas.openxmlformats.org/officeDocument/2006/math">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1</a:t>
                </a:r>
              </a:p>
              <a:p>
                <a:pPr marL="457200" marR="0">
                  <a:lnSpc>
                    <a:spcPct val="150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(32*32) mod 31 = ((32 mod 31) * (32 mod 31) ) mod 31 </a:t>
                </a:r>
              </a:p>
              <a:p>
                <a:pPr marL="457200" marR="0">
                  <a:lnSpc>
                    <a:spcPct val="150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 1 mod 31 </a:t>
                </a:r>
                <a14:m>
                  <m:oMath xmlns:m="http://schemas.openxmlformats.org/officeDocument/2006/math">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1, where as 1024 mod 31 </a:t>
                </a:r>
                <a14:m>
                  <m:oMath xmlns:m="http://schemas.openxmlformats.org/officeDocument/2006/math">
                    <m:r>
                      <a:rPr lang="en-US"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1</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971187" y="894827"/>
                <a:ext cx="9078685" cy="5565947"/>
              </a:xfrm>
              <a:prstGeom prst="rect">
                <a:avLst/>
              </a:prstGeom>
              <a:blipFill>
                <a:blip r:embed="rId2"/>
                <a:stretch>
                  <a:fillRect l="-1007" b="-1643"/>
                </a:stretch>
              </a:blipFill>
            </p:spPr>
            <p:txBody>
              <a:bodyPr/>
              <a:lstStyle/>
              <a:p>
                <a:r>
                  <a:rPr lang="en-US">
                    <a:noFill/>
                  </a:rPr>
                  <a:t> </a:t>
                </a:r>
              </a:p>
            </p:txBody>
          </p:sp>
        </mc:Fallback>
      </mc:AlternateContent>
    </p:spTree>
    <p:extLst>
      <p:ext uri="{BB962C8B-B14F-4D97-AF65-F5344CB8AC3E}">
        <p14:creationId xmlns:p14="http://schemas.microsoft.com/office/powerpoint/2010/main" val="70952845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B5E57F-D5B5-48AB-8C0F-C69DCA73F84A}"/>
              </a:ext>
            </a:extLst>
          </p:cNvPr>
          <p:cNvSpPr txBox="1"/>
          <p:nvPr/>
        </p:nvSpPr>
        <p:spPr>
          <a:xfrm>
            <a:off x="2046515" y="2130422"/>
            <a:ext cx="7933508" cy="2006149"/>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EFE44E3-4621-4F58-BE8C-FC4685A9B781}"/>
                  </a:ext>
                </a:extLst>
              </p:cNvPr>
              <p:cNvSpPr txBox="1"/>
              <p:nvPr/>
            </p:nvSpPr>
            <p:spPr>
              <a:xfrm>
                <a:off x="2438400" y="1628507"/>
                <a:ext cx="7463246" cy="3600986"/>
              </a:xfrm>
              <a:prstGeom prst="rect">
                <a:avLst/>
              </a:prstGeom>
              <a:noFill/>
            </p:spPr>
            <p:txBody>
              <a:bodyPr wrap="square" rtlCol="0">
                <a:spAutoFit/>
              </a:bodyPr>
              <a:lstStyle/>
              <a:p>
                <a:pPr>
                  <a:spcBef>
                    <a:spcPts val="600"/>
                  </a:spcBef>
                  <a:spcAft>
                    <a:spcPts val="600"/>
                  </a:spcAft>
                </a:pPr>
                <a:r>
                  <a:rPr lang="en-US" sz="2400" dirty="0">
                    <a:latin typeface="Times New Roman" panose="02020603050405020304" pitchFamily="18" charset="0"/>
                    <a:cs typeface="Times New Roman" panose="02020603050405020304" pitchFamily="18" charset="0"/>
                  </a:rPr>
                  <a:t>Example: Using Corollary 0.1.4.4</a:t>
                </a:r>
              </a:p>
              <a:p>
                <a:pPr>
                  <a:spcBef>
                    <a:spcPts val="600"/>
                  </a:spcBef>
                  <a:spcAft>
                    <a:spcPts val="600"/>
                  </a:spcAft>
                </a:pPr>
                <a:r>
                  <a:rPr lang="en-US" sz="2400" dirty="0">
                    <a:solidFill>
                      <a:srgbClr val="0000FF"/>
                    </a:solidFill>
                    <a:latin typeface="Times New Roman" panose="02020603050405020304" pitchFamily="18" charset="0"/>
                    <a:cs typeface="Times New Roman" panose="02020603050405020304" pitchFamily="18" charset="0"/>
                  </a:rPr>
                  <a:t>(55 * 26) mod 4 = {(55 mod 4) (26 mod 4} mod 4</a:t>
                </a:r>
              </a:p>
              <a:p>
                <a:pPr>
                  <a:spcBef>
                    <a:spcPts val="600"/>
                  </a:spcBef>
                  <a:spcAft>
                    <a:spcPts val="600"/>
                  </a:spcAft>
                </a:pPr>
                <a:r>
                  <a:rPr lang="en-US" sz="2400" dirty="0">
                    <a:solidFill>
                      <a:srgbClr val="0000FF"/>
                    </a:solidFill>
                    <a:latin typeface="Times New Roman" panose="02020603050405020304" pitchFamily="18" charset="0"/>
                    <a:cs typeface="Times New Roman" panose="02020603050405020304" pitchFamily="18" charset="0"/>
                  </a:rPr>
                  <a:t>		   = (3 * 2) mod 4</a:t>
                </a:r>
              </a:p>
              <a:p>
                <a:pPr>
                  <a:spcBef>
                    <a:spcPts val="600"/>
                  </a:spcBef>
                  <a:spcAft>
                    <a:spcPts val="600"/>
                  </a:spcAft>
                </a:pPr>
                <a:r>
                  <a:rPr lang="en-US" sz="2400" dirty="0">
                    <a:solidFill>
                      <a:srgbClr val="0000FF"/>
                    </a:solidFill>
                    <a:latin typeface="Times New Roman" panose="02020603050405020304" pitchFamily="18" charset="0"/>
                    <a:cs typeface="Times New Roman" panose="02020603050405020304" pitchFamily="18" charset="0"/>
                  </a:rPr>
                  <a:t>		   = 6 mod 4</a:t>
                </a:r>
              </a:p>
              <a:p>
                <a:pPr>
                  <a:spcBef>
                    <a:spcPts val="600"/>
                  </a:spcBef>
                  <a:spcAft>
                    <a:spcPts val="600"/>
                  </a:spcAft>
                </a:pPr>
                <a:r>
                  <a:rPr lang="en-US" sz="24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r>
                      <a:rPr lang="en-US" sz="24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2</a:t>
                </a:r>
              </a:p>
              <a:p>
                <a:pPr>
                  <a:spcBef>
                    <a:spcPts val="600"/>
                  </a:spcBef>
                  <a:spcAft>
                    <a:spcPts val="600"/>
                  </a:spcAft>
                </a:pPr>
                <a:r>
                  <a:rPr lang="en-US" sz="2400" dirty="0">
                    <a:solidFill>
                      <a:srgbClr val="0000FF"/>
                    </a:solidFill>
                    <a:latin typeface="Times New Roman" panose="02020603050405020304" pitchFamily="18" charset="0"/>
                    <a:cs typeface="Times New Roman" panose="02020603050405020304" pitchFamily="18" charset="0"/>
                  </a:rPr>
                  <a:t>That is,  2 </a:t>
                </a:r>
                <a14:m>
                  <m:oMath xmlns:m="http://schemas.openxmlformats.org/officeDocument/2006/math">
                    <m:r>
                      <a:rPr lang="en-US"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(55 * 26) mod 4  </a:t>
                </a:r>
              </a:p>
              <a:p>
                <a:pPr>
                  <a:spcBef>
                    <a:spcPts val="600"/>
                  </a:spcBef>
                  <a:spcAft>
                    <a:spcPts val="600"/>
                  </a:spcAft>
                </a:pPr>
                <a:r>
                  <a:rPr lang="en-US" sz="2400" dirty="0">
                    <a:solidFill>
                      <a:srgbClr val="0000FF"/>
                    </a:solidFill>
                    <a:latin typeface="Times New Roman" panose="02020603050405020304" pitchFamily="18" charset="0"/>
                    <a:cs typeface="Times New Roman" panose="02020603050405020304" pitchFamily="18" charset="0"/>
                  </a:rPr>
                  <a:t>        or  (55 * 26) </a:t>
                </a:r>
                <a14:m>
                  <m:oMath xmlns:m="http://schemas.openxmlformats.org/officeDocument/2006/math">
                    <m:r>
                      <a:rPr lang="en-US"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2 mod 4 </a:t>
                </a:r>
              </a:p>
            </p:txBody>
          </p:sp>
        </mc:Choice>
        <mc:Fallback xmlns="">
          <p:sp>
            <p:nvSpPr>
              <p:cNvPr id="2" name="TextBox 1">
                <a:extLst>
                  <a:ext uri="{FF2B5EF4-FFF2-40B4-BE49-F238E27FC236}">
                    <a16:creationId xmlns:a16="http://schemas.microsoft.com/office/drawing/2014/main" id="{DEFE44E3-4621-4F58-BE8C-FC4685A9B781}"/>
                  </a:ext>
                </a:extLst>
              </p:cNvPr>
              <p:cNvSpPr txBox="1">
                <a:spLocks noRot="1" noChangeAspect="1" noMove="1" noResize="1" noEditPoints="1" noAdjustHandles="1" noChangeArrowheads="1" noChangeShapeType="1" noTextEdit="1"/>
              </p:cNvSpPr>
              <p:nvPr/>
            </p:nvSpPr>
            <p:spPr>
              <a:xfrm>
                <a:off x="2438400" y="1628507"/>
                <a:ext cx="7463246" cy="3600986"/>
              </a:xfrm>
              <a:prstGeom prst="rect">
                <a:avLst/>
              </a:prstGeom>
              <a:blipFill>
                <a:blip r:embed="rId2"/>
                <a:stretch>
                  <a:fillRect l="-1225" t="-1354" b="-2876"/>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A7D15F3D-1219-4271-83D4-66A63F071804}"/>
              </a:ext>
            </a:extLst>
          </p:cNvPr>
          <p:cNvSpPr/>
          <p:nvPr/>
        </p:nvSpPr>
        <p:spPr>
          <a:xfrm>
            <a:off x="2355669" y="459489"/>
            <a:ext cx="4039373" cy="671851"/>
          </a:xfrm>
          <a:prstGeom prst="rect">
            <a:avLst/>
          </a:prstGeom>
        </p:spPr>
        <p:txBody>
          <a:bodyPr wrap="square">
            <a:spAutoFit/>
          </a:bodyPr>
          <a:lstStyle/>
          <a:p>
            <a:pPr>
              <a:lnSpc>
                <a:spcPct val="150000"/>
              </a:lnSpc>
              <a:spcAft>
                <a:spcPts val="600"/>
              </a:spcAft>
            </a:pPr>
            <a:r>
              <a:rPr lang="en-US" sz="2800" dirty="0">
                <a:ea typeface="Calibri" panose="020F0502020204030204" pitchFamily="34" charset="0"/>
                <a:cs typeface="Times New Roman" panose="02020603050405020304" pitchFamily="18" charset="0"/>
              </a:rPr>
              <a:t>Congruence Modulo n </a:t>
            </a:r>
          </a:p>
        </p:txBody>
      </p:sp>
    </p:spTree>
    <p:extLst>
      <p:ext uri="{BB962C8B-B14F-4D97-AF65-F5344CB8AC3E}">
        <p14:creationId xmlns:p14="http://schemas.microsoft.com/office/powerpoint/2010/main" val="28385490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271E15D-4951-4318-9755-4681E1A497E4}"/>
              </a:ext>
            </a:extLst>
          </p:cNvPr>
          <p:cNvSpPr txBox="1"/>
          <p:nvPr/>
        </p:nvSpPr>
        <p:spPr>
          <a:xfrm>
            <a:off x="2114894" y="1890265"/>
            <a:ext cx="7647416" cy="1725561"/>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2280356" y="1246461"/>
            <a:ext cx="9179510" cy="5262979"/>
          </a:xfrm>
          <a:prstGeom prst="rect">
            <a:avLst/>
          </a:prstGeom>
        </p:spPr>
        <p:txBody>
          <a:bodyPr wrap="square">
            <a:spAutoFit/>
          </a:bodyPr>
          <a:lstStyle/>
          <a:p>
            <a:pPr>
              <a:lnSpc>
                <a:spcPct val="150000"/>
              </a:lnSpc>
              <a:tabLst>
                <a:tab pos="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Under such substitution, addition, multiplication remain well-defined.</a:t>
            </a:r>
          </a:p>
          <a:p>
            <a:pPr>
              <a:lnSpc>
                <a:spcPct val="150000"/>
              </a:lnSpc>
            </a:pP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Substitution rule:  </a:t>
            </a:r>
            <a:endPar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If x ≡ x’ (mod N) and y ≡ y’ (mod N), then </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x + y ≡ x’ + y’ (mod N) and </a:t>
            </a:r>
            <a:r>
              <a:rPr lang="en-US" sz="24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xy</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x’y</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(mod N)</a:t>
            </a:r>
          </a:p>
          <a:p>
            <a:endParaRPr lang="en-US" sz="2400" dirty="0"/>
          </a:p>
          <a:p>
            <a:r>
              <a:rPr lang="en-US" sz="2400" dirty="0"/>
              <a:t>Example:</a:t>
            </a:r>
          </a:p>
          <a:p>
            <a:r>
              <a:rPr lang="en-US" sz="2400" dirty="0">
                <a:solidFill>
                  <a:srgbClr val="0000FF"/>
                </a:solidFill>
                <a:latin typeface="Times New Roman" panose="02020603050405020304" pitchFamily="18" charset="0"/>
                <a:cs typeface="Times New Roman" panose="02020603050405020304" pitchFamily="18" charset="0"/>
              </a:rPr>
              <a:t>For 16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7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mod 3, and 2 ≡ 17 mod 3 </a:t>
            </a:r>
          </a:p>
          <a:p>
            <a:pPr lvl="1"/>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then (16 +2) ≡ (7 + 17) mod 3. </a:t>
            </a:r>
          </a:p>
          <a:p>
            <a:pPr lvl="1"/>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i.e.,  18 ≡ 24 mod 3 </a:t>
            </a:r>
            <a:r>
              <a:rPr lang="en-US" sz="24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iff</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3 | (24 -18).  </a:t>
            </a:r>
          </a:p>
          <a:p>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Or </a:t>
            </a:r>
          </a:p>
          <a:p>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(16 + 17) ≡ (7 + 2) mod 3. </a:t>
            </a:r>
          </a:p>
          <a:p>
            <a:pPr lvl="1"/>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i.e., 33 ≡ 9 mod 3 </a:t>
            </a:r>
            <a:r>
              <a:rPr lang="en-US" sz="24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iff</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3 | (33 – 9).</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389287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A8F0E0C-6BF1-4478-AF91-AF1AD7AA8A7A}"/>
              </a:ext>
            </a:extLst>
          </p:cNvPr>
          <p:cNvSpPr txBox="1"/>
          <p:nvPr/>
        </p:nvSpPr>
        <p:spPr>
          <a:xfrm>
            <a:off x="972769" y="151453"/>
            <a:ext cx="9825968" cy="2268211"/>
          </a:xfrm>
          <a:prstGeom prst="rect">
            <a:avLst/>
          </a:prstGeom>
          <a:solidFill>
            <a:schemeClr val="accent5">
              <a:lumMod val="20000"/>
              <a:lumOff val="80000"/>
            </a:schemeClr>
          </a:solidFill>
        </p:spPr>
        <p:txBody>
          <a:bodyPr wrap="square" rtlCol="0">
            <a:spAutoFit/>
          </a:bodyPr>
          <a:lstStyle/>
          <a:p>
            <a:endParaRPr lang="en-US" dirty="0"/>
          </a:p>
        </p:txBody>
      </p:sp>
      <p:sp>
        <p:nvSpPr>
          <p:cNvPr id="2" name="Rectangle 1"/>
          <p:cNvSpPr/>
          <p:nvPr/>
        </p:nvSpPr>
        <p:spPr>
          <a:xfrm>
            <a:off x="1178424" y="218105"/>
            <a:ext cx="10251429" cy="6639895"/>
          </a:xfrm>
          <a:prstGeom prst="rect">
            <a:avLst/>
          </a:prstGeom>
        </p:spPr>
        <p:txBody>
          <a:bodyPr wrap="square">
            <a:spAutoFit/>
          </a:bodyPr>
          <a:lstStyle/>
          <a:p>
            <a:pPr>
              <a:lnSpc>
                <a:spcPct val="150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Example:   Suppose we watch an entire season of our favorite television show in one 		     sitting, starting at midnight. There are 25 episodes, each lasting 3 hours. </a:t>
            </a:r>
          </a:p>
          <a:p>
            <a:pPr>
              <a:lnSpc>
                <a:spcPct val="150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what time of day are we done? </a:t>
            </a:r>
            <a:endParaRPr lang="en-US" sz="2200" i="1"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answer is: The hour of completion is (25 * 3) (mod 24), which is 3 am.</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2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 day has 24 hours. Since 3(mod 24) = 3 and 25 (mod 24) = 1</a:t>
            </a:r>
          </a:p>
          <a:p>
            <a:pPr>
              <a:lnSpc>
                <a:spcPct val="150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(25 * 3) (mod 24) = ( 25 (mod 24) * 3 (mod 24))(mod 24)</a:t>
            </a:r>
          </a:p>
          <a:p>
            <a:pPr>
              <a:lnSpc>
                <a:spcPct val="150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 * 3 (mod 24)</a:t>
            </a:r>
          </a:p>
          <a:p>
            <a:pPr>
              <a:lnSpc>
                <a:spcPct val="150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3 (mod 24)</a:t>
            </a:r>
          </a:p>
          <a:p>
            <a:pPr>
              <a:lnSpc>
                <a:spcPct val="150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3 am.	{because the process begins at 0:00 midnight.	</a:t>
            </a:r>
            <a:endParaRPr lang="en-US" sz="22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What if there are 40 episodes? Then the completion is (40 * 3) mod 24 = 0 (12 midnight).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What if there are 45 episodes? Then the completion is (45 * 3) mod 24 = 15 (3 pm)</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pPr>
            <a:r>
              <a:rPr lang="en-US" sz="2200" dirty="0">
                <a:solidFill>
                  <a:srgbClr val="003399"/>
                </a:solidFill>
                <a:effectLst/>
                <a:latin typeface="Times New Roman" panose="02020603050405020304" pitchFamily="18" charset="0"/>
                <a:ea typeface="Calibri" panose="020F0502020204030204" pitchFamily="34" charset="0"/>
                <a:cs typeface="Times New Roman" panose="02020603050405020304" pitchFamily="18" charset="0"/>
              </a:rPr>
              <a:t>What if there are </a:t>
            </a:r>
            <a:r>
              <a:rPr lang="en-US" sz="2200" dirty="0">
                <a:solidFill>
                  <a:srgbClr val="003399"/>
                </a:solidFill>
                <a:latin typeface="Times New Roman" panose="02020603050405020304" pitchFamily="18" charset="0"/>
                <a:ea typeface="Calibri" panose="020F0502020204030204" pitchFamily="34" charset="0"/>
                <a:cs typeface="Times New Roman" panose="02020603050405020304" pitchFamily="18" charset="0"/>
              </a:rPr>
              <a:t>125</a:t>
            </a:r>
            <a:r>
              <a:rPr lang="en-US" sz="2200" dirty="0">
                <a:solidFill>
                  <a:srgbClr val="003399"/>
                </a:solidFill>
                <a:effectLst/>
                <a:latin typeface="Times New Roman" panose="02020603050405020304" pitchFamily="18" charset="0"/>
                <a:ea typeface="Calibri" panose="020F0502020204030204" pitchFamily="34" charset="0"/>
                <a:cs typeface="Times New Roman" panose="02020603050405020304" pitchFamily="18" charset="0"/>
              </a:rPr>
              <a:t> episodes? Then the completion is (125 * 3) mod 24 = (5*3) mod 24 									= 15 (3 pm)</a:t>
            </a:r>
            <a:endParaRPr lang="en-US" sz="2200" dirty="0">
              <a:solidFill>
                <a:srgbClr val="003399"/>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loud Callout 2">
            <a:extLst>
              <a:ext uri="{FF2B5EF4-FFF2-40B4-BE49-F238E27FC236}">
                <a16:creationId xmlns:a16="http://schemas.microsoft.com/office/drawing/2014/main" id="{A87C282A-C3DC-4C18-B8C9-DFBE98087B3D}"/>
              </a:ext>
            </a:extLst>
          </p:cNvPr>
          <p:cNvSpPr/>
          <p:nvPr/>
        </p:nvSpPr>
        <p:spPr>
          <a:xfrm flipH="1">
            <a:off x="432081" y="631743"/>
            <a:ext cx="540688" cy="405516"/>
          </a:xfrm>
          <a:prstGeom prst="cloudCallout">
            <a:avLst>
              <a:gd name="adj1" fmla="val -59429"/>
              <a:gd name="adj2" fmla="val 1257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56901">
            <a:off x="344440" y="631454"/>
            <a:ext cx="626196" cy="463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790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12C988-5466-48EB-A572-0592F72575F7}"/>
              </a:ext>
            </a:extLst>
          </p:cNvPr>
          <p:cNvSpPr txBox="1"/>
          <p:nvPr/>
        </p:nvSpPr>
        <p:spPr>
          <a:xfrm>
            <a:off x="6576096" y="3438307"/>
            <a:ext cx="5116551" cy="2057821"/>
          </a:xfrm>
          <a:prstGeom prst="rect">
            <a:avLst/>
          </a:prstGeom>
          <a:solidFill>
            <a:srgbClr val="FFFF00"/>
          </a:solid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5D83E27-5174-46AB-9AB1-59EA2A02BD80}"/>
              </a:ext>
            </a:extLst>
          </p:cNvPr>
          <p:cNvSpPr txBox="1"/>
          <p:nvPr/>
        </p:nvSpPr>
        <p:spPr>
          <a:xfrm>
            <a:off x="1023508" y="3194700"/>
            <a:ext cx="5187135" cy="2478935"/>
          </a:xfrm>
          <a:prstGeom prst="rect">
            <a:avLst/>
          </a:prstGeom>
          <a:solidFill>
            <a:srgbClr val="FFFF00"/>
          </a:solidFill>
        </p:spPr>
        <p:txBody>
          <a:bodyPr wrap="square" rtlCol="0">
            <a:spAutoFit/>
          </a:bodyPr>
          <a:lstStyle/>
          <a:p>
            <a:endParaRPr lang="en-US" dirty="0"/>
          </a:p>
        </p:txBody>
      </p:sp>
      <p:sp>
        <p:nvSpPr>
          <p:cNvPr id="2" name="Rectangle 1">
            <a:extLst>
              <a:ext uri="{FF2B5EF4-FFF2-40B4-BE49-F238E27FC236}">
                <a16:creationId xmlns:a16="http://schemas.microsoft.com/office/drawing/2014/main" id="{77782250-C783-41EE-A622-4FA50E99D090}"/>
              </a:ext>
            </a:extLst>
          </p:cNvPr>
          <p:cNvSpPr/>
          <p:nvPr/>
        </p:nvSpPr>
        <p:spPr>
          <a:xfrm>
            <a:off x="1388961" y="956511"/>
            <a:ext cx="9540295" cy="4717125"/>
          </a:xfrm>
          <a:prstGeom prst="rect">
            <a:avLst/>
          </a:prstGeom>
        </p:spPr>
        <p:txBody>
          <a:bodyPr wrap="square">
            <a:spAutoFit/>
          </a:bodyPr>
          <a:lstStyle/>
          <a:p>
            <a:pPr marL="457200" marR="0">
              <a:lnSpc>
                <a:spcPct val="107000"/>
              </a:lnSpc>
              <a:spcBef>
                <a:spcPts val="0"/>
              </a:spcBef>
              <a:spcAft>
                <a:spcPts val="600"/>
              </a:spcAft>
            </a:pP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Algorithm</a:t>
            </a:r>
            <a:r>
              <a:rPr lang="en-US" sz="2400" spc="-100" dirty="0">
                <a:latin typeface="Consolas" panose="020B0609020204030204" pitchFamily="49" charset="0"/>
                <a:ea typeface="Calibri" panose="020F0502020204030204" pitchFamily="34" charset="0"/>
                <a:cs typeface="Times New Roman" panose="02020603050405020304" pitchFamily="18" charset="0"/>
              </a:rPr>
              <a:t> </a:t>
            </a:r>
            <a:r>
              <a:rPr lang="en-US" sz="2400" spc="-100" dirty="0" err="1">
                <a:latin typeface="Consolas" panose="020B0609020204030204" pitchFamily="49" charset="0"/>
                <a:ea typeface="Calibri" panose="020F0502020204030204" pitchFamily="34" charset="0"/>
                <a:cs typeface="Times New Roman" panose="02020603050405020304" pitchFamily="18" charset="0"/>
              </a:rPr>
              <a:t>SequentialSearch</a:t>
            </a:r>
            <a:r>
              <a:rPr lang="en-US" sz="2400" spc="-100" dirty="0">
                <a:latin typeface="Consolas" panose="020B0609020204030204" pitchFamily="49" charset="0"/>
                <a:ea typeface="Calibri" panose="020F0502020204030204" pitchFamily="34" charset="0"/>
                <a:cs typeface="Times New Roman" panose="02020603050405020304" pitchFamily="18" charset="0"/>
              </a:rPr>
              <a:t>(</a:t>
            </a:r>
            <a:r>
              <a:rPr lang="en-US" sz="2400" i="1" spc="-100" dirty="0">
                <a:latin typeface="Consolas" panose="020B0609020204030204" pitchFamily="49" charset="0"/>
                <a:ea typeface="Calibri" panose="020F0502020204030204" pitchFamily="34" charset="0"/>
                <a:cs typeface="Times New Roman" panose="02020603050405020304" pitchFamily="18" charset="0"/>
              </a:rPr>
              <a:t>S</a:t>
            </a:r>
            <a:r>
              <a:rPr lang="en-US" sz="2400" spc="-100" dirty="0">
                <a:latin typeface="Consolas" panose="020B0609020204030204" pitchFamily="49" charset="0"/>
                <a:ea typeface="Calibri" panose="020F0502020204030204" pitchFamily="34" charset="0"/>
                <a:cs typeface="Times New Roman" panose="02020603050405020304" pitchFamily="18" charset="0"/>
              </a:rPr>
              <a:t>[0 .. </a:t>
            </a:r>
            <a:r>
              <a:rPr lang="en-US" sz="2400" i="1" spc="-100" dirty="0">
                <a:latin typeface="Consolas" panose="020B0609020204030204" pitchFamily="49" charset="0"/>
                <a:ea typeface="Calibri" panose="020F0502020204030204" pitchFamily="34" charset="0"/>
                <a:cs typeface="Times New Roman" panose="02020603050405020304" pitchFamily="18" charset="0"/>
              </a:rPr>
              <a:t>n</a:t>
            </a:r>
            <a:r>
              <a:rPr lang="en-US" sz="2400" spc="-100" dirty="0">
                <a:latin typeface="Consolas" panose="020B0609020204030204" pitchFamily="49" charset="0"/>
                <a:ea typeface="Calibri" panose="020F0502020204030204" pitchFamily="34" charset="0"/>
                <a:cs typeface="Times New Roman" panose="02020603050405020304" pitchFamily="18" charset="0"/>
              </a:rPr>
              <a:t>-1], </a:t>
            </a:r>
            <a:r>
              <a:rPr lang="en-US" sz="2400" i="1" spc="-100" dirty="0">
                <a:latin typeface="Consolas" panose="020B0609020204030204" pitchFamily="49" charset="0"/>
                <a:ea typeface="Calibri" panose="020F0502020204030204" pitchFamily="34" charset="0"/>
                <a:cs typeface="Times New Roman" panose="02020603050405020304" pitchFamily="18" charset="0"/>
              </a:rPr>
              <a:t>K</a:t>
            </a:r>
            <a:r>
              <a:rPr lang="en-US" sz="2400" spc="-100" dirty="0">
                <a:latin typeface="Consolas" panose="020B0609020204030204" pitchFamily="49" charset="0"/>
                <a:ea typeface="Calibri" panose="020F0502020204030204" pitchFamily="34" charset="0"/>
                <a:cs typeface="Times New Roman" panose="02020603050405020304" pitchFamily="18" charset="0"/>
              </a:rPr>
              <a:t>)</a:t>
            </a:r>
          </a:p>
          <a:p>
            <a:pPr marL="457200" marR="0">
              <a:lnSpc>
                <a:spcPct val="107000"/>
              </a:lnSpc>
              <a:spcBef>
                <a:spcPts val="0"/>
              </a:spcBef>
              <a:spcAft>
                <a:spcPts val="600"/>
              </a:spcAft>
            </a:pPr>
            <a:r>
              <a:rPr lang="en-US" sz="2400" spc="-100" dirty="0">
                <a:latin typeface="Times New Roman" panose="02020603050405020304" pitchFamily="18" charset="0"/>
                <a:ea typeface="Calibri" panose="020F0502020204030204" pitchFamily="34" charset="0"/>
                <a:cs typeface="Times New Roman" panose="02020603050405020304" pitchFamily="18" charset="0"/>
              </a:rPr>
              <a:t>// Searches for a given value </a:t>
            </a:r>
            <a:r>
              <a:rPr lang="en-US" sz="2400" i="1" spc="-100" dirty="0">
                <a:latin typeface="Times New Roman" panose="02020603050405020304" pitchFamily="18" charset="0"/>
                <a:ea typeface="Calibri" panose="020F0502020204030204" pitchFamily="34" charset="0"/>
                <a:cs typeface="Times New Roman" panose="02020603050405020304" pitchFamily="18" charset="0"/>
              </a:rPr>
              <a:t>K</a:t>
            </a:r>
            <a:r>
              <a:rPr lang="en-US" sz="2400" spc="-100" dirty="0">
                <a:latin typeface="Times New Roman" panose="02020603050405020304" pitchFamily="18" charset="0"/>
                <a:ea typeface="Calibri" panose="020F0502020204030204" pitchFamily="34" charset="0"/>
                <a:cs typeface="Times New Roman" panose="02020603050405020304" pitchFamily="18" charset="0"/>
              </a:rPr>
              <a:t> in a given array </a:t>
            </a:r>
            <a:r>
              <a:rPr lang="en-US" sz="2400" i="1" spc="-100" dirty="0">
                <a:latin typeface="Times New Roman" panose="02020603050405020304" pitchFamily="18" charset="0"/>
                <a:ea typeface="Calibri" panose="020F0502020204030204" pitchFamily="34" charset="0"/>
                <a:cs typeface="Times New Roman" panose="02020603050405020304" pitchFamily="18" charset="0"/>
              </a:rPr>
              <a:t>S</a:t>
            </a:r>
            <a:r>
              <a:rPr lang="en-US" sz="2400" spc="-100" dirty="0">
                <a:latin typeface="Times New Roman" panose="02020603050405020304" pitchFamily="18" charset="0"/>
                <a:ea typeface="Calibri" panose="020F0502020204030204" pitchFamily="34" charset="0"/>
                <a:cs typeface="Times New Roman" panose="02020603050405020304" pitchFamily="18" charset="0"/>
              </a:rPr>
              <a:t> by sequential search</a:t>
            </a:r>
            <a:endParaRPr lang="en-US" sz="2400" spc="-1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400" spc="-100" dirty="0">
                <a:latin typeface="Times New Roman" panose="02020603050405020304" pitchFamily="18" charset="0"/>
                <a:ea typeface="Calibri" panose="020F0502020204030204" pitchFamily="34" charset="0"/>
                <a:cs typeface="Times New Roman" panose="02020603050405020304" pitchFamily="18" charset="0"/>
              </a:rPr>
              <a:t>Input: 	An array </a:t>
            </a:r>
            <a:r>
              <a:rPr lang="en-US" sz="2400" i="1" spc="-100" dirty="0">
                <a:latin typeface="Times New Roman" panose="02020603050405020304" pitchFamily="18" charset="0"/>
                <a:ea typeface="Calibri" panose="020F0502020204030204" pitchFamily="34" charset="0"/>
                <a:cs typeface="Times New Roman" panose="02020603050405020304" pitchFamily="18" charset="0"/>
              </a:rPr>
              <a:t>S</a:t>
            </a:r>
            <a:r>
              <a:rPr lang="en-US" sz="2400" spc="-100" dirty="0">
                <a:latin typeface="Times New Roman" panose="02020603050405020304" pitchFamily="18" charset="0"/>
                <a:ea typeface="Calibri" panose="020F0502020204030204" pitchFamily="34" charset="0"/>
                <a:cs typeface="Times New Roman" panose="02020603050405020304" pitchFamily="18" charset="0"/>
              </a:rPr>
              <a:t>[</a:t>
            </a:r>
            <a:r>
              <a:rPr lang="en-US" sz="2400" i="1" spc="-100" dirty="0">
                <a:latin typeface="Times New Roman" panose="02020603050405020304" pitchFamily="18" charset="0"/>
                <a:ea typeface="Calibri" panose="020F0502020204030204" pitchFamily="34" charset="0"/>
                <a:cs typeface="Times New Roman" panose="02020603050405020304" pitchFamily="18" charset="0"/>
              </a:rPr>
              <a:t>0 .. n-1</a:t>
            </a:r>
            <a:r>
              <a:rPr lang="en-US" sz="2400" spc="-100" dirty="0">
                <a:latin typeface="Times New Roman" panose="02020603050405020304" pitchFamily="18" charset="0"/>
                <a:ea typeface="Calibri" panose="020F0502020204030204" pitchFamily="34" charset="0"/>
                <a:cs typeface="Times New Roman" panose="02020603050405020304" pitchFamily="18" charset="0"/>
              </a:rPr>
              <a:t>] and a search key </a:t>
            </a:r>
            <a:r>
              <a:rPr lang="en-US" sz="2400" i="1" spc="-100" dirty="0">
                <a:latin typeface="Times New Roman" panose="02020603050405020304" pitchFamily="18" charset="0"/>
                <a:ea typeface="Calibri" panose="020F0502020204030204" pitchFamily="34" charset="0"/>
                <a:cs typeface="Times New Roman" panose="02020603050405020304" pitchFamily="18" charset="0"/>
              </a:rPr>
              <a:t>K</a:t>
            </a:r>
            <a:endParaRPr lang="en-US" sz="2400" i="1" spc="-1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400" spc="-100" dirty="0">
                <a:latin typeface="Times New Roman" panose="02020603050405020304" pitchFamily="18" charset="0"/>
                <a:ea typeface="Calibri" panose="020F0502020204030204" pitchFamily="34" charset="0"/>
                <a:cs typeface="Times New Roman" panose="02020603050405020304" pitchFamily="18" charset="0"/>
              </a:rPr>
              <a:t>Output: 	The index (location) of the first element of </a:t>
            </a:r>
            <a:r>
              <a:rPr lang="en-US" sz="2400" i="1" spc="-100" dirty="0">
                <a:latin typeface="Times New Roman" panose="02020603050405020304" pitchFamily="18" charset="0"/>
                <a:ea typeface="Calibri" panose="020F0502020204030204" pitchFamily="34" charset="0"/>
                <a:cs typeface="Times New Roman" panose="02020603050405020304" pitchFamily="18" charset="0"/>
              </a:rPr>
              <a:t>S</a:t>
            </a:r>
            <a:r>
              <a:rPr lang="en-US" sz="2400" spc="-100" dirty="0">
                <a:latin typeface="Times New Roman" panose="02020603050405020304" pitchFamily="18" charset="0"/>
                <a:ea typeface="Calibri" panose="020F0502020204030204" pitchFamily="34" charset="0"/>
                <a:cs typeface="Times New Roman" panose="02020603050405020304" pitchFamily="18" charset="0"/>
              </a:rPr>
              <a:t> that matches </a:t>
            </a:r>
            <a:r>
              <a:rPr lang="en-US" sz="2400" i="1" spc="-100" dirty="0">
                <a:latin typeface="Times New Roman" panose="02020603050405020304" pitchFamily="18" charset="0"/>
                <a:ea typeface="Calibri" panose="020F0502020204030204" pitchFamily="34" charset="0"/>
                <a:cs typeface="Times New Roman" panose="02020603050405020304" pitchFamily="18" charset="0"/>
              </a:rPr>
              <a:t>K</a:t>
            </a:r>
            <a:endParaRPr lang="en-US" sz="2400" i="1" spc="-1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400" spc="-100" dirty="0">
                <a:latin typeface="Times New Roman" panose="02020603050405020304" pitchFamily="18" charset="0"/>
                <a:ea typeface="Calibri" panose="020F0502020204030204" pitchFamily="34" charset="0"/>
                <a:cs typeface="Times New Roman" panose="02020603050405020304" pitchFamily="18" charset="0"/>
              </a:rPr>
              <a:t>              	or  -1 if there are no matching elements</a:t>
            </a:r>
            <a:endParaRPr lang="en-US" sz="2400" spc="-1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400" spc="-100" dirty="0" err="1">
                <a:latin typeface="Consolas" panose="020B0609020204030204" pitchFamily="49" charset="0"/>
                <a:ea typeface="Calibri" panose="020F0502020204030204" pitchFamily="34" charset="0"/>
                <a:cs typeface="Times New Roman" panose="02020603050405020304" pitchFamily="18" charset="0"/>
              </a:rPr>
              <a:t>i</a:t>
            </a:r>
            <a:r>
              <a:rPr lang="en-US" sz="2400" spc="-100" dirty="0">
                <a:latin typeface="Consolas" panose="020B0609020204030204" pitchFamily="49" charset="0"/>
                <a:ea typeface="Calibri" panose="020F0502020204030204" pitchFamily="34" charset="0"/>
                <a:cs typeface="Times New Roman" panose="02020603050405020304" pitchFamily="18" charset="0"/>
              </a:rPr>
              <a:t> := 0;</a:t>
            </a:r>
          </a:p>
          <a:p>
            <a:pPr marL="457200" marR="0">
              <a:lnSpc>
                <a:spcPct val="107000"/>
              </a:lnSpc>
              <a:spcBef>
                <a:spcPts val="0"/>
              </a:spcBef>
              <a:spcAft>
                <a:spcPts val="600"/>
              </a:spcAft>
            </a:pP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while (</a:t>
            </a:r>
            <a:r>
              <a:rPr lang="en-US" sz="24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 n </a:t>
            </a:r>
            <a:r>
              <a:rPr lang="en-US" sz="2400" u="sng"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and</a:t>
            </a: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S[</a:t>
            </a:r>
            <a:r>
              <a:rPr lang="en-US" sz="24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 K)  </a:t>
            </a:r>
          </a:p>
          <a:p>
            <a:pPr marL="457200" marR="0">
              <a:lnSpc>
                <a:spcPct val="107000"/>
              </a:lnSpc>
              <a:spcBef>
                <a:spcPts val="0"/>
              </a:spcBef>
              <a:spcAft>
                <a:spcPts val="600"/>
              </a:spcAft>
            </a:pP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    {</a:t>
            </a:r>
            <a:r>
              <a:rPr lang="en-US" sz="24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 </a:t>
            </a:r>
            <a:r>
              <a:rPr lang="en-US" sz="24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+ 1; }</a:t>
            </a:r>
          </a:p>
          <a:p>
            <a:pPr marL="457200" marR="0">
              <a:lnSpc>
                <a:spcPct val="107000"/>
              </a:lnSpc>
              <a:spcBef>
                <a:spcPts val="0"/>
              </a:spcBef>
              <a:spcAft>
                <a:spcPts val="6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if  (</a:t>
            </a:r>
            <a:r>
              <a:rPr lang="en-US" sz="2400" spc="-100" dirty="0" err="1">
                <a:latin typeface="Consolas" panose="020B0609020204030204" pitchFamily="49" charset="0"/>
                <a:ea typeface="Calibri" panose="020F0502020204030204" pitchFamily="34" charset="0"/>
                <a:cs typeface="Times New Roman" panose="02020603050405020304" pitchFamily="18" charset="0"/>
              </a:rPr>
              <a:t>i</a:t>
            </a:r>
            <a:r>
              <a:rPr lang="en-US" sz="2400" spc="-100" dirty="0">
                <a:latin typeface="Consolas" panose="020B0609020204030204" pitchFamily="49" charset="0"/>
                <a:ea typeface="Calibri" panose="020F0502020204030204" pitchFamily="34" charset="0"/>
                <a:cs typeface="Times New Roman" panose="02020603050405020304" pitchFamily="18" charset="0"/>
              </a:rPr>
              <a:t> &lt; n) return </a:t>
            </a:r>
            <a:r>
              <a:rPr lang="en-US" sz="2400" spc="-100" dirty="0" err="1">
                <a:latin typeface="Consolas" panose="020B0609020204030204" pitchFamily="49" charset="0"/>
                <a:ea typeface="Calibri" panose="020F0502020204030204" pitchFamily="34" charset="0"/>
                <a:cs typeface="Times New Roman" panose="02020603050405020304" pitchFamily="18" charset="0"/>
              </a:rPr>
              <a:t>i</a:t>
            </a:r>
            <a:r>
              <a:rPr lang="en-US" sz="2400" spc="-100" dirty="0">
                <a:latin typeface="Consolas" panose="020B0609020204030204" pitchFamily="49" charset="0"/>
                <a:ea typeface="Calibri" panose="020F0502020204030204" pitchFamily="34" charset="0"/>
                <a:cs typeface="Times New Roman" panose="02020603050405020304" pitchFamily="18" charset="0"/>
              </a:rPr>
              <a:t>;</a:t>
            </a:r>
          </a:p>
          <a:p>
            <a:pPr marL="457200" marR="0">
              <a:lnSpc>
                <a:spcPct val="107000"/>
              </a:lnSpc>
              <a:spcBef>
                <a:spcPts val="0"/>
              </a:spcBef>
              <a:spcAft>
                <a:spcPts val="6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else        return -1;</a:t>
            </a:r>
            <a:endParaRPr lang="en-US" sz="2400" spc="-100" dirty="0">
              <a:latin typeface="Consolas" panose="020B0609020204030204" pitchFamily="49" charset="0"/>
            </a:endParaRPr>
          </a:p>
        </p:txBody>
      </p:sp>
      <p:sp>
        <p:nvSpPr>
          <p:cNvPr id="3" name="Rectangle 2">
            <a:extLst>
              <a:ext uri="{FF2B5EF4-FFF2-40B4-BE49-F238E27FC236}">
                <a16:creationId xmlns:a16="http://schemas.microsoft.com/office/drawing/2014/main" id="{63CE741B-9F13-4C4C-BA4C-CEF667E6A246}"/>
              </a:ext>
            </a:extLst>
          </p:cNvPr>
          <p:cNvSpPr/>
          <p:nvPr/>
        </p:nvSpPr>
        <p:spPr>
          <a:xfrm>
            <a:off x="6576096" y="3819500"/>
            <a:ext cx="4921998" cy="1200329"/>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Q: which is the basic operation? Why?</a:t>
            </a:r>
          </a:p>
          <a:p>
            <a:r>
              <a:rPr lang="en-US" sz="2400" dirty="0">
                <a:latin typeface="Times New Roman" panose="02020603050405020304" pitchFamily="18" charset="0"/>
                <a:cs typeface="Times New Roman" panose="02020603050405020304" pitchFamily="18" charset="0"/>
              </a:rPr>
              <a:t>     What is the running time (in terms </a:t>
            </a:r>
          </a:p>
          <a:p>
            <a:r>
              <a:rPr lang="en-US" sz="2400" dirty="0">
                <a:latin typeface="Times New Roman" panose="02020603050405020304" pitchFamily="18" charset="0"/>
                <a:cs typeface="Times New Roman" panose="02020603050405020304" pitchFamily="18" charset="0"/>
              </a:rPr>
              <a:t>     of execution time)?</a:t>
            </a:r>
          </a:p>
        </p:txBody>
      </p:sp>
    </p:spTree>
    <p:extLst>
      <p:ext uri="{BB962C8B-B14F-4D97-AF65-F5344CB8AC3E}">
        <p14:creationId xmlns:p14="http://schemas.microsoft.com/office/powerpoint/2010/main" val="150110722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3E395CA-9AF6-4F99-B71E-A379C2DAFA2D}"/>
              </a:ext>
            </a:extLst>
          </p:cNvPr>
          <p:cNvSpPr txBox="1"/>
          <p:nvPr/>
        </p:nvSpPr>
        <p:spPr>
          <a:xfrm>
            <a:off x="1656360" y="2347530"/>
            <a:ext cx="8396367" cy="1725561"/>
          </a:xfrm>
          <a:prstGeom prst="rect">
            <a:avLst/>
          </a:prstGeom>
          <a:solidFill>
            <a:schemeClr val="accent5">
              <a:lumMod val="20000"/>
              <a:lumOff val="80000"/>
            </a:schemeClr>
          </a:solidFill>
        </p:spPr>
        <p:txBody>
          <a:bodyPr wrap="square" rtlCol="0">
            <a:spAutoFit/>
          </a:bodyPr>
          <a:lstStyle/>
          <a:p>
            <a:endParaRPr lang="en-US" dirty="0"/>
          </a:p>
        </p:txBody>
      </p:sp>
      <p:sp>
        <p:nvSpPr>
          <p:cNvPr id="3" name="Rectangle 2"/>
          <p:cNvSpPr/>
          <p:nvPr/>
        </p:nvSpPr>
        <p:spPr>
          <a:xfrm>
            <a:off x="1580226" y="1525473"/>
            <a:ext cx="9108490" cy="4185761"/>
          </a:xfrm>
          <a:prstGeom prst="rect">
            <a:avLst/>
          </a:prstGeom>
        </p:spPr>
        <p:txBody>
          <a:bodyPr wrap="square">
            <a:spAutoFit/>
          </a:bodyPr>
          <a:lstStyle/>
          <a:p>
            <a:pPr>
              <a:spcBef>
                <a:spcPts val="600"/>
              </a:spcBef>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Modular arithmetic satisfies associative, commutative and distribute properties of addition and multiplication.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marR="0">
              <a:spcBef>
                <a:spcPts val="600"/>
              </a:spcBef>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 + (y + z) ≡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x + y) + z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(mod N)		Associativity</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marR="0">
              <a:spcBef>
                <a:spcPts val="600"/>
              </a:spcBef>
              <a:spcAft>
                <a:spcPts val="600"/>
              </a:spcAft>
            </a:pP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xy</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yx</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(mod N)				Commutativity</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marR="0">
              <a:spcBef>
                <a:spcPts val="600"/>
              </a:spcBef>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 (y + z) ≡ (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xy</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yz</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(mod N)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Distributivity</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marR="0">
              <a:spcBef>
                <a:spcPts val="600"/>
              </a:spcBef>
              <a:spcAft>
                <a:spcPts val="600"/>
              </a:spcAft>
            </a:pPr>
            <a:r>
              <a:rPr lang="en-US"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Bef>
                <a:spcPts val="600"/>
              </a:spcBef>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While performing a sequence of arithmetic operations,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it is legal to reduce intermediate results to their remainders modulo N </a:t>
            </a:r>
            <a:r>
              <a:rPr lang="en-US" sz="2400" i="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any stage</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Such simplifications can be a dramatic help in big calculations.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4685226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C2049FA-6211-458E-B6C2-5C1364D36907}"/>
              </a:ext>
            </a:extLst>
          </p:cNvPr>
          <p:cNvSpPr txBox="1"/>
          <p:nvPr/>
        </p:nvSpPr>
        <p:spPr>
          <a:xfrm>
            <a:off x="2053919" y="1864361"/>
            <a:ext cx="7081372" cy="3268782"/>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2215037" y="1864361"/>
                <a:ext cx="9188388" cy="4465133"/>
              </a:xfrm>
              <a:prstGeom prst="rect">
                <a:avLst/>
              </a:prstGeom>
            </p:spPr>
            <p:txBody>
              <a:bodyPr wrap="square">
                <a:spAutoFit/>
              </a:bodyPr>
              <a:lstStyle/>
              <a:p>
                <a:pPr>
                  <a:lnSpc>
                    <a:spcPct val="150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Example 0.21:  Compute 2</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345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mod 31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2</a:t>
                </a:r>
                <a:r>
                  <a:rPr lang="en-US" sz="24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345</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( 2</a:t>
                </a:r>
                <a:r>
                  <a:rPr lang="en-US" sz="24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5</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a:t>
                </a:r>
                <a:r>
                  <a:rPr lang="en-US" sz="24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69</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( 32 ) </a:t>
                </a:r>
                <a:r>
                  <a:rPr lang="en-US" sz="24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69</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and 1 ≡ 32 (mod 31) </a:t>
                </a:r>
              </a:p>
              <a:p>
                <a:pPr marL="457200" marR="0">
                  <a:lnSpc>
                    <a:spcPct val="150000"/>
                  </a:lnSpc>
                  <a:spcBef>
                    <a:spcPts val="0"/>
                  </a:spcBef>
                  <a:spcAft>
                    <a:spcPts val="0"/>
                  </a:spcAft>
                </a:pP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2</a:t>
                </a:r>
                <a:r>
                  <a:rPr lang="en-US" sz="2400" baseline="30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345</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(mod 31) =  ( 2</a:t>
                </a:r>
                <a:r>
                  <a:rPr lang="en-US" sz="2400" baseline="30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5</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 </a:t>
                </a:r>
                <a:r>
                  <a:rPr lang="en-US" sz="2400" baseline="30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69</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(mod 31) </a:t>
                </a:r>
              </a:p>
              <a:p>
                <a:pPr marL="457200" marR="0">
                  <a:lnSpc>
                    <a:spcPct val="150000"/>
                  </a:lnSpc>
                  <a:spcBef>
                    <a:spcPts val="0"/>
                  </a:spcBef>
                  <a:spcAft>
                    <a:spcPts val="0"/>
                  </a:spcAft>
                </a:pP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 ( 2</a:t>
                </a:r>
                <a:r>
                  <a:rPr lang="en-US" sz="2400" baseline="30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5</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(mod 31)) </a:t>
                </a:r>
                <a:r>
                  <a:rPr lang="en-US" sz="2400" baseline="30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69</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(mod 31)  </a:t>
                </a:r>
              </a:p>
              <a:p>
                <a:pPr marL="457200" marR="0">
                  <a:lnSpc>
                    <a:spcPct val="150000"/>
                  </a:lnSpc>
                  <a:spcBef>
                    <a:spcPts val="0"/>
                  </a:spcBef>
                  <a:spcAft>
                    <a:spcPts val="0"/>
                  </a:spcAft>
                </a:pP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 1 </a:t>
                </a:r>
                <a:r>
                  <a:rPr lang="en-US" sz="2400" baseline="30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69</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(mod 31) </a:t>
                </a:r>
              </a:p>
              <a:p>
                <a:pPr marL="457200" marR="0">
                  <a:lnSpc>
                    <a:spcPct val="150000"/>
                  </a:lnSpc>
                  <a:spcBef>
                    <a:spcPts val="0"/>
                  </a:spcBef>
                  <a:spcAft>
                    <a:spcPts val="0"/>
                  </a:spcAft>
                </a:pP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1 </a:t>
                </a:r>
              </a:p>
              <a:p>
                <a:pPr marL="457200" marR="0">
                  <a:lnSpc>
                    <a:spcPct val="150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Also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compute 2</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345</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2</a:t>
                </a:r>
                <a:r>
                  <a:rPr lang="en-US" sz="24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345</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( 2</a:t>
                </a:r>
                <a:r>
                  <a:rPr lang="en-US" sz="24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5</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a:t>
                </a:r>
                <a:r>
                  <a:rPr lang="en-US" sz="24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69</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( 32 ) </a:t>
                </a:r>
                <a:r>
                  <a:rPr lang="en-US" sz="24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69</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       Then what?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2215037" y="1864361"/>
                <a:ext cx="9188388" cy="4465133"/>
              </a:xfrm>
              <a:prstGeom prst="rect">
                <a:avLst/>
              </a:prstGeom>
              <a:blipFill>
                <a:blip r:embed="rId2"/>
                <a:stretch>
                  <a:fillRect l="-995" r="-6167" b="-2186"/>
                </a:stretch>
              </a:blipFill>
            </p:spPr>
            <p:txBody>
              <a:bodyPr/>
              <a:lstStyle/>
              <a:p>
                <a:r>
                  <a:rPr lang="en-US">
                    <a:noFill/>
                  </a:rPr>
                  <a:t> </a:t>
                </a:r>
              </a:p>
            </p:txBody>
          </p:sp>
        </mc:Fallback>
      </mc:AlternateContent>
      <p:sp>
        <p:nvSpPr>
          <p:cNvPr id="5" name="TextBox 4"/>
          <p:cNvSpPr txBox="1"/>
          <p:nvPr/>
        </p:nvSpPr>
        <p:spPr>
          <a:xfrm>
            <a:off x="2150117" y="358928"/>
            <a:ext cx="8280177"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   1024(</a:t>
            </a:r>
            <a:r>
              <a:rPr lang="en-US"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2</a:t>
            </a:r>
            <a:r>
              <a:rPr lang="en-US" sz="2400" baseline="30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10</a:t>
            </a:r>
            <a:r>
              <a:rPr lang="en-US" sz="2400" dirty="0"/>
              <a:t>), 512, 256, 128(</a:t>
            </a:r>
            <a:r>
              <a:rPr lang="en-US"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2</a:t>
            </a:r>
            <a:r>
              <a:rPr lang="en-US" sz="2400" baseline="30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7</a:t>
            </a:r>
            <a:r>
              <a:rPr lang="en-US" sz="2400" dirty="0"/>
              <a:t>), 64(</a:t>
            </a:r>
            <a:r>
              <a:rPr lang="en-US"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2</a:t>
            </a:r>
            <a:r>
              <a:rPr lang="en-US" sz="2400" baseline="30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6</a:t>
            </a:r>
            <a:r>
              <a:rPr lang="en-US" sz="2400" dirty="0"/>
              <a:t>),  32(</a:t>
            </a:r>
            <a:r>
              <a:rPr lang="en-US"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2</a:t>
            </a:r>
            <a:r>
              <a:rPr lang="en-US" sz="2400" baseline="30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5</a:t>
            </a:r>
            <a:r>
              <a:rPr lang="en-US" sz="2400" dirty="0"/>
              <a:t>), 16,  8,  4,  2, 1(</a:t>
            </a:r>
            <a:r>
              <a:rPr lang="en-US"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2</a:t>
            </a:r>
            <a:r>
              <a:rPr lang="en-US" sz="2400" baseline="30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t>)</a:t>
            </a:r>
          </a:p>
          <a:p>
            <a:r>
              <a:rPr lang="en-US" sz="2400" dirty="0"/>
              <a:t>          </a:t>
            </a:r>
            <a:r>
              <a:rPr lang="en-US" sz="2400" dirty="0">
                <a:solidFill>
                  <a:srgbClr val="0000FF"/>
                </a:solidFill>
              </a:rPr>
              <a:t>1            0       0        </a:t>
            </a:r>
            <a:r>
              <a:rPr lang="en-US" sz="2400" dirty="0"/>
              <a:t>0             0             0        0    </a:t>
            </a:r>
            <a:r>
              <a:rPr lang="en-US" sz="2400" dirty="0">
                <a:solidFill>
                  <a:srgbClr val="0000FF"/>
                </a:solidFill>
              </a:rPr>
              <a:t>0   0   0    0</a:t>
            </a:r>
          </a:p>
        </p:txBody>
      </p:sp>
      <p:sp>
        <p:nvSpPr>
          <p:cNvPr id="7" name="Rectangle 6">
            <a:extLst>
              <a:ext uri="{FF2B5EF4-FFF2-40B4-BE49-F238E27FC236}">
                <a16:creationId xmlns:a16="http://schemas.microsoft.com/office/drawing/2014/main" id="{3845BAD2-E70C-4E50-8D33-138A82F81C40}"/>
              </a:ext>
            </a:extLst>
          </p:cNvPr>
          <p:cNvSpPr/>
          <p:nvPr/>
        </p:nvSpPr>
        <p:spPr>
          <a:xfrm>
            <a:off x="3517775" y="1259175"/>
            <a:ext cx="5945858" cy="461665"/>
          </a:xfrm>
          <a:prstGeom prst="rect">
            <a:avLst/>
          </a:prstGeom>
          <a:ln>
            <a:solidFill>
              <a:srgbClr val="0000FF"/>
            </a:solidFill>
          </a:ln>
        </p:spPr>
        <p:txBody>
          <a:bodyPr wrap="none">
            <a:spAutoFit/>
          </a:bodyPr>
          <a:lstStyle/>
          <a:p>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 b) mod n = ((a mod n) * (b mod n)) mod n</a:t>
            </a:r>
            <a:endParaRPr lang="en-US" sz="2400" dirty="0"/>
          </a:p>
        </p:txBody>
      </p:sp>
      <p:sp>
        <p:nvSpPr>
          <p:cNvPr id="3" name="TextBox 2">
            <a:extLst>
              <a:ext uri="{FF2B5EF4-FFF2-40B4-BE49-F238E27FC236}">
                <a16:creationId xmlns:a16="http://schemas.microsoft.com/office/drawing/2014/main" id="{7CB8A0EB-3485-4CD1-A9F3-F3C59E4FF443}"/>
              </a:ext>
            </a:extLst>
          </p:cNvPr>
          <p:cNvSpPr txBox="1"/>
          <p:nvPr/>
        </p:nvSpPr>
        <p:spPr>
          <a:xfrm>
            <a:off x="9296409" y="2015975"/>
            <a:ext cx="2754773" cy="2585323"/>
          </a:xfrm>
          <a:prstGeom prst="rect">
            <a:avLst/>
          </a:prstGeom>
          <a:noFill/>
        </p:spPr>
        <p:txBody>
          <a:bodyPr wrap="square" rtlCol="0">
            <a:spAutoFit/>
          </a:bodyPr>
          <a:lstStyle/>
          <a:p>
            <a:r>
              <a:rPr lang="en-US" dirty="0"/>
              <a:t>Compute </a:t>
            </a:r>
            <a:r>
              <a:rPr lang="en-US"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2</a:t>
            </a:r>
            <a:r>
              <a:rPr lang="en-US"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345</a:t>
            </a:r>
            <a:r>
              <a:rPr lang="en-US"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(mod 15)? then  </a:t>
            </a:r>
            <a:r>
              <a:rPr lang="en-U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2</a:t>
            </a:r>
            <a:r>
              <a:rPr lang="en-US" baseline="30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345</a:t>
            </a:r>
            <a:r>
              <a:rPr lang="en-U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(mod 15)                </a:t>
            </a:r>
          </a:p>
          <a:p>
            <a:r>
              <a:rPr lang="en-U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( 2</a:t>
            </a:r>
            <a:r>
              <a:rPr lang="en-US"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4</a:t>
            </a:r>
            <a:r>
              <a:rPr lang="en-US"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a:t>
            </a:r>
            <a:r>
              <a:rPr lang="en-US"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86</a:t>
            </a:r>
            <a:r>
              <a:rPr lang="en-US"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x 2 </a:t>
            </a:r>
            <a:r>
              <a:rPr lang="en-U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(mod 15) </a:t>
            </a:r>
          </a:p>
          <a:p>
            <a:r>
              <a:rPr lang="en-U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( 2</a:t>
            </a:r>
            <a:r>
              <a:rPr lang="en-US"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4</a:t>
            </a:r>
            <a:r>
              <a:rPr lang="en-US"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a:t>
            </a:r>
            <a:r>
              <a:rPr lang="en-US"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86</a:t>
            </a:r>
            <a:r>
              <a:rPr lang="en-US"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(mod 15) x 2 </a:t>
            </a:r>
            <a:r>
              <a:rPr lang="en-U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(mod 15) </a:t>
            </a:r>
          </a:p>
          <a:p>
            <a:r>
              <a:rPr lang="en-U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( 2</a:t>
            </a:r>
            <a:r>
              <a:rPr lang="en-US"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4</a:t>
            </a:r>
            <a:r>
              <a:rPr lang="en-US"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mod 15) </a:t>
            </a:r>
            <a:r>
              <a:rPr lang="en-US"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86</a:t>
            </a:r>
            <a:r>
              <a:rPr lang="en-US"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(mod 15) x 2 </a:t>
            </a:r>
            <a:r>
              <a:rPr lang="en-U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(mod 15) </a:t>
            </a:r>
          </a:p>
          <a:p>
            <a:r>
              <a:rPr lang="en-U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1 x 2</a:t>
            </a:r>
          </a:p>
          <a:p>
            <a:r>
              <a:rPr lang="en-U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2</a:t>
            </a:r>
          </a:p>
        </p:txBody>
      </p:sp>
      <p:pic>
        <p:nvPicPr>
          <p:cNvPr id="9" name="Picture 8" descr="Emoticon making a point Stock Vector - 14709057">
            <a:extLst>
              <a:ext uri="{FF2B5EF4-FFF2-40B4-BE49-F238E27FC236}">
                <a16:creationId xmlns:a16="http://schemas.microsoft.com/office/drawing/2014/main" id="{AC748DC1-9697-4F77-858F-80119209489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3265" y="2283214"/>
            <a:ext cx="540688" cy="327869"/>
          </a:xfrm>
          <a:prstGeom prst="rect">
            <a:avLst/>
          </a:prstGeom>
          <a:noFill/>
          <a:ln>
            <a:noFill/>
          </a:ln>
        </p:spPr>
      </p:pic>
    </p:spTree>
    <p:extLst>
      <p:ext uri="{BB962C8B-B14F-4D97-AF65-F5344CB8AC3E}">
        <p14:creationId xmlns:p14="http://schemas.microsoft.com/office/powerpoint/2010/main" val="257777078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8284" y="2035064"/>
            <a:ext cx="9179511" cy="3739485"/>
          </a:xfrm>
          <a:prstGeom prst="rect">
            <a:avLst/>
          </a:prstGeom>
        </p:spPr>
        <p:txBody>
          <a:bodyPr wrap="square">
            <a:spAutoFit/>
          </a:bodyPr>
          <a:lstStyle/>
          <a:p>
            <a:pPr marL="457200" marR="0">
              <a:lnSpc>
                <a:spcPct val="150000"/>
              </a:lnSpc>
              <a:spcBef>
                <a:spcPts val="0"/>
              </a:spcBef>
              <a:spcAft>
                <a:spcPts val="0"/>
              </a:spcAft>
            </a:pPr>
            <a:r>
              <a:rPr lang="en-US"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This allows you to use shifting left for your multiplication. </a:t>
            </a:r>
          </a:p>
          <a:p>
            <a:pPr marL="457200" marR="0">
              <a:lnSpc>
                <a:spcPct val="150000"/>
              </a:lnSpc>
              <a:spcBef>
                <a:spcPts val="0"/>
              </a:spcBef>
              <a:spcAft>
                <a:spcPts val="0"/>
              </a:spcAft>
            </a:pPr>
            <a:r>
              <a:rPr lang="en-US"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For example: compute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(32)</a:t>
            </a:r>
            <a:r>
              <a:rPr lang="en-US" sz="24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3</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32      = 			1 0 0 0 0 0</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u="sng" dirty="0">
                <a:latin typeface="Times New Roman" panose="02020603050405020304" pitchFamily="18" charset="0"/>
                <a:ea typeface="Calibri" panose="020F0502020204030204" pitchFamily="34" charset="0"/>
                <a:cs typeface="Times New Roman" panose="02020603050405020304" pitchFamily="18" charset="0"/>
              </a:rPr>
              <a:t>x	32</a:t>
            </a:r>
            <a:r>
              <a:rPr lang="en-US" sz="2200" dirty="0">
                <a:latin typeface="Times New Roman" panose="02020603050405020304" pitchFamily="18" charset="0"/>
                <a:ea typeface="Calibri" panose="020F0502020204030204" pitchFamily="34" charset="0"/>
                <a:cs typeface="Times New Roman" panose="02020603050405020304" pitchFamily="18" charset="0"/>
              </a:rPr>
              <a:t>      =		</a:t>
            </a:r>
            <a:r>
              <a:rPr lang="en-US" sz="2200" u="sng" dirty="0">
                <a:latin typeface="Times New Roman" panose="02020603050405020304" pitchFamily="18" charset="0"/>
                <a:ea typeface="Calibri" panose="020F0502020204030204" pitchFamily="34" charset="0"/>
                <a:cs typeface="Times New Roman" panose="02020603050405020304" pitchFamily="18" charset="0"/>
              </a:rPr>
              <a:t>		1 </a:t>
            </a:r>
            <a:r>
              <a:rPr lang="en-US" sz="2200"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0 0 0 0 0</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5</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1024      =	           	           1 0 0 0 0 0 </a:t>
            </a:r>
            <a:r>
              <a:rPr lang="en-US" sz="22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0 0 0 0 0	….</a:t>
            </a:r>
            <a:r>
              <a:rPr lang="en-US" sz="2200"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sL</a:t>
            </a:r>
            <a:r>
              <a:rPr lang="en-US" sz="22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5 bits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u="sng" dirty="0">
                <a:latin typeface="Times New Roman" panose="02020603050405020304" pitchFamily="18" charset="0"/>
                <a:ea typeface="Calibri" panose="020F0502020204030204" pitchFamily="34" charset="0"/>
                <a:cs typeface="Times New Roman" panose="02020603050405020304" pitchFamily="18" charset="0"/>
              </a:rPr>
              <a:t>x	32 </a:t>
            </a:r>
            <a:r>
              <a:rPr lang="en-US" sz="2200" dirty="0">
                <a:latin typeface="Times New Roman" panose="02020603050405020304" pitchFamily="18" charset="0"/>
                <a:ea typeface="Calibri" panose="020F0502020204030204" pitchFamily="34" charset="0"/>
                <a:cs typeface="Times New Roman" panose="02020603050405020304" pitchFamily="18" charset="0"/>
              </a:rPr>
              <a:t>     =	      	</a:t>
            </a:r>
            <a:r>
              <a:rPr lang="en-US" sz="2200" u="sng" dirty="0">
                <a:latin typeface="Times New Roman" panose="02020603050405020304" pitchFamily="18" charset="0"/>
                <a:ea typeface="Calibri" panose="020F0502020204030204" pitchFamily="34" charset="0"/>
                <a:cs typeface="Times New Roman" panose="02020603050405020304" pitchFamily="18" charset="0"/>
              </a:rPr>
              <a:t>		1 </a:t>
            </a:r>
            <a:r>
              <a:rPr lang="en-US" sz="2200" u="sng"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0 0 0 0 0</a:t>
            </a:r>
            <a:r>
              <a:rPr lang="en-US" sz="22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5</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32768      =	          1 0 0 0 0 0 </a:t>
            </a:r>
            <a:r>
              <a:rPr lang="en-US" sz="22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0 0 0 0 0 </a:t>
            </a:r>
            <a:r>
              <a:rPr lang="en-US" sz="22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0 0 0 0 0    	… </a:t>
            </a:r>
            <a:r>
              <a:rPr lang="en-US" sz="22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sL</a:t>
            </a:r>
            <a:r>
              <a:rPr lang="en-US" sz="22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5 bits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99197922-848B-46AD-A098-76FC4CCD1451}"/>
              </a:ext>
            </a:extLst>
          </p:cNvPr>
          <p:cNvSpPr txBox="1"/>
          <p:nvPr/>
        </p:nvSpPr>
        <p:spPr>
          <a:xfrm>
            <a:off x="1845902" y="1397577"/>
            <a:ext cx="3473521" cy="369332"/>
          </a:xfrm>
          <a:prstGeom prst="rect">
            <a:avLst/>
          </a:prstGeom>
          <a:noFill/>
        </p:spPr>
        <p:txBody>
          <a:bodyPr wrap="square" rtlCol="0">
            <a:spAutoFit/>
          </a:bodyPr>
          <a:lstStyle/>
          <a:p>
            <a:r>
              <a:rPr lang="en-US" dirty="0"/>
              <a:t>Some Reason:  use shift left….</a:t>
            </a:r>
          </a:p>
        </p:txBody>
      </p:sp>
    </p:spTree>
    <p:extLst>
      <p:ext uri="{BB962C8B-B14F-4D97-AF65-F5344CB8AC3E}">
        <p14:creationId xmlns:p14="http://schemas.microsoft.com/office/powerpoint/2010/main" val="179401458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8284" y="1280055"/>
            <a:ext cx="9765518" cy="4755148"/>
          </a:xfrm>
          <a:prstGeom prst="rect">
            <a:avLst/>
          </a:prstGeom>
        </p:spPr>
        <p:txBody>
          <a:bodyPr wrap="square">
            <a:spAutoFit/>
          </a:bodyPr>
          <a:lstStyle/>
          <a:p>
            <a:pPr marL="457200" marR="0">
              <a:lnSpc>
                <a:spcPct val="150000"/>
              </a:lnSpc>
              <a:spcBef>
                <a:spcPts val="0"/>
              </a:spcBef>
              <a:spcAft>
                <a:spcPts val="0"/>
              </a:spcAft>
            </a:pPr>
            <a:r>
              <a:rPr lang="en-US"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This allows you to use shifting left for your multiplication. </a:t>
            </a:r>
          </a:p>
          <a:p>
            <a:pPr marL="457200" marR="0">
              <a:lnSpc>
                <a:spcPct val="150000"/>
              </a:lnSpc>
              <a:spcBef>
                <a:spcPts val="0"/>
              </a:spcBef>
              <a:spcAft>
                <a:spcPts val="0"/>
              </a:spcAft>
            </a:pPr>
            <a:r>
              <a:rPr lang="en-US"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For example: compute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(32)</a:t>
            </a:r>
            <a:r>
              <a:rPr lang="en-US" sz="24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4</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32      = 			1 0 0 0 0 0</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u="sng" dirty="0">
                <a:latin typeface="Times New Roman" panose="02020603050405020304" pitchFamily="18" charset="0"/>
                <a:ea typeface="Calibri" panose="020F0502020204030204" pitchFamily="34" charset="0"/>
                <a:cs typeface="Times New Roman" panose="02020603050405020304" pitchFamily="18" charset="0"/>
              </a:rPr>
              <a:t>x	32</a:t>
            </a:r>
            <a:r>
              <a:rPr lang="en-US" sz="2200" dirty="0">
                <a:latin typeface="Times New Roman" panose="02020603050405020304" pitchFamily="18" charset="0"/>
                <a:ea typeface="Calibri" panose="020F0502020204030204" pitchFamily="34" charset="0"/>
                <a:cs typeface="Times New Roman" panose="02020603050405020304" pitchFamily="18" charset="0"/>
              </a:rPr>
              <a:t>      =		</a:t>
            </a:r>
            <a:r>
              <a:rPr lang="en-US" sz="2200" u="sng" dirty="0">
                <a:latin typeface="Times New Roman" panose="02020603050405020304" pitchFamily="18" charset="0"/>
                <a:ea typeface="Calibri" panose="020F0502020204030204" pitchFamily="34" charset="0"/>
                <a:cs typeface="Times New Roman" panose="02020603050405020304" pitchFamily="18" charset="0"/>
              </a:rPr>
              <a:t>		1 </a:t>
            </a:r>
            <a:r>
              <a:rPr lang="en-US" sz="2200"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0 0 0 0 0</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5</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1024      =	           	           1 0 0 0 0 0 </a:t>
            </a:r>
            <a:r>
              <a:rPr lang="en-US" sz="22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0 0 0 0 0	….</a:t>
            </a:r>
            <a:r>
              <a:rPr lang="en-US" sz="2200"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sL</a:t>
            </a:r>
            <a:r>
              <a:rPr lang="en-US" sz="22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5 bits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u="sng" dirty="0">
                <a:latin typeface="Times New Roman" panose="02020603050405020304" pitchFamily="18" charset="0"/>
                <a:ea typeface="Calibri" panose="020F0502020204030204" pitchFamily="34" charset="0"/>
                <a:cs typeface="Times New Roman" panose="02020603050405020304" pitchFamily="18" charset="0"/>
              </a:rPr>
              <a:t>x	32 </a:t>
            </a:r>
            <a:r>
              <a:rPr lang="en-US" sz="2200" dirty="0">
                <a:latin typeface="Times New Roman" panose="02020603050405020304" pitchFamily="18" charset="0"/>
                <a:ea typeface="Calibri" panose="020F0502020204030204" pitchFamily="34" charset="0"/>
                <a:cs typeface="Times New Roman" panose="02020603050405020304" pitchFamily="18" charset="0"/>
              </a:rPr>
              <a:t>     =	      	</a:t>
            </a:r>
            <a:r>
              <a:rPr lang="en-US" sz="2200" u="sng" dirty="0">
                <a:latin typeface="Times New Roman" panose="02020603050405020304" pitchFamily="18" charset="0"/>
                <a:ea typeface="Calibri" panose="020F0502020204030204" pitchFamily="34" charset="0"/>
                <a:cs typeface="Times New Roman" panose="02020603050405020304" pitchFamily="18" charset="0"/>
              </a:rPr>
              <a:t>		1 </a:t>
            </a:r>
            <a:r>
              <a:rPr lang="en-US" sz="2200" u="sng"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0 0 0 0 0</a:t>
            </a:r>
            <a:r>
              <a:rPr lang="en-US" sz="22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5</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32768      =	          1 0 0 0 0 0 </a:t>
            </a:r>
            <a:r>
              <a:rPr lang="en-US" sz="22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0 0 0 0 0 </a:t>
            </a:r>
            <a:r>
              <a:rPr lang="en-US" sz="22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0 0 0 0 0    	… </a:t>
            </a:r>
            <a:r>
              <a:rPr lang="en-US" sz="22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sL</a:t>
            </a:r>
            <a:r>
              <a:rPr lang="en-US" sz="22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5 bits</a:t>
            </a:r>
          </a:p>
          <a:p>
            <a:pPr marL="457200">
              <a:lnSpc>
                <a:spcPct val="150000"/>
              </a:lnSpc>
            </a:pPr>
            <a:r>
              <a:rPr lang="en-US" sz="2200" u="sng"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x          32      </a:t>
            </a:r>
            <a:r>
              <a:rPr lang="en-US" sz="22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1 0 0 0 0 0        . . . </a:t>
            </a:r>
            <a:r>
              <a:rPr lang="en-US" sz="2200" dirty="0">
                <a:latin typeface="Times New Roman" panose="02020603050405020304" pitchFamily="18" charset="0"/>
                <a:ea typeface="Calibri" panose="020F0502020204030204" pitchFamily="34" charset="0"/>
                <a:cs typeface="Times New Roman" panose="02020603050405020304" pitchFamily="18" charset="0"/>
              </a:rPr>
              <a:t>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5</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          1048576    = 1 </a:t>
            </a:r>
            <a:r>
              <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0 0 0 0 0 </a:t>
            </a:r>
            <a:r>
              <a:rPr lang="en-US" sz="2200" dirty="0">
                <a:effectLst/>
                <a:latin typeface="Calibri" panose="020F0502020204030204" pitchFamily="34" charset="0"/>
                <a:ea typeface="Calibri" panose="020F0502020204030204" pitchFamily="34" charset="0"/>
                <a:cs typeface="Times New Roman" panose="02020603050405020304" pitchFamily="18" charset="0"/>
              </a:rPr>
              <a:t>0 0 0 0 0 </a:t>
            </a:r>
            <a:r>
              <a:rPr lang="en-US" sz="22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0 0 0 0 0 </a:t>
            </a:r>
            <a:r>
              <a:rPr lang="en-US" sz="2200" dirty="0">
                <a:effectLst/>
                <a:latin typeface="Calibri" panose="020F0502020204030204" pitchFamily="34" charset="0"/>
                <a:ea typeface="Calibri" panose="020F0502020204030204" pitchFamily="34" charset="0"/>
                <a:cs typeface="Times New Roman" panose="02020603050405020304" pitchFamily="18" charset="0"/>
              </a:rPr>
              <a:t>0 0 0 0 0 	</a:t>
            </a:r>
            <a:r>
              <a:rPr lang="en-US" sz="22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sL</a:t>
            </a:r>
            <a:r>
              <a:rPr lang="en-US" sz="22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5 bits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74544">
            <a:off x="914400" y="2301766"/>
            <a:ext cx="550416" cy="342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0918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7909" y="61680"/>
            <a:ext cx="9320490" cy="6824561"/>
          </a:xfrm>
          <a:prstGeom prst="rect">
            <a:avLst/>
          </a:prstGeom>
        </p:spPr>
        <p:txBody>
          <a:bodyPr wrap="square">
            <a:spAutoFit/>
          </a:bodyPr>
          <a:lstStyle/>
          <a:p>
            <a:pPr marR="0">
              <a:lnSpc>
                <a:spcPct val="150000"/>
              </a:lnSpc>
              <a:spcBef>
                <a:spcPts val="0"/>
              </a:spcBef>
              <a:spcAft>
                <a:spcPts val="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Back to the original problem to compute</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2</a:t>
            </a:r>
            <a:r>
              <a:rPr lang="en-US" sz="24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345</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lvl="1">
              <a:lnSpc>
                <a:spcPct val="150000"/>
              </a:lnSpc>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2</a:t>
            </a:r>
            <a:r>
              <a:rPr lang="en-US" sz="24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345</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( 2</a:t>
            </a:r>
            <a:r>
              <a:rPr lang="en-US" sz="24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5</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69</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p>
          <a:p>
            <a:pPr lvl="1">
              <a:lnSpc>
                <a:spcPct val="150000"/>
              </a:lnSpc>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( 32 )</a:t>
            </a:r>
            <a:r>
              <a:rPr lang="en-US" sz="24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69</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p>
          <a:p>
            <a:pPr lvl="1">
              <a:lnSpc>
                <a:spcPct val="150000"/>
              </a:lnSpc>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( 32 )</a:t>
            </a:r>
            <a:r>
              <a:rPr lang="en-US" sz="24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68</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( 32 )</a:t>
            </a:r>
            <a:r>
              <a:rPr lang="en-US" sz="24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p>
          <a:p>
            <a:pPr>
              <a:lnSpc>
                <a:spcPct val="150000"/>
              </a:lnSpc>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( 32 )</a:t>
            </a:r>
            <a:r>
              <a:rPr lang="en-US" sz="24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64</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( 32 )</a:t>
            </a:r>
            <a:r>
              <a:rPr lang="en-US" sz="24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4</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( 32 )</a:t>
            </a:r>
            <a:r>
              <a:rPr lang="en-US" sz="24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(( 32 )</a:t>
            </a:r>
            <a:r>
              <a:rPr lang="en-US" sz="2400" b="1" baseline="30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4</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baseline="30000" dirty="0">
                <a:solidFill>
                  <a:srgbClr val="003399"/>
                </a:solidFill>
                <a:latin typeface="Times New Roman" panose="02020603050405020304" pitchFamily="18" charset="0"/>
                <a:ea typeface="Calibri" panose="020F0502020204030204" pitchFamily="34" charset="0"/>
                <a:cs typeface="Times New Roman" panose="02020603050405020304" pitchFamily="18" charset="0"/>
              </a:rPr>
              <a:t>16</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( 32 )</a:t>
            </a:r>
            <a:r>
              <a:rPr lang="en-US" sz="24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4</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( 32 )</a:t>
            </a:r>
            <a:r>
              <a:rPr lang="en-US" sz="24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 (32)</a:t>
            </a:r>
            <a:r>
              <a:rPr lang="en-US" sz="24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4</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baseline="30000" dirty="0">
                <a:solidFill>
                  <a:srgbClr val="003399"/>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baseline="30000" dirty="0">
                <a:solidFill>
                  <a:srgbClr val="003399"/>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baseline="30000" dirty="0">
                <a:solidFill>
                  <a:srgbClr val="003399"/>
                </a:solidFill>
                <a:latin typeface="Times New Roman" panose="02020603050405020304" pitchFamily="18" charset="0"/>
                <a:ea typeface="Calibri" panose="020F0502020204030204" pitchFamily="34" charset="0"/>
                <a:cs typeface="Times New Roman" panose="02020603050405020304" pitchFamily="18" charset="0"/>
              </a:rPr>
              <a:t>2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(32)</a:t>
            </a:r>
            <a:r>
              <a:rPr lang="en-US" sz="2400" b="1" baseline="30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4</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( 32 )</a:t>
            </a:r>
            <a:r>
              <a:rPr lang="en-US" sz="24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p>
          <a:p>
            <a:pPr marL="457200" indent="457200">
              <a:lnSpc>
                <a:spcPct val="150000"/>
              </a:lnSpc>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(32)</a:t>
            </a:r>
            <a:r>
              <a:rPr lang="en-US" sz="24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4</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(32)</a:t>
            </a:r>
            <a:r>
              <a:rPr lang="en-US" sz="24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4</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b="1" baseline="30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aseline="30000" dirty="0">
                <a:solidFill>
                  <a:srgbClr val="003399"/>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baseline="30000" dirty="0">
                <a:solidFill>
                  <a:srgbClr val="003399"/>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(32)</a:t>
            </a:r>
            <a:r>
              <a:rPr lang="en-US" sz="2400" b="1" baseline="30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4</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( 32 )</a:t>
            </a:r>
            <a:r>
              <a:rPr lang="en-US" sz="24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p>
          <a:p>
            <a:pPr marL="457200" indent="457200">
              <a:lnSpc>
                <a:spcPct val="150000"/>
              </a:lnSpc>
            </a:pP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(32)</a:t>
            </a:r>
            <a:r>
              <a:rPr lang="en-US" sz="20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4</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*(32)</a:t>
            </a:r>
            <a:r>
              <a:rPr lang="en-US" sz="20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4</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(32)</a:t>
            </a:r>
            <a:r>
              <a:rPr lang="en-US" sz="20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4</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*(32)</a:t>
            </a:r>
            <a:r>
              <a:rPr lang="en-US" sz="20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4</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000" baseline="30000" dirty="0">
                <a:solidFill>
                  <a:srgbClr val="003399"/>
                </a:solidFill>
                <a:latin typeface="Times New Roman" panose="02020603050405020304" pitchFamily="18" charset="0"/>
                <a:ea typeface="Calibri" panose="020F0502020204030204" pitchFamily="34" charset="0"/>
                <a:cs typeface="Times New Roman" panose="02020603050405020304" pitchFamily="18" charset="0"/>
              </a:rPr>
              <a:t>2</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000" baseline="30000" dirty="0">
                <a:solidFill>
                  <a:srgbClr val="003399"/>
                </a:solidFill>
                <a:latin typeface="Times New Roman" panose="02020603050405020304" pitchFamily="18" charset="0"/>
                <a:ea typeface="Calibri" panose="020F0502020204030204" pitchFamily="34" charset="0"/>
                <a:cs typeface="Times New Roman" panose="02020603050405020304" pitchFamily="18" charset="0"/>
              </a:rPr>
              <a:t>2</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*(32)</a:t>
            </a:r>
            <a:r>
              <a:rPr lang="en-US" sz="2000" b="1" baseline="30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4</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*(32)</a:t>
            </a:r>
            <a:r>
              <a:rPr lang="en-US" sz="20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1</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p>
          <a:p>
            <a:pPr marL="457200" indent="457200">
              <a:lnSpc>
                <a:spcPct val="150000"/>
              </a:lnSpc>
            </a:pP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(32)</a:t>
            </a:r>
            <a:r>
              <a:rPr lang="en-US" sz="20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4</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*(32)</a:t>
            </a:r>
            <a:r>
              <a:rPr lang="en-US" sz="20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4</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(32)</a:t>
            </a:r>
            <a:r>
              <a:rPr lang="en-US" sz="20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4</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*(32)</a:t>
            </a:r>
            <a:r>
              <a:rPr lang="en-US" sz="20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4</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(32)</a:t>
            </a:r>
            <a:r>
              <a:rPr lang="en-US" sz="20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4</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*(32)</a:t>
            </a:r>
            <a:r>
              <a:rPr lang="en-US" sz="20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4</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(32)</a:t>
            </a:r>
            <a:r>
              <a:rPr lang="en-US" sz="20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4</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*(32)</a:t>
            </a:r>
            <a:r>
              <a:rPr lang="en-US" sz="20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4</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000" baseline="30000" dirty="0">
                <a:solidFill>
                  <a:srgbClr val="003399"/>
                </a:solidFill>
                <a:latin typeface="Times New Roman" panose="02020603050405020304" pitchFamily="18" charset="0"/>
                <a:ea typeface="Calibri" panose="020F0502020204030204" pitchFamily="34" charset="0"/>
                <a:cs typeface="Times New Roman" panose="02020603050405020304" pitchFamily="18" charset="0"/>
              </a:rPr>
              <a:t>2</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*(32)</a:t>
            </a:r>
            <a:r>
              <a:rPr lang="en-US" sz="2000" b="1" baseline="30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4</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*(32)</a:t>
            </a:r>
            <a:r>
              <a:rPr lang="en-US" sz="20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1</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p>
          <a:p>
            <a:pPr marL="457200" indent="457200">
              <a:lnSpc>
                <a:spcPct val="150000"/>
              </a:lnSpc>
            </a:pP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(32)</a:t>
            </a:r>
            <a:r>
              <a:rPr lang="en-US" sz="20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4</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*(32)</a:t>
            </a:r>
            <a:r>
              <a:rPr lang="en-US" sz="20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4</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(32)</a:t>
            </a:r>
            <a:r>
              <a:rPr lang="en-US" sz="20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4</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*(32)</a:t>
            </a:r>
            <a:r>
              <a:rPr lang="en-US" sz="20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4</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(32)</a:t>
            </a:r>
            <a:r>
              <a:rPr lang="en-US" sz="20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4</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*(32)</a:t>
            </a:r>
            <a:r>
              <a:rPr lang="en-US" sz="20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4</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(32)</a:t>
            </a:r>
            <a:r>
              <a:rPr lang="en-US" sz="20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4</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*(32)</a:t>
            </a:r>
            <a:r>
              <a:rPr lang="en-US" sz="20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4</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  </a:t>
            </a:r>
          </a:p>
          <a:p>
            <a:pPr marL="457200" indent="457200">
              <a:lnSpc>
                <a:spcPct val="150000"/>
              </a:lnSpc>
            </a:pP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(32)</a:t>
            </a:r>
            <a:r>
              <a:rPr lang="en-US" sz="20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4</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*(32)</a:t>
            </a:r>
            <a:r>
              <a:rPr lang="en-US" sz="20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4</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(32)</a:t>
            </a:r>
            <a:r>
              <a:rPr lang="en-US" sz="20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4</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*(32)</a:t>
            </a:r>
            <a:r>
              <a:rPr lang="en-US" sz="20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4</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(32)</a:t>
            </a:r>
            <a:r>
              <a:rPr lang="en-US" sz="20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4</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*(32)</a:t>
            </a:r>
            <a:r>
              <a:rPr lang="en-US" sz="20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4</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(32)</a:t>
            </a:r>
            <a:r>
              <a:rPr lang="en-US" sz="20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4</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*(32)</a:t>
            </a:r>
            <a:r>
              <a:rPr lang="en-US" sz="20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4</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000" baseline="30000" dirty="0">
                <a:solidFill>
                  <a:srgbClr val="003399"/>
                </a:solidFill>
                <a:latin typeface="Times New Roman" panose="02020603050405020304" pitchFamily="18" charset="0"/>
                <a:ea typeface="Calibri" panose="020F0502020204030204" pitchFamily="34" charset="0"/>
                <a:cs typeface="Times New Roman" panose="02020603050405020304" pitchFamily="18" charset="0"/>
              </a:rPr>
              <a:t>2</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*(32)</a:t>
            </a:r>
            <a:r>
              <a:rPr lang="en-US" sz="2000" b="1" baseline="30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4</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*(32)</a:t>
            </a:r>
            <a:r>
              <a:rPr lang="en-US" sz="20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1</a:t>
            </a:r>
          </a:p>
          <a:p>
            <a:pPr marL="457200" indent="457200">
              <a:lnSpc>
                <a:spcPct val="150000"/>
              </a:lnSpc>
            </a:pPr>
            <a:r>
              <a:rPr lang="en-US" sz="2000" dirty="0">
                <a:solidFill>
                  <a:srgbClr val="0000CC"/>
                </a:solidFill>
                <a:latin typeface="Times New Roman" panose="02020603050405020304" pitchFamily="18" charset="0"/>
                <a:cs typeface="Times New Roman" panose="02020603050405020304" pitchFamily="18" charset="0"/>
              </a:rPr>
              <a:t>which requires 8 * operations</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899131">
            <a:off x="338004" y="1360124"/>
            <a:ext cx="595923" cy="37919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Box 2"/>
              <p:cNvSpPr txBox="1"/>
              <p:nvPr/>
            </p:nvSpPr>
            <p:spPr>
              <a:xfrm>
                <a:off x="7720583" y="1069199"/>
                <a:ext cx="4471416" cy="240476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2</a:t>
                </a:r>
                <a:r>
                  <a:rPr lang="en-US"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2 </a:t>
                </a:r>
                <a:r>
                  <a:rPr lang="en-US"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2*2        (one * operation)</a:t>
                </a:r>
              </a:p>
              <a:p>
                <a:r>
                  <a:rPr lang="en-US"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2</a:t>
                </a:r>
                <a:r>
                  <a:rPr lang="en-US"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5 </a:t>
                </a:r>
                <a:r>
                  <a:rPr lang="en-US"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2 * 2</a:t>
                </a:r>
                <a:r>
                  <a:rPr lang="en-US"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2 </a:t>
                </a:r>
                <a:r>
                  <a:rPr lang="en-US"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2</a:t>
                </a:r>
                <a:r>
                  <a:rPr lang="en-US"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2 </a:t>
                </a:r>
                <a:r>
                  <a:rPr lang="en-US"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(three * operations)</a:t>
                </a:r>
              </a:p>
              <a:p>
                <a:r>
                  <a:rPr lang="en-US" dirty="0"/>
                  <a:t>(</a:t>
                </a:r>
                <a:r>
                  <a:rPr lang="en-US"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2</a:t>
                </a:r>
                <a:r>
                  <a:rPr lang="en-US"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5</a:t>
                </a:r>
                <a:r>
                  <a:rPr lang="en-US" dirty="0"/>
                  <a:t> )</a:t>
                </a:r>
                <a:r>
                  <a:rPr lang="en-US" baseline="30000" dirty="0"/>
                  <a:t>2</a:t>
                </a:r>
                <a:r>
                  <a:rPr lang="en-US" dirty="0"/>
                  <a:t>  = </a:t>
                </a:r>
                <a:r>
                  <a:rPr lang="en-US"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2</a:t>
                </a:r>
                <a:r>
                  <a:rPr lang="en-US"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5 </a:t>
                </a:r>
                <a:r>
                  <a:rPr lang="en-US"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2</a:t>
                </a:r>
                <a:r>
                  <a:rPr lang="en-US"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5   </a:t>
                </a:r>
                <a:r>
                  <a:rPr lang="en-US"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(four * operations)</a:t>
                </a:r>
              </a:p>
              <a:p>
                <a:r>
                  <a:rPr lang="en-US" dirty="0"/>
                  <a:t>(</a:t>
                </a:r>
                <a:r>
                  <a:rPr lang="en-US"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2</a:t>
                </a:r>
                <a:r>
                  <a:rPr lang="en-US"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5</a:t>
                </a:r>
                <a:r>
                  <a:rPr lang="en-US" dirty="0"/>
                  <a:t> )</a:t>
                </a:r>
                <a:r>
                  <a:rPr lang="en-US" baseline="30000" dirty="0"/>
                  <a:t>4</a:t>
                </a:r>
                <a:r>
                  <a:rPr lang="en-US"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i="1" smtClean="0">
                            <a:latin typeface="Cambria Math" panose="02040503050406030204" pitchFamily="18" charset="0"/>
                          </a:rPr>
                        </m:ctrlPr>
                      </m:sSupPr>
                      <m:e>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5</m:t>
                            </m:r>
                          </m:sup>
                        </m:sSup>
                      </m:e>
                      <m:sup>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sup>
                    </m:sSup>
                  </m:oMath>
                </a14:m>
                <a:r>
                  <a:rPr lang="en-US" dirty="0"/>
                  <a:t> = (</a:t>
                </a:r>
                <a:r>
                  <a:rPr lang="en-US"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2</a:t>
                </a:r>
                <a:r>
                  <a:rPr lang="en-US"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5</a:t>
                </a:r>
                <a:r>
                  <a:rPr lang="en-US" dirty="0"/>
                  <a:t> )</a:t>
                </a:r>
                <a:r>
                  <a:rPr lang="en-US" baseline="30000" dirty="0"/>
                  <a:t>2 </a:t>
                </a:r>
                <a:r>
                  <a:rPr lang="en-US" dirty="0"/>
                  <a:t> * (</a:t>
                </a:r>
                <a:r>
                  <a:rPr lang="en-US"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2</a:t>
                </a:r>
                <a:r>
                  <a:rPr lang="en-US"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5</a:t>
                </a:r>
                <a:r>
                  <a:rPr lang="en-US" dirty="0"/>
                  <a:t> )</a:t>
                </a:r>
                <a:r>
                  <a:rPr lang="en-US" baseline="30000" dirty="0"/>
                  <a:t>2  </a:t>
                </a:r>
                <a:r>
                  <a:rPr lang="en-US" dirty="0"/>
                  <a:t> </a:t>
                </a:r>
                <a:r>
                  <a:rPr lang="en-US" dirty="0">
                    <a:solidFill>
                      <a:srgbClr val="0000FF"/>
                    </a:solidFill>
                  </a:rPr>
                  <a:t>(5 * operations)             </a:t>
                </a:r>
              </a:p>
              <a:p>
                <a:endParaRPr lang="en-US" dirty="0"/>
              </a:p>
              <a:p>
                <a:r>
                  <a:rPr lang="en-US" dirty="0"/>
                  <a:t>(</a:t>
                </a:r>
                <a:r>
                  <a:rPr lang="en-US"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2</a:t>
                </a:r>
                <a:r>
                  <a:rPr lang="en-US"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5</a:t>
                </a:r>
                <a:r>
                  <a:rPr lang="en-US" dirty="0"/>
                  <a:t> )</a:t>
                </a:r>
                <a:r>
                  <a:rPr lang="en-US" baseline="30000" dirty="0"/>
                  <a:t>8</a:t>
                </a:r>
                <a:r>
                  <a:rPr lang="en-US"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a:t>
                </a:r>
                <a:r>
                  <a:rPr lang="en-US" dirty="0"/>
                  <a:t>(</a:t>
                </a:r>
                <a:r>
                  <a:rPr lang="en-US"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2</a:t>
                </a:r>
                <a:r>
                  <a:rPr lang="en-US"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5</a:t>
                </a:r>
                <a:r>
                  <a:rPr lang="en-US" dirty="0"/>
                  <a:t> )</a:t>
                </a:r>
                <a:r>
                  <a:rPr lang="en-US" baseline="30000" dirty="0"/>
                  <a:t>4</a:t>
                </a:r>
                <a:r>
                  <a:rPr lang="en-US"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a:t>
                </a:r>
                <a:r>
                  <a:rPr lang="en-US" dirty="0"/>
                  <a:t>(</a:t>
                </a:r>
                <a:r>
                  <a:rPr lang="en-US"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2</a:t>
                </a:r>
                <a:r>
                  <a:rPr lang="en-US"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5</a:t>
                </a:r>
                <a:r>
                  <a:rPr lang="en-US" dirty="0"/>
                  <a:t> )</a:t>
                </a:r>
                <a:r>
                  <a:rPr lang="en-US" baseline="30000" dirty="0"/>
                  <a:t>4</a:t>
                </a:r>
                <a:r>
                  <a:rPr lang="en-US"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(6 * operations )</a:t>
                </a:r>
                <a:endParaRPr lang="en-US" dirty="0"/>
              </a:p>
              <a:p>
                <a:endParaRPr lang="en-US" dirty="0"/>
              </a:p>
              <a:p>
                <a:r>
                  <a:rPr lang="en-US" dirty="0"/>
                  <a:t>(</a:t>
                </a:r>
                <a:r>
                  <a:rPr lang="en-US"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2</a:t>
                </a:r>
                <a:r>
                  <a:rPr lang="en-US"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5</a:t>
                </a:r>
                <a:r>
                  <a:rPr lang="en-US" dirty="0"/>
                  <a:t> )</a:t>
                </a:r>
                <a:r>
                  <a:rPr lang="en-US" baseline="30000" dirty="0"/>
                  <a:t>16   </a:t>
                </a:r>
                <a:r>
                  <a:rPr lang="en-US" dirty="0"/>
                  <a:t>= (</a:t>
                </a:r>
                <a:r>
                  <a:rPr lang="en-US"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2</a:t>
                </a:r>
                <a:r>
                  <a:rPr lang="en-US"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5</a:t>
                </a:r>
                <a:r>
                  <a:rPr lang="en-US" dirty="0"/>
                  <a:t> )</a:t>
                </a:r>
                <a:r>
                  <a:rPr lang="en-US" baseline="30000" dirty="0"/>
                  <a:t>8</a:t>
                </a:r>
                <a:r>
                  <a:rPr lang="en-US" dirty="0"/>
                  <a:t> * (</a:t>
                </a:r>
                <a:r>
                  <a:rPr lang="en-US"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2</a:t>
                </a:r>
                <a:r>
                  <a:rPr lang="en-US"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5</a:t>
                </a:r>
                <a:r>
                  <a:rPr lang="en-US" dirty="0"/>
                  <a:t> )</a:t>
                </a:r>
                <a:r>
                  <a:rPr lang="en-US" baseline="30000" dirty="0"/>
                  <a:t>8</a:t>
                </a:r>
                <a:r>
                  <a:rPr lang="en-US" dirty="0"/>
                  <a:t>   </a:t>
                </a:r>
                <a:r>
                  <a:rPr lang="en-US" dirty="0">
                    <a:solidFill>
                      <a:srgbClr val="0000FF"/>
                    </a:solidFill>
                  </a:rPr>
                  <a:t>(7 * operations)</a:t>
                </a:r>
              </a:p>
            </p:txBody>
          </p:sp>
        </mc:Choice>
        <mc:Fallback xmlns="">
          <p:sp>
            <p:nvSpPr>
              <p:cNvPr id="3" name="TextBox 2"/>
              <p:cNvSpPr txBox="1">
                <a:spLocks noRot="1" noChangeAspect="1" noMove="1" noResize="1" noEditPoints="1" noAdjustHandles="1" noChangeArrowheads="1" noChangeShapeType="1" noTextEdit="1"/>
              </p:cNvSpPr>
              <p:nvPr/>
            </p:nvSpPr>
            <p:spPr>
              <a:xfrm>
                <a:off x="7720583" y="1069199"/>
                <a:ext cx="4471416" cy="2404761"/>
              </a:xfrm>
              <a:prstGeom prst="rect">
                <a:avLst/>
              </a:prstGeom>
              <a:blipFill>
                <a:blip r:embed="rId3"/>
                <a:stretch>
                  <a:fillRect l="-951" t="-1008" r="-13587" b="-2771"/>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48B0CE56-A16D-429B-B421-F0DD42531525}"/>
              </a:ext>
            </a:extLst>
          </p:cNvPr>
          <p:cNvSpPr txBox="1"/>
          <p:nvPr/>
        </p:nvSpPr>
        <p:spPr>
          <a:xfrm>
            <a:off x="7720583" y="3557303"/>
            <a:ext cx="4471417"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8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(32)</a:t>
            </a:r>
            <a:r>
              <a:rPr lang="en-US" sz="1800" baseline="30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4 </a:t>
            </a:r>
            <a:r>
              <a:rPr lang="en-US" sz="18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 (32*32)* (32*32)</a:t>
            </a:r>
          </a:p>
          <a:p>
            <a:r>
              <a:rPr lang="en-US" dirty="0">
                <a:solidFill>
                  <a:srgbClr val="0000CC"/>
                </a:solidFill>
                <a:latin typeface="Times New Roman" panose="02020603050405020304" pitchFamily="18" charset="0"/>
                <a:cs typeface="Times New Roman" panose="02020603050405020304" pitchFamily="18" charset="0"/>
              </a:rPr>
              <a:t>2 * operations.</a:t>
            </a:r>
            <a:endParaRPr lang="en-US" dirty="0"/>
          </a:p>
        </p:txBody>
      </p:sp>
    </p:spTree>
    <p:extLst>
      <p:ext uri="{BB962C8B-B14F-4D97-AF65-F5344CB8AC3E}">
        <p14:creationId xmlns:p14="http://schemas.microsoft.com/office/powerpoint/2010/main" val="409665695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059175C-8271-2873-A70C-4CAC4E593A66}"/>
              </a:ext>
            </a:extLst>
          </p:cNvPr>
          <p:cNvSpPr txBox="1"/>
          <p:nvPr/>
        </p:nvSpPr>
        <p:spPr>
          <a:xfrm>
            <a:off x="1065963" y="1117599"/>
            <a:ext cx="9609839" cy="884563"/>
          </a:xfrm>
          <a:prstGeom prst="rect">
            <a:avLst/>
          </a:prstGeom>
          <a:solidFill>
            <a:srgbClr val="FFFF00"/>
          </a:solidFill>
        </p:spPr>
        <p:txBody>
          <a:bodyPr wrap="square" rtlCol="0">
            <a:spAutoFit/>
          </a:bodyPr>
          <a:lstStyle/>
          <a:p>
            <a:endParaRPr lang="en-US" dirty="0"/>
          </a:p>
        </p:txBody>
      </p:sp>
      <p:sp>
        <p:nvSpPr>
          <p:cNvPr id="13" name="TextBox 12">
            <a:extLst>
              <a:ext uri="{FF2B5EF4-FFF2-40B4-BE49-F238E27FC236}">
                <a16:creationId xmlns:a16="http://schemas.microsoft.com/office/drawing/2014/main" id="{D3F8DF28-168C-4069-83BD-4A6D0F84F368}"/>
              </a:ext>
            </a:extLst>
          </p:cNvPr>
          <p:cNvSpPr txBox="1"/>
          <p:nvPr/>
        </p:nvSpPr>
        <p:spPr>
          <a:xfrm>
            <a:off x="1182256" y="128558"/>
            <a:ext cx="5855854" cy="601116"/>
          </a:xfrm>
          <a:prstGeom prst="rect">
            <a:avLst/>
          </a:prstGeom>
          <a:solidFill>
            <a:schemeClr val="accent5">
              <a:lumMod val="20000"/>
              <a:lumOff val="80000"/>
            </a:schemeClr>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75FA3C9A-4375-4FBF-80BC-E750E7932624}"/>
              </a:ext>
            </a:extLst>
          </p:cNvPr>
          <p:cNvSpPr txBox="1"/>
          <p:nvPr/>
        </p:nvSpPr>
        <p:spPr>
          <a:xfrm>
            <a:off x="1065964" y="2041236"/>
            <a:ext cx="9609838" cy="4723909"/>
          </a:xfrm>
          <a:prstGeom prst="rect">
            <a:avLst/>
          </a:prstGeom>
          <a:solidFill>
            <a:schemeClr val="accent5">
              <a:lumMod val="20000"/>
              <a:lumOff val="80000"/>
            </a:schemeClr>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552791" y="0"/>
                <a:ext cx="9160302" cy="6726072"/>
              </a:xfrm>
              <a:prstGeom prst="rect">
                <a:avLst/>
              </a:prstGeom>
            </p:spPr>
            <p:txBody>
              <a:bodyPr wrap="square">
                <a:spAutoFit/>
              </a:bodyPr>
              <a:lstStyle/>
              <a:p>
                <a:pPr>
                  <a:lnSpc>
                    <a:spcPct val="150000"/>
                  </a:lnSpc>
                  <a:spcAft>
                    <a:spcPts val="1200"/>
                  </a:spcAft>
                </a:pPr>
                <a:r>
                  <a:rPr lang="en-US" sz="2800" dirty="0">
                    <a:ea typeface="Calibri" panose="020F0502020204030204" pitchFamily="34" charset="0"/>
                    <a:cs typeface="Times New Roman" panose="02020603050405020304" pitchFamily="18" charset="0"/>
                  </a:rPr>
                  <a:t>Modular addition and multiplication</a:t>
                </a:r>
                <a:endPar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Compute (x + y) mod N</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An effective method is : </a:t>
                </a:r>
              </a:p>
              <a:p>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(x + y) mod N = ( x mod N  +  y mod N ) mod N </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Its running time is linear in the sizes (of </a:t>
                </a:r>
                <a14:m>
                  <m:oMath xmlns:m="http://schemas.openxmlformats.org/officeDocument/2006/math">
                    <m:r>
                      <m:rPr>
                        <m:nor/>
                      </m:rPr>
                      <a:rPr lang="en-US" sz="2000" dirty="0">
                        <a:solidFill>
                          <a:srgbClr val="0000FF"/>
                        </a:solidFill>
                        <a:latin typeface="Viner Hand ITC" panose="03070502030502020203" pitchFamily="66" charset="0"/>
                        <a:ea typeface="Calibri" panose="020F0502020204030204" pitchFamily="34" charset="0"/>
                        <a:cs typeface="Times New Roman" panose="02020603050405020304" pitchFamily="18" charset="0"/>
                      </a:rPr>
                      <m:t>n</m:t>
                    </m:r>
                  </m:oMath>
                </a14:m>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bits) of these numbers,  i.e., O(</a:t>
                </a:r>
                <a14:m>
                  <m:oMath xmlns:m="http://schemas.openxmlformats.org/officeDocument/2006/math">
                    <m:r>
                      <m:rPr>
                        <m:nor/>
                      </m:rPr>
                      <a:rPr lang="en-US" sz="2000" dirty="0" smtClean="0">
                        <a:solidFill>
                          <a:srgbClr val="0000FF"/>
                        </a:solidFill>
                        <a:latin typeface="Viner Hand ITC" panose="03070502030502020203" pitchFamily="66" charset="0"/>
                        <a:ea typeface="Calibri" panose="020F0502020204030204" pitchFamily="34" charset="0"/>
                        <a:cs typeface="Times New Roman" panose="02020603050405020304" pitchFamily="18" charset="0"/>
                      </a:rPr>
                      <m:t>n</m:t>
                    </m:r>
                  </m:oMath>
                </a14:m>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where </a:t>
                </a:r>
              </a:p>
              <a:p>
                <a14:m>
                  <m:oMath xmlns:m="http://schemas.openxmlformats.org/officeDocument/2006/math">
                    <m:r>
                      <m:rPr>
                        <m:nor/>
                      </m:rPr>
                      <a:rPr lang="en-US" sz="2000" dirty="0" smtClean="0">
                        <a:solidFill>
                          <a:srgbClr val="0000FF"/>
                        </a:solidFill>
                        <a:latin typeface="Viner Hand ITC" panose="03070502030502020203" pitchFamily="66" charset="0"/>
                        <a:ea typeface="Calibri" panose="020F0502020204030204" pitchFamily="34" charset="0"/>
                        <a:cs typeface="Times New Roman" panose="02020603050405020304" pitchFamily="18" charset="0"/>
                      </a:rPr>
                      <m:t>n</m:t>
                    </m:r>
                  </m:oMath>
                </a14:m>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 log</a:t>
                </a:r>
                <a:r>
                  <a:rPr lang="en-US" sz="20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max{x, y} ⌉ is the size of </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max{x, y}. </a:t>
                </a:r>
              </a:p>
              <a:p>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Assume that x </a:t>
                </a:r>
                <a14:m>
                  <m:oMath xmlns:m="http://schemas.openxmlformats.org/officeDocument/2006/math">
                    <m:r>
                      <a:rPr lang="en-US" sz="20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y.</a:t>
                </a:r>
              </a:p>
              <a:p>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If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log</a:t>
                </a:r>
                <a:r>
                  <a:rPr lang="en-US" sz="20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x ⌉ &lt; ⌈ log</a:t>
                </a:r>
                <a:r>
                  <a:rPr lang="en-US" sz="20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 ⌉, then x mod N = x; and the nos. times of division is 0.</a:t>
                </a:r>
              </a:p>
              <a:p>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 ⌈ log</a:t>
                </a:r>
                <a:r>
                  <a:rPr lang="en-US" sz="20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x ⌉ &gt; ⌈ log</a:t>
                </a:r>
                <a:r>
                  <a:rPr lang="en-US" sz="20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 ⌉, then x mod N requires ⌈ log</a:t>
                </a:r>
                <a:r>
                  <a:rPr lang="en-US" sz="20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q ⌉ </a:t>
                </a:r>
                <a14:m>
                  <m:oMath xmlns:m="http://schemas.openxmlformats.org/officeDocument/2006/math">
                    <m:r>
                      <a:rPr lang="en-US" sz="20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((⌈log</a:t>
                </a:r>
                <a:r>
                  <a:rPr lang="en-US" sz="20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x⌉ - ⌈log</a:t>
                </a:r>
                <a:r>
                  <a:rPr lang="en-US" sz="20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 + 1) nos. times of division, since x mod N = x – q* N = r, where 0 </a:t>
                </a:r>
                <a14:m>
                  <m:oMath xmlns:m="http://schemas.openxmlformats.org/officeDocument/2006/math">
                    <m:r>
                      <a:rPr lang="en-US" sz="20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r &lt; N. Each time of division has to perform ⌈ log</a:t>
                </a:r>
                <a:r>
                  <a:rPr lang="en-US" sz="20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 ⌉ additions. Its running time is ⌈ log</a:t>
                </a:r>
                <a:r>
                  <a:rPr lang="en-US" sz="20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q ⌉*⌈ log</a:t>
                </a:r>
                <a:r>
                  <a:rPr lang="en-US" sz="20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 ⌉ which is linear, O(n), where n is at most the size of ⌈ log</a:t>
                </a:r>
                <a:r>
                  <a:rPr lang="en-US" sz="20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x ⌉ bits of x.  Likewise, If         ⌈ log</a:t>
                </a:r>
                <a:r>
                  <a:rPr lang="en-US" sz="20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y ⌉ &gt; ⌈ log</a:t>
                </a:r>
                <a:r>
                  <a:rPr lang="en-US" sz="20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 ⌉, then y mod N requires ⌈ log</a:t>
                </a:r>
                <a:r>
                  <a:rPr lang="en-US" sz="20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q</a:t>
                </a:r>
                <a14:m>
                  <m:oMath xmlns:m="http://schemas.openxmlformats.org/officeDocument/2006/math">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m:t>
                    </m:r>
                  </m:oMath>
                </a14:m>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r>
                      <a:rPr lang="en-US" sz="20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log</m:t>
                    </m:r>
                    <m:r>
                      <m:rPr>
                        <m:nor/>
                      </m:rPr>
                      <a:rPr lang="en-US" sz="20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2</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b="0" i="0" dirty="0" smtClean="0">
                        <a:solidFill>
                          <a:srgbClr val="0000FF"/>
                        </a:solidFill>
                        <a:latin typeface="Times New Roman" panose="02020603050405020304" pitchFamily="18" charset="0"/>
                        <a:ea typeface="Calibri" panose="020F0502020204030204" pitchFamily="34" charset="0"/>
                        <a:cs typeface="Times New Roman" panose="02020603050405020304" pitchFamily="18" charset="0"/>
                      </a:rPr>
                      <m:t>y</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 − ⌈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log</m:t>
                    </m:r>
                    <m:r>
                      <m:rPr>
                        <m:nor/>
                      </m:rPr>
                      <a:rPr lang="en-US" sz="20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2</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N</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 + 1)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nos</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times</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of</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division</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since</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b="0" i="0" dirty="0" smtClean="0">
                        <a:solidFill>
                          <a:srgbClr val="0000FF"/>
                        </a:solidFill>
                        <a:latin typeface="Times New Roman" panose="02020603050405020304" pitchFamily="18" charset="0"/>
                        <a:ea typeface="Calibri" panose="020F0502020204030204" pitchFamily="34" charset="0"/>
                        <a:cs typeface="Times New Roman" panose="02020603050405020304" pitchFamily="18" charset="0"/>
                      </a:rPr>
                      <m:t>y</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mod</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N</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 </m:t>
                    </m:r>
                    <m:r>
                      <m:rPr>
                        <m:nor/>
                      </m:rPr>
                      <a:rPr lang="en-US" sz="2000" b="0" i="0" dirty="0" smtClean="0">
                        <a:solidFill>
                          <a:srgbClr val="0000FF"/>
                        </a:solidFill>
                        <a:latin typeface="Times New Roman" panose="02020603050405020304" pitchFamily="18" charset="0"/>
                        <a:ea typeface="Calibri" panose="020F0502020204030204" pitchFamily="34" charset="0"/>
                        <a:cs typeface="Times New Roman" panose="02020603050405020304" pitchFamily="18" charset="0"/>
                      </a:rPr>
                      <m:t>y</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q</m:t>
                    </m:r>
                    <m:r>
                      <m:rPr>
                        <m:nor/>
                      </m:rPr>
                      <a:rPr lang="en-US" sz="2000" b="0" i="0" dirty="0" smtClean="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N</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r</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where</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0 </m:t>
                    </m:r>
                    <m:r>
                      <a:rPr lang="en-US" sz="20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r</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′&lt;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N</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Its</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running</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time</m:t>
                    </m:r>
                    <m:r>
                      <m:rPr>
                        <m:nor/>
                      </m:rPr>
                      <a:rPr lang="en-US" sz="2000" b="0" i="0" dirty="0" smtClean="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b="0" i="0" dirty="0" smtClean="0">
                        <a:solidFill>
                          <a:srgbClr val="0000FF"/>
                        </a:solidFill>
                        <a:latin typeface="Times New Roman" panose="02020603050405020304" pitchFamily="18" charset="0"/>
                        <a:ea typeface="Calibri" panose="020F0502020204030204" pitchFamily="34" charset="0"/>
                        <a:cs typeface="Times New Roman" panose="02020603050405020304" pitchFamily="18" charset="0"/>
                      </a:rPr>
                      <m:t>is</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log</m:t>
                    </m:r>
                    <m:r>
                      <m:rPr>
                        <m:nor/>
                      </m:rPr>
                      <a:rPr lang="en-US" sz="20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2</m:t>
                    </m:r>
                    <m:r>
                      <m:rPr>
                        <m:nor/>
                      </m:rPr>
                      <a:rPr lang="en-US" sz="2000" b="0" i="0" baseline="-25000" dirty="0" smtClean="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q</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log</m:t>
                    </m:r>
                    <m:r>
                      <m:rPr>
                        <m:nor/>
                      </m:rPr>
                      <a:rPr lang="en-US" sz="20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2</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N</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which</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is</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linear</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O</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n</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where</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n</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is</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at</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most</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the</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size</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of</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log</m:t>
                    </m:r>
                    <m:r>
                      <m:rPr>
                        <m:nor/>
                      </m:rPr>
                      <a:rPr lang="en-US" sz="20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2</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b="0" i="0" dirty="0" smtClean="0">
                        <a:solidFill>
                          <a:srgbClr val="0000FF"/>
                        </a:solidFill>
                        <a:latin typeface="Times New Roman" panose="02020603050405020304" pitchFamily="18" charset="0"/>
                        <a:ea typeface="Calibri" panose="020F0502020204030204" pitchFamily="34" charset="0"/>
                        <a:cs typeface="Times New Roman" panose="02020603050405020304" pitchFamily="18" charset="0"/>
                      </a:rPr>
                      <m:t>y</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bits</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of</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b="0" i="0" dirty="0" smtClean="0">
                        <a:solidFill>
                          <a:srgbClr val="0000FF"/>
                        </a:solidFill>
                        <a:latin typeface="Times New Roman" panose="02020603050405020304" pitchFamily="18" charset="0"/>
                        <a:ea typeface="Calibri" panose="020F0502020204030204" pitchFamily="34" charset="0"/>
                        <a:cs typeface="Times New Roman" panose="02020603050405020304" pitchFamily="18" charset="0"/>
                      </a:rPr>
                      <m:t>y</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m:t>
                    </m:r>
                  </m:oMath>
                </a14:m>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p>
              <a:p>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Finally, (r + r</a:t>
                </a:r>
                <a:r>
                  <a:rPr lang="en-US" sz="2000" dirty="0">
                    <a:solidFill>
                      <a:srgbClr val="0000FF"/>
                    </a:solidFill>
                    <a:ea typeface="Calibri" panose="020F0502020204030204" pitchFamily="34" charset="0"/>
                    <a:cs typeface="Times New Roman" panose="02020603050405020304" pitchFamily="18" charset="0"/>
                  </a:rPr>
                  <a:t> </a:t>
                </a:r>
                <a14:m>
                  <m:oMath xmlns:m="http://schemas.openxmlformats.org/officeDocument/2006/math">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m:t>
                    </m:r>
                  </m:oMath>
                </a14:m>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mod N, where (r + r</a:t>
                </a:r>
                <a:r>
                  <a:rPr lang="en-US" sz="2000" dirty="0">
                    <a:solidFill>
                      <a:srgbClr val="0000FF"/>
                    </a:solidFill>
                    <a:ea typeface="Calibri" panose="020F0502020204030204" pitchFamily="34" charset="0"/>
                    <a:cs typeface="Times New Roman" panose="02020603050405020304" pitchFamily="18" charset="0"/>
                  </a:rPr>
                  <a:t> </a:t>
                </a:r>
                <a14:m>
                  <m:oMath xmlns:m="http://schemas.openxmlformats.org/officeDocument/2006/math">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m:t>
                    </m:r>
                  </m:oMath>
                </a14:m>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sz="20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2(N-1) requires ⌈ log</a:t>
                </a:r>
                <a:r>
                  <a:rPr lang="en-US" sz="20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q</a:t>
                </a:r>
                <a14:m>
                  <m:oMath xmlns:m="http://schemas.openxmlformats.org/officeDocument/2006/math">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m:t>
                    </m:r>
                  </m:oMath>
                </a14:m>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sz="20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log</a:t>
                </a:r>
                <a:r>
                  <a:rPr lang="en-US" sz="20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r+r</a:t>
                </a:r>
                <a14:m>
                  <m:oMath xmlns:m="http://schemas.openxmlformats.org/officeDocument/2006/math">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m:t>
                    </m:r>
                  </m:oMath>
                </a14:m>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000FF"/>
                    </a:solidFill>
                    <a:ea typeface="Cambria Math" panose="02040503050406030204" pitchFamily="18" charset="0"/>
                    <a:cs typeface="Times New Roman" panose="02020603050405020304" pitchFamily="18" charset="0"/>
                  </a:rPr>
                  <a:t> </a:t>
                </a:r>
                <a14:m>
                  <m:oMath xmlns:m="http://schemas.openxmlformats.org/officeDocument/2006/math">
                    <m:r>
                      <a:rPr lang="en-US" sz="2000" i="1"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b="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r>
                      <m:rPr>
                        <m:nor/>
                      </m:rPr>
                      <a:rPr lang="en-US" sz="2000" b="0" i="0"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log</m:t>
                    </m:r>
                    <m:r>
                      <m:rPr>
                        <m:nor/>
                      </m:rPr>
                      <a:rPr lang="en-US" sz="20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2</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b="0" i="0" dirty="0" smtClean="0">
                        <a:solidFill>
                          <a:srgbClr val="0000FF"/>
                        </a:solidFill>
                        <a:latin typeface="Times New Roman" panose="02020603050405020304" pitchFamily="18" charset="0"/>
                        <a:ea typeface="Calibri" panose="020F0502020204030204" pitchFamily="34" charset="0"/>
                        <a:cs typeface="Times New Roman" panose="02020603050405020304" pitchFamily="18" charset="0"/>
                      </a:rPr>
                      <m:t>2∗</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N</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 + 1)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nos</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times</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of</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division</m:t>
                    </m:r>
                    <m:r>
                      <m:rPr>
                        <m:nor/>
                      </m:rPr>
                      <a:rPr lang="en-US" sz="2000" b="0" i="0" dirty="0" smtClean="0">
                        <a:solidFill>
                          <a:srgbClr val="0000FF"/>
                        </a:solidFill>
                        <a:latin typeface="Times New Roman" panose="02020603050405020304" pitchFamily="18" charset="0"/>
                        <a:ea typeface="Calibri" panose="020F0502020204030204" pitchFamily="34" charset="0"/>
                        <a:cs typeface="Times New Roman" panose="02020603050405020304" pitchFamily="18" charset="0"/>
                      </a:rPr>
                      <m:t>.</m:t>
                    </m:r>
                  </m:oMath>
                </a14:m>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Its</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running</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time</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log</m:t>
                    </m:r>
                    <m:r>
                      <m:rPr>
                        <m:nor/>
                      </m:rPr>
                      <a:rPr lang="en-US" sz="20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2</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q</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log</m:t>
                    </m:r>
                    <m:r>
                      <m:rPr>
                        <m:nor/>
                      </m:rPr>
                      <a:rPr lang="en-US" sz="20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2</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N</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which</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is</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linear</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O</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n</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where</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n</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is</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at</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most</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the</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size</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of</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log</m:t>
                    </m:r>
                    <m:r>
                      <m:rPr>
                        <m:nor/>
                      </m:rPr>
                      <a:rPr lang="en-US" sz="20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2</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r</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r</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bits</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of</m:t>
                    </m:r>
                    <m:r>
                      <m:rPr>
                        <m:nor/>
                      </m:rPr>
                      <a:rPr lang="en-US" sz="2000" b="0" i="0" dirty="0" smtClean="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r</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r</m:t>
                    </m:r>
                    <m:r>
                      <m:rPr>
                        <m:nor/>
                      </m:rPr>
                      <a:rPr lang="en-US" sz="2000" dirty="0">
                        <a:solidFill>
                          <a:srgbClr val="0000FF"/>
                        </a:solidFill>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m:t>
                    </m:r>
                  </m:oMath>
                </a14:m>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p>
              <a:p>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Thus, (</a:t>
                </a:r>
                <a:r>
                  <a:rPr lang="en-US" sz="2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x+y</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mod N requires (⌈ log</a:t>
                </a:r>
                <a:r>
                  <a:rPr lang="en-US" sz="20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q ⌉ + ⌈ log</a:t>
                </a:r>
                <a:r>
                  <a:rPr lang="en-US" sz="20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q</a:t>
                </a:r>
                <a14:m>
                  <m:oMath xmlns:m="http://schemas.openxmlformats.org/officeDocument/2006/math">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m:t>
                    </m:r>
                  </m:oMath>
                </a14:m>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 ⌈ log</a:t>
                </a:r>
                <a:r>
                  <a:rPr lang="en-US" sz="20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q</a:t>
                </a:r>
                <a14:m>
                  <m:oMath xmlns:m="http://schemas.openxmlformats.org/officeDocument/2006/math">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m:t>
                    </m:r>
                  </m:oMath>
                </a14:m>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log</m:t>
                    </m:r>
                    <m:r>
                      <m:rPr>
                        <m:nor/>
                      </m:rPr>
                      <a:rPr lang="en-US" sz="20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2</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N</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a:rPr lang="en-US" sz="20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which is linear </a:t>
                </a:r>
                <a14:m>
                  <m:oMath xmlns:m="http://schemas.openxmlformats.org/officeDocument/2006/math">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O</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m:t>
                    </m:r>
                    <m:r>
                      <m:rPr>
                        <m:nor/>
                      </m:rPr>
                      <a:rPr lang="en-US" sz="2000" dirty="0">
                        <a:solidFill>
                          <a:srgbClr val="0000FF"/>
                        </a:solidFill>
                        <a:latin typeface="Viner Hand ITC" panose="03070502030502020203" pitchFamily="66" charset="0"/>
                        <a:ea typeface="Calibri" panose="020F0502020204030204" pitchFamily="34" charset="0"/>
                        <a:cs typeface="Times New Roman" panose="02020603050405020304" pitchFamily="18" charset="0"/>
                      </a:rPr>
                      <m:t>n</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m:t>
                    </m:r>
                    <m:r>
                      <m:rPr>
                        <m:nor/>
                      </m:rPr>
                      <a:rPr lang="en-US" sz="2000" b="0" i="0" dirty="0" smtClean="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Viner Hand ITC" panose="03070502030502020203" pitchFamily="66" charset="0"/>
                        <a:ea typeface="Calibri" panose="020F0502020204030204" pitchFamily="34" charset="0"/>
                        <a:cs typeface="Times New Roman" panose="02020603050405020304" pitchFamily="18" charset="0"/>
                      </a:rPr>
                      <m:t>n</m:t>
                    </m:r>
                    <m:r>
                      <m:rPr>
                        <m:nor/>
                      </m:rPr>
                      <a:rPr lang="en-US" sz="2000" b="0" i="0" dirty="0" smtClean="0">
                        <a:solidFill>
                          <a:srgbClr val="0000FF"/>
                        </a:solidFill>
                        <a:latin typeface="Times New Roman" panose="02020603050405020304" pitchFamily="18" charset="0"/>
                        <a:ea typeface="Calibri" panose="020F0502020204030204" pitchFamily="34" charset="0"/>
                        <a:cs typeface="Times New Roman" panose="02020603050405020304" pitchFamily="18" charset="0"/>
                      </a:rPr>
                      <m:t>=</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log</m:t>
                    </m:r>
                    <m:r>
                      <m:rPr>
                        <m:nor/>
                      </m:rPr>
                      <a:rPr lang="en-US" sz="20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2</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N</m:t>
                    </m:r>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a:rPr lang="en-US" sz="2000" b="0" i="1" dirty="0"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2000" b="0" i="0" dirty="0"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the</m:t>
                    </m:r>
                    <m:r>
                      <a:rPr lang="en-US" sz="2000" b="0" i="0" dirty="0"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 </m:t>
                    </m:r>
                    <m:r>
                      <m:rPr>
                        <m:nor/>
                      </m:rPr>
                      <a:rPr lang="en-US" sz="2000" b="0" i="0" dirty="0"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input</m:t>
                    </m:r>
                    <m:r>
                      <m:rPr>
                        <m:nor/>
                      </m:rPr>
                      <a:rPr lang="en-US" sz="2000" b="0" i="0" dirty="0"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 </m:t>
                    </m:r>
                    <m:r>
                      <m:rPr>
                        <m:nor/>
                      </m:rPr>
                      <a:rPr lang="en-US" sz="2000" b="0" i="0" dirty="0"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size</m:t>
                    </m:r>
                    <m:r>
                      <m:rPr>
                        <m:nor/>
                      </m:rPr>
                      <a:rPr lang="en-US" sz="2000" b="0" i="0" dirty="0"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 </m:t>
                    </m:r>
                    <m:r>
                      <m:rPr>
                        <m:nor/>
                      </m:rPr>
                      <a:rPr lang="en-US" sz="2000" b="0" i="0" dirty="0"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of</m:t>
                    </m:r>
                    <m:r>
                      <m:rPr>
                        <m:nor/>
                      </m:rPr>
                      <a:rPr lang="en-US" sz="2000" b="0" i="0" dirty="0"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 </m:t>
                    </m:r>
                    <m:r>
                      <m:rPr>
                        <m:nor/>
                      </m:rPr>
                      <a:rPr lang="en-US" sz="2000" b="0" i="0" dirty="0"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N</m:t>
                    </m:r>
                  </m:oMath>
                </a14:m>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p>
            </p:txBody>
          </p:sp>
        </mc:Choice>
        <mc:Fallback xmlns="">
          <p:sp>
            <p:nvSpPr>
              <p:cNvPr id="2" name="Rectangle 1"/>
              <p:cNvSpPr>
                <a:spLocks noRot="1" noChangeAspect="1" noMove="1" noResize="1" noEditPoints="1" noAdjustHandles="1" noChangeArrowheads="1" noChangeShapeType="1" noTextEdit="1"/>
              </p:cNvSpPr>
              <p:nvPr/>
            </p:nvSpPr>
            <p:spPr>
              <a:xfrm>
                <a:off x="1552791" y="0"/>
                <a:ext cx="9160302" cy="6726072"/>
              </a:xfrm>
              <a:prstGeom prst="rect">
                <a:avLst/>
              </a:prstGeom>
              <a:blipFill>
                <a:blip r:embed="rId2"/>
                <a:stretch>
                  <a:fillRect l="-1398" r="-1132" b="-72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1FDD4D86-C3CF-43F7-BE7F-F17DD3F5E903}"/>
              </a:ext>
            </a:extLst>
          </p:cNvPr>
          <p:cNvSpPr txBox="1"/>
          <p:nvPr/>
        </p:nvSpPr>
        <p:spPr>
          <a:xfrm>
            <a:off x="10716768" y="729674"/>
            <a:ext cx="1446530" cy="2585323"/>
          </a:xfrm>
          <a:prstGeom prst="rect">
            <a:avLst/>
          </a:prstGeom>
          <a:noFill/>
        </p:spPr>
        <p:txBody>
          <a:bodyPr wrap="square" rtlCol="0">
            <a:spAutoFit/>
          </a:bodyPr>
          <a:lstStyle/>
          <a:p>
            <a:r>
              <a:rPr lang="en-US" dirty="0"/>
              <a:t>11 mod 4</a:t>
            </a:r>
          </a:p>
          <a:p>
            <a:r>
              <a:rPr lang="en-US" dirty="0"/>
              <a:t>= 7 mod 4</a:t>
            </a:r>
          </a:p>
          <a:p>
            <a:r>
              <a:rPr lang="en-US" dirty="0"/>
              <a:t>= 3 mod 4</a:t>
            </a:r>
          </a:p>
          <a:p>
            <a:r>
              <a:rPr lang="en-US" dirty="0"/>
              <a:t>= 3</a:t>
            </a:r>
          </a:p>
          <a:p>
            <a:r>
              <a:rPr lang="en-US" dirty="0"/>
              <a:t>            10</a:t>
            </a:r>
          </a:p>
          <a:p>
            <a:r>
              <a:rPr lang="en-US" dirty="0"/>
              <a:t>100 1011</a:t>
            </a:r>
          </a:p>
          <a:p>
            <a:r>
              <a:rPr lang="en-US" dirty="0"/>
              <a:t>        100</a:t>
            </a:r>
          </a:p>
          <a:p>
            <a:r>
              <a:rPr lang="en-US" dirty="0"/>
              <a:t>            11</a:t>
            </a:r>
          </a:p>
          <a:p>
            <a:r>
              <a:rPr lang="en-US" dirty="0"/>
              <a:t>  </a:t>
            </a:r>
          </a:p>
        </p:txBody>
      </p:sp>
      <p:cxnSp>
        <p:nvCxnSpPr>
          <p:cNvPr id="7" name="Straight Connector 6">
            <a:extLst>
              <a:ext uri="{FF2B5EF4-FFF2-40B4-BE49-F238E27FC236}">
                <a16:creationId xmlns:a16="http://schemas.microsoft.com/office/drawing/2014/main" id="{0E3F90D4-F3E0-484E-AFCE-F80860F3D74B}"/>
              </a:ext>
            </a:extLst>
          </p:cNvPr>
          <p:cNvCxnSpPr>
            <a:cxnSpLocks/>
          </p:cNvCxnSpPr>
          <p:nvPr/>
        </p:nvCxnSpPr>
        <p:spPr>
          <a:xfrm flipV="1">
            <a:off x="11202818" y="2155196"/>
            <a:ext cx="0" cy="289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E5793D5-FCC2-4EAD-A1DE-1EC2930FABD7}"/>
              </a:ext>
            </a:extLst>
          </p:cNvPr>
          <p:cNvCxnSpPr>
            <a:cxnSpLocks/>
          </p:cNvCxnSpPr>
          <p:nvPr/>
        </p:nvCxnSpPr>
        <p:spPr>
          <a:xfrm>
            <a:off x="11202818" y="2729326"/>
            <a:ext cx="6705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Image result for smiley face images">
            <a:extLst>
              <a:ext uri="{FF2B5EF4-FFF2-40B4-BE49-F238E27FC236}">
                <a16:creationId xmlns:a16="http://schemas.microsoft.com/office/drawing/2014/main" id="{1AFE3051-0E46-45CE-BFE2-9327B7B5FED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859" y="4580704"/>
            <a:ext cx="597104" cy="41366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FAF3D483-FA8B-4BB0-83BA-61BC2A2F7974}"/>
              </a:ext>
            </a:extLst>
          </p:cNvPr>
          <p:cNvCxnSpPr>
            <a:cxnSpLocks/>
          </p:cNvCxnSpPr>
          <p:nvPr/>
        </p:nvCxnSpPr>
        <p:spPr>
          <a:xfrm>
            <a:off x="11206494" y="2155196"/>
            <a:ext cx="6705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800227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A60155-6529-44BB-BB32-1A9FAD24C4B0}"/>
              </a:ext>
            </a:extLst>
          </p:cNvPr>
          <p:cNvSpPr txBox="1"/>
          <p:nvPr/>
        </p:nvSpPr>
        <p:spPr>
          <a:xfrm>
            <a:off x="664248" y="867234"/>
            <a:ext cx="5968309" cy="4141012"/>
          </a:xfrm>
          <a:prstGeom prst="rect">
            <a:avLst/>
          </a:prstGeom>
          <a:solidFill>
            <a:srgbClr val="FFFF00"/>
          </a:solidFill>
        </p:spPr>
        <p:txBody>
          <a:bodyPr wrap="square" rtlCol="0">
            <a:spAutoFit/>
          </a:bodyPr>
          <a:lstStyle/>
          <a:p>
            <a:endParaRPr lang="en-US" dirty="0"/>
          </a:p>
        </p:txBody>
      </p:sp>
      <p:sp>
        <p:nvSpPr>
          <p:cNvPr id="2" name="TextBox 1">
            <a:extLst>
              <a:ext uri="{FF2B5EF4-FFF2-40B4-BE49-F238E27FC236}">
                <a16:creationId xmlns:a16="http://schemas.microsoft.com/office/drawing/2014/main" id="{09A92E9C-383F-4CB8-B5DD-0A72D8C9D88E}"/>
              </a:ext>
            </a:extLst>
          </p:cNvPr>
          <p:cNvSpPr txBox="1"/>
          <p:nvPr/>
        </p:nvSpPr>
        <p:spPr>
          <a:xfrm>
            <a:off x="1245475" y="1032641"/>
            <a:ext cx="10129345" cy="3970318"/>
          </a:xfrm>
          <a:prstGeom prst="rect">
            <a:avLst/>
          </a:prstGeom>
          <a:noFill/>
        </p:spPr>
        <p:txBody>
          <a:bodyPr wrap="square" rtlCol="0">
            <a:spAutoFit/>
          </a:bodyPr>
          <a:lstStyle/>
          <a:p>
            <a:r>
              <a:rPr lang="en-US" dirty="0"/>
              <a:t>         31                                                          1 1 1 1 1                                                         0 1 1 1 1 1 </a:t>
            </a:r>
          </a:p>
          <a:p>
            <a:pPr marL="342900" indent="-342900">
              <a:buAutoNum type="arabicPlain" startAt="11"/>
            </a:pPr>
            <a:r>
              <a:rPr lang="en-US" dirty="0"/>
              <a:t>345                                 1011   1 0 1 0 1 1 0 0 1                            1 0 1 1        1 0 1 0 1 1 0 0 1 </a:t>
            </a:r>
          </a:p>
          <a:p>
            <a:r>
              <a:rPr lang="en-US" dirty="0"/>
              <a:t>       33                                                  1 0 1 1                                                             0 0 0 0	 </a:t>
            </a:r>
          </a:p>
          <a:p>
            <a:r>
              <a:rPr lang="en-US" dirty="0"/>
              <a:t>         15                                                1 0 1 0 1			            1 0 1 0 1</a:t>
            </a:r>
            <a:endParaRPr lang="en-US" dirty="0">
              <a:solidFill>
                <a:srgbClr val="0000FF"/>
              </a:solidFill>
            </a:endParaRPr>
          </a:p>
          <a:p>
            <a:r>
              <a:rPr lang="en-US" dirty="0"/>
              <a:t>         11                                                   1 0 1 1                                                             1 0 1 1</a:t>
            </a:r>
          </a:p>
          <a:p>
            <a:r>
              <a:rPr lang="en-US" dirty="0"/>
              <a:t>           4			            1 0 1 0 0                                                          1 0 1 0 </a:t>
            </a:r>
            <a:r>
              <a:rPr lang="en-US" dirty="0">
                <a:solidFill>
                  <a:srgbClr val="0000FF"/>
                </a:solidFill>
              </a:rPr>
              <a:t>1</a:t>
            </a:r>
          </a:p>
          <a:p>
            <a:r>
              <a:rPr lang="en-US" dirty="0"/>
              <a:t>                                                                    1 0 1 1                                                             1 0 1 1</a:t>
            </a:r>
          </a:p>
          <a:p>
            <a:r>
              <a:rPr lang="en-US" dirty="0"/>
              <a:t>                                                                    1 0 0 1 0				 1 0 1 0 0</a:t>
            </a:r>
            <a:endParaRPr lang="en-US" dirty="0">
              <a:solidFill>
                <a:srgbClr val="0000FF"/>
              </a:solidFill>
            </a:endParaRPr>
          </a:p>
          <a:p>
            <a:r>
              <a:rPr lang="en-US" dirty="0"/>
              <a:t>                                                                       1 0 1 1		 		    1 0 1 1						    1 1 1 1		                                        1 0 0 1 0</a:t>
            </a:r>
          </a:p>
          <a:p>
            <a:r>
              <a:rPr lang="en-US" dirty="0"/>
              <a:t>				    1 0 1 1 				         1 0 1 1	</a:t>
            </a:r>
          </a:p>
          <a:p>
            <a:r>
              <a:rPr lang="en-US" dirty="0"/>
              <a:t>                                                                             1 0 0                                                                  1 1 1 1</a:t>
            </a:r>
          </a:p>
          <a:p>
            <a:r>
              <a:rPr lang="en-US" dirty="0"/>
              <a:t>                                                                                                                                                        1 0 1 1</a:t>
            </a:r>
          </a:p>
          <a:p>
            <a:r>
              <a:rPr lang="en-US" dirty="0"/>
              <a:t>                                                                                                                                                           1 0 0</a:t>
            </a:r>
          </a:p>
        </p:txBody>
      </p:sp>
      <p:cxnSp>
        <p:nvCxnSpPr>
          <p:cNvPr id="4" name="Straight Connector 3">
            <a:extLst>
              <a:ext uri="{FF2B5EF4-FFF2-40B4-BE49-F238E27FC236}">
                <a16:creationId xmlns:a16="http://schemas.microsoft.com/office/drawing/2014/main" id="{5030DB0B-684D-4366-914D-3D66C1669DAB}"/>
              </a:ext>
            </a:extLst>
          </p:cNvPr>
          <p:cNvCxnSpPr>
            <a:cxnSpLocks/>
          </p:cNvCxnSpPr>
          <p:nvPr/>
        </p:nvCxnSpPr>
        <p:spPr>
          <a:xfrm>
            <a:off x="1592317" y="1363717"/>
            <a:ext cx="4624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F091136-45DA-4A49-B58C-DA5670ED2443}"/>
              </a:ext>
            </a:extLst>
          </p:cNvPr>
          <p:cNvCxnSpPr>
            <a:cxnSpLocks/>
          </p:cNvCxnSpPr>
          <p:nvPr/>
        </p:nvCxnSpPr>
        <p:spPr>
          <a:xfrm>
            <a:off x="1592317" y="1382110"/>
            <a:ext cx="0" cy="304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10D7D34-1C2C-46E9-B3A0-9D5FE42C8A23}"/>
              </a:ext>
            </a:extLst>
          </p:cNvPr>
          <p:cNvCxnSpPr>
            <a:cxnSpLocks/>
          </p:cNvCxnSpPr>
          <p:nvPr/>
        </p:nvCxnSpPr>
        <p:spPr>
          <a:xfrm>
            <a:off x="1592317" y="1870841"/>
            <a:ext cx="4624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6AE5EE8-1758-4481-9669-A83DF7A8C50C}"/>
              </a:ext>
            </a:extLst>
          </p:cNvPr>
          <p:cNvCxnSpPr>
            <a:cxnSpLocks/>
          </p:cNvCxnSpPr>
          <p:nvPr/>
        </p:nvCxnSpPr>
        <p:spPr>
          <a:xfrm>
            <a:off x="1592317" y="2472558"/>
            <a:ext cx="4624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03017A6-3380-4912-A2D5-8404725A1185}"/>
              </a:ext>
            </a:extLst>
          </p:cNvPr>
          <p:cNvCxnSpPr/>
          <p:nvPr/>
        </p:nvCxnSpPr>
        <p:spPr>
          <a:xfrm>
            <a:off x="4311869" y="1371600"/>
            <a:ext cx="17026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5137EED-0CCE-4C48-BA90-739CEA4703F7}"/>
              </a:ext>
            </a:extLst>
          </p:cNvPr>
          <p:cNvCxnSpPr/>
          <p:nvPr/>
        </p:nvCxnSpPr>
        <p:spPr>
          <a:xfrm>
            <a:off x="4311869" y="1371600"/>
            <a:ext cx="0" cy="3231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E6E85EB-4E4E-4D30-B021-65C4D89CC098}"/>
              </a:ext>
            </a:extLst>
          </p:cNvPr>
          <p:cNvCxnSpPr/>
          <p:nvPr/>
        </p:nvCxnSpPr>
        <p:spPr>
          <a:xfrm>
            <a:off x="4311869" y="1889235"/>
            <a:ext cx="17026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F190F9-01DB-41DB-BB6C-2A15B0CB1700}"/>
              </a:ext>
            </a:extLst>
          </p:cNvPr>
          <p:cNvCxnSpPr/>
          <p:nvPr/>
        </p:nvCxnSpPr>
        <p:spPr>
          <a:xfrm>
            <a:off x="4311869" y="2433145"/>
            <a:ext cx="17026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8BB012E-8C7B-4C3C-A394-5323D5F76ED9}"/>
              </a:ext>
            </a:extLst>
          </p:cNvPr>
          <p:cNvCxnSpPr/>
          <p:nvPr/>
        </p:nvCxnSpPr>
        <p:spPr>
          <a:xfrm>
            <a:off x="4385441" y="3570890"/>
            <a:ext cx="17026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B848F4C-8738-456A-80F0-E3BF570CB147}"/>
              </a:ext>
            </a:extLst>
          </p:cNvPr>
          <p:cNvCxnSpPr/>
          <p:nvPr/>
        </p:nvCxnSpPr>
        <p:spPr>
          <a:xfrm>
            <a:off x="4311869" y="3026980"/>
            <a:ext cx="17026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7285B64-0AC2-4F7B-ACBB-899E9E0C9B4F}"/>
              </a:ext>
            </a:extLst>
          </p:cNvPr>
          <p:cNvCxnSpPr/>
          <p:nvPr/>
        </p:nvCxnSpPr>
        <p:spPr>
          <a:xfrm>
            <a:off x="4385441" y="4114799"/>
            <a:ext cx="17026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0CEE9AE-0C9C-4719-8769-9CDCC07558F9}"/>
              </a:ext>
            </a:extLst>
          </p:cNvPr>
          <p:cNvCxnSpPr>
            <a:cxnSpLocks/>
          </p:cNvCxnSpPr>
          <p:nvPr/>
        </p:nvCxnSpPr>
        <p:spPr>
          <a:xfrm>
            <a:off x="8232228" y="1400504"/>
            <a:ext cx="22229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E67FDCF-8D08-4689-B8C6-53D1CFE33ABD}"/>
              </a:ext>
            </a:extLst>
          </p:cNvPr>
          <p:cNvCxnSpPr/>
          <p:nvPr/>
        </p:nvCxnSpPr>
        <p:spPr>
          <a:xfrm>
            <a:off x="8232228" y="1400504"/>
            <a:ext cx="0" cy="3231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126EE76-CB06-4264-8650-86BCB3D2B2B6}"/>
              </a:ext>
            </a:extLst>
          </p:cNvPr>
          <p:cNvCxnSpPr>
            <a:cxnSpLocks/>
          </p:cNvCxnSpPr>
          <p:nvPr/>
        </p:nvCxnSpPr>
        <p:spPr>
          <a:xfrm>
            <a:off x="8232228" y="1897119"/>
            <a:ext cx="22229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1EBE8A7-E066-4031-898F-C6CFDED2F988}"/>
              </a:ext>
            </a:extLst>
          </p:cNvPr>
          <p:cNvCxnSpPr>
            <a:cxnSpLocks/>
          </p:cNvCxnSpPr>
          <p:nvPr/>
        </p:nvCxnSpPr>
        <p:spPr>
          <a:xfrm>
            <a:off x="8290035" y="2433147"/>
            <a:ext cx="22229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D16AA42-8605-44BA-8827-A7D96CEA97AF}"/>
              </a:ext>
            </a:extLst>
          </p:cNvPr>
          <p:cNvCxnSpPr>
            <a:cxnSpLocks/>
          </p:cNvCxnSpPr>
          <p:nvPr/>
        </p:nvCxnSpPr>
        <p:spPr>
          <a:xfrm>
            <a:off x="8290035" y="3026980"/>
            <a:ext cx="22229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D1568E6-DDAE-4720-8947-B3C9B6376B84}"/>
              </a:ext>
            </a:extLst>
          </p:cNvPr>
          <p:cNvCxnSpPr>
            <a:cxnSpLocks/>
          </p:cNvCxnSpPr>
          <p:nvPr/>
        </p:nvCxnSpPr>
        <p:spPr>
          <a:xfrm>
            <a:off x="8355725" y="3570890"/>
            <a:ext cx="22229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C93CD5A-0B54-475C-B1F4-484602203BD4}"/>
              </a:ext>
            </a:extLst>
          </p:cNvPr>
          <p:cNvCxnSpPr>
            <a:cxnSpLocks/>
          </p:cNvCxnSpPr>
          <p:nvPr/>
        </p:nvCxnSpPr>
        <p:spPr>
          <a:xfrm>
            <a:off x="8355725" y="4101663"/>
            <a:ext cx="22229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70490EE-1A1C-44C2-B2F3-F77CD989A6AA}"/>
              </a:ext>
            </a:extLst>
          </p:cNvPr>
          <p:cNvCxnSpPr>
            <a:cxnSpLocks/>
          </p:cNvCxnSpPr>
          <p:nvPr/>
        </p:nvCxnSpPr>
        <p:spPr>
          <a:xfrm>
            <a:off x="7141779" y="4645572"/>
            <a:ext cx="7409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987EB27-D4CF-4ACC-A620-AB161BF4D3B0}"/>
              </a:ext>
            </a:extLst>
          </p:cNvPr>
          <p:cNvCxnSpPr>
            <a:cxnSpLocks/>
          </p:cNvCxnSpPr>
          <p:nvPr/>
        </p:nvCxnSpPr>
        <p:spPr>
          <a:xfrm>
            <a:off x="7141779" y="4616670"/>
            <a:ext cx="0" cy="304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9465ABC-6701-481E-B6B7-D07EEF73B0BE}"/>
              </a:ext>
            </a:extLst>
          </p:cNvPr>
          <p:cNvCxnSpPr>
            <a:cxnSpLocks/>
          </p:cNvCxnSpPr>
          <p:nvPr/>
        </p:nvCxnSpPr>
        <p:spPr>
          <a:xfrm>
            <a:off x="7141779" y="5184228"/>
            <a:ext cx="7409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E924958-8EE2-46AE-8D6D-493C089D11A4}"/>
              </a:ext>
            </a:extLst>
          </p:cNvPr>
          <p:cNvCxnSpPr>
            <a:cxnSpLocks/>
          </p:cNvCxnSpPr>
          <p:nvPr/>
        </p:nvCxnSpPr>
        <p:spPr>
          <a:xfrm>
            <a:off x="7141779" y="5762297"/>
            <a:ext cx="7409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7E825C2-1F2A-4F44-8E33-BE1D28D5EF88}"/>
              </a:ext>
            </a:extLst>
          </p:cNvPr>
          <p:cNvCxnSpPr>
            <a:cxnSpLocks/>
          </p:cNvCxnSpPr>
          <p:nvPr/>
        </p:nvCxnSpPr>
        <p:spPr>
          <a:xfrm>
            <a:off x="7141779" y="6293069"/>
            <a:ext cx="740979"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42000F4-6134-4DD4-8550-324BFF1382C7}"/>
              </a:ext>
            </a:extLst>
          </p:cNvPr>
          <p:cNvSpPr txBox="1"/>
          <p:nvPr/>
        </p:nvSpPr>
        <p:spPr>
          <a:xfrm>
            <a:off x="1194726" y="2908114"/>
            <a:ext cx="2005674" cy="1477328"/>
          </a:xfrm>
          <a:prstGeom prst="rect">
            <a:avLst/>
          </a:prstGeom>
          <a:noFill/>
        </p:spPr>
        <p:txBody>
          <a:bodyPr wrap="square" rtlCol="0">
            <a:spAutoFit/>
          </a:bodyPr>
          <a:lstStyle/>
          <a:p>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log</a:t>
            </a:r>
            <a:r>
              <a:rPr lang="en-US" sz="18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x ⌉ </a:t>
            </a:r>
            <a:r>
              <a:rPr lang="en-US" dirty="0"/>
              <a:t>= 9 bits</a:t>
            </a:r>
          </a:p>
          <a:p>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log</a:t>
            </a:r>
            <a:r>
              <a:rPr lang="en-US" sz="18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y ⌉ = 4 bits</a:t>
            </a:r>
          </a:p>
          <a:p>
            <a:r>
              <a:rPr lang="en-US" dirty="0">
                <a:solidFill>
                  <a:srgbClr val="0000FF"/>
                </a:solidFill>
                <a:latin typeface="Times New Roman" panose="02020603050405020304" pitchFamily="18" charset="0"/>
                <a:cs typeface="Times New Roman" panose="02020603050405020304" pitchFamily="18" charset="0"/>
              </a:rPr>
              <a:t>The nos. of division needed is 9-4+1 = 6 additions</a:t>
            </a:r>
            <a:endParaRPr lang="en-US" dirty="0"/>
          </a:p>
        </p:txBody>
      </p:sp>
      <p:cxnSp>
        <p:nvCxnSpPr>
          <p:cNvPr id="30" name="Straight Connector 29">
            <a:extLst>
              <a:ext uri="{FF2B5EF4-FFF2-40B4-BE49-F238E27FC236}">
                <a16:creationId xmlns:a16="http://schemas.microsoft.com/office/drawing/2014/main" id="{E7285B64-0AC2-4F7B-ACBB-899E9E0C9B4F}"/>
              </a:ext>
            </a:extLst>
          </p:cNvPr>
          <p:cNvCxnSpPr/>
          <p:nvPr/>
        </p:nvCxnSpPr>
        <p:spPr>
          <a:xfrm>
            <a:off x="8866001" y="4624690"/>
            <a:ext cx="170267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22177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8C6E9EE1-E18F-4D38-8C24-7DF270970B20}"/>
              </a:ext>
            </a:extLst>
          </p:cNvPr>
          <p:cNvSpPr txBox="1"/>
          <p:nvPr/>
        </p:nvSpPr>
        <p:spPr>
          <a:xfrm>
            <a:off x="778476" y="1400504"/>
            <a:ext cx="2222250" cy="1857064"/>
          </a:xfrm>
          <a:prstGeom prst="rect">
            <a:avLst/>
          </a:prstGeom>
          <a:solidFill>
            <a:srgbClr val="FFFF00"/>
          </a:solidFill>
        </p:spPr>
        <p:txBody>
          <a:bodyPr wrap="square" rtlCol="0">
            <a:spAutoFit/>
          </a:bodyPr>
          <a:lstStyle/>
          <a:p>
            <a:endParaRPr lang="en-US" dirty="0"/>
          </a:p>
        </p:txBody>
      </p:sp>
      <p:cxnSp>
        <p:nvCxnSpPr>
          <p:cNvPr id="19" name="Straight Connector 18">
            <a:extLst>
              <a:ext uri="{FF2B5EF4-FFF2-40B4-BE49-F238E27FC236}">
                <a16:creationId xmlns:a16="http://schemas.microsoft.com/office/drawing/2014/main" id="{20CEE9AE-0C9C-4719-8769-9CDCC07558F9}"/>
              </a:ext>
            </a:extLst>
          </p:cNvPr>
          <p:cNvCxnSpPr>
            <a:cxnSpLocks/>
          </p:cNvCxnSpPr>
          <p:nvPr/>
        </p:nvCxnSpPr>
        <p:spPr>
          <a:xfrm>
            <a:off x="8232228" y="1400504"/>
            <a:ext cx="22229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E67FDCF-8D08-4689-B8C6-53D1CFE33ABD}"/>
              </a:ext>
            </a:extLst>
          </p:cNvPr>
          <p:cNvCxnSpPr/>
          <p:nvPr/>
        </p:nvCxnSpPr>
        <p:spPr>
          <a:xfrm>
            <a:off x="8232228" y="1400504"/>
            <a:ext cx="0" cy="3231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126EE76-CB06-4264-8650-86BCB3D2B2B6}"/>
              </a:ext>
            </a:extLst>
          </p:cNvPr>
          <p:cNvCxnSpPr>
            <a:cxnSpLocks/>
          </p:cNvCxnSpPr>
          <p:nvPr/>
        </p:nvCxnSpPr>
        <p:spPr>
          <a:xfrm>
            <a:off x="8232228" y="1897119"/>
            <a:ext cx="22229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1EBE8A7-E066-4031-898F-C6CFDED2F988}"/>
              </a:ext>
            </a:extLst>
          </p:cNvPr>
          <p:cNvCxnSpPr>
            <a:cxnSpLocks/>
          </p:cNvCxnSpPr>
          <p:nvPr/>
        </p:nvCxnSpPr>
        <p:spPr>
          <a:xfrm>
            <a:off x="8290035" y="2433147"/>
            <a:ext cx="22229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D16AA42-8605-44BA-8827-A7D96CEA97AF}"/>
              </a:ext>
            </a:extLst>
          </p:cNvPr>
          <p:cNvCxnSpPr>
            <a:cxnSpLocks/>
          </p:cNvCxnSpPr>
          <p:nvPr/>
        </p:nvCxnSpPr>
        <p:spPr>
          <a:xfrm>
            <a:off x="8290035" y="3026980"/>
            <a:ext cx="22229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D1568E6-DDAE-4720-8947-B3C9B6376B84}"/>
              </a:ext>
            </a:extLst>
          </p:cNvPr>
          <p:cNvCxnSpPr>
            <a:cxnSpLocks/>
          </p:cNvCxnSpPr>
          <p:nvPr/>
        </p:nvCxnSpPr>
        <p:spPr>
          <a:xfrm>
            <a:off x="8355725" y="3570890"/>
            <a:ext cx="22229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C93CD5A-0B54-475C-B1F4-484602203BD4}"/>
              </a:ext>
            </a:extLst>
          </p:cNvPr>
          <p:cNvCxnSpPr>
            <a:cxnSpLocks/>
          </p:cNvCxnSpPr>
          <p:nvPr/>
        </p:nvCxnSpPr>
        <p:spPr>
          <a:xfrm>
            <a:off x="8355725" y="4101663"/>
            <a:ext cx="22229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70490EE-1A1C-44C2-B2F3-F77CD989A6AA}"/>
              </a:ext>
            </a:extLst>
          </p:cNvPr>
          <p:cNvCxnSpPr>
            <a:cxnSpLocks/>
          </p:cNvCxnSpPr>
          <p:nvPr/>
        </p:nvCxnSpPr>
        <p:spPr>
          <a:xfrm>
            <a:off x="7141779" y="4645572"/>
            <a:ext cx="7409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987EB27-D4CF-4ACC-A620-AB161BF4D3B0}"/>
              </a:ext>
            </a:extLst>
          </p:cNvPr>
          <p:cNvCxnSpPr>
            <a:cxnSpLocks/>
          </p:cNvCxnSpPr>
          <p:nvPr/>
        </p:nvCxnSpPr>
        <p:spPr>
          <a:xfrm>
            <a:off x="7141779" y="4616670"/>
            <a:ext cx="0" cy="304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9465ABC-6701-481E-B6B7-D07EEF73B0BE}"/>
              </a:ext>
            </a:extLst>
          </p:cNvPr>
          <p:cNvCxnSpPr>
            <a:cxnSpLocks/>
          </p:cNvCxnSpPr>
          <p:nvPr/>
        </p:nvCxnSpPr>
        <p:spPr>
          <a:xfrm>
            <a:off x="7141779" y="5184228"/>
            <a:ext cx="7409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E924958-8EE2-46AE-8D6D-493C089D11A4}"/>
              </a:ext>
            </a:extLst>
          </p:cNvPr>
          <p:cNvCxnSpPr>
            <a:cxnSpLocks/>
          </p:cNvCxnSpPr>
          <p:nvPr/>
        </p:nvCxnSpPr>
        <p:spPr>
          <a:xfrm>
            <a:off x="7141779" y="5762297"/>
            <a:ext cx="7409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7E825C2-1F2A-4F44-8E33-BE1D28D5EF88}"/>
              </a:ext>
            </a:extLst>
          </p:cNvPr>
          <p:cNvCxnSpPr>
            <a:cxnSpLocks/>
          </p:cNvCxnSpPr>
          <p:nvPr/>
        </p:nvCxnSpPr>
        <p:spPr>
          <a:xfrm>
            <a:off x="7141779" y="6293069"/>
            <a:ext cx="740979"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3821082-F776-4D6F-B37E-81C13831165F}"/>
              </a:ext>
            </a:extLst>
          </p:cNvPr>
          <p:cNvSpPr txBox="1"/>
          <p:nvPr/>
        </p:nvSpPr>
        <p:spPr>
          <a:xfrm>
            <a:off x="912434" y="1549652"/>
            <a:ext cx="1954264" cy="1754326"/>
          </a:xfrm>
          <a:prstGeom prst="rect">
            <a:avLst/>
          </a:prstGeom>
          <a:noFill/>
        </p:spPr>
        <p:txBody>
          <a:bodyPr wrap="square" rtlCol="0">
            <a:spAutoFit/>
          </a:bodyPr>
          <a:lstStyle/>
          <a:p>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log</a:t>
            </a:r>
            <a:r>
              <a:rPr lang="en-US" sz="18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x ⌉ </a:t>
            </a:r>
            <a:r>
              <a:rPr lang="en-US" dirty="0"/>
              <a:t>= 13 bits</a:t>
            </a:r>
          </a:p>
          <a:p>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log</a:t>
            </a:r>
            <a:r>
              <a:rPr lang="en-US" sz="18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y ⌉ = 4 bits</a:t>
            </a:r>
          </a:p>
          <a:p>
            <a:r>
              <a:rPr lang="en-US" dirty="0">
                <a:solidFill>
                  <a:srgbClr val="0000FF"/>
                </a:solidFill>
                <a:latin typeface="Times New Roman" panose="02020603050405020304" pitchFamily="18" charset="0"/>
                <a:cs typeface="Times New Roman" panose="02020603050405020304" pitchFamily="18" charset="0"/>
              </a:rPr>
              <a:t>The nos. of division needed is 13-4+1 = 10 additions</a:t>
            </a:r>
            <a:endParaRPr lang="en-US" dirty="0"/>
          </a:p>
        </p:txBody>
      </p:sp>
      <p:cxnSp>
        <p:nvCxnSpPr>
          <p:cNvPr id="29" name="Straight Connector 28">
            <a:extLst>
              <a:ext uri="{FF2B5EF4-FFF2-40B4-BE49-F238E27FC236}">
                <a16:creationId xmlns:a16="http://schemas.microsoft.com/office/drawing/2014/main" id="{0AD843A8-7C79-4588-8B5C-027C2A748975}"/>
              </a:ext>
            </a:extLst>
          </p:cNvPr>
          <p:cNvCxnSpPr>
            <a:cxnSpLocks/>
          </p:cNvCxnSpPr>
          <p:nvPr/>
        </p:nvCxnSpPr>
        <p:spPr>
          <a:xfrm>
            <a:off x="8490708" y="4645572"/>
            <a:ext cx="2222937"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96A3250-E5C7-44C7-8312-DD93E7A8E3B7}"/>
              </a:ext>
            </a:extLst>
          </p:cNvPr>
          <p:cNvSpPr txBox="1"/>
          <p:nvPr/>
        </p:nvSpPr>
        <p:spPr>
          <a:xfrm>
            <a:off x="3787482" y="477735"/>
            <a:ext cx="7250444" cy="6186309"/>
          </a:xfrm>
          <a:prstGeom prst="rect">
            <a:avLst/>
          </a:prstGeom>
          <a:solidFill>
            <a:srgbClr val="FFFF00"/>
          </a:solidFill>
        </p:spPr>
        <p:txBody>
          <a:bodyPr wrap="square" rtlCol="0">
            <a:spAutoFit/>
          </a:bodyPr>
          <a:lstStyle/>
          <a:p>
            <a:r>
              <a:rPr lang="en-US" dirty="0"/>
              <a:t>                                   1  0  1  1  1  0  1  0  0  0</a:t>
            </a:r>
          </a:p>
          <a:p>
            <a:r>
              <a:rPr lang="en-US" dirty="0"/>
              <a:t>     1 0 1 1      </a:t>
            </a:r>
            <a:r>
              <a:rPr lang="en-US" dirty="0">
                <a:solidFill>
                  <a:srgbClr val="0000FF"/>
                </a:solidFill>
              </a:rPr>
              <a:t>1</a:t>
            </a:r>
            <a:r>
              <a:rPr lang="en-US" dirty="0"/>
              <a:t>  1  1  1  1  </a:t>
            </a:r>
            <a:r>
              <a:rPr lang="en-US" dirty="0">
                <a:solidFill>
                  <a:srgbClr val="0000FF"/>
                </a:solidFill>
              </a:rPr>
              <a:t>1  1  1  1  </a:t>
            </a:r>
            <a:r>
              <a:rPr lang="en-US" dirty="0"/>
              <a:t>1  1  1  1</a:t>
            </a:r>
          </a:p>
          <a:p>
            <a:r>
              <a:rPr lang="en-US" dirty="0"/>
              <a:t>                       1  0  1  1</a:t>
            </a:r>
          </a:p>
          <a:p>
            <a:r>
              <a:rPr lang="en-US" dirty="0"/>
              <a:t>                           1  0  0  1</a:t>
            </a:r>
          </a:p>
          <a:p>
            <a:r>
              <a:rPr lang="en-US" dirty="0"/>
              <a:t>                           0  0  0  0</a:t>
            </a:r>
          </a:p>
          <a:p>
            <a:r>
              <a:rPr lang="en-US" dirty="0"/>
              <a:t>                           1  0  0  1  1</a:t>
            </a:r>
          </a:p>
          <a:p>
            <a:r>
              <a:rPr lang="en-US" dirty="0"/>
              <a:t>                               1  0  1  1</a:t>
            </a:r>
          </a:p>
          <a:p>
            <a:r>
              <a:rPr lang="en-US" dirty="0"/>
              <a:t>                               1  0  0  0  1</a:t>
            </a:r>
          </a:p>
          <a:p>
            <a:r>
              <a:rPr lang="en-US" dirty="0"/>
              <a:t>                                   1  0  1  1</a:t>
            </a:r>
          </a:p>
          <a:p>
            <a:r>
              <a:rPr lang="en-US" dirty="0"/>
              <a:t>                                   1  1  0  1</a:t>
            </a:r>
          </a:p>
          <a:p>
            <a:r>
              <a:rPr lang="en-US" dirty="0"/>
              <a:t>                                   1  0  1  1</a:t>
            </a:r>
          </a:p>
          <a:p>
            <a:r>
              <a:rPr lang="en-US" dirty="0"/>
              <a:t>                                            1  0  1</a:t>
            </a:r>
          </a:p>
          <a:p>
            <a:r>
              <a:rPr lang="en-US" dirty="0"/>
              <a:t>                                                    0</a:t>
            </a:r>
          </a:p>
          <a:p>
            <a:r>
              <a:rPr lang="en-US" dirty="0"/>
              <a:t>                                            1  0  1  1</a:t>
            </a:r>
          </a:p>
          <a:p>
            <a:r>
              <a:rPr lang="en-US" dirty="0"/>
              <a:t>                                            1  0  1  1</a:t>
            </a:r>
          </a:p>
          <a:p>
            <a:r>
              <a:rPr lang="en-US" dirty="0"/>
              <a:t>                                                         0  1</a:t>
            </a:r>
          </a:p>
          <a:p>
            <a:r>
              <a:rPr lang="en-US" dirty="0"/>
              <a:t>                                                             0 </a:t>
            </a:r>
          </a:p>
          <a:p>
            <a:r>
              <a:rPr lang="en-US" dirty="0"/>
              <a:t>                                                         0  1  1</a:t>
            </a:r>
          </a:p>
          <a:p>
            <a:r>
              <a:rPr lang="en-US" dirty="0"/>
              <a:t>                                                                  0 </a:t>
            </a:r>
          </a:p>
          <a:p>
            <a:r>
              <a:rPr lang="en-US" dirty="0"/>
              <a:t> 			     0  1  1  1</a:t>
            </a:r>
          </a:p>
          <a:p>
            <a:r>
              <a:rPr lang="en-US" dirty="0"/>
              <a:t>                                                                      0</a:t>
            </a:r>
          </a:p>
          <a:p>
            <a:r>
              <a:rPr lang="en-US" dirty="0"/>
              <a:t>                                                          0  1  1  1 </a:t>
            </a:r>
          </a:p>
        </p:txBody>
      </p:sp>
      <p:cxnSp>
        <p:nvCxnSpPr>
          <p:cNvPr id="33" name="Straight Connector 32">
            <a:extLst>
              <a:ext uri="{FF2B5EF4-FFF2-40B4-BE49-F238E27FC236}">
                <a16:creationId xmlns:a16="http://schemas.microsoft.com/office/drawing/2014/main" id="{0EF3550F-7FBE-4C28-973B-66CD2F8BA766}"/>
              </a:ext>
            </a:extLst>
          </p:cNvPr>
          <p:cNvCxnSpPr>
            <a:cxnSpLocks/>
          </p:cNvCxnSpPr>
          <p:nvPr/>
        </p:nvCxnSpPr>
        <p:spPr>
          <a:xfrm>
            <a:off x="4957614" y="817574"/>
            <a:ext cx="29251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E055636-9978-4D44-B503-D7743DF3D2DA}"/>
              </a:ext>
            </a:extLst>
          </p:cNvPr>
          <p:cNvCxnSpPr/>
          <p:nvPr/>
        </p:nvCxnSpPr>
        <p:spPr>
          <a:xfrm>
            <a:off x="4957614" y="817574"/>
            <a:ext cx="0" cy="3231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935972C-99A0-4DF6-92C6-F7444085814C}"/>
              </a:ext>
            </a:extLst>
          </p:cNvPr>
          <p:cNvCxnSpPr>
            <a:cxnSpLocks/>
          </p:cNvCxnSpPr>
          <p:nvPr/>
        </p:nvCxnSpPr>
        <p:spPr>
          <a:xfrm>
            <a:off x="5089634" y="1897119"/>
            <a:ext cx="22229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A39A7FB-EEED-4FF8-8A2D-DDB220147223}"/>
              </a:ext>
            </a:extLst>
          </p:cNvPr>
          <p:cNvCxnSpPr>
            <a:cxnSpLocks/>
          </p:cNvCxnSpPr>
          <p:nvPr/>
        </p:nvCxnSpPr>
        <p:spPr>
          <a:xfrm>
            <a:off x="5225559" y="2447220"/>
            <a:ext cx="22229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A4C2ABA-A5D0-45E0-B47C-3A6595243A64}"/>
              </a:ext>
            </a:extLst>
          </p:cNvPr>
          <p:cNvCxnSpPr>
            <a:cxnSpLocks/>
          </p:cNvCxnSpPr>
          <p:nvPr/>
        </p:nvCxnSpPr>
        <p:spPr>
          <a:xfrm>
            <a:off x="5307724" y="2974018"/>
            <a:ext cx="22229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F258235-0944-45F6-B8D0-AD8B49E72326}"/>
              </a:ext>
            </a:extLst>
          </p:cNvPr>
          <p:cNvCxnSpPr>
            <a:cxnSpLocks/>
          </p:cNvCxnSpPr>
          <p:nvPr/>
        </p:nvCxnSpPr>
        <p:spPr>
          <a:xfrm>
            <a:off x="5468362" y="3546176"/>
            <a:ext cx="22229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36BA720-181E-48AA-A8D4-5C73BECCC6D9}"/>
              </a:ext>
            </a:extLst>
          </p:cNvPr>
          <p:cNvCxnSpPr>
            <a:cxnSpLocks/>
          </p:cNvCxnSpPr>
          <p:nvPr/>
        </p:nvCxnSpPr>
        <p:spPr>
          <a:xfrm>
            <a:off x="5653713" y="4063482"/>
            <a:ext cx="22229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F52DD67-F0DF-40FD-89C2-2583184A6D1A}"/>
              </a:ext>
            </a:extLst>
          </p:cNvPr>
          <p:cNvCxnSpPr>
            <a:cxnSpLocks/>
          </p:cNvCxnSpPr>
          <p:nvPr/>
        </p:nvCxnSpPr>
        <p:spPr>
          <a:xfrm>
            <a:off x="5748447" y="4598986"/>
            <a:ext cx="22229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FE81C35-E579-46DD-977C-000713F64F0D}"/>
              </a:ext>
            </a:extLst>
          </p:cNvPr>
          <p:cNvCxnSpPr>
            <a:cxnSpLocks/>
          </p:cNvCxnSpPr>
          <p:nvPr/>
        </p:nvCxnSpPr>
        <p:spPr>
          <a:xfrm>
            <a:off x="5748447" y="5184228"/>
            <a:ext cx="22229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D093A4F-E162-4BC9-9F35-800C31599218}"/>
              </a:ext>
            </a:extLst>
          </p:cNvPr>
          <p:cNvCxnSpPr>
            <a:cxnSpLocks/>
          </p:cNvCxnSpPr>
          <p:nvPr/>
        </p:nvCxnSpPr>
        <p:spPr>
          <a:xfrm>
            <a:off x="5783318" y="5762297"/>
            <a:ext cx="22229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3FF4B2-D6FE-4FDC-9C9B-6B1A2E00F2F9}"/>
              </a:ext>
            </a:extLst>
          </p:cNvPr>
          <p:cNvCxnSpPr>
            <a:cxnSpLocks/>
          </p:cNvCxnSpPr>
          <p:nvPr/>
        </p:nvCxnSpPr>
        <p:spPr>
          <a:xfrm>
            <a:off x="5880681" y="6293069"/>
            <a:ext cx="22229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144103A-80C9-4081-93B6-5254C0A174E5}"/>
              </a:ext>
            </a:extLst>
          </p:cNvPr>
          <p:cNvCxnSpPr>
            <a:cxnSpLocks/>
          </p:cNvCxnSpPr>
          <p:nvPr/>
        </p:nvCxnSpPr>
        <p:spPr>
          <a:xfrm>
            <a:off x="4984531" y="1379981"/>
            <a:ext cx="2222937"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ADC833F-4EEE-4EEC-84DC-0790E3E32565}"/>
              </a:ext>
            </a:extLst>
          </p:cNvPr>
          <p:cNvSpPr txBox="1"/>
          <p:nvPr/>
        </p:nvSpPr>
        <p:spPr>
          <a:xfrm>
            <a:off x="912434" y="3528209"/>
            <a:ext cx="2088292" cy="2308324"/>
          </a:xfrm>
          <a:prstGeom prst="rect">
            <a:avLst/>
          </a:prstGeom>
          <a:noFill/>
        </p:spPr>
        <p:txBody>
          <a:bodyPr wrap="square" rtlCol="0">
            <a:spAutoFit/>
          </a:bodyPr>
          <a:lstStyle/>
          <a:p>
            <a:r>
              <a:rPr lang="en-US" dirty="0"/>
              <a:t>         7 4 4</a:t>
            </a:r>
          </a:p>
          <a:p>
            <a:r>
              <a:rPr lang="en-US" dirty="0"/>
              <a:t>11  8 1 9 1</a:t>
            </a:r>
          </a:p>
          <a:p>
            <a:r>
              <a:rPr lang="en-US" dirty="0"/>
              <a:t>       7 7</a:t>
            </a:r>
          </a:p>
          <a:p>
            <a:r>
              <a:rPr lang="en-US" dirty="0"/>
              <a:t>          4 9</a:t>
            </a:r>
          </a:p>
          <a:p>
            <a:r>
              <a:rPr lang="en-US" dirty="0"/>
              <a:t>          4 4</a:t>
            </a:r>
          </a:p>
          <a:p>
            <a:r>
              <a:rPr lang="en-US" dirty="0"/>
              <a:t>             5 1</a:t>
            </a:r>
          </a:p>
          <a:p>
            <a:r>
              <a:rPr lang="en-US" dirty="0"/>
              <a:t>             4 4</a:t>
            </a:r>
          </a:p>
          <a:p>
            <a:r>
              <a:rPr lang="en-US" dirty="0"/>
              <a:t>                7</a:t>
            </a:r>
          </a:p>
        </p:txBody>
      </p:sp>
      <p:cxnSp>
        <p:nvCxnSpPr>
          <p:cNvPr id="48" name="Straight Connector 47">
            <a:extLst>
              <a:ext uri="{FF2B5EF4-FFF2-40B4-BE49-F238E27FC236}">
                <a16:creationId xmlns:a16="http://schemas.microsoft.com/office/drawing/2014/main" id="{EDCADA40-F6C1-406A-BD21-90C67001B96B}"/>
              </a:ext>
            </a:extLst>
          </p:cNvPr>
          <p:cNvCxnSpPr/>
          <p:nvPr/>
        </p:nvCxnSpPr>
        <p:spPr>
          <a:xfrm>
            <a:off x="1260389" y="3831021"/>
            <a:ext cx="86134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4568E18-0CEF-4000-846B-86545566FD76}"/>
              </a:ext>
            </a:extLst>
          </p:cNvPr>
          <p:cNvCxnSpPr/>
          <p:nvPr/>
        </p:nvCxnSpPr>
        <p:spPr>
          <a:xfrm>
            <a:off x="1272746" y="3818238"/>
            <a:ext cx="0" cy="283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8228E20-D30F-481F-B466-B25620104530}"/>
              </a:ext>
            </a:extLst>
          </p:cNvPr>
          <p:cNvCxnSpPr/>
          <p:nvPr/>
        </p:nvCxnSpPr>
        <p:spPr>
          <a:xfrm>
            <a:off x="1260389" y="4366480"/>
            <a:ext cx="86134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9D3D132-5767-42C3-9AFE-36BE1AE2B42E}"/>
              </a:ext>
            </a:extLst>
          </p:cNvPr>
          <p:cNvCxnSpPr/>
          <p:nvPr/>
        </p:nvCxnSpPr>
        <p:spPr>
          <a:xfrm>
            <a:off x="1337631" y="4917722"/>
            <a:ext cx="86134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51F0195-B13D-48C8-8F7A-4C9B51505189}"/>
              </a:ext>
            </a:extLst>
          </p:cNvPr>
          <p:cNvCxnSpPr/>
          <p:nvPr/>
        </p:nvCxnSpPr>
        <p:spPr>
          <a:xfrm>
            <a:off x="1370676" y="5527322"/>
            <a:ext cx="86134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755769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6A61E04-183F-1481-0A25-4049C3DEEEA5}"/>
              </a:ext>
            </a:extLst>
          </p:cNvPr>
          <p:cNvSpPr txBox="1"/>
          <p:nvPr/>
        </p:nvSpPr>
        <p:spPr>
          <a:xfrm>
            <a:off x="1069555" y="5320274"/>
            <a:ext cx="10530967" cy="1537726"/>
          </a:xfrm>
          <a:prstGeom prst="rect">
            <a:avLst/>
          </a:prstGeom>
          <a:solidFill>
            <a:srgbClr val="FFFF00"/>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CBAE1067-CCB4-4076-B41A-51CA5F143C70}"/>
              </a:ext>
            </a:extLst>
          </p:cNvPr>
          <p:cNvSpPr txBox="1"/>
          <p:nvPr/>
        </p:nvSpPr>
        <p:spPr>
          <a:xfrm>
            <a:off x="1069555" y="366623"/>
            <a:ext cx="10530967" cy="4819710"/>
          </a:xfrm>
          <a:prstGeom prst="rect">
            <a:avLst/>
          </a:prstGeom>
          <a:solidFill>
            <a:schemeClr val="accent5">
              <a:lumMod val="20000"/>
              <a:lumOff val="80000"/>
            </a:schemeClr>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589394" y="366623"/>
                <a:ext cx="9921642" cy="6609502"/>
              </a:xfrm>
              <a:prstGeom prst="rect">
                <a:avLst/>
              </a:prstGeom>
            </p:spPr>
            <p:txBody>
              <a:bodyPr wrap="square">
                <a:spAutoFit/>
              </a:bodyPr>
              <a:lstStyle/>
              <a:p>
                <a:pPr>
                  <a:lnSpc>
                    <a:spcPct val="150000"/>
                  </a:lnSpc>
                </a:pPr>
                <a:r>
                  <a:rPr lang="en-US" sz="22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Compute </a:t>
                </a:r>
                <a:r>
                  <a:rPr lang="en-US" sz="22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xy</a:t>
                </a:r>
                <a:r>
                  <a:rPr lang="en-US" sz="22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(mod N) </a:t>
                </a:r>
                <a:r>
                  <a:rPr lang="en-US" sz="2200" dirty="0">
                    <a:latin typeface="Times New Roman" panose="02020603050405020304" pitchFamily="18" charset="0"/>
                    <a:ea typeface="Calibri" panose="020F0502020204030204" pitchFamily="34" charset="0"/>
                    <a:cs typeface="Times New Roman" panose="02020603050405020304" pitchFamily="18" charset="0"/>
                  </a:rPr>
                  <a:t>….. multiplying x mod N and y mod 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50000"/>
                  </a:lnSpc>
                  <a:spcBef>
                    <a:spcPts val="0"/>
                  </a:spcBef>
                  <a:spcAft>
                    <a:spcPts val="12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(x * y) mod N = ((x mod N) * (y mod N)) mod 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342900" indent="-342900">
                  <a:spcAft>
                    <a:spcPts val="9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To multiply two mod N numbers x and y, </a:t>
                </a:r>
              </a:p>
              <a:p>
                <a:pPr marL="800100" lvl="1" indent="-342900">
                  <a:spcAft>
                    <a:spcPts val="9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start with regular multiplication, x*y and </a:t>
                </a:r>
              </a:p>
              <a:p>
                <a:pPr marL="800100" lvl="1" indent="-342900">
                  <a:spcAft>
                    <a:spcPts val="9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then reduce the answer modulo N.  </a:t>
                </a:r>
              </a:p>
              <a:p>
                <a:pPr marL="800100" lvl="1" indent="-342900">
                  <a:spcAft>
                    <a:spcPts val="9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 product can be as large as (N -1)</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344488" lvl="1" indent="-342900">
                  <a:spcAft>
                    <a:spcPts val="9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This is still at most 2n bits long since log(N -1)</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2log( N – 1 ) ≤ 2n. </a:t>
                </a:r>
              </a:p>
              <a:p>
                <a:pPr marL="119063" lvl="1">
                  <a:spcAft>
                    <a:spcPts val="9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[Rationalize: let n = </a:t>
                </a:r>
                <a:r>
                  <a:rPr lang="en-US" sz="2000" dirty="0">
                    <a:latin typeface="Cambria Math" panose="02040503050406030204" pitchFamily="18" charset="0"/>
                    <a:ea typeface="Calibri" panose="020F0502020204030204" pitchFamily="34" charset="0"/>
                    <a:cs typeface="Times New Roman" panose="02020603050405020304" pitchFamily="18" charset="0"/>
                  </a:rPr>
                  <a:t>⌈</a:t>
                </a:r>
                <a:r>
                  <a:rPr lang="en-US" sz="2000" dirty="0">
                    <a:latin typeface="Times New Roman" panose="02020603050405020304" pitchFamily="18" charset="0"/>
                    <a:ea typeface="Calibri" panose="020F0502020204030204" pitchFamily="34" charset="0"/>
                    <a:cs typeface="Times New Roman" panose="02020603050405020304" pitchFamily="18" charset="0"/>
                  </a:rPr>
                  <a:t> log</a:t>
                </a:r>
                <a:r>
                  <a:rPr lang="en-US" sz="20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000" dirty="0">
                    <a:latin typeface="Times New Roman" panose="02020603050405020304" pitchFamily="18" charset="0"/>
                    <a:ea typeface="Calibri" panose="020F0502020204030204" pitchFamily="34" charset="0"/>
                    <a:cs typeface="Times New Roman" panose="02020603050405020304" pitchFamily="18" charset="0"/>
                  </a:rPr>
                  <a:t> (N-1) </a:t>
                </a:r>
                <a:r>
                  <a:rPr lang="en-US" sz="2000" dirty="0">
                    <a:latin typeface="Cambria Math" panose="02040503050406030204" pitchFamily="18" charset="0"/>
                    <a:ea typeface="Calibri" panose="020F0502020204030204" pitchFamily="34" charset="0"/>
                    <a:cs typeface="Times New Roman" panose="02020603050405020304" pitchFamily="18" charset="0"/>
                  </a:rPr>
                  <a:t>⌉, where 2</a:t>
                </a:r>
                <a:r>
                  <a:rPr lang="en-US" sz="2000" baseline="30000" dirty="0">
                    <a:latin typeface="Cambria Math" panose="02040503050406030204" pitchFamily="18" charset="0"/>
                    <a:ea typeface="Calibri" panose="020F0502020204030204" pitchFamily="34" charset="0"/>
                    <a:cs typeface="Times New Roman" panose="02020603050405020304" pitchFamily="18" charset="0"/>
                  </a:rPr>
                  <a:t>n-1 </a:t>
                </a:r>
                <a:r>
                  <a:rPr lang="en-US" sz="2000" dirty="0">
                    <a:latin typeface="Cambria Math" panose="02040503050406030204" pitchFamily="18" charset="0"/>
                    <a:ea typeface="Calibri" panose="020F0502020204030204" pitchFamily="34" charset="0"/>
                    <a:cs typeface="Times New Roman" panose="02020603050405020304" pitchFamily="18" charset="0"/>
                  </a:rPr>
                  <a:t>≤ N-1 &lt; 2</a:t>
                </a:r>
                <a:r>
                  <a:rPr lang="en-US" sz="2000" baseline="30000" dirty="0">
                    <a:latin typeface="Cambria Math" panose="02040503050406030204" pitchFamily="18" charset="0"/>
                    <a:ea typeface="Calibri" panose="020F0502020204030204" pitchFamily="34" charset="0"/>
                    <a:cs typeface="Times New Roman" panose="02020603050405020304" pitchFamily="18" charset="0"/>
                  </a:rPr>
                  <a:t>n .</a:t>
                </a:r>
                <a:r>
                  <a:rPr lang="en-US" sz="2000" dirty="0">
                    <a:latin typeface="Cambria Math" panose="02040503050406030204" pitchFamily="18" charset="0"/>
                    <a:ea typeface="Calibri" panose="020F0502020204030204" pitchFamily="34" charset="0"/>
                    <a:cs typeface="Times New Roman" panose="02020603050405020304" pitchFamily="18" charset="0"/>
                  </a:rPr>
                  <a:t>  We have (N-1)</a:t>
                </a:r>
                <a:r>
                  <a:rPr lang="en-US" sz="2000" baseline="30000" dirty="0">
                    <a:latin typeface="Cambria Math" panose="02040503050406030204" pitchFamily="18" charset="0"/>
                    <a:ea typeface="Calibri" panose="020F0502020204030204" pitchFamily="34" charset="0"/>
                    <a:cs typeface="Times New Roman" panose="02020603050405020304" pitchFamily="18" charset="0"/>
                  </a:rPr>
                  <a:t>2</a:t>
                </a:r>
                <a:r>
                  <a:rPr lang="en-US" sz="2000" dirty="0">
                    <a:latin typeface="Cambria Math" panose="02040503050406030204" pitchFamily="18" charset="0"/>
                    <a:ea typeface="Calibri" panose="020F0502020204030204" pitchFamily="34" charset="0"/>
                    <a:cs typeface="Times New Roman" panose="02020603050405020304" pitchFamily="18" charset="0"/>
                  </a:rPr>
                  <a:t> &lt; 2</a:t>
                </a:r>
                <a:r>
                  <a:rPr lang="en-US" sz="2000" baseline="30000" dirty="0">
                    <a:latin typeface="Cambria Math" panose="02040503050406030204" pitchFamily="18" charset="0"/>
                    <a:ea typeface="Calibri" panose="020F0502020204030204" pitchFamily="34" charset="0"/>
                    <a:cs typeface="Times New Roman" panose="02020603050405020304" pitchFamily="18" charset="0"/>
                  </a:rPr>
                  <a:t>2n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p>
              <a:p>
                <a:pPr marL="119063" lvl="1">
                  <a:spcAft>
                    <a:spcPts val="9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Then log</a:t>
                </a:r>
                <a:r>
                  <a:rPr lang="en-US" sz="20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000" dirty="0">
                    <a:latin typeface="Cambria Math" panose="02040503050406030204" pitchFamily="18" charset="0"/>
                    <a:ea typeface="Calibri" panose="020F0502020204030204" pitchFamily="34" charset="0"/>
                    <a:cs typeface="Times New Roman" panose="02020603050405020304" pitchFamily="18" charset="0"/>
                  </a:rPr>
                  <a:t>(N-1)</a:t>
                </a:r>
                <a:r>
                  <a:rPr lang="en-US" sz="2000" baseline="30000" dirty="0">
                    <a:latin typeface="Cambria Math" panose="02040503050406030204" pitchFamily="18" charset="0"/>
                    <a:ea typeface="Calibri" panose="020F0502020204030204" pitchFamily="34" charset="0"/>
                    <a:cs typeface="Times New Roman" panose="02020603050405020304" pitchFamily="18" charset="0"/>
                  </a:rPr>
                  <a:t>2</a:t>
                </a:r>
                <a:r>
                  <a:rPr lang="en-US" sz="2000" dirty="0">
                    <a:latin typeface="Cambria Math" panose="02040503050406030204" pitchFamily="18" charset="0"/>
                    <a:ea typeface="Calibri" panose="020F0502020204030204" pitchFamily="34" charset="0"/>
                    <a:cs typeface="Times New Roman" panose="02020603050405020304" pitchFamily="18" charset="0"/>
                  </a:rPr>
                  <a:t> &lt;  log</a:t>
                </a:r>
                <a:r>
                  <a:rPr lang="en-US" sz="2000" baseline="-25000" dirty="0">
                    <a:latin typeface="Cambria Math" panose="02040503050406030204" pitchFamily="18" charset="0"/>
                    <a:ea typeface="Calibri" panose="020F0502020204030204" pitchFamily="34" charset="0"/>
                    <a:cs typeface="Times New Roman" panose="02020603050405020304" pitchFamily="18" charset="0"/>
                  </a:rPr>
                  <a:t>2</a:t>
                </a:r>
                <a:r>
                  <a:rPr lang="en-US" sz="2000" dirty="0">
                    <a:latin typeface="Cambria Math" panose="02040503050406030204" pitchFamily="18" charset="0"/>
                    <a:ea typeface="Calibri" panose="020F0502020204030204" pitchFamily="34" charset="0"/>
                    <a:cs typeface="Times New Roman" panose="02020603050405020304" pitchFamily="18" charset="0"/>
                  </a:rPr>
                  <a:t>2</a:t>
                </a:r>
                <a:r>
                  <a:rPr lang="en-US" sz="2000" baseline="30000" dirty="0">
                    <a:latin typeface="Cambria Math" panose="02040503050406030204" pitchFamily="18" charset="0"/>
                    <a:ea typeface="Calibri" panose="020F0502020204030204" pitchFamily="34" charset="0"/>
                    <a:cs typeface="Times New Roman" panose="02020603050405020304" pitchFamily="18" charset="0"/>
                  </a:rPr>
                  <a:t>2n</a:t>
                </a:r>
                <a:r>
                  <a:rPr lang="en-US" sz="2000" dirty="0">
                    <a:latin typeface="Times New Roman" panose="02020603050405020304" pitchFamily="18" charset="0"/>
                    <a:ea typeface="Calibri" panose="020F0502020204030204" pitchFamily="34" charset="0"/>
                    <a:cs typeface="Times New Roman" panose="02020603050405020304" pitchFamily="18" charset="0"/>
                  </a:rPr>
                  <a:t>.  We obtain 2</a:t>
                </a:r>
                <a:r>
                  <a:rPr lang="en-US" sz="2000" dirty="0">
                    <a:latin typeface="Cambria Math" panose="02040503050406030204" pitchFamily="18" charset="0"/>
                    <a:ea typeface="Calibri" panose="020F0502020204030204" pitchFamily="34" charset="0"/>
                    <a:cs typeface="Times New Roman" panose="02020603050405020304" pitchFamily="18" charset="0"/>
                  </a:rPr>
                  <a:t>log</a:t>
                </a:r>
                <a:r>
                  <a:rPr lang="en-US" sz="2000" baseline="-25000" dirty="0">
                    <a:latin typeface="Cambria Math" panose="02040503050406030204" pitchFamily="18" charset="0"/>
                    <a:ea typeface="Calibri" panose="020F0502020204030204" pitchFamily="34" charset="0"/>
                    <a:cs typeface="Times New Roman" panose="02020603050405020304" pitchFamily="18" charset="0"/>
                  </a:rPr>
                  <a:t>2 </a:t>
                </a:r>
                <a:r>
                  <a:rPr lang="en-US" sz="2000" dirty="0">
                    <a:latin typeface="Times New Roman" panose="02020603050405020304" pitchFamily="18" charset="0"/>
                    <a:ea typeface="Calibri" panose="020F0502020204030204" pitchFamily="34" charset="0"/>
                    <a:cs typeface="Times New Roman" panose="02020603050405020304" pitchFamily="18" charset="0"/>
                  </a:rPr>
                  <a:t>(N-1) &lt; 2n</a:t>
                </a:r>
                <a:r>
                  <a:rPr lang="en-US" sz="2000" dirty="0">
                    <a:latin typeface="Cambria Math" panose="02040503050406030204" pitchFamily="18" charset="0"/>
                    <a:ea typeface="Calibri" panose="020F0502020204030204" pitchFamily="34" charset="0"/>
                    <a:cs typeface="Times New Roman" panose="02020603050405020304" pitchFamily="18" charset="0"/>
                  </a:rPr>
                  <a:t>log</a:t>
                </a:r>
                <a:r>
                  <a:rPr lang="en-US" sz="2000" baseline="-25000" dirty="0">
                    <a:latin typeface="Cambria Math" panose="02040503050406030204" pitchFamily="18" charset="0"/>
                    <a:ea typeface="Calibri" panose="020F0502020204030204" pitchFamily="34" charset="0"/>
                    <a:cs typeface="Times New Roman" panose="02020603050405020304" pitchFamily="18" charset="0"/>
                  </a:rPr>
                  <a:t>2</a:t>
                </a:r>
                <a:r>
                  <a:rPr lang="en-US" sz="2000" dirty="0">
                    <a:latin typeface="Times New Roman" panose="02020603050405020304" pitchFamily="18" charset="0"/>
                    <a:ea typeface="Calibri" panose="020F0502020204030204" pitchFamily="34" charset="0"/>
                    <a:cs typeface="Times New Roman" panose="02020603050405020304" pitchFamily="18" charset="0"/>
                  </a:rPr>
                  <a:t>2. </a:t>
                </a:r>
              </a:p>
              <a:p>
                <a:pPr>
                  <a:spcAft>
                    <a:spcPts val="90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That is, </a:t>
                </a:r>
                <a:r>
                  <a:rPr lang="en-US" sz="2000" dirty="0">
                    <a:solidFill>
                      <a:srgbClr val="0000FF"/>
                    </a:solidFill>
                    <a:latin typeface="Cambria Math" panose="02040503050406030204" pitchFamily="18" charset="0"/>
                    <a:ea typeface="Calibri" panose="020F0502020204030204" pitchFamily="34" charset="0"/>
                    <a:cs typeface="Times New Roman" panose="02020603050405020304" pitchFamily="18" charset="0"/>
                  </a:rPr>
                  <a:t>⌈</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log</a:t>
                </a:r>
                <a:r>
                  <a:rPr lang="en-US" sz="20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(N-1)</a:t>
                </a:r>
                <a:r>
                  <a:rPr lang="en-US" sz="20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000FF"/>
                    </a:solidFill>
                    <a:latin typeface="Cambria Math" panose="02040503050406030204" pitchFamily="18" charset="0"/>
                    <a:ea typeface="Calibri" panose="020F0502020204030204" pitchFamily="34" charset="0"/>
                    <a:cs typeface="Times New Roman" panose="02020603050405020304" pitchFamily="18" charset="0"/>
                  </a:rPr>
                  <a:t>⌉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0000FF"/>
                    </a:solidFill>
                    <a:latin typeface="Cambria Math" panose="02040503050406030204" pitchFamily="18" charset="0"/>
                    <a:ea typeface="Calibri" panose="020F0502020204030204" pitchFamily="34" charset="0"/>
                    <a:cs typeface="Times New Roman" panose="02020603050405020304" pitchFamily="18" charset="0"/>
                  </a:rPr>
                  <a:t> 2n.</a:t>
                </a:r>
                <a:r>
                  <a:rPr lang="en-US" sz="2000" dirty="0">
                    <a:latin typeface="Cambria Math" panose="02040503050406030204" pitchFamily="18" charset="0"/>
                    <a:ea typeface="Calibri" panose="020F0502020204030204" pitchFamily="34" charset="0"/>
                    <a:cs typeface="Times New Roman" panose="02020603050405020304" pitchFamily="18" charset="0"/>
                  </a:rPr>
                  <a:t>]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spcAft>
                    <a:spcPts val="9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To reduce the answer modulo N, we compute the remainder upon dividing it by N, using a quadratic-time division algorithm.  Thus, multiplication remains a quadratic operation.</a:t>
                </a:r>
              </a:p>
              <a:p>
                <a:pPr marL="342900" indent="-342900">
                  <a:spcAft>
                    <a:spcPts val="9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 N </a:t>
                </a:r>
                <a14:m>
                  <m:oMath xmlns:m="http://schemas.openxmlformats.org/officeDocument/2006/math">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0, </a:t>
                </a:r>
                <a:r>
                  <a:rPr lang="en-US" sz="2400" b="1"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division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can be done in cubic time, O(n</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589394" y="366623"/>
                <a:ext cx="9921642" cy="6609502"/>
              </a:xfrm>
              <a:prstGeom prst="rect">
                <a:avLst/>
              </a:prstGeom>
              <a:blipFill>
                <a:blip r:embed="rId2"/>
                <a:stretch>
                  <a:fillRect l="-860" r="-799" b="-1107"/>
                </a:stretch>
              </a:blipFill>
            </p:spPr>
            <p:txBody>
              <a:bodyPr/>
              <a:lstStyle/>
              <a:p>
                <a:r>
                  <a:rPr lang="en-US">
                    <a:noFill/>
                  </a:rPr>
                  <a:t> </a:t>
                </a:r>
              </a:p>
            </p:txBody>
          </p:sp>
        </mc:Fallback>
      </mc:AlternateContent>
      <p:sp>
        <p:nvSpPr>
          <p:cNvPr id="3" name="Cloud Callout 2">
            <a:extLst>
              <a:ext uri="{FF2B5EF4-FFF2-40B4-BE49-F238E27FC236}">
                <a16:creationId xmlns:a16="http://schemas.microsoft.com/office/drawing/2014/main" id="{AE7C3535-BA75-41CE-BD54-7FA2BD3D7EAA}"/>
              </a:ext>
            </a:extLst>
          </p:cNvPr>
          <p:cNvSpPr/>
          <p:nvPr/>
        </p:nvSpPr>
        <p:spPr>
          <a:xfrm flipH="1">
            <a:off x="846591" y="1111568"/>
            <a:ext cx="540688" cy="348116"/>
          </a:xfrm>
          <a:prstGeom prst="cloudCallout">
            <a:avLst>
              <a:gd name="adj1" fmla="val -59429"/>
              <a:gd name="adj2" fmla="val 1257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mage result for smiley face images">
            <a:extLst>
              <a:ext uri="{FF2B5EF4-FFF2-40B4-BE49-F238E27FC236}">
                <a16:creationId xmlns:a16="http://schemas.microsoft.com/office/drawing/2014/main" id="{CA8A2226-2CDC-456D-8901-9A2B43A0F5A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402913">
            <a:off x="741300" y="5222435"/>
            <a:ext cx="585645" cy="42524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2D9B7A7-BA45-4B9F-B8A8-58280D81FB59}"/>
              </a:ext>
            </a:extLst>
          </p:cNvPr>
          <p:cNvSpPr txBox="1"/>
          <p:nvPr/>
        </p:nvSpPr>
        <p:spPr>
          <a:xfrm>
            <a:off x="8775650" y="165093"/>
            <a:ext cx="3213463" cy="32639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Example:</a:t>
            </a:r>
          </a:p>
          <a:p>
            <a:r>
              <a:rPr lang="en-US" dirty="0"/>
              <a:t>Let N be 31.</a:t>
            </a:r>
          </a:p>
          <a:p>
            <a:r>
              <a:rPr lang="en-US" dirty="0"/>
              <a:t>Let x and y be 30</a:t>
            </a:r>
          </a:p>
          <a:p>
            <a:r>
              <a:rPr lang="en-US" sz="1800" dirty="0">
                <a:latin typeface="Times New Roman" panose="02020603050405020304" pitchFamily="18" charset="0"/>
                <a:ea typeface="Calibri" panose="020F0502020204030204" pitchFamily="34" charset="0"/>
                <a:cs typeface="Times New Roman" panose="02020603050405020304" pitchFamily="18" charset="0"/>
              </a:rPr>
              <a:t>   (x * y) mod N </a:t>
            </a:r>
          </a:p>
          <a:p>
            <a:r>
              <a:rPr lang="en-US" dirty="0">
                <a:latin typeface="Times New Roman" panose="02020603050405020304" pitchFamily="18" charset="0"/>
                <a:cs typeface="Times New Roman" panose="02020603050405020304" pitchFamily="18" charset="0"/>
              </a:rPr>
              <a:t>= </a:t>
            </a:r>
            <a:r>
              <a:rPr lang="en-US" dirty="0"/>
              <a:t>30*30 mod 31</a:t>
            </a:r>
          </a:p>
          <a:p>
            <a:r>
              <a:rPr lang="en-US" dirty="0"/>
              <a:t>= 30 * 30</a:t>
            </a:r>
          </a:p>
          <a:p>
            <a:r>
              <a:rPr lang="en-US" dirty="0"/>
              <a:t>= (N – 1)</a:t>
            </a:r>
            <a:r>
              <a:rPr lang="en-US" baseline="30000" dirty="0"/>
              <a:t>2</a:t>
            </a:r>
          </a:p>
          <a:p>
            <a:r>
              <a:rPr lang="en-US" dirty="0"/>
              <a:t>Let x and y be n bits long.</a:t>
            </a:r>
          </a:p>
          <a:p>
            <a:r>
              <a:rPr lang="en-US" dirty="0"/>
              <a:t>x*y would be 2n bits long.</a:t>
            </a:r>
          </a:p>
          <a:p>
            <a:r>
              <a:rPr lang="en-US" dirty="0"/>
              <a:t>The size of (N – 1)</a:t>
            </a:r>
            <a:r>
              <a:rPr lang="en-US" baseline="30000" dirty="0"/>
              <a:t>2 </a:t>
            </a:r>
            <a:r>
              <a:rPr lang="en-US" dirty="0"/>
              <a:t>is log</a:t>
            </a:r>
            <a:r>
              <a:rPr lang="en-US" baseline="-25000" dirty="0"/>
              <a:t>2</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a typeface="Calibri" panose="020F0502020204030204" pitchFamily="34" charset="0"/>
                <a:cs typeface="Times New Roman" panose="02020603050405020304" pitchFamily="18" charset="0"/>
              </a:rPr>
              <a:t>(N -1)</a:t>
            </a:r>
            <a:r>
              <a:rPr lang="en-US" sz="1800" baseline="30000" dirty="0">
                <a:ea typeface="Calibri" panose="020F0502020204030204" pitchFamily="34" charset="0"/>
                <a:cs typeface="Times New Roman" panose="02020603050405020304" pitchFamily="18" charset="0"/>
              </a:rPr>
              <a:t>2</a:t>
            </a:r>
          </a:p>
          <a:p>
            <a:r>
              <a:rPr lang="en-US" dirty="0">
                <a:ea typeface="Calibri" panose="020F0502020204030204" pitchFamily="34" charset="0"/>
                <a:cs typeface="Times New Roman" panose="02020603050405020304" pitchFamily="18" charset="0"/>
              </a:rPr>
              <a:t> </a:t>
            </a:r>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dirty="0">
                <a:ea typeface="Calibri" panose="020F0502020204030204" pitchFamily="34" charset="0"/>
                <a:cs typeface="Times New Roman" panose="02020603050405020304" pitchFamily="18" charset="0"/>
              </a:rPr>
              <a:t> </a:t>
            </a:r>
            <a:r>
              <a:rPr lang="en-US" sz="18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a typeface="Calibri" panose="020F0502020204030204" pitchFamily="34" charset="0"/>
                <a:cs typeface="Times New Roman" panose="02020603050405020304" pitchFamily="18" charset="0"/>
              </a:rPr>
              <a:t>(N -1)</a:t>
            </a:r>
            <a:r>
              <a:rPr lang="en-US" sz="1800" baseline="30000" dirty="0">
                <a:ea typeface="Calibri" panose="020F0502020204030204" pitchFamily="34" charset="0"/>
                <a:cs typeface="Times New Roman" panose="02020603050405020304" pitchFamily="18" charset="0"/>
              </a:rPr>
              <a:t>2</a:t>
            </a:r>
            <a:r>
              <a:rPr lang="en-US" sz="1800"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dirty="0">
                <a:latin typeface="Times New Roman" panose="02020603050405020304" pitchFamily="18" charset="0"/>
                <a:ea typeface="Calibri" panose="020F0502020204030204" pitchFamily="34" charset="0"/>
                <a:cs typeface="Times New Roman" panose="02020603050405020304" pitchFamily="18" charset="0"/>
              </a:rPr>
              <a:t> + 1 = 2n</a:t>
            </a:r>
            <a:endParaRPr lang="en-US" dirty="0"/>
          </a:p>
        </p:txBody>
      </p:sp>
    </p:spTree>
    <p:extLst>
      <p:ext uri="{BB962C8B-B14F-4D97-AF65-F5344CB8AC3E}">
        <p14:creationId xmlns:p14="http://schemas.microsoft.com/office/powerpoint/2010/main" val="86303160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200B609-A8E8-4CA4-8043-1B602233F815}"/>
              </a:ext>
            </a:extLst>
          </p:cNvPr>
          <p:cNvSpPr txBox="1"/>
          <p:nvPr/>
        </p:nvSpPr>
        <p:spPr>
          <a:xfrm>
            <a:off x="1433428" y="4249004"/>
            <a:ext cx="9642992" cy="2306691"/>
          </a:xfrm>
          <a:prstGeom prst="rect">
            <a:avLst/>
          </a:prstGeom>
          <a:solidFill>
            <a:schemeClr val="accent5">
              <a:lumMod val="20000"/>
              <a:lumOff val="80000"/>
            </a:schemeClr>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EF1289F0-4428-447F-A59F-058B4B755248}"/>
              </a:ext>
            </a:extLst>
          </p:cNvPr>
          <p:cNvSpPr txBox="1"/>
          <p:nvPr/>
        </p:nvSpPr>
        <p:spPr>
          <a:xfrm>
            <a:off x="1433428" y="2022764"/>
            <a:ext cx="9642992" cy="2174846"/>
          </a:xfrm>
          <a:prstGeom prst="rect">
            <a:avLst/>
          </a:prstGeom>
          <a:solidFill>
            <a:schemeClr val="accent5">
              <a:lumMod val="20000"/>
              <a:lumOff val="80000"/>
            </a:schemeClr>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888032" y="857789"/>
                <a:ext cx="9188388" cy="5697906"/>
              </a:xfrm>
              <a:prstGeom prst="rect">
                <a:avLst/>
              </a:prstGeom>
            </p:spPr>
            <p:txBody>
              <a:bodyPr wrap="square">
                <a:spAutoFit/>
              </a:bodyPr>
              <a:lstStyle/>
              <a:p>
                <a:r>
                  <a:rPr lang="en-US" sz="2800" i="1" dirty="0">
                    <a:latin typeface="Times New Roman" panose="02020603050405020304" pitchFamily="18" charset="0"/>
                    <a:ea typeface="Calibri" panose="020F0502020204030204" pitchFamily="34" charset="0"/>
                    <a:cs typeface="Times New Roman" panose="02020603050405020304" pitchFamily="18" charset="0"/>
                  </a:rPr>
                  <a:t>Modular exponentiation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Any</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cryptography system</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needs a fast way to compute </a:t>
                </a:r>
                <a:r>
                  <a:rPr lang="en-US" sz="22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x</a:t>
                </a:r>
                <a:r>
                  <a:rPr lang="en-US" sz="2200" baseline="300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y</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mod N, where values x, y, and N of several hundred bits long each.</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800100" lvl="1" indent="-342900">
                  <a:spcAft>
                    <a:spcPts val="600"/>
                  </a:spcAft>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result is some number modulo N and is, a few hundred bits long. </a:t>
                </a:r>
              </a:p>
              <a:p>
                <a:pPr marL="800100" lvl="1" indent="-342900">
                  <a:spcAft>
                    <a:spcPts val="600"/>
                  </a:spcAft>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The raw value of </a:t>
                </a:r>
                <a:r>
                  <a:rPr lang="en-US" sz="2200" dirty="0" err="1">
                    <a:latin typeface="Times New Roman" panose="02020603050405020304" pitchFamily="18" charset="0"/>
                    <a:ea typeface="Calibri" panose="020F0502020204030204" pitchFamily="34" charset="0"/>
                    <a:cs typeface="Times New Roman" panose="02020603050405020304" pitchFamily="18" charset="0"/>
                  </a:rPr>
                  <a:t>x</a:t>
                </a:r>
                <a:r>
                  <a:rPr lang="en-US" sz="2200" baseline="30000" dirty="0" err="1">
                    <a:latin typeface="Times New Roman" panose="02020603050405020304" pitchFamily="18" charset="0"/>
                    <a:ea typeface="Calibri" panose="020F0502020204030204" pitchFamily="34" charset="0"/>
                    <a:cs typeface="Times New Roman" panose="02020603050405020304" pitchFamily="18" charset="0"/>
                  </a:rPr>
                  <a:t>y</a:t>
                </a:r>
                <a:r>
                  <a:rPr lang="en-US" sz="2200" dirty="0">
                    <a:latin typeface="Times New Roman" panose="02020603050405020304" pitchFamily="18" charset="0"/>
                    <a:ea typeface="Calibri" panose="020F0502020204030204" pitchFamily="34" charset="0"/>
                    <a:cs typeface="Times New Roman" panose="02020603050405020304" pitchFamily="18" charset="0"/>
                  </a:rPr>
                  <a:t> could be much longer than this. </a:t>
                </a:r>
              </a:p>
              <a:p>
                <a:pPr marL="800100" lvl="1" indent="-342900">
                  <a:spcAft>
                    <a:spcPts val="600"/>
                  </a:spcAft>
                  <a:buFont typeface="Arial" panose="020B0604020202020204" pitchFamily="34" charset="0"/>
                  <a:buChar char="•"/>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W</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hen both x and y are 20 bits numbers [</a:t>
                </a:r>
                <a:r>
                  <a:rPr lang="en-US" sz="2200" dirty="0">
                    <a:latin typeface="Times New Roman" panose="02020603050405020304" pitchFamily="18" charset="0"/>
                    <a:ea typeface="Times New Roman" panose="02020603050405020304" pitchFamily="18" charset="0"/>
                    <a:cs typeface="Times New Roman" panose="02020603050405020304" pitchFamily="18" charset="0"/>
                  </a:rPr>
                  <a:t>bit positions are from 0 to 19]</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p>
              <a:p>
                <a:pPr lvl="1">
                  <a:spcAft>
                    <a:spcPts val="600"/>
                  </a:spcAft>
                </a:pP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x</a:t>
                </a:r>
                <a:r>
                  <a:rPr lang="en-US" sz="2200" baseline="300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y</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is at least  </a:t>
                </a:r>
                <a14:m>
                  <m:oMath xmlns:m="http://schemas.openxmlformats.org/officeDocument/2006/math">
                    <m:sSup>
                      <m:sSupPr>
                        <m:ctrlP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b="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b="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2</m:t>
                            </m:r>
                          </m:e>
                          <m:sup>
                            <m:r>
                              <a:rPr lang="en-US" sz="2200" b="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19</m:t>
                            </m:r>
                          </m:sup>
                        </m:sSup>
                        <m:r>
                          <a:rPr lang="en-US" sz="2200" b="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 )</m:t>
                        </m:r>
                      </m:e>
                      <m:sup>
                        <m:r>
                          <a:rPr lang="en-US" sz="2200" b="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b="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2</m:t>
                            </m:r>
                          </m:e>
                          <m:sup>
                            <m:r>
                              <a:rPr lang="en-US" sz="2200" b="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19</m:t>
                            </m:r>
                          </m:sup>
                        </m:sSup>
                        <m:r>
                          <a:rPr lang="en-US" sz="2200" b="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 )</m:t>
                        </m:r>
                      </m:sup>
                    </m:sSup>
                  </m:oMath>
                </a14:m>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b="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2</m:t>
                        </m:r>
                      </m:e>
                      <m:sup>
                        <m:d>
                          <m:dPr>
                            <m:ctrlPr>
                              <a:rPr lang="en-US" sz="220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2200" b="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19</m:t>
                            </m:r>
                          </m:e>
                        </m:d>
                        <m:d>
                          <m:dPr>
                            <m:ctrlP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2200" b="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524288</m:t>
                            </m:r>
                          </m:e>
                        </m:d>
                        <m:r>
                          <a:rPr lang="en-US" sz="2200" b="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 </m:t>
                        </m:r>
                      </m:sup>
                    </m:sSup>
                    <m:r>
                      <a:rPr lang="en-US" sz="2200" b="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22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2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about 10 million bits long!  </a:t>
                </a:r>
              </a:p>
              <a:p>
                <a:pPr marL="800100" lvl="1" indent="-342900">
                  <a:spcAft>
                    <a:spcPts val="600"/>
                  </a:spcAft>
                  <a:buFont typeface="Arial" panose="020B0604020202020204" pitchFamily="34" charset="0"/>
                  <a:buChar char="•"/>
                </a:pPr>
                <a:r>
                  <a:rPr lang="en-US" sz="2200" dirty="0">
                    <a:solidFill>
                      <a:srgbClr val="0033CC"/>
                    </a:solidFill>
                    <a:effectLst/>
                    <a:latin typeface="Times New Roman" panose="02020603050405020304" pitchFamily="18" charset="0"/>
                    <a:ea typeface="Times New Roman" panose="02020603050405020304" pitchFamily="18" charset="0"/>
                    <a:cs typeface="Times New Roman" panose="02020603050405020304" pitchFamily="18" charset="0"/>
                  </a:rPr>
                  <a:t>Image what happens if y is a 500-bit number!</a:t>
                </a:r>
              </a:p>
              <a:p>
                <a:pPr marL="800100" lvl="1" indent="-342900">
                  <a:spcAft>
                    <a:spcPts val="600"/>
                  </a:spcAft>
                  <a:buFont typeface="Arial" panose="020B0604020202020204" pitchFamily="34" charset="0"/>
                  <a:buChar char="•"/>
                </a:pP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spcAft>
                    <a:spcPts val="600"/>
                  </a:spcAft>
                  <a:buFont typeface="Arial" panose="020B0604020202020204" pitchFamily="34" charset="0"/>
                  <a:buChar char="•"/>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Compute </a:t>
                </a:r>
                <a:r>
                  <a:rPr lang="en-US" sz="22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x</a:t>
                </a:r>
                <a:r>
                  <a:rPr lang="en-US" sz="2200" baseline="300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y</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mod N by repeatedly multiplying by x modulo N to yield</a:t>
                </a:r>
              </a:p>
              <a:p>
                <a:pPr marL="800100" lvl="1" indent="-342900">
                  <a:spcAft>
                    <a:spcPts val="600"/>
                  </a:spcAft>
                  <a:buFont typeface="Arial" panose="020B0604020202020204" pitchFamily="34" charset="0"/>
                  <a:buChar char="•"/>
                </a:pPr>
                <a:r>
                  <a:rPr kumimoji="0" lang="en-US" altLang="en-US" sz="2000" b="0" i="0" u="none" strike="noStrike" cap="none" normalizeH="0" baseline="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x mod N </a:t>
                </a:r>
                <a14:m>
                  <m:oMath xmlns:m="http://schemas.openxmlformats.org/officeDocument/2006/math">
                    <m:r>
                      <a:rPr kumimoji="0" lang="en-US" altLang="en-US" sz="2000" b="0" i="1" u="none" strike="noStrike" cap="none" normalizeH="0" baseline="0" smtClean="0">
                        <a:ln>
                          <a:noFill/>
                        </a:ln>
                        <a:solidFill>
                          <a:srgbClr val="0033CC"/>
                        </a:solidFill>
                        <a:effectLst/>
                        <a:latin typeface="Cambria Math" panose="02040503050406030204" pitchFamily="18" charset="0"/>
                        <a:ea typeface="Cambria Math" panose="02040503050406030204" pitchFamily="18" charset="0"/>
                        <a:cs typeface="Times New Roman" panose="02020603050405020304" pitchFamily="18" charset="0"/>
                      </a:rPr>
                      <m:t>→</m:t>
                    </m:r>
                  </m:oMath>
                </a14:m>
                <a:r>
                  <a:rPr kumimoji="0" lang="en-US" altLang="en-US" sz="2000" b="0" i="0" u="none" strike="noStrike" cap="none" normalizeH="0" baseline="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x</a:t>
                </a:r>
                <a:r>
                  <a:rPr kumimoji="0" lang="en-US" altLang="en-US" sz="2000" b="0" i="0" u="none" strike="noStrike" cap="none" normalizeH="0" baseline="3000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2</a:t>
                </a:r>
                <a:r>
                  <a:rPr kumimoji="0" lang="en-US" altLang="en-US" sz="2000" b="0" i="0" u="none" strike="noStrike" cap="none" normalizeH="0" baseline="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mod N </a:t>
                </a:r>
                <a14:m>
                  <m:oMath xmlns:m="http://schemas.openxmlformats.org/officeDocument/2006/math">
                    <m:r>
                      <a:rPr lang="en-US" altLang="en-US" sz="2000" i="1">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m:t>
                    </m:r>
                  </m:oMath>
                </a14:m>
                <a:r>
                  <a:rPr kumimoji="0" lang="en-US" altLang="en-US" sz="2000" b="0" i="0" u="none" strike="noStrike" cap="none" normalizeH="0" baseline="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x</a:t>
                </a:r>
                <a:r>
                  <a:rPr kumimoji="0" lang="en-US" altLang="en-US" sz="2000" b="0" i="0" u="none" strike="noStrike" cap="none" normalizeH="0" baseline="3000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3</a:t>
                </a:r>
                <a:r>
                  <a:rPr kumimoji="0" lang="en-US" altLang="en-US" sz="2000" b="0" i="0" u="none" strike="noStrike" cap="none" normalizeH="0" baseline="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mod N</a:t>
                </a:r>
                <a:r>
                  <a:rPr lang="en-US" altLang="en-US" sz="2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altLang="en-US" sz="2000" i="1">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sz="2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x</a:t>
                </a:r>
                <a:r>
                  <a:rPr kumimoji="0" lang="en-US" altLang="en-US" sz="2000" b="0" i="0" u="none" strike="noStrike" cap="none" normalizeH="0" baseline="3000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4</a:t>
                </a:r>
                <a:r>
                  <a:rPr kumimoji="0" lang="en-US" altLang="en-US" sz="2000" b="0" i="0" u="none" strike="noStrike" cap="none" normalizeH="0" baseline="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mod N </a:t>
                </a:r>
                <a14:m>
                  <m:oMath xmlns:m="http://schemas.openxmlformats.org/officeDocument/2006/math">
                    <m:r>
                      <a:rPr lang="en-US" altLang="en-US" sz="2000" i="1">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m:t>
                    </m:r>
                  </m:oMath>
                </a14:m>
                <a:r>
                  <a:rPr kumimoji="0" lang="en-US" altLang="en-US" sz="2000" b="0" i="0" u="none" strike="noStrike" cap="none" normalizeH="0" baseline="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a:ln>
                      <a:noFill/>
                    </a:ln>
                    <a:solidFill>
                      <a:srgbClr val="0033CC"/>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2000" b="0" i="0" u="none" strike="noStrike" cap="none" normalizeH="0" baseline="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altLang="en-US" sz="2000" i="1">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m:t>
                    </m:r>
                  </m:oMath>
                </a14:m>
                <a:r>
                  <a:rPr kumimoji="0" lang="en-US" altLang="en-US" sz="2000" b="0" i="0" u="none" strike="noStrike" cap="none" normalizeH="0" baseline="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x</a:t>
                </a:r>
                <a:r>
                  <a:rPr kumimoji="0" lang="en-US" altLang="en-US" sz="2000" b="0" i="0" u="none" strike="noStrike" cap="none" normalizeH="0" baseline="3000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y</a:t>
                </a:r>
                <a:r>
                  <a:rPr kumimoji="0" lang="en-US" altLang="en-US" sz="2000" b="0" i="0" u="none" strike="noStrike" cap="none" normalizeH="0" baseline="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mod N.</a:t>
                </a:r>
              </a:p>
              <a:p>
                <a:pPr marL="800100" lvl="1" indent="-342900">
                  <a:spcAft>
                    <a:spcPts val="600"/>
                  </a:spcAft>
                  <a:buFont typeface="Arial" panose="020B0604020202020204" pitchFamily="34" charset="0"/>
                  <a:buChar char="•"/>
                </a:pPr>
                <a:r>
                  <a:rPr lang="en-US" altLang="en-US" sz="2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A problem arises: </a:t>
                </a:r>
                <a:r>
                  <a:rPr lang="en-US" sz="2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We need to perform all intermediate computations modulo 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lvl="1">
                  <a:spcAft>
                    <a:spcPts val="600"/>
                  </a:spcAft>
                </a:pPr>
                <a:r>
                  <a:rPr lang="en-US" altLang="en-US" sz="2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We need to perform y – 1 (i.e., </a:t>
                </a:r>
                <a14:m>
                  <m:oMath xmlns:m="http://schemas.openxmlformats.org/officeDocument/2006/math">
                    <m:r>
                      <a:rPr lang="en-US" altLang="en-US" sz="2000" i="1" smtClean="0">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sz="2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p>
                      <m:sSupPr>
                        <m:ctrlPr>
                          <a:rPr lang="en-US" sz="200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b="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2</m:t>
                        </m:r>
                      </m:e>
                      <m:sup>
                        <m:r>
                          <a:rPr lang="en-US" sz="20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500</m:t>
                        </m:r>
                      </m:sup>
                    </m:sSup>
                    <m:r>
                      <a:rPr lang="en-US" sz="2000" b="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kumimoji="0" lang="en-US" altLang="en-US" sz="2000" b="0" i="0" u="none" strike="noStrike" cap="none" normalizeH="0" baseline="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multiplications if y is 500 bits long. </a:t>
                </a:r>
              </a:p>
              <a:p>
                <a:pPr marL="800100" lvl="1" indent="-342900">
                  <a:spcAft>
                    <a:spcPts val="600"/>
                  </a:spcAft>
                  <a:buFont typeface="Arial" panose="020B0604020202020204" pitchFamily="34" charset="0"/>
                  <a:buChar char="•"/>
                </a:pPr>
                <a:r>
                  <a:rPr lang="en-US" altLang="en-US" sz="2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This approach is clearly exponential in the size of y.</a:t>
                </a:r>
                <a:endParaRPr kumimoji="0" lang="en-US" altLang="en-US" sz="2000" b="0" i="0" u="none" strike="noStrike" cap="none" normalizeH="0" baseline="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888032" y="857789"/>
                <a:ext cx="9188388" cy="5697906"/>
              </a:xfrm>
              <a:prstGeom prst="rect">
                <a:avLst/>
              </a:prstGeom>
              <a:blipFill>
                <a:blip r:embed="rId2"/>
                <a:stretch>
                  <a:fillRect l="-1393" t="-1285" r="-66" b="-10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AA7D234-5515-4F63-AA6C-78D74031C835}"/>
                  </a:ext>
                </a:extLst>
              </p:cNvPr>
              <p:cNvSpPr txBox="1"/>
              <p:nvPr/>
            </p:nvSpPr>
            <p:spPr>
              <a:xfrm>
                <a:off x="3530311" y="211458"/>
                <a:ext cx="7546109"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For 20 bits </a:t>
                </a:r>
                <a:r>
                  <a:rPr lang="en-US" dirty="0" err="1"/>
                  <a:t>lthe</a:t>
                </a:r>
                <a:r>
                  <a:rPr lang="en-US" dirty="0"/>
                  <a:t> </a:t>
                </a:r>
                <a:r>
                  <a:rPr lang="en-US" dirty="0" err="1"/>
                  <a:t>ong</a:t>
                </a:r>
                <a:r>
                  <a:rPr lang="en-US" dirty="0"/>
                  <a:t>, 19th position in bit representation x or y can be {0, </a:t>
                </a:r>
                <a14:m>
                  <m:oMath xmlns:m="http://schemas.openxmlformats.org/officeDocument/2006/math">
                    <m:sSup>
                      <m:sSupPr>
                        <m:ctrlPr>
                          <a:rPr lang="en-US"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sSupPr>
                      <m:e>
                        <m:r>
                          <a:rPr lang="en-US" i="1">
                            <a:solidFill>
                              <a:srgbClr val="0000FF"/>
                            </a:solidFill>
                            <a:latin typeface="Cambria Math" panose="02040503050406030204" pitchFamily="18" charset="0"/>
                            <a:ea typeface="Calibri" panose="020F0502020204030204" pitchFamily="34" charset="0"/>
                            <a:cs typeface="Times New Roman" panose="02020603050405020304" pitchFamily="18" charset="0"/>
                          </a:rPr>
                          <m:t>2</m:t>
                        </m:r>
                      </m:e>
                      <m:sup>
                        <m:r>
                          <a:rPr lang="en-US" i="1">
                            <a:solidFill>
                              <a:srgbClr val="0000FF"/>
                            </a:solidFill>
                            <a:latin typeface="Cambria Math" panose="02040503050406030204" pitchFamily="18" charset="0"/>
                            <a:ea typeface="Calibri" panose="020F0502020204030204" pitchFamily="34" charset="0"/>
                            <a:cs typeface="Times New Roman" panose="02020603050405020304" pitchFamily="18" charset="0"/>
                          </a:rPr>
                          <m:t>19</m:t>
                        </m:r>
                      </m:sup>
                    </m:sSup>
                  </m:oMath>
                </a14:m>
                <a:r>
                  <a:rPr lang="en-US" dirty="0"/>
                  <a:t>}. </a:t>
                </a:r>
              </a:p>
              <a:p>
                <a:r>
                  <a:rPr lang="en-US" dirty="0"/>
                  <a:t>That is 1000….0000; The largest value would be </a:t>
                </a:r>
                <a14:m>
                  <m:oMath xmlns:m="http://schemas.openxmlformats.org/officeDocument/2006/math">
                    <m:sSup>
                      <m:sSupPr>
                        <m:ctrlPr>
                          <a:rPr lang="en-US"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sSupPr>
                      <m:e>
                        <m:r>
                          <a:rPr lang="en-US" i="1">
                            <a:solidFill>
                              <a:srgbClr val="0000FF"/>
                            </a:solidFill>
                            <a:latin typeface="Cambria Math" panose="02040503050406030204" pitchFamily="18" charset="0"/>
                            <a:ea typeface="Calibri" panose="020F0502020204030204" pitchFamily="34" charset="0"/>
                            <a:cs typeface="Times New Roman" panose="02020603050405020304" pitchFamily="18" charset="0"/>
                          </a:rPr>
                          <m:t>2</m:t>
                        </m:r>
                      </m:e>
                      <m:sup>
                        <m:r>
                          <a:rPr lang="en-US" i="1">
                            <a:solidFill>
                              <a:srgbClr val="0000FF"/>
                            </a:solidFill>
                            <a:latin typeface="Cambria Math" panose="02040503050406030204" pitchFamily="18" charset="0"/>
                            <a:ea typeface="Calibri" panose="020F0502020204030204" pitchFamily="34" charset="0"/>
                            <a:cs typeface="Times New Roman" panose="02020603050405020304" pitchFamily="18" charset="0"/>
                          </a:rPr>
                          <m:t>19</m:t>
                        </m:r>
                      </m:sup>
                    </m:sSup>
                  </m:oMath>
                </a14:m>
                <a:r>
                  <a:rPr lang="en-US" dirty="0"/>
                  <a:t> - 1. That is 0111 … 1111.</a:t>
                </a:r>
              </a:p>
            </p:txBody>
          </p:sp>
        </mc:Choice>
        <mc:Fallback xmlns="">
          <p:sp>
            <p:nvSpPr>
              <p:cNvPr id="4" name="TextBox 3">
                <a:extLst>
                  <a:ext uri="{FF2B5EF4-FFF2-40B4-BE49-F238E27FC236}">
                    <a16:creationId xmlns:a16="http://schemas.microsoft.com/office/drawing/2014/main" id="{1AA7D234-5515-4F63-AA6C-78D74031C835}"/>
                  </a:ext>
                </a:extLst>
              </p:cNvPr>
              <p:cNvSpPr txBox="1">
                <a:spLocks noRot="1" noChangeAspect="1" noMove="1" noResize="1" noEditPoints="1" noAdjustHandles="1" noChangeArrowheads="1" noChangeShapeType="1" noTextEdit="1"/>
              </p:cNvSpPr>
              <p:nvPr/>
            </p:nvSpPr>
            <p:spPr>
              <a:xfrm>
                <a:off x="3530311" y="211458"/>
                <a:ext cx="7546109" cy="646331"/>
              </a:xfrm>
              <a:prstGeom prst="rect">
                <a:avLst/>
              </a:prstGeom>
              <a:blipFill>
                <a:blip r:embed="rId3"/>
                <a:stretch>
                  <a:fillRect l="-565" t="-4630" b="-12963"/>
                </a:stretch>
              </a:blipFill>
            </p:spPr>
            <p:txBody>
              <a:bodyPr/>
              <a:lstStyle/>
              <a:p>
                <a:r>
                  <a:rPr lang="en-US">
                    <a:noFill/>
                  </a:rPr>
                  <a:t> </a:t>
                </a:r>
              </a:p>
            </p:txBody>
          </p:sp>
        </mc:Fallback>
      </mc:AlternateContent>
      <p:pic>
        <p:nvPicPr>
          <p:cNvPr id="5" name="Picture 4" descr="Image result for smiley face images">
            <a:extLst>
              <a:ext uri="{FF2B5EF4-FFF2-40B4-BE49-F238E27FC236}">
                <a16:creationId xmlns:a16="http://schemas.microsoft.com/office/drawing/2014/main" id="{AFAE9EC7-DA41-469B-8ADE-F44757DFFDC8}"/>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402913">
            <a:off x="993228" y="1757854"/>
            <a:ext cx="585645" cy="425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548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BE49B4E-F251-4545-8929-D93FB082C473}"/>
              </a:ext>
            </a:extLst>
          </p:cNvPr>
          <p:cNvSpPr txBox="1"/>
          <p:nvPr/>
        </p:nvSpPr>
        <p:spPr>
          <a:xfrm>
            <a:off x="6446902" y="5201656"/>
            <a:ext cx="5294139" cy="1466594"/>
          </a:xfrm>
          <a:prstGeom prst="rect">
            <a:avLst/>
          </a:prstGeom>
          <a:solidFill>
            <a:srgbClr val="FFFF00"/>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05952207-362E-4750-8EDC-94BDA689D48E}"/>
              </a:ext>
            </a:extLst>
          </p:cNvPr>
          <p:cNvSpPr txBox="1"/>
          <p:nvPr/>
        </p:nvSpPr>
        <p:spPr>
          <a:xfrm>
            <a:off x="6427691" y="3309688"/>
            <a:ext cx="5294139" cy="1466594"/>
          </a:xfrm>
          <a:prstGeom prst="rect">
            <a:avLst/>
          </a:prstGeom>
          <a:solidFill>
            <a:srgbClr val="FFFF00"/>
          </a:solidFill>
        </p:spPr>
        <p:txBody>
          <a:bodyPr wrap="square" rtlCol="0">
            <a:spAutoFit/>
          </a:bodyPr>
          <a:lstStyle/>
          <a:p>
            <a:endParaRPr lang="en-US" dirty="0"/>
          </a:p>
        </p:txBody>
      </p:sp>
      <p:sp>
        <p:nvSpPr>
          <p:cNvPr id="5" name="TextBox 4">
            <a:extLst>
              <a:ext uri="{FF2B5EF4-FFF2-40B4-BE49-F238E27FC236}">
                <a16:creationId xmlns:a16="http://schemas.microsoft.com/office/drawing/2014/main" id="{329657A8-1718-463A-8AA8-8B8C756C33E7}"/>
              </a:ext>
            </a:extLst>
          </p:cNvPr>
          <p:cNvSpPr txBox="1"/>
          <p:nvPr/>
        </p:nvSpPr>
        <p:spPr>
          <a:xfrm>
            <a:off x="1140093" y="2151017"/>
            <a:ext cx="5187135" cy="2478935"/>
          </a:xfrm>
          <a:prstGeom prst="rect">
            <a:avLst/>
          </a:prstGeom>
          <a:solidFill>
            <a:srgbClr val="FFFF00"/>
          </a:solidFill>
        </p:spPr>
        <p:txBody>
          <a:bodyPr wrap="square" rtlCol="0">
            <a:spAutoFit/>
          </a:bodyPr>
          <a:lstStyle/>
          <a:p>
            <a:endParaRPr lang="en-US" dirty="0"/>
          </a:p>
        </p:txBody>
      </p:sp>
      <p:sp>
        <p:nvSpPr>
          <p:cNvPr id="2" name="Rectangle 1">
            <a:extLst>
              <a:ext uri="{FF2B5EF4-FFF2-40B4-BE49-F238E27FC236}">
                <a16:creationId xmlns:a16="http://schemas.microsoft.com/office/drawing/2014/main" id="{77782250-C783-41EE-A622-4FA50E99D090}"/>
              </a:ext>
            </a:extLst>
          </p:cNvPr>
          <p:cNvSpPr/>
          <p:nvPr/>
        </p:nvSpPr>
        <p:spPr>
          <a:xfrm>
            <a:off x="1544603" y="371658"/>
            <a:ext cx="9540295" cy="4096699"/>
          </a:xfrm>
          <a:prstGeom prst="rect">
            <a:avLst/>
          </a:prstGeom>
        </p:spPr>
        <p:txBody>
          <a:bodyPr wrap="square">
            <a:spAutoFit/>
          </a:bodyPr>
          <a:lstStyle/>
          <a:p>
            <a:pPr marR="0">
              <a:lnSpc>
                <a:spcPct val="107000"/>
              </a:lnSpc>
              <a:spcBef>
                <a:spcPts val="0"/>
              </a:spcBef>
              <a:spcAft>
                <a:spcPts val="600"/>
              </a:spcAft>
            </a:pPr>
            <a:r>
              <a:rPr lang="en-US" sz="28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Compare their running time:</a:t>
            </a:r>
          </a:p>
          <a:p>
            <a:pPr marR="0">
              <a:lnSpc>
                <a:spcPct val="107000"/>
              </a:lnSpc>
              <a:spcBef>
                <a:spcPts val="0"/>
              </a:spcBef>
              <a:spcAft>
                <a:spcPts val="600"/>
              </a:spcAft>
            </a:pPr>
            <a:endParaRPr lang="en-US" sz="11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endParaRPr>
          </a:p>
          <a:p>
            <a:pPr marR="0">
              <a:lnSpc>
                <a:spcPct val="107000"/>
              </a:lnSpc>
              <a:spcBef>
                <a:spcPts val="0"/>
              </a:spcBef>
              <a:spcAft>
                <a:spcPts val="600"/>
              </a:spcAft>
            </a:pP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Algorithm</a:t>
            </a:r>
            <a:r>
              <a:rPr lang="en-US" sz="2400" spc="-100" dirty="0">
                <a:latin typeface="Consolas" panose="020B0609020204030204" pitchFamily="49" charset="0"/>
                <a:ea typeface="Calibri" panose="020F0502020204030204" pitchFamily="34" charset="0"/>
                <a:cs typeface="Times New Roman" panose="02020603050405020304" pitchFamily="18" charset="0"/>
              </a:rPr>
              <a:t> </a:t>
            </a:r>
            <a:r>
              <a:rPr lang="en-US" sz="2400" spc="-100" dirty="0" err="1">
                <a:latin typeface="Consolas" panose="020B0609020204030204" pitchFamily="49" charset="0"/>
                <a:ea typeface="Calibri" panose="020F0502020204030204" pitchFamily="34" charset="0"/>
                <a:cs typeface="Times New Roman" panose="02020603050405020304" pitchFamily="18" charset="0"/>
              </a:rPr>
              <a:t>SequentialSearch</a:t>
            </a:r>
            <a:r>
              <a:rPr lang="en-US" sz="2400" spc="-100" dirty="0">
                <a:latin typeface="Consolas" panose="020B0609020204030204" pitchFamily="49" charset="0"/>
                <a:ea typeface="Calibri" panose="020F0502020204030204" pitchFamily="34" charset="0"/>
                <a:cs typeface="Times New Roman" panose="02020603050405020304" pitchFamily="18" charset="0"/>
              </a:rPr>
              <a:t>(</a:t>
            </a:r>
            <a:r>
              <a:rPr lang="en-US" sz="2400" i="1" spc="-100" dirty="0">
                <a:latin typeface="Consolas" panose="020B0609020204030204" pitchFamily="49" charset="0"/>
                <a:ea typeface="Calibri" panose="020F0502020204030204" pitchFamily="34" charset="0"/>
                <a:cs typeface="Times New Roman" panose="02020603050405020304" pitchFamily="18" charset="0"/>
              </a:rPr>
              <a:t>S</a:t>
            </a:r>
            <a:r>
              <a:rPr lang="en-US" sz="2400" spc="-100" dirty="0">
                <a:latin typeface="Consolas" panose="020B0609020204030204" pitchFamily="49" charset="0"/>
                <a:ea typeface="Calibri" panose="020F0502020204030204" pitchFamily="34" charset="0"/>
                <a:cs typeface="Times New Roman" panose="02020603050405020304" pitchFamily="18" charset="0"/>
              </a:rPr>
              <a:t>[0 .. </a:t>
            </a:r>
            <a:r>
              <a:rPr lang="en-US" sz="2400" i="1" spc="-100" dirty="0">
                <a:latin typeface="Consolas" panose="020B0609020204030204" pitchFamily="49" charset="0"/>
                <a:ea typeface="Calibri" panose="020F0502020204030204" pitchFamily="34" charset="0"/>
                <a:cs typeface="Times New Roman" panose="02020603050405020304" pitchFamily="18" charset="0"/>
              </a:rPr>
              <a:t>n</a:t>
            </a:r>
            <a:r>
              <a:rPr lang="en-US" sz="2400" spc="-100" dirty="0">
                <a:latin typeface="Consolas" panose="020B0609020204030204" pitchFamily="49" charset="0"/>
                <a:ea typeface="Calibri" panose="020F0502020204030204" pitchFamily="34" charset="0"/>
                <a:cs typeface="Times New Roman" panose="02020603050405020304" pitchFamily="18" charset="0"/>
              </a:rPr>
              <a:t>-1], </a:t>
            </a:r>
            <a:r>
              <a:rPr lang="en-US" sz="2400" i="1" spc="-100" dirty="0">
                <a:latin typeface="Consolas" panose="020B0609020204030204" pitchFamily="49" charset="0"/>
                <a:ea typeface="Calibri" panose="020F0502020204030204" pitchFamily="34" charset="0"/>
                <a:cs typeface="Times New Roman" panose="02020603050405020304" pitchFamily="18" charset="0"/>
              </a:rPr>
              <a:t>K</a:t>
            </a:r>
            <a:r>
              <a:rPr lang="en-US" sz="2400" spc="-100" dirty="0">
                <a:latin typeface="Consolas" panose="020B0609020204030204" pitchFamily="49" charset="0"/>
                <a:ea typeface="Calibri" panose="020F0502020204030204" pitchFamily="34" charset="0"/>
                <a:cs typeface="Times New Roman" panose="02020603050405020304" pitchFamily="18" charset="0"/>
              </a:rPr>
              <a:t>)</a:t>
            </a:r>
          </a:p>
          <a:p>
            <a:pPr marL="457200" marR="0">
              <a:lnSpc>
                <a:spcPct val="107000"/>
              </a:lnSpc>
              <a:spcBef>
                <a:spcPts val="0"/>
              </a:spcBef>
              <a:spcAft>
                <a:spcPts val="600"/>
              </a:spcAft>
            </a:pPr>
            <a:r>
              <a:rPr lang="en-US" sz="2400" spc="-100" dirty="0">
                <a:latin typeface="Times New Roman" panose="02020603050405020304" pitchFamily="18" charset="0"/>
                <a:ea typeface="Calibri" panose="020F0502020204030204" pitchFamily="34" charset="0"/>
                <a:cs typeface="Times New Roman" panose="02020603050405020304" pitchFamily="18" charset="0"/>
              </a:rPr>
              <a:t>// Searches for a given value </a:t>
            </a:r>
            <a:r>
              <a:rPr lang="en-US" sz="2400" i="1" spc="-100" dirty="0">
                <a:latin typeface="Times New Roman" panose="02020603050405020304" pitchFamily="18" charset="0"/>
                <a:ea typeface="Calibri" panose="020F0502020204030204" pitchFamily="34" charset="0"/>
                <a:cs typeface="Times New Roman" panose="02020603050405020304" pitchFamily="18" charset="0"/>
              </a:rPr>
              <a:t>K</a:t>
            </a:r>
            <a:r>
              <a:rPr lang="en-US" sz="2400" spc="-100" dirty="0">
                <a:latin typeface="Times New Roman" panose="02020603050405020304" pitchFamily="18" charset="0"/>
                <a:ea typeface="Calibri" panose="020F0502020204030204" pitchFamily="34" charset="0"/>
                <a:cs typeface="Times New Roman" panose="02020603050405020304" pitchFamily="18" charset="0"/>
              </a:rPr>
              <a:t> in a given array </a:t>
            </a:r>
            <a:r>
              <a:rPr lang="en-US" sz="2400" i="1" spc="-100" dirty="0">
                <a:latin typeface="Times New Roman" panose="02020603050405020304" pitchFamily="18" charset="0"/>
                <a:ea typeface="Calibri" panose="020F0502020204030204" pitchFamily="34" charset="0"/>
                <a:cs typeface="Times New Roman" panose="02020603050405020304" pitchFamily="18" charset="0"/>
              </a:rPr>
              <a:t>S</a:t>
            </a:r>
            <a:r>
              <a:rPr lang="en-US" sz="2400" spc="-100" dirty="0">
                <a:latin typeface="Times New Roman" panose="02020603050405020304" pitchFamily="18" charset="0"/>
                <a:ea typeface="Calibri" panose="020F0502020204030204" pitchFamily="34" charset="0"/>
                <a:cs typeface="Times New Roman" panose="02020603050405020304" pitchFamily="18" charset="0"/>
              </a:rPr>
              <a:t>[</a:t>
            </a:r>
            <a:r>
              <a:rPr lang="en-US" sz="2400" i="1" spc="-100" dirty="0">
                <a:latin typeface="Times New Roman" panose="02020603050405020304" pitchFamily="18" charset="0"/>
                <a:ea typeface="Calibri" panose="020F0502020204030204" pitchFamily="34" charset="0"/>
                <a:cs typeface="Times New Roman" panose="02020603050405020304" pitchFamily="18" charset="0"/>
              </a:rPr>
              <a:t>0 .. n-1</a:t>
            </a:r>
            <a:r>
              <a:rPr lang="en-US" sz="2400" spc="-100" dirty="0">
                <a:latin typeface="Times New Roman" panose="02020603050405020304" pitchFamily="18" charset="0"/>
                <a:ea typeface="Calibri" panose="020F0502020204030204" pitchFamily="34" charset="0"/>
                <a:cs typeface="Times New Roman" panose="02020603050405020304" pitchFamily="18" charset="0"/>
              </a:rPr>
              <a:t>] by sequential search</a:t>
            </a:r>
            <a:endParaRPr lang="en-US" sz="2400" spc="-1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400" spc="-100" dirty="0" err="1">
                <a:latin typeface="Consolas" panose="020B0609020204030204" pitchFamily="49" charset="0"/>
                <a:ea typeface="Calibri" panose="020F0502020204030204" pitchFamily="34" charset="0"/>
                <a:cs typeface="Times New Roman" panose="02020603050405020304" pitchFamily="18" charset="0"/>
              </a:rPr>
              <a:t>i</a:t>
            </a:r>
            <a:r>
              <a:rPr lang="en-US" sz="2400" spc="-100" dirty="0">
                <a:latin typeface="Consolas" panose="020B0609020204030204" pitchFamily="49" charset="0"/>
                <a:ea typeface="Calibri" panose="020F0502020204030204" pitchFamily="34" charset="0"/>
                <a:cs typeface="Times New Roman" panose="02020603050405020304" pitchFamily="18" charset="0"/>
              </a:rPr>
              <a:t> := 0;</a:t>
            </a:r>
          </a:p>
          <a:p>
            <a:pPr marL="457200" marR="0">
              <a:lnSpc>
                <a:spcPct val="107000"/>
              </a:lnSpc>
              <a:spcBef>
                <a:spcPts val="0"/>
              </a:spcBef>
              <a:spcAft>
                <a:spcPts val="600"/>
              </a:spcAft>
            </a:pP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while (</a:t>
            </a:r>
            <a:r>
              <a:rPr lang="en-US" sz="24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 n </a:t>
            </a:r>
            <a:r>
              <a:rPr lang="en-US" sz="2400" u="sng"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and</a:t>
            </a: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S[</a:t>
            </a:r>
            <a:r>
              <a:rPr lang="en-US" sz="24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 K)  </a:t>
            </a:r>
          </a:p>
          <a:p>
            <a:pPr marL="457200" marR="0">
              <a:lnSpc>
                <a:spcPct val="107000"/>
              </a:lnSpc>
              <a:spcBef>
                <a:spcPts val="0"/>
              </a:spcBef>
              <a:spcAft>
                <a:spcPts val="600"/>
              </a:spcAft>
            </a:pP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    {</a:t>
            </a:r>
            <a:r>
              <a:rPr lang="en-US" sz="24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 </a:t>
            </a:r>
            <a:r>
              <a:rPr lang="en-US" sz="24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+ 1; }   </a:t>
            </a:r>
          </a:p>
          <a:p>
            <a:pPr marL="457200" marR="0">
              <a:lnSpc>
                <a:spcPct val="107000"/>
              </a:lnSpc>
              <a:spcBef>
                <a:spcPts val="0"/>
              </a:spcBef>
              <a:spcAft>
                <a:spcPts val="6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if  (</a:t>
            </a:r>
            <a:r>
              <a:rPr lang="en-US" sz="2400" spc="-100" dirty="0" err="1">
                <a:latin typeface="Consolas" panose="020B0609020204030204" pitchFamily="49" charset="0"/>
                <a:ea typeface="Calibri" panose="020F0502020204030204" pitchFamily="34" charset="0"/>
                <a:cs typeface="Times New Roman" panose="02020603050405020304" pitchFamily="18" charset="0"/>
              </a:rPr>
              <a:t>i</a:t>
            </a:r>
            <a:r>
              <a:rPr lang="en-US" sz="2400" spc="-100" dirty="0">
                <a:latin typeface="Consolas" panose="020B0609020204030204" pitchFamily="49" charset="0"/>
                <a:ea typeface="Calibri" panose="020F0502020204030204" pitchFamily="34" charset="0"/>
                <a:cs typeface="Times New Roman" panose="02020603050405020304" pitchFamily="18" charset="0"/>
              </a:rPr>
              <a:t> &lt; n) return </a:t>
            </a:r>
            <a:r>
              <a:rPr lang="en-US" sz="2400" spc="-100" dirty="0" err="1">
                <a:latin typeface="Consolas" panose="020B0609020204030204" pitchFamily="49" charset="0"/>
                <a:ea typeface="Calibri" panose="020F0502020204030204" pitchFamily="34" charset="0"/>
                <a:cs typeface="Times New Roman" panose="02020603050405020304" pitchFamily="18" charset="0"/>
              </a:rPr>
              <a:t>i</a:t>
            </a:r>
            <a:r>
              <a:rPr lang="en-US" sz="2400" spc="-100" dirty="0">
                <a:latin typeface="Consolas" panose="020B0609020204030204" pitchFamily="49" charset="0"/>
                <a:ea typeface="Calibri" panose="020F0502020204030204" pitchFamily="34" charset="0"/>
                <a:cs typeface="Times New Roman" panose="02020603050405020304" pitchFamily="18" charset="0"/>
              </a:rPr>
              <a:t>;</a:t>
            </a:r>
          </a:p>
          <a:p>
            <a:pPr marL="457200" marR="0">
              <a:lnSpc>
                <a:spcPct val="107000"/>
              </a:lnSpc>
              <a:spcBef>
                <a:spcPts val="0"/>
              </a:spcBef>
              <a:spcAft>
                <a:spcPts val="6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else        return -1;</a:t>
            </a:r>
            <a:endParaRPr lang="en-US" sz="2400" spc="-100" dirty="0">
              <a:latin typeface="Consolas" panose="020B0609020204030204" pitchFamily="49" charset="0"/>
            </a:endParaRPr>
          </a:p>
        </p:txBody>
      </p:sp>
      <p:sp>
        <p:nvSpPr>
          <p:cNvPr id="3" name="Rectangle 2">
            <a:extLst>
              <a:ext uri="{FF2B5EF4-FFF2-40B4-BE49-F238E27FC236}">
                <a16:creationId xmlns:a16="http://schemas.microsoft.com/office/drawing/2014/main" id="{63CE741B-9F13-4C4C-BA4C-CEF667E6A246}"/>
              </a:ext>
            </a:extLst>
          </p:cNvPr>
          <p:cNvSpPr/>
          <p:nvPr/>
        </p:nvSpPr>
        <p:spPr>
          <a:xfrm>
            <a:off x="6573118" y="2151017"/>
            <a:ext cx="5041708" cy="4524315"/>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Q: Which is the basic operation? Why?</a:t>
            </a:r>
          </a:p>
          <a:p>
            <a:r>
              <a:rPr lang="en-US" dirty="0">
                <a:latin typeface="Times New Roman" panose="02020603050405020304" pitchFamily="18" charset="0"/>
                <a:cs typeface="Times New Roman" panose="02020603050405020304" pitchFamily="18" charset="0"/>
              </a:rPr>
              <a:t>     Is there any difference in terms of execution time,  </a:t>
            </a:r>
          </a:p>
          <a:p>
            <a:r>
              <a:rPr lang="en-US" dirty="0">
                <a:latin typeface="Times New Roman" panose="02020603050405020304" pitchFamily="18" charset="0"/>
                <a:cs typeface="Times New Roman" panose="02020603050405020304" pitchFamily="18" charset="0"/>
              </a:rPr>
              <a:t>     if we design the while-do as the following?</a:t>
            </a:r>
          </a:p>
          <a:p>
            <a:r>
              <a:rPr lang="en-US" dirty="0">
                <a:latin typeface="Times New Roman" panose="02020603050405020304" pitchFamily="18" charset="0"/>
                <a:cs typeface="Times New Roman" panose="02020603050405020304" pitchFamily="18" charset="0"/>
              </a:rPr>
              <a:t>     Which one costs most?</a:t>
            </a:r>
          </a:p>
          <a:p>
            <a:r>
              <a:rPr lang="en-US" dirty="0" err="1">
                <a:solidFill>
                  <a:schemeClr val="accent6">
                    <a:lumMod val="50000"/>
                  </a:schemeClr>
                </a:solidFill>
                <a:latin typeface="Times New Roman" panose="02020603050405020304" pitchFamily="18" charset="0"/>
                <a:cs typeface="Times New Roman" panose="02020603050405020304" pitchFamily="18" charset="0"/>
              </a:rPr>
              <a:t>i</a:t>
            </a:r>
            <a:r>
              <a:rPr lang="en-US" dirty="0">
                <a:solidFill>
                  <a:schemeClr val="accent6">
                    <a:lumMod val="50000"/>
                  </a:schemeClr>
                </a:solidFill>
                <a:latin typeface="Times New Roman" panose="02020603050405020304" pitchFamily="18" charset="0"/>
                <a:cs typeface="Times New Roman" panose="02020603050405020304" pitchFamily="18" charset="0"/>
              </a:rPr>
              <a:t> := 0;</a:t>
            </a:r>
          </a:p>
          <a:p>
            <a:r>
              <a:rPr lang="en-US" dirty="0">
                <a:solidFill>
                  <a:schemeClr val="accent6">
                    <a:lumMod val="50000"/>
                  </a:schemeClr>
                </a:solidFill>
                <a:latin typeface="Times New Roman" panose="02020603050405020304" pitchFamily="18" charset="0"/>
                <a:cs typeface="Times New Roman" panose="02020603050405020304" pitchFamily="18" charset="0"/>
              </a:rPr>
              <a:t>while (</a:t>
            </a:r>
            <a:r>
              <a:rPr lang="en-US" dirty="0" err="1">
                <a:solidFill>
                  <a:schemeClr val="accent6">
                    <a:lumMod val="50000"/>
                  </a:schemeClr>
                </a:solidFill>
                <a:latin typeface="Times New Roman" panose="02020603050405020304" pitchFamily="18" charset="0"/>
                <a:cs typeface="Times New Roman" panose="02020603050405020304" pitchFamily="18" charset="0"/>
              </a:rPr>
              <a:t>i</a:t>
            </a:r>
            <a:r>
              <a:rPr lang="en-US" dirty="0">
                <a:solidFill>
                  <a:schemeClr val="accent6">
                    <a:lumMod val="50000"/>
                  </a:schemeClr>
                </a:solidFill>
                <a:latin typeface="Times New Roman" panose="02020603050405020304" pitchFamily="18" charset="0"/>
                <a:cs typeface="Times New Roman" panose="02020603050405020304" pitchFamily="18" charset="0"/>
              </a:rPr>
              <a:t> &lt; n) </a:t>
            </a:r>
          </a:p>
          <a:p>
            <a:r>
              <a:rPr lang="en-US" dirty="0">
                <a:solidFill>
                  <a:schemeClr val="accent6">
                    <a:lumMod val="50000"/>
                  </a:schemeClr>
                </a:solidFill>
                <a:latin typeface="Times New Roman" panose="02020603050405020304" pitchFamily="18" charset="0"/>
                <a:cs typeface="Times New Roman" panose="02020603050405020304" pitchFamily="18" charset="0"/>
              </a:rPr>
              <a:t>      {if (</a:t>
            </a:r>
            <a:r>
              <a:rPr lang="en-US"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S[</a:t>
            </a:r>
            <a:r>
              <a:rPr lang="en-US" dirty="0" err="1">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i</a:t>
            </a:r>
            <a:r>
              <a:rPr lang="en-US"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 ≠ K) {</a:t>
            </a:r>
            <a:r>
              <a:rPr lang="en-US" dirty="0" err="1">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i</a:t>
            </a:r>
            <a:r>
              <a:rPr lang="en-US"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 := </a:t>
            </a:r>
            <a:r>
              <a:rPr lang="en-US" dirty="0" err="1">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i</a:t>
            </a:r>
            <a:r>
              <a:rPr lang="en-US"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 +1;}}//end while-do</a:t>
            </a:r>
          </a:p>
          <a:p>
            <a:r>
              <a:rPr lang="en-US"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if (</a:t>
            </a:r>
            <a:r>
              <a:rPr lang="en-US" dirty="0" err="1">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i</a:t>
            </a:r>
            <a:r>
              <a:rPr lang="en-US"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 &lt; n) return </a:t>
            </a:r>
            <a:r>
              <a:rPr lang="en-US" dirty="0" err="1">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i</a:t>
            </a:r>
            <a:r>
              <a:rPr lang="en-US"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a:t>
            </a:r>
          </a:p>
          <a:p>
            <a:r>
              <a:rPr lang="en-US"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else        return –</a:t>
            </a:r>
            <a:r>
              <a:rPr lang="en-US" dirty="0" err="1">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i</a:t>
            </a:r>
            <a:r>
              <a:rPr lang="en-US"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Or</a:t>
            </a:r>
          </a:p>
          <a:p>
            <a:r>
              <a:rPr lang="en-US" dirty="0" err="1">
                <a:solidFill>
                  <a:srgbClr val="0000FF"/>
                </a:solidFill>
                <a:latin typeface="Times New Roman" panose="02020603050405020304" pitchFamily="18" charset="0"/>
                <a:cs typeface="Times New Roman" panose="02020603050405020304" pitchFamily="18" charset="0"/>
              </a:rPr>
              <a:t>i</a:t>
            </a:r>
            <a:r>
              <a:rPr lang="en-US" dirty="0">
                <a:solidFill>
                  <a:srgbClr val="0000FF"/>
                </a:solidFill>
                <a:latin typeface="Times New Roman" panose="02020603050405020304" pitchFamily="18" charset="0"/>
                <a:cs typeface="Times New Roman" panose="02020603050405020304" pitchFamily="18" charset="0"/>
              </a:rPr>
              <a:t> := 0;</a:t>
            </a:r>
          </a:p>
          <a:p>
            <a:r>
              <a:rPr lang="en-US" dirty="0">
                <a:solidFill>
                  <a:srgbClr val="0000FF"/>
                </a:solidFill>
                <a:latin typeface="Times New Roman" panose="02020603050405020304" pitchFamily="18" charset="0"/>
                <a:cs typeface="Times New Roman" panose="02020603050405020304" pitchFamily="18" charset="0"/>
              </a:rPr>
              <a:t>while (</a:t>
            </a:r>
            <a:r>
              <a:rPr lang="en-US" dirty="0" err="1">
                <a:solidFill>
                  <a:srgbClr val="0000FF"/>
                </a:solidFill>
                <a:latin typeface="Times New Roman" panose="02020603050405020304" pitchFamily="18" charset="0"/>
                <a:cs typeface="Times New Roman" panose="02020603050405020304" pitchFamily="18" charset="0"/>
              </a:rPr>
              <a:t>i</a:t>
            </a:r>
            <a:r>
              <a:rPr lang="en-US" dirty="0">
                <a:solidFill>
                  <a:srgbClr val="0000FF"/>
                </a:solidFill>
                <a:latin typeface="Times New Roman" panose="02020603050405020304" pitchFamily="18" charset="0"/>
                <a:cs typeface="Times New Roman" panose="02020603050405020304" pitchFamily="18" charset="0"/>
              </a:rPr>
              <a:t> &lt; n)</a:t>
            </a:r>
          </a:p>
          <a:p>
            <a:r>
              <a:rPr lang="en-US" dirty="0">
                <a:solidFill>
                  <a:srgbClr val="0000FF"/>
                </a:solidFill>
                <a:latin typeface="Times New Roman" panose="02020603050405020304" pitchFamily="18" charset="0"/>
                <a:cs typeface="Times New Roman" panose="02020603050405020304" pitchFamily="18" charset="0"/>
              </a:rPr>
              <a:t>do       { if (S[</a:t>
            </a:r>
            <a:r>
              <a:rPr lang="en-US" dirty="0" err="1">
                <a:solidFill>
                  <a:srgbClr val="0000FF"/>
                </a:solidFill>
                <a:latin typeface="Times New Roman" panose="02020603050405020304" pitchFamily="18" charset="0"/>
                <a:cs typeface="Times New Roman" panose="02020603050405020304" pitchFamily="18" charset="0"/>
              </a:rPr>
              <a:t>i</a:t>
            </a:r>
            <a:r>
              <a:rPr lang="en-US" dirty="0">
                <a:solidFill>
                  <a:srgbClr val="0000FF"/>
                </a:solidFill>
                <a:latin typeface="Times New Roman" panose="02020603050405020304" pitchFamily="18" charset="0"/>
                <a:cs typeface="Times New Roman" panose="02020603050405020304" pitchFamily="18" charset="0"/>
              </a:rPr>
              <a:t>] = K) {return </a:t>
            </a:r>
            <a:r>
              <a:rPr lang="en-US" dirty="0" err="1">
                <a:solidFill>
                  <a:srgbClr val="0000FF"/>
                </a:solidFill>
                <a:latin typeface="Times New Roman" panose="02020603050405020304" pitchFamily="18" charset="0"/>
                <a:cs typeface="Times New Roman" panose="02020603050405020304" pitchFamily="18" charset="0"/>
              </a:rPr>
              <a:t>i</a:t>
            </a:r>
            <a:r>
              <a:rPr lang="en-US" dirty="0">
                <a:solidFill>
                  <a:srgbClr val="0000FF"/>
                </a:solidFill>
                <a:latin typeface="Times New Roman" panose="02020603050405020304" pitchFamily="18" charset="0"/>
                <a:cs typeface="Times New Roman" panose="02020603050405020304" pitchFamily="18" charset="0"/>
              </a:rPr>
              <a:t>;}</a:t>
            </a:r>
          </a:p>
          <a:p>
            <a:r>
              <a:rPr lang="en-US" dirty="0">
                <a:solidFill>
                  <a:srgbClr val="0000FF"/>
                </a:solidFill>
                <a:latin typeface="Times New Roman" panose="02020603050405020304" pitchFamily="18" charset="0"/>
                <a:cs typeface="Times New Roman" panose="02020603050405020304" pitchFamily="18" charset="0"/>
              </a:rPr>
              <a:t>              </a:t>
            </a:r>
            <a:r>
              <a:rPr lang="en-US"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+1;} //end while-do</a:t>
            </a:r>
          </a:p>
          <a:p>
            <a:r>
              <a:rPr lang="en-US" dirty="0">
                <a:solidFill>
                  <a:srgbClr val="0000FF"/>
                </a:solidFill>
                <a:latin typeface="Times New Roman" panose="02020603050405020304" pitchFamily="18" charset="0"/>
                <a:cs typeface="Times New Roman" panose="02020603050405020304" pitchFamily="18" charset="0"/>
              </a:rPr>
              <a:t>return -1;      </a:t>
            </a:r>
          </a:p>
        </p:txBody>
      </p:sp>
      <p:pic>
        <p:nvPicPr>
          <p:cNvPr id="4" name="Picture 3" descr="Image result for smiley face images">
            <a:extLst>
              <a:ext uri="{FF2B5EF4-FFF2-40B4-BE49-F238E27FC236}">
                <a16:creationId xmlns:a16="http://schemas.microsoft.com/office/drawing/2014/main" id="{72A468A3-2D24-4750-A3E1-74274702058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45099" y="5650709"/>
            <a:ext cx="550409" cy="398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212205"/>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6812984-75BC-4332-AAFC-67CB98AF3EB8}"/>
              </a:ext>
            </a:extLst>
          </p:cNvPr>
          <p:cNvSpPr txBox="1"/>
          <p:nvPr/>
        </p:nvSpPr>
        <p:spPr>
          <a:xfrm>
            <a:off x="914400" y="1034473"/>
            <a:ext cx="10261600" cy="3685309"/>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7" name="Rectangle 6"/>
              <p:cNvSpPr>
                <a:spLocks noChangeArrowheads="1"/>
              </p:cNvSpPr>
              <p:nvPr/>
            </p:nvSpPr>
            <p:spPr bwMode="auto">
              <a:xfrm>
                <a:off x="1275313" y="219628"/>
                <a:ext cx="9930533" cy="641874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800" b="0" i="0" u="none" strike="noStrike" cap="none" normalizeH="0" baseline="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Can we do better </a:t>
                </a:r>
                <a:r>
                  <a:rPr lang="en-US" altLang="en-US" sz="28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to compute </a:t>
                </a:r>
                <a:r>
                  <a:rPr lang="en-US" altLang="en-US" sz="2800" dirty="0" err="1">
                    <a:solidFill>
                      <a:srgbClr val="0033CC"/>
                    </a:solidFill>
                    <a:latin typeface="Times New Roman" panose="02020603050405020304" pitchFamily="18" charset="0"/>
                    <a:ea typeface="Calibri" panose="020F0502020204030204" pitchFamily="34" charset="0"/>
                    <a:cs typeface="Times New Roman" panose="02020603050405020304" pitchFamily="18" charset="0"/>
                  </a:rPr>
                  <a:t>x</a:t>
                </a:r>
                <a:r>
                  <a:rPr lang="en-US" altLang="en-US" sz="2800" baseline="30000" dirty="0" err="1">
                    <a:solidFill>
                      <a:srgbClr val="0033CC"/>
                    </a:solidFill>
                    <a:latin typeface="Times New Roman" panose="02020603050405020304" pitchFamily="18" charset="0"/>
                    <a:ea typeface="Calibri" panose="020F0502020204030204" pitchFamily="34" charset="0"/>
                    <a:cs typeface="Times New Roman" panose="02020603050405020304" pitchFamily="18" charset="0"/>
                  </a:rPr>
                  <a:t>y</a:t>
                </a:r>
                <a:r>
                  <a:rPr lang="en-US" altLang="en-US" sz="28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mod N ?</a:t>
                </a:r>
              </a:p>
              <a:p>
                <a:pPr lvl="0" eaLnBrk="0" fontAlgn="base" hangingPunct="0">
                  <a:spcBef>
                    <a:spcPct val="0"/>
                  </a:spcBef>
                  <a:spcAft>
                    <a:spcPct val="0"/>
                  </a:spcAft>
                </a:pPr>
                <a:r>
                  <a:rPr lang="en-US" alt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2400" b="0" i="0" u="none" strike="noStrike" cap="none" normalizeH="0" baseline="0" dirty="0">
                  <a:ln>
                    <a:noFill/>
                  </a:ln>
                  <a:solidFill>
                    <a:schemeClr val="tx1"/>
                  </a:solidFill>
                  <a:effectLst/>
                </a:endParaRPr>
              </a:p>
              <a:p>
                <a:pPr marL="461963" marR="0" lvl="0" indent="-461963"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Starting with x and squaring repeatedly modulo N, compute</a:t>
                </a:r>
              </a:p>
              <a:p>
                <a:pPr eaLnBrk="0" fontAlgn="base" hangingPunct="0">
                  <a:spcBef>
                    <a:spcPct val="0"/>
                  </a:spcBef>
                  <a:spcAft>
                    <a:spcPct val="0"/>
                  </a:spcAft>
                </a:pPr>
                <a:r>
                  <a:rPr kumimoji="0" lang="en-US" altLang="en-US" sz="2400" b="0" i="0" u="none" strike="noStrike" cap="none" normalizeH="0" baseline="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x mod N </a:t>
                </a:r>
              </a:p>
              <a:p>
                <a:pPr eaLnBrk="0" fontAlgn="base" hangingPunct="0">
                  <a:spcBef>
                    <a:spcPct val="0"/>
                  </a:spcBef>
                  <a:spcAft>
                    <a:spcPct val="0"/>
                  </a:spcAft>
                </a:pPr>
                <a:r>
                  <a:rPr lang="en-US" alt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x</a:t>
                </a:r>
                <a:r>
                  <a:rPr kumimoji="0" lang="en-US" altLang="en-US" sz="2400" b="0" i="0" u="none" strike="noStrike" cap="none" normalizeH="0" baseline="3000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2</a:t>
                </a:r>
                <a:r>
                  <a:rPr kumimoji="0" lang="en-US" altLang="en-US" sz="2400" b="0" i="0" u="none" strike="noStrike" cap="none" normalizeH="0" baseline="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mod N = (x mod N) (x mod N ) mod N</a:t>
                </a:r>
              </a:p>
              <a:p>
                <a:pPr eaLnBrk="0" fontAlgn="base" hangingPunct="0">
                  <a:spcBef>
                    <a:spcPct val="0"/>
                  </a:spcBef>
                  <a:spcAft>
                    <a:spcPct val="0"/>
                  </a:spcAft>
                </a:pPr>
                <a:r>
                  <a:rPr lang="en-US" alt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x</a:t>
                </a:r>
                <a:r>
                  <a:rPr kumimoji="0" lang="en-US" altLang="en-US" sz="2400" b="0" i="0" u="none" strike="noStrike" cap="none" normalizeH="0" baseline="3000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4</a:t>
                </a:r>
                <a:r>
                  <a:rPr kumimoji="0" lang="en-US" altLang="en-US" sz="2400" b="0" i="0" u="none" strike="noStrike" cap="none" normalizeH="0" baseline="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mod N</a:t>
                </a:r>
                <a:r>
                  <a:rPr lang="en-US" alt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(x</a:t>
                </a:r>
                <a:r>
                  <a:rPr kumimoji="0" lang="en-US" altLang="en-US" sz="2400" b="0" i="0" u="none" strike="noStrike" cap="none" normalizeH="0" baseline="3000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2</a:t>
                </a:r>
                <a:r>
                  <a:rPr kumimoji="0" lang="en-US" altLang="en-US" sz="2400" b="0" i="0" u="none" strike="noStrike" cap="none" normalizeH="0" baseline="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mod N) (x</a:t>
                </a:r>
                <a:r>
                  <a:rPr kumimoji="0" lang="en-US" altLang="en-US" sz="2400" b="0" i="0" u="none" strike="noStrike" cap="none" normalizeH="0" baseline="3000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2</a:t>
                </a:r>
                <a:r>
                  <a:rPr kumimoji="0" lang="en-US" altLang="en-US" sz="2400" b="0" i="0" u="none" strike="noStrike" cap="none" normalizeH="0" baseline="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mod N ) mod N</a:t>
                </a:r>
                <a:endParaRPr lang="en-US" alt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endParaRPr>
              </a:p>
              <a:p>
                <a:pPr eaLnBrk="0" fontAlgn="base" hangingPunct="0">
                  <a:spcBef>
                    <a:spcPct val="0"/>
                  </a:spcBef>
                  <a:spcAft>
                    <a:spcPct val="0"/>
                  </a:spcAft>
                </a:pPr>
                <a:r>
                  <a:rPr kumimoji="0" lang="en-US" altLang="en-US" sz="2400" b="0" i="0" u="none" strike="noStrike" cap="none" normalizeH="0" baseline="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x</a:t>
                </a:r>
                <a:r>
                  <a:rPr kumimoji="0" lang="en-US" altLang="en-US" sz="2400" b="0" i="0" u="none" strike="noStrike" cap="none" normalizeH="0" baseline="3000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8</a:t>
                </a:r>
                <a:r>
                  <a:rPr kumimoji="0" lang="en-US" altLang="en-US" sz="2400" b="0" i="0" u="none" strike="noStrike" cap="none" normalizeH="0" baseline="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mod N = (x</a:t>
                </a:r>
                <a:r>
                  <a:rPr kumimoji="0" lang="en-US" altLang="en-US" sz="2400" b="0" i="0" u="none" strike="noStrike" cap="none" normalizeH="0" baseline="3000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4</a:t>
                </a:r>
                <a:r>
                  <a:rPr kumimoji="0" lang="en-US" altLang="en-US" sz="2400" b="0" i="0" u="none" strike="noStrike" cap="none" normalizeH="0" baseline="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mod N) (x</a:t>
                </a:r>
                <a:r>
                  <a:rPr kumimoji="0" lang="en-US" altLang="en-US" sz="2400" b="0" i="0" u="none" strike="noStrike" cap="none" normalizeH="0" baseline="3000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4</a:t>
                </a:r>
                <a:r>
                  <a:rPr kumimoji="0" lang="en-US" altLang="en-US" sz="2400" b="0" i="0" u="none" strike="noStrike" cap="none" normalizeH="0" baseline="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mod N ) mod N</a:t>
                </a:r>
              </a:p>
              <a:p>
                <a:pPr eaLnBrk="0" fontAlgn="base" hangingPunct="0">
                  <a:spcBef>
                    <a:spcPct val="0"/>
                  </a:spcBef>
                  <a:spcAft>
                    <a:spcPct val="0"/>
                  </a:spcAft>
                </a:pPr>
                <a:r>
                  <a:rPr lang="en-US" alt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a:ln>
                      <a:noFill/>
                    </a:ln>
                    <a:solidFill>
                      <a:srgbClr val="0033CC"/>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2400" b="0" i="0" u="none" strike="noStrike" cap="none" normalizeH="0" baseline="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a:t>
                </a:r>
              </a:p>
              <a:p>
                <a:pPr eaLnBrk="0" fontAlgn="base" hangingPunct="0">
                  <a:spcBef>
                    <a:spcPct val="0"/>
                  </a:spcBef>
                  <a:spcAft>
                    <a:spcPct val="0"/>
                  </a:spcAft>
                </a:pPr>
                <a:r>
                  <a:rPr lang="en-US" alt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x</a:t>
                </a:r>
                <a:r>
                  <a:rPr kumimoji="0" lang="en-US" altLang="en-US" sz="2400" b="0" i="0" u="none" strike="noStrike" cap="none" normalizeH="0" baseline="30000" dirty="0" err="1">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y</a:t>
                </a:r>
                <a:r>
                  <a:rPr kumimoji="0" lang="en-US" altLang="en-US" sz="2400" b="0" i="0" u="none" strike="noStrike" cap="none" normalizeH="0" baseline="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mod N = (</a:t>
                </a:r>
                <a14:m>
                  <m:oMath xmlns:m="http://schemas.openxmlformats.org/officeDocument/2006/math">
                    <m:sSup>
                      <m:sSupPr>
                        <m:ctrlPr>
                          <a:rPr kumimoji="0" lang="en-US" altLang="en-US" sz="2400" b="0" i="1" u="none" strike="noStrike" cap="none" normalizeH="0" baseline="0" dirty="0" smtClean="0">
                            <a:ln>
                              <a:noFill/>
                            </a:ln>
                            <a:solidFill>
                              <a:srgbClr val="0033CC"/>
                            </a:solidFill>
                            <a:effectLst/>
                            <a:latin typeface="Cambria Math" panose="02040503050406030204" pitchFamily="18" charset="0"/>
                            <a:cs typeface="Times New Roman" panose="02020603050405020304" pitchFamily="18" charset="0"/>
                          </a:rPr>
                        </m:ctrlPr>
                      </m:sSupPr>
                      <m:e>
                        <m:r>
                          <a:rPr kumimoji="0" lang="en-US" altLang="en-US" sz="2400" b="0" i="1" u="none" strike="noStrike" cap="none" normalizeH="0" baseline="0" dirty="0" smtClean="0">
                            <a:ln>
                              <a:noFill/>
                            </a:ln>
                            <a:solidFill>
                              <a:srgbClr val="0033CC"/>
                            </a:solidFill>
                            <a:effectLst/>
                            <a:latin typeface="Cambria Math" panose="02040503050406030204" pitchFamily="18" charset="0"/>
                            <a:cs typeface="Times New Roman" panose="02020603050405020304" pitchFamily="18" charset="0"/>
                          </a:rPr>
                          <m:t>𝑥</m:t>
                        </m:r>
                      </m:e>
                      <m:sup>
                        <m:f>
                          <m:fPr>
                            <m:ctrlPr>
                              <a:rPr kumimoji="0" lang="en-US" altLang="en-US" sz="2400" b="0" i="1" u="none" strike="noStrike" cap="none" normalizeH="0" baseline="0" dirty="0" smtClean="0">
                                <a:ln>
                                  <a:noFill/>
                                </a:ln>
                                <a:solidFill>
                                  <a:srgbClr val="0033CC"/>
                                </a:solidFill>
                                <a:effectLst/>
                                <a:latin typeface="Cambria Math" panose="02040503050406030204" pitchFamily="18" charset="0"/>
                                <a:cs typeface="Times New Roman" panose="02020603050405020304" pitchFamily="18" charset="0"/>
                              </a:rPr>
                            </m:ctrlPr>
                          </m:fPr>
                          <m:num>
                            <m:r>
                              <a:rPr kumimoji="0" lang="en-US" altLang="en-US" sz="2400" b="0" i="1" u="none" strike="noStrike" cap="none" normalizeH="0" baseline="0" dirty="0" smtClean="0">
                                <a:ln>
                                  <a:noFill/>
                                </a:ln>
                                <a:solidFill>
                                  <a:srgbClr val="0033CC"/>
                                </a:solidFill>
                                <a:effectLst/>
                                <a:latin typeface="Cambria Math" panose="02040503050406030204" pitchFamily="18" charset="0"/>
                                <a:cs typeface="Times New Roman" panose="02020603050405020304" pitchFamily="18" charset="0"/>
                              </a:rPr>
                              <m:t>𝑦</m:t>
                            </m:r>
                          </m:num>
                          <m:den>
                            <m:r>
                              <a:rPr kumimoji="0" lang="en-US" altLang="en-US" sz="2400" b="0" i="1" u="none" strike="noStrike" cap="none" normalizeH="0" baseline="0" dirty="0" smtClean="0">
                                <a:ln>
                                  <a:noFill/>
                                </a:ln>
                                <a:solidFill>
                                  <a:srgbClr val="0033CC"/>
                                </a:solidFill>
                                <a:effectLst/>
                                <a:latin typeface="Cambria Math" panose="02040503050406030204" pitchFamily="18" charset="0"/>
                                <a:cs typeface="Times New Roman" panose="02020603050405020304" pitchFamily="18" charset="0"/>
                              </a:rPr>
                              <m:t>2</m:t>
                            </m:r>
                          </m:den>
                        </m:f>
                      </m:sup>
                    </m:sSup>
                  </m:oMath>
                </a14:m>
                <a:r>
                  <a:rPr kumimoji="0" lang="en-US" altLang="en-US" sz="2400" b="0" i="0" u="none" strike="noStrike" cap="none" normalizeH="0" baseline="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mod N) (</a:t>
                </a:r>
                <a14:m>
                  <m:oMath xmlns:m="http://schemas.openxmlformats.org/officeDocument/2006/math">
                    <m:sSup>
                      <m:sSupPr>
                        <m:ctrlPr>
                          <a:rPr lang="en-US" altLang="en-US" sz="2400" i="1" dirty="0">
                            <a:solidFill>
                              <a:srgbClr val="0033CC"/>
                            </a:solidFill>
                            <a:latin typeface="Cambria Math" panose="02040503050406030204" pitchFamily="18" charset="0"/>
                            <a:cs typeface="Times New Roman" panose="02020603050405020304" pitchFamily="18" charset="0"/>
                          </a:rPr>
                        </m:ctrlPr>
                      </m:sSupPr>
                      <m:e>
                        <m:r>
                          <a:rPr lang="en-US" altLang="en-US" sz="2400" i="1" dirty="0">
                            <a:solidFill>
                              <a:srgbClr val="0033CC"/>
                            </a:solidFill>
                            <a:latin typeface="Cambria Math" panose="02040503050406030204" pitchFamily="18" charset="0"/>
                            <a:cs typeface="Times New Roman" panose="02020603050405020304" pitchFamily="18" charset="0"/>
                          </a:rPr>
                          <m:t>𝑥</m:t>
                        </m:r>
                      </m:e>
                      <m:sup>
                        <m:f>
                          <m:fPr>
                            <m:ctrlPr>
                              <a:rPr lang="en-US" altLang="en-US" sz="2400" i="1" dirty="0">
                                <a:solidFill>
                                  <a:srgbClr val="0033CC"/>
                                </a:solidFill>
                                <a:latin typeface="Cambria Math" panose="02040503050406030204" pitchFamily="18" charset="0"/>
                                <a:cs typeface="Times New Roman" panose="02020603050405020304" pitchFamily="18" charset="0"/>
                              </a:rPr>
                            </m:ctrlPr>
                          </m:fPr>
                          <m:num>
                            <m:r>
                              <a:rPr lang="en-US" altLang="en-US" sz="2400" i="1" dirty="0">
                                <a:solidFill>
                                  <a:srgbClr val="0033CC"/>
                                </a:solidFill>
                                <a:latin typeface="Cambria Math" panose="02040503050406030204" pitchFamily="18" charset="0"/>
                                <a:cs typeface="Times New Roman" panose="02020603050405020304" pitchFamily="18" charset="0"/>
                              </a:rPr>
                              <m:t>𝑦</m:t>
                            </m:r>
                          </m:num>
                          <m:den>
                            <m:r>
                              <a:rPr lang="en-US" altLang="en-US" sz="2400" i="1" dirty="0">
                                <a:solidFill>
                                  <a:srgbClr val="0033CC"/>
                                </a:solidFill>
                                <a:latin typeface="Cambria Math" panose="02040503050406030204" pitchFamily="18" charset="0"/>
                                <a:cs typeface="Times New Roman" panose="02020603050405020304" pitchFamily="18" charset="0"/>
                              </a:rPr>
                              <m:t>2</m:t>
                            </m:r>
                          </m:den>
                        </m:f>
                      </m:sup>
                    </m:sSup>
                  </m:oMath>
                </a14:m>
                <a:r>
                  <a:rPr kumimoji="0" lang="en-US" altLang="en-US" sz="2400" b="0" i="0" u="none" strike="noStrike" cap="none" normalizeH="0" baseline="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mod N ) mod N.</a:t>
                </a:r>
                <a:endParaRPr kumimoji="0" lang="en-US" altLang="en-US" sz="2400" b="0" i="0" u="none" strike="noStrike" cap="none" normalizeH="0" baseline="0" dirty="0">
                  <a:ln>
                    <a:noFill/>
                  </a:ln>
                  <a:solidFill>
                    <a:schemeClr val="tx1"/>
                  </a:solidFill>
                  <a:effectLst/>
                </a:endParaRPr>
              </a:p>
              <a:p>
                <a:pPr marL="461963" lvl="0" indent="-461963" eaLnBrk="0" fontAlgn="base" hangingPunct="0">
                  <a:spcBef>
                    <a:spcPct val="0"/>
                  </a:spcBef>
                  <a:spcAft>
                    <a:spcPct val="0"/>
                  </a:spcAft>
                  <a:buFont typeface="Arial" panose="020B0604020202020204" pitchFamily="34" charset="0"/>
                  <a:buChar char="•"/>
                </a:pPr>
                <a:r>
                  <a:rPr kumimoji="0" lang="en-US" altLang="en-US" sz="2400" b="0" i="0" u="none" strike="noStrike" cap="none" normalizeH="0" baseline="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x mod N </a:t>
                </a:r>
                <a14:m>
                  <m:oMath xmlns:m="http://schemas.openxmlformats.org/officeDocument/2006/math">
                    <m:r>
                      <a:rPr kumimoji="0" lang="en-US" altLang="en-US" sz="2400" b="0" i="1" u="none" strike="noStrike" cap="none" normalizeH="0" baseline="0" smtClean="0">
                        <a:ln>
                          <a:noFill/>
                        </a:ln>
                        <a:solidFill>
                          <a:srgbClr val="0033CC"/>
                        </a:solidFill>
                        <a:effectLst/>
                        <a:latin typeface="Cambria Math" panose="02040503050406030204" pitchFamily="18" charset="0"/>
                        <a:ea typeface="Cambria Math" panose="02040503050406030204" pitchFamily="18" charset="0"/>
                        <a:cs typeface="Times New Roman" panose="02020603050405020304" pitchFamily="18" charset="0"/>
                      </a:rPr>
                      <m:t>→</m:t>
                    </m:r>
                  </m:oMath>
                </a14:m>
                <a:r>
                  <a:rPr kumimoji="0" lang="en-US" altLang="en-US" sz="2400" b="0" i="0" u="none" strike="noStrike" cap="none" normalizeH="0" baseline="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x</a:t>
                </a:r>
                <a:r>
                  <a:rPr kumimoji="0" lang="en-US" altLang="en-US" sz="2400" b="0" i="0" u="none" strike="noStrike" cap="none" normalizeH="0" baseline="3000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2</a:t>
                </a:r>
                <a:r>
                  <a:rPr kumimoji="0" lang="en-US" altLang="en-US" sz="2400" b="0" i="0" u="none" strike="noStrike" cap="none" normalizeH="0" baseline="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mod N </a:t>
                </a:r>
                <a14:m>
                  <m:oMath xmlns:m="http://schemas.openxmlformats.org/officeDocument/2006/math">
                    <m:r>
                      <a:rPr lang="en-US" altLang="en-US" sz="2400" i="1">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m:t>
                    </m:r>
                  </m:oMath>
                </a14:m>
                <a:r>
                  <a:rPr kumimoji="0" lang="en-US" altLang="en-US" sz="2400" b="0" i="0" u="none" strike="noStrike" cap="none" normalizeH="0" baseline="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x</a:t>
                </a:r>
                <a:r>
                  <a:rPr kumimoji="0" lang="en-US" altLang="en-US" sz="2400" b="0" i="0" u="none" strike="noStrike" cap="none" normalizeH="0" baseline="3000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4</a:t>
                </a:r>
                <a:r>
                  <a:rPr kumimoji="0" lang="en-US" altLang="en-US" sz="2400" b="0" i="0" u="none" strike="noStrike" cap="none" normalizeH="0" baseline="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mod N</a:t>
                </a:r>
                <a:r>
                  <a:rPr lang="en-US" alt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altLang="en-US" sz="2400" i="1">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x</a:t>
                </a:r>
                <a:r>
                  <a:rPr kumimoji="0" lang="en-US" altLang="en-US" sz="2400" b="0" i="0" u="none" strike="noStrike" cap="none" normalizeH="0" baseline="3000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8</a:t>
                </a:r>
                <a:r>
                  <a:rPr kumimoji="0" lang="en-US" altLang="en-US" sz="2400" b="0" i="0" u="none" strike="noStrike" cap="none" normalizeH="0" baseline="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mod N </a:t>
                </a:r>
                <a14:m>
                  <m:oMath xmlns:m="http://schemas.openxmlformats.org/officeDocument/2006/math">
                    <m:r>
                      <a:rPr lang="en-US" altLang="en-US" sz="2400" i="1">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m:t>
                    </m:r>
                  </m:oMath>
                </a14:m>
                <a:r>
                  <a:rPr kumimoji="0" lang="en-US" altLang="en-US" sz="2400" b="0" i="0" u="none" strike="noStrike" cap="none" normalizeH="0" baseline="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a:ln>
                      <a:noFill/>
                    </a:ln>
                    <a:solidFill>
                      <a:srgbClr val="0033CC"/>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2400" b="0" i="0" u="none" strike="noStrike" cap="none" normalizeH="0" baseline="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altLang="en-US" sz="2400" i="1">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m:t>
                    </m:r>
                  </m:oMath>
                </a14:m>
                <a:r>
                  <a:rPr kumimoji="0" lang="en-US" altLang="en-US" sz="2400" b="0" i="0" u="none" strike="noStrike" cap="none" normalizeH="0" baseline="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p>
                      <m:sSupPr>
                        <m:ctrlPr>
                          <a:rPr kumimoji="0" lang="en-US" altLang="en-US" sz="2400" b="0" i="1" u="none" strike="noStrike" cap="none" normalizeH="0" baseline="0" dirty="0" smtClean="0">
                            <a:ln>
                              <a:noFill/>
                            </a:ln>
                            <a:solidFill>
                              <a:srgbClr val="0033CC"/>
                            </a:solidFill>
                            <a:effectLst/>
                            <a:latin typeface="Cambria Math" panose="02040503050406030204" pitchFamily="18" charset="0"/>
                            <a:cs typeface="Times New Roman" panose="02020603050405020304" pitchFamily="18" charset="0"/>
                          </a:rPr>
                        </m:ctrlPr>
                      </m:sSupPr>
                      <m:e>
                        <m:r>
                          <m:rPr>
                            <m:nor/>
                          </m:rPr>
                          <a:rPr lang="en-US" alt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m:t>x</m:t>
                        </m:r>
                      </m:e>
                      <m:sup>
                        <m:sSup>
                          <m:sSupPr>
                            <m:ctrlPr>
                              <a:rPr kumimoji="0" lang="en-US" altLang="en-US" sz="2400" b="0" i="1" u="none" strike="noStrike" cap="none" normalizeH="0" baseline="0" dirty="0" smtClean="0">
                                <a:ln>
                                  <a:noFill/>
                                </a:ln>
                                <a:solidFill>
                                  <a:srgbClr val="0033CC"/>
                                </a:solidFill>
                                <a:effectLst/>
                                <a:latin typeface="Cambria Math" panose="02040503050406030204" pitchFamily="18" charset="0"/>
                                <a:cs typeface="Times New Roman" panose="02020603050405020304" pitchFamily="18" charset="0"/>
                              </a:rPr>
                            </m:ctrlPr>
                          </m:sSupPr>
                          <m:e>
                            <m:r>
                              <a:rPr kumimoji="0" lang="en-US" altLang="en-US" sz="2400" b="0" i="1" u="none" strike="noStrike" cap="none" normalizeH="0" baseline="0" dirty="0" smtClean="0">
                                <a:ln>
                                  <a:noFill/>
                                </a:ln>
                                <a:solidFill>
                                  <a:srgbClr val="0033CC"/>
                                </a:solidFill>
                                <a:effectLst/>
                                <a:latin typeface="Cambria Math" panose="02040503050406030204" pitchFamily="18" charset="0"/>
                                <a:cs typeface="Times New Roman" panose="02020603050405020304" pitchFamily="18" charset="0"/>
                              </a:rPr>
                              <m:t>2</m:t>
                            </m:r>
                          </m:e>
                          <m:sup>
                            <m:r>
                              <m:rPr>
                                <m:nor/>
                              </m:rP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m:t>
                            </m:r>
                            <m:r>
                              <m:rPr>
                                <m:nor/>
                              </m:rP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log</m:t>
                            </m:r>
                            <m:r>
                              <m:rPr>
                                <m:nor/>
                              </m:rP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2</m:t>
                            </m:r>
                            <m:r>
                              <m:rPr>
                                <m:nor/>
                              </m:rP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y</m:t>
                            </m:r>
                            <m:r>
                              <m:rPr>
                                <m:nor/>
                              </m:rP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m:t>
                            </m:r>
                          </m:sup>
                        </m:sSup>
                      </m:sup>
                    </m:sSup>
                  </m:oMath>
                </a14:m>
                <a:r>
                  <a:rPr kumimoji="0" lang="en-US" altLang="en-US" sz="2400" b="0" i="0" u="none" strike="noStrike" cap="none" normalizeH="0" baseline="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mod N, </a:t>
                </a:r>
                <a:r>
                  <a:rPr lang="en-US" alt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where 2</a:t>
                </a:r>
                <a:r>
                  <a:rPr lang="en-US" altLang="en-US" sz="2400" baseline="30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k</a:t>
                </a:r>
                <a:r>
                  <a:rPr kumimoji="0" lang="en-US" altLang="en-US" sz="2400" b="0" i="0" u="none" strike="noStrike" cap="none" normalizeH="0" baseline="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 y which</a:t>
                </a:r>
                <a:r>
                  <a:rPr kumimoji="0" lang="en-US" altLang="en-US" sz="2400" b="0" i="0" u="none" strike="noStrike" cap="none" normalizeH="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implies k = </a:t>
                </a:r>
                <a14:m>
                  <m:oMath xmlns:m="http://schemas.openxmlformats.org/officeDocument/2006/math">
                    <m:r>
                      <m:rPr>
                        <m:nor/>
                      </m:rP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log</m:t>
                    </m:r>
                    <m:r>
                      <m:rPr>
                        <m:nor/>
                      </m:rP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2</m:t>
                    </m:r>
                    <m:r>
                      <m:rPr>
                        <m:nor/>
                      </m:rP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400" b="0" i="0" dirty="0" smtClean="0">
                        <a:solidFill>
                          <a:srgbClr val="0000FF"/>
                        </a:solidFill>
                        <a:latin typeface="Times New Roman" panose="02020603050405020304" pitchFamily="18" charset="0"/>
                        <a:ea typeface="Calibri" panose="020F0502020204030204" pitchFamily="34" charset="0"/>
                        <a:cs typeface="Times New Roman" panose="02020603050405020304" pitchFamily="18" charset="0"/>
                      </a:rPr>
                      <m:t>y</m:t>
                    </m:r>
                    <m:r>
                      <m:rPr>
                        <m:nor/>
                      </m:rP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oMath>
                </a14:m>
                <a:r>
                  <a:rPr kumimoji="0" lang="en-US" altLang="en-US" sz="2400" b="0" i="0" u="none" strike="noStrike" cap="none" normalizeH="0" baseline="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That is </a:t>
                </a:r>
                <a:r>
                  <a:rPr lang="en-US" alt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2</a:t>
                </a:r>
                <a:r>
                  <a:rPr lang="en-US" altLang="en-US" sz="2400" baseline="30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k</a:t>
                </a:r>
                <a:r>
                  <a:rPr lang="en-US" alt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altLang="en-US" sz="2400" i="1" smtClean="0">
                            <a:solidFill>
                              <a:srgbClr val="0033CC"/>
                            </a:solidFill>
                            <a:latin typeface="Cambria Math" panose="02040503050406030204" pitchFamily="18" charset="0"/>
                            <a:cs typeface="Times New Roman" panose="02020603050405020304" pitchFamily="18" charset="0"/>
                          </a:rPr>
                        </m:ctrlPr>
                      </m:sSupPr>
                      <m:e>
                        <m:r>
                          <a:rPr lang="en-US" altLang="en-US" sz="2400" b="0" i="1" smtClean="0">
                            <a:solidFill>
                              <a:srgbClr val="0033CC"/>
                            </a:solidFill>
                            <a:latin typeface="Cambria Math" panose="02040503050406030204" pitchFamily="18" charset="0"/>
                            <a:cs typeface="Times New Roman" panose="02020603050405020304" pitchFamily="18" charset="0"/>
                          </a:rPr>
                          <m:t>2</m:t>
                        </m:r>
                      </m:e>
                      <m:sup>
                        <m:r>
                          <m:rPr>
                            <m:nor/>
                          </m:rP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m:t>
                        </m:r>
                        <m:r>
                          <m:rPr>
                            <m:nor/>
                          </m:rPr>
                          <a:rPr lang="en-US" sz="2400" dirty="0" smtClean="0">
                            <a:solidFill>
                              <a:srgbClr val="0000FF"/>
                            </a:solidFill>
                            <a:latin typeface="Times New Roman" panose="02020603050405020304" pitchFamily="18" charset="0"/>
                            <a:ea typeface="Calibri" panose="020F0502020204030204" pitchFamily="34" charset="0"/>
                            <a:cs typeface="Times New Roman" panose="02020603050405020304" pitchFamily="18" charset="0"/>
                          </a:rPr>
                          <m:t>l</m:t>
                        </m:r>
                        <m:r>
                          <m:rPr>
                            <m:nor/>
                          </m:rP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og</m:t>
                        </m:r>
                        <m:r>
                          <m:rPr>
                            <m:nor/>
                          </m:rP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2</m:t>
                        </m:r>
                        <m:r>
                          <m:rPr>
                            <m:nor/>
                          </m:rP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y</m:t>
                        </m:r>
                        <m:r>
                          <m:rPr>
                            <m:nor/>
                          </m:rP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m:t>
                        </m:r>
                      </m:sup>
                    </m:sSup>
                    <m:r>
                      <a:rPr lang="en-US" altLang="en-US" sz="2400" b="0" i="0" smtClean="0">
                        <a:solidFill>
                          <a:srgbClr val="0033CC"/>
                        </a:solidFill>
                        <a:latin typeface="Cambria Math" panose="02040503050406030204" pitchFamily="18" charset="0"/>
                        <a:cs typeface="Times New Roman" panose="02020603050405020304" pitchFamily="18" charset="0"/>
                      </a:rPr>
                      <m:t>.</m:t>
                    </m:r>
                  </m:oMath>
                </a14:m>
                <a:r>
                  <a:rPr lang="en-US" alt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p>
              <a:p>
                <a:pPr lvl="0" eaLnBrk="0" fontAlgn="base" hangingPunct="0">
                  <a:spcBef>
                    <a:spcPct val="0"/>
                  </a:spcBef>
                  <a:spcAft>
                    <a:spcPct val="0"/>
                  </a:spcAft>
                </a:pPr>
                <a:endParaRPr kumimoji="0" lang="en-US" altLang="en-US" sz="2400" b="0" i="0" u="none" strike="noStrike" cap="none" normalizeH="0" baseline="0" dirty="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61963" indent="-461963" eaLnBrk="0" fontAlgn="base" hangingPunct="0">
                  <a:spcBef>
                    <a:spcPct val="0"/>
                  </a:spcBef>
                  <a:spcAft>
                    <a:spcPct val="0"/>
                  </a:spcAft>
                  <a:buFont typeface="Arial" panose="020B0604020202020204" pitchFamily="34" charset="0"/>
                  <a:buChar char="•"/>
                </a:pP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Each takes just </a:t>
                </a:r>
                <a:r>
                  <a:rPr lang="en-US" alt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O(log</a:t>
                </a:r>
                <a:r>
                  <a:rPr lang="en-US" alt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alt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alt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time to compute, and </a:t>
                </a:r>
                <a:r>
                  <a:rPr lang="en-US" alt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 this case, there are only </a:t>
                </a:r>
                <a14:m>
                  <m:oMath xmlns:m="http://schemas.openxmlformats.org/officeDocument/2006/math">
                    <m:r>
                      <m:rPr>
                        <m:nor/>
                      </m:rPr>
                      <a:rPr lang="en-US" sz="2400" dirty="0" smtClean="0">
                        <a:solidFill>
                          <a:srgbClr val="0000FF"/>
                        </a:solidFill>
                        <a:latin typeface="Times New Roman" panose="02020603050405020304" pitchFamily="18" charset="0"/>
                        <a:ea typeface="Calibri" panose="020F0502020204030204" pitchFamily="34" charset="0"/>
                        <a:cs typeface="Times New Roman" panose="02020603050405020304" pitchFamily="18" charset="0"/>
                      </a:rPr>
                      <m:t>log</m:t>
                    </m:r>
                    <m:r>
                      <m:rPr>
                        <m:nor/>
                      </m:rPr>
                      <a:rPr lang="en-US" sz="2400" baseline="-25000" dirty="0" smtClean="0">
                        <a:solidFill>
                          <a:srgbClr val="0000FF"/>
                        </a:solidFill>
                        <a:latin typeface="Times New Roman" panose="02020603050405020304" pitchFamily="18" charset="0"/>
                        <a:ea typeface="Calibri" panose="020F0502020204030204" pitchFamily="34" charset="0"/>
                        <a:cs typeface="Times New Roman" panose="02020603050405020304" pitchFamily="18" charset="0"/>
                      </a:rPr>
                      <m:t>2</m:t>
                    </m:r>
                  </m:oMath>
                </a14:m>
                <a:r>
                  <a:rPr lang="en-US" alt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y multiplications.  Thus, O(</a:t>
                </a:r>
                <a14:m>
                  <m:oMath xmlns:m="http://schemas.openxmlformats.org/officeDocument/2006/math">
                    <m:r>
                      <m:rPr>
                        <m:nor/>
                      </m:rP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log</m:t>
                    </m:r>
                    <m:r>
                      <m:rPr>
                        <m:nor/>
                      </m:rP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2</m:t>
                    </m:r>
                  </m:oMath>
                </a14:m>
                <a:r>
                  <a:rPr lang="en-US" alt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y * log</a:t>
                </a:r>
                <a:r>
                  <a:rPr lang="en-US" alt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alt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alt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 a polynomial time.</a:t>
                </a:r>
                <a:endParaRPr lang="en-US" altLang="en-US" sz="2400" dirty="0">
                  <a:latin typeface="Arial" panose="020B0604020202020204" pitchFamily="34" charset="0"/>
                </a:endParaRPr>
              </a:p>
              <a:p>
                <a:pPr marL="914400" indent="-461963" eaLnBrk="0" fontAlgn="base" hangingPunct="0">
                  <a:spcBef>
                    <a:spcPct val="0"/>
                  </a:spcBef>
                  <a:spcAft>
                    <a:spcPct val="0"/>
                  </a:spcAft>
                  <a:buFont typeface="Arial" panose="020B0604020202020204" pitchFamily="34" charset="0"/>
                  <a:buChar char="•"/>
                </a:pPr>
                <a:r>
                  <a:rPr lang="en-US" alt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Takes </a:t>
                </a:r>
                <a:r>
                  <a:rPr lang="en-US" alt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O(log</a:t>
                </a:r>
                <a:r>
                  <a:rPr lang="en-US" alt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alt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alt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time to compute</a:t>
                </a:r>
                <a:r>
                  <a:rPr lang="en-US" alt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x</a:t>
                </a:r>
                <a:r>
                  <a:rPr lang="en-US" altLang="en-US" sz="2400" baseline="30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2</a:t>
                </a:r>
                <a:r>
                  <a:rPr lang="en-US" alt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mod N  = (x mod N * x mod N)mod N, since it takes O(log</a:t>
                </a:r>
                <a:r>
                  <a:rPr lang="en-US" altLang="en-US" sz="2400" baseline="-25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2</a:t>
                </a:r>
                <a:r>
                  <a:rPr lang="en-US" alt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N) to compute x mod N.</a:t>
                </a:r>
                <a:endParaRPr lang="en-US" sz="2400" dirty="0"/>
              </a:p>
            </p:txBody>
          </p:sp>
        </mc:Choice>
        <mc:Fallback xmlns="">
          <p:sp>
            <p:nvSpPr>
              <p:cNvPr id="7" name="Rectangle 6"/>
              <p:cNvSpPr>
                <a:spLocks noRot="1" noChangeAspect="1" noMove="1" noResize="1" noEditPoints="1" noAdjustHandles="1" noChangeArrowheads="1" noChangeShapeType="1" noTextEdit="1"/>
              </p:cNvSpPr>
              <p:nvPr/>
            </p:nvSpPr>
            <p:spPr bwMode="auto">
              <a:xfrm>
                <a:off x="1275313" y="219628"/>
                <a:ext cx="9930533" cy="6418745"/>
              </a:xfrm>
              <a:prstGeom prst="rect">
                <a:avLst/>
              </a:prstGeom>
              <a:blipFill>
                <a:blip r:embed="rId2"/>
                <a:stretch>
                  <a:fillRect l="-1228" t="-475" r="-1719" b="-161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8" name="Cloud Callout 2">
            <a:extLst>
              <a:ext uri="{FF2B5EF4-FFF2-40B4-BE49-F238E27FC236}">
                <a16:creationId xmlns:a16="http://schemas.microsoft.com/office/drawing/2014/main" id="{8B857DDB-4359-4048-94E1-2E26D5701885}"/>
              </a:ext>
            </a:extLst>
          </p:cNvPr>
          <p:cNvSpPr/>
          <p:nvPr/>
        </p:nvSpPr>
        <p:spPr>
          <a:xfrm flipH="1">
            <a:off x="822388" y="2250762"/>
            <a:ext cx="540688" cy="348116"/>
          </a:xfrm>
          <a:prstGeom prst="cloudCallout">
            <a:avLst>
              <a:gd name="adj1" fmla="val -59429"/>
              <a:gd name="adj2" fmla="val 1257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843125">
            <a:off x="837775" y="2216732"/>
            <a:ext cx="522179" cy="436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285927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F73143B-B6A2-4E00-8AB2-6E62223161BB}"/>
              </a:ext>
            </a:extLst>
          </p:cNvPr>
          <p:cNvSpPr txBox="1"/>
          <p:nvPr/>
        </p:nvSpPr>
        <p:spPr>
          <a:xfrm>
            <a:off x="1402363" y="1607990"/>
            <a:ext cx="9431100" cy="4843412"/>
          </a:xfrm>
          <a:prstGeom prst="rect">
            <a:avLst/>
          </a:prstGeom>
          <a:solidFill>
            <a:schemeClr val="accent5">
              <a:lumMod val="20000"/>
              <a:lumOff val="80000"/>
            </a:schemeClr>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625600" y="470263"/>
                <a:ext cx="9319481" cy="5941563"/>
              </a:xfrm>
              <a:prstGeom prst="rect">
                <a:avLst/>
              </a:prstGeom>
            </p:spPr>
            <p:txBody>
              <a:bodyPr wrap="square">
                <a:spAutoFit/>
              </a:bodyPr>
              <a:lstStyle/>
              <a:p>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To </a:t>
                </a:r>
                <a:r>
                  <a:rPr lang="en-US" sz="2400" b="1"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determine </a:t>
                </a:r>
                <a:r>
                  <a:rPr lang="en-US" sz="2400" b="1" i="1"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x</a:t>
                </a:r>
                <a:r>
                  <a:rPr lang="en-US" sz="2400" b="1" i="1" baseline="30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y</a:t>
                </a:r>
                <a:r>
                  <a:rPr lang="en-US" sz="2400" b="1"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mod N,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multiply simply together an appropriate subset of these powers, those corresponding to 1’s in the binary representation of y. </a:t>
                </a:r>
              </a:p>
              <a:p>
                <a:endPar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For example, </a:t>
                </a:r>
                <a:endPar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14:m>
                  <m:oMathPara xmlns:m="http://schemas.openxmlformats.org/officeDocument/2006/math">
                    <m:oMathParaPr>
                      <m:jc m:val="centerGroup"/>
                    </m:oMathParaPr>
                    <m:oMath xmlns:m="http://schemas.openxmlformats.org/officeDocument/2006/math">
                      <m:sSup>
                        <m:sSupPr>
                          <m:ctrlPr>
                            <a:rPr lang="en-US" sz="2400" i="1" smtClean="0">
                              <a:solidFill>
                                <a:srgbClr val="0000FF"/>
                              </a:solidFill>
                              <a:latin typeface="Cambria Math" panose="02040503050406030204" pitchFamily="18" charset="0"/>
                            </a:rPr>
                          </m:ctrlPr>
                        </m:sSupPr>
                        <m:e>
                          <m:r>
                            <a:rPr lang="en-US" sz="2400" i="1">
                              <a:solidFill>
                                <a:srgbClr val="0000FF"/>
                              </a:solidFill>
                              <a:latin typeface="Cambria Math" panose="02040503050406030204" pitchFamily="18" charset="0"/>
                            </a:rPr>
                            <m:t>𝑥</m:t>
                          </m:r>
                        </m:e>
                        <m:sup>
                          <m:r>
                            <a:rPr lang="en-US" sz="2400" i="1">
                              <a:solidFill>
                                <a:srgbClr val="0000FF"/>
                              </a:solidFill>
                              <a:latin typeface="Cambria Math" panose="02040503050406030204" pitchFamily="18" charset="0"/>
                            </a:rPr>
                            <m:t>25</m:t>
                          </m:r>
                        </m:sup>
                      </m:sSup>
                      <m:r>
                        <a:rPr lang="en-US" sz="2400" i="1">
                          <a:solidFill>
                            <a:srgbClr val="0000FF"/>
                          </a:solidFill>
                          <a:latin typeface="Cambria Math" panose="02040503050406030204" pitchFamily="18" charset="0"/>
                        </a:rPr>
                        <m:t> =  </m:t>
                      </m:r>
                      <m:sSup>
                        <m:sSupPr>
                          <m:ctrlPr>
                            <a:rPr lang="en-US" sz="2400" i="1">
                              <a:solidFill>
                                <a:srgbClr val="0000FF"/>
                              </a:solidFill>
                              <a:latin typeface="Cambria Math" panose="02040503050406030204" pitchFamily="18" charset="0"/>
                            </a:rPr>
                          </m:ctrlPr>
                        </m:sSupPr>
                        <m:e>
                          <m:r>
                            <a:rPr lang="en-US" sz="2400" i="1">
                              <a:solidFill>
                                <a:srgbClr val="0000FF"/>
                              </a:solidFill>
                              <a:latin typeface="Cambria Math" panose="02040503050406030204" pitchFamily="18" charset="0"/>
                            </a:rPr>
                            <m:t>𝑥</m:t>
                          </m:r>
                        </m:e>
                        <m:sup>
                          <m:sSub>
                            <m:sSubPr>
                              <m:ctrlPr>
                                <a:rPr lang="en-US" sz="2400" i="1">
                                  <a:solidFill>
                                    <a:srgbClr val="0000FF"/>
                                  </a:solidFill>
                                  <a:latin typeface="Cambria Math" panose="02040503050406030204" pitchFamily="18" charset="0"/>
                                </a:rPr>
                              </m:ctrlPr>
                            </m:sSubPr>
                            <m:e>
                              <m:r>
                                <a:rPr lang="en-US" sz="2400" i="1">
                                  <a:solidFill>
                                    <a:srgbClr val="0000FF"/>
                                  </a:solidFill>
                                  <a:latin typeface="Cambria Math" panose="02040503050406030204" pitchFamily="18" charset="0"/>
                                </a:rPr>
                                <m:t>11001</m:t>
                              </m:r>
                            </m:e>
                            <m:sub>
                              <m:r>
                                <a:rPr lang="en-US" sz="2400" i="1">
                                  <a:solidFill>
                                    <a:srgbClr val="0000FF"/>
                                  </a:solidFill>
                                  <a:latin typeface="Cambria Math" panose="02040503050406030204" pitchFamily="18" charset="0"/>
                                </a:rPr>
                                <m:t>2</m:t>
                              </m:r>
                            </m:sub>
                          </m:sSub>
                        </m:sup>
                      </m:sSup>
                      <m:r>
                        <a:rPr lang="en-US" sz="2400" i="1">
                          <a:solidFill>
                            <a:srgbClr val="0000FF"/>
                          </a:solidFill>
                          <a:latin typeface="Cambria Math" panose="02040503050406030204" pitchFamily="18" charset="0"/>
                        </a:rPr>
                        <m:t>= </m:t>
                      </m:r>
                      <m:sSup>
                        <m:sSupPr>
                          <m:ctrlPr>
                            <a:rPr lang="en-US" sz="2400" i="1">
                              <a:solidFill>
                                <a:srgbClr val="0000FF"/>
                              </a:solidFill>
                              <a:latin typeface="Cambria Math" panose="02040503050406030204" pitchFamily="18" charset="0"/>
                            </a:rPr>
                          </m:ctrlPr>
                        </m:sSupPr>
                        <m:e>
                          <m:r>
                            <a:rPr lang="en-US" sz="2400" i="1">
                              <a:solidFill>
                                <a:srgbClr val="0000FF"/>
                              </a:solidFill>
                              <a:latin typeface="Cambria Math" panose="02040503050406030204" pitchFamily="18" charset="0"/>
                            </a:rPr>
                            <m:t>𝑥</m:t>
                          </m:r>
                        </m:e>
                        <m:sup>
                          <m:sSub>
                            <m:sSubPr>
                              <m:ctrlPr>
                                <a:rPr lang="en-US" sz="2400" i="1">
                                  <a:solidFill>
                                    <a:srgbClr val="0000FF"/>
                                  </a:solidFill>
                                  <a:latin typeface="Cambria Math" panose="02040503050406030204" pitchFamily="18" charset="0"/>
                                </a:rPr>
                              </m:ctrlPr>
                            </m:sSubPr>
                            <m:e>
                              <m:r>
                                <a:rPr lang="en-US" sz="2400" i="1">
                                  <a:solidFill>
                                    <a:srgbClr val="0000FF"/>
                                  </a:solidFill>
                                  <a:latin typeface="Cambria Math" panose="02040503050406030204" pitchFamily="18" charset="0"/>
                                </a:rPr>
                                <m:t>10000</m:t>
                              </m:r>
                            </m:e>
                            <m:sub>
                              <m:r>
                                <a:rPr lang="en-US" sz="2400" i="1">
                                  <a:solidFill>
                                    <a:srgbClr val="0000FF"/>
                                  </a:solidFill>
                                  <a:latin typeface="Cambria Math" panose="02040503050406030204" pitchFamily="18" charset="0"/>
                                </a:rPr>
                                <m:t>2</m:t>
                              </m:r>
                            </m:sub>
                          </m:sSub>
                        </m:sup>
                      </m:sSup>
                      <m:r>
                        <a:rPr lang="en-US" sz="2400" i="1">
                          <a:solidFill>
                            <a:srgbClr val="0000FF"/>
                          </a:solidFill>
                          <a:latin typeface="Cambria Math" panose="02040503050406030204" pitchFamily="18" charset="0"/>
                        </a:rPr>
                        <m:t>∗ </m:t>
                      </m:r>
                      <m:sSup>
                        <m:sSupPr>
                          <m:ctrlPr>
                            <a:rPr lang="en-US" sz="2400" i="1">
                              <a:solidFill>
                                <a:srgbClr val="0000FF"/>
                              </a:solidFill>
                              <a:latin typeface="Cambria Math" panose="02040503050406030204" pitchFamily="18" charset="0"/>
                            </a:rPr>
                          </m:ctrlPr>
                        </m:sSupPr>
                        <m:e>
                          <m:r>
                            <a:rPr lang="en-US" sz="2400" i="1">
                              <a:solidFill>
                                <a:srgbClr val="0000FF"/>
                              </a:solidFill>
                              <a:latin typeface="Cambria Math" panose="02040503050406030204" pitchFamily="18" charset="0"/>
                            </a:rPr>
                            <m:t>𝑥</m:t>
                          </m:r>
                        </m:e>
                        <m:sup>
                          <m:sSub>
                            <m:sSubPr>
                              <m:ctrlPr>
                                <a:rPr lang="en-US" sz="2400" i="1">
                                  <a:solidFill>
                                    <a:srgbClr val="0000FF"/>
                                  </a:solidFill>
                                  <a:latin typeface="Cambria Math" panose="02040503050406030204" pitchFamily="18" charset="0"/>
                                </a:rPr>
                              </m:ctrlPr>
                            </m:sSubPr>
                            <m:e>
                              <m:r>
                                <a:rPr lang="en-US" sz="2400" i="1">
                                  <a:solidFill>
                                    <a:srgbClr val="0000FF"/>
                                  </a:solidFill>
                                  <a:latin typeface="Cambria Math" panose="02040503050406030204" pitchFamily="18" charset="0"/>
                                </a:rPr>
                                <m:t>1000</m:t>
                              </m:r>
                            </m:e>
                            <m:sub>
                              <m:r>
                                <a:rPr lang="en-US" sz="2400" i="1">
                                  <a:solidFill>
                                    <a:srgbClr val="0000FF"/>
                                  </a:solidFill>
                                  <a:latin typeface="Cambria Math" panose="02040503050406030204" pitchFamily="18" charset="0"/>
                                </a:rPr>
                                <m:t>2</m:t>
                              </m:r>
                            </m:sub>
                          </m:sSub>
                        </m:sup>
                      </m:sSup>
                      <m:r>
                        <a:rPr lang="en-US" sz="2400" i="1">
                          <a:solidFill>
                            <a:srgbClr val="0000FF"/>
                          </a:solidFill>
                          <a:latin typeface="Cambria Math" panose="02040503050406030204" pitchFamily="18" charset="0"/>
                        </a:rPr>
                        <m:t>∗ </m:t>
                      </m:r>
                      <m:sSup>
                        <m:sSupPr>
                          <m:ctrlPr>
                            <a:rPr lang="en-US" sz="2400" i="1">
                              <a:solidFill>
                                <a:srgbClr val="0000FF"/>
                              </a:solidFill>
                              <a:latin typeface="Cambria Math" panose="02040503050406030204" pitchFamily="18" charset="0"/>
                            </a:rPr>
                          </m:ctrlPr>
                        </m:sSupPr>
                        <m:e>
                          <m:r>
                            <a:rPr lang="en-US" sz="2400" i="1">
                              <a:solidFill>
                                <a:srgbClr val="0000FF"/>
                              </a:solidFill>
                              <a:latin typeface="Cambria Math" panose="02040503050406030204" pitchFamily="18" charset="0"/>
                            </a:rPr>
                            <m:t>𝑥</m:t>
                          </m:r>
                        </m:e>
                        <m:sup>
                          <m:sSub>
                            <m:sSubPr>
                              <m:ctrlPr>
                                <a:rPr lang="en-US" sz="2400" i="1">
                                  <a:solidFill>
                                    <a:srgbClr val="0000FF"/>
                                  </a:solidFill>
                                  <a:latin typeface="Cambria Math" panose="02040503050406030204" pitchFamily="18" charset="0"/>
                                </a:rPr>
                              </m:ctrlPr>
                            </m:sSubPr>
                            <m:e>
                              <m:r>
                                <a:rPr lang="en-US" sz="2400" i="1">
                                  <a:solidFill>
                                    <a:srgbClr val="0000FF"/>
                                  </a:solidFill>
                                  <a:latin typeface="Cambria Math" panose="02040503050406030204" pitchFamily="18" charset="0"/>
                                </a:rPr>
                                <m:t>1</m:t>
                              </m:r>
                            </m:e>
                            <m:sub>
                              <m:r>
                                <a:rPr lang="en-US" sz="2400" i="1">
                                  <a:solidFill>
                                    <a:srgbClr val="0000FF"/>
                                  </a:solidFill>
                                  <a:latin typeface="Cambria Math" panose="02040503050406030204" pitchFamily="18" charset="0"/>
                                </a:rPr>
                                <m:t>2</m:t>
                              </m:r>
                            </m:sub>
                          </m:sSub>
                        </m:sup>
                      </m:sSup>
                      <m:r>
                        <a:rPr lang="en-US" sz="2400" i="1">
                          <a:solidFill>
                            <a:srgbClr val="0000FF"/>
                          </a:solidFill>
                          <a:latin typeface="Cambria Math" panose="02040503050406030204" pitchFamily="18" charset="0"/>
                        </a:rPr>
                        <m:t>= </m:t>
                      </m:r>
                      <m:sSup>
                        <m:sSupPr>
                          <m:ctrlPr>
                            <a:rPr lang="en-US" sz="2400" i="1">
                              <a:solidFill>
                                <a:srgbClr val="0000FF"/>
                              </a:solidFill>
                              <a:latin typeface="Cambria Math" panose="02040503050406030204" pitchFamily="18" charset="0"/>
                            </a:rPr>
                          </m:ctrlPr>
                        </m:sSupPr>
                        <m:e>
                          <m:r>
                            <a:rPr lang="en-US" sz="2400" i="1">
                              <a:solidFill>
                                <a:srgbClr val="0000FF"/>
                              </a:solidFill>
                              <a:latin typeface="Cambria Math" panose="02040503050406030204" pitchFamily="18" charset="0"/>
                            </a:rPr>
                            <m:t>𝑥</m:t>
                          </m:r>
                        </m:e>
                        <m:sup>
                          <m:r>
                            <a:rPr lang="en-US" sz="2400" i="1">
                              <a:solidFill>
                                <a:srgbClr val="0000FF"/>
                              </a:solidFill>
                              <a:latin typeface="Cambria Math" panose="02040503050406030204" pitchFamily="18" charset="0"/>
                            </a:rPr>
                            <m:t>16</m:t>
                          </m:r>
                        </m:sup>
                      </m:sSup>
                      <m:r>
                        <a:rPr lang="en-US" sz="2400" i="1">
                          <a:solidFill>
                            <a:srgbClr val="0000FF"/>
                          </a:solidFill>
                          <a:latin typeface="Cambria Math" panose="02040503050406030204" pitchFamily="18" charset="0"/>
                        </a:rPr>
                        <m:t>∗ </m:t>
                      </m:r>
                      <m:sSup>
                        <m:sSupPr>
                          <m:ctrlPr>
                            <a:rPr lang="en-US" sz="2400" i="1">
                              <a:solidFill>
                                <a:srgbClr val="0000FF"/>
                              </a:solidFill>
                              <a:latin typeface="Cambria Math" panose="02040503050406030204" pitchFamily="18" charset="0"/>
                            </a:rPr>
                          </m:ctrlPr>
                        </m:sSupPr>
                        <m:e>
                          <m:r>
                            <a:rPr lang="en-US" sz="2400" i="1">
                              <a:solidFill>
                                <a:srgbClr val="0000FF"/>
                              </a:solidFill>
                              <a:latin typeface="Cambria Math" panose="02040503050406030204" pitchFamily="18" charset="0"/>
                            </a:rPr>
                            <m:t>𝑥</m:t>
                          </m:r>
                        </m:e>
                        <m:sup>
                          <m:r>
                            <a:rPr lang="en-US" sz="2400" i="1">
                              <a:solidFill>
                                <a:srgbClr val="0000FF"/>
                              </a:solidFill>
                              <a:latin typeface="Cambria Math" panose="02040503050406030204" pitchFamily="18" charset="0"/>
                            </a:rPr>
                            <m:t>8</m:t>
                          </m:r>
                        </m:sup>
                      </m:sSup>
                      <m:r>
                        <a:rPr lang="en-US" sz="2400" i="1">
                          <a:solidFill>
                            <a:srgbClr val="0000FF"/>
                          </a:solidFill>
                          <a:latin typeface="Cambria Math" panose="02040503050406030204" pitchFamily="18" charset="0"/>
                        </a:rPr>
                        <m:t>∗ </m:t>
                      </m:r>
                      <m:sSup>
                        <m:sSupPr>
                          <m:ctrlPr>
                            <a:rPr lang="en-US" sz="2400" i="1">
                              <a:solidFill>
                                <a:srgbClr val="0000FF"/>
                              </a:solidFill>
                              <a:latin typeface="Cambria Math" panose="02040503050406030204" pitchFamily="18" charset="0"/>
                            </a:rPr>
                          </m:ctrlPr>
                        </m:sSupPr>
                        <m:e>
                          <m:r>
                            <a:rPr lang="en-US" sz="2400" i="1">
                              <a:solidFill>
                                <a:srgbClr val="0000FF"/>
                              </a:solidFill>
                              <a:latin typeface="Cambria Math" panose="02040503050406030204" pitchFamily="18" charset="0"/>
                            </a:rPr>
                            <m:t>𝑥</m:t>
                          </m:r>
                        </m:e>
                        <m:sup>
                          <m:r>
                            <a:rPr lang="en-US" sz="2400" i="1">
                              <a:solidFill>
                                <a:srgbClr val="0000FF"/>
                              </a:solidFill>
                              <a:latin typeface="Cambria Math" panose="02040503050406030204" pitchFamily="18" charset="0"/>
                            </a:rPr>
                            <m:t>1</m:t>
                          </m:r>
                        </m:sup>
                      </m:sSup>
                    </m:oMath>
                  </m:oMathPara>
                </a14:m>
                <a:endParaRPr lang="en-US" sz="2400" i="1" dirty="0">
                  <a:solidFill>
                    <a:srgbClr val="0000FF"/>
                  </a:solidFill>
                  <a:latin typeface="Cambria Math" panose="02040503050406030204" pitchFamily="18" charset="0"/>
                </a:endParaRPr>
              </a:p>
              <a:p>
                <a:pPr>
                  <a:lnSpc>
                    <a:spcPct val="150000"/>
                  </a:lnSpc>
                  <a:tabLst>
                    <a:tab pos="3997325" algn="l"/>
                  </a:tabLst>
                </a:pPr>
                <a:r>
                  <a:rPr lang="en-US" sz="2400" dirty="0">
                    <a:solidFill>
                      <a:srgbClr val="0000FF"/>
                    </a:solidFill>
                  </a:rPr>
                  <a:t>                                        </a:t>
                </a:r>
                <a14:m>
                  <m:oMath xmlns:m="http://schemas.openxmlformats.org/officeDocument/2006/math">
                    <m:sSup>
                      <m:sSupPr>
                        <m:ctrlPr>
                          <a:rPr lang="en-US" sz="2400" i="1" smtClean="0">
                            <a:solidFill>
                              <a:srgbClr val="0000FF"/>
                            </a:solidFill>
                            <a:latin typeface="Cambria Math" panose="02040503050406030204" pitchFamily="18" charset="0"/>
                          </a:rPr>
                        </m:ctrlPr>
                      </m:sSupPr>
                      <m:e>
                        <m:r>
                          <a:rPr lang="en-US" sz="2400" i="1">
                            <a:solidFill>
                              <a:srgbClr val="0000FF"/>
                            </a:solidFill>
                            <a:latin typeface="Cambria Math" panose="02040503050406030204" pitchFamily="18" charset="0"/>
                          </a:rPr>
                          <m:t>𝑥</m:t>
                        </m:r>
                      </m:e>
                      <m:sup>
                        <m:r>
                          <a:rPr lang="en-US" sz="2400" i="1">
                            <a:solidFill>
                              <a:srgbClr val="0000FF"/>
                            </a:solidFill>
                            <a:latin typeface="Cambria Math" panose="02040503050406030204" pitchFamily="18" charset="0"/>
                          </a:rPr>
                          <m:t>1</m:t>
                        </m:r>
                      </m:sup>
                    </m:sSup>
                  </m:oMath>
                </a14:m>
                <a:endParaRPr lang="en-US" sz="2400" dirty="0">
                  <a:solidFill>
                    <a:srgbClr val="0000FF"/>
                  </a:solidFill>
                  <a:latin typeface="Times New Roman" panose="02020603050405020304" pitchFamily="18" charset="0"/>
                  <a:cs typeface="Times New Roman" panose="02020603050405020304" pitchFamily="18" charset="0"/>
                </a:endParaRPr>
              </a:p>
              <a:p>
                <a:pPr>
                  <a:lnSpc>
                    <a:spcPct val="150000"/>
                  </a:lnSpc>
                </a:pPr>
                <a:r>
                  <a:rPr lang="en-US" sz="2400" dirty="0">
                    <a:solidFill>
                      <a:srgbClr val="0000FF"/>
                    </a:solidFill>
                  </a:rPr>
                  <a:t>			</a:t>
                </a:r>
                <a14:m>
                  <m:oMath xmlns:m="http://schemas.openxmlformats.org/officeDocument/2006/math">
                    <m:sSup>
                      <m:sSupPr>
                        <m:ctrlPr>
                          <a:rPr lang="en-US" sz="2400" i="1" smtClean="0">
                            <a:solidFill>
                              <a:srgbClr val="0000FF"/>
                            </a:solidFill>
                            <a:latin typeface="Cambria Math" panose="02040503050406030204" pitchFamily="18" charset="0"/>
                          </a:rPr>
                        </m:ctrlPr>
                      </m:sSupPr>
                      <m:e>
                        <m:r>
                          <a:rPr lang="en-US" sz="2400" i="1">
                            <a:solidFill>
                              <a:srgbClr val="0000FF"/>
                            </a:solidFill>
                            <a:latin typeface="Cambria Math" panose="02040503050406030204" pitchFamily="18" charset="0"/>
                          </a:rPr>
                          <m:t>𝑥</m:t>
                        </m:r>
                      </m:e>
                      <m:sup>
                        <m:r>
                          <a:rPr lang="en-US" sz="2400" b="0" i="1" smtClean="0">
                            <a:solidFill>
                              <a:srgbClr val="0000FF"/>
                            </a:solidFill>
                            <a:latin typeface="Cambria Math" panose="02040503050406030204" pitchFamily="18" charset="0"/>
                          </a:rPr>
                          <m:t>2</m:t>
                        </m:r>
                      </m:sup>
                    </m:sSup>
                  </m:oMath>
                </a14:m>
                <a:r>
                  <a:rPr lang="en-US" sz="24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r>
                      <a:rPr lang="en-US" sz="2400" i="1">
                        <a:solidFill>
                          <a:srgbClr val="0000FF"/>
                        </a:solidFill>
                        <a:latin typeface="Cambria Math" panose="02040503050406030204" pitchFamily="18" charset="0"/>
                      </a:rPr>
                      <m:t>= </m:t>
                    </m:r>
                    <m:sSup>
                      <m:sSupPr>
                        <m:ctrlPr>
                          <a:rPr lang="en-US" sz="2400" i="1">
                            <a:solidFill>
                              <a:srgbClr val="0000FF"/>
                            </a:solidFill>
                            <a:latin typeface="Cambria Math" panose="02040503050406030204" pitchFamily="18" charset="0"/>
                          </a:rPr>
                        </m:ctrlPr>
                      </m:sSupPr>
                      <m:e>
                        <m:r>
                          <a:rPr lang="en-US" sz="2400" i="1">
                            <a:solidFill>
                              <a:srgbClr val="0000FF"/>
                            </a:solidFill>
                            <a:latin typeface="Cambria Math" panose="02040503050406030204" pitchFamily="18" charset="0"/>
                          </a:rPr>
                          <m:t>𝑥</m:t>
                        </m:r>
                      </m:e>
                      <m:sup>
                        <m:r>
                          <a:rPr lang="en-US" sz="2400" i="1">
                            <a:solidFill>
                              <a:srgbClr val="0000FF"/>
                            </a:solidFill>
                            <a:latin typeface="Cambria Math" panose="02040503050406030204" pitchFamily="18" charset="0"/>
                          </a:rPr>
                          <m:t>1</m:t>
                        </m:r>
                      </m:sup>
                    </m:sSup>
                    <m:r>
                      <a:rPr lang="en-US" sz="2400" i="1">
                        <a:solidFill>
                          <a:srgbClr val="0000FF"/>
                        </a:solidFill>
                        <a:latin typeface="Cambria Math" panose="02040503050406030204" pitchFamily="18" charset="0"/>
                      </a:rPr>
                      <m:t>∗ </m:t>
                    </m:r>
                    <m:sSup>
                      <m:sSupPr>
                        <m:ctrlPr>
                          <a:rPr lang="en-US" sz="2400" i="1">
                            <a:solidFill>
                              <a:srgbClr val="0000FF"/>
                            </a:solidFill>
                            <a:latin typeface="Cambria Math" panose="02040503050406030204" pitchFamily="18" charset="0"/>
                          </a:rPr>
                        </m:ctrlPr>
                      </m:sSupPr>
                      <m:e>
                        <m:r>
                          <a:rPr lang="en-US" sz="2400" i="1">
                            <a:solidFill>
                              <a:srgbClr val="0000FF"/>
                            </a:solidFill>
                            <a:latin typeface="Cambria Math" panose="02040503050406030204" pitchFamily="18" charset="0"/>
                          </a:rPr>
                          <m:t>𝑥</m:t>
                        </m:r>
                      </m:e>
                      <m:sup>
                        <m:r>
                          <a:rPr lang="en-US" sz="2400" b="0" i="1" smtClean="0">
                            <a:solidFill>
                              <a:srgbClr val="0000FF"/>
                            </a:solidFill>
                            <a:latin typeface="Cambria Math" panose="02040503050406030204" pitchFamily="18" charset="0"/>
                          </a:rPr>
                          <m:t>1</m:t>
                        </m:r>
                      </m:sup>
                    </m:sSup>
                  </m:oMath>
                </a14:m>
                <a:endParaRPr lang="en-US" sz="2400" dirty="0">
                  <a:solidFill>
                    <a:srgbClr val="0000FF"/>
                  </a:solidFill>
                  <a:latin typeface="Times New Roman" panose="02020603050405020304" pitchFamily="18" charset="0"/>
                  <a:cs typeface="Times New Roman" panose="02020603050405020304" pitchFamily="18" charset="0"/>
                </a:endParaRPr>
              </a:p>
              <a:p>
                <a:pPr>
                  <a:lnSpc>
                    <a:spcPct val="150000"/>
                  </a:lnSpc>
                </a:pPr>
                <a:r>
                  <a:rPr lang="en-US" sz="2400" dirty="0">
                    <a:solidFill>
                      <a:srgbClr val="0000FF"/>
                    </a:solidFill>
                  </a:rPr>
                  <a:t>			</a:t>
                </a:r>
                <a14:m>
                  <m:oMath xmlns:m="http://schemas.openxmlformats.org/officeDocument/2006/math">
                    <m:sSup>
                      <m:sSupPr>
                        <m:ctrlPr>
                          <a:rPr lang="en-US" sz="2400" i="1" smtClean="0">
                            <a:solidFill>
                              <a:srgbClr val="0000FF"/>
                            </a:solidFill>
                            <a:latin typeface="Cambria Math" panose="02040503050406030204" pitchFamily="18" charset="0"/>
                          </a:rPr>
                        </m:ctrlPr>
                      </m:sSupPr>
                      <m:e>
                        <m:r>
                          <a:rPr lang="en-US" sz="2400" i="1">
                            <a:solidFill>
                              <a:srgbClr val="0000FF"/>
                            </a:solidFill>
                            <a:latin typeface="Cambria Math" panose="02040503050406030204" pitchFamily="18" charset="0"/>
                          </a:rPr>
                          <m:t>𝑥</m:t>
                        </m:r>
                      </m:e>
                      <m:sup>
                        <m:r>
                          <a:rPr lang="en-US" sz="2400" b="0" i="1" smtClean="0">
                            <a:solidFill>
                              <a:srgbClr val="0000FF"/>
                            </a:solidFill>
                            <a:latin typeface="Cambria Math" panose="02040503050406030204" pitchFamily="18" charset="0"/>
                          </a:rPr>
                          <m:t>4</m:t>
                        </m:r>
                      </m:sup>
                    </m:sSup>
                  </m:oMath>
                </a14:m>
                <a:r>
                  <a:rPr lang="en-US" sz="2400" dirty="0">
                    <a:solidFill>
                      <a:srgbClr val="0000FF"/>
                    </a:solidFill>
                  </a:rPr>
                  <a:t> </a:t>
                </a:r>
                <a14:m>
                  <m:oMath xmlns:m="http://schemas.openxmlformats.org/officeDocument/2006/math">
                    <m:r>
                      <a:rPr lang="en-US" sz="2400" i="1">
                        <a:solidFill>
                          <a:srgbClr val="0000FF"/>
                        </a:solidFill>
                        <a:latin typeface="Cambria Math" panose="02040503050406030204" pitchFamily="18" charset="0"/>
                      </a:rPr>
                      <m:t>= </m:t>
                    </m:r>
                    <m:sSup>
                      <m:sSupPr>
                        <m:ctrlPr>
                          <a:rPr lang="en-US" sz="2400" i="1">
                            <a:solidFill>
                              <a:srgbClr val="0000FF"/>
                            </a:solidFill>
                            <a:latin typeface="Cambria Math" panose="02040503050406030204" pitchFamily="18" charset="0"/>
                          </a:rPr>
                        </m:ctrlPr>
                      </m:sSupPr>
                      <m:e>
                        <m:r>
                          <a:rPr lang="en-US" sz="2400" i="1">
                            <a:solidFill>
                              <a:srgbClr val="0000FF"/>
                            </a:solidFill>
                            <a:latin typeface="Cambria Math" panose="02040503050406030204" pitchFamily="18" charset="0"/>
                          </a:rPr>
                          <m:t>𝑥</m:t>
                        </m:r>
                      </m:e>
                      <m:sup>
                        <m:r>
                          <a:rPr lang="en-US" sz="2400" b="0" i="1" smtClean="0">
                            <a:solidFill>
                              <a:srgbClr val="0000FF"/>
                            </a:solidFill>
                            <a:latin typeface="Cambria Math" panose="02040503050406030204" pitchFamily="18" charset="0"/>
                          </a:rPr>
                          <m:t>2</m:t>
                        </m:r>
                      </m:sup>
                    </m:sSup>
                    <m:r>
                      <a:rPr lang="en-US" sz="2400" i="1">
                        <a:solidFill>
                          <a:srgbClr val="0000FF"/>
                        </a:solidFill>
                        <a:latin typeface="Cambria Math" panose="02040503050406030204" pitchFamily="18" charset="0"/>
                      </a:rPr>
                      <m:t>∗ </m:t>
                    </m:r>
                    <m:sSup>
                      <m:sSupPr>
                        <m:ctrlPr>
                          <a:rPr lang="en-US" sz="2400" i="1">
                            <a:solidFill>
                              <a:srgbClr val="0000FF"/>
                            </a:solidFill>
                            <a:latin typeface="Cambria Math" panose="02040503050406030204" pitchFamily="18" charset="0"/>
                          </a:rPr>
                        </m:ctrlPr>
                      </m:sSupPr>
                      <m:e>
                        <m:r>
                          <a:rPr lang="en-US" sz="2400" i="1">
                            <a:solidFill>
                              <a:srgbClr val="0000FF"/>
                            </a:solidFill>
                            <a:latin typeface="Cambria Math" panose="02040503050406030204" pitchFamily="18" charset="0"/>
                          </a:rPr>
                          <m:t>𝑥</m:t>
                        </m:r>
                      </m:e>
                      <m:sup>
                        <m:r>
                          <a:rPr lang="en-US" sz="2400" b="0" i="1" smtClean="0">
                            <a:solidFill>
                              <a:srgbClr val="0000FF"/>
                            </a:solidFill>
                            <a:latin typeface="Cambria Math" panose="02040503050406030204" pitchFamily="18" charset="0"/>
                          </a:rPr>
                          <m:t>2</m:t>
                        </m:r>
                      </m:sup>
                    </m:sSup>
                  </m:oMath>
                </a14:m>
                <a:endParaRPr lang="en-US" sz="2400" dirty="0">
                  <a:solidFill>
                    <a:srgbClr val="0000FF"/>
                  </a:solidFill>
                  <a:latin typeface="Times New Roman" panose="02020603050405020304" pitchFamily="18" charset="0"/>
                  <a:cs typeface="Times New Roman" panose="02020603050405020304" pitchFamily="18" charset="0"/>
                </a:endParaRPr>
              </a:p>
              <a:p>
                <a:pPr>
                  <a:lnSpc>
                    <a:spcPct val="150000"/>
                  </a:lnSpc>
                </a:pPr>
                <a:r>
                  <a:rPr lang="en-US" sz="2400" dirty="0">
                    <a:solidFill>
                      <a:srgbClr val="0000FF"/>
                    </a:solidFill>
                  </a:rPr>
                  <a:t>			</a:t>
                </a:r>
                <a14:m>
                  <m:oMath xmlns:m="http://schemas.openxmlformats.org/officeDocument/2006/math">
                    <m:sSup>
                      <m:sSupPr>
                        <m:ctrlPr>
                          <a:rPr lang="en-US" sz="2400" i="1" smtClean="0">
                            <a:solidFill>
                              <a:srgbClr val="0000FF"/>
                            </a:solidFill>
                            <a:latin typeface="Cambria Math" panose="02040503050406030204" pitchFamily="18" charset="0"/>
                          </a:rPr>
                        </m:ctrlPr>
                      </m:sSupPr>
                      <m:e>
                        <m:r>
                          <a:rPr lang="en-US" sz="2400" i="1">
                            <a:solidFill>
                              <a:srgbClr val="0000FF"/>
                            </a:solidFill>
                            <a:latin typeface="Cambria Math" panose="02040503050406030204" pitchFamily="18" charset="0"/>
                          </a:rPr>
                          <m:t>𝑥</m:t>
                        </m:r>
                      </m:e>
                      <m:sup>
                        <m:r>
                          <a:rPr lang="en-US" sz="2400" b="0" i="1" smtClean="0">
                            <a:solidFill>
                              <a:srgbClr val="0000FF"/>
                            </a:solidFill>
                            <a:latin typeface="Cambria Math" panose="02040503050406030204" pitchFamily="18" charset="0"/>
                          </a:rPr>
                          <m:t>8</m:t>
                        </m:r>
                      </m:sup>
                    </m:sSup>
                  </m:oMath>
                </a14:m>
                <a:r>
                  <a:rPr lang="en-US" sz="2400" dirty="0">
                    <a:solidFill>
                      <a:srgbClr val="0000FF"/>
                    </a:solidFill>
                  </a:rPr>
                  <a:t> </a:t>
                </a:r>
                <a14:m>
                  <m:oMath xmlns:m="http://schemas.openxmlformats.org/officeDocument/2006/math">
                    <m:r>
                      <a:rPr lang="en-US" sz="2400" i="1">
                        <a:solidFill>
                          <a:srgbClr val="0000FF"/>
                        </a:solidFill>
                        <a:latin typeface="Cambria Math" panose="02040503050406030204" pitchFamily="18" charset="0"/>
                      </a:rPr>
                      <m:t>= </m:t>
                    </m:r>
                    <m:sSup>
                      <m:sSupPr>
                        <m:ctrlPr>
                          <a:rPr lang="en-US" sz="2400" i="1">
                            <a:solidFill>
                              <a:srgbClr val="0000FF"/>
                            </a:solidFill>
                            <a:latin typeface="Cambria Math" panose="02040503050406030204" pitchFamily="18" charset="0"/>
                          </a:rPr>
                        </m:ctrlPr>
                      </m:sSupPr>
                      <m:e>
                        <m:r>
                          <a:rPr lang="en-US" sz="2400" i="1">
                            <a:solidFill>
                              <a:srgbClr val="0000FF"/>
                            </a:solidFill>
                            <a:latin typeface="Cambria Math" panose="02040503050406030204" pitchFamily="18" charset="0"/>
                          </a:rPr>
                          <m:t>𝑥</m:t>
                        </m:r>
                      </m:e>
                      <m:sup>
                        <m:r>
                          <a:rPr lang="en-US" sz="2400" b="0" i="1" smtClean="0">
                            <a:solidFill>
                              <a:srgbClr val="0000FF"/>
                            </a:solidFill>
                            <a:latin typeface="Cambria Math" panose="02040503050406030204" pitchFamily="18" charset="0"/>
                          </a:rPr>
                          <m:t>4</m:t>
                        </m:r>
                      </m:sup>
                    </m:sSup>
                    <m:r>
                      <a:rPr lang="en-US" sz="2400" i="1">
                        <a:solidFill>
                          <a:srgbClr val="0000FF"/>
                        </a:solidFill>
                        <a:latin typeface="Cambria Math" panose="02040503050406030204" pitchFamily="18" charset="0"/>
                      </a:rPr>
                      <m:t>∗ </m:t>
                    </m:r>
                    <m:sSup>
                      <m:sSupPr>
                        <m:ctrlPr>
                          <a:rPr lang="en-US" sz="2400" i="1">
                            <a:solidFill>
                              <a:srgbClr val="0000FF"/>
                            </a:solidFill>
                            <a:latin typeface="Cambria Math" panose="02040503050406030204" pitchFamily="18" charset="0"/>
                          </a:rPr>
                        </m:ctrlPr>
                      </m:sSupPr>
                      <m:e>
                        <m:r>
                          <a:rPr lang="en-US" sz="2400" i="1">
                            <a:solidFill>
                              <a:srgbClr val="0000FF"/>
                            </a:solidFill>
                            <a:latin typeface="Cambria Math" panose="02040503050406030204" pitchFamily="18" charset="0"/>
                          </a:rPr>
                          <m:t>𝑥</m:t>
                        </m:r>
                      </m:e>
                      <m:sup>
                        <m:r>
                          <a:rPr lang="en-US" sz="2400" b="0" i="1" smtClean="0">
                            <a:solidFill>
                              <a:srgbClr val="0000FF"/>
                            </a:solidFill>
                            <a:latin typeface="Cambria Math" panose="02040503050406030204" pitchFamily="18" charset="0"/>
                          </a:rPr>
                          <m:t>4</m:t>
                        </m:r>
                      </m:sup>
                    </m:sSup>
                  </m:oMath>
                </a14:m>
                <a:endParaRPr lang="en-US" sz="2400" i="1" dirty="0">
                  <a:solidFill>
                    <a:srgbClr val="0000FF"/>
                  </a:solidFill>
                  <a:latin typeface="Cambria Math" panose="02040503050406030204" pitchFamily="18" charset="0"/>
                </a:endParaRPr>
              </a:p>
              <a:p>
                <a:pPr>
                  <a:lnSpc>
                    <a:spcPct val="150000"/>
                  </a:lnSpc>
                </a:pPr>
                <a:r>
                  <a:rPr lang="en-US" sz="2400" dirty="0">
                    <a:solidFill>
                      <a:srgbClr val="0000FF"/>
                    </a:solidFill>
                  </a:rPr>
                  <a:t>                                        </a:t>
                </a:r>
                <a14:m>
                  <m:oMath xmlns:m="http://schemas.openxmlformats.org/officeDocument/2006/math">
                    <m:sSup>
                      <m:sSupPr>
                        <m:ctrlPr>
                          <a:rPr lang="en-US" sz="2400" i="1" smtClean="0">
                            <a:solidFill>
                              <a:srgbClr val="0000FF"/>
                            </a:solidFill>
                            <a:latin typeface="Cambria Math" panose="02040503050406030204" pitchFamily="18" charset="0"/>
                          </a:rPr>
                        </m:ctrlPr>
                      </m:sSupPr>
                      <m:e>
                        <m:r>
                          <a:rPr lang="en-US" sz="2400" i="1">
                            <a:solidFill>
                              <a:srgbClr val="0000FF"/>
                            </a:solidFill>
                            <a:latin typeface="Cambria Math" panose="02040503050406030204" pitchFamily="18" charset="0"/>
                          </a:rPr>
                          <m:t>𝑥</m:t>
                        </m:r>
                      </m:e>
                      <m:sup>
                        <m:r>
                          <a:rPr lang="en-US" sz="2400" b="0" i="1" smtClean="0">
                            <a:solidFill>
                              <a:srgbClr val="0000FF"/>
                            </a:solidFill>
                            <a:latin typeface="Cambria Math" panose="02040503050406030204" pitchFamily="18" charset="0"/>
                          </a:rPr>
                          <m:t>16</m:t>
                        </m:r>
                      </m:sup>
                    </m:sSup>
                    <m:r>
                      <a:rPr lang="en-US" sz="2400" i="1" smtClean="0">
                        <a:solidFill>
                          <a:srgbClr val="0000FF"/>
                        </a:solidFill>
                        <a:latin typeface="Cambria Math" panose="02040503050406030204" pitchFamily="18" charset="0"/>
                      </a:rPr>
                      <m:t>= </m:t>
                    </m:r>
                    <m:sSup>
                      <m:sSupPr>
                        <m:ctrlPr>
                          <a:rPr lang="en-US" sz="2400" i="1">
                            <a:solidFill>
                              <a:srgbClr val="0000FF"/>
                            </a:solidFill>
                            <a:latin typeface="Cambria Math" panose="02040503050406030204" pitchFamily="18" charset="0"/>
                          </a:rPr>
                        </m:ctrlPr>
                      </m:sSupPr>
                      <m:e>
                        <m:r>
                          <a:rPr lang="en-US" sz="2400" i="1">
                            <a:solidFill>
                              <a:srgbClr val="0000FF"/>
                            </a:solidFill>
                            <a:latin typeface="Cambria Math" panose="02040503050406030204" pitchFamily="18" charset="0"/>
                          </a:rPr>
                          <m:t>𝑥</m:t>
                        </m:r>
                      </m:e>
                      <m:sup>
                        <m:r>
                          <a:rPr lang="en-US" sz="2400" b="0" i="1" smtClean="0">
                            <a:solidFill>
                              <a:srgbClr val="0000FF"/>
                            </a:solidFill>
                            <a:latin typeface="Cambria Math" panose="02040503050406030204" pitchFamily="18" charset="0"/>
                          </a:rPr>
                          <m:t>8</m:t>
                        </m:r>
                      </m:sup>
                    </m:sSup>
                    <m:r>
                      <a:rPr lang="en-US" sz="2400" i="1">
                        <a:solidFill>
                          <a:srgbClr val="0000FF"/>
                        </a:solidFill>
                        <a:latin typeface="Cambria Math" panose="02040503050406030204" pitchFamily="18" charset="0"/>
                      </a:rPr>
                      <m:t>∗ </m:t>
                    </m:r>
                    <m:sSup>
                      <m:sSupPr>
                        <m:ctrlPr>
                          <a:rPr lang="en-US" sz="2400" i="1">
                            <a:solidFill>
                              <a:srgbClr val="0000FF"/>
                            </a:solidFill>
                            <a:latin typeface="Cambria Math" panose="02040503050406030204" pitchFamily="18" charset="0"/>
                          </a:rPr>
                        </m:ctrlPr>
                      </m:sSupPr>
                      <m:e>
                        <m:r>
                          <a:rPr lang="en-US" sz="2400" i="1">
                            <a:solidFill>
                              <a:srgbClr val="0000FF"/>
                            </a:solidFill>
                            <a:latin typeface="Cambria Math" panose="02040503050406030204" pitchFamily="18" charset="0"/>
                          </a:rPr>
                          <m:t>𝑥</m:t>
                        </m:r>
                      </m:e>
                      <m:sup>
                        <m:r>
                          <a:rPr lang="en-US" sz="2400" i="1">
                            <a:solidFill>
                              <a:srgbClr val="0000FF"/>
                            </a:solidFill>
                            <a:latin typeface="Cambria Math" panose="02040503050406030204" pitchFamily="18" charset="0"/>
                          </a:rPr>
                          <m:t>8</m:t>
                        </m:r>
                      </m:sup>
                    </m:sSup>
                    <m:r>
                      <a:rPr lang="en-US" sz="2400" i="1">
                        <a:solidFill>
                          <a:srgbClr val="0000FF"/>
                        </a:solidFill>
                        <a:latin typeface="Cambria Math" panose="02040503050406030204" pitchFamily="18" charset="0"/>
                      </a:rPr>
                      <m:t> </m:t>
                    </m:r>
                  </m:oMath>
                </a14:m>
                <a:endParaRPr lang="en-US" sz="2400" dirty="0">
                  <a:solidFill>
                    <a:srgbClr val="0000FF"/>
                  </a:solidFill>
                  <a:latin typeface="Times New Roman" panose="02020603050405020304" pitchFamily="18" charset="0"/>
                  <a:cs typeface="Times New Roman" panose="02020603050405020304" pitchFamily="18" charset="0"/>
                </a:endParaRPr>
              </a:p>
              <a:p>
                <a:pPr>
                  <a:lnSpc>
                    <a:spcPct val="150000"/>
                  </a:lnSpc>
                </a:pPr>
                <a:r>
                  <a:rPr lang="en-US" sz="2400" dirty="0">
                    <a:solidFill>
                      <a:srgbClr val="0000FF"/>
                    </a:solidFill>
                    <a:latin typeface="Times New Roman" panose="02020603050405020304" pitchFamily="18" charset="0"/>
                    <a:cs typeface="Times New Roman" panose="02020603050405020304" pitchFamily="18" charset="0"/>
                  </a:rPr>
                  <a:t>         Then, compute </a:t>
                </a:r>
                <a14:m>
                  <m:oMath xmlns:m="http://schemas.openxmlformats.org/officeDocument/2006/math">
                    <m:sSup>
                      <m:sSupPr>
                        <m:ctrlPr>
                          <a:rPr lang="en-US" sz="2400" i="1" smtClean="0">
                            <a:solidFill>
                              <a:srgbClr val="0000FF"/>
                            </a:solidFill>
                            <a:latin typeface="Cambria Math" panose="02040503050406030204" pitchFamily="18" charset="0"/>
                          </a:rPr>
                        </m:ctrlPr>
                      </m:sSupPr>
                      <m:e>
                        <m:r>
                          <a:rPr lang="en-US" sz="2400" b="0" i="1" smtClean="0">
                            <a:solidFill>
                              <a:srgbClr val="0000FF"/>
                            </a:solidFill>
                            <a:latin typeface="Cambria Math" panose="02040503050406030204" pitchFamily="18" charset="0"/>
                          </a:rPr>
                          <m:t>   </m:t>
                        </m:r>
                        <m:r>
                          <a:rPr lang="en-US" sz="2400" i="1">
                            <a:solidFill>
                              <a:srgbClr val="0000FF"/>
                            </a:solidFill>
                            <a:latin typeface="Cambria Math" panose="02040503050406030204" pitchFamily="18" charset="0"/>
                          </a:rPr>
                          <m:t>𝑥</m:t>
                        </m:r>
                      </m:e>
                      <m:sup>
                        <m:r>
                          <a:rPr lang="en-US" sz="2400" i="1">
                            <a:solidFill>
                              <a:srgbClr val="0000FF"/>
                            </a:solidFill>
                            <a:latin typeface="Cambria Math" panose="02040503050406030204" pitchFamily="18" charset="0"/>
                          </a:rPr>
                          <m:t>16</m:t>
                        </m:r>
                      </m:sup>
                    </m:sSup>
                    <m:r>
                      <a:rPr lang="en-US" sz="2400" b="0" i="1" smtClean="0">
                        <a:solidFill>
                          <a:srgbClr val="0000FF"/>
                        </a:solidFill>
                        <a:latin typeface="Cambria Math" panose="02040503050406030204" pitchFamily="18" charset="0"/>
                      </a:rPr>
                      <m:t> </m:t>
                    </m:r>
                    <m:r>
                      <a:rPr lang="en-US" sz="2400" i="1">
                        <a:solidFill>
                          <a:srgbClr val="0000FF"/>
                        </a:solidFill>
                        <a:latin typeface="Cambria Math" panose="02040503050406030204" pitchFamily="18" charset="0"/>
                      </a:rPr>
                      <m:t>∗ </m:t>
                    </m:r>
                    <m:sSup>
                      <m:sSupPr>
                        <m:ctrlPr>
                          <a:rPr lang="en-US" sz="2400" i="1">
                            <a:solidFill>
                              <a:srgbClr val="0000FF"/>
                            </a:solidFill>
                            <a:latin typeface="Cambria Math" panose="02040503050406030204" pitchFamily="18" charset="0"/>
                          </a:rPr>
                        </m:ctrlPr>
                      </m:sSupPr>
                      <m:e>
                        <m:r>
                          <a:rPr lang="en-US" sz="2400" i="1">
                            <a:solidFill>
                              <a:srgbClr val="0000FF"/>
                            </a:solidFill>
                            <a:latin typeface="Cambria Math" panose="02040503050406030204" pitchFamily="18" charset="0"/>
                          </a:rPr>
                          <m:t>𝑥</m:t>
                        </m:r>
                      </m:e>
                      <m:sup>
                        <m:r>
                          <a:rPr lang="en-US" sz="2400" i="1">
                            <a:solidFill>
                              <a:srgbClr val="0000FF"/>
                            </a:solidFill>
                            <a:latin typeface="Cambria Math" panose="02040503050406030204" pitchFamily="18" charset="0"/>
                          </a:rPr>
                          <m:t>8</m:t>
                        </m:r>
                      </m:sup>
                    </m:sSup>
                    <m:r>
                      <a:rPr lang="en-US" sz="2400" i="1">
                        <a:solidFill>
                          <a:srgbClr val="0000FF"/>
                        </a:solidFill>
                        <a:latin typeface="Cambria Math" panose="02040503050406030204" pitchFamily="18" charset="0"/>
                      </a:rPr>
                      <m:t>∗ </m:t>
                    </m:r>
                    <m:sSup>
                      <m:sSupPr>
                        <m:ctrlPr>
                          <a:rPr lang="en-US" sz="2400" i="1">
                            <a:solidFill>
                              <a:srgbClr val="0000FF"/>
                            </a:solidFill>
                            <a:latin typeface="Cambria Math" panose="02040503050406030204" pitchFamily="18" charset="0"/>
                          </a:rPr>
                        </m:ctrlPr>
                      </m:sSupPr>
                      <m:e>
                        <m:r>
                          <a:rPr lang="en-US" sz="2400" i="1">
                            <a:solidFill>
                              <a:srgbClr val="0000FF"/>
                            </a:solidFill>
                            <a:latin typeface="Cambria Math" panose="02040503050406030204" pitchFamily="18" charset="0"/>
                          </a:rPr>
                          <m:t>𝑥</m:t>
                        </m:r>
                      </m:e>
                      <m:sup>
                        <m:r>
                          <a:rPr lang="en-US" sz="2400" i="1">
                            <a:solidFill>
                              <a:srgbClr val="0000FF"/>
                            </a:solidFill>
                            <a:latin typeface="Cambria Math" panose="02040503050406030204" pitchFamily="18" charset="0"/>
                          </a:rPr>
                          <m:t>1</m:t>
                        </m:r>
                      </m:sup>
                    </m:sSup>
                  </m:oMath>
                </a14:m>
                <a:endParaRPr lang="en-US" sz="2400" dirty="0">
                  <a:solidFill>
                    <a:srgbClr val="0000FF"/>
                  </a:solidFill>
                  <a:latin typeface="Times New Roman" panose="02020603050405020304" pitchFamily="18" charset="0"/>
                  <a:cs typeface="Times New Roman" panose="02020603050405020304" pitchFamily="18" charset="0"/>
                </a:endParaRPr>
              </a:p>
              <a:p>
                <a:pPr>
                  <a:lnSpc>
                    <a:spcPct val="150000"/>
                  </a:lnSpc>
                </a:pPr>
                <a:r>
                  <a:rPr lang="en-US" sz="2400" dirty="0">
                    <a:solidFill>
                      <a:srgbClr val="0000FF"/>
                    </a:solidFill>
                    <a:latin typeface="Times New Roman" panose="02020603050405020304" pitchFamily="18" charset="0"/>
                    <a:cs typeface="Times New Roman" panose="02020603050405020304" pitchFamily="18" charset="0"/>
                  </a:rPr>
                  <a:t>A polynomial-time algorithm is finally within reach!</a:t>
                </a:r>
              </a:p>
            </p:txBody>
          </p:sp>
        </mc:Choice>
        <mc:Fallback xmlns="">
          <p:sp>
            <p:nvSpPr>
              <p:cNvPr id="2" name="Rectangle 1"/>
              <p:cNvSpPr>
                <a:spLocks noRot="1" noChangeAspect="1" noMove="1" noResize="1" noEditPoints="1" noAdjustHandles="1" noChangeArrowheads="1" noChangeShapeType="1" noTextEdit="1"/>
              </p:cNvSpPr>
              <p:nvPr/>
            </p:nvSpPr>
            <p:spPr>
              <a:xfrm>
                <a:off x="1625600" y="470263"/>
                <a:ext cx="9319481" cy="5941563"/>
              </a:xfrm>
              <a:prstGeom prst="rect">
                <a:avLst/>
              </a:prstGeom>
              <a:blipFill>
                <a:blip r:embed="rId2"/>
                <a:stretch>
                  <a:fillRect l="-1047" t="-821" r="-720" b="-1436"/>
                </a:stretch>
              </a:blipFill>
            </p:spPr>
            <p:txBody>
              <a:bodyPr/>
              <a:lstStyle/>
              <a:p>
                <a:r>
                  <a:rPr lang="en-US">
                    <a:noFill/>
                  </a:rPr>
                  <a:t> </a:t>
                </a:r>
              </a:p>
            </p:txBody>
          </p:sp>
        </mc:Fallback>
      </mc:AlternateContent>
      <p:sp>
        <p:nvSpPr>
          <p:cNvPr id="4" name="Cloud Callout 2">
            <a:extLst>
              <a:ext uri="{FF2B5EF4-FFF2-40B4-BE49-F238E27FC236}">
                <a16:creationId xmlns:a16="http://schemas.microsoft.com/office/drawing/2014/main" id="{8B857DDB-4359-4048-94E1-2E26D5701885}"/>
              </a:ext>
            </a:extLst>
          </p:cNvPr>
          <p:cNvSpPr/>
          <p:nvPr/>
        </p:nvSpPr>
        <p:spPr>
          <a:xfrm flipH="1">
            <a:off x="827260" y="4029696"/>
            <a:ext cx="540688" cy="348116"/>
          </a:xfrm>
          <a:prstGeom prst="cloudCallout">
            <a:avLst>
              <a:gd name="adj1" fmla="val -59429"/>
              <a:gd name="adj2" fmla="val 1257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329156">
            <a:off x="685799" y="3941379"/>
            <a:ext cx="682149" cy="4364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A6839BB-55C5-4A9C-9970-FFEA4FDF95DD}"/>
              </a:ext>
            </a:extLst>
          </p:cNvPr>
          <p:cNvSpPr txBox="1"/>
          <p:nvPr/>
        </p:nvSpPr>
        <p:spPr>
          <a:xfrm>
            <a:off x="8952412" y="4662320"/>
            <a:ext cx="1881051" cy="1200329"/>
          </a:xfrm>
          <a:prstGeom prst="rect">
            <a:avLst/>
          </a:prstGeom>
          <a:noFill/>
        </p:spPr>
        <p:txBody>
          <a:bodyPr wrap="square" rtlCol="0">
            <a:spAutoFit/>
          </a:bodyPr>
          <a:lstStyle/>
          <a:p>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a:t>
            </a:r>
            <a:r>
              <a:rPr lang="en-US" sz="18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X</a:t>
            </a:r>
            <a:r>
              <a:rPr lang="en-US"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4</a:t>
            </a:r>
            <a:r>
              <a:rPr lang="en-US"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a:t>
            </a:r>
            <a:r>
              <a:rPr lang="en-US"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8</a:t>
            </a:r>
            <a:r>
              <a:rPr lang="en-US"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a:t>
            </a:r>
            <a:r>
              <a:rPr lang="en-US" sz="18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16</a:t>
            </a:r>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2* constitute   </a:t>
            </a:r>
            <a:r>
              <a:rPr lang="en-US" sz="18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dirty="0"/>
              <a:t>6 multiplications</a:t>
            </a:r>
          </a:p>
          <a:p>
            <a:r>
              <a:rPr lang="en-US" sz="18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a typeface="Calibri" panose="020F0502020204030204" pitchFamily="34" charset="0"/>
                <a:cs typeface="Times New Roman" panose="02020603050405020304" pitchFamily="18" charset="0"/>
              </a:rPr>
              <a:t>(</a:t>
            </a:r>
            <a:r>
              <a:rPr lang="en-US" dirty="0"/>
              <a:t>log</a:t>
            </a:r>
            <a:r>
              <a:rPr lang="en-US" baseline="-25000" dirty="0"/>
              <a:t>2</a:t>
            </a:r>
            <a:r>
              <a:rPr lang="en-US" dirty="0"/>
              <a:t> 25 </a:t>
            </a:r>
            <a:r>
              <a:rPr lang="en-US"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dirty="0"/>
              <a:t> + 1</a:t>
            </a:r>
          </a:p>
        </p:txBody>
      </p:sp>
    </p:spTree>
    <p:extLst>
      <p:ext uri="{BB962C8B-B14F-4D97-AF65-F5344CB8AC3E}">
        <p14:creationId xmlns:p14="http://schemas.microsoft.com/office/powerpoint/2010/main" val="168837191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DF10AD9-FDF5-4F6B-A590-3D36ED568227}"/>
              </a:ext>
            </a:extLst>
          </p:cNvPr>
          <p:cNvSpPr txBox="1"/>
          <p:nvPr/>
        </p:nvSpPr>
        <p:spPr>
          <a:xfrm>
            <a:off x="1393371" y="1602377"/>
            <a:ext cx="9440092" cy="4849025"/>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2032986" y="1000546"/>
            <a:ext cx="7856738" cy="5078313"/>
          </a:xfrm>
          <a:prstGeom prst="rect">
            <a:avLst/>
          </a:prstGeom>
        </p:spPr>
        <p:txBody>
          <a:bodyPr wrap="square">
            <a:spAutoFit/>
          </a:bodyPr>
          <a:lstStyle/>
          <a:p>
            <a:pPr>
              <a:lnSpc>
                <a:spcPct val="150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Figure 1.4   Modular exponentiation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400" spc="-100" dirty="0">
                <a:latin typeface="Consolas" panose="020B0609020204030204" pitchFamily="49" charset="0"/>
                <a:ea typeface="Calibri" panose="020F0502020204030204" pitchFamily="34" charset="0"/>
                <a:cs typeface="Times New Roman" panose="02020603050405020304" pitchFamily="18" charset="0"/>
              </a:rPr>
              <a:t>function </a:t>
            </a:r>
            <a:r>
              <a:rPr lang="en-US" sz="2400" spc="-100" dirty="0" err="1">
                <a:latin typeface="Consolas" panose="020B0609020204030204" pitchFamily="49" charset="0"/>
                <a:ea typeface="Calibri" panose="020F0502020204030204" pitchFamily="34" charset="0"/>
                <a:cs typeface="Times New Roman" panose="02020603050405020304" pitchFamily="18" charset="0"/>
              </a:rPr>
              <a:t>modexp</a:t>
            </a:r>
            <a:r>
              <a:rPr lang="en-US" sz="2400" spc="-100" dirty="0">
                <a:latin typeface="Consolas" panose="020B0609020204030204" pitchFamily="49" charset="0"/>
                <a:ea typeface="Calibri" panose="020F0502020204030204" pitchFamily="34" charset="0"/>
                <a:cs typeface="Times New Roman" panose="02020603050405020304" pitchFamily="18" charset="0"/>
              </a:rPr>
              <a:t>(x, y, N)</a:t>
            </a:r>
          </a:p>
          <a:p>
            <a:pPr marL="457200" marR="0">
              <a:lnSpc>
                <a:spcPct val="150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//Compute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x</a:t>
            </a:r>
            <a:r>
              <a:rPr lang="en-US" sz="2400" baseline="30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y</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mod 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Input:  Two n-bits integers x and N, an integer exponent y.</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Output: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x</a:t>
            </a:r>
            <a:r>
              <a:rPr lang="en-US" sz="2400" baseline="30000" dirty="0" err="1">
                <a:latin typeface="Times New Roman" panose="02020603050405020304" pitchFamily="18" charset="0"/>
                <a:ea typeface="Calibri" panose="020F0502020204030204" pitchFamily="34" charset="0"/>
                <a:cs typeface="Times New Roman" panose="02020603050405020304" pitchFamily="18" charset="0"/>
              </a:rPr>
              <a:t>y</a:t>
            </a:r>
            <a:r>
              <a:rPr lang="en-US" sz="2400" dirty="0">
                <a:latin typeface="Times New Roman" panose="02020603050405020304" pitchFamily="18" charset="0"/>
                <a:ea typeface="Calibri" panose="020F0502020204030204" pitchFamily="34" charset="0"/>
                <a:cs typeface="Times New Roman" panose="02020603050405020304" pitchFamily="18" charset="0"/>
              </a:rPr>
              <a:t> mod 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if (y = 0) then return 1;</a:t>
            </a:r>
          </a:p>
          <a:p>
            <a:pPr marL="457200" marR="0">
              <a:lnSpc>
                <a:spcPct val="150000"/>
              </a:lnSpc>
              <a:spcBef>
                <a:spcPts val="0"/>
              </a:spcBef>
              <a:spcAft>
                <a:spcPts val="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z = </a:t>
            </a:r>
            <a:r>
              <a:rPr lang="en-US" sz="2400" spc="-100" dirty="0" err="1">
                <a:latin typeface="Consolas" panose="020B0609020204030204" pitchFamily="49" charset="0"/>
                <a:ea typeface="Calibri" panose="020F0502020204030204" pitchFamily="34" charset="0"/>
                <a:cs typeface="Times New Roman" panose="02020603050405020304" pitchFamily="18" charset="0"/>
              </a:rPr>
              <a:t>modexp</a:t>
            </a:r>
            <a:r>
              <a:rPr lang="en-US" sz="2400" spc="-100" dirty="0">
                <a:latin typeface="Consolas" panose="020B0609020204030204" pitchFamily="49" charset="0"/>
                <a:ea typeface="Calibri" panose="020F0502020204030204" pitchFamily="34" charset="0"/>
                <a:cs typeface="Times New Roman" panose="02020603050405020304" pitchFamily="18" charset="0"/>
              </a:rPr>
              <a:t>(x, </a:t>
            </a:r>
            <a:r>
              <a:rPr lang="en-US" sz="2400" spc="-100" baseline="-25000" dirty="0">
                <a:latin typeface="Consolas" panose="020B0609020204030204" pitchFamily="49" charset="0"/>
                <a:ea typeface="Calibri" panose="020F0502020204030204" pitchFamily="34" charset="0"/>
                <a:cs typeface="Times New Roman" panose="02020603050405020304" pitchFamily="18" charset="0"/>
              </a:rPr>
              <a:t>└</a:t>
            </a:r>
            <a:r>
              <a:rPr lang="en-US" sz="2400" spc="-100" dirty="0">
                <a:latin typeface="Consolas" panose="020B0609020204030204" pitchFamily="49" charset="0"/>
                <a:ea typeface="Calibri" panose="020F0502020204030204" pitchFamily="34" charset="0"/>
                <a:cs typeface="Times New Roman" panose="02020603050405020304" pitchFamily="18" charset="0"/>
              </a:rPr>
              <a:t>y/2</a:t>
            </a:r>
            <a:r>
              <a:rPr lang="en-US" sz="2400" spc="-100" baseline="-25000" dirty="0">
                <a:latin typeface="Consolas" panose="020B0609020204030204" pitchFamily="49" charset="0"/>
                <a:ea typeface="Calibri" panose="020F0502020204030204" pitchFamily="34" charset="0"/>
                <a:cs typeface="Times New Roman" panose="02020603050405020304" pitchFamily="18" charset="0"/>
              </a:rPr>
              <a:t>┘</a:t>
            </a:r>
            <a:r>
              <a:rPr lang="en-US" sz="2400" spc="-100" dirty="0">
                <a:latin typeface="Consolas" panose="020B0609020204030204" pitchFamily="49" charset="0"/>
                <a:ea typeface="Calibri" panose="020F0502020204030204" pitchFamily="34" charset="0"/>
                <a:cs typeface="Times New Roman" panose="02020603050405020304" pitchFamily="18" charset="0"/>
              </a:rPr>
              <a:t>, N);  </a:t>
            </a:r>
            <a:r>
              <a:rPr lang="en-US" sz="2400" dirty="0">
                <a:latin typeface="Times New Roman" panose="02020603050405020304" pitchFamily="18" charset="0"/>
                <a:ea typeface="Calibri" panose="020F0502020204030204" pitchFamily="34" charset="0"/>
                <a:cs typeface="Times New Roman" panose="02020603050405020304" pitchFamily="18" charset="0"/>
              </a:rPr>
              <a:t>// z = x</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 </a:t>
            </a:r>
            <a:r>
              <a:rPr lang="en-US" sz="2400" baseline="80000" dirty="0">
                <a:latin typeface="Times New Roman" panose="02020603050405020304" pitchFamily="18" charset="0"/>
                <a:ea typeface="Calibri" panose="020F0502020204030204" pitchFamily="34" charset="0"/>
                <a:cs typeface="Times New Roman" panose="02020603050405020304" pitchFamily="18" charset="0"/>
              </a:rPr>
              <a:t>y/2 </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mod 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if (y is even) then return z</a:t>
            </a:r>
            <a:r>
              <a:rPr lang="en-US" sz="2400" spc="-100" baseline="30000" dirty="0">
                <a:latin typeface="Consolas" panose="020B0609020204030204" pitchFamily="49" charset="0"/>
                <a:ea typeface="Calibri" panose="020F0502020204030204" pitchFamily="34" charset="0"/>
                <a:cs typeface="Times New Roman" panose="02020603050405020304" pitchFamily="18" charset="0"/>
              </a:rPr>
              <a:t>2</a:t>
            </a:r>
            <a:r>
              <a:rPr lang="en-US" sz="2400" spc="-100" dirty="0">
                <a:latin typeface="Consolas" panose="020B0609020204030204" pitchFamily="49" charset="0"/>
                <a:ea typeface="Calibri" panose="020F0502020204030204" pitchFamily="34" charset="0"/>
                <a:cs typeface="Times New Roman" panose="02020603050405020304" pitchFamily="18" charset="0"/>
              </a:rPr>
              <a:t> mod N;</a:t>
            </a:r>
          </a:p>
          <a:p>
            <a:pPr marL="457200" marR="0">
              <a:lnSpc>
                <a:spcPct val="150000"/>
              </a:lnSpc>
              <a:spcBef>
                <a:spcPts val="0"/>
              </a:spcBef>
              <a:spcAft>
                <a:spcPts val="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		      else return x * z</a:t>
            </a:r>
            <a:r>
              <a:rPr lang="en-US" sz="2400" spc="-100" baseline="30000" dirty="0">
                <a:latin typeface="Consolas" panose="020B0609020204030204" pitchFamily="49" charset="0"/>
                <a:ea typeface="Calibri" panose="020F0502020204030204" pitchFamily="34" charset="0"/>
                <a:cs typeface="Times New Roman" panose="02020603050405020304" pitchFamily="18" charset="0"/>
              </a:rPr>
              <a:t>2</a:t>
            </a:r>
            <a:r>
              <a:rPr lang="en-US" sz="2400" spc="-100" dirty="0">
                <a:latin typeface="Consolas" panose="020B0609020204030204" pitchFamily="49" charset="0"/>
                <a:ea typeface="Calibri" panose="020F0502020204030204" pitchFamily="34" charset="0"/>
                <a:cs typeface="Times New Roman" panose="02020603050405020304" pitchFamily="18" charset="0"/>
              </a:rPr>
              <a:t> mod N;</a:t>
            </a:r>
            <a:endParaRPr lang="en-US" sz="2400" spc="-1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5" name="Picture 4" descr="Emoticon making a point Stock Vector - 14709057">
            <a:extLst>
              <a:ext uri="{FF2B5EF4-FFF2-40B4-BE49-F238E27FC236}">
                <a16:creationId xmlns:a16="http://schemas.microsoft.com/office/drawing/2014/main" id="{FA2C8F0A-DF62-40DA-BE6E-6CC18778C2F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427" y="1543538"/>
            <a:ext cx="540688" cy="327869"/>
          </a:xfrm>
          <a:prstGeom prst="rect">
            <a:avLst/>
          </a:prstGeom>
          <a:noFill/>
          <a:ln>
            <a:noFill/>
          </a:ln>
        </p:spPr>
      </p:pic>
    </p:spTree>
    <p:extLst>
      <p:ext uri="{BB962C8B-B14F-4D97-AF65-F5344CB8AC3E}">
        <p14:creationId xmlns:p14="http://schemas.microsoft.com/office/powerpoint/2010/main" val="291944379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870858" y="105013"/>
                <a:ext cx="7856738" cy="6780189"/>
              </a:xfrm>
              <a:prstGeom prst="rect">
                <a:avLst/>
              </a:prstGeom>
            </p:spPr>
            <p:txBody>
              <a:bodyPr wrap="square">
                <a:spAutoFit/>
              </a:bodyPr>
              <a:lstStyle/>
              <a:p>
                <a:pPr>
                  <a:spcBef>
                    <a:spcPts val="600"/>
                  </a:spcBef>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Figure 1.4   Modular exponentiation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Bef>
                    <a:spcPts val="600"/>
                  </a:spcBef>
                  <a:spcAft>
                    <a:spcPts val="6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function </a:t>
                </a:r>
                <a:r>
                  <a:rPr lang="en-US" sz="2400" spc="-100" dirty="0" err="1">
                    <a:latin typeface="Consolas" panose="020B0609020204030204" pitchFamily="49" charset="0"/>
                    <a:ea typeface="Calibri" panose="020F0502020204030204" pitchFamily="34" charset="0"/>
                    <a:cs typeface="Times New Roman" panose="02020603050405020304" pitchFamily="18" charset="0"/>
                  </a:rPr>
                  <a:t>modexp</a:t>
                </a:r>
                <a:r>
                  <a:rPr lang="en-US" sz="2400" spc="-100" dirty="0">
                    <a:latin typeface="Consolas" panose="020B0609020204030204" pitchFamily="49" charset="0"/>
                    <a:ea typeface="Calibri" panose="020F0502020204030204" pitchFamily="34" charset="0"/>
                    <a:cs typeface="Times New Roman" panose="02020603050405020304" pitchFamily="18" charset="0"/>
                  </a:rPr>
                  <a:t>(x, y, N)</a:t>
                </a:r>
              </a:p>
              <a:p>
                <a:pPr marL="457200" marR="0">
                  <a:spcBef>
                    <a:spcPts val="600"/>
                  </a:spcBef>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//Compute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x</a:t>
                </a:r>
                <a:r>
                  <a:rPr lang="en-US" sz="2400" baseline="30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y</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mod 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600"/>
                  </a:spcBef>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Input:  Two n-bits integers x and N, an integer exponent y.</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600"/>
                  </a:spcBef>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Output: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x</a:t>
                </a:r>
                <a:r>
                  <a:rPr lang="en-US" sz="2400" baseline="30000" dirty="0" err="1">
                    <a:latin typeface="Times New Roman" panose="02020603050405020304" pitchFamily="18" charset="0"/>
                    <a:ea typeface="Calibri" panose="020F0502020204030204" pitchFamily="34" charset="0"/>
                    <a:cs typeface="Times New Roman" panose="02020603050405020304" pitchFamily="18" charset="0"/>
                  </a:rPr>
                  <a:t>y</a:t>
                </a:r>
                <a:r>
                  <a:rPr lang="en-US" sz="2400" dirty="0">
                    <a:latin typeface="Times New Roman" panose="02020603050405020304" pitchFamily="18" charset="0"/>
                    <a:ea typeface="Calibri" panose="020F0502020204030204" pitchFamily="34" charset="0"/>
                    <a:cs typeface="Times New Roman" panose="02020603050405020304" pitchFamily="18" charset="0"/>
                  </a:rPr>
                  <a:t> mod 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600"/>
                  </a:spcBef>
                  <a:spcAft>
                    <a:spcPts val="6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if (y = 0) then return 1;</a:t>
                </a:r>
              </a:p>
              <a:p>
                <a:pPr marL="457200" marR="0">
                  <a:spcBef>
                    <a:spcPts val="600"/>
                  </a:spcBef>
                  <a:spcAft>
                    <a:spcPts val="6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z = </a:t>
                </a:r>
                <a:r>
                  <a:rPr lang="en-US" sz="2400" spc="-100" dirty="0" err="1">
                    <a:latin typeface="Consolas" panose="020B0609020204030204" pitchFamily="49" charset="0"/>
                    <a:ea typeface="Calibri" panose="020F0502020204030204" pitchFamily="34" charset="0"/>
                    <a:cs typeface="Times New Roman" panose="02020603050405020304" pitchFamily="18" charset="0"/>
                  </a:rPr>
                  <a:t>modexp</a:t>
                </a:r>
                <a:r>
                  <a:rPr lang="en-US" sz="2400" spc="-100" dirty="0">
                    <a:latin typeface="Consolas" panose="020B0609020204030204" pitchFamily="49" charset="0"/>
                    <a:ea typeface="Calibri" panose="020F0502020204030204" pitchFamily="34" charset="0"/>
                    <a:cs typeface="Times New Roman" panose="02020603050405020304" pitchFamily="18" charset="0"/>
                  </a:rPr>
                  <a:t>(x, </a:t>
                </a:r>
                <a:r>
                  <a:rPr lang="en-US" sz="2400" spc="-100" baseline="-25000" dirty="0">
                    <a:latin typeface="Consolas" panose="020B0609020204030204" pitchFamily="49" charset="0"/>
                    <a:ea typeface="Calibri" panose="020F0502020204030204" pitchFamily="34" charset="0"/>
                    <a:cs typeface="Times New Roman" panose="02020603050405020304" pitchFamily="18" charset="0"/>
                  </a:rPr>
                  <a:t>└</a:t>
                </a:r>
                <a:r>
                  <a:rPr lang="en-US" sz="2400" spc="-100" dirty="0">
                    <a:latin typeface="Consolas" panose="020B0609020204030204" pitchFamily="49" charset="0"/>
                    <a:ea typeface="Calibri" panose="020F0502020204030204" pitchFamily="34" charset="0"/>
                    <a:cs typeface="Times New Roman" panose="02020603050405020304" pitchFamily="18" charset="0"/>
                  </a:rPr>
                  <a:t>y/2</a:t>
                </a:r>
                <a:r>
                  <a:rPr lang="en-US" sz="2400" spc="-100" baseline="-25000" dirty="0">
                    <a:latin typeface="Consolas" panose="020B0609020204030204" pitchFamily="49" charset="0"/>
                    <a:ea typeface="Calibri" panose="020F0502020204030204" pitchFamily="34" charset="0"/>
                    <a:cs typeface="Times New Roman" panose="02020603050405020304" pitchFamily="18" charset="0"/>
                  </a:rPr>
                  <a:t>┘</a:t>
                </a:r>
                <a:r>
                  <a:rPr lang="en-US" sz="2400" spc="-100" dirty="0">
                    <a:latin typeface="Consolas" panose="020B0609020204030204" pitchFamily="49" charset="0"/>
                    <a:ea typeface="Calibri" panose="020F0502020204030204" pitchFamily="34" charset="0"/>
                    <a:cs typeface="Times New Roman" panose="02020603050405020304" pitchFamily="18" charset="0"/>
                  </a:rPr>
                  <a:t>, N);  </a:t>
                </a:r>
                <a:r>
                  <a:rPr lang="en-US" sz="2400" dirty="0">
                    <a:latin typeface="Times New Roman" panose="02020603050405020304" pitchFamily="18" charset="0"/>
                    <a:ea typeface="Calibri" panose="020F0502020204030204" pitchFamily="34" charset="0"/>
                    <a:cs typeface="Times New Roman" panose="02020603050405020304" pitchFamily="18" charset="0"/>
                  </a:rPr>
                  <a:t>// z = x</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 </a:t>
                </a:r>
                <a:r>
                  <a:rPr lang="en-US" sz="2400" baseline="80000" dirty="0">
                    <a:latin typeface="Times New Roman" panose="02020603050405020304" pitchFamily="18" charset="0"/>
                    <a:ea typeface="Calibri" panose="020F0502020204030204" pitchFamily="34" charset="0"/>
                    <a:cs typeface="Times New Roman" panose="02020603050405020304" pitchFamily="18" charset="0"/>
                  </a:rPr>
                  <a:t>y/2 </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mod 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600"/>
                  </a:spcBef>
                  <a:spcAft>
                    <a:spcPts val="6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if (y is even) then return z</a:t>
                </a:r>
                <a:r>
                  <a:rPr lang="en-US" sz="2400" spc="-100" baseline="30000" dirty="0">
                    <a:latin typeface="Consolas" panose="020B0609020204030204" pitchFamily="49" charset="0"/>
                    <a:ea typeface="Calibri" panose="020F0502020204030204" pitchFamily="34" charset="0"/>
                    <a:cs typeface="Times New Roman" panose="02020603050405020304" pitchFamily="18" charset="0"/>
                  </a:rPr>
                  <a:t>2</a:t>
                </a:r>
                <a:r>
                  <a:rPr lang="en-US" sz="2400" spc="-100" dirty="0">
                    <a:latin typeface="Consolas" panose="020B0609020204030204" pitchFamily="49" charset="0"/>
                    <a:ea typeface="Calibri" panose="020F0502020204030204" pitchFamily="34" charset="0"/>
                    <a:cs typeface="Times New Roman" panose="02020603050405020304" pitchFamily="18" charset="0"/>
                  </a:rPr>
                  <a:t> mod N;</a:t>
                </a:r>
              </a:p>
              <a:p>
                <a:pPr marL="457200" marR="0">
                  <a:spcBef>
                    <a:spcPts val="600"/>
                  </a:spcBef>
                  <a:spcAft>
                    <a:spcPts val="6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		      else return x * z</a:t>
                </a:r>
                <a:r>
                  <a:rPr lang="en-US" sz="2400" spc="-100" baseline="30000" dirty="0">
                    <a:latin typeface="Consolas" panose="020B0609020204030204" pitchFamily="49" charset="0"/>
                    <a:ea typeface="Calibri" panose="020F0502020204030204" pitchFamily="34" charset="0"/>
                    <a:cs typeface="Times New Roman" panose="02020603050405020304" pitchFamily="18" charset="0"/>
                  </a:rPr>
                  <a:t>2</a:t>
                </a:r>
                <a:r>
                  <a:rPr lang="en-US" sz="2400" spc="-100" dirty="0">
                    <a:latin typeface="Consolas" panose="020B0609020204030204" pitchFamily="49" charset="0"/>
                    <a:ea typeface="Calibri" panose="020F0502020204030204" pitchFamily="34" charset="0"/>
                    <a:cs typeface="Times New Roman" panose="02020603050405020304" pitchFamily="18" charset="0"/>
                  </a:rPr>
                  <a:t> mod N;</a:t>
                </a:r>
              </a:p>
              <a:p>
                <a:pPr marR="0">
                  <a:spcBef>
                    <a:spcPts val="0"/>
                  </a:spcBef>
                  <a:spcAft>
                    <a:spcPts val="0"/>
                  </a:spcAft>
                </a:pPr>
                <a:endParaRPr lang="en-US" sz="2400" spc="-100" dirty="0">
                  <a:effectLst/>
                  <a:latin typeface="Consolas" panose="020B0609020204030204" pitchFamily="49" charset="0"/>
                  <a:ea typeface="Calibri" panose="020F0502020204030204" pitchFamily="34" charset="0"/>
                  <a:cs typeface="Times New Roman" panose="02020603050405020304" pitchFamily="18" charset="0"/>
                </a:endParaRPr>
              </a:p>
              <a:p>
                <a:pPr marR="0">
                  <a:spcBef>
                    <a:spcPts val="0"/>
                  </a:spcBef>
                  <a:spcAft>
                    <a:spcPts val="0"/>
                  </a:spcAft>
                </a:pPr>
                <a:r>
                  <a:rPr lang="en-US" sz="2400" spc="-100" dirty="0">
                    <a:effectLst/>
                    <a:latin typeface="Times New Roman" panose="02020603050405020304" pitchFamily="18" charset="0"/>
                    <a:ea typeface="Calibri" panose="020F0502020204030204" pitchFamily="34" charset="0"/>
                    <a:cs typeface="Times New Roman" panose="02020603050405020304" pitchFamily="18" charset="0"/>
                  </a:rPr>
                  <a:t>The self-evidence rule:</a:t>
                </a:r>
              </a:p>
              <a:p>
                <a:pPr marR="0">
                  <a:spcBef>
                    <a:spcPts val="0"/>
                  </a:spcBef>
                  <a:spcAft>
                    <a:spcPts val="0"/>
                  </a:spcAft>
                </a:pPr>
                <a:r>
                  <a:rPr lang="en-US" sz="2400" spc="-100" dirty="0">
                    <a:effectLst/>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400" i="1" spc="-100" smtClean="0">
                            <a:effectLst/>
                            <a:latin typeface="Cambria Math" panose="02040503050406030204" pitchFamily="18" charset="0"/>
                            <a:cs typeface="Times New Roman" panose="02020603050405020304" pitchFamily="18" charset="0"/>
                          </a:rPr>
                        </m:ctrlPr>
                      </m:sSupPr>
                      <m:e>
                        <m:r>
                          <a:rPr lang="en-US" sz="2400" b="0" i="1" spc="-100" smtClean="0">
                            <a:effectLst/>
                            <a:latin typeface="Cambria Math" panose="02040503050406030204" pitchFamily="18" charset="0"/>
                            <a:cs typeface="Times New Roman" panose="02020603050405020304" pitchFamily="18" charset="0"/>
                          </a:rPr>
                          <m:t> ( </m:t>
                        </m:r>
                        <m:sSup>
                          <m:sSupPr>
                            <m:ctrlPr>
                              <a:rPr lang="en-US" sz="2400" b="0" i="1" spc="-100" smtClean="0">
                                <a:effectLst/>
                                <a:latin typeface="Cambria Math" panose="02040503050406030204" pitchFamily="18" charset="0"/>
                                <a:cs typeface="Times New Roman" panose="02020603050405020304" pitchFamily="18" charset="0"/>
                              </a:rPr>
                            </m:ctrlPr>
                          </m:sSupPr>
                          <m:e>
                            <m:r>
                              <a:rPr lang="en-US" sz="2400" b="0" i="1" spc="-100" smtClean="0">
                                <a:effectLst/>
                                <a:latin typeface="Cambria Math" panose="02040503050406030204" pitchFamily="18" charset="0"/>
                                <a:cs typeface="Times New Roman" panose="02020603050405020304" pitchFamily="18" charset="0"/>
                              </a:rPr>
                              <m:t>𝑥</m:t>
                            </m:r>
                          </m:e>
                          <m:sup>
                            <m:r>
                              <m:rPr>
                                <m:nor/>
                              </m:rPr>
                              <a:rPr lang="en-US" sz="2400" spc="-100" baseline="-25000" dirty="0">
                                <a:latin typeface="Times New Roman" panose="02020603050405020304" pitchFamily="18" charset="0"/>
                                <a:ea typeface="Calibri" panose="020F0502020204030204" pitchFamily="34" charset="0"/>
                                <a:cs typeface="Times New Roman" panose="02020603050405020304" pitchFamily="18" charset="0"/>
                              </a:rPr>
                              <m:t>└</m:t>
                            </m:r>
                            <m:r>
                              <m:rPr>
                                <m:nor/>
                              </m:rPr>
                              <a:rPr lang="en-US" sz="2400" spc="-100" dirty="0">
                                <a:latin typeface="Times New Roman" panose="02020603050405020304" pitchFamily="18" charset="0"/>
                                <a:ea typeface="Calibri" panose="020F0502020204030204" pitchFamily="34" charset="0"/>
                                <a:cs typeface="Times New Roman" panose="02020603050405020304" pitchFamily="18" charset="0"/>
                              </a:rPr>
                              <m:t>y</m:t>
                            </m:r>
                            <m:r>
                              <m:rPr>
                                <m:nor/>
                              </m:rPr>
                              <a:rPr lang="en-US" sz="2400" spc="-100" dirty="0">
                                <a:latin typeface="Times New Roman" panose="02020603050405020304" pitchFamily="18" charset="0"/>
                                <a:ea typeface="Calibri" panose="020F0502020204030204" pitchFamily="34" charset="0"/>
                                <a:cs typeface="Times New Roman" panose="02020603050405020304" pitchFamily="18" charset="0"/>
                              </a:rPr>
                              <m:t>/2┘</m:t>
                            </m:r>
                          </m:sup>
                        </m:sSup>
                        <m:r>
                          <a:rPr lang="en-US" sz="2400" b="0" i="1" spc="-100" smtClean="0">
                            <a:effectLst/>
                            <a:latin typeface="Cambria Math" panose="02040503050406030204" pitchFamily="18" charset="0"/>
                            <a:cs typeface="Times New Roman" panose="02020603050405020304" pitchFamily="18" charset="0"/>
                          </a:rPr>
                          <m:t>  )</m:t>
                        </m:r>
                      </m:e>
                      <m:sup>
                        <m:r>
                          <a:rPr lang="en-US" sz="2400" b="0" i="1" spc="-100" smtClean="0">
                            <a:effectLst/>
                            <a:latin typeface="Cambria Math" panose="02040503050406030204" pitchFamily="18" charset="0"/>
                            <a:cs typeface="Times New Roman" panose="02020603050405020304" pitchFamily="18" charset="0"/>
                          </a:rPr>
                          <m:t>2</m:t>
                        </m:r>
                      </m:sup>
                    </m:sSup>
                  </m:oMath>
                </a14:m>
                <a:r>
                  <a:rPr lang="en-US" sz="2400" spc="-100" dirty="0">
                    <a:effectLst/>
                    <a:latin typeface="Times New Roman" panose="02020603050405020304" pitchFamily="18" charset="0"/>
                    <a:ea typeface="Calibri" panose="020F0502020204030204" pitchFamily="34" charset="0"/>
                    <a:cs typeface="Times New Roman" panose="02020603050405020304" pitchFamily="18" charset="0"/>
                  </a:rPr>
                  <a:t>  if y is even</a:t>
                </a:r>
              </a:p>
              <a:p>
                <a:pPr marR="0">
                  <a:spcBef>
                    <a:spcPts val="0"/>
                  </a:spcBef>
                  <a:spcAft>
                    <a:spcPts val="0"/>
                  </a:spcAft>
                </a:pPr>
                <a14:m>
                  <m:oMath xmlns:m="http://schemas.openxmlformats.org/officeDocument/2006/math">
                    <m:r>
                      <a:rPr lang="en-US" sz="2400" i="1" spc="-100" smtClean="0">
                        <a:latin typeface="Cambria Math" panose="02040503050406030204" pitchFamily="18" charset="0"/>
                        <a:cs typeface="Times New Roman" panose="02020603050405020304" pitchFamily="18" charset="0"/>
                      </a:rPr>
                      <m:t>𝑥</m:t>
                    </m:r>
                    <m:r>
                      <a:rPr lang="en-US" sz="2400" i="1" spc="-100" smtClean="0">
                        <a:latin typeface="Cambria Math" panose="02040503050406030204" pitchFamily="18" charset="0"/>
                        <a:cs typeface="Times New Roman" panose="02020603050405020304" pitchFamily="18" charset="0"/>
                      </a:rPr>
                      <m:t> </m:t>
                    </m:r>
                  </m:oMath>
                </a14:m>
                <a:r>
                  <a:rPr lang="en-US" sz="2400" spc="-100" baseline="30000" dirty="0">
                    <a:latin typeface="Times New Roman" panose="02020603050405020304" pitchFamily="18" charset="0"/>
                    <a:ea typeface="Calibri" panose="020F0502020204030204" pitchFamily="34" charset="0"/>
                    <a:cs typeface="Times New Roman" panose="02020603050405020304" pitchFamily="18" charset="0"/>
                  </a:rPr>
                  <a:t>y</a:t>
                </a:r>
                <a:r>
                  <a:rPr lang="en-US" sz="2400" spc="-100" dirty="0">
                    <a:effectLst/>
                    <a:latin typeface="Times New Roman" panose="02020603050405020304" pitchFamily="18" charset="0"/>
                    <a:ea typeface="Calibri" panose="020F0502020204030204" pitchFamily="34" charset="0"/>
                    <a:cs typeface="Times New Roman" panose="02020603050405020304" pitchFamily="18" charset="0"/>
                  </a:rPr>
                  <a:t> =  </a:t>
                </a:r>
              </a:p>
              <a:p>
                <a:pPr marR="0">
                  <a:spcBef>
                    <a:spcPts val="0"/>
                  </a:spcBef>
                  <a:spcAft>
                    <a:spcPts val="0"/>
                  </a:spcAft>
                </a:pPr>
                <a:r>
                  <a:rPr lang="en-US" sz="2400" spc="-100"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sz="2400" b="0" i="0" spc="-100" smtClean="0">
                        <a:latin typeface="Cambria Math" panose="02040503050406030204" pitchFamily="18" charset="0"/>
                        <a:cs typeface="Times New Roman" panose="02020603050405020304" pitchFamily="18" charset="0"/>
                      </a:rPr>
                      <m:t>               </m:t>
                    </m:r>
                    <m:r>
                      <a:rPr lang="en-US" sz="2400" i="1" spc="-100">
                        <a:latin typeface="Cambria Math" panose="02040503050406030204" pitchFamily="18" charset="0"/>
                        <a:cs typeface="Times New Roman" panose="02020603050405020304" pitchFamily="18" charset="0"/>
                      </a:rPr>
                      <m:t>𝑥</m:t>
                    </m:r>
                  </m:oMath>
                </a14:m>
                <a:r>
                  <a:rPr lang="en-US" sz="2400" spc="-1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400" i="1" spc="-100" smtClean="0">
                            <a:effectLst/>
                            <a:latin typeface="Cambria Math" panose="02040503050406030204" pitchFamily="18" charset="0"/>
                            <a:cs typeface="Times New Roman" panose="02020603050405020304" pitchFamily="18" charset="0"/>
                          </a:rPr>
                        </m:ctrlPr>
                      </m:sSupPr>
                      <m:e>
                        <m:r>
                          <a:rPr lang="en-US" sz="2400" b="0" i="1" spc="-100" smtClean="0">
                            <a:effectLst/>
                            <a:latin typeface="Cambria Math" panose="02040503050406030204" pitchFamily="18" charset="0"/>
                            <a:cs typeface="Times New Roman" panose="02020603050405020304" pitchFamily="18" charset="0"/>
                          </a:rPr>
                          <m:t>( </m:t>
                        </m:r>
                        <m:sSup>
                          <m:sSupPr>
                            <m:ctrlPr>
                              <a:rPr lang="en-US" sz="2400" b="0" i="1" spc="-100" smtClean="0">
                                <a:effectLst/>
                                <a:latin typeface="Cambria Math" panose="02040503050406030204" pitchFamily="18" charset="0"/>
                                <a:cs typeface="Times New Roman" panose="02020603050405020304" pitchFamily="18" charset="0"/>
                              </a:rPr>
                            </m:ctrlPr>
                          </m:sSupPr>
                          <m:e>
                            <m:r>
                              <a:rPr lang="en-US" sz="2400" b="0" i="1" spc="-100" smtClean="0">
                                <a:effectLst/>
                                <a:latin typeface="Cambria Math" panose="02040503050406030204" pitchFamily="18" charset="0"/>
                                <a:cs typeface="Times New Roman" panose="02020603050405020304" pitchFamily="18" charset="0"/>
                              </a:rPr>
                              <m:t>𝑥</m:t>
                            </m:r>
                          </m:e>
                          <m:sup>
                            <m:r>
                              <m:rPr>
                                <m:nor/>
                              </m:rPr>
                              <a:rPr lang="en-US" sz="2400" spc="-100" baseline="-25000" dirty="0">
                                <a:latin typeface="Times New Roman" panose="02020603050405020304" pitchFamily="18" charset="0"/>
                                <a:ea typeface="Calibri" panose="020F0502020204030204" pitchFamily="34" charset="0"/>
                                <a:cs typeface="Times New Roman" panose="02020603050405020304" pitchFamily="18" charset="0"/>
                              </a:rPr>
                              <m:t>└</m:t>
                            </m:r>
                            <m:r>
                              <m:rPr>
                                <m:nor/>
                              </m:rPr>
                              <a:rPr lang="en-US" sz="2400" spc="-100" dirty="0">
                                <a:latin typeface="Times New Roman" panose="02020603050405020304" pitchFamily="18" charset="0"/>
                                <a:ea typeface="Calibri" panose="020F0502020204030204" pitchFamily="34" charset="0"/>
                                <a:cs typeface="Times New Roman" panose="02020603050405020304" pitchFamily="18" charset="0"/>
                              </a:rPr>
                              <m:t>y</m:t>
                            </m:r>
                            <m:r>
                              <m:rPr>
                                <m:nor/>
                              </m:rPr>
                              <a:rPr lang="en-US" sz="2400" spc="-100" dirty="0">
                                <a:latin typeface="Times New Roman" panose="02020603050405020304" pitchFamily="18" charset="0"/>
                                <a:ea typeface="Calibri" panose="020F0502020204030204" pitchFamily="34" charset="0"/>
                                <a:cs typeface="Times New Roman" panose="02020603050405020304" pitchFamily="18" charset="0"/>
                              </a:rPr>
                              <m:t>/2┘</m:t>
                            </m:r>
                          </m:sup>
                        </m:sSup>
                        <m:r>
                          <a:rPr lang="en-US" sz="2400" b="0" i="1" spc="-100" smtClean="0">
                            <a:effectLst/>
                            <a:latin typeface="Cambria Math" panose="02040503050406030204" pitchFamily="18" charset="0"/>
                            <a:cs typeface="Times New Roman" panose="02020603050405020304" pitchFamily="18" charset="0"/>
                          </a:rPr>
                          <m:t>  )</m:t>
                        </m:r>
                      </m:e>
                      <m:sup>
                        <m:r>
                          <a:rPr lang="en-US" sz="2400" b="0" i="1" spc="-100" smtClean="0">
                            <a:effectLst/>
                            <a:latin typeface="Cambria Math" panose="02040503050406030204" pitchFamily="18" charset="0"/>
                            <a:cs typeface="Times New Roman" panose="02020603050405020304" pitchFamily="18" charset="0"/>
                          </a:rPr>
                          <m:t>2</m:t>
                        </m:r>
                      </m:sup>
                    </m:sSup>
                  </m:oMath>
                </a14:m>
                <a:r>
                  <a:rPr lang="en-US" sz="2400" spc="-100" dirty="0">
                    <a:effectLst/>
                    <a:latin typeface="Times New Roman" panose="02020603050405020304" pitchFamily="18" charset="0"/>
                    <a:ea typeface="Calibri" panose="020F0502020204030204" pitchFamily="34" charset="0"/>
                    <a:cs typeface="Times New Roman" panose="02020603050405020304" pitchFamily="18" charset="0"/>
                  </a:rPr>
                  <a:t>  if y is odd.</a:t>
                </a:r>
              </a:p>
            </p:txBody>
          </p:sp>
        </mc:Choice>
        <mc:Fallback xmlns="">
          <p:sp>
            <p:nvSpPr>
              <p:cNvPr id="2" name="Rectangle 1"/>
              <p:cNvSpPr>
                <a:spLocks noRot="1" noChangeAspect="1" noMove="1" noResize="1" noEditPoints="1" noAdjustHandles="1" noChangeArrowheads="1" noChangeShapeType="1" noTextEdit="1"/>
              </p:cNvSpPr>
              <p:nvPr/>
            </p:nvSpPr>
            <p:spPr>
              <a:xfrm>
                <a:off x="870858" y="105013"/>
                <a:ext cx="7856738" cy="6780189"/>
              </a:xfrm>
              <a:prstGeom prst="rect">
                <a:avLst/>
              </a:prstGeom>
              <a:blipFill>
                <a:blip r:embed="rId2"/>
                <a:stretch>
                  <a:fillRect l="-1241" t="-809" b="-1079"/>
                </a:stretch>
              </a:blipFill>
            </p:spPr>
            <p:txBody>
              <a:bodyPr/>
              <a:lstStyle/>
              <a:p>
                <a:r>
                  <a:rPr lang="en-US">
                    <a:noFill/>
                  </a:rPr>
                  <a:t> </a:t>
                </a:r>
              </a:p>
            </p:txBody>
          </p:sp>
        </mc:Fallback>
      </mc:AlternateContent>
      <p:pic>
        <p:nvPicPr>
          <p:cNvPr id="5" name="Picture 4" descr="Emoticon making a point Stock Vector - 14709057">
            <a:extLst>
              <a:ext uri="{FF2B5EF4-FFF2-40B4-BE49-F238E27FC236}">
                <a16:creationId xmlns:a16="http://schemas.microsoft.com/office/drawing/2014/main" id="{FA2C8F0A-DF62-40DA-BE6E-6CC18778C2F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170" y="2623401"/>
            <a:ext cx="540688" cy="327869"/>
          </a:xfrm>
          <a:prstGeom prst="rect">
            <a:avLst/>
          </a:prstGeom>
          <a:noFill/>
          <a:ln>
            <a:noFill/>
          </a:ln>
        </p:spPr>
      </p:pic>
      <p:sp>
        <p:nvSpPr>
          <p:cNvPr id="3" name="TextBox 2">
            <a:extLst>
              <a:ext uri="{FF2B5EF4-FFF2-40B4-BE49-F238E27FC236}">
                <a16:creationId xmlns:a16="http://schemas.microsoft.com/office/drawing/2014/main" id="{327F1B4C-EC85-4610-A3F8-F1AFE368F27F}"/>
              </a:ext>
            </a:extLst>
          </p:cNvPr>
          <p:cNvSpPr txBox="1"/>
          <p:nvPr/>
        </p:nvSpPr>
        <p:spPr>
          <a:xfrm>
            <a:off x="8164752" y="105013"/>
            <a:ext cx="4027248" cy="6647974"/>
          </a:xfrm>
          <a:prstGeom prst="rect">
            <a:avLst/>
          </a:prstGeom>
          <a:solidFill>
            <a:srgbClr val="FFFF00"/>
          </a:solidFill>
        </p:spPr>
        <p:txBody>
          <a:bodyPr wrap="square" rtlCol="0">
            <a:spAutoFit/>
          </a:bodyPr>
          <a:lstStyle/>
          <a:p>
            <a:r>
              <a:rPr lang="en-US" dirty="0"/>
              <a:t>Compute </a:t>
            </a:r>
            <a:r>
              <a:rPr lang="en-US" sz="1800" dirty="0">
                <a:latin typeface="Times New Roman" panose="02020603050405020304" pitchFamily="18" charset="0"/>
                <a:ea typeface="Calibri" panose="020F0502020204030204" pitchFamily="34" charset="0"/>
                <a:cs typeface="Times New Roman" panose="02020603050405020304" pitchFamily="18" charset="0"/>
              </a:rPr>
              <a:t>x</a:t>
            </a:r>
            <a:r>
              <a:rPr lang="en-US" sz="1800" baseline="30000" dirty="0">
                <a:latin typeface="Times New Roman" panose="02020603050405020304" pitchFamily="18" charset="0"/>
                <a:ea typeface="Calibri" panose="020F0502020204030204" pitchFamily="34" charset="0"/>
                <a:cs typeface="Times New Roman" panose="02020603050405020304" pitchFamily="18" charset="0"/>
              </a:rPr>
              <a:t>11</a:t>
            </a:r>
            <a:r>
              <a:rPr lang="en-US" sz="1800" dirty="0">
                <a:latin typeface="Times New Roman" panose="02020603050405020304" pitchFamily="18" charset="0"/>
                <a:ea typeface="Calibri" panose="020F0502020204030204" pitchFamily="34" charset="0"/>
                <a:cs typeface="Times New Roman" panose="02020603050405020304" pitchFamily="18" charset="0"/>
              </a:rPr>
              <a:t> mod N</a:t>
            </a:r>
          </a:p>
          <a:p>
            <a:r>
              <a:rPr lang="en-US" dirty="0">
                <a:latin typeface="Times New Roman" panose="02020603050405020304" pitchFamily="18" charset="0"/>
                <a:cs typeface="Times New Roman" panose="02020603050405020304" pitchFamily="18" charset="0"/>
              </a:rPr>
              <a:t>me(x, 11, N)</a:t>
            </a:r>
            <a:endParaRPr lang="en-US" dirty="0"/>
          </a:p>
          <a:p>
            <a:r>
              <a:rPr lang="en-US" dirty="0"/>
              <a:t>z = me(x, </a:t>
            </a:r>
            <a:r>
              <a:rPr lang="en-US" sz="1800" spc="-100" baseline="-25000" dirty="0">
                <a:latin typeface="Consolas" panose="020B0609020204030204" pitchFamily="49" charset="0"/>
                <a:ea typeface="Calibri" panose="020F0502020204030204" pitchFamily="34" charset="0"/>
                <a:cs typeface="Times New Roman" panose="02020603050405020304" pitchFamily="18" charset="0"/>
              </a:rPr>
              <a:t>└</a:t>
            </a:r>
            <a:r>
              <a:rPr lang="en-US" sz="1800" spc="-100" dirty="0">
                <a:latin typeface="Consolas" panose="020B0609020204030204" pitchFamily="49" charset="0"/>
                <a:ea typeface="Calibri" panose="020F0502020204030204" pitchFamily="34" charset="0"/>
                <a:cs typeface="Times New Roman" panose="02020603050405020304" pitchFamily="18" charset="0"/>
              </a:rPr>
              <a:t>11/2</a:t>
            </a:r>
            <a:r>
              <a:rPr lang="en-US" sz="1800" spc="-100" baseline="-25000" dirty="0">
                <a:latin typeface="Consolas" panose="020B0609020204030204" pitchFamily="49" charset="0"/>
                <a:ea typeface="Calibri" panose="020F0502020204030204" pitchFamily="34" charset="0"/>
                <a:cs typeface="Times New Roman" panose="02020603050405020304" pitchFamily="18" charset="0"/>
              </a:rPr>
              <a:t>┘</a:t>
            </a:r>
            <a:r>
              <a:rPr lang="en-US" sz="1800" spc="-100" dirty="0">
                <a:latin typeface="Consolas" panose="020B0609020204030204" pitchFamily="49" charset="0"/>
                <a:ea typeface="Calibri" panose="020F0502020204030204" pitchFamily="34" charset="0"/>
                <a:cs typeface="Times New Roman" panose="02020603050405020304" pitchFamily="18" charset="0"/>
              </a:rPr>
              <a:t>, N);</a:t>
            </a:r>
          </a:p>
          <a:p>
            <a:r>
              <a:rPr lang="en-US" dirty="0"/>
              <a:t>z = me(x, </a:t>
            </a:r>
            <a:r>
              <a:rPr lang="en-US" sz="1800" spc="-100" baseline="-25000" dirty="0">
                <a:latin typeface="Consolas" panose="020B0609020204030204" pitchFamily="49" charset="0"/>
                <a:ea typeface="Calibri" panose="020F0502020204030204" pitchFamily="34" charset="0"/>
                <a:cs typeface="Times New Roman" panose="02020603050405020304" pitchFamily="18" charset="0"/>
              </a:rPr>
              <a:t>└</a:t>
            </a:r>
            <a:r>
              <a:rPr lang="en-US" sz="1800" spc="-100" dirty="0">
                <a:latin typeface="Consolas" panose="020B0609020204030204" pitchFamily="49" charset="0"/>
                <a:ea typeface="Calibri" panose="020F0502020204030204" pitchFamily="34" charset="0"/>
                <a:cs typeface="Times New Roman" panose="02020603050405020304" pitchFamily="18" charset="0"/>
              </a:rPr>
              <a:t>5/2</a:t>
            </a:r>
            <a:r>
              <a:rPr lang="en-US" sz="1800" spc="-100" baseline="-25000" dirty="0">
                <a:latin typeface="Consolas" panose="020B0609020204030204" pitchFamily="49" charset="0"/>
                <a:ea typeface="Calibri" panose="020F0502020204030204" pitchFamily="34" charset="0"/>
                <a:cs typeface="Times New Roman" panose="02020603050405020304" pitchFamily="18" charset="0"/>
              </a:rPr>
              <a:t>┘</a:t>
            </a:r>
            <a:r>
              <a:rPr lang="en-US" sz="1800" spc="-100" dirty="0">
                <a:latin typeface="Consolas" panose="020B0609020204030204" pitchFamily="49" charset="0"/>
                <a:ea typeface="Calibri" panose="020F0502020204030204" pitchFamily="34" charset="0"/>
                <a:cs typeface="Times New Roman" panose="02020603050405020304" pitchFamily="18" charset="0"/>
              </a:rPr>
              <a:t>, N);</a:t>
            </a:r>
          </a:p>
          <a:p>
            <a:r>
              <a:rPr lang="en-US" dirty="0"/>
              <a:t>z = me(x, </a:t>
            </a:r>
            <a:r>
              <a:rPr lang="en-US" sz="1800" spc="-100" baseline="-25000" dirty="0">
                <a:latin typeface="Consolas" panose="020B0609020204030204" pitchFamily="49" charset="0"/>
                <a:ea typeface="Calibri" panose="020F0502020204030204" pitchFamily="34" charset="0"/>
                <a:cs typeface="Times New Roman" panose="02020603050405020304" pitchFamily="18" charset="0"/>
              </a:rPr>
              <a:t>└</a:t>
            </a:r>
            <a:r>
              <a:rPr lang="en-US" sz="1800" spc="-100" dirty="0">
                <a:latin typeface="Consolas" panose="020B0609020204030204" pitchFamily="49" charset="0"/>
                <a:ea typeface="Calibri" panose="020F0502020204030204" pitchFamily="34" charset="0"/>
                <a:cs typeface="Times New Roman" panose="02020603050405020304" pitchFamily="18" charset="0"/>
              </a:rPr>
              <a:t>2/2</a:t>
            </a:r>
            <a:r>
              <a:rPr lang="en-US" sz="1800" spc="-100" baseline="-25000" dirty="0">
                <a:latin typeface="Consolas" panose="020B0609020204030204" pitchFamily="49" charset="0"/>
                <a:ea typeface="Calibri" panose="020F0502020204030204" pitchFamily="34" charset="0"/>
                <a:cs typeface="Times New Roman" panose="02020603050405020304" pitchFamily="18" charset="0"/>
              </a:rPr>
              <a:t>┘</a:t>
            </a:r>
            <a:r>
              <a:rPr lang="en-US" sz="1800" spc="-100" dirty="0">
                <a:latin typeface="Consolas" panose="020B0609020204030204" pitchFamily="49" charset="0"/>
                <a:ea typeface="Calibri" panose="020F0502020204030204" pitchFamily="34" charset="0"/>
                <a:cs typeface="Times New Roman" panose="02020603050405020304" pitchFamily="18" charset="0"/>
              </a:rPr>
              <a:t>, N);</a:t>
            </a:r>
          </a:p>
          <a:p>
            <a:r>
              <a:rPr lang="en-US" dirty="0"/>
              <a:t>z = me(x, </a:t>
            </a:r>
            <a:r>
              <a:rPr lang="en-US" sz="1800" spc="-100" baseline="-25000" dirty="0">
                <a:latin typeface="Consolas" panose="020B0609020204030204" pitchFamily="49" charset="0"/>
                <a:ea typeface="Calibri" panose="020F0502020204030204" pitchFamily="34" charset="0"/>
                <a:cs typeface="Times New Roman" panose="02020603050405020304" pitchFamily="18" charset="0"/>
              </a:rPr>
              <a:t>└</a:t>
            </a:r>
            <a:r>
              <a:rPr lang="en-US" sz="1800" spc="-100" dirty="0">
                <a:latin typeface="Consolas" panose="020B0609020204030204" pitchFamily="49" charset="0"/>
                <a:ea typeface="Calibri" panose="020F0502020204030204" pitchFamily="34" charset="0"/>
                <a:cs typeface="Times New Roman" panose="02020603050405020304" pitchFamily="18" charset="0"/>
              </a:rPr>
              <a:t>1/2</a:t>
            </a:r>
            <a:r>
              <a:rPr lang="en-US" sz="1800" spc="-100" baseline="-25000" dirty="0">
                <a:latin typeface="Consolas" panose="020B0609020204030204" pitchFamily="49" charset="0"/>
                <a:ea typeface="Calibri" panose="020F0502020204030204" pitchFamily="34" charset="0"/>
                <a:cs typeface="Times New Roman" panose="02020603050405020304" pitchFamily="18" charset="0"/>
              </a:rPr>
              <a:t>┘</a:t>
            </a:r>
            <a:r>
              <a:rPr lang="en-US" sz="1800" spc="-100" dirty="0">
                <a:latin typeface="Consolas" panose="020B0609020204030204" pitchFamily="49" charset="0"/>
                <a:ea typeface="Calibri" panose="020F0502020204030204" pitchFamily="34" charset="0"/>
                <a:cs typeface="Times New Roman" panose="02020603050405020304" pitchFamily="18" charset="0"/>
              </a:rPr>
              <a:t>, N);</a:t>
            </a:r>
            <a:r>
              <a:rPr lang="en-US" dirty="0"/>
              <a:t> </a:t>
            </a:r>
          </a:p>
          <a:p>
            <a:r>
              <a:rPr lang="en-US" dirty="0"/>
              <a:t>z = me(x, </a:t>
            </a:r>
            <a:r>
              <a:rPr lang="en-US" sz="1800" spc="-100" baseline="-25000" dirty="0">
                <a:latin typeface="Consolas" panose="020B0609020204030204" pitchFamily="49" charset="0"/>
                <a:ea typeface="Calibri" panose="020F0502020204030204" pitchFamily="34" charset="0"/>
                <a:cs typeface="Times New Roman" panose="02020603050405020304" pitchFamily="18" charset="0"/>
              </a:rPr>
              <a:t>└</a:t>
            </a:r>
            <a:r>
              <a:rPr lang="en-US" sz="1800" spc="-100" dirty="0">
                <a:latin typeface="Consolas" panose="020B0609020204030204" pitchFamily="49" charset="0"/>
                <a:ea typeface="Calibri" panose="020F0502020204030204" pitchFamily="34" charset="0"/>
                <a:cs typeface="Times New Roman" panose="02020603050405020304" pitchFamily="18" charset="0"/>
              </a:rPr>
              <a:t>0/2</a:t>
            </a:r>
            <a:r>
              <a:rPr lang="en-US" sz="1800" spc="-100" baseline="-25000" dirty="0">
                <a:latin typeface="Consolas" panose="020B0609020204030204" pitchFamily="49" charset="0"/>
                <a:ea typeface="Calibri" panose="020F0502020204030204" pitchFamily="34" charset="0"/>
                <a:cs typeface="Times New Roman" panose="02020603050405020304" pitchFamily="18" charset="0"/>
              </a:rPr>
              <a:t>┘</a:t>
            </a:r>
            <a:r>
              <a:rPr lang="en-US" sz="1800" spc="-100" dirty="0">
                <a:latin typeface="Consolas" panose="020B0609020204030204" pitchFamily="49" charset="0"/>
                <a:ea typeface="Calibri" panose="020F0502020204030204" pitchFamily="34" charset="0"/>
                <a:cs typeface="Times New Roman" panose="02020603050405020304" pitchFamily="18" charset="0"/>
              </a:rPr>
              <a:t>, N);</a:t>
            </a:r>
          </a:p>
          <a:p>
            <a:r>
              <a:rPr lang="en-US" sz="1800" spc="-100" dirty="0">
                <a:latin typeface="Consolas" panose="020B0609020204030204" pitchFamily="49" charset="0"/>
                <a:ea typeface="Calibri" panose="020F0502020204030204" pitchFamily="34" charset="0"/>
                <a:cs typeface="Times New Roman" panose="02020603050405020304" pitchFamily="18" charset="0"/>
              </a:rPr>
              <a:t>if (y = 0), return 1.</a:t>
            </a:r>
          </a:p>
          <a:p>
            <a:r>
              <a:rPr lang="en-US" dirty="0"/>
              <a:t>z = me(x, </a:t>
            </a:r>
            <a:r>
              <a:rPr lang="en-US" sz="1800" spc="-100" baseline="-25000" dirty="0">
                <a:latin typeface="Consolas" panose="020B0609020204030204" pitchFamily="49" charset="0"/>
                <a:ea typeface="Calibri" panose="020F0502020204030204" pitchFamily="34" charset="0"/>
                <a:cs typeface="Times New Roman" panose="02020603050405020304" pitchFamily="18" charset="0"/>
              </a:rPr>
              <a:t>└</a:t>
            </a:r>
            <a:r>
              <a:rPr lang="en-US" sz="1800" spc="-100" dirty="0">
                <a:latin typeface="Consolas" panose="020B0609020204030204" pitchFamily="49" charset="0"/>
                <a:ea typeface="Calibri" panose="020F0502020204030204" pitchFamily="34" charset="0"/>
                <a:cs typeface="Times New Roman" panose="02020603050405020304" pitchFamily="18" charset="0"/>
              </a:rPr>
              <a:t>0/2</a:t>
            </a:r>
            <a:r>
              <a:rPr lang="en-US" sz="1800" spc="-100" baseline="-25000" dirty="0">
                <a:latin typeface="Consolas" panose="020B0609020204030204" pitchFamily="49" charset="0"/>
                <a:ea typeface="Calibri" panose="020F0502020204030204" pitchFamily="34" charset="0"/>
                <a:cs typeface="Times New Roman" panose="02020603050405020304" pitchFamily="18" charset="0"/>
              </a:rPr>
              <a:t>┘</a:t>
            </a:r>
            <a:r>
              <a:rPr lang="en-US" sz="1800" spc="-100" dirty="0">
                <a:latin typeface="Consolas" panose="020B0609020204030204" pitchFamily="49" charset="0"/>
                <a:ea typeface="Calibri" panose="020F0502020204030204" pitchFamily="34" charset="0"/>
                <a:cs typeface="Times New Roman" panose="02020603050405020304" pitchFamily="18" charset="0"/>
              </a:rPr>
              <a:t>, N) = 1</a:t>
            </a:r>
          </a:p>
          <a:p>
            <a:endParaRPr lang="en-US" sz="1200" dirty="0"/>
          </a:p>
          <a:p>
            <a:r>
              <a:rPr lang="en-US" dirty="0"/>
              <a:t>z = me(x, </a:t>
            </a:r>
            <a:r>
              <a:rPr lang="en-US" sz="1800" spc="-100" baseline="-25000" dirty="0">
                <a:latin typeface="Consolas" panose="020B0609020204030204" pitchFamily="49" charset="0"/>
                <a:ea typeface="Calibri" panose="020F0502020204030204" pitchFamily="34" charset="0"/>
                <a:cs typeface="Times New Roman" panose="02020603050405020304" pitchFamily="18" charset="0"/>
              </a:rPr>
              <a:t>└</a:t>
            </a:r>
            <a:r>
              <a:rPr lang="en-US" sz="1800" spc="-100" dirty="0">
                <a:latin typeface="Consolas" panose="020B0609020204030204" pitchFamily="49" charset="0"/>
                <a:ea typeface="Calibri" panose="020F0502020204030204" pitchFamily="34" charset="0"/>
                <a:cs typeface="Times New Roman" panose="02020603050405020304" pitchFamily="18" charset="0"/>
              </a:rPr>
              <a:t>1/2</a:t>
            </a:r>
            <a:r>
              <a:rPr lang="en-US" sz="1800" spc="-100" baseline="-25000" dirty="0">
                <a:latin typeface="Consolas" panose="020B0609020204030204" pitchFamily="49" charset="0"/>
                <a:ea typeface="Calibri" panose="020F0502020204030204" pitchFamily="34" charset="0"/>
                <a:cs typeface="Times New Roman" panose="02020603050405020304" pitchFamily="18" charset="0"/>
              </a:rPr>
              <a:t>┘</a:t>
            </a:r>
            <a:r>
              <a:rPr lang="en-US" sz="1800" spc="-100" dirty="0">
                <a:latin typeface="Consolas" panose="020B0609020204030204" pitchFamily="49" charset="0"/>
                <a:ea typeface="Calibri" panose="020F0502020204030204" pitchFamily="34" charset="0"/>
                <a:cs typeface="Times New Roman" panose="02020603050405020304" pitchFamily="18" charset="0"/>
              </a:rPr>
              <a:t>, N);</a:t>
            </a:r>
            <a:r>
              <a:rPr lang="en-US" dirty="0"/>
              <a:t> </a:t>
            </a:r>
          </a:p>
          <a:p>
            <a:r>
              <a:rPr lang="en-US" spc="-100" dirty="0">
                <a:ea typeface="Calibri" panose="020F0502020204030204" pitchFamily="34" charset="0"/>
                <a:cs typeface="Times New Roman" panose="02020603050405020304" pitchFamily="18" charset="0"/>
              </a:rPr>
              <a:t>if (y is even) … else </a:t>
            </a:r>
            <a:r>
              <a:rPr lang="en-US" spc="-100" dirty="0">
                <a:solidFill>
                  <a:srgbClr val="0000FF"/>
                </a:solidFill>
                <a:ea typeface="Calibri" panose="020F0502020204030204" pitchFamily="34" charset="0"/>
                <a:cs typeface="Times New Roman" panose="02020603050405020304" pitchFamily="18" charset="0"/>
              </a:rPr>
              <a:t>x * 1</a:t>
            </a:r>
            <a:r>
              <a:rPr lang="en-US" sz="1800" spc="-100" baseline="30000" dirty="0">
                <a:solidFill>
                  <a:srgbClr val="0000FF"/>
                </a:solidFill>
                <a:ea typeface="Calibri" panose="020F0502020204030204" pitchFamily="34" charset="0"/>
                <a:cs typeface="Times New Roman" panose="02020603050405020304" pitchFamily="18" charset="0"/>
              </a:rPr>
              <a:t>2</a:t>
            </a:r>
            <a:r>
              <a:rPr lang="en-US" sz="1800" spc="-100" dirty="0">
                <a:solidFill>
                  <a:srgbClr val="0000FF"/>
                </a:solidFill>
                <a:ea typeface="Calibri" panose="020F0502020204030204" pitchFamily="34" charset="0"/>
                <a:cs typeface="Times New Roman" panose="02020603050405020304" pitchFamily="18" charset="0"/>
              </a:rPr>
              <a:t> mod N</a:t>
            </a:r>
          </a:p>
          <a:p>
            <a:r>
              <a:rPr lang="en-US" dirty="0"/>
              <a:t>z = me(x, </a:t>
            </a:r>
            <a:r>
              <a:rPr lang="en-US" sz="1800" spc="-100" baseline="-25000" dirty="0">
                <a:latin typeface="Consolas" panose="020B0609020204030204" pitchFamily="49" charset="0"/>
                <a:ea typeface="Calibri" panose="020F0502020204030204" pitchFamily="34" charset="0"/>
                <a:cs typeface="Times New Roman" panose="02020603050405020304" pitchFamily="18" charset="0"/>
              </a:rPr>
              <a:t>└</a:t>
            </a:r>
            <a:r>
              <a:rPr lang="en-US" sz="1800" spc="-100" dirty="0">
                <a:latin typeface="Consolas" panose="020B0609020204030204" pitchFamily="49" charset="0"/>
                <a:ea typeface="Calibri" panose="020F0502020204030204" pitchFamily="34" charset="0"/>
                <a:cs typeface="Times New Roman" panose="02020603050405020304" pitchFamily="18" charset="0"/>
              </a:rPr>
              <a:t>1/2</a:t>
            </a:r>
            <a:r>
              <a:rPr lang="en-US" sz="1800" spc="-100" baseline="-25000" dirty="0">
                <a:latin typeface="Consolas" panose="020B0609020204030204" pitchFamily="49" charset="0"/>
                <a:ea typeface="Calibri" panose="020F0502020204030204" pitchFamily="34" charset="0"/>
                <a:cs typeface="Times New Roman" panose="02020603050405020304" pitchFamily="18" charset="0"/>
              </a:rPr>
              <a:t>┘</a:t>
            </a:r>
            <a:r>
              <a:rPr lang="en-US" sz="1800" spc="-100" dirty="0">
                <a:latin typeface="Consolas" panose="020B0609020204030204" pitchFamily="49" charset="0"/>
                <a:ea typeface="Calibri" panose="020F0502020204030204" pitchFamily="34" charset="0"/>
                <a:cs typeface="Times New Roman" panose="02020603050405020304" pitchFamily="18" charset="0"/>
              </a:rPr>
              <a:t>, N)= </a:t>
            </a:r>
            <a:r>
              <a:rPr lang="en-US" sz="18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x mod N</a:t>
            </a:r>
            <a:endParaRPr lang="en-US" dirty="0">
              <a:solidFill>
                <a:srgbClr val="0000FF"/>
              </a:solidFill>
            </a:endParaRPr>
          </a:p>
          <a:p>
            <a:endParaRPr lang="en-US" sz="1200" dirty="0"/>
          </a:p>
          <a:p>
            <a:r>
              <a:rPr lang="en-US" dirty="0"/>
              <a:t>z = me(x, </a:t>
            </a:r>
            <a:r>
              <a:rPr lang="en-US" sz="1800" spc="-100" baseline="-25000" dirty="0">
                <a:latin typeface="Consolas" panose="020B0609020204030204" pitchFamily="49" charset="0"/>
                <a:ea typeface="Calibri" panose="020F0502020204030204" pitchFamily="34" charset="0"/>
                <a:cs typeface="Times New Roman" panose="02020603050405020304" pitchFamily="18" charset="0"/>
              </a:rPr>
              <a:t>└</a:t>
            </a:r>
            <a:r>
              <a:rPr lang="en-US" sz="1800" spc="-100" dirty="0">
                <a:latin typeface="Consolas" panose="020B0609020204030204" pitchFamily="49" charset="0"/>
                <a:ea typeface="Calibri" panose="020F0502020204030204" pitchFamily="34" charset="0"/>
                <a:cs typeface="Times New Roman" panose="02020603050405020304" pitchFamily="18" charset="0"/>
              </a:rPr>
              <a:t>2/2</a:t>
            </a:r>
            <a:r>
              <a:rPr lang="en-US" sz="1800" spc="-100" baseline="-25000" dirty="0">
                <a:latin typeface="Consolas" panose="020B0609020204030204" pitchFamily="49" charset="0"/>
                <a:ea typeface="Calibri" panose="020F0502020204030204" pitchFamily="34" charset="0"/>
                <a:cs typeface="Times New Roman" panose="02020603050405020304" pitchFamily="18" charset="0"/>
              </a:rPr>
              <a:t>┘</a:t>
            </a:r>
            <a:r>
              <a:rPr lang="en-US" sz="1800" spc="-100" dirty="0">
                <a:latin typeface="Consolas" panose="020B0609020204030204" pitchFamily="49" charset="0"/>
                <a:ea typeface="Calibri" panose="020F0502020204030204" pitchFamily="34" charset="0"/>
                <a:cs typeface="Times New Roman" panose="02020603050405020304" pitchFamily="18" charset="0"/>
              </a:rPr>
              <a:t>, N);</a:t>
            </a:r>
          </a:p>
          <a:p>
            <a:r>
              <a:rPr lang="en-US" dirty="0"/>
              <a:t>if (y is even) then (</a:t>
            </a:r>
            <a:r>
              <a:rPr lang="en-US" spc="-100" dirty="0">
                <a:solidFill>
                  <a:srgbClr val="0000FF"/>
                </a:solidFill>
                <a:latin typeface="Consolas" panose="020B0609020204030204" pitchFamily="49" charset="0"/>
                <a:cs typeface="Times New Roman" panose="02020603050405020304" pitchFamily="18" charset="0"/>
              </a:rPr>
              <a:t>x</a:t>
            </a:r>
            <a:r>
              <a:rPr lang="en-US" sz="18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mod N)</a:t>
            </a:r>
            <a:r>
              <a:rPr lang="en-US" sz="1800" spc="-100" baseline="300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2</a:t>
            </a:r>
            <a:r>
              <a:rPr lang="en-US" sz="18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mod N</a:t>
            </a:r>
          </a:p>
          <a:p>
            <a:r>
              <a:rPr lang="en-US" dirty="0"/>
              <a:t>z = me(x, </a:t>
            </a:r>
            <a:r>
              <a:rPr lang="en-US" sz="1800" spc="-100" baseline="-25000" dirty="0">
                <a:latin typeface="Consolas" panose="020B0609020204030204" pitchFamily="49" charset="0"/>
                <a:ea typeface="Calibri" panose="020F0502020204030204" pitchFamily="34" charset="0"/>
                <a:cs typeface="Times New Roman" panose="02020603050405020304" pitchFamily="18" charset="0"/>
              </a:rPr>
              <a:t>└</a:t>
            </a:r>
            <a:r>
              <a:rPr lang="en-US" sz="1800" spc="-100" dirty="0">
                <a:latin typeface="Consolas" panose="020B0609020204030204" pitchFamily="49" charset="0"/>
                <a:ea typeface="Calibri" panose="020F0502020204030204" pitchFamily="34" charset="0"/>
                <a:cs typeface="Times New Roman" panose="02020603050405020304" pitchFamily="18" charset="0"/>
              </a:rPr>
              <a:t>2/2</a:t>
            </a:r>
            <a:r>
              <a:rPr lang="en-US" sz="1800" spc="-100" baseline="-25000" dirty="0">
                <a:latin typeface="Consolas" panose="020B0609020204030204" pitchFamily="49" charset="0"/>
                <a:ea typeface="Calibri" panose="020F0502020204030204" pitchFamily="34" charset="0"/>
                <a:cs typeface="Times New Roman" panose="02020603050405020304" pitchFamily="18" charset="0"/>
              </a:rPr>
              <a:t>┘</a:t>
            </a:r>
            <a:r>
              <a:rPr lang="en-US" sz="1800" spc="-100" dirty="0">
                <a:latin typeface="Consolas" panose="020B0609020204030204" pitchFamily="49" charset="0"/>
                <a:ea typeface="Calibri" panose="020F0502020204030204" pitchFamily="34" charset="0"/>
                <a:cs typeface="Times New Roman" panose="02020603050405020304" pitchFamily="18" charset="0"/>
              </a:rPr>
              <a:t>, N)= </a:t>
            </a:r>
            <a:r>
              <a:rPr lang="en-US" dirty="0"/>
              <a:t>(</a:t>
            </a:r>
            <a:r>
              <a:rPr lang="en-US" spc="-100" dirty="0">
                <a:solidFill>
                  <a:srgbClr val="0000FF"/>
                </a:solidFill>
                <a:latin typeface="Consolas" panose="020B0609020204030204" pitchFamily="49" charset="0"/>
                <a:cs typeface="Times New Roman" panose="02020603050405020304" pitchFamily="18" charset="0"/>
              </a:rPr>
              <a:t>x</a:t>
            </a:r>
            <a:r>
              <a:rPr lang="en-US" sz="1800" spc="-100" baseline="300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2</a:t>
            </a:r>
            <a:r>
              <a:rPr lang="en-US" sz="18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mod N) mod N</a:t>
            </a:r>
          </a:p>
          <a:p>
            <a:endParaRPr lang="en-US" sz="1200" spc="-100" dirty="0">
              <a:latin typeface="Consolas" panose="020B0609020204030204" pitchFamily="49" charset="0"/>
              <a:ea typeface="Calibri" panose="020F0502020204030204" pitchFamily="34" charset="0"/>
              <a:cs typeface="Times New Roman" panose="02020603050405020304" pitchFamily="18" charset="0"/>
            </a:endParaRPr>
          </a:p>
          <a:p>
            <a:r>
              <a:rPr lang="en-US" dirty="0"/>
              <a:t>z = me(x, </a:t>
            </a:r>
            <a:r>
              <a:rPr lang="en-US" sz="1800" spc="-100" baseline="-25000" dirty="0">
                <a:latin typeface="Consolas" panose="020B0609020204030204" pitchFamily="49" charset="0"/>
                <a:ea typeface="Calibri" panose="020F0502020204030204" pitchFamily="34" charset="0"/>
                <a:cs typeface="Times New Roman" panose="02020603050405020304" pitchFamily="18" charset="0"/>
              </a:rPr>
              <a:t>└</a:t>
            </a:r>
            <a:r>
              <a:rPr lang="en-US" sz="1800" spc="-100" dirty="0">
                <a:latin typeface="Consolas" panose="020B0609020204030204" pitchFamily="49" charset="0"/>
                <a:ea typeface="Calibri" panose="020F0502020204030204" pitchFamily="34" charset="0"/>
                <a:cs typeface="Times New Roman" panose="02020603050405020304" pitchFamily="18" charset="0"/>
              </a:rPr>
              <a:t>5/2</a:t>
            </a:r>
            <a:r>
              <a:rPr lang="en-US" sz="1800" spc="-100" baseline="-25000" dirty="0">
                <a:latin typeface="Consolas" panose="020B0609020204030204" pitchFamily="49" charset="0"/>
                <a:ea typeface="Calibri" panose="020F0502020204030204" pitchFamily="34" charset="0"/>
                <a:cs typeface="Times New Roman" panose="02020603050405020304" pitchFamily="18" charset="0"/>
              </a:rPr>
              <a:t>┘</a:t>
            </a:r>
            <a:r>
              <a:rPr lang="en-US" sz="1800" spc="-100" dirty="0">
                <a:latin typeface="Consolas" panose="020B0609020204030204" pitchFamily="49" charset="0"/>
                <a:ea typeface="Calibri" panose="020F0502020204030204" pitchFamily="34" charset="0"/>
                <a:cs typeface="Times New Roman" panose="02020603050405020304" pitchFamily="18" charset="0"/>
              </a:rPr>
              <a:t>, N);</a:t>
            </a:r>
          </a:p>
          <a:p>
            <a:r>
              <a:rPr lang="en-US" dirty="0"/>
              <a:t>if (y is even) then x * ((</a:t>
            </a:r>
            <a:r>
              <a:rPr lang="en-US" spc="-100" dirty="0">
                <a:solidFill>
                  <a:srgbClr val="0000FF"/>
                </a:solidFill>
                <a:latin typeface="Consolas" panose="020B0609020204030204" pitchFamily="49" charset="0"/>
                <a:cs typeface="Times New Roman" panose="02020603050405020304" pitchFamily="18" charset="0"/>
              </a:rPr>
              <a:t>x</a:t>
            </a:r>
            <a:r>
              <a:rPr lang="en-US" sz="1800" spc="-100" baseline="300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2</a:t>
            </a:r>
            <a:r>
              <a:rPr lang="en-US" sz="18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mod N) mod N))</a:t>
            </a:r>
            <a:r>
              <a:rPr lang="en-US" sz="1800" spc="-100" baseline="300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2</a:t>
            </a:r>
            <a:r>
              <a:rPr lang="en-US" sz="18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mod N</a:t>
            </a:r>
          </a:p>
          <a:p>
            <a:endParaRPr lang="en-US" sz="1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endParaRPr>
          </a:p>
          <a:p>
            <a:r>
              <a:rPr lang="en-US" dirty="0"/>
              <a:t>z = me(x, </a:t>
            </a:r>
            <a:r>
              <a:rPr lang="en-US" sz="1800" spc="-100" baseline="-25000" dirty="0">
                <a:latin typeface="Consolas" panose="020B0609020204030204" pitchFamily="49" charset="0"/>
                <a:ea typeface="Calibri" panose="020F0502020204030204" pitchFamily="34" charset="0"/>
                <a:cs typeface="Times New Roman" panose="02020603050405020304" pitchFamily="18" charset="0"/>
              </a:rPr>
              <a:t>└</a:t>
            </a:r>
            <a:r>
              <a:rPr lang="en-US" sz="1800" spc="-100" dirty="0">
                <a:latin typeface="Consolas" panose="020B0609020204030204" pitchFamily="49" charset="0"/>
                <a:ea typeface="Calibri" panose="020F0502020204030204" pitchFamily="34" charset="0"/>
                <a:cs typeface="Times New Roman" panose="02020603050405020304" pitchFamily="18" charset="0"/>
              </a:rPr>
              <a:t>11/2</a:t>
            </a:r>
            <a:r>
              <a:rPr lang="en-US" sz="1800" spc="-100" baseline="-25000" dirty="0">
                <a:latin typeface="Consolas" panose="020B0609020204030204" pitchFamily="49" charset="0"/>
                <a:ea typeface="Calibri" panose="020F0502020204030204" pitchFamily="34" charset="0"/>
                <a:cs typeface="Times New Roman" panose="02020603050405020304" pitchFamily="18" charset="0"/>
              </a:rPr>
              <a:t>┘</a:t>
            </a:r>
            <a:r>
              <a:rPr lang="en-US" sz="1800" spc="-100" dirty="0">
                <a:latin typeface="Consolas" panose="020B0609020204030204" pitchFamily="49" charset="0"/>
                <a:ea typeface="Calibri" panose="020F0502020204030204" pitchFamily="34" charset="0"/>
                <a:cs typeface="Times New Roman" panose="02020603050405020304" pitchFamily="18" charset="0"/>
              </a:rPr>
              <a:t>, N);</a:t>
            </a:r>
          </a:p>
          <a:p>
            <a:r>
              <a:rPr lang="en-US" dirty="0"/>
              <a:t>if (y is even) then x* (x * ((</a:t>
            </a:r>
            <a:r>
              <a:rPr lang="en-US" spc="-100" dirty="0">
                <a:solidFill>
                  <a:srgbClr val="0000FF"/>
                </a:solidFill>
                <a:latin typeface="Consolas" panose="020B0609020204030204" pitchFamily="49" charset="0"/>
                <a:cs typeface="Times New Roman" panose="02020603050405020304" pitchFamily="18" charset="0"/>
              </a:rPr>
              <a:t>x</a:t>
            </a:r>
            <a:r>
              <a:rPr lang="en-US" sz="1800" spc="-100" baseline="300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2</a:t>
            </a:r>
            <a:r>
              <a:rPr lang="en-US" sz="18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mod N) mod N))</a:t>
            </a:r>
            <a:r>
              <a:rPr lang="en-US" sz="1800" spc="-100" baseline="300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2</a:t>
            </a:r>
            <a:r>
              <a:rPr lang="en-US" sz="18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mod N)</a:t>
            </a:r>
            <a:r>
              <a:rPr lang="en-US" sz="1800" spc="-100" baseline="300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2</a:t>
            </a:r>
            <a:r>
              <a:rPr lang="en-US" sz="18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mod N</a:t>
            </a:r>
          </a:p>
        </p:txBody>
      </p:sp>
      <p:sp>
        <p:nvSpPr>
          <p:cNvPr id="4" name="Right Brace 3">
            <a:extLst>
              <a:ext uri="{FF2B5EF4-FFF2-40B4-BE49-F238E27FC236}">
                <a16:creationId xmlns:a16="http://schemas.microsoft.com/office/drawing/2014/main" id="{C006C0B8-938A-4873-8285-85D8E174E78D}"/>
              </a:ext>
            </a:extLst>
          </p:cNvPr>
          <p:cNvSpPr/>
          <p:nvPr/>
        </p:nvSpPr>
        <p:spPr>
          <a:xfrm>
            <a:off x="10580914" y="813976"/>
            <a:ext cx="209006" cy="116287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a:extLst>
              <a:ext uri="{FF2B5EF4-FFF2-40B4-BE49-F238E27FC236}">
                <a16:creationId xmlns:a16="http://schemas.microsoft.com/office/drawing/2014/main" id="{0AC3080B-F63E-F17C-49E1-A49F6F1BBFC9}"/>
              </a:ext>
            </a:extLst>
          </p:cNvPr>
          <p:cNvSpPr/>
          <p:nvPr/>
        </p:nvSpPr>
        <p:spPr>
          <a:xfrm>
            <a:off x="1653309" y="5597236"/>
            <a:ext cx="175491" cy="104370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6651762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9208BD4-A4C1-4873-8112-4994C0ADAB34}"/>
              </a:ext>
            </a:extLst>
          </p:cNvPr>
          <p:cNvSpPr txBox="1"/>
          <p:nvPr/>
        </p:nvSpPr>
        <p:spPr>
          <a:xfrm>
            <a:off x="1489166" y="4197530"/>
            <a:ext cx="9109165" cy="2418241"/>
          </a:xfrm>
          <a:prstGeom prst="rect">
            <a:avLst/>
          </a:prstGeom>
          <a:solidFill>
            <a:schemeClr val="accent5">
              <a:lumMod val="20000"/>
              <a:lumOff val="80000"/>
            </a:schemeClr>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FF609123-F93B-497F-A6F6-29E3FCBFD780}"/>
              </a:ext>
            </a:extLst>
          </p:cNvPr>
          <p:cNvSpPr txBox="1"/>
          <p:nvPr/>
        </p:nvSpPr>
        <p:spPr>
          <a:xfrm>
            <a:off x="1402081" y="1329316"/>
            <a:ext cx="9300753" cy="2789838"/>
          </a:xfrm>
          <a:prstGeom prst="rect">
            <a:avLst/>
          </a:prstGeom>
          <a:solidFill>
            <a:schemeClr val="accent5">
              <a:lumMod val="20000"/>
              <a:lumOff val="80000"/>
            </a:schemeClr>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846607" y="797963"/>
                <a:ext cx="8943312" cy="5524589"/>
              </a:xfrm>
              <a:prstGeom prst="rect">
                <a:avLst/>
              </a:prstGeom>
            </p:spPr>
            <p:txBody>
              <a:bodyPr wrap="square">
                <a:spAutoFit/>
              </a:bodyPr>
              <a:lstStyle/>
              <a:p>
                <a:pPr>
                  <a:spcAft>
                    <a:spcPts val="12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For computing </a:t>
                </a:r>
                <a:r>
                  <a:rPr lang="en-US" sz="2400" dirty="0" err="1">
                    <a:latin typeface="Times New Roman" panose="02020603050405020304" pitchFamily="18" charset="0"/>
                    <a:ea typeface="Calibri" panose="020F0502020204030204" pitchFamily="34" charset="0"/>
                    <a:cs typeface="Times New Roman" panose="02020603050405020304" pitchFamily="18" charset="0"/>
                  </a:rPr>
                  <a:t>x</a:t>
                </a:r>
                <a:r>
                  <a:rPr lang="en-US" sz="2400" baseline="30000" dirty="0" err="1">
                    <a:latin typeface="Times New Roman" panose="02020603050405020304" pitchFamily="18" charset="0"/>
                    <a:ea typeface="Calibri" panose="020F0502020204030204" pitchFamily="34" charset="0"/>
                    <a:cs typeface="Times New Roman" panose="02020603050405020304" pitchFamily="18" charset="0"/>
                  </a:rPr>
                  <a:t>y</a:t>
                </a:r>
                <a:r>
                  <a:rPr lang="en-US" sz="2400" dirty="0">
                    <a:latin typeface="Times New Roman" panose="02020603050405020304" pitchFamily="18" charset="0"/>
                    <a:ea typeface="Calibri" panose="020F0502020204030204" pitchFamily="34" charset="0"/>
                    <a:cs typeface="Times New Roman" panose="02020603050405020304" pitchFamily="18" charset="0"/>
                  </a:rPr>
                  <a:t> mod 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spcAft>
                    <a:spcPts val="12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let n be the size in bit-representation max{x, y, N}. </a:t>
                </a:r>
              </a:p>
              <a:p>
                <a:pPr marL="342900" indent="-342900">
                  <a:spcAft>
                    <a:spcPts val="12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algorithm will halt after at most n (in fact, log</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 since </a:t>
                </a:r>
                <a:r>
                  <a:rPr lang="en-US" sz="2400" spc="-100" baseline="-25000" dirty="0">
                    <a:latin typeface="Consolas" panose="020B0609020204030204" pitchFamily="49" charset="0"/>
                    <a:ea typeface="Calibri" panose="020F0502020204030204" pitchFamily="34" charset="0"/>
                    <a:cs typeface="Times New Roman" panose="02020603050405020304" pitchFamily="18" charset="0"/>
                  </a:rPr>
                  <a:t>└</a:t>
                </a:r>
                <a:r>
                  <a:rPr lang="en-US" sz="2400" spc="-100" dirty="0">
                    <a:latin typeface="Consolas" panose="020B0609020204030204" pitchFamily="49" charset="0"/>
                    <a:ea typeface="Calibri" panose="020F0502020204030204" pitchFamily="34" charset="0"/>
                    <a:cs typeface="Times New Roman" panose="02020603050405020304" pitchFamily="18" charset="0"/>
                  </a:rPr>
                  <a:t>y/2</a:t>
                </a:r>
                <a:r>
                  <a:rPr lang="en-US" sz="2400" spc="-100" baseline="-25000" dirty="0">
                    <a:latin typeface="Consolas" panose="020B0609020204030204" pitchFamily="49" charset="0"/>
                    <a:ea typeface="Calibri" panose="020F0502020204030204" pitchFamily="34" charset="0"/>
                    <a:cs typeface="Times New Roman" panose="02020603050405020304" pitchFamily="18" charset="0"/>
                  </a:rPr>
                  <a: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recursive calls. </a:t>
                </a:r>
              </a:p>
              <a:p>
                <a:pPr marL="342900" indent="-342900">
                  <a:spcAft>
                    <a:spcPts val="12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During each call it multiplies n-bit numbers (doing computation modulo N save us here). </a:t>
                </a:r>
              </a:p>
              <a:p>
                <a:pPr marL="342900" indent="-342900">
                  <a:spcAft>
                    <a:spcPts val="1200"/>
                  </a:spcAft>
                  <a:buFont typeface="Arial" panose="020B0604020202020204" pitchFamily="34" charset="0"/>
                  <a:buChar char="•"/>
                </a:pPr>
                <a:r>
                  <a:rPr lang="en-US" sz="2400" b="1"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total running time is  log</a:t>
                </a:r>
                <a:r>
                  <a:rPr lang="en-US" sz="2400" b="1"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b="1"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 * O(n</a:t>
                </a:r>
                <a:r>
                  <a:rPr lang="en-US" sz="2400" b="1" i="1"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b="1"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r>
                      <a:rPr lang="en-US" sz="2400" b="1"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b="1"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O(n</a:t>
                </a:r>
                <a:r>
                  <a:rPr lang="en-US" sz="2400" b="1" i="1"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a:t>
                </a:r>
                <a:r>
                  <a:rPr lang="en-US" sz="2400" b="1"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b="1" i="1" dirty="0">
                  <a:latin typeface="Calibri" panose="020F0502020204030204" pitchFamily="34" charset="0"/>
                  <a:ea typeface="Calibri" panose="020F0502020204030204" pitchFamily="34" charset="0"/>
                  <a:cs typeface="Times New Roman" panose="02020603050405020304" pitchFamily="18" charset="0"/>
                </a:endParaRPr>
              </a:p>
              <a:p>
                <a:pPr marL="342900" indent="-342900">
                  <a:spcAft>
                    <a:spcPts val="1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This recursive algorithm of Figure 1.4, which works by executing, modulo N, the self-evident rule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(x</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 </a:t>
                </a:r>
                <a:r>
                  <a:rPr lang="en-US" sz="2400" baseline="80000" dirty="0">
                    <a:latin typeface="Times New Roman" panose="02020603050405020304" pitchFamily="18" charset="0"/>
                    <a:ea typeface="Calibri" panose="020F0502020204030204" pitchFamily="34" charset="0"/>
                    <a:cs typeface="Times New Roman" panose="02020603050405020304" pitchFamily="18" charset="0"/>
                  </a:rPr>
                  <a:t>y/2 </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if y is even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x</a:t>
                </a:r>
                <a:r>
                  <a:rPr lang="en-US" sz="2400" baseline="30000" dirty="0" err="1">
                    <a:latin typeface="Times New Roman" panose="02020603050405020304" pitchFamily="18" charset="0"/>
                    <a:ea typeface="Calibri" panose="020F0502020204030204" pitchFamily="34" charset="0"/>
                    <a:cs typeface="Times New Roman" panose="02020603050405020304" pitchFamily="18" charset="0"/>
                  </a:rPr>
                  <a:t>y</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x * (x</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 </a:t>
                </a:r>
                <a:r>
                  <a:rPr lang="en-US" sz="2400" baseline="80000" dirty="0">
                    <a:latin typeface="Times New Roman" panose="02020603050405020304" pitchFamily="18" charset="0"/>
                    <a:ea typeface="Calibri" panose="020F0502020204030204" pitchFamily="34" charset="0"/>
                    <a:cs typeface="Times New Roman" panose="02020603050405020304" pitchFamily="18" charset="0"/>
                  </a:rPr>
                  <a:t>y/2 </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if y is odd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846607" y="797963"/>
                <a:ext cx="8943312" cy="5524589"/>
              </a:xfrm>
              <a:prstGeom prst="rect">
                <a:avLst/>
              </a:prstGeom>
              <a:blipFill>
                <a:blip r:embed="rId2"/>
                <a:stretch>
                  <a:fillRect l="-1091" t="-883" b="-1545"/>
                </a:stretch>
              </a:blipFill>
            </p:spPr>
            <p:txBody>
              <a:bodyPr/>
              <a:lstStyle/>
              <a:p>
                <a:r>
                  <a:rPr lang="en-US">
                    <a:noFill/>
                  </a:rPr>
                  <a:t> </a:t>
                </a:r>
              </a:p>
            </p:txBody>
          </p:sp>
        </mc:Fallback>
      </mc:AlternateContent>
      <p:sp>
        <p:nvSpPr>
          <p:cNvPr id="3" name="Left Brace 2"/>
          <p:cNvSpPr>
            <a:spLocks/>
          </p:cNvSpPr>
          <p:nvPr/>
        </p:nvSpPr>
        <p:spPr>
          <a:xfrm>
            <a:off x="4559506" y="5071476"/>
            <a:ext cx="99252" cy="1251076"/>
          </a:xfrm>
          <a:prstGeom prst="leftBrace">
            <a:avLst/>
          </a:pr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4" name="Picture 3"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22337">
            <a:off x="930166" y="2774731"/>
            <a:ext cx="541583" cy="3407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Emoticon making a point Stock Vector - 14709057">
            <a:extLst>
              <a:ext uri="{FF2B5EF4-FFF2-40B4-BE49-F238E27FC236}">
                <a16:creationId xmlns:a16="http://schemas.microsoft.com/office/drawing/2014/main" id="{DAF72A1D-818D-42B2-BF85-EE7B9BAAC909}"/>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478" y="5486724"/>
            <a:ext cx="540688" cy="327869"/>
          </a:xfrm>
          <a:prstGeom prst="rect">
            <a:avLst/>
          </a:prstGeom>
          <a:noFill/>
          <a:ln>
            <a:noFill/>
          </a:ln>
        </p:spPr>
      </p:pic>
    </p:spTree>
    <p:extLst>
      <p:ext uri="{BB962C8B-B14F-4D97-AF65-F5344CB8AC3E}">
        <p14:creationId xmlns:p14="http://schemas.microsoft.com/office/powerpoint/2010/main" val="339450413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19733" y="1484310"/>
            <a:ext cx="8051286" cy="4862870"/>
          </a:xfrm>
          <a:prstGeom prst="rect">
            <a:avLst/>
          </a:prstGeom>
        </p:spPr>
        <p:txBody>
          <a:bodyPr wrap="square">
            <a:spAutoFit/>
          </a:bodyPr>
          <a:lstStyle/>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Example 0.25:  Compute  x</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25 </a:t>
            </a:r>
          </a:p>
          <a:p>
            <a:pPr>
              <a:lnSpc>
                <a:spcPct val="150000"/>
              </a:lnSpc>
            </a:pP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x</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25  </a:t>
            </a:r>
            <a:r>
              <a:rPr lang="en-US" sz="2400" dirty="0">
                <a:latin typeface="Times New Roman" panose="02020603050405020304" pitchFamily="18" charset="0"/>
                <a:ea typeface="Calibri" panose="020F0502020204030204" pitchFamily="34" charset="0"/>
                <a:cs typeface="Times New Roman" panose="02020603050405020304" pitchFamily="18" charset="0"/>
              </a:rPr>
              <a:t>=   x * x</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   x * ( x</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   x * ( ( x</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6</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   x * ( ( ( x</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3</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   x * ( ( (  x *  ( x</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   x * ( (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Times New Roman" panose="02020603050405020304" pitchFamily="18" charset="0"/>
                <a:ea typeface="Calibri" panose="020F0502020204030204" pitchFamily="34" charset="0"/>
                <a:cs typeface="Times New Roman" panose="02020603050405020304" pitchFamily="18" charset="0"/>
              </a:rPr>
              <a:t>  x * (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 * x</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This closely parallels our recursive multiplication algorithm </a:t>
            </a:r>
          </a:p>
          <a:p>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(Figure 1.1 Multiplication à la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Franҫais</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p:cNvSpPr txBox="1"/>
          <p:nvPr/>
        </p:nvSpPr>
        <p:spPr>
          <a:xfrm>
            <a:off x="7632878" y="1232110"/>
            <a:ext cx="3541514" cy="254088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50000"/>
              </a:lnSpc>
            </a:pPr>
            <a:r>
              <a:rPr lang="en-US" sz="1800" spc="-100" dirty="0">
                <a:latin typeface="Consolas" panose="020B0609020204030204" pitchFamily="49" charset="0"/>
                <a:ea typeface="Calibri" panose="020F0502020204030204" pitchFamily="34" charset="0"/>
                <a:cs typeface="Times New Roman" panose="02020603050405020304" pitchFamily="18" charset="0"/>
              </a:rPr>
              <a:t>function </a:t>
            </a:r>
            <a:r>
              <a:rPr lang="en-US" sz="1800" spc="-100" dirty="0" err="1">
                <a:latin typeface="Consolas" panose="020B0609020204030204" pitchFamily="49" charset="0"/>
                <a:ea typeface="Calibri" panose="020F0502020204030204" pitchFamily="34" charset="0"/>
                <a:cs typeface="Times New Roman" panose="02020603050405020304" pitchFamily="18" charset="0"/>
              </a:rPr>
              <a:t>modexp</a:t>
            </a:r>
            <a:r>
              <a:rPr lang="en-US" sz="1800" spc="-100" dirty="0">
                <a:latin typeface="Consolas" panose="020B0609020204030204" pitchFamily="49" charset="0"/>
                <a:ea typeface="Calibri" panose="020F0502020204030204" pitchFamily="34" charset="0"/>
                <a:cs typeface="Times New Roman" panose="02020603050405020304" pitchFamily="18" charset="0"/>
              </a:rPr>
              <a:t>(x, y, N)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R="0">
              <a:lnSpc>
                <a:spcPct val="150000"/>
              </a:lnSpc>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if  (y = 0) then return 1;</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R="0">
              <a:lnSpc>
                <a:spcPct val="150000"/>
              </a:lnSpc>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z = </a:t>
            </a:r>
            <a:r>
              <a:rPr lang="en-US" dirty="0" err="1">
                <a:latin typeface="Times New Roman" panose="02020603050405020304" pitchFamily="18" charset="0"/>
                <a:ea typeface="Calibri" panose="020F0502020204030204" pitchFamily="34" charset="0"/>
                <a:cs typeface="Times New Roman" panose="02020603050405020304" pitchFamily="18" charset="0"/>
              </a:rPr>
              <a:t>modexp</a:t>
            </a:r>
            <a:r>
              <a:rPr lang="en-US" dirty="0">
                <a:latin typeface="Times New Roman" panose="02020603050405020304" pitchFamily="18" charset="0"/>
                <a:ea typeface="Calibri" panose="020F0502020204030204" pitchFamily="34" charset="0"/>
                <a:cs typeface="Times New Roman" panose="02020603050405020304" pitchFamily="18" charset="0"/>
              </a:rPr>
              <a:t>(x,  </a:t>
            </a:r>
            <a:r>
              <a:rPr lang="en-US"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dirty="0">
                <a:latin typeface="Times New Roman" panose="02020603050405020304" pitchFamily="18" charset="0"/>
                <a:ea typeface="Calibri" panose="020F0502020204030204" pitchFamily="34" charset="0"/>
                <a:cs typeface="Times New Roman" panose="02020603050405020304" pitchFamily="18" charset="0"/>
              </a:rPr>
              <a:t> y/2 </a:t>
            </a:r>
            <a:r>
              <a:rPr lang="en-US"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dirty="0">
                <a:latin typeface="Times New Roman" panose="02020603050405020304" pitchFamily="18" charset="0"/>
                <a:ea typeface="Calibri" panose="020F0502020204030204" pitchFamily="34" charset="0"/>
                <a:cs typeface="Times New Roman" panose="02020603050405020304" pitchFamily="18" charset="0"/>
              </a:rPr>
              <a:t>, N);</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R="0">
              <a:lnSpc>
                <a:spcPct val="150000"/>
              </a:lnSpc>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if (y is even) then return z</a:t>
            </a:r>
            <a:r>
              <a:rPr lang="en-US"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dirty="0">
                <a:latin typeface="Times New Roman" panose="02020603050405020304" pitchFamily="18" charset="0"/>
                <a:ea typeface="Calibri" panose="020F0502020204030204" pitchFamily="34" charset="0"/>
                <a:cs typeface="Times New Roman" panose="02020603050405020304" pitchFamily="18" charset="0"/>
              </a:rPr>
              <a:t>  mod N</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R="0">
              <a:lnSpc>
                <a:spcPct val="150000"/>
              </a:lnSpc>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	 else return x* z</a:t>
            </a:r>
            <a:r>
              <a:rPr lang="en-US"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dirty="0">
                <a:latin typeface="Times New Roman" panose="02020603050405020304" pitchFamily="18" charset="0"/>
                <a:ea typeface="Calibri" panose="020F0502020204030204" pitchFamily="34" charset="0"/>
                <a:cs typeface="Times New Roman" panose="02020603050405020304" pitchFamily="18" charset="0"/>
              </a:rPr>
              <a:t>  mod N;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Cloud Callout 2">
            <a:extLst>
              <a:ext uri="{FF2B5EF4-FFF2-40B4-BE49-F238E27FC236}">
                <a16:creationId xmlns:a16="http://schemas.microsoft.com/office/drawing/2014/main" id="{8B857DDB-4359-4048-94E1-2E26D5701885}"/>
              </a:ext>
            </a:extLst>
          </p:cNvPr>
          <p:cNvSpPr/>
          <p:nvPr/>
        </p:nvSpPr>
        <p:spPr>
          <a:xfrm flipH="1">
            <a:off x="515755" y="2005587"/>
            <a:ext cx="540688" cy="348116"/>
          </a:xfrm>
          <a:prstGeom prst="cloudCallout">
            <a:avLst>
              <a:gd name="adj1" fmla="val -59429"/>
              <a:gd name="adj2" fmla="val 1257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692553">
            <a:off x="465878" y="1911615"/>
            <a:ext cx="696946" cy="428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256149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4693308-C2D5-4DDA-8567-5F5E4940AB3C}"/>
              </a:ext>
            </a:extLst>
          </p:cNvPr>
          <p:cNvSpPr txBox="1"/>
          <p:nvPr/>
        </p:nvSpPr>
        <p:spPr>
          <a:xfrm>
            <a:off x="4441371" y="2741833"/>
            <a:ext cx="7654834" cy="4031873"/>
          </a:xfrm>
          <a:prstGeom prst="rect">
            <a:avLst/>
          </a:prstGeom>
          <a:solidFill>
            <a:schemeClr val="accent5">
              <a:lumMod val="20000"/>
              <a:lumOff val="80000"/>
            </a:schemeClr>
          </a:solidFill>
        </p:spPr>
        <p:txBody>
          <a:bodyPr wrap="square" rtlCol="0">
            <a:spAutoFit/>
          </a:bodyPr>
          <a:lstStyle/>
          <a:p>
            <a:endParaRPr lang="en-US" dirty="0"/>
          </a:p>
        </p:txBody>
      </p:sp>
      <p:sp>
        <p:nvSpPr>
          <p:cNvPr id="2" name="Rectangle 1"/>
          <p:cNvSpPr/>
          <p:nvPr/>
        </p:nvSpPr>
        <p:spPr>
          <a:xfrm>
            <a:off x="258170" y="656917"/>
            <a:ext cx="4820458" cy="4031873"/>
          </a:xfrm>
          <a:prstGeom prst="rect">
            <a:avLst/>
          </a:prstGeom>
        </p:spPr>
        <p:txBody>
          <a:bodyPr wrap="square">
            <a:spAutoFit/>
          </a:bodyPr>
          <a:lstStyle/>
          <a:p>
            <a:pPr>
              <a:lnSpc>
                <a:spcPct val="150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Example 0.25:  Compute  x</a:t>
            </a:r>
            <a:r>
              <a:rPr lang="en-US" sz="2000" baseline="30000" dirty="0">
                <a:latin typeface="Times New Roman" panose="02020603050405020304" pitchFamily="18" charset="0"/>
                <a:ea typeface="Calibri" panose="020F0502020204030204" pitchFamily="34" charset="0"/>
                <a:cs typeface="Times New Roman" panose="02020603050405020304" pitchFamily="18" charset="0"/>
              </a:rPr>
              <a:t>25 </a:t>
            </a:r>
            <a:r>
              <a:rPr lang="en-US" sz="2000" dirty="0">
                <a:latin typeface="Times New Roman" panose="02020603050405020304" pitchFamily="18" charset="0"/>
                <a:ea typeface="Calibri" panose="020F0502020204030204" pitchFamily="34" charset="0"/>
                <a:cs typeface="Times New Roman" panose="02020603050405020304" pitchFamily="18" charset="0"/>
              </a:rPr>
              <a:t>%N</a:t>
            </a:r>
            <a:endParaRPr lang="en-US" sz="2000" baseline="30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1600" baseline="300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modexp</a:t>
            </a:r>
            <a:r>
              <a:rPr lang="en-US" sz="1600" dirty="0">
                <a:latin typeface="Times New Roman" panose="02020603050405020304" pitchFamily="18" charset="0"/>
                <a:ea typeface="Calibri" panose="020F0502020204030204" pitchFamily="34" charset="0"/>
                <a:cs typeface="Times New Roman" panose="02020603050405020304" pitchFamily="18" charset="0"/>
              </a:rPr>
              <a:t>(x, 25, N); z = ME(x, </a:t>
            </a:r>
            <a:r>
              <a:rPr lang="en-US" sz="16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1600" dirty="0">
                <a:latin typeface="Times New Roman" panose="02020603050405020304" pitchFamily="18" charset="0"/>
                <a:ea typeface="Calibri" panose="020F0502020204030204" pitchFamily="34" charset="0"/>
                <a:cs typeface="Times New Roman" panose="02020603050405020304" pitchFamily="18" charset="0"/>
              </a:rPr>
              <a:t> 25/2 </a:t>
            </a:r>
            <a:r>
              <a:rPr lang="en-US" sz="16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1600" dirty="0">
                <a:latin typeface="Times New Roman" panose="02020603050405020304" pitchFamily="18" charset="0"/>
                <a:ea typeface="Calibri" panose="020F0502020204030204" pitchFamily="34" charset="0"/>
                <a:cs typeface="Times New Roman" panose="02020603050405020304" pitchFamily="18" charset="0"/>
              </a:rPr>
              <a:t>, N);</a:t>
            </a:r>
            <a:endParaRPr lang="en-US" sz="1600" baseline="30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1600" baseline="300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a:latin typeface="Times New Roman" panose="02020603050405020304" pitchFamily="18" charset="0"/>
                <a:ea typeface="Calibri" panose="020F0502020204030204" pitchFamily="34" charset="0"/>
                <a:cs typeface="Times New Roman" panose="02020603050405020304" pitchFamily="18" charset="0"/>
              </a:rPr>
              <a:t>x</a:t>
            </a:r>
            <a:r>
              <a:rPr lang="en-US" sz="1600" baseline="30000" dirty="0">
                <a:latin typeface="Times New Roman" panose="02020603050405020304" pitchFamily="18" charset="0"/>
                <a:ea typeface="Calibri" panose="020F0502020204030204" pitchFamily="34" charset="0"/>
                <a:cs typeface="Times New Roman" panose="02020603050405020304" pitchFamily="18" charset="0"/>
              </a:rPr>
              <a:t>25  </a:t>
            </a:r>
            <a:r>
              <a:rPr lang="en-US" sz="1600" dirty="0">
                <a:latin typeface="Times New Roman" panose="02020603050405020304" pitchFamily="18" charset="0"/>
                <a:ea typeface="Calibri" panose="020F0502020204030204" pitchFamily="34" charset="0"/>
                <a:cs typeface="Times New Roman" panose="02020603050405020304" pitchFamily="18" charset="0"/>
              </a:rPr>
              <a:t>=   x * x</a:t>
            </a:r>
            <a:r>
              <a:rPr lang="en-US" sz="1600" baseline="30000" dirty="0">
                <a:latin typeface="Times New Roman" panose="02020603050405020304" pitchFamily="18" charset="0"/>
                <a:ea typeface="Calibri" panose="020F0502020204030204" pitchFamily="34" charset="0"/>
                <a:cs typeface="Times New Roman" panose="02020603050405020304" pitchFamily="18" charset="0"/>
              </a:rPr>
              <a:t>24</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50000"/>
              </a:lnSpc>
            </a:pPr>
            <a:r>
              <a:rPr lang="en-US" sz="1600" dirty="0">
                <a:latin typeface="Times New Roman" panose="02020603050405020304" pitchFamily="18" charset="0"/>
                <a:ea typeface="Calibri" panose="020F0502020204030204" pitchFamily="34" charset="0"/>
                <a:cs typeface="Times New Roman" panose="02020603050405020304" pitchFamily="18" charset="0"/>
              </a:rPr>
              <a:t>	      =   x * ( x</a:t>
            </a:r>
            <a:r>
              <a:rPr lang="en-US" sz="1600" baseline="30000" dirty="0">
                <a:latin typeface="Times New Roman" panose="02020603050405020304" pitchFamily="18" charset="0"/>
                <a:ea typeface="Calibri" panose="020F0502020204030204" pitchFamily="34" charset="0"/>
                <a:cs typeface="Times New Roman" panose="02020603050405020304" pitchFamily="18" charset="0"/>
              </a:rPr>
              <a:t>12</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50000"/>
              </a:lnSpc>
            </a:pPr>
            <a:r>
              <a:rPr lang="en-US" sz="1600" dirty="0">
                <a:latin typeface="Times New Roman" panose="02020603050405020304" pitchFamily="18" charset="0"/>
                <a:ea typeface="Calibri" panose="020F0502020204030204" pitchFamily="34" charset="0"/>
                <a:cs typeface="Times New Roman" panose="02020603050405020304" pitchFamily="18" charset="0"/>
              </a:rPr>
              <a:t>	      =   x * ( ( x</a:t>
            </a:r>
            <a:r>
              <a:rPr lang="en-US" sz="1600" baseline="30000" dirty="0">
                <a:latin typeface="Times New Roman" panose="02020603050405020304" pitchFamily="18" charset="0"/>
                <a:ea typeface="Calibri" panose="020F0502020204030204" pitchFamily="34" charset="0"/>
                <a:cs typeface="Times New Roman" panose="02020603050405020304" pitchFamily="18" charset="0"/>
              </a:rPr>
              <a:t>6</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1600" dirty="0">
                <a:latin typeface="Times New Roman" panose="02020603050405020304" pitchFamily="18" charset="0"/>
                <a:ea typeface="Calibri" panose="020F0502020204030204" pitchFamily="34" charset="0"/>
                <a:cs typeface="Times New Roman" panose="02020603050405020304" pitchFamily="18" charset="0"/>
              </a:rPr>
              <a:t>	      =   x * ( ( ( x</a:t>
            </a:r>
            <a:r>
              <a:rPr lang="en-US" sz="1600" baseline="30000" dirty="0">
                <a:latin typeface="Times New Roman" panose="02020603050405020304" pitchFamily="18" charset="0"/>
                <a:ea typeface="Calibri" panose="020F0502020204030204" pitchFamily="34" charset="0"/>
                <a:cs typeface="Times New Roman" panose="02020603050405020304" pitchFamily="18" charset="0"/>
              </a:rPr>
              <a:t>3</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1600" dirty="0">
                <a:latin typeface="Times New Roman" panose="02020603050405020304" pitchFamily="18" charset="0"/>
                <a:ea typeface="Calibri" panose="020F0502020204030204" pitchFamily="34" charset="0"/>
                <a:cs typeface="Times New Roman" panose="02020603050405020304" pitchFamily="18" charset="0"/>
              </a:rPr>
              <a:t>	      =   x * ( ( (  x *  ( x</a:t>
            </a:r>
            <a:r>
              <a:rPr lang="en-US" sz="1600" baseline="30000" dirty="0">
                <a:latin typeface="Times New Roman" panose="02020603050405020304" pitchFamily="18" charset="0"/>
                <a:ea typeface="Calibri" panose="020F0502020204030204" pitchFamily="34" charset="0"/>
                <a:cs typeface="Times New Roman" panose="02020603050405020304" pitchFamily="18" charset="0"/>
              </a:rPr>
              <a:t>1</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2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   x * ( ( </a:t>
            </a:r>
            <a:r>
              <a:rPr lang="en-US" sz="16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a:t>
            </a:r>
            <a:r>
              <a:rPr lang="en-US" sz="1600" dirty="0">
                <a:latin typeface="Times New Roman" panose="02020603050405020304" pitchFamily="18" charset="0"/>
                <a:ea typeface="Calibri" panose="020F0502020204030204" pitchFamily="34" charset="0"/>
                <a:cs typeface="Times New Roman" panose="02020603050405020304" pitchFamily="18" charset="0"/>
              </a:rPr>
              <a:t>  x * (  x * x</a:t>
            </a:r>
            <a:r>
              <a:rPr lang="en-US" sz="1600" baseline="30000" dirty="0">
                <a:latin typeface="Times New Roman" panose="02020603050405020304" pitchFamily="18" charset="0"/>
                <a:ea typeface="Calibri" panose="020F0502020204030204" pitchFamily="34" charset="0"/>
                <a:cs typeface="Times New Roman" panose="02020603050405020304" pitchFamily="18" charset="0"/>
              </a:rPr>
              <a:t>0</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a:t>
            </a:r>
            <a:r>
              <a:rPr lang="en-US" sz="16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This closely parallels our recursive multiplication algorithm </a:t>
            </a:r>
          </a:p>
          <a:p>
            <a:r>
              <a:rPr lang="en-US" sz="16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(Figure 1.1 Multiplication à la </a:t>
            </a:r>
            <a:r>
              <a:rPr lang="en-US" sz="16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Franҫais</a:t>
            </a:r>
            <a:r>
              <a:rPr lang="en-US" sz="16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16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p:cNvSpPr txBox="1"/>
          <p:nvPr/>
        </p:nvSpPr>
        <p:spPr>
          <a:xfrm>
            <a:off x="6752699" y="616443"/>
            <a:ext cx="3645781" cy="212539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50000"/>
              </a:lnSpc>
            </a:pPr>
            <a:r>
              <a:rPr lang="en-US" sz="1800" spc="-100" dirty="0">
                <a:latin typeface="Consolas" panose="020B0609020204030204" pitchFamily="49" charset="0"/>
                <a:ea typeface="Calibri" panose="020F0502020204030204" pitchFamily="34" charset="0"/>
                <a:cs typeface="Times New Roman" panose="02020603050405020304" pitchFamily="18" charset="0"/>
              </a:rPr>
              <a:t>function </a:t>
            </a:r>
            <a:r>
              <a:rPr lang="en-US" sz="1800" spc="-100" dirty="0" err="1">
                <a:latin typeface="Consolas" panose="020B0609020204030204" pitchFamily="49" charset="0"/>
                <a:ea typeface="Calibri" panose="020F0502020204030204" pitchFamily="34" charset="0"/>
                <a:cs typeface="Times New Roman" panose="02020603050405020304" pitchFamily="18" charset="0"/>
              </a:rPr>
              <a:t>modexp</a:t>
            </a:r>
            <a:r>
              <a:rPr lang="en-US" sz="1800" spc="-100" dirty="0">
                <a:latin typeface="Consolas" panose="020B0609020204030204" pitchFamily="49" charset="0"/>
                <a:ea typeface="Calibri" panose="020F0502020204030204" pitchFamily="34" charset="0"/>
                <a:cs typeface="Times New Roman" panose="02020603050405020304" pitchFamily="18" charset="0"/>
              </a:rPr>
              <a:t>(x, y, N) {</a:t>
            </a:r>
          </a:p>
          <a:p>
            <a:pPr marR="0">
              <a:lnSpc>
                <a:spcPct val="150000"/>
              </a:lnSpc>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if  (y = 0) then return 1;</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R="0">
              <a:lnSpc>
                <a:spcPct val="150000"/>
              </a:lnSpc>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z = </a:t>
            </a:r>
            <a:r>
              <a:rPr lang="en-US" dirty="0" err="1">
                <a:latin typeface="Times New Roman" panose="02020603050405020304" pitchFamily="18" charset="0"/>
                <a:ea typeface="Calibri" panose="020F0502020204030204" pitchFamily="34" charset="0"/>
                <a:cs typeface="Times New Roman" panose="02020603050405020304" pitchFamily="18" charset="0"/>
              </a:rPr>
              <a:t>modexp</a:t>
            </a:r>
            <a:r>
              <a:rPr lang="en-US" dirty="0">
                <a:latin typeface="Times New Roman" panose="02020603050405020304" pitchFamily="18" charset="0"/>
                <a:ea typeface="Calibri" panose="020F0502020204030204" pitchFamily="34" charset="0"/>
                <a:cs typeface="Times New Roman" panose="02020603050405020304" pitchFamily="18" charset="0"/>
              </a:rPr>
              <a:t>(x,  </a:t>
            </a:r>
            <a:r>
              <a:rPr lang="en-US"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dirty="0">
                <a:latin typeface="Times New Roman" panose="02020603050405020304" pitchFamily="18" charset="0"/>
                <a:ea typeface="Calibri" panose="020F0502020204030204" pitchFamily="34" charset="0"/>
                <a:cs typeface="Times New Roman" panose="02020603050405020304" pitchFamily="18" charset="0"/>
              </a:rPr>
              <a:t> y/2 </a:t>
            </a:r>
            <a:r>
              <a:rPr lang="en-US"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dirty="0">
                <a:latin typeface="Times New Roman" panose="02020603050405020304" pitchFamily="18" charset="0"/>
                <a:ea typeface="Calibri" panose="020F0502020204030204" pitchFamily="34" charset="0"/>
                <a:cs typeface="Times New Roman" panose="02020603050405020304" pitchFamily="18" charset="0"/>
              </a:rPr>
              <a:t>, N);</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R="0">
              <a:lnSpc>
                <a:spcPct val="150000"/>
              </a:lnSpc>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if (y is even) then return z</a:t>
            </a:r>
            <a:r>
              <a:rPr lang="en-US"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dirty="0">
                <a:latin typeface="Times New Roman" panose="02020603050405020304" pitchFamily="18" charset="0"/>
                <a:ea typeface="Calibri" panose="020F0502020204030204" pitchFamily="34" charset="0"/>
                <a:cs typeface="Times New Roman" panose="02020603050405020304" pitchFamily="18" charset="0"/>
              </a:rPr>
              <a:t>  mod N</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R="0">
              <a:lnSpc>
                <a:spcPct val="150000"/>
              </a:lnSpc>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	 else return x* z</a:t>
            </a:r>
            <a:r>
              <a:rPr lang="en-US"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dirty="0">
                <a:latin typeface="Times New Roman" panose="02020603050405020304" pitchFamily="18" charset="0"/>
                <a:ea typeface="Calibri" panose="020F0502020204030204" pitchFamily="34" charset="0"/>
                <a:cs typeface="Times New Roman" panose="02020603050405020304" pitchFamily="18" charset="0"/>
              </a:rPr>
              <a:t>  mod N;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descr="Emoticon making a point Stock Vector - 14709057">
            <a:extLst>
              <a:ext uri="{FF2B5EF4-FFF2-40B4-BE49-F238E27FC236}">
                <a16:creationId xmlns:a16="http://schemas.microsoft.com/office/drawing/2014/main" id="{D6A7F1C7-F610-42B3-8CA2-D28542C541A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4975" y="2413964"/>
            <a:ext cx="540688" cy="327869"/>
          </a:xfrm>
          <a:prstGeom prst="rect">
            <a:avLst/>
          </a:prstGeom>
          <a:noFill/>
          <a:ln>
            <a:noFill/>
          </a:ln>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E52237F-2408-4CB4-A51E-700F6E3B50B1}"/>
                  </a:ext>
                </a:extLst>
              </p:cNvPr>
              <p:cNvSpPr txBox="1"/>
              <p:nvPr/>
            </p:nvSpPr>
            <p:spPr>
              <a:xfrm>
                <a:off x="4707924" y="2795964"/>
                <a:ext cx="7315200" cy="3785652"/>
              </a:xfrm>
              <a:prstGeom prst="rect">
                <a:avLst/>
              </a:prstGeom>
              <a:noFill/>
            </p:spPr>
            <p:txBody>
              <a:bodyPr wrap="square" rtlCol="0">
                <a:spAutoFit/>
              </a:bodyPr>
              <a:lstStyle/>
              <a:p>
                <a:r>
                  <a:rPr lang="en-US" sz="2000" dirty="0"/>
                  <a:t>ME(x, 25, N)</a:t>
                </a:r>
              </a:p>
              <a:p>
                <a:r>
                  <a:rPr lang="en-US" sz="2000" dirty="0"/>
                  <a:t>y =25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 </m:t>
                    </m:r>
                  </m:oMath>
                </a14:m>
                <a:r>
                  <a:rPr lang="en-US" sz="2000" dirty="0"/>
                  <a:t>0;	z = x * (((x * ((x * </a:t>
                </a:r>
                <a:r>
                  <a:rPr lang="en-US" sz="2000" dirty="0">
                    <a:latin typeface="Times New Roman" panose="02020603050405020304" pitchFamily="18" charset="0"/>
                    <a:ea typeface="Calibri" panose="020F0502020204030204" pitchFamily="34" charset="0"/>
                    <a:cs typeface="Times New Roman" panose="02020603050405020304" pitchFamily="18" charset="0"/>
                  </a:rPr>
                  <a:t>1</a:t>
                </a:r>
                <a:r>
                  <a:rPr lang="en-US" sz="20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000" dirty="0">
                    <a:latin typeface="Times New Roman" panose="02020603050405020304" pitchFamily="18" charset="0"/>
                    <a:ea typeface="Calibri" panose="020F0502020204030204" pitchFamily="34" charset="0"/>
                    <a:cs typeface="Times New Roman" panose="02020603050405020304" pitchFamily="18" charset="0"/>
                  </a:rPr>
                  <a:t> ) %N)</a:t>
                </a:r>
                <a:r>
                  <a:rPr lang="en-US" sz="20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000" dirty="0">
                    <a:latin typeface="Times New Roman" panose="02020603050405020304" pitchFamily="18" charset="0"/>
                    <a:ea typeface="Calibri" panose="020F0502020204030204" pitchFamily="34" charset="0"/>
                    <a:cs typeface="Times New Roman" panose="02020603050405020304" pitchFamily="18" charset="0"/>
                  </a:rPr>
                  <a:t> %N )</a:t>
                </a:r>
                <a:r>
                  <a:rPr lang="en-US" sz="20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000" dirty="0">
                    <a:latin typeface="Times New Roman" panose="02020603050405020304" pitchFamily="18" charset="0"/>
                    <a:ea typeface="Calibri" panose="020F0502020204030204" pitchFamily="34" charset="0"/>
                    <a:cs typeface="Times New Roman" panose="02020603050405020304" pitchFamily="18" charset="0"/>
                  </a:rPr>
                  <a:t> %N )</a:t>
                </a:r>
                <a:r>
                  <a:rPr lang="en-US" sz="20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000" dirty="0">
                    <a:latin typeface="Times New Roman" panose="02020603050405020304" pitchFamily="18" charset="0"/>
                    <a:ea typeface="Calibri" panose="020F0502020204030204" pitchFamily="34" charset="0"/>
                    <a:cs typeface="Times New Roman" panose="02020603050405020304" pitchFamily="18" charset="0"/>
                  </a:rPr>
                  <a:t> %N )</a:t>
                </a:r>
                <a:r>
                  <a:rPr lang="en-US" sz="20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000" dirty="0">
                    <a:latin typeface="Times New Roman" panose="02020603050405020304" pitchFamily="18" charset="0"/>
                    <a:ea typeface="Calibri" panose="020F0502020204030204" pitchFamily="34" charset="0"/>
                    <a:cs typeface="Times New Roman" panose="02020603050405020304" pitchFamily="18" charset="0"/>
                  </a:rPr>
                  <a:t> %N</a:t>
                </a:r>
                <a:endParaRPr lang="en-US" sz="2000" dirty="0"/>
              </a:p>
              <a:p>
                <a:r>
                  <a:rPr lang="en-US" sz="2000" dirty="0"/>
                  <a:t>z = ME(</a:t>
                </a:r>
                <a:r>
                  <a:rPr lang="en-US" sz="2000" dirty="0">
                    <a:latin typeface="Times New Roman" panose="02020603050405020304" pitchFamily="18" charset="0"/>
                    <a:ea typeface="Calibri" panose="020F0502020204030204" pitchFamily="34" charset="0"/>
                    <a:cs typeface="Times New Roman" panose="02020603050405020304" pitchFamily="18" charset="0"/>
                  </a:rPr>
                  <a:t>x,  </a:t>
                </a:r>
                <a:r>
                  <a:rPr lang="en-US" sz="20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000" dirty="0">
                    <a:latin typeface="Times New Roman" panose="02020603050405020304" pitchFamily="18" charset="0"/>
                    <a:ea typeface="Calibri" panose="020F0502020204030204" pitchFamily="34" charset="0"/>
                    <a:cs typeface="Times New Roman" panose="02020603050405020304" pitchFamily="18" charset="0"/>
                  </a:rPr>
                  <a:t> 25/2 </a:t>
                </a:r>
                <a:r>
                  <a:rPr lang="en-US" sz="20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000" dirty="0">
                    <a:latin typeface="Times New Roman" panose="02020603050405020304" pitchFamily="18" charset="0"/>
                    <a:ea typeface="Calibri" panose="020F0502020204030204" pitchFamily="34" charset="0"/>
                    <a:cs typeface="Times New Roman" panose="02020603050405020304" pitchFamily="18" charset="0"/>
                  </a:rPr>
                  <a:t>, N);</a:t>
                </a:r>
              </a:p>
              <a:p>
                <a:r>
                  <a:rPr lang="en-US" sz="2000" dirty="0"/>
                  <a:t>y =12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 </m:t>
                    </m:r>
                  </m:oMath>
                </a14:m>
                <a:r>
                  <a:rPr lang="en-US" sz="2000" dirty="0"/>
                  <a:t>0;	 z = ((x * ((x * </a:t>
                </a:r>
                <a:r>
                  <a:rPr lang="en-US" sz="2000" dirty="0">
                    <a:latin typeface="Times New Roman" panose="02020603050405020304" pitchFamily="18" charset="0"/>
                    <a:ea typeface="Calibri" panose="020F0502020204030204" pitchFamily="34" charset="0"/>
                    <a:cs typeface="Times New Roman" panose="02020603050405020304" pitchFamily="18" charset="0"/>
                  </a:rPr>
                  <a:t>1</a:t>
                </a:r>
                <a:r>
                  <a:rPr lang="en-US" sz="20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000" dirty="0">
                    <a:latin typeface="Times New Roman" panose="02020603050405020304" pitchFamily="18" charset="0"/>
                    <a:ea typeface="Calibri" panose="020F0502020204030204" pitchFamily="34" charset="0"/>
                    <a:cs typeface="Times New Roman" panose="02020603050405020304" pitchFamily="18" charset="0"/>
                  </a:rPr>
                  <a:t> ) %N)</a:t>
                </a:r>
                <a:r>
                  <a:rPr lang="en-US" sz="20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000" dirty="0">
                    <a:latin typeface="Times New Roman" panose="02020603050405020304" pitchFamily="18" charset="0"/>
                    <a:ea typeface="Calibri" panose="020F0502020204030204" pitchFamily="34" charset="0"/>
                    <a:cs typeface="Times New Roman" panose="02020603050405020304" pitchFamily="18" charset="0"/>
                  </a:rPr>
                  <a:t> %N )</a:t>
                </a:r>
                <a:r>
                  <a:rPr lang="en-US" sz="20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000" dirty="0">
                    <a:latin typeface="Times New Roman" panose="02020603050405020304" pitchFamily="18" charset="0"/>
                    <a:ea typeface="Calibri" panose="020F0502020204030204" pitchFamily="34" charset="0"/>
                    <a:cs typeface="Times New Roman" panose="02020603050405020304" pitchFamily="18" charset="0"/>
                  </a:rPr>
                  <a:t> %N )</a:t>
                </a:r>
                <a:r>
                  <a:rPr lang="en-US" sz="20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000" dirty="0">
                    <a:latin typeface="Times New Roman" panose="02020603050405020304" pitchFamily="18" charset="0"/>
                    <a:ea typeface="Calibri" panose="020F0502020204030204" pitchFamily="34" charset="0"/>
                    <a:cs typeface="Times New Roman" panose="02020603050405020304" pitchFamily="18" charset="0"/>
                  </a:rPr>
                  <a:t> %N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t>z = ME(</a:t>
                </a:r>
                <a:r>
                  <a:rPr lang="en-US" sz="2000" dirty="0">
                    <a:latin typeface="Times New Roman" panose="02020603050405020304" pitchFamily="18" charset="0"/>
                    <a:ea typeface="Calibri" panose="020F0502020204030204" pitchFamily="34" charset="0"/>
                    <a:cs typeface="Times New Roman" panose="02020603050405020304" pitchFamily="18" charset="0"/>
                  </a:rPr>
                  <a:t>x,  </a:t>
                </a:r>
                <a:r>
                  <a:rPr lang="en-US" sz="20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000" dirty="0">
                    <a:latin typeface="Times New Roman" panose="02020603050405020304" pitchFamily="18" charset="0"/>
                    <a:ea typeface="Calibri" panose="020F0502020204030204" pitchFamily="34" charset="0"/>
                    <a:cs typeface="Times New Roman" panose="02020603050405020304" pitchFamily="18" charset="0"/>
                  </a:rPr>
                  <a:t> 12/2 </a:t>
                </a:r>
                <a:r>
                  <a:rPr lang="en-US" sz="20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000" dirty="0">
                    <a:latin typeface="Times New Roman" panose="02020603050405020304" pitchFamily="18" charset="0"/>
                    <a:ea typeface="Calibri" panose="020F0502020204030204" pitchFamily="34" charset="0"/>
                    <a:cs typeface="Times New Roman" panose="02020603050405020304" pitchFamily="18" charset="0"/>
                  </a:rPr>
                  <a:t>, N);</a:t>
                </a:r>
              </a:p>
              <a:p>
                <a:r>
                  <a:rPr lang="en-US" sz="2000" dirty="0"/>
                  <a:t>y =6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 </m:t>
                    </m:r>
                  </m:oMath>
                </a14:m>
                <a:r>
                  <a:rPr lang="en-US" sz="2000" dirty="0"/>
                  <a:t>0;    	 z = (x * ((x * </a:t>
                </a:r>
                <a:r>
                  <a:rPr lang="en-US" sz="2000" dirty="0">
                    <a:latin typeface="Times New Roman" panose="02020603050405020304" pitchFamily="18" charset="0"/>
                    <a:ea typeface="Calibri" panose="020F0502020204030204" pitchFamily="34" charset="0"/>
                    <a:cs typeface="Times New Roman" panose="02020603050405020304" pitchFamily="18" charset="0"/>
                  </a:rPr>
                  <a:t>1</a:t>
                </a:r>
                <a:r>
                  <a:rPr lang="en-US" sz="20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000" dirty="0">
                    <a:latin typeface="Times New Roman" panose="02020603050405020304" pitchFamily="18" charset="0"/>
                    <a:ea typeface="Calibri" panose="020F0502020204030204" pitchFamily="34" charset="0"/>
                    <a:cs typeface="Times New Roman" panose="02020603050405020304" pitchFamily="18" charset="0"/>
                  </a:rPr>
                  <a:t> ) %N)</a:t>
                </a:r>
                <a:r>
                  <a:rPr lang="en-US" sz="20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000" dirty="0">
                    <a:latin typeface="Times New Roman" panose="02020603050405020304" pitchFamily="18" charset="0"/>
                    <a:ea typeface="Calibri" panose="020F0502020204030204" pitchFamily="34" charset="0"/>
                    <a:cs typeface="Times New Roman" panose="02020603050405020304" pitchFamily="18" charset="0"/>
                  </a:rPr>
                  <a:t> %N )</a:t>
                </a:r>
                <a:r>
                  <a:rPr lang="en-US" sz="20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000" dirty="0">
                    <a:latin typeface="Times New Roman" panose="02020603050405020304" pitchFamily="18" charset="0"/>
                    <a:ea typeface="Calibri" panose="020F0502020204030204" pitchFamily="34" charset="0"/>
                    <a:cs typeface="Times New Roman" panose="02020603050405020304" pitchFamily="18" charset="0"/>
                  </a:rPr>
                  <a:t> %N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t>z = ME(</a:t>
                </a:r>
                <a:r>
                  <a:rPr lang="en-US" sz="2000" dirty="0">
                    <a:latin typeface="Times New Roman" panose="02020603050405020304" pitchFamily="18" charset="0"/>
                    <a:ea typeface="Calibri" panose="020F0502020204030204" pitchFamily="34" charset="0"/>
                    <a:cs typeface="Times New Roman" panose="02020603050405020304" pitchFamily="18" charset="0"/>
                  </a:rPr>
                  <a:t>x,  </a:t>
                </a:r>
                <a:r>
                  <a:rPr lang="en-US" sz="20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000" dirty="0">
                    <a:latin typeface="Times New Roman" panose="02020603050405020304" pitchFamily="18" charset="0"/>
                    <a:ea typeface="Calibri" panose="020F0502020204030204" pitchFamily="34" charset="0"/>
                    <a:cs typeface="Times New Roman" panose="02020603050405020304" pitchFamily="18" charset="0"/>
                  </a:rPr>
                  <a:t> 6/2 </a:t>
                </a:r>
                <a:r>
                  <a:rPr lang="en-US" sz="20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000" dirty="0">
                    <a:latin typeface="Times New Roman" panose="02020603050405020304" pitchFamily="18" charset="0"/>
                    <a:ea typeface="Calibri" panose="020F0502020204030204" pitchFamily="34" charset="0"/>
                    <a:cs typeface="Times New Roman" panose="02020603050405020304" pitchFamily="18" charset="0"/>
                  </a:rPr>
                  <a:t>, N);</a:t>
                </a:r>
              </a:p>
              <a:p>
                <a:r>
                  <a:rPr lang="en-US" sz="2000" dirty="0"/>
                  <a:t>y =3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 </m:t>
                    </m:r>
                  </m:oMath>
                </a14:m>
                <a:r>
                  <a:rPr lang="en-US" sz="2000" dirty="0"/>
                  <a:t>0;	z = x * ((x * </a:t>
                </a:r>
                <a:r>
                  <a:rPr lang="en-US" sz="2000" dirty="0">
                    <a:latin typeface="Times New Roman" panose="02020603050405020304" pitchFamily="18" charset="0"/>
                    <a:ea typeface="Calibri" panose="020F0502020204030204" pitchFamily="34" charset="0"/>
                    <a:cs typeface="Times New Roman" panose="02020603050405020304" pitchFamily="18" charset="0"/>
                  </a:rPr>
                  <a:t>1</a:t>
                </a:r>
                <a:r>
                  <a:rPr lang="en-US" sz="20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000" dirty="0">
                    <a:latin typeface="Times New Roman" panose="02020603050405020304" pitchFamily="18" charset="0"/>
                    <a:ea typeface="Calibri" panose="020F0502020204030204" pitchFamily="34" charset="0"/>
                    <a:cs typeface="Times New Roman" panose="02020603050405020304" pitchFamily="18" charset="0"/>
                  </a:rPr>
                  <a:t> ) %N)</a:t>
                </a:r>
                <a:r>
                  <a:rPr lang="en-US" sz="20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000" dirty="0">
                    <a:latin typeface="Times New Roman" panose="02020603050405020304" pitchFamily="18" charset="0"/>
                    <a:ea typeface="Calibri" panose="020F0502020204030204" pitchFamily="34" charset="0"/>
                    <a:cs typeface="Times New Roman" panose="02020603050405020304" pitchFamily="18" charset="0"/>
                  </a:rPr>
                  <a:t> %N</a:t>
                </a:r>
                <a:r>
                  <a:rPr lang="en-US" sz="2000" dirty="0"/>
                  <a:t> </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t>z = ME(</a:t>
                </a:r>
                <a:r>
                  <a:rPr lang="en-US" sz="2000" dirty="0">
                    <a:latin typeface="Times New Roman" panose="02020603050405020304" pitchFamily="18" charset="0"/>
                    <a:ea typeface="Calibri" panose="020F0502020204030204" pitchFamily="34" charset="0"/>
                    <a:cs typeface="Times New Roman" panose="02020603050405020304" pitchFamily="18" charset="0"/>
                  </a:rPr>
                  <a:t>x,  </a:t>
                </a:r>
                <a:r>
                  <a:rPr lang="en-US" sz="20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000" dirty="0">
                    <a:latin typeface="Times New Roman" panose="02020603050405020304" pitchFamily="18" charset="0"/>
                    <a:ea typeface="Calibri" panose="020F0502020204030204" pitchFamily="34" charset="0"/>
                    <a:cs typeface="Times New Roman" panose="02020603050405020304" pitchFamily="18" charset="0"/>
                  </a:rPr>
                  <a:t> 3/2 </a:t>
                </a:r>
                <a:r>
                  <a:rPr lang="en-US" sz="20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000" dirty="0">
                    <a:latin typeface="Times New Roman" panose="02020603050405020304" pitchFamily="18" charset="0"/>
                    <a:ea typeface="Calibri" panose="020F0502020204030204" pitchFamily="34" charset="0"/>
                    <a:cs typeface="Times New Roman" panose="02020603050405020304" pitchFamily="18" charset="0"/>
                  </a:rPr>
                  <a:t>, N);</a:t>
                </a:r>
              </a:p>
              <a:p>
                <a:r>
                  <a:rPr lang="en-US" sz="2000" dirty="0"/>
                  <a:t>y =1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 </m:t>
                    </m:r>
                  </m:oMath>
                </a14:m>
                <a:r>
                  <a:rPr lang="en-US" sz="2000" dirty="0"/>
                  <a:t>0;                 z = (x * </a:t>
                </a:r>
                <a:r>
                  <a:rPr lang="en-US" sz="2000" dirty="0">
                    <a:latin typeface="Times New Roman" panose="02020603050405020304" pitchFamily="18" charset="0"/>
                    <a:ea typeface="Calibri" panose="020F0502020204030204" pitchFamily="34" charset="0"/>
                    <a:cs typeface="Times New Roman" panose="02020603050405020304" pitchFamily="18" charset="0"/>
                  </a:rPr>
                  <a:t>1</a:t>
                </a:r>
                <a:r>
                  <a:rPr lang="en-US" sz="20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000" dirty="0">
                    <a:latin typeface="Times New Roman" panose="02020603050405020304" pitchFamily="18" charset="0"/>
                    <a:ea typeface="Calibri" panose="020F0502020204030204" pitchFamily="34" charset="0"/>
                    <a:cs typeface="Times New Roman" panose="02020603050405020304" pitchFamily="18" charset="0"/>
                  </a:rPr>
                  <a:t> ) %N</a:t>
                </a:r>
                <a:r>
                  <a:rPr lang="en-US" sz="2000" dirty="0"/>
                  <a:t> </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t>z = ME(</a:t>
                </a:r>
                <a:r>
                  <a:rPr lang="en-US" sz="2000" dirty="0">
                    <a:latin typeface="Times New Roman" panose="02020603050405020304" pitchFamily="18" charset="0"/>
                    <a:ea typeface="Calibri" panose="020F0502020204030204" pitchFamily="34" charset="0"/>
                    <a:cs typeface="Times New Roman" panose="02020603050405020304" pitchFamily="18" charset="0"/>
                  </a:rPr>
                  <a:t>x,  </a:t>
                </a:r>
                <a:r>
                  <a:rPr lang="en-US" sz="20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000" dirty="0">
                    <a:latin typeface="Times New Roman" panose="02020603050405020304" pitchFamily="18" charset="0"/>
                    <a:ea typeface="Calibri" panose="020F0502020204030204" pitchFamily="34" charset="0"/>
                    <a:cs typeface="Times New Roman" panose="02020603050405020304" pitchFamily="18" charset="0"/>
                  </a:rPr>
                  <a:t> 1/2 </a:t>
                </a:r>
                <a:r>
                  <a:rPr lang="en-US" sz="20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000" dirty="0">
                    <a:latin typeface="Times New Roman" panose="02020603050405020304" pitchFamily="18" charset="0"/>
                    <a:ea typeface="Calibri" panose="020F0502020204030204" pitchFamily="34" charset="0"/>
                    <a:cs typeface="Times New Roman" panose="02020603050405020304" pitchFamily="18" charset="0"/>
                  </a:rPr>
                  <a:t>, N);</a:t>
                </a:r>
              </a:p>
              <a:p>
                <a:r>
                  <a:rPr lang="en-US" sz="2000" dirty="0"/>
                  <a:t>y =</a:t>
                </a:r>
                <a14:m>
                  <m:oMath xmlns:m="http://schemas.openxmlformats.org/officeDocument/2006/math">
                    <m:r>
                      <a:rPr lang="en-US" sz="2000" b="0" i="1" smtClean="0">
                        <a:latin typeface="Cambria Math" panose="02040503050406030204" pitchFamily="18" charset="0"/>
                        <a:ea typeface="Cambria Math" panose="02040503050406030204" pitchFamily="18" charset="0"/>
                      </a:rPr>
                      <m:t> </m:t>
                    </m:r>
                  </m:oMath>
                </a14:m>
                <a:r>
                  <a:rPr lang="en-US" sz="2000" dirty="0"/>
                  <a:t>0;  		 z = </a:t>
                </a:r>
                <a:r>
                  <a:rPr lang="en-US" sz="2000" dirty="0">
                    <a:latin typeface="Times New Roman" panose="02020603050405020304" pitchFamily="18" charset="0"/>
                    <a:ea typeface="Calibri" panose="020F0502020204030204" pitchFamily="34" charset="0"/>
                    <a:cs typeface="Times New Roman" panose="02020603050405020304" pitchFamily="18" charset="0"/>
                  </a:rPr>
                  <a:t>x</a:t>
                </a:r>
                <a:r>
                  <a:rPr lang="en-US" sz="2000" baseline="30000" dirty="0">
                    <a:latin typeface="Times New Roman" panose="02020603050405020304" pitchFamily="18" charset="0"/>
                    <a:ea typeface="Calibri" panose="020F0502020204030204" pitchFamily="34" charset="0"/>
                    <a:cs typeface="Times New Roman" panose="02020603050405020304" pitchFamily="18" charset="0"/>
                  </a:rPr>
                  <a:t>0</a:t>
                </a:r>
                <a:r>
                  <a:rPr lang="en-US" sz="2000" dirty="0"/>
                  <a:t> = 1</a:t>
                </a:r>
              </a:p>
            </p:txBody>
          </p:sp>
        </mc:Choice>
        <mc:Fallback xmlns="">
          <p:sp>
            <p:nvSpPr>
              <p:cNvPr id="4" name="TextBox 3">
                <a:extLst>
                  <a:ext uri="{FF2B5EF4-FFF2-40B4-BE49-F238E27FC236}">
                    <a16:creationId xmlns:a16="http://schemas.microsoft.com/office/drawing/2014/main" id="{3E52237F-2408-4CB4-A51E-700F6E3B50B1}"/>
                  </a:ext>
                </a:extLst>
              </p:cNvPr>
              <p:cNvSpPr txBox="1">
                <a:spLocks noRot="1" noChangeAspect="1" noMove="1" noResize="1" noEditPoints="1" noAdjustHandles="1" noChangeArrowheads="1" noChangeShapeType="1" noTextEdit="1"/>
              </p:cNvSpPr>
              <p:nvPr/>
            </p:nvSpPr>
            <p:spPr>
              <a:xfrm>
                <a:off x="4707924" y="2795964"/>
                <a:ext cx="7315200" cy="3785652"/>
              </a:xfrm>
              <a:prstGeom prst="rect">
                <a:avLst/>
              </a:prstGeom>
              <a:blipFill>
                <a:blip r:embed="rId4"/>
                <a:stretch>
                  <a:fillRect l="-833" t="-966" r="-833" b="-1932"/>
                </a:stretch>
              </a:blipFill>
            </p:spPr>
            <p:txBody>
              <a:bodyPr/>
              <a:lstStyle/>
              <a:p>
                <a:r>
                  <a:rPr lang="en-US">
                    <a:noFill/>
                  </a:rPr>
                  <a:t> </a:t>
                </a:r>
              </a:p>
            </p:txBody>
          </p:sp>
        </mc:Fallback>
      </mc:AlternateContent>
    </p:spTree>
    <p:extLst>
      <p:ext uri="{BB962C8B-B14F-4D97-AF65-F5344CB8AC3E}">
        <p14:creationId xmlns:p14="http://schemas.microsoft.com/office/powerpoint/2010/main" val="208582410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B2C6826-D63E-4CFA-AD3E-6DAEC1DE2459}"/>
              </a:ext>
            </a:extLst>
          </p:cNvPr>
          <p:cNvSpPr txBox="1"/>
          <p:nvPr/>
        </p:nvSpPr>
        <p:spPr>
          <a:xfrm>
            <a:off x="1359460" y="5133738"/>
            <a:ext cx="9473079" cy="1146788"/>
          </a:xfrm>
          <a:prstGeom prst="rect">
            <a:avLst/>
          </a:prstGeom>
          <a:solidFill>
            <a:srgbClr val="FFFF00"/>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041E41E7-092E-412A-ACE5-F265C8266BD3}"/>
              </a:ext>
            </a:extLst>
          </p:cNvPr>
          <p:cNvSpPr txBox="1"/>
          <p:nvPr/>
        </p:nvSpPr>
        <p:spPr>
          <a:xfrm>
            <a:off x="1314994" y="1988756"/>
            <a:ext cx="9473079" cy="1146788"/>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EFE44E3-4621-4F58-BE8C-FC4685A9B781}"/>
                  </a:ext>
                </a:extLst>
              </p:cNvPr>
              <p:cNvSpPr txBox="1"/>
              <p:nvPr/>
            </p:nvSpPr>
            <p:spPr>
              <a:xfrm>
                <a:off x="1314995" y="1018903"/>
                <a:ext cx="9135292" cy="5632311"/>
              </a:xfrm>
              <a:prstGeom prst="rect">
                <a:avLst/>
              </a:prstGeom>
              <a:noFill/>
            </p:spPr>
            <p:txBody>
              <a:bodyPr wrap="square" rtlCol="0">
                <a:spAutoFit/>
              </a:bodyPr>
              <a:lstStyle/>
              <a:p>
                <a:r>
                  <a:rPr lang="en-US" sz="2400" dirty="0">
                    <a:solidFill>
                      <a:srgbClr val="0000FF"/>
                    </a:solidFill>
                    <a:latin typeface="Times New Roman" panose="02020603050405020304" pitchFamily="18" charset="0"/>
                    <a:cs typeface="Times New Roman" panose="02020603050405020304" pitchFamily="18" charset="0"/>
                  </a:rPr>
                  <a:t>For RSA cryptography, computations are facilitated by using two properties of exponents: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x</a:t>
                </a:r>
                <a:r>
                  <a:rPr lang="en-US" sz="2400" baseline="30000" dirty="0">
                    <a:latin typeface="Times New Roman" panose="02020603050405020304" pitchFamily="18" charset="0"/>
                    <a:cs typeface="Times New Roman" panose="02020603050405020304" pitchFamily="18" charset="0"/>
                  </a:rPr>
                  <a:t>2n</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x</a:t>
                </a:r>
                <a:r>
                  <a:rPr lang="en-US" sz="2400" baseline="30000" dirty="0" err="1">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for all real numbers x and a with x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0.        ……..(e.0.1.4.1)</a:t>
                </a:r>
              </a:p>
              <a:p>
                <a:r>
                  <a:rPr lang="en-US" sz="2400" dirty="0" err="1">
                    <a:latin typeface="Times New Roman" panose="02020603050405020304" pitchFamily="18" charset="0"/>
                    <a:cs typeface="Times New Roman" panose="02020603050405020304" pitchFamily="18" charset="0"/>
                  </a:rPr>
                  <a:t>x</a:t>
                </a:r>
                <a:r>
                  <a:rPr lang="en-US" sz="2400" baseline="30000" dirty="0" err="1">
                    <a:latin typeface="Times New Roman" panose="02020603050405020304" pitchFamily="18" charset="0"/>
                    <a:cs typeface="Times New Roman" panose="02020603050405020304" pitchFamily="18" charset="0"/>
                  </a:rPr>
                  <a:t>a+b</a:t>
                </a:r>
                <a:r>
                  <a:rPr lang="en-US" sz="2400" baseline="30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a:t>
                </a:r>
                <a:r>
                  <a:rPr lang="en-US" sz="2400" baseline="30000" dirty="0" err="1">
                    <a:latin typeface="Times New Roman" panose="02020603050405020304" pitchFamily="18" charset="0"/>
                    <a:cs typeface="Times New Roman" panose="02020603050405020304" pitchFamily="18" charset="0"/>
                  </a:rPr>
                  <a:t>a</a:t>
                </a:r>
                <a:r>
                  <a:rPr lang="en-US" sz="2400" dirty="0" err="1">
                    <a:latin typeface="Times New Roman" panose="02020603050405020304" pitchFamily="18" charset="0"/>
                    <a:cs typeface="Times New Roman" panose="02020603050405020304" pitchFamily="18" charset="0"/>
                  </a:rPr>
                  <a:t>x</a:t>
                </a:r>
                <a:r>
                  <a:rPr lang="en-US" sz="2400" baseline="30000" dirty="0" err="1">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 for all real numbers x, a and b with x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0.   ……..(e.0.1.4.2)</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Example:</a:t>
                </a:r>
              </a:p>
              <a:p>
                <a:r>
                  <a:rPr lang="en-US" sz="2400" dirty="0">
                    <a:latin typeface="Times New Roman" panose="02020603050405020304" pitchFamily="18" charset="0"/>
                    <a:cs typeface="Times New Roman" panose="02020603050405020304" pitchFamily="18" charset="0"/>
                  </a:rPr>
                  <a:t>x</a:t>
                </a:r>
                <a:r>
                  <a:rPr lang="en-US" sz="2400" baseline="30000"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 mod n = </a:t>
                </a:r>
                <a:r>
                  <a:rPr lang="en-US" sz="2400" dirty="0">
                    <a:solidFill>
                      <a:srgbClr val="0000FF"/>
                    </a:solidFill>
                    <a:latin typeface="Times New Roman" panose="02020603050405020304" pitchFamily="18" charset="0"/>
                    <a:cs typeface="Times New Roman" panose="02020603050405020304" pitchFamily="18" charset="0"/>
                  </a:rPr>
                  <a:t>(x</a:t>
                </a:r>
                <a:r>
                  <a:rPr lang="en-US" sz="2400" baseline="30000" dirty="0">
                    <a:solidFill>
                      <a:srgbClr val="0000FF"/>
                    </a:solidFill>
                    <a:latin typeface="Times New Roman" panose="02020603050405020304" pitchFamily="18" charset="0"/>
                    <a:cs typeface="Times New Roman" panose="02020603050405020304" pitchFamily="18" charset="0"/>
                  </a:rPr>
                  <a:t>2</a:t>
                </a:r>
                <a:r>
                  <a:rPr lang="en-US" sz="2400" dirty="0">
                    <a:solidFill>
                      <a:srgbClr val="0000FF"/>
                    </a:solidFill>
                    <a:latin typeface="Times New Roman" panose="02020603050405020304" pitchFamily="18" charset="0"/>
                    <a:cs typeface="Times New Roman" panose="02020603050405020304" pitchFamily="18" charset="0"/>
                  </a:rPr>
                  <a:t>)</a:t>
                </a:r>
                <a:r>
                  <a:rPr lang="en-US" sz="2400" baseline="30000" dirty="0">
                    <a:solidFill>
                      <a:srgbClr val="0000FF"/>
                    </a:solidFill>
                    <a:latin typeface="Times New Roman" panose="02020603050405020304" pitchFamily="18" charset="0"/>
                    <a:cs typeface="Times New Roman" panose="02020603050405020304" pitchFamily="18" charset="0"/>
                  </a:rPr>
                  <a:t>2</a:t>
                </a:r>
                <a:r>
                  <a:rPr lang="en-US" sz="2400" dirty="0">
                    <a:solidFill>
                      <a:srgbClr val="0000FF"/>
                    </a:solidFill>
                    <a:latin typeface="Times New Roman" panose="02020603050405020304" pitchFamily="18" charset="0"/>
                    <a:cs typeface="Times New Roman" panose="02020603050405020304" pitchFamily="18" charset="0"/>
                  </a:rPr>
                  <a:t> mod n</a:t>
                </a:r>
              </a:p>
              <a:p>
                <a:r>
                  <a:rPr lang="en-US" sz="2400" dirty="0">
                    <a:latin typeface="Times New Roman" panose="02020603050405020304" pitchFamily="18" charset="0"/>
                    <a:cs typeface="Times New Roman" panose="02020603050405020304" pitchFamily="18" charset="0"/>
                  </a:rPr>
                  <a:t>               = </a:t>
                </a:r>
                <a:r>
                  <a:rPr lang="en-US" sz="2400" dirty="0">
                    <a:solidFill>
                      <a:srgbClr val="0000FF"/>
                    </a:solidFill>
                    <a:latin typeface="Times New Roman" panose="02020603050405020304" pitchFamily="18" charset="0"/>
                    <a:cs typeface="Times New Roman" panose="02020603050405020304" pitchFamily="18" charset="0"/>
                  </a:rPr>
                  <a:t>(x</a:t>
                </a:r>
                <a:r>
                  <a:rPr lang="en-US" sz="2400" baseline="30000" dirty="0">
                    <a:solidFill>
                      <a:srgbClr val="0000FF"/>
                    </a:solidFill>
                    <a:latin typeface="Times New Roman" panose="02020603050405020304" pitchFamily="18" charset="0"/>
                    <a:cs typeface="Times New Roman" panose="02020603050405020304" pitchFamily="18" charset="0"/>
                  </a:rPr>
                  <a:t>2 </a:t>
                </a:r>
                <a:r>
                  <a:rPr lang="en-US" sz="2400" dirty="0">
                    <a:solidFill>
                      <a:srgbClr val="0000FF"/>
                    </a:solidFill>
                    <a:latin typeface="Times New Roman" panose="02020603050405020304" pitchFamily="18" charset="0"/>
                    <a:cs typeface="Times New Roman" panose="02020603050405020304" pitchFamily="18" charset="0"/>
                  </a:rPr>
                  <a:t>mod n)</a:t>
                </a:r>
                <a:r>
                  <a:rPr lang="en-US" sz="2400" baseline="30000" dirty="0">
                    <a:solidFill>
                      <a:srgbClr val="0000FF"/>
                    </a:solidFill>
                    <a:latin typeface="Times New Roman" panose="02020603050405020304" pitchFamily="18" charset="0"/>
                    <a:cs typeface="Times New Roman" panose="02020603050405020304" pitchFamily="18" charset="0"/>
                  </a:rPr>
                  <a:t>2</a:t>
                </a:r>
                <a:r>
                  <a:rPr lang="en-US" sz="2400" dirty="0">
                    <a:solidFill>
                      <a:srgbClr val="0000FF"/>
                    </a:solidFill>
                    <a:latin typeface="Times New Roman" panose="02020603050405020304" pitchFamily="18" charset="0"/>
                    <a:cs typeface="Times New Roman" panose="02020603050405020304" pitchFamily="18" charset="0"/>
                  </a:rPr>
                  <a:t> mod n</a:t>
                </a:r>
                <a:r>
                  <a:rPr lang="en-US" sz="2400" dirty="0">
                    <a:latin typeface="Times New Roman" panose="02020603050405020304" pitchFamily="18" charset="0"/>
                    <a:cs typeface="Times New Roman" panose="02020603050405020304" pitchFamily="18" charset="0"/>
                  </a:rPr>
                  <a:t>, using Corollary 0.1.4.4</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Example:</a:t>
                </a:r>
              </a:p>
              <a:p>
                <a:r>
                  <a:rPr lang="en-US" sz="2400" dirty="0">
                    <a:latin typeface="Times New Roman" panose="02020603050405020304" pitchFamily="18" charset="0"/>
                    <a:cs typeface="Times New Roman" panose="02020603050405020304" pitchFamily="18" charset="0"/>
                  </a:rPr>
                  <a:t>x</a:t>
                </a:r>
                <a:r>
                  <a:rPr lang="en-US" sz="2400" baseline="30000" dirty="0">
                    <a:latin typeface="Times New Roman" panose="02020603050405020304" pitchFamily="18" charset="0"/>
                    <a:cs typeface="Times New Roman" panose="02020603050405020304" pitchFamily="18" charset="0"/>
                  </a:rPr>
                  <a:t>7</a:t>
                </a:r>
                <a:r>
                  <a:rPr lang="en-US" sz="2400" dirty="0">
                    <a:latin typeface="Times New Roman" panose="02020603050405020304" pitchFamily="18" charset="0"/>
                    <a:cs typeface="Times New Roman" panose="02020603050405020304" pitchFamily="18" charset="0"/>
                  </a:rPr>
                  <a:t> mod n = </a:t>
                </a:r>
                <a:r>
                  <a:rPr lang="en-US" sz="2400" dirty="0">
                    <a:solidFill>
                      <a:srgbClr val="0000FF"/>
                    </a:solidFill>
                    <a:latin typeface="Times New Roman" panose="02020603050405020304" pitchFamily="18" charset="0"/>
                    <a:cs typeface="Times New Roman" panose="02020603050405020304" pitchFamily="18" charset="0"/>
                  </a:rPr>
                  <a:t>(x</a:t>
                </a:r>
                <a:r>
                  <a:rPr lang="en-US" sz="2400" baseline="30000" dirty="0">
                    <a:solidFill>
                      <a:srgbClr val="0000FF"/>
                    </a:solidFill>
                    <a:latin typeface="Times New Roman" panose="02020603050405020304" pitchFamily="18" charset="0"/>
                    <a:cs typeface="Times New Roman" panose="02020603050405020304" pitchFamily="18" charset="0"/>
                  </a:rPr>
                  <a:t>4+2+1</a:t>
                </a:r>
                <a:r>
                  <a:rPr lang="en-US" sz="2400" dirty="0">
                    <a:solidFill>
                      <a:srgbClr val="0000FF"/>
                    </a:solidFill>
                    <a:latin typeface="Times New Roman" panose="02020603050405020304" pitchFamily="18" charset="0"/>
                    <a:cs typeface="Times New Roman" panose="02020603050405020304" pitchFamily="18" charset="0"/>
                  </a:rPr>
                  <a:t>) mod n</a:t>
                </a:r>
              </a:p>
              <a:p>
                <a:r>
                  <a:rPr lang="en-US" sz="2400" dirty="0">
                    <a:latin typeface="Times New Roman" panose="02020603050405020304" pitchFamily="18" charset="0"/>
                    <a:cs typeface="Times New Roman" panose="02020603050405020304" pitchFamily="18" charset="0"/>
                  </a:rPr>
                  <a:t>	   = </a:t>
                </a:r>
                <a:r>
                  <a:rPr lang="en-US" sz="2400" dirty="0">
                    <a:solidFill>
                      <a:srgbClr val="0000FF"/>
                    </a:solidFill>
                    <a:latin typeface="Times New Roman" panose="02020603050405020304" pitchFamily="18" charset="0"/>
                    <a:cs typeface="Times New Roman" panose="02020603050405020304" pitchFamily="18" charset="0"/>
                  </a:rPr>
                  <a:t>(x</a:t>
                </a:r>
                <a:r>
                  <a:rPr lang="en-US" sz="2400" baseline="30000" dirty="0">
                    <a:solidFill>
                      <a:srgbClr val="0000FF"/>
                    </a:solidFill>
                    <a:latin typeface="Times New Roman" panose="02020603050405020304" pitchFamily="18" charset="0"/>
                    <a:cs typeface="Times New Roman" panose="02020603050405020304" pitchFamily="18" charset="0"/>
                  </a:rPr>
                  <a:t>4</a:t>
                </a:r>
                <a:r>
                  <a:rPr lang="en-US" sz="2400" dirty="0">
                    <a:solidFill>
                      <a:srgbClr val="0000FF"/>
                    </a:solidFill>
                    <a:latin typeface="Times New Roman" panose="02020603050405020304" pitchFamily="18" charset="0"/>
                    <a:cs typeface="Times New Roman" panose="02020603050405020304" pitchFamily="18" charset="0"/>
                  </a:rPr>
                  <a:t>x</a:t>
                </a:r>
                <a:r>
                  <a:rPr lang="en-US" sz="2400" baseline="30000" dirty="0">
                    <a:solidFill>
                      <a:srgbClr val="0000FF"/>
                    </a:solidFill>
                    <a:latin typeface="Times New Roman" panose="02020603050405020304" pitchFamily="18" charset="0"/>
                    <a:cs typeface="Times New Roman" panose="02020603050405020304" pitchFamily="18" charset="0"/>
                  </a:rPr>
                  <a:t>2</a:t>
                </a:r>
                <a:r>
                  <a:rPr lang="en-US" sz="2400" dirty="0">
                    <a:solidFill>
                      <a:srgbClr val="0000FF"/>
                    </a:solidFill>
                    <a:latin typeface="Times New Roman" panose="02020603050405020304" pitchFamily="18" charset="0"/>
                    <a:cs typeface="Times New Roman" panose="02020603050405020304" pitchFamily="18" charset="0"/>
                  </a:rPr>
                  <a:t> x</a:t>
                </a:r>
                <a:r>
                  <a:rPr lang="en-US" sz="2400" baseline="30000" dirty="0">
                    <a:solidFill>
                      <a:srgbClr val="0000FF"/>
                    </a:solidFill>
                    <a:latin typeface="Times New Roman" panose="02020603050405020304" pitchFamily="18" charset="0"/>
                    <a:cs typeface="Times New Roman" panose="02020603050405020304" pitchFamily="18" charset="0"/>
                  </a:rPr>
                  <a:t>1</a:t>
                </a:r>
                <a:r>
                  <a:rPr lang="en-US" sz="2400" dirty="0">
                    <a:solidFill>
                      <a:srgbClr val="0000FF"/>
                    </a:solidFill>
                    <a:latin typeface="Times New Roman" panose="02020603050405020304" pitchFamily="18" charset="0"/>
                    <a:cs typeface="Times New Roman" panose="02020603050405020304" pitchFamily="18" charset="0"/>
                  </a:rPr>
                  <a:t>) mod n</a:t>
                </a:r>
              </a:p>
              <a:p>
                <a:r>
                  <a:rPr lang="en-US" sz="2400" dirty="0">
                    <a:latin typeface="Times New Roman" panose="02020603050405020304" pitchFamily="18" charset="0"/>
                    <a:cs typeface="Times New Roman" panose="02020603050405020304" pitchFamily="18" charset="0"/>
                  </a:rPr>
                  <a:t>               = </a:t>
                </a:r>
                <a:r>
                  <a:rPr lang="en-US" sz="2400" dirty="0">
                    <a:solidFill>
                      <a:srgbClr val="0000FF"/>
                    </a:solidFill>
                    <a:latin typeface="Times New Roman" panose="02020603050405020304" pitchFamily="18" charset="0"/>
                    <a:cs typeface="Times New Roman" panose="02020603050405020304" pitchFamily="18" charset="0"/>
                  </a:rPr>
                  <a:t>{(x</a:t>
                </a:r>
                <a:r>
                  <a:rPr lang="en-US" sz="2400" baseline="30000" dirty="0">
                    <a:solidFill>
                      <a:srgbClr val="0000FF"/>
                    </a:solidFill>
                    <a:latin typeface="Times New Roman" panose="02020603050405020304" pitchFamily="18" charset="0"/>
                    <a:cs typeface="Times New Roman" panose="02020603050405020304" pitchFamily="18" charset="0"/>
                  </a:rPr>
                  <a:t>4 </a:t>
                </a:r>
                <a:r>
                  <a:rPr lang="en-US" sz="2400" dirty="0">
                    <a:solidFill>
                      <a:srgbClr val="0000FF"/>
                    </a:solidFill>
                    <a:latin typeface="Times New Roman" panose="02020603050405020304" pitchFamily="18" charset="0"/>
                    <a:cs typeface="Times New Roman" panose="02020603050405020304" pitchFamily="18" charset="0"/>
                  </a:rPr>
                  <a:t>mod n) (x</a:t>
                </a:r>
                <a:r>
                  <a:rPr lang="en-US" sz="2400" baseline="30000" dirty="0">
                    <a:solidFill>
                      <a:srgbClr val="0000FF"/>
                    </a:solidFill>
                    <a:latin typeface="Times New Roman" panose="02020603050405020304" pitchFamily="18" charset="0"/>
                    <a:cs typeface="Times New Roman" panose="02020603050405020304" pitchFamily="18" charset="0"/>
                  </a:rPr>
                  <a:t>2</a:t>
                </a:r>
                <a:r>
                  <a:rPr lang="en-US" sz="2400" dirty="0">
                    <a:solidFill>
                      <a:srgbClr val="0000FF"/>
                    </a:solidFill>
                    <a:latin typeface="Times New Roman" panose="02020603050405020304" pitchFamily="18" charset="0"/>
                    <a:cs typeface="Times New Roman" panose="02020603050405020304" pitchFamily="18" charset="0"/>
                  </a:rPr>
                  <a:t> mod n)(x</a:t>
                </a:r>
                <a:r>
                  <a:rPr lang="en-US" sz="2400" baseline="30000" dirty="0">
                    <a:solidFill>
                      <a:srgbClr val="0000FF"/>
                    </a:solidFill>
                    <a:latin typeface="Times New Roman" panose="02020603050405020304" pitchFamily="18" charset="0"/>
                    <a:cs typeface="Times New Roman" panose="02020603050405020304" pitchFamily="18" charset="0"/>
                  </a:rPr>
                  <a:t>1</a:t>
                </a:r>
                <a:r>
                  <a:rPr lang="en-US" sz="2400" dirty="0">
                    <a:solidFill>
                      <a:srgbClr val="0000FF"/>
                    </a:solidFill>
                    <a:latin typeface="Times New Roman" panose="02020603050405020304" pitchFamily="18" charset="0"/>
                    <a:cs typeface="Times New Roman" panose="02020603050405020304" pitchFamily="18" charset="0"/>
                  </a:rPr>
                  <a:t> mod n)} mod n</a:t>
                </a:r>
              </a:p>
              <a:p>
                <a:endParaRPr lang="en-US"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DEFE44E3-4621-4F58-BE8C-FC4685A9B781}"/>
                  </a:ext>
                </a:extLst>
              </p:cNvPr>
              <p:cNvSpPr txBox="1">
                <a:spLocks noRot="1" noChangeAspect="1" noMove="1" noResize="1" noEditPoints="1" noAdjustHandles="1" noChangeArrowheads="1" noChangeShapeType="1" noTextEdit="1"/>
              </p:cNvSpPr>
              <p:nvPr/>
            </p:nvSpPr>
            <p:spPr>
              <a:xfrm>
                <a:off x="1314995" y="1018903"/>
                <a:ext cx="9135292" cy="5632311"/>
              </a:xfrm>
              <a:prstGeom prst="rect">
                <a:avLst/>
              </a:prstGeom>
              <a:blipFill>
                <a:blip r:embed="rId2"/>
                <a:stretch>
                  <a:fillRect l="-1068" t="-866"/>
                </a:stretch>
              </a:blipFill>
            </p:spPr>
            <p:txBody>
              <a:bodyPr/>
              <a:lstStyle/>
              <a:p>
                <a:r>
                  <a:rPr lang="en-US">
                    <a:noFill/>
                  </a:rPr>
                  <a:t> </a:t>
                </a:r>
              </a:p>
            </p:txBody>
          </p:sp>
        </mc:Fallback>
      </mc:AlternateContent>
      <p:sp>
        <p:nvSpPr>
          <p:cNvPr id="3" name="Cloud Callout 2">
            <a:extLst>
              <a:ext uri="{FF2B5EF4-FFF2-40B4-BE49-F238E27FC236}">
                <a16:creationId xmlns:a16="http://schemas.microsoft.com/office/drawing/2014/main" id="{E6A3489E-18E7-4F29-8FCB-D1B4E4902C04}"/>
              </a:ext>
            </a:extLst>
          </p:cNvPr>
          <p:cNvSpPr/>
          <p:nvPr/>
        </p:nvSpPr>
        <p:spPr>
          <a:xfrm flipH="1">
            <a:off x="530995" y="1988756"/>
            <a:ext cx="540688" cy="405516"/>
          </a:xfrm>
          <a:prstGeom prst="cloudCallout">
            <a:avLst>
              <a:gd name="adj1" fmla="val -59429"/>
              <a:gd name="adj2" fmla="val 1257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mage result for smiley face images">
            <a:extLst>
              <a:ext uri="{FF2B5EF4-FFF2-40B4-BE49-F238E27FC236}">
                <a16:creationId xmlns:a16="http://schemas.microsoft.com/office/drawing/2014/main" id="{8C7527F6-934F-4B73-A78B-EEFE1960B69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16608">
            <a:off x="584351" y="1976827"/>
            <a:ext cx="660238" cy="478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026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46715C-AA07-4DBB-9C51-5D69520DB9BF}"/>
              </a:ext>
            </a:extLst>
          </p:cNvPr>
          <p:cNvSpPr txBox="1"/>
          <p:nvPr/>
        </p:nvSpPr>
        <p:spPr>
          <a:xfrm>
            <a:off x="1418496" y="1265943"/>
            <a:ext cx="9988080" cy="5458025"/>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B06FDFB-C4F4-4810-B4F4-95B407E9EF35}"/>
                  </a:ext>
                </a:extLst>
              </p:cNvPr>
              <p:cNvSpPr txBox="1"/>
              <p:nvPr/>
            </p:nvSpPr>
            <p:spPr>
              <a:xfrm>
                <a:off x="1478805" y="631147"/>
                <a:ext cx="9927771" cy="609282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Example:  Compute </a:t>
                </a:r>
                <a14:m>
                  <m:oMath xmlns:m="http://schemas.openxmlformats.org/officeDocument/2006/math">
                    <m:sSup>
                      <m:sSupPr>
                        <m:ctrlPr>
                          <a:rPr lang="en-US" sz="2400" i="1">
                            <a:latin typeface="Cambria Math" panose="02040503050406030204" pitchFamily="18" charset="0"/>
                          </a:rPr>
                        </m:ctrlPr>
                      </m:sSupPr>
                      <m:e>
                        <m:r>
                          <a:rPr lang="en-US" sz="2400" b="0" i="1" smtClean="0">
                            <a:latin typeface="Cambria Math" panose="02040503050406030204" pitchFamily="18" charset="0"/>
                          </a:rPr>
                          <m:t>𝑎</m:t>
                        </m:r>
                      </m:e>
                      <m:sup>
                        <m:r>
                          <a:rPr lang="en-US" sz="2400" b="0" i="1" smtClean="0">
                            <a:latin typeface="Cambria Math" panose="02040503050406030204" pitchFamily="18" charset="0"/>
                          </a:rPr>
                          <m:t>𝑘</m:t>
                        </m:r>
                      </m:sup>
                    </m:sSup>
                    <m:r>
                      <a:rPr lang="en-US" sz="2400" b="0" i="1" smtClean="0">
                        <a:latin typeface="Cambria Math" panose="02040503050406030204" pitchFamily="18" charset="0"/>
                      </a:rPr>
                      <m:t> </m:t>
                    </m:r>
                    <m:r>
                      <a:rPr lang="en-US" sz="2400" b="0" i="1" smtClean="0">
                        <a:latin typeface="Cambria Math" panose="02040503050406030204" pitchFamily="18" charset="0"/>
                      </a:rPr>
                      <m:t>𝑚𝑜𝑑</m:t>
                    </m:r>
                    <m:r>
                      <a:rPr lang="en-US" sz="2400" b="0" i="1" smtClean="0">
                        <a:latin typeface="Cambria Math" panose="02040503050406030204" pitchFamily="18" charset="0"/>
                      </a:rPr>
                      <m:t> </m:t>
                    </m:r>
                    <m:r>
                      <a:rPr lang="en-US" sz="2400" b="0" i="1" smtClean="0">
                        <a:latin typeface="Cambria Math" panose="02040503050406030204" pitchFamily="18" charset="0"/>
                      </a:rPr>
                      <m:t>𝑛</m:t>
                    </m:r>
                    <m:r>
                      <a:rPr lang="en-US" sz="2400" b="0" i="1" smtClean="0">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when k is a power of 2.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Find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144</m:t>
                        </m:r>
                      </m:e>
                      <m:sup>
                        <m:r>
                          <a:rPr lang="en-US" sz="2400" b="0" i="1" smtClean="0">
                            <a:latin typeface="Cambria Math" panose="02040503050406030204" pitchFamily="18" charset="0"/>
                          </a:rPr>
                          <m:t>4</m:t>
                        </m:r>
                      </m:sup>
                    </m:sSup>
                  </m:oMath>
                </a14:m>
                <a:r>
                  <a:rPr lang="en-US" sz="2400" dirty="0">
                    <a:latin typeface="Times New Roman" panose="02020603050405020304" pitchFamily="18" charset="0"/>
                    <a:cs typeface="Times New Roman" panose="02020603050405020304" pitchFamily="18" charset="0"/>
                  </a:rPr>
                  <a:t> mod 713.</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Solution:</a:t>
                </a:r>
              </a:p>
              <a:p>
                <a:r>
                  <a:rPr lang="en-US" sz="2400" dirty="0">
                    <a:latin typeface="Times New Roman" panose="02020603050405020304" pitchFamily="18" charset="0"/>
                    <a:cs typeface="Times New Roman" panose="02020603050405020304" pitchFamily="18" charset="0"/>
                  </a:rPr>
                  <a:t>Use the property of </a:t>
                </a:r>
                <a14:m>
                  <m:oMath xmlns:m="http://schemas.openxmlformats.org/officeDocument/2006/math">
                    <m:sSup>
                      <m:sSupPr>
                        <m:ctrlPr>
                          <a:rPr lang="en-US" sz="2400" i="1">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2</m:t>
                        </m:r>
                        <m:r>
                          <a:rPr lang="en-US" sz="2400" b="0" i="1" smtClean="0">
                            <a:latin typeface="Cambria Math" panose="02040503050406030204" pitchFamily="18" charset="0"/>
                          </a:rPr>
                          <m:t>𝑎</m:t>
                        </m:r>
                      </m:sup>
                    </m:sSup>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𝑎</m:t>
                            </m:r>
                          </m:sup>
                        </m:sSup>
                        <m:r>
                          <a:rPr lang="en-US" sz="2400" b="0" i="1" smtClean="0">
                            <a:latin typeface="Cambria Math" panose="02040503050406030204" pitchFamily="18" charset="0"/>
                          </a:rPr>
                          <m:t>)</m:t>
                        </m:r>
                      </m:e>
                      <m:sup>
                        <m:r>
                          <a:rPr lang="en-US" sz="2400" b="0" i="1" smtClean="0">
                            <a:latin typeface="Cambria Math" panose="02040503050406030204" pitchFamily="18" charset="0"/>
                          </a:rPr>
                          <m:t>2</m:t>
                        </m:r>
                      </m:sup>
                    </m:sSup>
                  </m:oMath>
                </a14:m>
                <a:r>
                  <a:rPr lang="en-US" sz="2400" dirty="0">
                    <a:latin typeface="Times New Roman" panose="02020603050405020304" pitchFamily="18" charset="0"/>
                    <a:cs typeface="Times New Roman" panose="02020603050405020304" pitchFamily="18" charset="0"/>
                  </a:rPr>
                  <a:t> for all real numbers x and a with x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m:t>
                    </m:r>
                  </m:oMath>
                </a14:m>
                <a:endParaRPr lang="en-US" sz="2400" b="0" dirty="0">
                  <a:latin typeface="Times New Roman" panose="02020603050405020304" pitchFamily="18" charset="0"/>
                  <a:ea typeface="Cambria Math" panose="02040503050406030204" pitchFamily="18" charset="0"/>
                  <a:cs typeface="Times New Roman" panose="02020603050405020304" pitchFamily="18" charset="0"/>
                </a:endParaRPr>
              </a:p>
              <a:p>
                <a:r>
                  <a:rPr lang="en-US" sz="2400" dirty="0">
                    <a:solidFill>
                      <a:srgbClr val="0000FF"/>
                    </a:solidFill>
                    <a:latin typeface="Times New Roman" panose="02020603050405020304" pitchFamily="18" charset="0"/>
                    <a:cs typeface="Times New Roman" panose="02020603050405020304" pitchFamily="18" charset="0"/>
                  </a:rPr>
                  <a:t>144 mod 713 = 144</a:t>
                </a:r>
              </a:p>
              <a:p>
                <a14:m>
                  <m:oMath xmlns:m="http://schemas.openxmlformats.org/officeDocument/2006/math">
                    <m:sSup>
                      <m:sSupPr>
                        <m:ctrlPr>
                          <a:rPr lang="en-US" sz="2400" i="1" smtClean="0">
                            <a:solidFill>
                              <a:srgbClr val="0000FF"/>
                            </a:solidFill>
                            <a:latin typeface="Cambria Math" panose="02040503050406030204" pitchFamily="18" charset="0"/>
                          </a:rPr>
                        </m:ctrlPr>
                      </m:sSupPr>
                      <m:e>
                        <m:r>
                          <a:rPr lang="en-US" sz="2400" i="1">
                            <a:solidFill>
                              <a:srgbClr val="0000FF"/>
                            </a:solidFill>
                            <a:latin typeface="Cambria Math" panose="02040503050406030204" pitchFamily="18" charset="0"/>
                          </a:rPr>
                          <m:t>144</m:t>
                        </m:r>
                      </m:e>
                      <m:sup>
                        <m:r>
                          <a:rPr lang="en-US" sz="2400" b="0" i="1" smtClean="0">
                            <a:solidFill>
                              <a:srgbClr val="0000FF"/>
                            </a:solidFill>
                            <a:latin typeface="Cambria Math" panose="02040503050406030204" pitchFamily="18" charset="0"/>
                          </a:rPr>
                          <m:t>2</m:t>
                        </m:r>
                      </m:sup>
                    </m:sSup>
                  </m:oMath>
                </a14:m>
                <a:r>
                  <a:rPr lang="en-US" sz="2400" dirty="0">
                    <a:solidFill>
                      <a:srgbClr val="0000FF"/>
                    </a:solidFill>
                    <a:latin typeface="Times New Roman" panose="02020603050405020304" pitchFamily="18" charset="0"/>
                    <a:cs typeface="Times New Roman" panose="02020603050405020304" pitchFamily="18" charset="0"/>
                  </a:rPr>
                  <a:t> mod 713 = </a:t>
                </a:r>
                <a14:m>
                  <m:oMath xmlns:m="http://schemas.openxmlformats.org/officeDocument/2006/math">
                    <m:r>
                      <a:rPr lang="en-US" sz="2400" i="1">
                        <a:solidFill>
                          <a:srgbClr val="0000FF"/>
                        </a:solidFill>
                        <a:latin typeface="Cambria Math" panose="02040503050406030204" pitchFamily="18" charset="0"/>
                      </a:rPr>
                      <m:t>20736 </m:t>
                    </m:r>
                    <m:r>
                      <a:rPr lang="en-US" sz="2400" i="1">
                        <a:solidFill>
                          <a:srgbClr val="0000FF"/>
                        </a:solidFill>
                        <a:latin typeface="Cambria Math" panose="02040503050406030204" pitchFamily="18" charset="0"/>
                      </a:rPr>
                      <m:t>𝑚𝑜𝑑</m:t>
                    </m:r>
                    <m:r>
                      <a:rPr lang="en-US" sz="2400" i="1">
                        <a:solidFill>
                          <a:srgbClr val="0000FF"/>
                        </a:solidFill>
                        <a:latin typeface="Cambria Math" panose="02040503050406030204" pitchFamily="18" charset="0"/>
                      </a:rPr>
                      <m:t> 713</m:t>
                    </m:r>
                  </m:oMath>
                </a14:m>
                <a:r>
                  <a:rPr lang="en-US" sz="2400" dirty="0">
                    <a:solidFill>
                      <a:srgbClr val="0000FF"/>
                    </a:solidFill>
                    <a:latin typeface="Times New Roman" panose="02020603050405020304" pitchFamily="18" charset="0"/>
                    <a:cs typeface="Times New Roman" panose="02020603050405020304" pitchFamily="18" charset="0"/>
                  </a:rPr>
                  <a:t> = 59</a:t>
                </a:r>
              </a:p>
              <a:p>
                <a14:m>
                  <m:oMath xmlns:m="http://schemas.openxmlformats.org/officeDocument/2006/math">
                    <m:sSup>
                      <m:sSupPr>
                        <m:ctrlPr>
                          <a:rPr lang="en-US" sz="2400" i="1" smtClean="0">
                            <a:solidFill>
                              <a:srgbClr val="0000FF"/>
                            </a:solidFill>
                            <a:latin typeface="Cambria Math" panose="02040503050406030204" pitchFamily="18" charset="0"/>
                          </a:rPr>
                        </m:ctrlPr>
                      </m:sSupPr>
                      <m:e>
                        <m:r>
                          <a:rPr lang="en-US" sz="2400" i="1">
                            <a:solidFill>
                              <a:srgbClr val="0000FF"/>
                            </a:solidFill>
                            <a:latin typeface="Cambria Math" panose="02040503050406030204" pitchFamily="18" charset="0"/>
                          </a:rPr>
                          <m:t>144</m:t>
                        </m:r>
                      </m:e>
                      <m:sup>
                        <m:r>
                          <a:rPr lang="en-US" sz="2400" i="1">
                            <a:solidFill>
                              <a:srgbClr val="0000FF"/>
                            </a:solidFill>
                            <a:latin typeface="Cambria Math" panose="02040503050406030204" pitchFamily="18" charset="0"/>
                          </a:rPr>
                          <m:t>4</m:t>
                        </m:r>
                      </m:sup>
                    </m:sSup>
                  </m:oMath>
                </a14:m>
                <a:r>
                  <a:rPr lang="en-US" sz="2400" dirty="0">
                    <a:solidFill>
                      <a:srgbClr val="0000FF"/>
                    </a:solidFill>
                    <a:latin typeface="Times New Roman" panose="02020603050405020304" pitchFamily="18" charset="0"/>
                    <a:cs typeface="Times New Roman" panose="02020603050405020304" pitchFamily="18" charset="0"/>
                  </a:rPr>
                  <a:t> mod 713 </a:t>
                </a:r>
                <a14:m>
                  <m:oMath xmlns:m="http://schemas.openxmlformats.org/officeDocument/2006/math">
                    <m:r>
                      <a:rPr lang="en-US" sz="2400" i="1">
                        <a:latin typeface="Cambria Math" panose="02040503050406030204" pitchFamily="18" charset="0"/>
                      </a:rPr>
                      <m:t>=(</m:t>
                    </m:r>
                    <m:sSup>
                      <m:sSupPr>
                        <m:ctrlPr>
                          <a:rPr lang="en-US" sz="2400" i="1">
                            <a:latin typeface="Cambria Math" panose="02040503050406030204" pitchFamily="18" charset="0"/>
                          </a:rPr>
                        </m:ctrlPr>
                      </m:sSupPr>
                      <m:e>
                        <m:sSup>
                          <m:sSupPr>
                            <m:ctrlPr>
                              <a:rPr lang="en-US" sz="2400" i="1">
                                <a:latin typeface="Cambria Math" panose="02040503050406030204" pitchFamily="18" charset="0"/>
                              </a:rPr>
                            </m:ctrlPr>
                          </m:sSupPr>
                          <m:e>
                            <m:r>
                              <a:rPr lang="en-US" sz="2400" b="0" i="1" smtClean="0">
                                <a:latin typeface="Cambria Math" panose="02040503050406030204" pitchFamily="18" charset="0"/>
                              </a:rPr>
                              <m:t>144</m:t>
                            </m:r>
                          </m:e>
                          <m:sup>
                            <m:r>
                              <a:rPr lang="en-US" sz="2400" b="0" i="1" smtClean="0">
                                <a:latin typeface="Cambria Math" panose="02040503050406030204" pitchFamily="18" charset="0"/>
                              </a:rPr>
                              <m:t>2</m:t>
                            </m:r>
                          </m:sup>
                        </m:sSup>
                        <m:r>
                          <a:rPr lang="en-US" sz="2400" i="1">
                            <a:latin typeface="Cambria Math" panose="02040503050406030204" pitchFamily="18" charset="0"/>
                          </a:rPr>
                          <m:t>)</m:t>
                        </m:r>
                      </m:e>
                      <m:sup>
                        <m:r>
                          <a:rPr lang="en-US" sz="2400" i="1">
                            <a:latin typeface="Cambria Math" panose="02040503050406030204" pitchFamily="18" charset="0"/>
                          </a:rPr>
                          <m:t>2</m:t>
                        </m:r>
                      </m:sup>
                    </m:sSup>
                  </m:oMath>
                </a14:m>
                <a:r>
                  <a:rPr lang="en-US" sz="2400" dirty="0">
                    <a:latin typeface="Times New Roman" panose="02020603050405020304" pitchFamily="18" charset="0"/>
                    <a:cs typeface="Times New Roman" panose="02020603050405020304" pitchFamily="18" charset="0"/>
                  </a:rPr>
                  <a:t>  mod 713</a:t>
                </a:r>
              </a:p>
              <a:p>
                <a:endParaRPr lang="en-US" sz="9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rPr>
                      <m:t>=(</m:t>
                    </m:r>
                    <m:sSup>
                      <m:sSupPr>
                        <m:ctrlPr>
                          <a:rPr lang="en-US" sz="2400" i="1">
                            <a:latin typeface="Cambria Math" panose="02040503050406030204" pitchFamily="18" charset="0"/>
                          </a:rPr>
                        </m:ctrlPr>
                      </m:sSupPr>
                      <m:e>
                        <m:sSup>
                          <m:sSupPr>
                            <m:ctrlPr>
                              <a:rPr lang="en-US" sz="2400" i="1">
                                <a:latin typeface="Cambria Math" panose="02040503050406030204" pitchFamily="18" charset="0"/>
                              </a:rPr>
                            </m:ctrlPr>
                          </m:sSupPr>
                          <m:e>
                            <m:r>
                              <a:rPr lang="en-US" sz="2400" i="1">
                                <a:latin typeface="Cambria Math" panose="02040503050406030204" pitchFamily="18" charset="0"/>
                              </a:rPr>
                              <m:t>144</m:t>
                            </m:r>
                          </m:e>
                          <m:sup>
                            <m:r>
                              <a:rPr lang="en-US" sz="2400" i="1">
                                <a:latin typeface="Cambria Math" panose="02040503050406030204" pitchFamily="18" charset="0"/>
                              </a:rPr>
                              <m:t>2</m:t>
                            </m:r>
                          </m:sup>
                        </m:sSup>
                        <m:r>
                          <a:rPr lang="en-US" sz="2400" b="0" i="1" smtClean="0">
                            <a:latin typeface="Cambria Math" panose="02040503050406030204" pitchFamily="18" charset="0"/>
                          </a:rPr>
                          <m:t> </m:t>
                        </m:r>
                        <m:r>
                          <a:rPr lang="en-US" sz="2400" b="0" i="1" smtClean="0">
                            <a:latin typeface="Cambria Math" panose="02040503050406030204" pitchFamily="18" charset="0"/>
                          </a:rPr>
                          <m:t>𝑚𝑜𝑑</m:t>
                        </m:r>
                        <m:r>
                          <a:rPr lang="en-US" sz="2400" b="0" i="1" smtClean="0">
                            <a:latin typeface="Cambria Math" panose="02040503050406030204" pitchFamily="18" charset="0"/>
                          </a:rPr>
                          <m:t> 713)</m:t>
                        </m:r>
                      </m:e>
                      <m:sup>
                        <m:r>
                          <a:rPr lang="en-US" sz="2400" i="1">
                            <a:latin typeface="Cambria Math" panose="02040503050406030204" pitchFamily="18" charset="0"/>
                          </a:rPr>
                          <m:t>2</m:t>
                        </m:r>
                      </m:sup>
                    </m:sSup>
                  </m:oMath>
                </a14:m>
                <a:r>
                  <a:rPr lang="en-US" sz="2400" dirty="0">
                    <a:latin typeface="Times New Roman" panose="02020603050405020304" pitchFamily="18" charset="0"/>
                    <a:cs typeface="Times New Roman" panose="02020603050405020304" pitchFamily="18" charset="0"/>
                  </a:rPr>
                  <a:t>  mod 713</a:t>
                </a:r>
              </a:p>
              <a:p>
                <a:endParaRPr lang="en-US" sz="10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strike="sngStrike">
                        <a:latin typeface="Cambria Math" panose="02040503050406030204" pitchFamily="18" charset="0"/>
                      </a:rPr>
                      <m:t>=(</m:t>
                    </m:r>
                    <m:sSup>
                      <m:sSupPr>
                        <m:ctrlPr>
                          <a:rPr lang="en-US" sz="2400" i="1" strike="sngStrike">
                            <a:latin typeface="Cambria Math" panose="02040503050406030204" pitchFamily="18" charset="0"/>
                          </a:rPr>
                        </m:ctrlPr>
                      </m:sSupPr>
                      <m:e>
                        <m:r>
                          <a:rPr lang="en-US" sz="2400" b="0" i="1" strike="sngStrike" smtClean="0">
                            <a:latin typeface="Cambria Math" panose="02040503050406030204" pitchFamily="18" charset="0"/>
                          </a:rPr>
                          <m:t>20736 </m:t>
                        </m:r>
                        <m:r>
                          <a:rPr lang="en-US" sz="2400" i="1" strike="sngStrike">
                            <a:latin typeface="Cambria Math" panose="02040503050406030204" pitchFamily="18" charset="0"/>
                          </a:rPr>
                          <m:t>𝑚𝑜𝑑</m:t>
                        </m:r>
                        <m:r>
                          <a:rPr lang="en-US" sz="2400" i="1" strike="sngStrike">
                            <a:latin typeface="Cambria Math" panose="02040503050406030204" pitchFamily="18" charset="0"/>
                          </a:rPr>
                          <m:t> 713)</m:t>
                        </m:r>
                      </m:e>
                      <m:sup>
                        <m:r>
                          <a:rPr lang="en-US" sz="2400" i="1" strike="sngStrike">
                            <a:latin typeface="Cambria Math" panose="02040503050406030204" pitchFamily="18" charset="0"/>
                          </a:rPr>
                          <m:t>2</m:t>
                        </m:r>
                      </m:sup>
                    </m:sSup>
                  </m:oMath>
                </a14:m>
                <a:r>
                  <a:rPr lang="en-US" sz="2400" strike="sngStrike" dirty="0">
                    <a:latin typeface="Times New Roman" panose="02020603050405020304" pitchFamily="18" charset="0"/>
                    <a:cs typeface="Times New Roman" panose="02020603050405020304" pitchFamily="18" charset="0"/>
                  </a:rPr>
                  <a:t>  mod 713</a:t>
                </a:r>
              </a:p>
              <a:p>
                <a:endParaRPr lang="en-US" sz="105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rPr>
                      <m:t>=</m:t>
                    </m:r>
                    <m:r>
                      <a:rPr lang="en-US" sz="2400" b="0" i="1" smtClean="0">
                        <a:latin typeface="Cambria Math" panose="02040503050406030204" pitchFamily="18" charset="0"/>
                      </a:rPr>
                      <m:t> </m:t>
                    </m:r>
                    <m:sSup>
                      <m:sSupPr>
                        <m:ctrlPr>
                          <a:rPr lang="en-US" sz="2400" i="1" smtClean="0">
                            <a:solidFill>
                              <a:srgbClr val="0000FF"/>
                            </a:solidFill>
                            <a:latin typeface="Cambria Math" panose="02040503050406030204" pitchFamily="18" charset="0"/>
                          </a:rPr>
                        </m:ctrlPr>
                      </m:sSupPr>
                      <m:e>
                        <m:r>
                          <a:rPr lang="en-US" sz="2400" b="0" i="1" smtClean="0">
                            <a:solidFill>
                              <a:srgbClr val="0000FF"/>
                            </a:solidFill>
                            <a:latin typeface="Cambria Math" panose="02040503050406030204" pitchFamily="18" charset="0"/>
                          </a:rPr>
                          <m:t>59</m:t>
                        </m:r>
                      </m:e>
                      <m:sup>
                        <m:r>
                          <a:rPr lang="en-US" sz="2400" i="1">
                            <a:solidFill>
                              <a:srgbClr val="0000FF"/>
                            </a:solidFill>
                            <a:latin typeface="Cambria Math" panose="02040503050406030204" pitchFamily="18" charset="0"/>
                          </a:rPr>
                          <m:t>2</m:t>
                        </m:r>
                      </m:sup>
                    </m:sSup>
                  </m:oMath>
                </a14:m>
                <a:r>
                  <a:rPr lang="en-US" sz="2400" dirty="0">
                    <a:solidFill>
                      <a:srgbClr val="0000FF"/>
                    </a:solidFill>
                    <a:latin typeface="Times New Roman" panose="02020603050405020304" pitchFamily="18" charset="0"/>
                    <a:cs typeface="Times New Roman" panose="02020603050405020304" pitchFamily="18" charset="0"/>
                  </a:rPr>
                  <a:t>  mod 713</a:t>
                </a:r>
              </a:p>
              <a:p>
                <a:endParaRPr lang="en-US" sz="10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b="0" i="0" smtClean="0">
                        <a:latin typeface="Cambria Math" panose="02040503050406030204" pitchFamily="18" charset="0"/>
                      </a:rPr>
                      <m:t>               </m:t>
                    </m:r>
                    <m:r>
                      <a:rPr lang="en-US" sz="2400" i="1">
                        <a:latin typeface="Cambria Math" panose="02040503050406030204" pitchFamily="18" charset="0"/>
                      </a:rPr>
                      <m:t>=</m:t>
                    </m:r>
                    <m:r>
                      <a:rPr lang="en-US" sz="2400" b="0" i="1" smtClean="0">
                        <a:latin typeface="Cambria Math" panose="02040503050406030204" pitchFamily="18" charset="0"/>
                      </a:rPr>
                      <m:t>3481 </m:t>
                    </m:r>
                  </m:oMath>
                </a14:m>
                <a:r>
                  <a:rPr lang="en-US" sz="2400" dirty="0">
                    <a:latin typeface="Times New Roman" panose="02020603050405020304" pitchFamily="18" charset="0"/>
                    <a:cs typeface="Times New Roman" panose="02020603050405020304" pitchFamily="18" charset="0"/>
                  </a:rPr>
                  <a:t>mod 713</a:t>
                </a:r>
              </a:p>
              <a:p>
                <a:endParaRPr lang="en-US" sz="1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b="0" i="0" smtClean="0">
                        <a:latin typeface="Cambria Math" panose="02040503050406030204" pitchFamily="18" charset="0"/>
                      </a:rPr>
                      <m:t>           </m:t>
                    </m:r>
                    <m:r>
                      <a:rPr lang="en-US" sz="2400" b="0" i="1" smtClean="0">
                        <a:latin typeface="Cambria Math" panose="02040503050406030204" pitchFamily="18" charset="0"/>
                      </a:rPr>
                      <m:t>     </m:t>
                    </m:r>
                    <m:r>
                      <a:rPr lang="en-US" sz="2400" i="1">
                        <a:latin typeface="Cambria Math" panose="02040503050406030204" pitchFamily="18" charset="0"/>
                      </a:rPr>
                      <m:t>=</m:t>
                    </m:r>
                    <m:r>
                      <a:rPr lang="en-US" sz="2400" b="0" i="1" smtClean="0">
                        <a:solidFill>
                          <a:srgbClr val="0000FF"/>
                        </a:solidFill>
                        <a:latin typeface="Cambria Math" panose="02040503050406030204" pitchFamily="18" charset="0"/>
                      </a:rPr>
                      <m:t>629</m:t>
                    </m:r>
                  </m:oMath>
                </a14:m>
                <a:endParaRPr lang="en-US"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B06FDFB-C4F4-4810-B4F4-95B407E9EF35}"/>
                  </a:ext>
                </a:extLst>
              </p:cNvPr>
              <p:cNvSpPr txBox="1">
                <a:spLocks noRot="1" noChangeAspect="1" noMove="1" noResize="1" noEditPoints="1" noAdjustHandles="1" noChangeArrowheads="1" noChangeShapeType="1" noTextEdit="1"/>
              </p:cNvSpPr>
              <p:nvPr/>
            </p:nvSpPr>
            <p:spPr>
              <a:xfrm>
                <a:off x="1478805" y="631147"/>
                <a:ext cx="9927771" cy="6092822"/>
              </a:xfrm>
              <a:prstGeom prst="rect">
                <a:avLst/>
              </a:prstGeom>
              <a:blipFill>
                <a:blip r:embed="rId2"/>
                <a:stretch>
                  <a:fillRect l="-983" t="-701"/>
                </a:stretch>
              </a:blipFill>
            </p:spPr>
            <p:txBody>
              <a:bodyPr/>
              <a:lstStyle/>
              <a:p>
                <a:r>
                  <a:rPr lang="en-US">
                    <a:noFill/>
                  </a:rPr>
                  <a:t> </a:t>
                </a:r>
              </a:p>
            </p:txBody>
          </p:sp>
        </mc:Fallback>
      </mc:AlternateContent>
      <p:pic>
        <p:nvPicPr>
          <p:cNvPr id="4" name="Picture 3"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107" y="3994955"/>
            <a:ext cx="667698" cy="444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80150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43F0ED4-46CD-496D-A702-5CF320361646}"/>
              </a:ext>
            </a:extLst>
          </p:cNvPr>
          <p:cNvSpPr txBox="1"/>
          <p:nvPr/>
        </p:nvSpPr>
        <p:spPr>
          <a:xfrm>
            <a:off x="1314994" y="966651"/>
            <a:ext cx="10091582" cy="5757317"/>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B06FDFB-C4F4-4810-B4F4-95B407E9EF35}"/>
                  </a:ext>
                </a:extLst>
              </p:cNvPr>
              <p:cNvSpPr txBox="1"/>
              <p:nvPr/>
            </p:nvSpPr>
            <p:spPr>
              <a:xfrm>
                <a:off x="1419497" y="418012"/>
                <a:ext cx="9927771" cy="632872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Example:  Compute </a:t>
                </a:r>
                <a14:m>
                  <m:oMath xmlns:m="http://schemas.openxmlformats.org/officeDocument/2006/math">
                    <m:sSup>
                      <m:sSupPr>
                        <m:ctrlPr>
                          <a:rPr lang="en-US" sz="2000" i="1">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𝑘</m:t>
                        </m:r>
                      </m:sup>
                    </m:sSup>
                    <m:r>
                      <a:rPr lang="en-US" sz="2000" b="0" i="1" smtClean="0">
                        <a:latin typeface="Cambria Math" panose="02040503050406030204" pitchFamily="18" charset="0"/>
                      </a:rPr>
                      <m:t> </m:t>
                    </m:r>
                    <m:r>
                      <a:rPr lang="en-US" sz="2000" b="0" i="1" smtClean="0">
                        <a:latin typeface="Cambria Math" panose="02040503050406030204" pitchFamily="18" charset="0"/>
                      </a:rPr>
                      <m:t>𝑚𝑜𝑑</m:t>
                    </m:r>
                    <m:r>
                      <a:rPr lang="en-US" sz="2000" b="0" i="1" smtClean="0">
                        <a:latin typeface="Cambria Math" panose="02040503050406030204" pitchFamily="18" charset="0"/>
                      </a:rPr>
                      <m:t> </m:t>
                    </m:r>
                    <m:r>
                      <a:rPr lang="en-US" sz="2000" b="0" i="1" smtClean="0">
                        <a:latin typeface="Cambria Math" panose="02040503050406030204" pitchFamily="18" charset="0"/>
                      </a:rPr>
                      <m:t>𝑛</m:t>
                    </m:r>
                    <m:r>
                      <a:rPr lang="en-US" sz="2000" b="0" i="1" smtClean="0">
                        <a:latin typeface="Cambria Math" panose="02040503050406030204" pitchFamily="18" charset="0"/>
                      </a:rPr>
                      <m:t>,</m:t>
                    </m:r>
                  </m:oMath>
                </a14:m>
                <a:r>
                  <a:rPr lang="en-US" sz="2000" dirty="0">
                    <a:latin typeface="Times New Roman" panose="02020603050405020304" pitchFamily="18" charset="0"/>
                    <a:cs typeface="Times New Roman" panose="02020603050405020304" pitchFamily="18" charset="0"/>
                  </a:rPr>
                  <a:t> when k is a power of 2.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Find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12</m:t>
                        </m:r>
                      </m:e>
                      <m:sup>
                        <m:r>
                          <a:rPr lang="en-US" sz="2000" b="0" i="1" smtClean="0">
                            <a:latin typeface="Cambria Math" panose="02040503050406030204" pitchFamily="18" charset="0"/>
                          </a:rPr>
                          <m:t>43</m:t>
                        </m:r>
                      </m:sup>
                    </m:sSup>
                  </m:oMath>
                </a14:m>
                <a:r>
                  <a:rPr lang="en-US" sz="2000" dirty="0">
                    <a:latin typeface="Times New Roman" panose="02020603050405020304" pitchFamily="18" charset="0"/>
                    <a:cs typeface="Times New Roman" panose="02020603050405020304" pitchFamily="18" charset="0"/>
                  </a:rPr>
                  <a:t> mod 713.</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Solution:</a:t>
                </a:r>
              </a:p>
              <a:p>
                <a:r>
                  <a:rPr lang="en-US" sz="2000" dirty="0">
                    <a:latin typeface="Times New Roman" panose="02020603050405020304" pitchFamily="18" charset="0"/>
                    <a:cs typeface="Times New Roman" panose="02020603050405020304" pitchFamily="18" charset="0"/>
                  </a:rPr>
                  <a:t>First write the exponent as a sum of powers of 2:</a:t>
                </a:r>
              </a:p>
              <a:p>
                <a:r>
                  <a:rPr lang="en-US" sz="2000" dirty="0">
                    <a:latin typeface="Times New Roman" panose="02020603050405020304" pitchFamily="18" charset="0"/>
                    <a:cs typeface="Times New Roman" panose="02020603050405020304" pitchFamily="18" charset="0"/>
                  </a:rPr>
                  <a:t>		43 = </a:t>
                </a:r>
                <a14:m>
                  <m:oMath xmlns:m="http://schemas.openxmlformats.org/officeDocument/2006/math">
                    <m:sSup>
                      <m:sSupPr>
                        <m:ctrlPr>
                          <a:rPr lang="en-US" sz="2000" i="1">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5</m:t>
                        </m:r>
                      </m:sup>
                    </m:sSup>
                    <m:r>
                      <a:rPr lang="en-US" sz="2000" b="0" i="1" smtClean="0">
                        <a:latin typeface="Cambria Math" panose="02040503050406030204" pitchFamily="18" charset="0"/>
                      </a:rPr>
                      <m:t>+</m:t>
                    </m:r>
                  </m:oMath>
                </a14:m>
                <a:r>
                  <a:rPr lang="en-US" sz="20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000" i="1">
                            <a:latin typeface="Cambria Math" panose="02040503050406030204" pitchFamily="18" charset="0"/>
                          </a:rPr>
                        </m:ctrlPr>
                      </m:sSupPr>
                      <m:e>
                        <m:r>
                          <a:rPr lang="en-US" sz="2000" b="0" i="1" smtClean="0">
                            <a:latin typeface="Cambria Math" panose="02040503050406030204" pitchFamily="18" charset="0"/>
                          </a:rPr>
                          <m:t>2 </m:t>
                        </m:r>
                      </m:e>
                      <m:sup>
                        <m:r>
                          <a:rPr lang="en-US" sz="2000" b="0" i="1" smtClean="0">
                            <a:latin typeface="Cambria Math" panose="02040503050406030204" pitchFamily="18" charset="0"/>
                          </a:rPr>
                          <m:t>3</m:t>
                        </m:r>
                      </m:sup>
                    </m:sSup>
                    <m:r>
                      <a:rPr lang="en-US" sz="2000" b="0" i="1" smtClean="0">
                        <a:latin typeface="Cambria Math" panose="02040503050406030204" pitchFamily="18" charset="0"/>
                      </a:rPr>
                      <m:t> + </m:t>
                    </m:r>
                  </m:oMath>
                </a14:m>
                <a:r>
                  <a:rPr 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sz="2000" b="0" i="1" smtClean="0">
                        <a:latin typeface="Cambria Math" panose="02040503050406030204" pitchFamily="18" charset="0"/>
                      </a:rPr>
                      <m:t>2+1=32+8+2+1.</m:t>
                    </m:r>
                  </m:oMath>
                </a14:m>
                <a:endParaRPr lang="en-US" sz="2000" b="0" i="1" dirty="0">
                  <a:latin typeface="Times New Roman" panose="02020603050405020304" pitchFamily="18" charset="0"/>
                  <a:cs typeface="Times New Roman" panose="02020603050405020304" pitchFamily="18" charset="0"/>
                </a:endParaRPr>
              </a:p>
              <a:p>
                <a:r>
                  <a:rPr lang="en-US" sz="2000" b="0" dirty="0">
                    <a:latin typeface="Times New Roman" panose="02020603050405020304" pitchFamily="18" charset="0"/>
                    <a:cs typeface="Times New Roman" panose="02020603050405020304" pitchFamily="18" charset="0"/>
                  </a:rPr>
                  <a:t>Next compute </a:t>
                </a:r>
                <a14:m>
                  <m:oMath xmlns:m="http://schemas.openxmlformats.org/officeDocument/2006/math">
                    <m:sSup>
                      <m:sSupPr>
                        <m:ctrlPr>
                          <a:rPr lang="en-US" sz="2000" b="0" i="1" smtClean="0">
                            <a:latin typeface="Cambria Math" panose="02040503050406030204" pitchFamily="18" charset="0"/>
                          </a:rPr>
                        </m:ctrlPr>
                      </m:sSup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12</m:t>
                            </m:r>
                          </m:e>
                          <m:sup>
                            <m:r>
                              <a:rPr lang="en-US" sz="2000" b="0" i="1" smtClean="0">
                                <a:latin typeface="Cambria Math" panose="02040503050406030204" pitchFamily="18" charset="0"/>
                              </a:rPr>
                              <m:t>2</m:t>
                            </m:r>
                          </m:sup>
                        </m:sSup>
                      </m:e>
                      <m:sup>
                        <m:r>
                          <a:rPr lang="en-US" sz="2000" b="0" i="1" smtClean="0">
                            <a:latin typeface="Cambria Math" panose="02040503050406030204" pitchFamily="18" charset="0"/>
                          </a:rPr>
                          <m:t>𝑘</m:t>
                        </m:r>
                      </m:sup>
                    </m:sSup>
                    <m:r>
                      <a:rPr lang="en-US" sz="2000" b="0" i="1" smtClean="0">
                        <a:latin typeface="Cambria Math" panose="02040503050406030204" pitchFamily="18" charset="0"/>
                      </a:rPr>
                      <m:t> </m:t>
                    </m:r>
                    <m:r>
                      <a:rPr lang="en-US" sz="2000" b="0" i="1" smtClean="0">
                        <a:latin typeface="Cambria Math" panose="02040503050406030204" pitchFamily="18" charset="0"/>
                      </a:rPr>
                      <m:t>𝑓𝑜𝑟</m:t>
                    </m:r>
                    <m:r>
                      <a:rPr lang="en-US" sz="2000" b="0" i="1" smtClean="0">
                        <a:latin typeface="Cambria Math" panose="02040503050406030204" pitchFamily="18" charset="0"/>
                      </a:rPr>
                      <m:t> </m:t>
                    </m:r>
                    <m:r>
                      <a:rPr lang="en-US" sz="2000" b="0" i="1" smtClean="0">
                        <a:latin typeface="Cambria Math" panose="02040503050406030204" pitchFamily="18" charset="0"/>
                      </a:rPr>
                      <m:t>𝑘</m:t>
                    </m:r>
                    <m:r>
                      <a:rPr lang="en-US" sz="2000" b="0" i="1" smtClean="0">
                        <a:latin typeface="Cambria Math" panose="02040503050406030204" pitchFamily="18" charset="0"/>
                      </a:rPr>
                      <m:t>=1, 2, 3, 4, 5</m:t>
                    </m:r>
                  </m:oMath>
                </a14:m>
                <a:endParaRPr lang="en-US" sz="2000" b="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12      mod 713 = 12</a:t>
                </a:r>
              </a:p>
              <a:p>
                <a:r>
                  <a:rPr lang="en-US" sz="2000" dirty="0">
                    <a:latin typeface="Times New Roman" panose="02020603050405020304" pitchFamily="18" charset="0"/>
                    <a:cs typeface="Times New Roman" panose="02020603050405020304" pitchFamily="18" charset="0"/>
                  </a:rPr>
                  <a:t>	1</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b="0" i="1" smtClean="0">
                            <a:latin typeface="Cambria Math" panose="02040503050406030204" pitchFamily="18" charset="0"/>
                          </a:rPr>
                          <m:t>2</m:t>
                        </m:r>
                      </m:sup>
                    </m:sSup>
                  </m:oMath>
                </a14:m>
                <a:r>
                  <a:rPr lang="en-US" sz="2000" dirty="0">
                    <a:latin typeface="Times New Roman" panose="02020603050405020304" pitchFamily="18" charset="0"/>
                    <a:cs typeface="Times New Roman" panose="02020603050405020304" pitchFamily="18" charset="0"/>
                  </a:rPr>
                  <a:t>    mod 713 = 144</a:t>
                </a:r>
              </a:p>
              <a:p>
                <a:r>
                  <a:rPr lang="en-US" sz="2000" dirty="0">
                    <a:latin typeface="Times New Roman" panose="02020603050405020304" pitchFamily="18" charset="0"/>
                    <a:cs typeface="Times New Roman" panose="02020603050405020304" pitchFamily="18" charset="0"/>
                  </a:rPr>
                  <a:t>	1</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b="0" i="1" smtClean="0">
                            <a:latin typeface="Cambria Math" panose="02040503050406030204" pitchFamily="18" charset="0"/>
                          </a:rPr>
                          <m:t>4</m:t>
                        </m:r>
                      </m:sup>
                    </m:sSup>
                  </m:oMath>
                </a14:m>
                <a:r>
                  <a:rPr lang="en-US" sz="2000" dirty="0">
                    <a:latin typeface="Times New Roman" panose="02020603050405020304" pitchFamily="18" charset="0"/>
                    <a:cs typeface="Times New Roman" panose="02020603050405020304" pitchFamily="18" charset="0"/>
                  </a:rPr>
                  <a:t>    mod 713 =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144</m:t>
                        </m:r>
                      </m:e>
                      <m:sup>
                        <m:r>
                          <a:rPr lang="en-US" sz="2000" b="0" i="1" smtClean="0">
                            <a:latin typeface="Cambria Math" panose="02040503050406030204" pitchFamily="18" charset="0"/>
                          </a:rPr>
                          <m:t>2</m:t>
                        </m:r>
                      </m:sup>
                    </m:sSup>
                  </m:oMath>
                </a14:m>
                <a:r>
                  <a:rPr lang="en-US" sz="2000" dirty="0">
                    <a:latin typeface="Times New Roman" panose="02020603050405020304" pitchFamily="18" charset="0"/>
                    <a:cs typeface="Times New Roman" panose="02020603050405020304" pitchFamily="18" charset="0"/>
                  </a:rPr>
                  <a:t>  mod 713 =   59</a:t>
                </a:r>
              </a:p>
              <a:p>
                <a:r>
                  <a:rPr lang="en-US" sz="2000" b="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b="0" i="1" smtClean="0">
                            <a:latin typeface="Cambria Math" panose="02040503050406030204" pitchFamily="18" charset="0"/>
                          </a:rPr>
                          <m:t>8</m:t>
                        </m:r>
                      </m:sup>
                    </m:sSup>
                  </m:oMath>
                </a14:m>
                <a:r>
                  <a:rPr lang="en-US" sz="2000" dirty="0">
                    <a:latin typeface="Times New Roman" panose="02020603050405020304" pitchFamily="18" charset="0"/>
                    <a:cs typeface="Times New Roman" panose="02020603050405020304" pitchFamily="18" charset="0"/>
                  </a:rPr>
                  <a:t>    mod 713 = </a:t>
                </a:r>
                <a14:m>
                  <m:oMath xmlns:m="http://schemas.openxmlformats.org/officeDocument/2006/math">
                    <m:sSup>
                      <m:sSupPr>
                        <m:ctrlPr>
                          <a:rPr lang="en-US" sz="2000" i="1">
                            <a:latin typeface="Cambria Math" panose="02040503050406030204" pitchFamily="18" charset="0"/>
                          </a:rPr>
                        </m:ctrlPr>
                      </m:sSupPr>
                      <m:e>
                        <m:r>
                          <a:rPr lang="en-US" sz="2000" b="0" i="1" smtClean="0">
                            <a:latin typeface="Cambria Math" panose="02040503050406030204" pitchFamily="18" charset="0"/>
                          </a:rPr>
                          <m:t>   59</m:t>
                        </m:r>
                      </m:e>
                      <m:sup>
                        <m:r>
                          <a:rPr lang="en-US" sz="2000" i="1">
                            <a:latin typeface="Cambria Math" panose="02040503050406030204" pitchFamily="18" charset="0"/>
                          </a:rPr>
                          <m:t>2</m:t>
                        </m:r>
                      </m:sup>
                    </m:sSup>
                  </m:oMath>
                </a14:m>
                <a:r>
                  <a:rPr lang="en-US" sz="2000" dirty="0">
                    <a:latin typeface="Times New Roman" panose="02020603050405020304" pitchFamily="18" charset="0"/>
                    <a:cs typeface="Times New Roman" panose="02020603050405020304" pitchFamily="18" charset="0"/>
                  </a:rPr>
                  <a:t>  mod 713 = 629</a:t>
                </a:r>
              </a:p>
              <a:p>
                <a:r>
                  <a:rPr lang="en-US" sz="2000" dirty="0">
                    <a:latin typeface="Times New Roman" panose="02020603050405020304" pitchFamily="18" charset="0"/>
                    <a:cs typeface="Times New Roman" panose="02020603050405020304" pitchFamily="18" charset="0"/>
                  </a:rPr>
                  <a:t> 	1</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b="0" i="1" smtClean="0">
                            <a:latin typeface="Cambria Math" panose="02040503050406030204" pitchFamily="18" charset="0"/>
                          </a:rPr>
                          <m:t>16</m:t>
                        </m:r>
                      </m:sup>
                    </m:sSup>
                  </m:oMath>
                </a14:m>
                <a:r>
                  <a:rPr lang="en-US" sz="2000" dirty="0">
                    <a:latin typeface="Times New Roman" panose="02020603050405020304" pitchFamily="18" charset="0"/>
                    <a:cs typeface="Times New Roman" panose="02020603050405020304" pitchFamily="18" charset="0"/>
                  </a:rPr>
                  <a:t>  mod 713 =  </a:t>
                </a:r>
                <a14:m>
                  <m:oMath xmlns:m="http://schemas.openxmlformats.org/officeDocument/2006/math">
                    <m:sSup>
                      <m:sSupPr>
                        <m:ctrlPr>
                          <a:rPr lang="en-US" sz="2000" i="1">
                            <a:latin typeface="Cambria Math" panose="02040503050406030204" pitchFamily="18" charset="0"/>
                          </a:rPr>
                        </m:ctrlPr>
                      </m:sSupPr>
                      <m:e>
                        <m:r>
                          <a:rPr lang="en-US" sz="2000" b="0" i="1" smtClean="0">
                            <a:latin typeface="Cambria Math" panose="02040503050406030204" pitchFamily="18" charset="0"/>
                          </a:rPr>
                          <m:t>62</m:t>
                        </m:r>
                        <m:r>
                          <a:rPr lang="en-US" sz="2000" i="1">
                            <a:latin typeface="Cambria Math" panose="02040503050406030204" pitchFamily="18" charset="0"/>
                          </a:rPr>
                          <m:t>9</m:t>
                        </m:r>
                      </m:e>
                      <m:sup>
                        <m:r>
                          <a:rPr lang="en-US" sz="2000" i="1">
                            <a:latin typeface="Cambria Math" panose="02040503050406030204" pitchFamily="18" charset="0"/>
                          </a:rPr>
                          <m:t>2</m:t>
                        </m:r>
                      </m:sup>
                    </m:sSup>
                  </m:oMath>
                </a14:m>
                <a:r>
                  <a:rPr lang="en-US" sz="2000" dirty="0">
                    <a:latin typeface="Times New Roman" panose="02020603050405020304" pitchFamily="18" charset="0"/>
                    <a:cs typeface="Times New Roman" panose="02020603050405020304" pitchFamily="18" charset="0"/>
                  </a:rPr>
                  <a:t>  mod 713 = 639</a:t>
                </a:r>
              </a:p>
              <a:p>
                <a:r>
                  <a:rPr lang="en-US" sz="2000" dirty="0">
                    <a:latin typeface="Times New Roman" panose="02020603050405020304" pitchFamily="18" charset="0"/>
                    <a:cs typeface="Times New Roman" panose="02020603050405020304" pitchFamily="18" charset="0"/>
                  </a:rPr>
                  <a:t>	1</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b="0" i="1" smtClean="0">
                            <a:latin typeface="Cambria Math" panose="02040503050406030204" pitchFamily="18" charset="0"/>
                          </a:rPr>
                          <m:t>32</m:t>
                        </m:r>
                      </m:sup>
                    </m:sSup>
                  </m:oMath>
                </a14:m>
                <a:r>
                  <a:rPr lang="en-US" sz="2000" dirty="0">
                    <a:latin typeface="Times New Roman" panose="02020603050405020304" pitchFamily="18" charset="0"/>
                    <a:cs typeface="Times New Roman" panose="02020603050405020304" pitchFamily="18" charset="0"/>
                  </a:rPr>
                  <a:t>  mod 713 = </a:t>
                </a:r>
                <a14:m>
                  <m:oMath xmlns:m="http://schemas.openxmlformats.org/officeDocument/2006/math">
                    <m:sSup>
                      <m:sSupPr>
                        <m:ctrlPr>
                          <a:rPr lang="en-US" sz="2000" i="1">
                            <a:latin typeface="Cambria Math" panose="02040503050406030204" pitchFamily="18" charset="0"/>
                          </a:rPr>
                        </m:ctrlPr>
                      </m:sSupPr>
                      <m:e>
                        <m:r>
                          <a:rPr lang="en-US" sz="2000" b="0" i="1" smtClean="0">
                            <a:latin typeface="Cambria Math" panose="02040503050406030204" pitchFamily="18" charset="0"/>
                          </a:rPr>
                          <m:t> </m:t>
                        </m:r>
                        <m:r>
                          <a:rPr lang="en-US" sz="2000" i="1">
                            <a:latin typeface="Cambria Math" panose="02040503050406030204" pitchFamily="18" charset="0"/>
                          </a:rPr>
                          <m:t>6</m:t>
                        </m:r>
                        <m:r>
                          <a:rPr lang="en-US" sz="2000" b="0" i="1" smtClean="0">
                            <a:latin typeface="Cambria Math" panose="02040503050406030204" pitchFamily="18" charset="0"/>
                          </a:rPr>
                          <m:t>3</m:t>
                        </m:r>
                        <m:r>
                          <a:rPr lang="en-US" sz="2000" i="1">
                            <a:latin typeface="Cambria Math" panose="02040503050406030204" pitchFamily="18" charset="0"/>
                          </a:rPr>
                          <m:t>9</m:t>
                        </m:r>
                      </m:e>
                      <m:sup>
                        <m:r>
                          <a:rPr lang="en-US" sz="2000" i="1">
                            <a:latin typeface="Cambria Math" panose="02040503050406030204" pitchFamily="18" charset="0"/>
                          </a:rPr>
                          <m:t>2</m:t>
                        </m:r>
                      </m:sup>
                    </m:sSup>
                  </m:oMath>
                </a14:m>
                <a:r>
                  <a:rPr lang="en-US" sz="2000" dirty="0">
                    <a:latin typeface="Times New Roman" panose="02020603050405020304" pitchFamily="18" charset="0"/>
                    <a:cs typeface="Times New Roman" panose="02020603050405020304" pitchFamily="18" charset="0"/>
                  </a:rPr>
                  <a:t>  mod 713 = 485</a:t>
                </a:r>
              </a:p>
              <a:p>
                <a:endParaRPr lang="en-US" sz="2000" b="0" dirty="0">
                  <a:latin typeface="Times New Roman" panose="02020603050405020304" pitchFamily="18" charset="0"/>
                  <a:cs typeface="Times New Roman" panose="02020603050405020304" pitchFamily="18" charset="0"/>
                </a:endParaRPr>
              </a:p>
              <a:p>
                <a14:m>
                  <m:oMath xmlns:m="http://schemas.openxmlformats.org/officeDocument/2006/math">
                    <m:r>
                      <a:rPr lang="en-US" sz="2000" b="0" i="1" smtClean="0">
                        <a:latin typeface="Cambria Math" panose="02040503050406030204" pitchFamily="18" charset="0"/>
                      </a:rPr>
                      <m:t> </m:t>
                    </m:r>
                  </m:oMath>
                </a14:m>
                <a:r>
                  <a:rPr lang="en-US" sz="2000" dirty="0">
                    <a:latin typeface="Times New Roman" panose="02020603050405020304" pitchFamily="18" charset="0"/>
                    <a:cs typeface="Times New Roman" panose="02020603050405020304" pitchFamily="18" charset="0"/>
                  </a:rPr>
                  <a:t>Use the property of </a:t>
                </a:r>
                <a14:m>
                  <m:oMath xmlns:m="http://schemas.openxmlformats.org/officeDocument/2006/math">
                    <m:sSup>
                      <m:sSupPr>
                        <m:ctrlPr>
                          <a:rPr lang="en-US" sz="2000" i="1">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b="0" i="1" smtClean="0">
                            <a:latin typeface="Cambria Math" panose="02040503050406030204" pitchFamily="18" charset="0"/>
                          </a:rPr>
                          <m:t>𝑏</m:t>
                        </m:r>
                      </m:sup>
                    </m:sSup>
                    <m:r>
                      <a:rPr lang="en-US" sz="2000" b="0" i="1" smtClean="0">
                        <a:latin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𝑎</m:t>
                        </m:r>
                      </m:sup>
                    </m:sSup>
                  </m:oMath>
                </a14:m>
                <a:r>
                  <a:rPr lang="en-US" sz="20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𝑏</m:t>
                        </m:r>
                      </m:sup>
                    </m:sSup>
                    <m:r>
                      <a:rPr lang="en-US" sz="2000" i="1">
                        <a:latin typeface="Cambria Math" panose="02040503050406030204" pitchFamily="18" charset="0"/>
                      </a:rPr>
                      <m:t> </m:t>
                    </m:r>
                  </m:oMath>
                </a14:m>
                <a:r>
                  <a:rPr lang="en-US" sz="2000" dirty="0">
                    <a:latin typeface="Times New Roman" panose="02020603050405020304" pitchFamily="18" charset="0"/>
                    <a:cs typeface="Times New Roman" panose="02020603050405020304" pitchFamily="18" charset="0"/>
                  </a:rPr>
                  <a:t>for all real numbers x and a, and b with x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0.</m:t>
                    </m:r>
                  </m:oMath>
                </a14:m>
                <a:endParaRPr lang="en-US" sz="2000" b="0" dirty="0">
                  <a:latin typeface="Times New Roman" panose="02020603050405020304" pitchFamily="18" charset="0"/>
                  <a:ea typeface="Cambria Math" panose="020405030504060302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1</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b="0" i="1" smtClean="0">
                            <a:latin typeface="Cambria Math" panose="02040503050406030204" pitchFamily="18" charset="0"/>
                          </a:rPr>
                          <m:t>43</m:t>
                        </m:r>
                      </m:sup>
                    </m:sSup>
                    <m:r>
                      <a:rPr lang="en-US" sz="2000" b="0" i="1" smtClean="0">
                        <a:latin typeface="Cambria Math" panose="02040503050406030204" pitchFamily="18" charset="0"/>
                      </a:rPr>
                      <m:t>=</m:t>
                    </m:r>
                    <m:r>
                      <m:rPr>
                        <m:nor/>
                      </m:rPr>
                      <a:rPr lang="en-US" sz="2000" dirty="0">
                        <a:latin typeface="Times New Roman" panose="02020603050405020304" pitchFamily="18" charset="0"/>
                        <a:cs typeface="Times New Roman" panose="02020603050405020304" pitchFamily="18" charset="0"/>
                      </a:rPr>
                      <m:t>1</m:t>
                    </m:r>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b="0" i="1" smtClean="0">
                            <a:latin typeface="Cambria Math" panose="02040503050406030204" pitchFamily="18" charset="0"/>
                          </a:rPr>
                          <m:t>32+8+2+1</m:t>
                        </m:r>
                      </m:sup>
                    </m:sSup>
                  </m:oMath>
                </a14:m>
                <a:r>
                  <a:rPr lang="en-US" sz="2000" dirty="0">
                    <a:latin typeface="Times New Roman" panose="02020603050405020304" pitchFamily="18" charset="0"/>
                    <a:cs typeface="Times New Roman" panose="02020603050405020304" pitchFamily="18" charset="0"/>
                  </a:rPr>
                  <a:t>  = 1</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b="0" i="1" smtClean="0">
                            <a:latin typeface="Cambria Math" panose="02040503050406030204" pitchFamily="18" charset="0"/>
                          </a:rPr>
                          <m:t>32</m:t>
                        </m:r>
                      </m:sup>
                    </m:sSup>
                  </m:oMath>
                </a14:m>
                <a:r>
                  <a:rPr lang="en-US" sz="2000" dirty="0">
                    <a:latin typeface="Times New Roman" panose="02020603050405020304" pitchFamily="18" charset="0"/>
                    <a:cs typeface="Times New Roman" panose="02020603050405020304" pitchFamily="18" charset="0"/>
                  </a:rPr>
                  <a:t> 1</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b="0" i="1" smtClean="0">
                            <a:latin typeface="Cambria Math" panose="02040503050406030204" pitchFamily="18" charset="0"/>
                          </a:rPr>
                          <m:t>8</m:t>
                        </m:r>
                      </m:sup>
                    </m:sSup>
                  </m:oMath>
                </a14:m>
                <a:r>
                  <a:rPr lang="en-US" sz="2000" dirty="0">
                    <a:latin typeface="Times New Roman" panose="02020603050405020304" pitchFamily="18" charset="0"/>
                    <a:cs typeface="Times New Roman" panose="02020603050405020304" pitchFamily="18" charset="0"/>
                  </a:rPr>
                  <a:t> 1</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b="0" i="1" smtClean="0">
                            <a:latin typeface="Cambria Math" panose="02040503050406030204" pitchFamily="18" charset="0"/>
                          </a:rPr>
                          <m:t>2</m:t>
                        </m:r>
                      </m:sup>
                    </m:sSup>
                  </m:oMath>
                </a14:m>
                <a:r>
                  <a:rPr lang="en-US" sz="2000" dirty="0">
                    <a:latin typeface="Times New Roman" panose="02020603050405020304" pitchFamily="18" charset="0"/>
                    <a:cs typeface="Times New Roman" panose="02020603050405020304" pitchFamily="18" charset="0"/>
                  </a:rPr>
                  <a:t> 1</a:t>
                </a:r>
                <a14:m>
                  <m:oMath xmlns:m="http://schemas.openxmlformats.org/officeDocument/2006/math">
                    <m:sSup>
                      <m:sSupPr>
                        <m:ctrlPr>
                          <a:rPr lang="en-US" sz="2000" i="1" smtClean="0">
                            <a:latin typeface="Cambria Math" panose="02040503050406030204" pitchFamily="18" charset="0"/>
                          </a:rPr>
                        </m:ctrlPr>
                      </m:sSupPr>
                      <m:e>
                        <m:r>
                          <a:rPr lang="en-US" sz="2000" i="1">
                            <a:latin typeface="Cambria Math" panose="02040503050406030204" pitchFamily="18" charset="0"/>
                          </a:rPr>
                          <m:t>2</m:t>
                        </m:r>
                      </m:e>
                      <m:sup>
                        <m:r>
                          <a:rPr lang="en-US" sz="2000" b="0" i="1" smtClean="0">
                            <a:latin typeface="Cambria Math" panose="02040503050406030204" pitchFamily="18" charset="0"/>
                          </a:rPr>
                          <m:t>1</m:t>
                        </m:r>
                      </m:sup>
                    </m:sSup>
                  </m:oMath>
                </a14:m>
                <a:endParaRPr lang="en-US" sz="2000" dirty="0">
                  <a:latin typeface="Times New Roman" panose="02020603050405020304" pitchFamily="18" charset="0"/>
                  <a:cs typeface="Times New Roman" panose="02020603050405020304" pitchFamily="18" charset="0"/>
                </a:endParaRPr>
              </a:p>
              <a:p>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1</m:t>
                        </m:r>
                        <m:r>
                          <a:rPr lang="en-US" sz="2000" b="0" i="1" smtClean="0">
                            <a:latin typeface="Cambria Math" panose="02040503050406030204" pitchFamily="18" charset="0"/>
                          </a:rPr>
                          <m:t>2</m:t>
                        </m:r>
                      </m:e>
                      <m:sup>
                        <m:r>
                          <a:rPr lang="en-US" sz="2000" i="1">
                            <a:latin typeface="Cambria Math" panose="02040503050406030204" pitchFamily="18" charset="0"/>
                          </a:rPr>
                          <m:t>4</m:t>
                        </m:r>
                        <m:r>
                          <a:rPr lang="en-US" sz="2000" b="0" i="1" smtClean="0">
                            <a:latin typeface="Cambria Math" panose="02040503050406030204" pitchFamily="18" charset="0"/>
                          </a:rPr>
                          <m:t>3</m:t>
                        </m:r>
                      </m:sup>
                    </m:sSup>
                  </m:oMath>
                </a14:m>
                <a:r>
                  <a:rPr lang="en-US" sz="2000" dirty="0">
                    <a:latin typeface="Times New Roman" panose="02020603050405020304" pitchFamily="18" charset="0"/>
                    <a:cs typeface="Times New Roman" panose="02020603050405020304" pitchFamily="18" charset="0"/>
                  </a:rPr>
                  <a:t> mod 713  </a:t>
                </a:r>
                <a14:m>
                  <m:oMath xmlns:m="http://schemas.openxmlformats.org/officeDocument/2006/math">
                    <m:r>
                      <a:rPr lang="en-US" sz="2000" i="1">
                        <a:latin typeface="Cambria Math" panose="02040503050406030204" pitchFamily="18" charset="0"/>
                      </a:rPr>
                      <m:t>=</m:t>
                    </m:r>
                    <m:r>
                      <a:rPr lang="en-US" sz="2000" b="0" i="1" smtClean="0">
                        <a:latin typeface="Cambria Math" panose="02040503050406030204" pitchFamily="18" charset="0"/>
                      </a:rPr>
                      <m:t>(</m:t>
                    </m:r>
                    <m:r>
                      <a:rPr lang="en-US" sz="2000" i="1">
                        <a:latin typeface="Cambria Math" panose="02040503050406030204" pitchFamily="18" charset="0"/>
                      </a:rPr>
                      <m:t>(</m:t>
                    </m:r>
                    <m:r>
                      <m:rPr>
                        <m:nor/>
                      </m:rPr>
                      <a:rPr lang="en-US" sz="2000" dirty="0">
                        <a:latin typeface="Times New Roman" panose="02020603050405020304" pitchFamily="18" charset="0"/>
                        <a:cs typeface="Times New Roman" panose="02020603050405020304" pitchFamily="18" charset="0"/>
                      </a:rPr>
                      <m:t>1</m:t>
                    </m:r>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32</m:t>
                        </m:r>
                      </m:sup>
                    </m:sSup>
                    <m:r>
                      <m:rPr>
                        <m:nor/>
                      </m:rPr>
                      <a:rPr lang="en-US" sz="2000" b="0" i="0" smtClean="0">
                        <a:latin typeface="Times New Roman" panose="02020603050405020304" pitchFamily="18" charset="0"/>
                        <a:cs typeface="Times New Roman" panose="02020603050405020304" pitchFamily="18" charset="0"/>
                      </a:rPr>
                      <m:t> </m:t>
                    </m:r>
                    <m:r>
                      <m:rPr>
                        <m:nor/>
                      </m:rPr>
                      <a:rPr lang="en-US" sz="2000" b="0" i="0" smtClean="0">
                        <a:latin typeface="Times New Roman" panose="02020603050405020304" pitchFamily="18" charset="0"/>
                        <a:cs typeface="Times New Roman" panose="02020603050405020304" pitchFamily="18" charset="0"/>
                      </a:rPr>
                      <m:t>mod</m:t>
                    </m:r>
                    <m:r>
                      <m:rPr>
                        <m:nor/>
                      </m:rPr>
                      <a:rPr lang="en-US" sz="2000" b="0" i="0" smtClean="0">
                        <a:latin typeface="Times New Roman" panose="02020603050405020304" pitchFamily="18" charset="0"/>
                        <a:cs typeface="Times New Roman" panose="02020603050405020304" pitchFamily="18" charset="0"/>
                      </a:rPr>
                      <m:t> 713)  (1</m:t>
                    </m:r>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8</m:t>
                        </m:r>
                      </m:sup>
                    </m:sSup>
                    <m:r>
                      <m:rPr>
                        <m:nor/>
                      </m:rPr>
                      <a:rPr lang="en-US" sz="2000" dirty="0">
                        <a:latin typeface="Times New Roman" panose="02020603050405020304" pitchFamily="18" charset="0"/>
                        <a:cs typeface="Times New Roman" panose="02020603050405020304" pitchFamily="18" charset="0"/>
                      </a:rPr>
                      <m:t> </m:t>
                    </m:r>
                    <m:r>
                      <m:rPr>
                        <m:nor/>
                      </m:rPr>
                      <a:rPr lang="en-US" sz="2000" b="0" i="0" dirty="0" smtClean="0">
                        <a:latin typeface="Times New Roman" panose="02020603050405020304" pitchFamily="18" charset="0"/>
                        <a:cs typeface="Times New Roman" panose="02020603050405020304" pitchFamily="18" charset="0"/>
                      </a:rPr>
                      <m:t>mod</m:t>
                    </m:r>
                    <m:r>
                      <m:rPr>
                        <m:nor/>
                      </m:rPr>
                      <a:rPr lang="en-US" sz="2000" b="0" i="0" dirty="0" smtClean="0">
                        <a:latin typeface="Times New Roman" panose="02020603050405020304" pitchFamily="18" charset="0"/>
                        <a:cs typeface="Times New Roman" panose="02020603050405020304" pitchFamily="18" charset="0"/>
                      </a:rPr>
                      <m:t> 713) (1</m:t>
                    </m:r>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2</m:t>
                        </m:r>
                      </m:sup>
                    </m:sSup>
                    <m:r>
                      <a:rPr lang="en-US" sz="2000" b="0" i="1" smtClean="0">
                        <a:latin typeface="Cambria Math" panose="02040503050406030204" pitchFamily="18" charset="0"/>
                      </a:rPr>
                      <m:t>𝑚𝑜𝑑</m:t>
                    </m:r>
                    <m:r>
                      <a:rPr lang="en-US" sz="2000" b="0" i="1" smtClean="0">
                        <a:latin typeface="Cambria Math" panose="02040503050406030204" pitchFamily="18" charset="0"/>
                      </a:rPr>
                      <m:t> 713)</m:t>
                    </m:r>
                    <m:r>
                      <m:rPr>
                        <m:nor/>
                      </m:rPr>
                      <a:rPr lang="en-US" sz="2000" dirty="0">
                        <a:latin typeface="Times New Roman" panose="02020603050405020304" pitchFamily="18" charset="0"/>
                        <a:cs typeface="Times New Roman" panose="02020603050405020304" pitchFamily="18" charset="0"/>
                      </a:rPr>
                      <m:t> </m:t>
                    </m:r>
                    <m:r>
                      <m:rPr>
                        <m:nor/>
                      </m:rPr>
                      <a:rPr lang="en-US" sz="2000" b="0" i="0" dirty="0" smtClean="0">
                        <a:latin typeface="Times New Roman" panose="02020603050405020304" pitchFamily="18" charset="0"/>
                        <a:cs typeface="Times New Roman" panose="02020603050405020304" pitchFamily="18" charset="0"/>
                      </a:rPr>
                      <m:t>(</m:t>
                    </m:r>
                    <m:r>
                      <m:rPr>
                        <m:nor/>
                      </m:rPr>
                      <a:rPr lang="en-US" sz="2000" dirty="0">
                        <a:latin typeface="Times New Roman" panose="02020603050405020304" pitchFamily="18" charset="0"/>
                        <a:cs typeface="Times New Roman" panose="02020603050405020304" pitchFamily="18" charset="0"/>
                      </a:rPr>
                      <m:t>1</m:t>
                    </m:r>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1</m:t>
                        </m:r>
                      </m:sup>
                    </m:sSup>
                  </m:oMath>
                </a14:m>
                <a:r>
                  <a:rPr lang="en-US" sz="2000" dirty="0">
                    <a:latin typeface="Times New Roman" panose="02020603050405020304" pitchFamily="18" charset="0"/>
                    <a:cs typeface="Times New Roman" panose="02020603050405020304" pitchFamily="18" charset="0"/>
                  </a:rPr>
                  <a:t>mod 713) ) mod 713</a:t>
                </a:r>
              </a:p>
              <a:p>
                <a:r>
                  <a:rPr 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sz="2000" i="1">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485 ∗629 ∗144 ∗12</m:t>
                        </m:r>
                      </m:e>
                    </m:d>
                  </m:oMath>
                </a14:m>
                <a:r>
                  <a:rPr lang="en-US" sz="2000" dirty="0">
                    <a:latin typeface="Times New Roman" panose="02020603050405020304" pitchFamily="18" charset="0"/>
                    <a:cs typeface="Times New Roman" panose="02020603050405020304" pitchFamily="18" charset="0"/>
                  </a:rPr>
                  <a:t>mod 713</a:t>
                </a:r>
              </a:p>
              <a:p>
                <a:r>
                  <a:rPr 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sz="2000" i="1">
                        <a:latin typeface="Cambria Math" panose="02040503050406030204" pitchFamily="18" charset="0"/>
                      </a:rPr>
                      <m:t>=</m:t>
                    </m:r>
                    <m:r>
                      <a:rPr lang="en-US" sz="2000" b="0" i="1" smtClean="0">
                        <a:latin typeface="Cambria Math" panose="02040503050406030204" pitchFamily="18" charset="0"/>
                      </a:rPr>
                      <m:t> </m:t>
                    </m:r>
                    <m:r>
                      <a:rPr lang="en-US" sz="2000" i="1">
                        <a:latin typeface="Cambria Math" panose="02040503050406030204" pitchFamily="18" charset="0"/>
                      </a:rPr>
                      <m:t>527152320</m:t>
                    </m:r>
                  </m:oMath>
                </a14:m>
                <a:r>
                  <a:rPr lang="en-US" sz="2000" dirty="0">
                    <a:latin typeface="Times New Roman" panose="02020603050405020304" pitchFamily="18" charset="0"/>
                    <a:cs typeface="Times New Roman" panose="02020603050405020304" pitchFamily="18" charset="0"/>
                  </a:rPr>
                  <a:t> mod 713  = 48</a:t>
                </a:r>
              </a:p>
            </p:txBody>
          </p:sp>
        </mc:Choice>
        <mc:Fallback xmlns="">
          <p:sp>
            <p:nvSpPr>
              <p:cNvPr id="2" name="TextBox 1">
                <a:extLst>
                  <a:ext uri="{FF2B5EF4-FFF2-40B4-BE49-F238E27FC236}">
                    <a16:creationId xmlns:a16="http://schemas.microsoft.com/office/drawing/2014/main" id="{1B06FDFB-C4F4-4810-B4F4-95B407E9EF35}"/>
                  </a:ext>
                </a:extLst>
              </p:cNvPr>
              <p:cNvSpPr txBox="1">
                <a:spLocks noRot="1" noChangeAspect="1" noMove="1" noResize="1" noEditPoints="1" noAdjustHandles="1" noChangeArrowheads="1" noChangeShapeType="1" noTextEdit="1"/>
              </p:cNvSpPr>
              <p:nvPr/>
            </p:nvSpPr>
            <p:spPr>
              <a:xfrm>
                <a:off x="1419497" y="418012"/>
                <a:ext cx="9927771" cy="6328720"/>
              </a:xfrm>
              <a:prstGeom prst="rect">
                <a:avLst/>
              </a:prstGeom>
              <a:blipFill>
                <a:blip r:embed="rId2"/>
                <a:stretch>
                  <a:fillRect l="-676" t="-482" b="-771"/>
                </a:stretch>
              </a:blipFill>
            </p:spPr>
            <p:txBody>
              <a:bodyPr/>
              <a:lstStyle/>
              <a:p>
                <a:r>
                  <a:rPr lang="en-US">
                    <a:noFill/>
                  </a:rPr>
                  <a:t> </a:t>
                </a:r>
              </a:p>
            </p:txBody>
          </p:sp>
        </mc:Fallback>
      </mc:AlternateContent>
      <p:sp>
        <p:nvSpPr>
          <p:cNvPr id="3" name="Cloud Callout 2">
            <a:extLst>
              <a:ext uri="{FF2B5EF4-FFF2-40B4-BE49-F238E27FC236}">
                <a16:creationId xmlns:a16="http://schemas.microsoft.com/office/drawing/2014/main" id="{8B857DDB-4359-4048-94E1-2E26D5701885}"/>
              </a:ext>
            </a:extLst>
          </p:cNvPr>
          <p:cNvSpPr/>
          <p:nvPr/>
        </p:nvSpPr>
        <p:spPr>
          <a:xfrm flipH="1">
            <a:off x="498786" y="1579459"/>
            <a:ext cx="540688" cy="348116"/>
          </a:xfrm>
          <a:prstGeom prst="cloudCallout">
            <a:avLst>
              <a:gd name="adj1" fmla="val -59429"/>
              <a:gd name="adj2" fmla="val 1257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0F33B0F-646C-42BE-96B6-6E88D6EFF161}"/>
              </a:ext>
            </a:extLst>
          </p:cNvPr>
          <p:cNvSpPr txBox="1"/>
          <p:nvPr/>
        </p:nvSpPr>
        <p:spPr>
          <a:xfrm>
            <a:off x="8377646" y="2090057"/>
            <a:ext cx="2177143" cy="46166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2400" dirty="0"/>
              <a:t>43 = 1 0 1 0 1 1</a:t>
            </a:r>
          </a:p>
        </p:txBody>
      </p:sp>
      <p:pic>
        <p:nvPicPr>
          <p:cNvPr id="6" name="Picture 5" descr="Emoticon making a point Stock Vector - 14709057">
            <a:extLst>
              <a:ext uri="{FF2B5EF4-FFF2-40B4-BE49-F238E27FC236}">
                <a16:creationId xmlns:a16="http://schemas.microsoft.com/office/drawing/2014/main" id="{E079DDE7-DA20-4CB7-9218-EB8BAA12FF5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1427" y="1543538"/>
            <a:ext cx="540688" cy="327869"/>
          </a:xfrm>
          <a:prstGeom prst="rect">
            <a:avLst/>
          </a:prstGeom>
          <a:noFill/>
          <a:ln>
            <a:noFill/>
          </a:ln>
        </p:spPr>
      </p:pic>
      <p:sp>
        <p:nvSpPr>
          <p:cNvPr id="8" name="TextBox 7">
            <a:extLst>
              <a:ext uri="{FF2B5EF4-FFF2-40B4-BE49-F238E27FC236}">
                <a16:creationId xmlns:a16="http://schemas.microsoft.com/office/drawing/2014/main" id="{6E64423E-5C41-49F3-A3F7-41B74C8C8D86}"/>
              </a:ext>
            </a:extLst>
          </p:cNvPr>
          <p:cNvSpPr txBox="1"/>
          <p:nvPr/>
        </p:nvSpPr>
        <p:spPr>
          <a:xfrm>
            <a:off x="8346339" y="2691147"/>
            <a:ext cx="2757090" cy="2308324"/>
          </a:xfrm>
          <a:prstGeom prst="rect">
            <a:avLst/>
          </a:prstGeom>
          <a:noFill/>
        </p:spPr>
        <p:txBody>
          <a:bodyPr wrap="square" rtlCol="0">
            <a:spAutoFit/>
          </a:bodyPr>
          <a:lstStyle/>
          <a:p>
            <a:r>
              <a:rPr lang="en-US" dirty="0"/>
              <a:t>floor(log</a:t>
            </a:r>
            <a:r>
              <a:rPr lang="en-US" baseline="-25000" dirty="0"/>
              <a:t>2</a:t>
            </a:r>
            <a:r>
              <a:rPr lang="en-US" dirty="0"/>
              <a:t> 43) = 5 + 1 bits</a:t>
            </a:r>
          </a:p>
          <a:p>
            <a:r>
              <a:rPr lang="en-US" dirty="0"/>
              <a:t>For n bits long, it needs floor(log</a:t>
            </a:r>
            <a:r>
              <a:rPr lang="en-US" baseline="-25000" dirty="0"/>
              <a:t>2</a:t>
            </a:r>
            <a:r>
              <a:rPr lang="en-US" dirty="0"/>
              <a:t> n) bits.</a:t>
            </a:r>
          </a:p>
          <a:p>
            <a:r>
              <a:rPr lang="en-US" dirty="0"/>
              <a:t>Each has to do at most 2 mod and 1 multiple.</a:t>
            </a:r>
          </a:p>
          <a:p>
            <a:r>
              <a:rPr lang="en-US" dirty="0"/>
              <a:t>These can be done by 3*floor(log</a:t>
            </a:r>
            <a:r>
              <a:rPr lang="en-US" baseline="-25000" dirty="0"/>
              <a:t>2</a:t>
            </a:r>
            <a:r>
              <a:rPr lang="en-US" dirty="0"/>
              <a:t> n) of divide/multiple operations.</a:t>
            </a:r>
          </a:p>
        </p:txBody>
      </p:sp>
      <p:sp>
        <p:nvSpPr>
          <p:cNvPr id="10" name="TextBox 9">
            <a:extLst>
              <a:ext uri="{FF2B5EF4-FFF2-40B4-BE49-F238E27FC236}">
                <a16:creationId xmlns:a16="http://schemas.microsoft.com/office/drawing/2014/main" id="{FAEAF310-26D6-446F-801C-55C1E912E972}"/>
              </a:ext>
            </a:extLst>
          </p:cNvPr>
          <p:cNvSpPr txBox="1"/>
          <p:nvPr/>
        </p:nvSpPr>
        <p:spPr>
          <a:xfrm>
            <a:off x="7636590" y="5953037"/>
            <a:ext cx="3635829" cy="923330"/>
          </a:xfrm>
          <a:prstGeom prst="rect">
            <a:avLst/>
          </a:prstGeom>
          <a:noFill/>
        </p:spPr>
        <p:txBody>
          <a:bodyPr wrap="square" rtlCol="0">
            <a:spAutoFit/>
          </a:bodyPr>
          <a:lstStyle/>
          <a:p>
            <a:r>
              <a:rPr lang="en-US" dirty="0"/>
              <a:t>These can be done by at most floor(log</a:t>
            </a:r>
            <a:r>
              <a:rPr lang="en-US" baseline="-25000" dirty="0"/>
              <a:t>2</a:t>
            </a:r>
            <a:r>
              <a:rPr lang="en-US" dirty="0"/>
              <a:t> n) - 1 of multiple/divide operations.</a:t>
            </a:r>
          </a:p>
        </p:txBody>
      </p:sp>
    </p:spTree>
    <p:extLst>
      <p:ext uri="{BB962C8B-B14F-4D97-AF65-F5344CB8AC3E}">
        <p14:creationId xmlns:p14="http://schemas.microsoft.com/office/powerpoint/2010/main" val="3726322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23B04C8-006D-413C-8538-34AE8FDD1EBC}"/>
              </a:ext>
            </a:extLst>
          </p:cNvPr>
          <p:cNvSpPr txBox="1"/>
          <p:nvPr/>
        </p:nvSpPr>
        <p:spPr>
          <a:xfrm>
            <a:off x="6409319" y="4606845"/>
            <a:ext cx="4804095" cy="1998238"/>
          </a:xfrm>
          <a:prstGeom prst="rect">
            <a:avLst/>
          </a:prstGeom>
          <a:solidFill>
            <a:srgbClr val="FFFF00"/>
          </a:solidFill>
        </p:spPr>
        <p:txBody>
          <a:bodyPr wrap="square" rtlCol="0">
            <a:spAutoFit/>
          </a:bodyPr>
          <a:lstStyle/>
          <a:p>
            <a:endParaRPr lang="en-US" dirty="0"/>
          </a:p>
        </p:txBody>
      </p:sp>
      <p:sp>
        <p:nvSpPr>
          <p:cNvPr id="5" name="TextBox 4">
            <a:extLst>
              <a:ext uri="{FF2B5EF4-FFF2-40B4-BE49-F238E27FC236}">
                <a16:creationId xmlns:a16="http://schemas.microsoft.com/office/drawing/2014/main" id="{3FA1F65A-115F-46C9-847E-4E68E8C49D8E}"/>
              </a:ext>
            </a:extLst>
          </p:cNvPr>
          <p:cNvSpPr txBox="1"/>
          <p:nvPr/>
        </p:nvSpPr>
        <p:spPr>
          <a:xfrm>
            <a:off x="916311" y="3143628"/>
            <a:ext cx="5040335" cy="2712423"/>
          </a:xfrm>
          <a:prstGeom prst="rect">
            <a:avLst/>
          </a:prstGeom>
          <a:solidFill>
            <a:srgbClr val="FFFF00"/>
          </a:solidFill>
        </p:spPr>
        <p:txBody>
          <a:bodyPr wrap="square" rtlCol="0">
            <a:spAutoFit/>
          </a:bodyPr>
          <a:lstStyle/>
          <a:p>
            <a:endParaRPr lang="en-US" dirty="0"/>
          </a:p>
        </p:txBody>
      </p:sp>
      <p:sp>
        <p:nvSpPr>
          <p:cNvPr id="2" name="Rectangle 1">
            <a:extLst>
              <a:ext uri="{FF2B5EF4-FFF2-40B4-BE49-F238E27FC236}">
                <a16:creationId xmlns:a16="http://schemas.microsoft.com/office/drawing/2014/main" id="{77782250-C783-41EE-A622-4FA50E99D090}"/>
              </a:ext>
            </a:extLst>
          </p:cNvPr>
          <p:cNvSpPr/>
          <p:nvPr/>
        </p:nvSpPr>
        <p:spPr>
          <a:xfrm>
            <a:off x="1344994" y="760352"/>
            <a:ext cx="9540295" cy="5189113"/>
          </a:xfrm>
          <a:prstGeom prst="rect">
            <a:avLst/>
          </a:prstGeom>
        </p:spPr>
        <p:txBody>
          <a:bodyPr wrap="square">
            <a:spAutoFit/>
          </a:bodyPr>
          <a:lstStyle/>
          <a:p>
            <a:pPr marL="457200" marR="0">
              <a:lnSpc>
                <a:spcPct val="107000"/>
              </a:lnSpc>
              <a:spcBef>
                <a:spcPts val="0"/>
              </a:spcBef>
              <a:spcAft>
                <a:spcPts val="6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Algorithm </a:t>
            </a:r>
            <a:r>
              <a:rPr lang="en-US" sz="2400" spc="-100" dirty="0" err="1">
                <a:latin typeface="Consolas" panose="020B0609020204030204" pitchFamily="49" charset="0"/>
                <a:ea typeface="Calibri" panose="020F0502020204030204" pitchFamily="34" charset="0"/>
                <a:cs typeface="Times New Roman" panose="02020603050405020304" pitchFamily="18" charset="0"/>
              </a:rPr>
              <a:t>SequentialSearch</a:t>
            </a:r>
            <a:r>
              <a:rPr lang="en-US" sz="2400" spc="-100" dirty="0">
                <a:latin typeface="Consolas" panose="020B0609020204030204" pitchFamily="49" charset="0"/>
                <a:ea typeface="Calibri" panose="020F0502020204030204" pitchFamily="34" charset="0"/>
                <a:cs typeface="Times New Roman" panose="02020603050405020304" pitchFamily="18" charset="0"/>
              </a:rPr>
              <a:t>(</a:t>
            </a:r>
            <a:r>
              <a:rPr lang="en-US" sz="2400" i="1" spc="-100" dirty="0">
                <a:latin typeface="Consolas" panose="020B0609020204030204" pitchFamily="49" charset="0"/>
                <a:ea typeface="Calibri" panose="020F0502020204030204" pitchFamily="34" charset="0"/>
                <a:cs typeface="Times New Roman" panose="02020603050405020304" pitchFamily="18" charset="0"/>
              </a:rPr>
              <a:t>S</a:t>
            </a:r>
            <a:r>
              <a:rPr lang="en-US" sz="2400" spc="-100" dirty="0">
                <a:latin typeface="Consolas" panose="020B0609020204030204" pitchFamily="49" charset="0"/>
                <a:ea typeface="Calibri" panose="020F0502020204030204" pitchFamily="34" charset="0"/>
                <a:cs typeface="Times New Roman" panose="02020603050405020304" pitchFamily="18" charset="0"/>
              </a:rPr>
              <a:t>[0 .. </a:t>
            </a:r>
            <a:r>
              <a:rPr lang="en-US" sz="2400" i="1" spc="-100" dirty="0">
                <a:latin typeface="Consolas" panose="020B0609020204030204" pitchFamily="49" charset="0"/>
                <a:ea typeface="Calibri" panose="020F0502020204030204" pitchFamily="34" charset="0"/>
                <a:cs typeface="Times New Roman" panose="02020603050405020304" pitchFamily="18" charset="0"/>
              </a:rPr>
              <a:t>n</a:t>
            </a:r>
            <a:r>
              <a:rPr lang="en-US" sz="2400" spc="-100" dirty="0">
                <a:latin typeface="Consolas" panose="020B0609020204030204" pitchFamily="49" charset="0"/>
                <a:ea typeface="Calibri" panose="020F0502020204030204" pitchFamily="34" charset="0"/>
                <a:cs typeface="Times New Roman" panose="02020603050405020304" pitchFamily="18" charset="0"/>
              </a:rPr>
              <a:t>-1], </a:t>
            </a:r>
            <a:r>
              <a:rPr lang="en-US" sz="2400" i="1" spc="-100" dirty="0">
                <a:latin typeface="Consolas" panose="020B0609020204030204" pitchFamily="49" charset="0"/>
                <a:ea typeface="Calibri" panose="020F0502020204030204" pitchFamily="34" charset="0"/>
                <a:cs typeface="Times New Roman" panose="02020603050405020304" pitchFamily="18" charset="0"/>
              </a:rPr>
              <a:t>K</a:t>
            </a:r>
            <a:r>
              <a:rPr lang="en-US" sz="2400" spc="-100" dirty="0">
                <a:latin typeface="Consolas" panose="020B0609020204030204" pitchFamily="49" charset="0"/>
                <a:ea typeface="Calibri" panose="020F0502020204030204" pitchFamily="34" charset="0"/>
                <a:cs typeface="Times New Roman" panose="02020603050405020304" pitchFamily="18" charset="0"/>
              </a:rPr>
              <a:t>)</a:t>
            </a:r>
          </a:p>
          <a:p>
            <a:pPr marL="457200" marR="0">
              <a:lnSpc>
                <a:spcPct val="107000"/>
              </a:lnSpc>
              <a:spcBef>
                <a:spcPts val="0"/>
              </a:spcBef>
              <a:spcAft>
                <a:spcPts val="600"/>
              </a:spcAft>
            </a:pPr>
            <a:r>
              <a:rPr lang="en-US" sz="2400" spc="-100" dirty="0">
                <a:latin typeface="Times New Roman" panose="02020603050405020304" pitchFamily="18" charset="0"/>
                <a:ea typeface="Calibri" panose="020F0502020204030204" pitchFamily="34" charset="0"/>
                <a:cs typeface="Times New Roman" panose="02020603050405020304" pitchFamily="18" charset="0"/>
              </a:rPr>
              <a:t>// Searches for a given value </a:t>
            </a:r>
            <a:r>
              <a:rPr lang="en-US" sz="2400" i="1" spc="-100" dirty="0">
                <a:latin typeface="Times New Roman" panose="02020603050405020304" pitchFamily="18" charset="0"/>
                <a:ea typeface="Calibri" panose="020F0502020204030204" pitchFamily="34" charset="0"/>
                <a:cs typeface="Times New Roman" panose="02020603050405020304" pitchFamily="18" charset="0"/>
              </a:rPr>
              <a:t>K</a:t>
            </a:r>
            <a:r>
              <a:rPr lang="en-US" sz="2400" spc="-100" dirty="0">
                <a:latin typeface="Times New Roman" panose="02020603050405020304" pitchFamily="18" charset="0"/>
                <a:ea typeface="Calibri" panose="020F0502020204030204" pitchFamily="34" charset="0"/>
                <a:cs typeface="Times New Roman" panose="02020603050405020304" pitchFamily="18" charset="0"/>
              </a:rPr>
              <a:t> in a given array </a:t>
            </a:r>
            <a:r>
              <a:rPr lang="en-US" sz="2400" i="1" spc="-100" dirty="0">
                <a:latin typeface="Times New Roman" panose="02020603050405020304" pitchFamily="18" charset="0"/>
                <a:ea typeface="Calibri" panose="020F0502020204030204" pitchFamily="34" charset="0"/>
                <a:cs typeface="Times New Roman" panose="02020603050405020304" pitchFamily="18" charset="0"/>
              </a:rPr>
              <a:t>S</a:t>
            </a:r>
            <a:r>
              <a:rPr lang="en-US" sz="2400" spc="-100" dirty="0">
                <a:latin typeface="Times New Roman" panose="02020603050405020304" pitchFamily="18" charset="0"/>
                <a:ea typeface="Calibri" panose="020F0502020204030204" pitchFamily="34" charset="0"/>
                <a:cs typeface="Times New Roman" panose="02020603050405020304" pitchFamily="18" charset="0"/>
              </a:rPr>
              <a:t> by sequential search</a:t>
            </a:r>
            <a:endParaRPr lang="en-US" sz="2400" spc="-1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400" spc="-100" dirty="0">
                <a:latin typeface="Times New Roman" panose="02020603050405020304" pitchFamily="18" charset="0"/>
                <a:ea typeface="Calibri" panose="020F0502020204030204" pitchFamily="34" charset="0"/>
                <a:cs typeface="Times New Roman" panose="02020603050405020304" pitchFamily="18" charset="0"/>
              </a:rPr>
              <a:t>Input: 	An array S[0 .. </a:t>
            </a:r>
            <a:r>
              <a:rPr lang="en-US" sz="2400" i="1" spc="-100" dirty="0">
                <a:latin typeface="Times New Roman" panose="02020603050405020304" pitchFamily="18" charset="0"/>
                <a:ea typeface="Calibri" panose="020F0502020204030204" pitchFamily="34" charset="0"/>
                <a:cs typeface="Times New Roman" panose="02020603050405020304" pitchFamily="18" charset="0"/>
              </a:rPr>
              <a:t>n</a:t>
            </a:r>
            <a:r>
              <a:rPr lang="en-US" sz="2400" spc="-100" dirty="0">
                <a:latin typeface="Times New Roman" panose="02020603050405020304" pitchFamily="18" charset="0"/>
                <a:ea typeface="Calibri" panose="020F0502020204030204" pitchFamily="34" charset="0"/>
                <a:cs typeface="Times New Roman" panose="02020603050405020304" pitchFamily="18" charset="0"/>
              </a:rPr>
              <a:t>-1] and a search key </a:t>
            </a:r>
            <a:r>
              <a:rPr lang="en-US" sz="2400" i="1" spc="-100" dirty="0">
                <a:latin typeface="Times New Roman" panose="02020603050405020304" pitchFamily="18" charset="0"/>
                <a:ea typeface="Calibri" panose="020F0502020204030204" pitchFamily="34" charset="0"/>
                <a:cs typeface="Times New Roman" panose="02020603050405020304" pitchFamily="18" charset="0"/>
              </a:rPr>
              <a:t>K</a:t>
            </a:r>
            <a:endParaRPr lang="en-US" sz="2400" i="1" spc="-1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400" spc="-100" dirty="0">
                <a:latin typeface="Times New Roman" panose="02020603050405020304" pitchFamily="18" charset="0"/>
                <a:ea typeface="Calibri" panose="020F0502020204030204" pitchFamily="34" charset="0"/>
                <a:cs typeface="Times New Roman" panose="02020603050405020304" pitchFamily="18" charset="0"/>
              </a:rPr>
              <a:t>Output: 	The index (location) of the first element of </a:t>
            </a:r>
            <a:r>
              <a:rPr lang="en-US" sz="2400" i="1" spc="-100" dirty="0">
                <a:latin typeface="Times New Roman" panose="02020603050405020304" pitchFamily="18" charset="0"/>
                <a:ea typeface="Calibri" panose="020F0502020204030204" pitchFamily="34" charset="0"/>
                <a:cs typeface="Times New Roman" panose="02020603050405020304" pitchFamily="18" charset="0"/>
              </a:rPr>
              <a:t>S</a:t>
            </a:r>
            <a:r>
              <a:rPr lang="en-US" sz="2400" spc="-100" dirty="0">
                <a:latin typeface="Times New Roman" panose="02020603050405020304" pitchFamily="18" charset="0"/>
                <a:ea typeface="Calibri" panose="020F0502020204030204" pitchFamily="34" charset="0"/>
                <a:cs typeface="Times New Roman" panose="02020603050405020304" pitchFamily="18" charset="0"/>
              </a:rPr>
              <a:t> that matches </a:t>
            </a:r>
            <a:r>
              <a:rPr lang="en-US" sz="2400" i="1" spc="-100" dirty="0">
                <a:latin typeface="Times New Roman" panose="02020603050405020304" pitchFamily="18" charset="0"/>
                <a:ea typeface="Calibri" panose="020F0502020204030204" pitchFamily="34" charset="0"/>
                <a:cs typeface="Times New Roman" panose="02020603050405020304" pitchFamily="18" charset="0"/>
              </a:rPr>
              <a:t>K</a:t>
            </a:r>
            <a:endParaRPr lang="en-US" sz="2400" i="1" spc="-1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400" spc="-100" dirty="0">
                <a:latin typeface="Times New Roman" panose="02020603050405020304" pitchFamily="18" charset="0"/>
                <a:ea typeface="Calibri" panose="020F0502020204030204" pitchFamily="34" charset="0"/>
                <a:cs typeface="Times New Roman" panose="02020603050405020304" pitchFamily="18" charset="0"/>
              </a:rPr>
              <a:t>              	or  -1 if there are no matching elements</a:t>
            </a:r>
            <a:endParaRPr lang="en-US" sz="2400" spc="-1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6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S[n] := K;</a:t>
            </a:r>
          </a:p>
          <a:p>
            <a:pPr marL="457200" marR="0">
              <a:lnSpc>
                <a:spcPct val="107000"/>
              </a:lnSpc>
              <a:spcBef>
                <a:spcPts val="0"/>
              </a:spcBef>
              <a:spcAft>
                <a:spcPts val="600"/>
              </a:spcAft>
            </a:pPr>
            <a:r>
              <a:rPr lang="en-US" sz="2400" spc="-100" dirty="0" err="1">
                <a:latin typeface="Consolas" panose="020B0609020204030204" pitchFamily="49" charset="0"/>
                <a:ea typeface="Calibri" panose="020F0502020204030204" pitchFamily="34" charset="0"/>
                <a:cs typeface="Times New Roman" panose="02020603050405020304" pitchFamily="18" charset="0"/>
              </a:rPr>
              <a:t>i</a:t>
            </a:r>
            <a:r>
              <a:rPr lang="en-US" sz="2400" spc="-100" dirty="0">
                <a:latin typeface="Consolas" panose="020B0609020204030204" pitchFamily="49" charset="0"/>
                <a:ea typeface="Calibri" panose="020F0502020204030204" pitchFamily="34" charset="0"/>
                <a:cs typeface="Times New Roman" panose="02020603050405020304" pitchFamily="18" charset="0"/>
              </a:rPr>
              <a:t> := 0; </a:t>
            </a:r>
          </a:p>
          <a:p>
            <a:pPr marL="457200" marR="0">
              <a:lnSpc>
                <a:spcPct val="107000"/>
              </a:lnSpc>
              <a:spcBef>
                <a:spcPts val="0"/>
              </a:spcBef>
              <a:spcAft>
                <a:spcPts val="6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while (S[</a:t>
            </a:r>
            <a:r>
              <a:rPr lang="en-US" sz="2400" spc="-100" dirty="0" err="1">
                <a:latin typeface="Consolas" panose="020B0609020204030204" pitchFamily="49" charset="0"/>
                <a:ea typeface="Calibri" panose="020F0502020204030204" pitchFamily="34" charset="0"/>
                <a:cs typeface="Times New Roman" panose="02020603050405020304" pitchFamily="18" charset="0"/>
              </a:rPr>
              <a:t>i</a:t>
            </a:r>
            <a:r>
              <a:rPr lang="en-US" sz="2400" spc="-100" dirty="0">
                <a:latin typeface="Consolas" panose="020B0609020204030204" pitchFamily="49" charset="0"/>
                <a:ea typeface="Calibri" panose="020F0502020204030204" pitchFamily="34" charset="0"/>
                <a:cs typeface="Times New Roman" panose="02020603050405020304" pitchFamily="18" charset="0"/>
              </a:rPr>
              <a:t>] ≠ K)  </a:t>
            </a:r>
          </a:p>
          <a:p>
            <a:pPr marL="457200" marR="0">
              <a:lnSpc>
                <a:spcPct val="107000"/>
              </a:lnSpc>
              <a:spcBef>
                <a:spcPts val="0"/>
              </a:spcBef>
              <a:spcAft>
                <a:spcPts val="6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do {</a:t>
            </a:r>
            <a:r>
              <a:rPr lang="en-US" sz="2400" spc="-100" dirty="0" err="1">
                <a:latin typeface="Consolas" panose="020B0609020204030204" pitchFamily="49" charset="0"/>
                <a:ea typeface="Calibri" panose="020F0502020204030204" pitchFamily="34" charset="0"/>
                <a:cs typeface="Times New Roman" panose="02020603050405020304" pitchFamily="18" charset="0"/>
              </a:rPr>
              <a:t>i</a:t>
            </a:r>
            <a:r>
              <a:rPr lang="en-US" sz="2400" spc="-100" dirty="0">
                <a:latin typeface="Consolas" panose="020B0609020204030204" pitchFamily="49" charset="0"/>
                <a:ea typeface="Calibri" panose="020F0502020204030204" pitchFamily="34" charset="0"/>
                <a:cs typeface="Times New Roman" panose="02020603050405020304" pitchFamily="18" charset="0"/>
              </a:rPr>
              <a:t> := </a:t>
            </a:r>
            <a:r>
              <a:rPr lang="en-US" sz="2400" spc="-100" dirty="0" err="1">
                <a:latin typeface="Consolas" panose="020B0609020204030204" pitchFamily="49" charset="0"/>
                <a:ea typeface="Calibri" panose="020F0502020204030204" pitchFamily="34" charset="0"/>
                <a:cs typeface="Times New Roman" panose="02020603050405020304" pitchFamily="18" charset="0"/>
              </a:rPr>
              <a:t>i</a:t>
            </a:r>
            <a:r>
              <a:rPr lang="en-US" sz="2400" spc="-100" dirty="0">
                <a:latin typeface="Consolas" panose="020B0609020204030204" pitchFamily="49" charset="0"/>
                <a:ea typeface="Calibri" panose="020F0502020204030204" pitchFamily="34" charset="0"/>
                <a:cs typeface="Times New Roman" panose="02020603050405020304" pitchFamily="18" charset="0"/>
              </a:rPr>
              <a:t> </a:t>
            </a: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2400" spc="-100" dirty="0">
                <a:latin typeface="Consolas" panose="020B0609020204030204" pitchFamily="49" charset="0"/>
                <a:ea typeface="Calibri" panose="020F0502020204030204" pitchFamily="34" charset="0"/>
                <a:cs typeface="Times New Roman" panose="02020603050405020304" pitchFamily="18" charset="0"/>
              </a:rPr>
              <a:t> 1; }</a:t>
            </a:r>
          </a:p>
          <a:p>
            <a:pPr marL="457200" marR="0">
              <a:lnSpc>
                <a:spcPct val="107000"/>
              </a:lnSpc>
              <a:spcBef>
                <a:spcPts val="0"/>
              </a:spcBef>
              <a:spcAft>
                <a:spcPts val="6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if  (</a:t>
            </a:r>
            <a:r>
              <a:rPr lang="en-US" sz="2400" spc="-100" dirty="0" err="1">
                <a:latin typeface="Consolas" panose="020B0609020204030204" pitchFamily="49" charset="0"/>
                <a:ea typeface="Calibri" panose="020F0502020204030204" pitchFamily="34" charset="0"/>
                <a:cs typeface="Times New Roman" panose="02020603050405020304" pitchFamily="18" charset="0"/>
              </a:rPr>
              <a:t>i</a:t>
            </a:r>
            <a:r>
              <a:rPr lang="en-US" sz="2400" spc="-100" dirty="0">
                <a:latin typeface="Consolas" panose="020B0609020204030204" pitchFamily="49" charset="0"/>
                <a:ea typeface="Calibri" panose="020F0502020204030204" pitchFamily="34" charset="0"/>
                <a:cs typeface="Times New Roman" panose="02020603050405020304" pitchFamily="18" charset="0"/>
              </a:rPr>
              <a:t> &lt; n) return </a:t>
            </a:r>
            <a:r>
              <a:rPr lang="en-US" sz="2400" spc="-100" dirty="0" err="1">
                <a:latin typeface="Consolas" panose="020B0609020204030204" pitchFamily="49" charset="0"/>
                <a:ea typeface="Calibri" panose="020F0502020204030204" pitchFamily="34" charset="0"/>
                <a:cs typeface="Times New Roman" panose="02020603050405020304" pitchFamily="18" charset="0"/>
              </a:rPr>
              <a:t>i</a:t>
            </a:r>
            <a:r>
              <a:rPr lang="en-US" sz="2400" spc="-100" dirty="0">
                <a:latin typeface="Consolas" panose="020B0609020204030204" pitchFamily="49" charset="0"/>
                <a:ea typeface="Calibri" panose="020F0502020204030204" pitchFamily="34" charset="0"/>
                <a:cs typeface="Times New Roman" panose="02020603050405020304" pitchFamily="18" charset="0"/>
              </a:rPr>
              <a:t>;</a:t>
            </a:r>
          </a:p>
          <a:p>
            <a:pPr marL="457200" marR="0">
              <a:lnSpc>
                <a:spcPct val="107000"/>
              </a:lnSpc>
              <a:spcBef>
                <a:spcPts val="0"/>
              </a:spcBef>
              <a:spcAft>
                <a:spcPts val="6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else   	   return -1;</a:t>
            </a:r>
            <a:endParaRPr lang="en-US" sz="2400" spc="-100" dirty="0">
              <a:latin typeface="Consolas" panose="020B0609020204030204" pitchFamily="49" charset="0"/>
            </a:endParaRPr>
          </a:p>
        </p:txBody>
      </p:sp>
      <p:sp>
        <p:nvSpPr>
          <p:cNvPr id="3" name="Rectangle 2">
            <a:extLst>
              <a:ext uri="{FF2B5EF4-FFF2-40B4-BE49-F238E27FC236}">
                <a16:creationId xmlns:a16="http://schemas.microsoft.com/office/drawing/2014/main" id="{63CE741B-9F13-4C4C-BA4C-CEF667E6A246}"/>
              </a:ext>
            </a:extLst>
          </p:cNvPr>
          <p:cNvSpPr/>
          <p:nvPr/>
        </p:nvSpPr>
        <p:spPr>
          <a:xfrm>
            <a:off x="6347046" y="3150628"/>
            <a:ext cx="4928643" cy="3253455"/>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Q: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Which is the basic operation? Why?</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Is there any difference in terms of execution time between this algorithm and the previous one? Why?</a:t>
            </a:r>
          </a:p>
          <a:p>
            <a:pPr marL="457200" marR="0">
              <a:lnSpc>
                <a:spcPct val="107000"/>
              </a:lnSpc>
              <a:spcBef>
                <a:spcPts val="0"/>
              </a:spcBef>
              <a:spcAft>
                <a:spcPts val="600"/>
              </a:spcAft>
            </a:pPr>
            <a:r>
              <a:rPr lang="en-US" sz="1800" spc="-100" dirty="0" err="1">
                <a:latin typeface="Consolas" panose="020B0609020204030204" pitchFamily="49" charset="0"/>
                <a:ea typeface="Calibri" panose="020F0502020204030204" pitchFamily="34" charset="0"/>
                <a:cs typeface="Times New Roman" panose="02020603050405020304" pitchFamily="18" charset="0"/>
              </a:rPr>
              <a:t>i</a:t>
            </a:r>
            <a:r>
              <a:rPr lang="en-US" sz="1800" spc="-100" dirty="0">
                <a:latin typeface="Consolas" panose="020B0609020204030204" pitchFamily="49" charset="0"/>
                <a:ea typeface="Calibri" panose="020F0502020204030204" pitchFamily="34" charset="0"/>
                <a:cs typeface="Times New Roman" panose="02020603050405020304" pitchFamily="18" charset="0"/>
              </a:rPr>
              <a:t> := 0;</a:t>
            </a:r>
          </a:p>
          <a:p>
            <a:pPr marL="457200" marR="0">
              <a:lnSpc>
                <a:spcPct val="107000"/>
              </a:lnSpc>
              <a:spcBef>
                <a:spcPts val="0"/>
              </a:spcBef>
              <a:spcAft>
                <a:spcPts val="600"/>
              </a:spcAft>
            </a:pPr>
            <a:r>
              <a:rPr lang="en-US" sz="18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while (</a:t>
            </a:r>
            <a:r>
              <a:rPr lang="en-US" sz="18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18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 n </a:t>
            </a:r>
            <a:r>
              <a:rPr lang="en-US" sz="1800" u="sng"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and</a:t>
            </a:r>
            <a:r>
              <a:rPr lang="en-US" sz="18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S[</a:t>
            </a:r>
            <a:r>
              <a:rPr lang="en-US" sz="18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18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 K)  </a:t>
            </a:r>
          </a:p>
          <a:p>
            <a:pPr marL="457200" marR="0">
              <a:lnSpc>
                <a:spcPct val="107000"/>
              </a:lnSpc>
              <a:spcBef>
                <a:spcPts val="0"/>
              </a:spcBef>
              <a:spcAft>
                <a:spcPts val="600"/>
              </a:spcAft>
            </a:pPr>
            <a:r>
              <a:rPr lang="en-US" sz="18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    {</a:t>
            </a:r>
            <a:r>
              <a:rPr lang="en-US" sz="18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18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 </a:t>
            </a:r>
            <a:r>
              <a:rPr lang="en-US" sz="18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18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+ 1; }   </a:t>
            </a:r>
          </a:p>
          <a:p>
            <a:pPr marL="457200" marR="0">
              <a:lnSpc>
                <a:spcPct val="107000"/>
              </a:lnSpc>
              <a:spcBef>
                <a:spcPts val="0"/>
              </a:spcBef>
              <a:spcAft>
                <a:spcPts val="600"/>
              </a:spcAft>
            </a:pPr>
            <a:r>
              <a:rPr lang="en-US" sz="1800" spc="-100" dirty="0">
                <a:latin typeface="Consolas" panose="020B0609020204030204" pitchFamily="49" charset="0"/>
                <a:ea typeface="Calibri" panose="020F0502020204030204" pitchFamily="34" charset="0"/>
                <a:cs typeface="Times New Roman" panose="02020603050405020304" pitchFamily="18" charset="0"/>
              </a:rPr>
              <a:t>if  (</a:t>
            </a:r>
            <a:r>
              <a:rPr lang="en-US" sz="1800" spc="-100" dirty="0" err="1">
                <a:latin typeface="Consolas" panose="020B0609020204030204" pitchFamily="49" charset="0"/>
                <a:ea typeface="Calibri" panose="020F0502020204030204" pitchFamily="34" charset="0"/>
                <a:cs typeface="Times New Roman" panose="02020603050405020304" pitchFamily="18" charset="0"/>
              </a:rPr>
              <a:t>i</a:t>
            </a:r>
            <a:r>
              <a:rPr lang="en-US" sz="1800" spc="-100" dirty="0">
                <a:latin typeface="Consolas" panose="020B0609020204030204" pitchFamily="49" charset="0"/>
                <a:ea typeface="Calibri" panose="020F0502020204030204" pitchFamily="34" charset="0"/>
                <a:cs typeface="Times New Roman" panose="02020603050405020304" pitchFamily="18" charset="0"/>
              </a:rPr>
              <a:t> &lt; n) return </a:t>
            </a:r>
            <a:r>
              <a:rPr lang="en-US" sz="1800" spc="-100" dirty="0" err="1">
                <a:latin typeface="Consolas" panose="020B0609020204030204" pitchFamily="49" charset="0"/>
                <a:ea typeface="Calibri" panose="020F0502020204030204" pitchFamily="34" charset="0"/>
                <a:cs typeface="Times New Roman" panose="02020603050405020304" pitchFamily="18" charset="0"/>
              </a:rPr>
              <a:t>i</a:t>
            </a:r>
            <a:r>
              <a:rPr lang="en-US" sz="1800" spc="-100" dirty="0">
                <a:latin typeface="Consolas" panose="020B0609020204030204" pitchFamily="49" charset="0"/>
                <a:ea typeface="Calibri" panose="020F0502020204030204" pitchFamily="34" charset="0"/>
                <a:cs typeface="Times New Roman" panose="02020603050405020304" pitchFamily="18" charset="0"/>
              </a:rPr>
              <a:t>;</a:t>
            </a:r>
          </a:p>
          <a:p>
            <a:pPr marL="457200" marR="0">
              <a:lnSpc>
                <a:spcPct val="107000"/>
              </a:lnSpc>
              <a:spcBef>
                <a:spcPts val="0"/>
              </a:spcBef>
              <a:spcAft>
                <a:spcPts val="600"/>
              </a:spcAft>
            </a:pPr>
            <a:r>
              <a:rPr lang="en-US" sz="1800" spc="-100" dirty="0">
                <a:latin typeface="Consolas" panose="020B0609020204030204" pitchFamily="49" charset="0"/>
                <a:ea typeface="Calibri" panose="020F0502020204030204" pitchFamily="34" charset="0"/>
                <a:cs typeface="Times New Roman" panose="02020603050405020304" pitchFamily="18" charset="0"/>
              </a:rPr>
              <a:t>else        return -1;</a:t>
            </a:r>
            <a:endParaRPr lang="en-US" dirty="0"/>
          </a:p>
        </p:txBody>
      </p:sp>
      <p:pic>
        <p:nvPicPr>
          <p:cNvPr id="4" name="Picture 3" descr="Image result for smiley face images">
            <a:extLst>
              <a:ext uri="{FF2B5EF4-FFF2-40B4-BE49-F238E27FC236}">
                <a16:creationId xmlns:a16="http://schemas.microsoft.com/office/drawing/2014/main" id="{72A468A3-2D24-4750-A3E1-74274702058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23614">
            <a:off x="613205" y="2754910"/>
            <a:ext cx="550409" cy="398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53778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9604" y="2329713"/>
            <a:ext cx="8151724" cy="2803140"/>
          </a:xfrm>
          <a:prstGeom prst="rect">
            <a:avLst/>
          </a:prstGeom>
        </p:spPr>
        <p:txBody>
          <a:bodyPr wrap="square">
            <a:spAutoFit/>
          </a:bodyPr>
          <a:lstStyle/>
          <a:p>
            <a:pPr>
              <a:lnSpc>
                <a:spcPct val="150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 summary,</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Adding x and y takes O(n);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Multiplying x and y takes O(n</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Computing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x</a:t>
            </a:r>
            <a:r>
              <a:rPr lang="en-US" sz="2400" baseline="30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y</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mod N takes O(log</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 time; and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Dividing x by y takes O(n</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1637" y="1558833"/>
            <a:ext cx="855209" cy="463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6894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t>Section 04</a:t>
            </a:r>
          </a:p>
        </p:txBody>
      </p:sp>
      <p:sp>
        <p:nvSpPr>
          <p:cNvPr id="3" name="Subtitle 2"/>
          <p:cNvSpPr>
            <a:spLocks noGrp="1"/>
          </p:cNvSpPr>
          <p:nvPr>
            <p:ph type="subTitle" idx="1"/>
          </p:nvPr>
        </p:nvSpPr>
        <p:spPr/>
        <p:txBody>
          <a:bodyPr>
            <a:normAutofit/>
          </a:bodyPr>
          <a:lstStyle/>
          <a:p>
            <a:r>
              <a:rPr lang="en-US" sz="3600" dirty="0"/>
              <a:t>Introducing Foundations</a:t>
            </a:r>
          </a:p>
        </p:txBody>
      </p:sp>
    </p:spTree>
    <p:extLst>
      <p:ext uri="{BB962C8B-B14F-4D97-AF65-F5344CB8AC3E}">
        <p14:creationId xmlns:p14="http://schemas.microsoft.com/office/powerpoint/2010/main" val="5129265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2857" y="911323"/>
            <a:ext cx="8584688" cy="5137945"/>
          </a:xfrm>
          <a:prstGeom prst="rect">
            <a:avLst/>
          </a:prstGeom>
        </p:spPr>
        <p:txBody>
          <a:bodyPr wrap="square">
            <a:spAutoFit/>
          </a:bodyPr>
          <a:lstStyle/>
          <a:p>
            <a:pPr>
              <a:lnSpc>
                <a:spcPct val="107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Elementary Number-Theoretic Notions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 application of number-theoretic algorithms is in </a:t>
            </a:r>
            <a:r>
              <a:rPr lang="en-US" sz="2400" b="1"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cryptography </a:t>
            </a:r>
          </a:p>
          <a:p>
            <a:pPr marL="914400" lvl="1" indent="-4572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 discipline concerned with encrypting a message sent from one party to another, such that someone who intercepts the message will not be able to decode it.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Let the set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Z = { …., -2, -1, 0, 1, 2, 3, ….} of integers.</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Let the set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 {0, 1, 2, 3, ….} of natural numbers (nonnegative integers.</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notation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 | a </a:t>
            </a:r>
            <a:r>
              <a:rPr lang="en-US" sz="2400" dirty="0">
                <a:latin typeface="Times New Roman" panose="02020603050405020304" pitchFamily="18" charset="0"/>
                <a:ea typeface="Calibri" panose="020F0502020204030204" pitchFamily="34" charset="0"/>
                <a:cs typeface="Times New Roman" panose="02020603050405020304" pitchFamily="18" charset="0"/>
              </a:rPr>
              <a:t>(read “d </a:t>
            </a:r>
            <a:r>
              <a:rPr lang="en-US" sz="2400" b="1" i="1" dirty="0">
                <a:latin typeface="Times New Roman" panose="02020603050405020304" pitchFamily="18" charset="0"/>
                <a:ea typeface="Calibri" panose="020F0502020204030204" pitchFamily="34" charset="0"/>
                <a:cs typeface="Times New Roman" panose="02020603050405020304" pitchFamily="18" charset="0"/>
              </a:rPr>
              <a:t>divides</a:t>
            </a:r>
            <a:r>
              <a:rPr lang="en-US" sz="2400" dirty="0">
                <a:latin typeface="Times New Roman" panose="02020603050405020304" pitchFamily="18" charset="0"/>
                <a:ea typeface="Calibri" panose="020F0502020204030204" pitchFamily="34" charset="0"/>
                <a:cs typeface="Times New Roman" panose="02020603050405020304" pitchFamily="18" charset="0"/>
              </a:rPr>
              <a:t> a”) means </a:t>
            </a:r>
          </a:p>
          <a:p>
            <a:pPr marL="914400" lvl="1" indent="-4572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 k*d </a:t>
            </a:r>
            <a:r>
              <a:rPr lang="en-US" sz="2400" dirty="0">
                <a:latin typeface="Times New Roman" panose="02020603050405020304" pitchFamily="18" charset="0"/>
                <a:ea typeface="Calibri" panose="020F0502020204030204" pitchFamily="34" charset="0"/>
                <a:cs typeface="Times New Roman" panose="02020603050405020304" pitchFamily="18" charset="0"/>
              </a:rPr>
              <a:t>for some integer k, (i.e., a is k multiple of 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078943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6CBDCA-7DC5-44BC-BA48-F415ED36A4E0}"/>
              </a:ext>
            </a:extLst>
          </p:cNvPr>
          <p:cNvSpPr txBox="1"/>
          <p:nvPr/>
        </p:nvSpPr>
        <p:spPr>
          <a:xfrm>
            <a:off x="503853" y="615820"/>
            <a:ext cx="11180147" cy="6107755"/>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534818" y="522326"/>
            <a:ext cx="9999026" cy="6201249"/>
          </a:xfrm>
          <a:prstGeom prst="rect">
            <a:avLst/>
          </a:prstGeom>
        </p:spPr>
        <p:txBody>
          <a:bodyPr wrap="square">
            <a:spAutoFit/>
          </a:bodyPr>
          <a:lstStyle/>
          <a:p>
            <a:pPr>
              <a:lnSpc>
                <a:spcPct val="107000"/>
              </a:lnSpc>
              <a:spcAft>
                <a:spcPts val="8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Outlines</a:t>
            </a:r>
          </a:p>
          <a:p>
            <a:pPr marL="457200" indent="-4572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Relationship between GCD and </a:t>
            </a:r>
            <a:r>
              <a:rPr lang="en-US" alt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Division Theorem (Theorem 0.1) </a:t>
            </a:r>
            <a:r>
              <a:rPr lang="en-US" alt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{6, 7}</a:t>
            </a:r>
          </a:p>
          <a:p>
            <a:pPr marL="457200" indent="-457200">
              <a:lnSpc>
                <a:spcPct val="107000"/>
              </a:lnSpc>
              <a:spcAft>
                <a:spcPts val="800"/>
              </a:spcAft>
              <a:buFont typeface="Arial" panose="020B0604020202020204" pitchFamily="34" charset="0"/>
              <a:buChar char="•"/>
            </a:pPr>
            <a:r>
              <a:rPr lang="en-US" alt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Foundation to Euclid Algorithm for computing GCD {8-10}</a:t>
            </a:r>
          </a:p>
          <a:p>
            <a:pPr marL="457200" indent="-457200">
              <a:lnSpc>
                <a:spcPct val="107000"/>
              </a:lnSpc>
              <a:spcAft>
                <a:spcPts val="800"/>
              </a:spcAft>
              <a:buFont typeface="Arial" panose="020B0604020202020204" pitchFamily="34" charset="0"/>
              <a:buChar char="•"/>
            </a:pPr>
            <a:r>
              <a:rPr lang="en-US" alt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Estimate the time efficiency for Euclid Algorithm {12, 13}</a:t>
            </a:r>
          </a:p>
          <a:p>
            <a:pPr marL="457200" indent="-457200">
              <a:lnSpc>
                <a:spcPct val="107000"/>
              </a:lnSpc>
              <a:spcAft>
                <a:spcPts val="8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use of Fibonacci numbers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F</a:t>
            </a:r>
            <a:r>
              <a:rPr lang="en-US" sz="2400" baseline="-25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k</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alt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for analyzing Euclid Algorithm {14-16}</a:t>
            </a:r>
          </a:p>
          <a:p>
            <a:pPr marL="457200" indent="-457200">
              <a:lnSpc>
                <a:spcPct val="107000"/>
              </a:lnSpc>
              <a:spcAft>
                <a:spcPts val="800"/>
              </a:spcAft>
              <a:buFont typeface="Arial" panose="020B0604020202020204" pitchFamily="34" charset="0"/>
              <a:buChar char="•"/>
            </a:pPr>
            <a:r>
              <a:rPr lang="en-US" sz="2400" dirty="0">
                <a:ea typeface="Calibri" panose="020F0502020204030204" pitchFamily="34" charset="0"/>
                <a:cs typeface="Times New Roman" panose="02020603050405020304" pitchFamily="18" charset="0"/>
              </a:rPr>
              <a:t>Consecutive integer checking algorithm for computing </a:t>
            </a:r>
            <a:r>
              <a:rPr lang="en-US" sz="2400" dirty="0" err="1">
                <a:ea typeface="Calibri" panose="020F0502020204030204" pitchFamily="34" charset="0"/>
                <a:cs typeface="Times New Roman" panose="02020603050405020304" pitchFamily="18" charset="0"/>
              </a:rPr>
              <a:t>gcd</a:t>
            </a:r>
            <a:r>
              <a:rPr lang="en-US" sz="2400" dirty="0">
                <a:ea typeface="Calibri" panose="020F0502020204030204" pitchFamily="34" charset="0"/>
                <a:cs typeface="Times New Roman" panose="02020603050405020304" pitchFamily="18" charset="0"/>
              </a:rPr>
              <a:t>(x, y) </a:t>
            </a:r>
            <a:r>
              <a:rPr lang="en-US" alt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{17-22}</a:t>
            </a:r>
            <a:endParaRPr lang="en-US" sz="2400" dirty="0">
              <a:ea typeface="Calibri" panose="020F0502020204030204" pitchFamily="34" charset="0"/>
              <a:cs typeface="Times New Roman" panose="02020603050405020304" pitchFamily="18" charset="0"/>
            </a:endParaRPr>
          </a:p>
          <a:p>
            <a:pPr marL="457200" indent="-457200">
              <a:lnSpc>
                <a:spcPct val="107000"/>
              </a:lnSpc>
              <a:spcAft>
                <a:spcPts val="800"/>
              </a:spcAft>
              <a:buFont typeface="Arial" panose="020B0604020202020204" pitchFamily="34" charset="0"/>
              <a:buChar char="•"/>
            </a:pP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Prime Factorization in </a:t>
            </a:r>
            <a:r>
              <a:rPr lang="en-US" sz="2400" dirty="0">
                <a:ea typeface="Calibri" panose="020F0502020204030204" pitchFamily="34" charset="0"/>
                <a:cs typeface="Times New Roman" panose="02020603050405020304" pitchFamily="18" charset="0"/>
              </a:rPr>
              <a:t>Middle-school procedure for computing </a:t>
            </a:r>
            <a:r>
              <a:rPr lang="en-US" sz="2400" dirty="0" err="1">
                <a:ea typeface="Calibri" panose="020F0502020204030204" pitchFamily="34" charset="0"/>
                <a:cs typeface="Times New Roman" panose="02020603050405020304" pitchFamily="18" charset="0"/>
              </a:rPr>
              <a:t>gcd</a:t>
            </a:r>
            <a:r>
              <a:rPr lang="en-US" sz="2400" dirty="0">
                <a:ea typeface="Calibri" panose="020F0502020204030204" pitchFamily="34" charset="0"/>
                <a:cs typeface="Times New Roman" panose="02020603050405020304" pitchFamily="18" charset="0"/>
              </a:rPr>
              <a:t>(x, y) </a:t>
            </a:r>
            <a:r>
              <a:rPr lang="en-US" sz="2400" dirty="0">
                <a:latin typeface="Times New Roman" panose="02020603050405020304" pitchFamily="18" charset="0"/>
                <a:ea typeface="Calibri" panose="020F0502020204030204" pitchFamily="34" charset="0"/>
                <a:cs typeface="Times New Roman" panose="02020603050405020304" pitchFamily="18" charset="0"/>
              </a:rPr>
              <a:t>{25-27}</a:t>
            </a:r>
          </a:p>
          <a:p>
            <a:pPr marL="457200" indent="-457200">
              <a:lnSpc>
                <a:spcPct val="107000"/>
              </a:lnSpc>
              <a:spcAft>
                <a:spcPts val="8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Use the Sieve of Eratosthenes to find all the primes which are less than a given number n and their time efficiency. [28-33]</a:t>
            </a:r>
          </a:p>
          <a:p>
            <a:pPr marL="457200" indent="-4572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Several characteristics of Algorithms [34-35]</a:t>
            </a:r>
          </a:p>
          <a:p>
            <a:pPr marL="457200" indent="-457200">
              <a:lnSpc>
                <a:spcPct val="107000"/>
              </a:lnSpc>
              <a:spcAft>
                <a:spcPts val="800"/>
              </a:spcAft>
              <a:buFont typeface="Arial" panose="020B0604020202020204" pitchFamily="34" charset="0"/>
              <a:buChar char="•"/>
            </a:pPr>
            <a:r>
              <a:rPr lang="en-US" sz="2400" dirty="0">
                <a:cs typeface="Times New Roman" panose="02020603050405020304" pitchFamily="18" charset="0"/>
              </a:rPr>
              <a:t>Another Way for Finding the GCD: Writing a GCD as a Linear Combination [39-48]</a:t>
            </a:r>
            <a:endParaRPr lang="en-US" sz="2400" dirty="0"/>
          </a:p>
        </p:txBody>
      </p:sp>
      <p:pic>
        <p:nvPicPr>
          <p:cNvPr id="3" name="Picture 2" descr="Image result for sad face">
            <a:extLst>
              <a:ext uri="{FF2B5EF4-FFF2-40B4-BE49-F238E27FC236}">
                <a16:creationId xmlns:a16="http://schemas.microsoft.com/office/drawing/2014/main" id="{AC47F7E9-EC01-43B9-9459-81C16BC50A9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949233" y="1288869"/>
            <a:ext cx="435429" cy="400931"/>
          </a:xfrm>
          <a:prstGeom prst="rect">
            <a:avLst/>
          </a:prstGeom>
          <a:noFill/>
        </p:spPr>
      </p:pic>
    </p:spTree>
    <p:extLst>
      <p:ext uri="{BB962C8B-B14F-4D97-AF65-F5344CB8AC3E}">
        <p14:creationId xmlns:p14="http://schemas.microsoft.com/office/powerpoint/2010/main" val="360106347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9971D45-9967-2D91-60CD-8805878F9301}"/>
              </a:ext>
            </a:extLst>
          </p:cNvPr>
          <p:cNvSpPr txBox="1"/>
          <p:nvPr/>
        </p:nvSpPr>
        <p:spPr>
          <a:xfrm>
            <a:off x="954266" y="3409378"/>
            <a:ext cx="3873731" cy="524987"/>
          </a:xfrm>
          <a:prstGeom prst="rect">
            <a:avLst/>
          </a:prstGeom>
          <a:solidFill>
            <a:srgbClr val="FFFF00"/>
          </a:solidFill>
        </p:spPr>
        <p:txBody>
          <a:bodyPr wrap="square" rtlCol="0">
            <a:spAutoFit/>
          </a:bodyPr>
          <a:lstStyle/>
          <a:p>
            <a:endParaRPr lang="en-US" dirty="0"/>
          </a:p>
        </p:txBody>
      </p:sp>
      <p:sp>
        <p:nvSpPr>
          <p:cNvPr id="8" name="TextBox 7">
            <a:extLst>
              <a:ext uri="{FF2B5EF4-FFF2-40B4-BE49-F238E27FC236}">
                <a16:creationId xmlns:a16="http://schemas.microsoft.com/office/drawing/2014/main" id="{21A9C179-2485-4850-8931-DB16895D1276}"/>
              </a:ext>
            </a:extLst>
          </p:cNvPr>
          <p:cNvSpPr txBox="1"/>
          <p:nvPr/>
        </p:nvSpPr>
        <p:spPr>
          <a:xfrm>
            <a:off x="970990" y="4462724"/>
            <a:ext cx="2852865" cy="524987"/>
          </a:xfrm>
          <a:prstGeom prst="rect">
            <a:avLst/>
          </a:prstGeom>
          <a:solidFill>
            <a:srgbClr val="FFFF00"/>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F4F01CA3-6B99-462E-BFE0-BAA311F77D8B}"/>
              </a:ext>
            </a:extLst>
          </p:cNvPr>
          <p:cNvSpPr txBox="1"/>
          <p:nvPr/>
        </p:nvSpPr>
        <p:spPr>
          <a:xfrm>
            <a:off x="1069669" y="886220"/>
            <a:ext cx="3354285" cy="698740"/>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274802" y="1052658"/>
            <a:ext cx="9401452" cy="4367029"/>
          </a:xfrm>
          <a:prstGeom prst="rect">
            <a:avLst/>
          </a:prstGeom>
        </p:spPr>
        <p:txBody>
          <a:bodyPr wrap="square">
            <a:spAutoFit/>
          </a:bodyPr>
          <a:lstStyle/>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We define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 0) = 0.  </a:t>
            </a:r>
            <a:r>
              <a:rPr lang="en-US" sz="2400" dirty="0">
                <a:latin typeface="Times New Roman" panose="02020603050405020304" pitchFamily="18" charset="0"/>
                <a:ea typeface="Calibri" panose="020F0502020204030204" pitchFamily="34" charset="0"/>
                <a:cs typeface="Times New Roman" panose="02020603050405020304" pitchFamily="18" charset="0"/>
              </a:rPr>
              <a:t>This definition is necessary to make standard properties of the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 function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(such as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 0) =  |x| ) </a:t>
            </a:r>
            <a:r>
              <a:rPr lang="en-US" sz="2400" dirty="0">
                <a:latin typeface="Times New Roman" panose="02020603050405020304" pitchFamily="18" charset="0"/>
                <a:ea typeface="Calibri" panose="020F0502020204030204" pitchFamily="34" charset="0"/>
                <a:cs typeface="Times New Roman" panose="02020603050405020304" pitchFamily="18" charset="0"/>
              </a:rPr>
              <a:t>universally valid.</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following are elementary properties of the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 function: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514350">
              <a:lnSpc>
                <a:spcPct val="107000"/>
              </a:lnSpc>
              <a:spcAft>
                <a:spcPts val="800"/>
              </a:spcAft>
            </a:pP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(a, b)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(b, a),</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514350">
              <a:lnSpc>
                <a:spcPct val="107000"/>
              </a:lnSpc>
              <a:spcAft>
                <a:spcPts val="800"/>
              </a:spcAft>
            </a:pP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(a, b)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(-a, b),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514350">
              <a:lnSpc>
                <a:spcPct val="107000"/>
              </a:lnSpc>
              <a:spcAft>
                <a:spcPts val="800"/>
              </a:spcAft>
            </a:pP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(a, b)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(|a|, |b|),</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514350">
              <a:lnSpc>
                <a:spcPct val="107000"/>
              </a:lnSpc>
              <a:spcAft>
                <a:spcPts val="800"/>
              </a:spcAft>
            </a:pP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0) =  |a|,  </a:t>
            </a:r>
            <a:r>
              <a:rPr lang="en-US" sz="2400" dirty="0">
                <a:latin typeface="Times New Roman" panose="02020603050405020304" pitchFamily="18" charset="0"/>
                <a:ea typeface="Calibri" panose="020F0502020204030204" pitchFamily="34" charset="0"/>
                <a:cs typeface="Times New Roman" panose="02020603050405020304" pitchFamily="18" charset="0"/>
              </a:rPr>
              <a:t>and</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514350">
              <a:lnSpc>
                <a:spcPct val="107000"/>
              </a:lnSpc>
              <a:spcAft>
                <a:spcPts val="800"/>
              </a:spcAft>
            </a:pP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(a, </a:t>
            </a:r>
            <a:r>
              <a:rPr lang="en-US" sz="2400" dirty="0" err="1">
                <a:latin typeface="Times New Roman" panose="02020603050405020304" pitchFamily="18" charset="0"/>
                <a:ea typeface="Calibri" panose="020F0502020204030204" pitchFamily="34" charset="0"/>
                <a:cs typeface="Times New Roman" panose="02020603050405020304" pitchFamily="18" charset="0"/>
              </a:rPr>
              <a:t>ka</a:t>
            </a:r>
            <a:r>
              <a:rPr lang="en-US" sz="2400" dirty="0">
                <a:latin typeface="Times New Roman" panose="02020603050405020304" pitchFamily="18" charset="0"/>
                <a:ea typeface="Calibri" panose="020F0502020204030204" pitchFamily="34" charset="0"/>
                <a:cs typeface="Times New Roman" panose="02020603050405020304" pitchFamily="18" charset="0"/>
              </a:rPr>
              <a:t>) = |a|,    for k ɛ Z = { …., -2, -1, 0, 1, 2, …} of integers.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p:cNvSpPr txBox="1"/>
          <p:nvPr/>
        </p:nvSpPr>
        <p:spPr>
          <a:xfrm>
            <a:off x="1187062" y="939297"/>
            <a:ext cx="9401452" cy="1083076"/>
          </a:xfrm>
          <a:prstGeom prst="rect">
            <a:avLst/>
          </a:prstGeom>
          <a:noFill/>
          <a:ln>
            <a:solidFill>
              <a:schemeClr val="accent1"/>
            </a:solidFill>
          </a:ln>
        </p:spPr>
        <p:txBody>
          <a:bodyPr wrap="square" rtlCol="0">
            <a:spAutoFit/>
          </a:bodyPr>
          <a:lstStyle/>
          <a:p>
            <a:endParaRPr lang="en-US" dirty="0"/>
          </a:p>
        </p:txBody>
      </p:sp>
      <p:sp>
        <p:nvSpPr>
          <p:cNvPr id="5" name="Thought Bubble: Cloud 4">
            <a:extLst>
              <a:ext uri="{FF2B5EF4-FFF2-40B4-BE49-F238E27FC236}">
                <a16:creationId xmlns:a16="http://schemas.microsoft.com/office/drawing/2014/main" id="{417E2EA4-0FC4-4219-A201-87290C990240}"/>
              </a:ext>
            </a:extLst>
          </p:cNvPr>
          <p:cNvSpPr/>
          <p:nvPr/>
        </p:nvSpPr>
        <p:spPr>
          <a:xfrm rot="20706359" flipH="1">
            <a:off x="660975" y="998712"/>
            <a:ext cx="376201" cy="302004"/>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833101">
            <a:off x="512064" y="955437"/>
            <a:ext cx="630936" cy="44404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7EF960D-D46E-BD28-DE2B-4D7275075539}"/>
              </a:ext>
            </a:extLst>
          </p:cNvPr>
          <p:cNvSpPr txBox="1"/>
          <p:nvPr/>
        </p:nvSpPr>
        <p:spPr>
          <a:xfrm>
            <a:off x="4423954" y="4410227"/>
            <a:ext cx="7454010" cy="369332"/>
          </a:xfrm>
          <a:prstGeom prst="rect">
            <a:avLst/>
          </a:prstGeom>
          <a:noFill/>
        </p:spPr>
        <p:txBody>
          <a:bodyPr wrap="square" rtlCol="0">
            <a:spAutoFit/>
          </a:bodyPr>
          <a:lstStyle/>
          <a:p>
            <a:r>
              <a:rPr lang="en-US" dirty="0" err="1"/>
              <a:t>gcd</a:t>
            </a:r>
            <a:r>
              <a:rPr lang="en-US" dirty="0"/>
              <a:t>(-5, 2) = </a:t>
            </a:r>
            <a:r>
              <a:rPr lang="en-US" dirty="0" err="1"/>
              <a:t>gcd</a:t>
            </a:r>
            <a:r>
              <a:rPr lang="en-US" dirty="0"/>
              <a:t>(2, -1) = </a:t>
            </a:r>
            <a:r>
              <a:rPr lang="en-US" dirty="0" err="1"/>
              <a:t>gcd</a:t>
            </a:r>
            <a:r>
              <a:rPr lang="en-US" dirty="0"/>
              <a:t>(-1, 0) = |-1| = 1 = </a:t>
            </a:r>
            <a:r>
              <a:rPr lang="en-US" dirty="0" err="1"/>
              <a:t>gcd</a:t>
            </a:r>
            <a:r>
              <a:rPr lang="en-US" dirty="0"/>
              <a:t>(1, 0) = </a:t>
            </a:r>
            <a:r>
              <a:rPr lang="en-US" dirty="0" err="1"/>
              <a:t>gcd</a:t>
            </a:r>
            <a:r>
              <a:rPr lang="en-US" dirty="0"/>
              <a:t>(2, 1) = </a:t>
            </a:r>
            <a:r>
              <a:rPr lang="en-US" dirty="0" err="1"/>
              <a:t>gcd</a:t>
            </a:r>
            <a:r>
              <a:rPr lang="en-US" dirty="0"/>
              <a:t>(5, 1)</a:t>
            </a:r>
          </a:p>
        </p:txBody>
      </p:sp>
    </p:spTree>
    <p:extLst>
      <p:ext uri="{BB962C8B-B14F-4D97-AF65-F5344CB8AC3E}">
        <p14:creationId xmlns:p14="http://schemas.microsoft.com/office/powerpoint/2010/main" val="317742374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E8FDDD0-9EB2-4904-B328-5D73F31E0856}"/>
              </a:ext>
            </a:extLst>
          </p:cNvPr>
          <p:cNvSpPr txBox="1"/>
          <p:nvPr/>
        </p:nvSpPr>
        <p:spPr>
          <a:xfrm>
            <a:off x="1727201" y="1743550"/>
            <a:ext cx="6424022" cy="1082777"/>
          </a:xfrm>
          <a:prstGeom prst="rect">
            <a:avLst/>
          </a:prstGeom>
          <a:solidFill>
            <a:schemeClr val="accent5">
              <a:lumMod val="20000"/>
              <a:lumOff val="80000"/>
            </a:schemeClr>
          </a:solidFill>
        </p:spPr>
        <p:txBody>
          <a:bodyPr wrap="square" rtlCol="0">
            <a:spAutoFit/>
          </a:bodyPr>
          <a:lstStyle/>
          <a:p>
            <a:endParaRPr lang="en-US" dirty="0"/>
          </a:p>
        </p:txBody>
      </p:sp>
      <p:sp>
        <p:nvSpPr>
          <p:cNvPr id="2" name="Rectangle 1"/>
          <p:cNvSpPr/>
          <p:nvPr/>
        </p:nvSpPr>
        <p:spPr>
          <a:xfrm>
            <a:off x="1979974" y="1316206"/>
            <a:ext cx="8156803" cy="4537589"/>
          </a:xfrm>
          <a:prstGeom prst="rect">
            <a:avLst/>
          </a:prstGeom>
        </p:spPr>
        <p:txBody>
          <a:bodyPr wrap="square">
            <a:spAutoFit/>
          </a:bodyPr>
          <a:lstStyle/>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b="1"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Lemma 0.1.1</a:t>
            </a:r>
          </a:p>
          <a:p>
            <a:pPr>
              <a:lnSpc>
                <a:spcPct val="107000"/>
              </a:lnSpc>
              <a:spcAft>
                <a:spcPts val="800"/>
              </a:spcAft>
            </a:pP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If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 is a positive integer, then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 0) = x.</a:t>
            </a:r>
          </a:p>
          <a:p>
            <a:pPr>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Proof: </a:t>
            </a:r>
          </a:p>
          <a:p>
            <a:pPr>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Suppose x is a positive integer (x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0). Certainly x is a common divisor of both x and 0 because x divides itself (i.e., x | x) and also x divides 0 (i.e., x | 0).  Also no integer greater than x can be a common divisor of x and 0, (since no integer greater than x can divide x).  Hence x is the greatest common divisor of x and 0.</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QED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hought Bubble: Cloud 4">
            <a:extLst>
              <a:ext uri="{FF2B5EF4-FFF2-40B4-BE49-F238E27FC236}">
                <a16:creationId xmlns:a16="http://schemas.microsoft.com/office/drawing/2014/main" id="{417E2EA4-0FC4-4219-A201-87290C990240}"/>
              </a:ext>
            </a:extLst>
          </p:cNvPr>
          <p:cNvSpPr/>
          <p:nvPr/>
        </p:nvSpPr>
        <p:spPr>
          <a:xfrm rot="20706359" flipH="1">
            <a:off x="961035" y="1941919"/>
            <a:ext cx="597261" cy="302004"/>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412857">
            <a:off x="932255" y="1829372"/>
            <a:ext cx="654821" cy="431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949569"/>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BFA9D4-315B-4249-B6B3-2E5D0E74DDEC}"/>
              </a:ext>
            </a:extLst>
          </p:cNvPr>
          <p:cNvSpPr txBox="1"/>
          <p:nvPr/>
        </p:nvSpPr>
        <p:spPr>
          <a:xfrm>
            <a:off x="1145309" y="1403927"/>
            <a:ext cx="9697125" cy="3316119"/>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7FF729F-35B5-427A-A55C-452DE19A2C60}"/>
                  </a:ext>
                </a:extLst>
              </p:cNvPr>
              <p:cNvSpPr txBox="1"/>
              <p:nvPr/>
            </p:nvSpPr>
            <p:spPr>
              <a:xfrm>
                <a:off x="1489165" y="865614"/>
                <a:ext cx="9213669" cy="5632311"/>
              </a:xfrm>
              <a:prstGeom prst="rect">
                <a:avLst/>
              </a:prstGeom>
              <a:noFill/>
            </p:spPr>
            <p:txBody>
              <a:bodyPr wrap="square" rtlCol="0">
                <a:spAutoFit/>
              </a:bodyPr>
              <a:lstStyle/>
              <a:p>
                <a:r>
                  <a:rPr lang="en-US" sz="2400" b="1"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Lemma 0.1.2</a:t>
                </a:r>
              </a:p>
              <a:p>
                <a:endParaRPr lang="en-US" sz="2400" dirty="0">
                  <a:latin typeface="Times New Roman" panose="02020603050405020304" pitchFamily="18" charset="0"/>
                  <a:cs typeface="Times New Roman" panose="02020603050405020304" pitchFamily="18" charset="0"/>
                </a:endParaRPr>
              </a:p>
              <a:p>
                <a:r>
                  <a:rPr lang="en-US" sz="2400" dirty="0">
                    <a:solidFill>
                      <a:srgbClr val="0000FF"/>
                    </a:solidFill>
                    <a:latin typeface="Times New Roman" panose="02020603050405020304" pitchFamily="18" charset="0"/>
                    <a:cs typeface="Times New Roman" panose="02020603050405020304" pitchFamily="18" charset="0"/>
                  </a:rPr>
                  <a:t>If x and y are any integers not both zero, and if </a:t>
                </a:r>
                <a:r>
                  <a:rPr lang="en-US" sz="2400" dirty="0">
                    <a:latin typeface="Times New Roman" panose="02020603050405020304" pitchFamily="18" charset="0"/>
                    <a:cs typeface="Times New Roman" panose="02020603050405020304" pitchFamily="18" charset="0"/>
                  </a:rPr>
                  <a:t>q and r are any integers such that </a:t>
                </a:r>
              </a:p>
              <a:p>
                <a:endParaRPr lang="en-US" sz="2400" dirty="0">
                  <a:solidFill>
                    <a:srgbClr val="0000FF"/>
                  </a:solidFill>
                  <a:latin typeface="Times New Roman" panose="02020603050405020304" pitchFamily="18" charset="0"/>
                  <a:cs typeface="Times New Roman" panose="02020603050405020304" pitchFamily="18" charset="0"/>
                </a:endParaRPr>
              </a:p>
              <a:p>
                <a:r>
                  <a:rPr lang="en-US" sz="2400" dirty="0">
                    <a:solidFill>
                      <a:srgbClr val="0000FF"/>
                    </a:solidFill>
                    <a:latin typeface="Times New Roman" panose="02020603050405020304" pitchFamily="18" charset="0"/>
                    <a:cs typeface="Times New Roman" panose="02020603050405020304" pitchFamily="18" charset="0"/>
                  </a:rPr>
                  <a:t>		x = q * y + r,  0 </a:t>
                </a:r>
                <a14:m>
                  <m:oMath xmlns:m="http://schemas.openxmlformats.org/officeDocument/2006/math">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r &lt; y,</a:t>
                </a:r>
              </a:p>
              <a:p>
                <a:endParaRPr lang="en-US" sz="2400" dirty="0">
                  <a:solidFill>
                    <a:srgbClr val="0000FF"/>
                  </a:solidFill>
                  <a:latin typeface="Times New Roman" panose="02020603050405020304" pitchFamily="18" charset="0"/>
                  <a:cs typeface="Times New Roman" panose="02020603050405020304" pitchFamily="18" charset="0"/>
                </a:endParaRPr>
              </a:p>
              <a:p>
                <a:r>
                  <a:rPr lang="en-US" sz="2400" dirty="0">
                    <a:solidFill>
                      <a:srgbClr val="0000FF"/>
                    </a:solidFill>
                    <a:latin typeface="Times New Roman" panose="02020603050405020304" pitchFamily="18" charset="0"/>
                    <a:cs typeface="Times New Roman" panose="02020603050405020304" pitchFamily="18" charset="0"/>
                  </a:rPr>
                  <a:t>then GCD(x, y) = GCD(y, r).</a:t>
                </a:r>
              </a:p>
              <a:p>
                <a:endParaRPr lang="en-US" sz="2400" dirty="0">
                  <a:solidFill>
                    <a:srgbClr val="0000FF"/>
                  </a:solidFill>
                  <a:latin typeface="Times New Roman" panose="02020603050405020304" pitchFamily="18" charset="0"/>
                  <a:cs typeface="Times New Roman" panose="02020603050405020304" pitchFamily="18" charset="0"/>
                </a:endParaRPr>
              </a:p>
              <a:p>
                <a:r>
                  <a:rPr lang="en-US" sz="2400" dirty="0">
                    <a:solidFill>
                      <a:srgbClr val="0000FF"/>
                    </a:solidFill>
                    <a:latin typeface="Times New Roman" panose="02020603050405020304" pitchFamily="18" charset="0"/>
                    <a:cs typeface="Times New Roman" panose="02020603050405020304" pitchFamily="18" charset="0"/>
                  </a:rPr>
                  <a:t>        {i.e., </a:t>
                </a:r>
                <a:r>
                  <a:rPr lang="en-US" sz="2400" b="1" i="1" dirty="0">
                    <a:solidFill>
                      <a:srgbClr val="0000FF"/>
                    </a:solidFill>
                    <a:latin typeface="Times New Roman" panose="02020603050405020304" pitchFamily="18" charset="0"/>
                    <a:cs typeface="Times New Roman" panose="02020603050405020304" pitchFamily="18" charset="0"/>
                  </a:rPr>
                  <a:t>GCD(x, y) = GCD(y, x mod y)</a:t>
                </a:r>
                <a:r>
                  <a:rPr lang="en-US" sz="2400" dirty="0">
                    <a:solidFill>
                      <a:srgbClr val="0000FF"/>
                    </a:solidFill>
                    <a:latin typeface="Times New Roman" panose="02020603050405020304" pitchFamily="18" charset="0"/>
                    <a:cs typeface="Times New Roman" panose="02020603050405020304" pitchFamily="18" charset="0"/>
                  </a:rPr>
                  <a:t>, since r = x mod y.}</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Proof: </a:t>
                </a:r>
              </a:p>
              <a:p>
                <a:r>
                  <a:rPr lang="en-US" sz="2400" dirty="0">
                    <a:latin typeface="Times New Roman" panose="02020603050405020304" pitchFamily="18" charset="0"/>
                    <a:cs typeface="Times New Roman" panose="02020603050405020304" pitchFamily="18" charset="0"/>
                  </a:rPr>
                  <a:t>[The proof is divided into two parts: (1) proof that </a:t>
                </a:r>
                <a:r>
                  <a:rPr lang="en-US" sz="2400" dirty="0" err="1">
                    <a:latin typeface="Times New Roman" panose="02020603050405020304" pitchFamily="18" charset="0"/>
                    <a:cs typeface="Times New Roman" panose="02020603050405020304" pitchFamily="18" charset="0"/>
                  </a:rPr>
                  <a:t>gcd</a:t>
                </a:r>
                <a:r>
                  <a:rPr lang="en-US" sz="2400" dirty="0">
                    <a:latin typeface="Times New Roman" panose="02020603050405020304" pitchFamily="18" charset="0"/>
                    <a:cs typeface="Times New Roman" panose="02020603050405020304" pitchFamily="18" charset="0"/>
                  </a:rPr>
                  <a:t>(a, b)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gcd</a:t>
                </a:r>
                <a:r>
                  <a:rPr lang="en-US" sz="2400" dirty="0">
                    <a:latin typeface="Times New Roman" panose="02020603050405020304" pitchFamily="18" charset="0"/>
                    <a:cs typeface="Times New Roman" panose="02020603050405020304" pitchFamily="18" charset="0"/>
                  </a:rPr>
                  <a:t>(b, r), and (2)  proof that </a:t>
                </a:r>
                <a:r>
                  <a:rPr lang="en-US" sz="2400" dirty="0" err="1">
                    <a:latin typeface="Times New Roman" panose="02020603050405020304" pitchFamily="18" charset="0"/>
                    <a:cs typeface="Times New Roman" panose="02020603050405020304" pitchFamily="18" charset="0"/>
                  </a:rPr>
                  <a:t>gcd</a:t>
                </a:r>
                <a:r>
                  <a:rPr lang="en-US" sz="2400" dirty="0">
                    <a:latin typeface="Times New Roman" panose="02020603050405020304" pitchFamily="18" charset="0"/>
                    <a:cs typeface="Times New Roman" panose="02020603050405020304" pitchFamily="18" charset="0"/>
                  </a:rPr>
                  <a:t>(b, r)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gcd</a:t>
                </a:r>
                <a:r>
                  <a:rPr lang="en-US" sz="2400" dirty="0">
                    <a:latin typeface="Times New Roman" panose="02020603050405020304" pitchFamily="18" charset="0"/>
                    <a:cs typeface="Times New Roman" panose="02020603050405020304" pitchFamily="18" charset="0"/>
                  </a:rPr>
                  <a:t>(a, b). Since each </a:t>
                </a:r>
                <a:r>
                  <a:rPr lang="en-US" sz="2400" dirty="0" err="1">
                    <a:latin typeface="Times New Roman" panose="02020603050405020304" pitchFamily="18" charset="0"/>
                    <a:cs typeface="Times New Roman" panose="02020603050405020304" pitchFamily="18" charset="0"/>
                  </a:rPr>
                  <a:t>gcd</a:t>
                </a:r>
                <a:r>
                  <a:rPr lang="en-US" sz="2400" dirty="0">
                    <a:latin typeface="Times New Roman" panose="02020603050405020304" pitchFamily="18" charset="0"/>
                    <a:cs typeface="Times New Roman" panose="02020603050405020304" pitchFamily="18" charset="0"/>
                  </a:rPr>
                  <a:t> is less than or equal to the other, the two must be equal.]</a:t>
                </a:r>
              </a:p>
            </p:txBody>
          </p:sp>
        </mc:Choice>
        <mc:Fallback xmlns="">
          <p:sp>
            <p:nvSpPr>
              <p:cNvPr id="2" name="TextBox 1">
                <a:extLst>
                  <a:ext uri="{FF2B5EF4-FFF2-40B4-BE49-F238E27FC236}">
                    <a16:creationId xmlns:a16="http://schemas.microsoft.com/office/drawing/2014/main" id="{F7FF729F-35B5-427A-A55C-452DE19A2C60}"/>
                  </a:ext>
                </a:extLst>
              </p:cNvPr>
              <p:cNvSpPr txBox="1">
                <a:spLocks noRot="1" noChangeAspect="1" noMove="1" noResize="1" noEditPoints="1" noAdjustHandles="1" noChangeArrowheads="1" noChangeShapeType="1" noTextEdit="1"/>
              </p:cNvSpPr>
              <p:nvPr/>
            </p:nvSpPr>
            <p:spPr>
              <a:xfrm>
                <a:off x="1489165" y="865614"/>
                <a:ext cx="9213669" cy="5632311"/>
              </a:xfrm>
              <a:prstGeom prst="rect">
                <a:avLst/>
              </a:prstGeom>
              <a:blipFill>
                <a:blip r:embed="rId2"/>
                <a:stretch>
                  <a:fillRect l="-992" t="-866" b="-1515"/>
                </a:stretch>
              </a:blipFill>
            </p:spPr>
            <p:txBody>
              <a:bodyPr/>
              <a:lstStyle/>
              <a:p>
                <a:r>
                  <a:rPr lang="en-US">
                    <a:noFill/>
                  </a:rPr>
                  <a:t> </a:t>
                </a:r>
              </a:p>
            </p:txBody>
          </p:sp>
        </mc:Fallback>
      </mc:AlternateContent>
      <p:sp>
        <p:nvSpPr>
          <p:cNvPr id="3" name="Thought Bubble: Cloud 2">
            <a:extLst>
              <a:ext uri="{FF2B5EF4-FFF2-40B4-BE49-F238E27FC236}">
                <a16:creationId xmlns:a16="http://schemas.microsoft.com/office/drawing/2014/main" id="{954D4C1C-965D-49C7-86F9-C17C6F6BBCDC}"/>
              </a:ext>
            </a:extLst>
          </p:cNvPr>
          <p:cNvSpPr/>
          <p:nvPr/>
        </p:nvSpPr>
        <p:spPr>
          <a:xfrm rot="20706359" flipH="1">
            <a:off x="434675" y="3347057"/>
            <a:ext cx="597261" cy="302004"/>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mage result for smiley face images">
            <a:extLst>
              <a:ext uri="{FF2B5EF4-FFF2-40B4-BE49-F238E27FC236}">
                <a16:creationId xmlns:a16="http://schemas.microsoft.com/office/drawing/2014/main" id="{FF50627F-4F29-435F-A5E4-7E7727D2C98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993435">
            <a:off x="457000" y="3275373"/>
            <a:ext cx="596063" cy="4453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D948077-E102-521B-359A-6DF8E1A585E0}"/>
              </a:ext>
            </a:extLst>
          </p:cNvPr>
          <p:cNvSpPr txBox="1"/>
          <p:nvPr/>
        </p:nvSpPr>
        <p:spPr>
          <a:xfrm>
            <a:off x="1145309" y="251118"/>
            <a:ext cx="9697125" cy="522259"/>
          </a:xfrm>
          <a:prstGeom prst="rect">
            <a:avLst/>
          </a:prstGeom>
          <a:solidFill>
            <a:srgbClr val="FFFF00"/>
          </a:solidFill>
        </p:spPr>
        <p:txBody>
          <a:bodyPr wrap="square">
            <a:spAutoFit/>
          </a:bodyPr>
          <a:lstStyle/>
          <a:p>
            <a:pPr>
              <a:lnSpc>
                <a:spcPct val="107000"/>
              </a:lnSpc>
              <a:spcAft>
                <a:spcPts val="8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Relationship between GCD and </a:t>
            </a:r>
            <a:r>
              <a:rPr lang="en-US" altLang="en-US" sz="28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Division Theorem (Theorem 0.1)</a:t>
            </a:r>
          </a:p>
        </p:txBody>
      </p:sp>
    </p:spTree>
    <p:extLst>
      <p:ext uri="{BB962C8B-B14F-4D97-AF65-F5344CB8AC3E}">
        <p14:creationId xmlns:p14="http://schemas.microsoft.com/office/powerpoint/2010/main" val="4248166051"/>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7A954EA-A867-1050-C6A1-28DC83442E91}"/>
              </a:ext>
            </a:extLst>
          </p:cNvPr>
          <p:cNvSpPr txBox="1"/>
          <p:nvPr/>
        </p:nvSpPr>
        <p:spPr>
          <a:xfrm>
            <a:off x="1547673" y="749746"/>
            <a:ext cx="8876487" cy="1346908"/>
          </a:xfrm>
          <a:prstGeom prst="rect">
            <a:avLst/>
          </a:prstGeom>
          <a:solidFill>
            <a:srgbClr val="FFFF00"/>
          </a:solidFill>
        </p:spPr>
        <p:txBody>
          <a:bodyPr wrap="square" rtlCol="0">
            <a:spAutoFit/>
          </a:bodyPr>
          <a:lstStyle/>
          <a:p>
            <a:endParaRPr lang="en-US" dirty="0"/>
          </a:p>
        </p:txBody>
      </p:sp>
      <p:sp>
        <p:nvSpPr>
          <p:cNvPr id="5" name="TextBox 4">
            <a:extLst>
              <a:ext uri="{FF2B5EF4-FFF2-40B4-BE49-F238E27FC236}">
                <a16:creationId xmlns:a16="http://schemas.microsoft.com/office/drawing/2014/main" id="{B3C1EA22-8BE2-45CE-BABF-1DBBCA39067F}"/>
              </a:ext>
            </a:extLst>
          </p:cNvPr>
          <p:cNvSpPr txBox="1"/>
          <p:nvPr/>
        </p:nvSpPr>
        <p:spPr>
          <a:xfrm>
            <a:off x="1547673" y="2250656"/>
            <a:ext cx="8876487" cy="2478098"/>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767840" y="343871"/>
                <a:ext cx="9866811" cy="6420732"/>
              </a:xfrm>
              <a:prstGeom prst="rect">
                <a:avLst/>
              </a:prstGeom>
            </p:spPr>
            <p:txBody>
              <a:bodyPr wrap="square">
                <a:spAutoFit/>
              </a:bodyPr>
              <a:lstStyle/>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Example 0.30: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According to the previous Lemma 0.1.2,  … </a:t>
                </a:r>
              </a:p>
              <a:p>
                <a:pPr lvl="1" indent="-454025">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If x = q * y + r  (equivalently, x = q * y + x mod y), </a:t>
                </a:r>
              </a:p>
              <a:p>
                <a:pPr lvl="1"/>
                <a:r>
                  <a:rPr lang="en-US" sz="2400" dirty="0">
                    <a:solidFill>
                      <a:srgbClr val="0000FF"/>
                    </a:solidFill>
                    <a:latin typeface="Times New Roman" panose="02020603050405020304" pitchFamily="18" charset="0"/>
                    <a:cs typeface="Times New Roman" panose="02020603050405020304" pitchFamily="18" charset="0"/>
                  </a:rPr>
                  <a:t>then GCD(x, y) = GCD(y, r).</a:t>
                </a:r>
              </a:p>
              <a:p>
                <a:pPr>
                  <a:lnSpc>
                    <a:spcPct val="107000"/>
                  </a:lnSpc>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Given     x = 64, y = 24,              </a:t>
                </a:r>
              </a:p>
              <a:p>
                <a:pPr>
                  <a:lnSpc>
                    <a:spcPct val="107000"/>
                  </a:lnSpc>
                  <a:tabLst>
                    <a:tab pos="2058988" algn="l"/>
                    <a:tab pos="2225675" algn="l"/>
                  </a:tabLs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    y)   =  </a:t>
                </a:r>
                <a:r>
                  <a:rPr lang="en-US" sz="2400" u="sng"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(y,    r)    </a:t>
                </a:r>
                <a14:m>
                  <m:oMath xmlns:m="http://schemas.openxmlformats.org/officeDocument/2006/math">
                    <m:r>
                      <a:rPr lang="en-US" sz="2400" i="1" u="sng"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x = q * y + (x mod y)                  </a:t>
                </a:r>
              </a:p>
              <a:p>
                <a:pPr indent="457200">
                  <a:lnSpc>
                    <a:spcPct val="107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(64, 24)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(24, 16)   for </a:t>
                </a:r>
                <a:r>
                  <a:rPr lang="en-US" sz="2400" u="sng" dirty="0">
                    <a:solidFill>
                      <a:srgbClr val="0000FF"/>
                    </a:solidFill>
                    <a:latin typeface="Times New Roman" panose="02020603050405020304" pitchFamily="18" charset="0"/>
                    <a:cs typeface="Times New Roman" panose="02020603050405020304" pitchFamily="18" charset="0"/>
                  </a:rPr>
                  <a:t>64</a:t>
                </a:r>
                <a:r>
                  <a:rPr lang="en-US" sz="2400" dirty="0">
                    <a:solidFill>
                      <a:srgbClr val="0000FF"/>
                    </a:solidFill>
                    <a:latin typeface="Times New Roman" panose="02020603050405020304" pitchFamily="18" charset="0"/>
                    <a:cs typeface="Times New Roman" panose="02020603050405020304" pitchFamily="18" charset="0"/>
                  </a:rPr>
                  <a:t> = 2 * </a:t>
                </a:r>
                <a:r>
                  <a:rPr lang="en-US" sz="2400" u="sng" dirty="0">
                    <a:solidFill>
                      <a:srgbClr val="0000FF"/>
                    </a:solidFill>
                    <a:latin typeface="Times New Roman" panose="02020603050405020304" pitchFamily="18" charset="0"/>
                    <a:cs typeface="Times New Roman" panose="02020603050405020304" pitchFamily="18" charset="0"/>
                  </a:rPr>
                  <a:t>24</a:t>
                </a:r>
                <a:r>
                  <a:rPr lang="en-US" sz="2400" dirty="0">
                    <a:solidFill>
                      <a:srgbClr val="0000FF"/>
                    </a:solidFill>
                    <a:latin typeface="Times New Roman" panose="02020603050405020304" pitchFamily="18" charset="0"/>
                    <a:cs typeface="Times New Roman" panose="02020603050405020304" pitchFamily="18" charset="0"/>
                  </a:rPr>
                  <a:t> + 16            </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indent="457200" defTabSz="887413">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(16,   8)   for </a:t>
                </a:r>
                <a:r>
                  <a:rPr lang="en-US" sz="2400" u="sng" dirty="0">
                    <a:solidFill>
                      <a:srgbClr val="0000FF"/>
                    </a:solidFill>
                    <a:latin typeface="Times New Roman" panose="02020603050405020304" pitchFamily="18" charset="0"/>
                    <a:cs typeface="Times New Roman" panose="02020603050405020304" pitchFamily="18" charset="0"/>
                  </a:rPr>
                  <a:t>24</a:t>
                </a:r>
                <a:r>
                  <a:rPr lang="en-US" sz="2400" dirty="0">
                    <a:solidFill>
                      <a:srgbClr val="0000FF"/>
                    </a:solidFill>
                    <a:latin typeface="Times New Roman" panose="02020603050405020304" pitchFamily="18" charset="0"/>
                    <a:cs typeface="Times New Roman" panose="02020603050405020304" pitchFamily="18" charset="0"/>
                  </a:rPr>
                  <a:t> = 1 * </a:t>
                </a:r>
                <a:r>
                  <a:rPr lang="en-US" sz="2400" u="sng" dirty="0">
                    <a:solidFill>
                      <a:srgbClr val="0000FF"/>
                    </a:solidFill>
                    <a:latin typeface="Times New Roman" panose="02020603050405020304" pitchFamily="18" charset="0"/>
                    <a:cs typeface="Times New Roman" panose="02020603050405020304" pitchFamily="18" charset="0"/>
                  </a:rPr>
                  <a:t>16</a:t>
                </a:r>
                <a:r>
                  <a:rPr lang="en-US" sz="2400" dirty="0">
                    <a:solidFill>
                      <a:srgbClr val="0000FF"/>
                    </a:solidFill>
                    <a:latin typeface="Times New Roman" panose="02020603050405020304" pitchFamily="18" charset="0"/>
                    <a:cs typeface="Times New Roman" panose="02020603050405020304" pitchFamily="18" charset="0"/>
                  </a:rPr>
                  <a:t> +   8</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182880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  8,   0)   for </a:t>
                </a:r>
                <a:r>
                  <a:rPr lang="en-US" sz="2400" u="sng" dirty="0">
                    <a:solidFill>
                      <a:srgbClr val="0000FF"/>
                    </a:solidFill>
                    <a:latin typeface="Times New Roman" panose="02020603050405020304" pitchFamily="18" charset="0"/>
                    <a:cs typeface="Times New Roman" panose="02020603050405020304" pitchFamily="18" charset="0"/>
                  </a:rPr>
                  <a:t>16</a:t>
                </a:r>
                <a:r>
                  <a:rPr lang="en-US" sz="2400" dirty="0">
                    <a:solidFill>
                      <a:srgbClr val="0000FF"/>
                    </a:solidFill>
                    <a:latin typeface="Times New Roman" panose="02020603050405020304" pitchFamily="18" charset="0"/>
                    <a:cs typeface="Times New Roman" panose="02020603050405020304" pitchFamily="18" charset="0"/>
                  </a:rPr>
                  <a:t> = 2 *   </a:t>
                </a:r>
                <a:r>
                  <a:rPr lang="en-US" sz="2400" u="sng" dirty="0">
                    <a:solidFill>
                      <a:srgbClr val="0000FF"/>
                    </a:solidFill>
                    <a:latin typeface="Times New Roman" panose="02020603050405020304" pitchFamily="18" charset="0"/>
                    <a:cs typeface="Times New Roman" panose="02020603050405020304" pitchFamily="18" charset="0"/>
                  </a:rPr>
                  <a:t>8</a:t>
                </a:r>
                <a:r>
                  <a:rPr lang="en-US" sz="2400" dirty="0">
                    <a:solidFill>
                      <a:srgbClr val="0000FF"/>
                    </a:solidFill>
                    <a:latin typeface="Times New Roman" panose="02020603050405020304" pitchFamily="18" charset="0"/>
                    <a:cs typeface="Times New Roman" panose="02020603050405020304" pitchFamily="18" charset="0"/>
                  </a:rPr>
                  <a:t> +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8	                for   </a:t>
                </a:r>
                <a:r>
                  <a:rPr lang="en-US" sz="2400" u="sng" dirty="0">
                    <a:solidFill>
                      <a:srgbClr val="0000FF"/>
                    </a:solidFill>
                    <a:latin typeface="Times New Roman" panose="02020603050405020304" pitchFamily="18" charset="0"/>
                    <a:cs typeface="Times New Roman" panose="02020603050405020304" pitchFamily="18" charset="0"/>
                  </a:rPr>
                  <a:t>8</a:t>
                </a:r>
                <a:r>
                  <a:rPr lang="en-US" sz="2400" dirty="0">
                    <a:solidFill>
                      <a:srgbClr val="0000FF"/>
                    </a:solidFill>
                    <a:latin typeface="Times New Roman" panose="02020603050405020304" pitchFamily="18" charset="0"/>
                    <a:cs typeface="Times New Roman" panose="02020603050405020304" pitchFamily="18" charset="0"/>
                  </a:rPr>
                  <a:t> = 0 *  </a:t>
                </a:r>
                <a:r>
                  <a:rPr lang="en-US" sz="2400" u="sng" dirty="0">
                    <a:solidFill>
                      <a:srgbClr val="0000FF"/>
                    </a:solidFill>
                    <a:latin typeface="Times New Roman" panose="02020603050405020304" pitchFamily="18" charset="0"/>
                    <a:cs typeface="Times New Roman" panose="02020603050405020304" pitchFamily="18" charset="0"/>
                  </a:rPr>
                  <a:t>0</a:t>
                </a:r>
                <a:r>
                  <a:rPr lang="en-US" sz="2400" dirty="0">
                    <a:solidFill>
                      <a:srgbClr val="0000FF"/>
                    </a:solidFill>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8</a:t>
                </a:r>
                <a:r>
                  <a:rPr lang="en-US" sz="2400" dirty="0">
                    <a:solidFill>
                      <a:srgbClr val="0000FF"/>
                    </a:solidFill>
                    <a:latin typeface="Times New Roman" panose="02020603050405020304" pitchFamily="18" charset="0"/>
                    <a:cs typeface="Times New Roman" panose="02020603050405020304" pitchFamily="18" charset="0"/>
                  </a:rPr>
                  <a:t>.</a:t>
                </a:r>
                <a:endParaRPr lang="en-US" sz="2400" dirty="0">
                  <a:solidFill>
                    <a:srgbClr val="0000FF"/>
                  </a:solidFill>
                </a:endParaRPr>
              </a:p>
              <a:p>
                <a:pPr marL="457200" indent="-457200">
                  <a:lnSpc>
                    <a:spcPct val="107000"/>
                  </a:lnSpc>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This could express as </a:t>
                </a:r>
                <a:r>
                  <a:rPr lang="en-US" sz="2400" dirty="0">
                    <a:solidFill>
                      <a:srgbClr val="0000FF"/>
                    </a:solidFill>
                    <a:latin typeface="Times New Roman" panose="02020603050405020304" pitchFamily="18" charset="0"/>
                    <a:cs typeface="Times New Roman" panose="02020603050405020304" pitchFamily="18" charset="0"/>
                  </a:rPr>
                  <a:t>GCD(x, y) = GCD(y, x mod y)</a:t>
                </a:r>
              </a:p>
              <a:p>
                <a:pPr>
                  <a:lnSpc>
                    <a:spcPct val="107000"/>
                  </a:lnSpc>
                </a:pPr>
                <a:r>
                  <a:rPr lang="en-US" sz="2400" dirty="0">
                    <a:solidFill>
                      <a:srgbClr val="0000FF"/>
                    </a:solidFill>
                    <a:latin typeface="Times New Roman" panose="02020603050405020304" pitchFamily="18" charset="0"/>
                    <a:cs typeface="Times New Roman" panose="02020603050405020304" pitchFamily="18" charset="0"/>
                  </a:rPr>
                  <a:t>                          = GCD(x mod y, y mod (x mod y))</a:t>
                </a:r>
              </a:p>
              <a:p>
                <a:pPr>
                  <a:lnSpc>
                    <a:spcPct val="107000"/>
                  </a:lnSpc>
                </a:pPr>
                <a:r>
                  <a:rPr lang="en-US" sz="2400" dirty="0">
                    <a:solidFill>
                      <a:srgbClr val="0000FF"/>
                    </a:solidFill>
                    <a:latin typeface="Times New Roman" panose="02020603050405020304" pitchFamily="18" charset="0"/>
                    <a:cs typeface="Times New Roman" panose="02020603050405020304" pitchFamily="18" charset="0"/>
                  </a:rPr>
                  <a:t>                          = GCD(y mod (x mod y), (x mod y) mod (y mod (x mod y)))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Note that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(24, 64)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(64, 24)</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767840" y="343871"/>
                <a:ext cx="9866811" cy="6420732"/>
              </a:xfrm>
              <a:prstGeom prst="rect">
                <a:avLst/>
              </a:prstGeom>
              <a:blipFill>
                <a:blip r:embed="rId2"/>
                <a:stretch>
                  <a:fillRect l="-926" t="-759" b="-1044"/>
                </a:stretch>
              </a:blipFill>
            </p:spPr>
            <p:txBody>
              <a:bodyPr/>
              <a:lstStyle/>
              <a:p>
                <a:r>
                  <a:rPr lang="en-US">
                    <a:noFill/>
                  </a:rPr>
                  <a:t> </a:t>
                </a:r>
              </a:p>
            </p:txBody>
          </p:sp>
        </mc:Fallback>
      </mc:AlternateContent>
      <p:pic>
        <p:nvPicPr>
          <p:cNvPr id="4" name="Picture 3" descr="Image result for smiley face images">
            <a:extLst>
              <a:ext uri="{FF2B5EF4-FFF2-40B4-BE49-F238E27FC236}">
                <a16:creationId xmlns:a16="http://schemas.microsoft.com/office/drawing/2014/main" id="{A7DE3F35-441B-4F59-80E4-47760BA9458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395109">
            <a:off x="825959" y="2831765"/>
            <a:ext cx="605861" cy="410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157185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CE3B-42BD-4232-9175-44394D66E8DC}"/>
              </a:ext>
            </a:extLst>
          </p:cNvPr>
          <p:cNvSpPr txBox="1"/>
          <p:nvPr/>
        </p:nvSpPr>
        <p:spPr>
          <a:xfrm>
            <a:off x="1451879" y="2392802"/>
            <a:ext cx="8696733" cy="2804615"/>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747633" y="1933448"/>
                <a:ext cx="8696734" cy="3263970"/>
              </a:xfrm>
              <a:prstGeom prst="rect">
                <a:avLst/>
              </a:prstGeom>
            </p:spPr>
            <p:txBody>
              <a:bodyPr wrap="square">
                <a:spAutoFit/>
              </a:bodyPr>
              <a:lstStyle/>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Given two integers x and y with </a:t>
                </a:r>
                <a:r>
                  <a:rPr lang="en-US" sz="2400" b="1"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x </a:t>
                </a:r>
                <a14:m>
                  <m:oMath xmlns:m="http://schemas.openxmlformats.org/officeDocument/2006/math">
                    <m:r>
                      <a:rPr lang="en-US" sz="2400"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b="1"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0, y &gt; 0</a:t>
                </a: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Euclidean Algorithm computes GCD(x, y) based on two facts</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914400" lvl="1" indent="-457200">
                  <a:lnSpc>
                    <a:spcPct val="107000"/>
                  </a:lnSpc>
                  <a:spcAft>
                    <a:spcPts val="800"/>
                  </a:spcAft>
                  <a:buAutoNum type="arabicPeriod"/>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GCD(x, y) = GCD(y, x mod y), </a:t>
                </a:r>
              </a:p>
              <a:p>
                <a:pPr lvl="1">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where x = q * y + r , </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0 </a:t>
                </a:r>
                <a14:m>
                  <m:oMath xmlns:m="http://schemas.openxmlformats.org/officeDocument/2006/math">
                    <m:r>
                      <a:rPr lang="en-US" sz="2400" i="1" smtClean="0">
                        <a:solidFill>
                          <a:srgbClr val="3333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r &lt; y</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lvl="1">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and  r = x mod y.</a:t>
                </a:r>
              </a:p>
              <a:p>
                <a:pPr lvl="1">
                  <a:lnSpc>
                    <a:spcPct val="107000"/>
                  </a:lnSpc>
                  <a:spcAft>
                    <a:spcPts val="800"/>
                  </a:spcAft>
                </a:pP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2.   GCD(x, 0) = x.</a:t>
                </a:r>
                <a:endParaRPr lang="en-US" sz="24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747633" y="1933448"/>
                <a:ext cx="8696734" cy="3263970"/>
              </a:xfrm>
              <a:prstGeom prst="rect">
                <a:avLst/>
              </a:prstGeom>
              <a:blipFill>
                <a:blip r:embed="rId2"/>
                <a:stretch>
                  <a:fillRect l="-1122" t="-1493" b="-2985"/>
                </a:stretch>
              </a:blipFill>
            </p:spPr>
            <p:txBody>
              <a:bodyPr/>
              <a:lstStyle/>
              <a:p>
                <a:r>
                  <a:rPr lang="en-US">
                    <a:noFill/>
                  </a:rPr>
                  <a:t> </a:t>
                </a:r>
              </a:p>
            </p:txBody>
          </p:sp>
        </mc:Fallback>
      </mc:AlternateContent>
      <p:sp>
        <p:nvSpPr>
          <p:cNvPr id="3" name="Thought Bubble: Cloud 2">
            <a:extLst>
              <a:ext uri="{FF2B5EF4-FFF2-40B4-BE49-F238E27FC236}">
                <a16:creationId xmlns:a16="http://schemas.microsoft.com/office/drawing/2014/main" id="{EE289B3A-6301-43A3-9052-3584D7102870}"/>
              </a:ext>
            </a:extLst>
          </p:cNvPr>
          <p:cNvSpPr/>
          <p:nvPr/>
        </p:nvSpPr>
        <p:spPr>
          <a:xfrm rot="20706359" flipH="1">
            <a:off x="507984" y="2127705"/>
            <a:ext cx="597261" cy="302004"/>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819718">
            <a:off x="519903" y="2106353"/>
            <a:ext cx="587747" cy="41503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41B07E2-0C04-8EFC-9FF7-78EDF4D67638}"/>
              </a:ext>
            </a:extLst>
          </p:cNvPr>
          <p:cNvSpPr txBox="1"/>
          <p:nvPr/>
        </p:nvSpPr>
        <p:spPr>
          <a:xfrm>
            <a:off x="1451878" y="956025"/>
            <a:ext cx="8696734" cy="523220"/>
          </a:xfrm>
          <a:prstGeom prst="rect">
            <a:avLst/>
          </a:prstGeom>
          <a:noFill/>
        </p:spPr>
        <p:txBody>
          <a:bodyPr wrap="square">
            <a:spAutoFit/>
          </a:bodyPr>
          <a:lstStyle/>
          <a:p>
            <a:r>
              <a:rPr lang="en-US" altLang="en-US" sz="2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Foundation to Euclid Algorithm for computing GCD </a:t>
            </a:r>
            <a:endParaRPr lang="en-US" sz="2800" dirty="0"/>
          </a:p>
        </p:txBody>
      </p:sp>
    </p:spTree>
    <p:extLst>
      <p:ext uri="{BB962C8B-B14F-4D97-AF65-F5344CB8AC3E}">
        <p14:creationId xmlns:p14="http://schemas.microsoft.com/office/powerpoint/2010/main" val="319756537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82EEB6-40C8-4D1A-8A1B-F74ED9ACA768}"/>
              </a:ext>
            </a:extLst>
          </p:cNvPr>
          <p:cNvSpPr txBox="1"/>
          <p:nvPr/>
        </p:nvSpPr>
        <p:spPr>
          <a:xfrm>
            <a:off x="1913433" y="1141279"/>
            <a:ext cx="9015823" cy="4832392"/>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2177309" y="1490649"/>
            <a:ext cx="8621755" cy="4483022"/>
          </a:xfrm>
          <a:prstGeom prst="rect">
            <a:avLst/>
          </a:prstGeom>
        </p:spPr>
        <p:txBody>
          <a:bodyPr wrap="square">
            <a:spAutoFit/>
          </a:bodyPr>
          <a:lstStyle/>
          <a:p>
            <a:pPr>
              <a:lnSpc>
                <a:spcPct val="107000"/>
              </a:lnSpc>
              <a:spcAft>
                <a:spcPts val="800"/>
              </a:spcAft>
            </a:pPr>
            <a:r>
              <a:rPr lang="en-US" sz="26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Algorithm Euclid(x, y)</a:t>
            </a:r>
            <a:endParaRPr lang="en-US" sz="2600" spc="-1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//Compute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(x, y) by Euclidean algorithm</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Input: 	  two non-negative x and y, not both zero integers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Output:  the greatest common divisor of x and y</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while (y ≠ 0) do {       if (y == 0)</a:t>
            </a:r>
          </a:p>
          <a:p>
            <a:pPr marL="457200" marR="0">
              <a:lnSpc>
                <a:spcPct val="107000"/>
              </a:lnSpc>
              <a:spcBef>
                <a:spcPts val="0"/>
              </a:spcBef>
              <a:spcAft>
                <a:spcPts val="8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	r ← x mod y;	     then return x;</a:t>
            </a:r>
          </a:p>
          <a:p>
            <a:pPr marL="457200" marR="0">
              <a:lnSpc>
                <a:spcPct val="107000"/>
              </a:lnSpc>
              <a:spcBef>
                <a:spcPts val="0"/>
              </a:spcBef>
              <a:spcAft>
                <a:spcPts val="8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	x ← y;		     else Euclid(</a:t>
            </a: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y, x mod y</a:t>
            </a:r>
            <a:r>
              <a:rPr lang="en-US" sz="2400" spc="-100" dirty="0">
                <a:latin typeface="Consolas" panose="020B0609020204030204" pitchFamily="49" charset="0"/>
                <a:ea typeface="Calibri" panose="020F0502020204030204" pitchFamily="34" charset="0"/>
                <a:cs typeface="Times New Roman" panose="02020603050405020304" pitchFamily="18" charset="0"/>
              </a:rPr>
              <a:t>);</a:t>
            </a:r>
          </a:p>
          <a:p>
            <a:pPr marL="457200" marR="0">
              <a:lnSpc>
                <a:spcPct val="107000"/>
              </a:lnSpc>
              <a:spcBef>
                <a:spcPts val="0"/>
              </a:spcBef>
              <a:spcAft>
                <a:spcPts val="8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	y ← r;}</a:t>
            </a:r>
          </a:p>
          <a:p>
            <a:pPr marL="457200" marR="0">
              <a:lnSpc>
                <a:spcPct val="107000"/>
              </a:lnSpc>
              <a:spcBef>
                <a:spcPts val="0"/>
              </a:spcBef>
              <a:spcAft>
                <a:spcPts val="8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return x;</a:t>
            </a:r>
            <a:endParaRPr lang="en-US" sz="2400" spc="-100" dirty="0">
              <a:effectLst/>
              <a:latin typeface="Consolas" panose="020B0609020204030204" pitchFamily="49" charset="0"/>
              <a:ea typeface="Calibri" panose="020F0502020204030204" pitchFamily="34" charset="0"/>
              <a:cs typeface="Times New Roman" panose="02020603050405020304" pitchFamily="18" charset="0"/>
            </a:endParaRPr>
          </a:p>
        </p:txBody>
      </p:sp>
      <p:cxnSp>
        <p:nvCxnSpPr>
          <p:cNvPr id="3" name="Line 77"/>
          <p:cNvCxnSpPr>
            <a:cxnSpLocks noChangeShapeType="1"/>
          </p:cNvCxnSpPr>
          <p:nvPr/>
        </p:nvCxnSpPr>
        <p:spPr bwMode="auto">
          <a:xfrm>
            <a:off x="6012891" y="3619187"/>
            <a:ext cx="10828" cy="2188124"/>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cxnSp>
      <p:sp>
        <p:nvSpPr>
          <p:cNvPr id="7" name="TextBox 6">
            <a:extLst>
              <a:ext uri="{FF2B5EF4-FFF2-40B4-BE49-F238E27FC236}">
                <a16:creationId xmlns:a16="http://schemas.microsoft.com/office/drawing/2014/main" id="{30FB5967-804B-4EFC-BD12-DBD61E0D6994}"/>
              </a:ext>
            </a:extLst>
          </p:cNvPr>
          <p:cNvSpPr txBox="1"/>
          <p:nvPr/>
        </p:nvSpPr>
        <p:spPr>
          <a:xfrm>
            <a:off x="6261898" y="6090289"/>
            <a:ext cx="4745736" cy="76771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nSpc>
                <a:spcPct val="107000"/>
              </a:lnSpc>
              <a:spcAft>
                <a:spcPts val="800"/>
              </a:spcAft>
            </a:pPr>
            <a:r>
              <a:rPr lang="en-US" sz="1800" dirty="0">
                <a:solidFill>
                  <a:srgbClr val="0000FF"/>
                </a:solidFill>
                <a:latin typeface="Times New Roman" panose="02020603050405020304" pitchFamily="18" charset="0"/>
                <a:cs typeface="Times New Roman" panose="02020603050405020304" pitchFamily="18" charset="0"/>
              </a:rPr>
              <a:t>GCD(x, y) = GCD(y, x mod y)</a:t>
            </a:r>
          </a:p>
          <a:p>
            <a:pPr>
              <a:lnSpc>
                <a:spcPct val="107000"/>
              </a:lnSpc>
              <a:spcAft>
                <a:spcPts val="800"/>
              </a:spcAft>
            </a:pPr>
            <a:r>
              <a:rPr lang="en-US" sz="1800" dirty="0">
                <a:solidFill>
                  <a:srgbClr val="0000FF"/>
                </a:solidFill>
                <a:latin typeface="Times New Roman" panose="02020603050405020304" pitchFamily="18" charset="0"/>
                <a:cs typeface="Times New Roman" panose="02020603050405020304" pitchFamily="18" charset="0"/>
              </a:rPr>
              <a:t>                  = GCD(x mod y, y mod (x mod y))</a:t>
            </a:r>
          </a:p>
        </p:txBody>
      </p:sp>
    </p:spTree>
    <p:extLst>
      <p:ext uri="{BB962C8B-B14F-4D97-AF65-F5344CB8AC3E}">
        <p14:creationId xmlns:p14="http://schemas.microsoft.com/office/powerpoint/2010/main" val="850438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161D8FF-B1D7-4C13-BDBE-5F97E3D512B7}"/>
              </a:ext>
            </a:extLst>
          </p:cNvPr>
          <p:cNvSpPr txBox="1"/>
          <p:nvPr/>
        </p:nvSpPr>
        <p:spPr>
          <a:xfrm>
            <a:off x="796307" y="1611204"/>
            <a:ext cx="10599385" cy="3753283"/>
          </a:xfrm>
          <a:prstGeom prst="rect">
            <a:avLst/>
          </a:prstGeom>
          <a:solidFill>
            <a:srgbClr val="FFFF00"/>
          </a:solidFill>
        </p:spPr>
        <p:txBody>
          <a:bodyPr wrap="square" rtlCol="0">
            <a:spAutoFit/>
          </a:bodyPr>
          <a:lstStyle/>
          <a:p>
            <a:endParaRPr lang="en-US" dirty="0"/>
          </a:p>
        </p:txBody>
      </p:sp>
      <p:sp>
        <p:nvSpPr>
          <p:cNvPr id="2" name="Rectangle 1">
            <a:extLst>
              <a:ext uri="{FF2B5EF4-FFF2-40B4-BE49-F238E27FC236}">
                <a16:creationId xmlns:a16="http://schemas.microsoft.com/office/drawing/2014/main" id="{E9671506-1E00-4061-B89B-31522566BD49}"/>
              </a:ext>
            </a:extLst>
          </p:cNvPr>
          <p:cNvSpPr/>
          <p:nvPr/>
        </p:nvSpPr>
        <p:spPr>
          <a:xfrm>
            <a:off x="1708745" y="117693"/>
            <a:ext cx="8934247" cy="6740307"/>
          </a:xfrm>
          <a:prstGeom prst="rect">
            <a:avLst/>
          </a:prstGeom>
        </p:spPr>
        <p:txBody>
          <a:bodyPr wrap="square">
            <a:spAutoFit/>
          </a:bodyPr>
          <a:lstStyle/>
          <a:p>
            <a:r>
              <a:rPr lang="en-US" sz="2800" dirty="0">
                <a:solidFill>
                  <a:srgbClr val="000000"/>
                </a:solidFill>
                <a:cs typeface="Times New Roman" panose="02020603050405020304" pitchFamily="18" charset="0"/>
              </a:rPr>
              <a:t>Basic questions about an algorithm</a:t>
            </a:r>
          </a:p>
          <a:p>
            <a:r>
              <a:rPr lang="en-US" sz="2000" dirty="0">
                <a:solidFill>
                  <a:srgbClr val="000000"/>
                </a:solidFill>
                <a:latin typeface="Times New Roman" panose="02020603050405020304" pitchFamily="18" charset="0"/>
                <a:cs typeface="Times New Roman" panose="02020603050405020304" pitchFamily="18" charset="0"/>
              </a:rPr>
              <a:t> </a:t>
            </a:r>
          </a:p>
          <a:p>
            <a:r>
              <a:rPr lang="en-US" sz="2400" dirty="0">
                <a:solidFill>
                  <a:srgbClr val="000000"/>
                </a:solidFill>
                <a:latin typeface="Times New Roman" panose="02020603050405020304" pitchFamily="18" charset="0"/>
                <a:cs typeface="Times New Roman" panose="02020603050405020304" pitchFamily="18" charset="0"/>
              </a:rPr>
              <a:t>In designing and analyzing an algorithm, </a:t>
            </a:r>
            <a:r>
              <a:rPr lang="en-US" sz="2400" dirty="0">
                <a:solidFill>
                  <a:srgbClr val="0000FF"/>
                </a:solidFill>
                <a:latin typeface="Times New Roman" panose="02020603050405020304" pitchFamily="18" charset="0"/>
                <a:cs typeface="Times New Roman" panose="02020603050405020304" pitchFamily="18" charset="0"/>
              </a:rPr>
              <a:t>the following questions are considered.</a:t>
            </a:r>
          </a:p>
          <a:p>
            <a:pPr marL="514350" indent="-514350" defTabSz="463550">
              <a:buAutoNum type="arabicPeriod"/>
            </a:pPr>
            <a:r>
              <a:rPr lang="en-US" sz="2400" dirty="0">
                <a:solidFill>
                  <a:srgbClr val="000000"/>
                </a:solidFill>
                <a:latin typeface="Times New Roman" panose="02020603050405020304" pitchFamily="18" charset="0"/>
                <a:cs typeface="Times New Roman" panose="02020603050405020304" pitchFamily="18" charset="0"/>
              </a:rPr>
              <a:t>What is the problem we have to solve? Does a solution exist?</a:t>
            </a:r>
          </a:p>
          <a:p>
            <a:pPr marL="514350" indent="-514350" defTabSz="463550">
              <a:buAutoNum type="arabicPeriod"/>
            </a:pPr>
            <a:r>
              <a:rPr lang="en-US" sz="2400" dirty="0">
                <a:solidFill>
                  <a:srgbClr val="000000"/>
                </a:solidFill>
                <a:latin typeface="Times New Roman" panose="02020603050405020304" pitchFamily="18" charset="0"/>
                <a:cs typeface="Times New Roman" panose="02020603050405020304" pitchFamily="18" charset="0"/>
              </a:rPr>
              <a:t>Can we find a solution (algorithm), and is there more than one solution?</a:t>
            </a:r>
          </a:p>
          <a:p>
            <a:pPr marL="514350" indent="-514350" defTabSz="463550">
              <a:buAutoNum type="arabicPeriod"/>
            </a:pPr>
            <a:r>
              <a:rPr lang="en-US" sz="2400" dirty="0">
                <a:solidFill>
                  <a:srgbClr val="000000"/>
                </a:solidFill>
                <a:latin typeface="Times New Roman" panose="02020603050405020304" pitchFamily="18" charset="0"/>
                <a:cs typeface="Times New Roman" panose="02020603050405020304" pitchFamily="18" charset="0"/>
              </a:rPr>
              <a:t>Is the algorithm correct? </a:t>
            </a:r>
          </a:p>
          <a:p>
            <a:pPr marL="1028700" lvl="1" indent="-571500" defTabSz="463550">
              <a:buFont typeface="+mj-lt"/>
              <a:buAutoNum type="romanLcPeriod"/>
            </a:pPr>
            <a:r>
              <a:rPr lang="en-US" sz="2400" dirty="0">
                <a:solidFill>
                  <a:srgbClr val="000000"/>
                </a:solidFill>
                <a:latin typeface="Times New Roman" panose="02020603050405020304" pitchFamily="18" charset="0"/>
                <a:cs typeface="Times New Roman" panose="02020603050405020304" pitchFamily="18" charset="0"/>
              </a:rPr>
              <a:t>Does it halt? (halting problem) </a:t>
            </a:r>
          </a:p>
          <a:p>
            <a:pPr marL="1028700" lvl="1" indent="-571500" defTabSz="463550">
              <a:buFont typeface="+mj-lt"/>
              <a:buAutoNum type="romanLcPeriod"/>
            </a:pPr>
            <a:r>
              <a:rPr lang="en-US" sz="2400" dirty="0">
                <a:solidFill>
                  <a:srgbClr val="000000"/>
                </a:solidFill>
                <a:latin typeface="Times New Roman" panose="02020603050405020304" pitchFamily="18" charset="0"/>
                <a:cs typeface="Times New Roman" panose="02020603050405020304" pitchFamily="18" charset="0"/>
              </a:rPr>
              <a:t>Is it correct?  (partial correctness)</a:t>
            </a:r>
          </a:p>
          <a:p>
            <a:pPr marL="514350" indent="-514350" defTabSz="463550">
              <a:buAutoNum type="arabicPeriod"/>
            </a:pPr>
            <a:r>
              <a:rPr lang="en-US" sz="2400" dirty="0">
                <a:solidFill>
                  <a:srgbClr val="000000"/>
                </a:solidFill>
                <a:latin typeface="Times New Roman" panose="02020603050405020304" pitchFamily="18" charset="0"/>
                <a:cs typeface="Times New Roman" panose="02020603050405020304" pitchFamily="18" charset="0"/>
              </a:rPr>
              <a:t>How efficient is the algorithm? </a:t>
            </a:r>
          </a:p>
          <a:p>
            <a:pPr marL="1028700" lvl="1" indent="-571500" defTabSz="463550">
              <a:buFont typeface="+mj-lt"/>
              <a:buAutoNum type="romanLcPeriod"/>
            </a:pPr>
            <a:r>
              <a:rPr lang="en-US" sz="2400" dirty="0">
                <a:solidFill>
                  <a:srgbClr val="000000"/>
                </a:solidFill>
                <a:latin typeface="Times New Roman" panose="02020603050405020304" pitchFamily="18" charset="0"/>
                <a:cs typeface="Times New Roman" panose="02020603050405020304" pitchFamily="18" charset="0"/>
              </a:rPr>
              <a:t>Is it fast? (Can it be faster?) (time efficient) </a:t>
            </a:r>
          </a:p>
          <a:p>
            <a:pPr marL="1028700" lvl="1" indent="-571500" defTabSz="463550">
              <a:buFont typeface="+mj-lt"/>
              <a:buAutoNum type="romanLcPeriod"/>
            </a:pPr>
            <a:r>
              <a:rPr lang="en-US" sz="2400" dirty="0">
                <a:solidFill>
                  <a:srgbClr val="000000"/>
                </a:solidFill>
                <a:latin typeface="Times New Roman" panose="02020603050405020304" pitchFamily="18" charset="0"/>
                <a:cs typeface="Times New Roman" panose="02020603050405020304" pitchFamily="18" charset="0"/>
              </a:rPr>
              <a:t>How much memory does it use? (space efficient)</a:t>
            </a:r>
          </a:p>
          <a:p>
            <a:pPr marL="514350" indent="-514350" defTabSz="463550">
              <a:buAutoNum type="arabicPeriod" startAt="5"/>
            </a:pPr>
            <a:r>
              <a:rPr lang="en-US" sz="2400" dirty="0">
                <a:solidFill>
                  <a:srgbClr val="0000FF"/>
                </a:solidFill>
                <a:latin typeface="Times New Roman" panose="02020603050405020304" pitchFamily="18" charset="0"/>
                <a:cs typeface="Times New Roman" panose="02020603050405020304" pitchFamily="18" charset="0"/>
              </a:rPr>
              <a:t>How does data communicate? </a:t>
            </a:r>
            <a:r>
              <a:rPr lang="en-US" sz="2400" dirty="0">
                <a:latin typeface="Times New Roman" panose="02020603050405020304" pitchFamily="18" charset="0"/>
                <a:cs typeface="Times New Roman" panose="02020603050405020304" pitchFamily="18" charset="0"/>
              </a:rPr>
              <a:t>(data representation/implementable)</a:t>
            </a:r>
          </a:p>
          <a:p>
            <a:pPr defTabSz="463550"/>
            <a:endParaRPr lang="en-US" sz="2400" dirty="0">
              <a:latin typeface="Times New Roman" panose="02020603050405020304" pitchFamily="18" charset="0"/>
              <a:cs typeface="Times New Roman" panose="02020603050405020304" pitchFamily="18" charset="0"/>
            </a:endParaRPr>
          </a:p>
          <a:p>
            <a:pPr defTabSz="463550"/>
            <a:r>
              <a:rPr lang="en-US" sz="2400" dirty="0">
                <a:latin typeface="Times New Roman" panose="02020603050405020304" pitchFamily="18" charset="0"/>
                <a:cs typeface="Times New Roman" panose="02020603050405020304" pitchFamily="18" charset="0"/>
              </a:rPr>
              <a:t>Need to know about</a:t>
            </a:r>
          </a:p>
          <a:p>
            <a:pPr marL="920750" lvl="1" indent="-463550" defTabSz="463550">
              <a:buFont typeface="+mj-lt"/>
              <a:buAutoNum type="romanLcPeriod"/>
            </a:pPr>
            <a:r>
              <a:rPr lang="en-US" sz="2400" dirty="0">
                <a:latin typeface="Times New Roman" panose="02020603050405020304" pitchFamily="18" charset="0"/>
                <a:cs typeface="Times New Roman" panose="02020603050405020304" pitchFamily="18" charset="0"/>
              </a:rPr>
              <a:t>Design and modeling techniques</a:t>
            </a:r>
          </a:p>
          <a:p>
            <a:pPr marL="920750" lvl="1" indent="-463550" defTabSz="463550">
              <a:buFont typeface="+mj-lt"/>
              <a:buAutoNum type="romanLcPeriod"/>
            </a:pPr>
            <a:r>
              <a:rPr lang="en-US" sz="2400" dirty="0">
                <a:latin typeface="Times New Roman" panose="02020603050405020304" pitchFamily="18" charset="0"/>
                <a:cs typeface="Times New Roman" panose="02020603050405020304" pitchFamily="18" charset="0"/>
              </a:rPr>
              <a:t>Resources – avoid reinventing the wheel</a:t>
            </a:r>
          </a:p>
        </p:txBody>
      </p:sp>
      <p:pic>
        <p:nvPicPr>
          <p:cNvPr id="4" name="Picture 3" descr="Image result for sad face">
            <a:extLst>
              <a:ext uri="{FF2B5EF4-FFF2-40B4-BE49-F238E27FC236}">
                <a16:creationId xmlns:a16="http://schemas.microsoft.com/office/drawing/2014/main" id="{88308DF7-B306-4461-BD7C-D2F45FB2BE2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39649" y="1171074"/>
            <a:ext cx="406835" cy="369146"/>
          </a:xfrm>
          <a:prstGeom prst="rect">
            <a:avLst/>
          </a:prstGeom>
          <a:noFill/>
        </p:spPr>
      </p:pic>
    </p:spTree>
    <p:extLst>
      <p:ext uri="{BB962C8B-B14F-4D97-AF65-F5344CB8AC3E}">
        <p14:creationId xmlns:p14="http://schemas.microsoft.com/office/powerpoint/2010/main" val="117500712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07360A-4F5D-4AE2-B82E-F271C86B0323}"/>
              </a:ext>
            </a:extLst>
          </p:cNvPr>
          <p:cNvSpPr txBox="1"/>
          <p:nvPr/>
        </p:nvSpPr>
        <p:spPr>
          <a:xfrm>
            <a:off x="1203524" y="2678025"/>
            <a:ext cx="9427531" cy="2725247"/>
          </a:xfrm>
          <a:prstGeom prst="rect">
            <a:avLst/>
          </a:prstGeom>
          <a:solidFill>
            <a:schemeClr val="accent5">
              <a:lumMod val="20000"/>
              <a:lumOff val="80000"/>
            </a:schemeClr>
          </a:solidFill>
        </p:spPr>
        <p:txBody>
          <a:bodyPr wrap="square" rtlCol="0">
            <a:spAutoFit/>
          </a:bodyPr>
          <a:lstStyle/>
          <a:p>
            <a:endParaRPr lang="en-US" dirty="0"/>
          </a:p>
        </p:txBody>
      </p:sp>
      <p:sp>
        <p:nvSpPr>
          <p:cNvPr id="2" name="Rectangle 1"/>
          <p:cNvSpPr/>
          <p:nvPr/>
        </p:nvSpPr>
        <p:spPr>
          <a:xfrm>
            <a:off x="1428294" y="1558552"/>
            <a:ext cx="9028443" cy="3740896"/>
          </a:xfrm>
          <a:prstGeom prst="rect">
            <a:avLst/>
          </a:prstGeom>
        </p:spPr>
        <p:txBody>
          <a:bodyPr wrap="square">
            <a:spAutoFit/>
          </a:bodyPr>
          <a:lstStyle/>
          <a:p>
            <a:pPr>
              <a:lnSpc>
                <a:spcPct val="107000"/>
              </a:lnSpc>
              <a:spcAft>
                <a:spcPts val="800"/>
              </a:spcAft>
            </a:pPr>
            <a:r>
              <a:rPr lang="en-US" sz="2800" i="1" dirty="0">
                <a:ea typeface="Calibri" panose="020F0502020204030204" pitchFamily="34" charset="0"/>
                <a:cs typeface="Times New Roman" panose="02020603050405020304" pitchFamily="18" charset="0"/>
              </a:rPr>
              <a:t>Several characteristics of Algorithms:</a:t>
            </a:r>
            <a:endParaRPr lang="en-US" sz="2800" dirty="0">
              <a:ea typeface="Calibri" panose="020F0502020204030204" pitchFamily="34" charset="0"/>
              <a:cs typeface="Times New Roman" panose="02020603050405020304" pitchFamily="18" charset="0"/>
            </a:endParaRPr>
          </a:p>
          <a:p>
            <a:pPr marL="457200" marR="0" lvl="0" indent="-457200">
              <a:lnSpc>
                <a:spcPct val="115000"/>
              </a:lnSpc>
              <a:spcBef>
                <a:spcPts val="0"/>
              </a:spcBef>
              <a:spcAft>
                <a:spcPts val="1000"/>
              </a:spcAft>
              <a:buFont typeface="Arial" panose="020B0604020202020204" pitchFamily="34" charset="0"/>
              <a:buChar char="•"/>
              <a:tabLst>
                <a:tab pos="45720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15000"/>
              </a:lnSpc>
              <a:spcAft>
                <a:spcPts val="1000"/>
              </a:spcAft>
              <a:buFont typeface="Arial" panose="020B0604020202020204" pitchFamily="34" charset="0"/>
              <a:buChar char="•"/>
              <a:tabLst>
                <a:tab pos="457200" algn="l"/>
              </a:tabLst>
            </a:pPr>
            <a:r>
              <a:rPr lang="en-US" sz="2400" i="1" dirty="0">
                <a:latin typeface="Times New Roman" panose="02020603050405020304" pitchFamily="18" charset="0"/>
                <a:ea typeface="Calibri" panose="020F0502020204030204" pitchFamily="34" charset="0"/>
                <a:cs typeface="Times New Roman" panose="02020603050405020304" pitchFamily="18" charset="0"/>
              </a:rPr>
              <a:t>[</a:t>
            </a:r>
            <a:r>
              <a:rPr lang="en-US" sz="2400" i="1"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Different ways for specifying an algorithm</a:t>
            </a:r>
            <a:r>
              <a:rPr lang="en-US" sz="2400" i="1"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The same algorithm can be represented in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several different ways. </a:t>
            </a:r>
          </a:p>
          <a:p>
            <a:pPr marL="914400" lvl="1" indent="-457200">
              <a:spcAft>
                <a:spcPts val="600"/>
              </a:spcAft>
              <a:buFont typeface="Arial" panose="020B0604020202020204" pitchFamily="34" charset="0"/>
              <a:buChar char="•"/>
              <a:tabLst>
                <a:tab pos="457200" algn="l"/>
              </a:tabLst>
            </a:pP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Euclidean algorithm can be defined recursively or non-recursively. </a:t>
            </a:r>
          </a:p>
          <a:p>
            <a:pPr marL="914400" lvl="1" indent="-457200">
              <a:spcAft>
                <a:spcPts val="1800"/>
              </a:spcAft>
              <a:buFont typeface="Arial" panose="020B0604020202020204" pitchFamily="34" charset="0"/>
              <a:buChar char="•"/>
              <a:tabLst>
                <a:tab pos="457200" algn="l"/>
              </a:tabLst>
            </a:pP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The nth Fibonacci Term can be computed recursively and iteratively.</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hought Bubble: Cloud 5">
            <a:extLst>
              <a:ext uri="{FF2B5EF4-FFF2-40B4-BE49-F238E27FC236}">
                <a16:creationId xmlns:a16="http://schemas.microsoft.com/office/drawing/2014/main" id="{5E45BF84-F09F-4A36-ACEC-53F905CA8248}"/>
              </a:ext>
            </a:extLst>
          </p:cNvPr>
          <p:cNvSpPr/>
          <p:nvPr/>
        </p:nvSpPr>
        <p:spPr>
          <a:xfrm rot="20706359" flipH="1">
            <a:off x="712968" y="2672811"/>
            <a:ext cx="376201" cy="302004"/>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mage result for smiley face images">
            <a:extLst>
              <a:ext uri="{FF2B5EF4-FFF2-40B4-BE49-F238E27FC236}">
                <a16:creationId xmlns:a16="http://schemas.microsoft.com/office/drawing/2014/main" id="{F6B2304A-C165-4D6D-B222-FB5C6CC5445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129258">
            <a:off x="656859" y="2718922"/>
            <a:ext cx="631325" cy="465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862582"/>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FB2208-18B6-4008-A945-546E940640EE}"/>
              </a:ext>
            </a:extLst>
          </p:cNvPr>
          <p:cNvSpPr txBox="1"/>
          <p:nvPr/>
        </p:nvSpPr>
        <p:spPr>
          <a:xfrm>
            <a:off x="3300714" y="2442258"/>
            <a:ext cx="5590572" cy="523220"/>
          </a:xfrm>
          <a:prstGeom prst="rect">
            <a:avLst/>
          </a:prstGeom>
          <a:noFill/>
        </p:spPr>
        <p:txBody>
          <a:bodyPr wrap="square" rtlCol="0">
            <a:spAutoFit/>
          </a:bodyPr>
          <a:lstStyle/>
          <a:p>
            <a:r>
              <a:rPr lang="en-US" sz="2800" dirty="0"/>
              <a:t>Time efficiency for Euclid Algorithm</a:t>
            </a:r>
          </a:p>
        </p:txBody>
      </p:sp>
    </p:spTree>
    <p:extLst>
      <p:ext uri="{BB962C8B-B14F-4D97-AF65-F5344CB8AC3E}">
        <p14:creationId xmlns:p14="http://schemas.microsoft.com/office/powerpoint/2010/main" val="423044884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78B2812-D73E-409C-8B7B-A8DAB2063E0A}"/>
              </a:ext>
            </a:extLst>
          </p:cNvPr>
          <p:cNvSpPr txBox="1"/>
          <p:nvPr/>
        </p:nvSpPr>
        <p:spPr>
          <a:xfrm>
            <a:off x="8803337" y="2118672"/>
            <a:ext cx="3208502" cy="4007997"/>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784412" y="1253335"/>
            <a:ext cx="9976664" cy="5612242"/>
          </a:xfrm>
          <a:prstGeom prst="rect">
            <a:avLst/>
          </a:prstGeom>
        </p:spPr>
        <p:txBody>
          <a:bodyPr wrap="square">
            <a:spAutoFit/>
          </a:bodyPr>
          <a:lstStyle/>
          <a:p>
            <a:pPr>
              <a:lnSpc>
                <a:spcPct val="107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Example</a:t>
            </a:r>
            <a:r>
              <a:rPr lang="en-US" sz="2200" dirty="0">
                <a:latin typeface="Times New Roman" panose="02020603050405020304" pitchFamily="18" charset="0"/>
                <a:ea typeface="Calibri" panose="020F0502020204030204" pitchFamily="34" charset="0"/>
                <a:cs typeface="Times New Roman" panose="02020603050405020304" pitchFamily="18" charset="0"/>
              </a:rPr>
              <a:t> 0.32:  Find the greatest common divisor of two integers, 7,276,500 and 3,185,325.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r>
              <a:rPr lang="en-US" sz="2200" i="1"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7,276,500</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ea typeface="Calibri" panose="020F0502020204030204" pitchFamily="34" charset="0"/>
                <a:cs typeface="Times New Roman" panose="02020603050405020304" pitchFamily="18" charset="0"/>
              </a:rPr>
              <a:t>3,185,325</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ea typeface="Calibri" panose="020F0502020204030204" pitchFamily="34" charset="0"/>
                <a:cs typeface="Times New Roman" panose="02020603050405020304" pitchFamily="18" charset="0"/>
              </a:rPr>
              <a:t>3,185,325</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905,850</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a:t>
            </a:r>
            <a:r>
              <a:rPr lang="en-US" sz="2000" dirty="0">
                <a:latin typeface="Times New Roman" panose="02020603050405020304" pitchFamily="18" charset="0"/>
                <a:ea typeface="Calibri" panose="020F0502020204030204" pitchFamily="34" charset="0"/>
                <a:cs typeface="Times New Roman" panose="02020603050405020304" pitchFamily="18" charset="0"/>
              </a:rPr>
              <a:t> mod y &lt; </a:t>
            </a:r>
            <a:r>
              <a:rPr lang="en-US" sz="22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x/2</a:t>
            </a:r>
            <a:endParaRPr lang="en-US" sz="2200" dirty="0">
              <a:solidFill>
                <a:srgbClr val="3333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905,850</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ea typeface="Calibri" panose="020F0502020204030204" pitchFamily="34" charset="0"/>
                <a:cs typeface="Times New Roman" panose="02020603050405020304" pitchFamily="18" charset="0"/>
              </a:rPr>
              <a:t>467,775</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000" dirty="0">
                <a:latin typeface="Times New Roman" panose="02020603050405020304" pitchFamily="18" charset="0"/>
                <a:ea typeface="Calibri" panose="020F0502020204030204" pitchFamily="34" charset="0"/>
                <a:cs typeface="Times New Roman" panose="02020603050405020304" pitchFamily="18" charset="0"/>
              </a:rPr>
              <a:t>y mod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 mod </a:t>
            </a:r>
            <a:r>
              <a:rPr lang="en-US" sz="2000" dirty="0">
                <a:latin typeface="Times New Roman" panose="02020603050405020304" pitchFamily="18" charset="0"/>
                <a:ea typeface="Calibri" panose="020F0502020204030204" pitchFamily="34" charset="0"/>
                <a:cs typeface="Times New Roman" panose="02020603050405020304" pitchFamily="18" charset="0"/>
              </a:rPr>
              <a:t>y) &lt; </a:t>
            </a:r>
            <a:r>
              <a:rPr lang="en-US" sz="2200" dirty="0">
                <a:latin typeface="Times New Roman" panose="02020603050405020304" pitchFamily="18" charset="0"/>
                <a:ea typeface="Calibri" panose="020F0502020204030204" pitchFamily="34" charset="0"/>
                <a:cs typeface="Times New Roman" panose="02020603050405020304" pitchFamily="18" charset="0"/>
              </a:rPr>
              <a:t>y/2</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ea typeface="Calibri" panose="020F0502020204030204" pitchFamily="34" charset="0"/>
                <a:cs typeface="Times New Roman" panose="02020603050405020304" pitchFamily="18" charset="0"/>
              </a:rPr>
              <a:t>467,775</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438,075</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400" dirty="0">
                <a:latin typeface="Times New Roman" panose="02020603050405020304" pitchFamily="18" charset="0"/>
                <a:ea typeface="Calibri" panose="020F0502020204030204" pitchFamily="34" charset="0"/>
                <a:cs typeface="Times New Roman" panose="02020603050405020304" pitchFamily="18" charset="0"/>
              </a:rPr>
              <a:t>&lt;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x/2</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endParaRPr lang="en-US" sz="2200" baseline="300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438,075</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ea typeface="Calibri" panose="020F0502020204030204" pitchFamily="34" charset="0"/>
                <a:cs typeface="Times New Roman" panose="02020603050405020304" pitchFamily="18" charset="0"/>
              </a:rPr>
              <a:t>29,700</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400" dirty="0">
                <a:latin typeface="Times New Roman" panose="02020603050405020304" pitchFamily="18" charset="0"/>
                <a:ea typeface="Calibri" panose="020F0502020204030204" pitchFamily="34" charset="0"/>
                <a:cs typeface="Times New Roman" panose="02020603050405020304" pitchFamily="18" charset="0"/>
              </a:rPr>
              <a:t>&lt; </a:t>
            </a:r>
            <a:r>
              <a:rPr lang="en-US" sz="2200" dirty="0">
                <a:latin typeface="Times New Roman" panose="02020603050405020304" pitchFamily="18" charset="0"/>
                <a:ea typeface="Calibri" panose="020F0502020204030204" pitchFamily="34" charset="0"/>
                <a:cs typeface="Times New Roman" panose="02020603050405020304" pitchFamily="18" charset="0"/>
              </a:rPr>
              <a:t>y/2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ea typeface="Calibri" panose="020F0502020204030204" pitchFamily="34" charset="0"/>
                <a:cs typeface="Times New Roman" panose="02020603050405020304" pitchFamily="18" charset="0"/>
              </a:rPr>
              <a:t>29,700</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22,275</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400" dirty="0">
                <a:latin typeface="Times New Roman" panose="02020603050405020304" pitchFamily="18" charset="0"/>
                <a:ea typeface="Calibri" panose="020F0502020204030204" pitchFamily="34" charset="0"/>
                <a:cs typeface="Times New Roman" panose="02020603050405020304" pitchFamily="18" charset="0"/>
              </a:rPr>
              <a:t>&lt;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x/2</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22,275</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ea typeface="Calibri" panose="020F0502020204030204" pitchFamily="34" charset="0"/>
                <a:cs typeface="Times New Roman" panose="02020603050405020304" pitchFamily="18" charset="0"/>
              </a:rPr>
              <a:t>7,425</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400" dirty="0">
                <a:latin typeface="Times New Roman" panose="02020603050405020304" pitchFamily="18" charset="0"/>
                <a:ea typeface="Calibri" panose="020F0502020204030204" pitchFamily="34" charset="0"/>
                <a:cs typeface="Times New Roman" panose="02020603050405020304" pitchFamily="18" charset="0"/>
              </a:rPr>
              <a:t>&lt; </a:t>
            </a:r>
            <a:r>
              <a:rPr lang="en-US" sz="2200" dirty="0">
                <a:latin typeface="Times New Roman" panose="02020603050405020304" pitchFamily="18" charset="0"/>
                <a:ea typeface="Calibri" panose="020F0502020204030204" pitchFamily="34" charset="0"/>
                <a:cs typeface="Times New Roman" panose="02020603050405020304" pitchFamily="18" charset="0"/>
              </a:rPr>
              <a:t>y/2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3</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ea typeface="Calibri" panose="020F0502020204030204" pitchFamily="34" charset="0"/>
                <a:cs typeface="Times New Roman" panose="02020603050405020304" pitchFamily="18" charset="0"/>
              </a:rPr>
              <a:t>7,425</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400" dirty="0">
                <a:latin typeface="Times New Roman" panose="02020603050405020304" pitchFamily="18" charset="0"/>
                <a:ea typeface="Calibri" panose="020F0502020204030204" pitchFamily="34" charset="0"/>
                <a:cs typeface="Times New Roman" panose="02020603050405020304" pitchFamily="18" charset="0"/>
              </a:rPr>
              <a:t>&lt;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x/2</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4</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 7,425                                 …</a:t>
            </a: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It requires </a:t>
            </a:r>
            <a:r>
              <a:rPr lang="en-US" sz="22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7 recursive calls </a:t>
            </a:r>
            <a:r>
              <a:rPr lang="en-US" sz="2200" dirty="0">
                <a:latin typeface="Times New Roman" panose="02020603050405020304" pitchFamily="18" charset="0"/>
                <a:ea typeface="Calibri" panose="020F0502020204030204" pitchFamily="34" charset="0"/>
                <a:cs typeface="Times New Roman" panose="02020603050405020304" pitchFamily="18" charset="0"/>
              </a:rPr>
              <a:t>to get the solution 7,425.</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p:cNvSpPr txBox="1"/>
              <p:nvPr/>
            </p:nvSpPr>
            <p:spPr>
              <a:xfrm>
                <a:off x="1784412" y="3153175"/>
                <a:ext cx="3208502" cy="1938992"/>
              </a:xfrm>
              <a:prstGeom prst="rect">
                <a:avLst/>
              </a:prstGeom>
              <a:noFill/>
              <a:ln>
                <a:solidFill>
                  <a:srgbClr val="C00000"/>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Let y = 3,185,325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21</m:t>
                        </m:r>
                      </m:sup>
                    </m:sSup>
                  </m:oMath>
                </a14:m>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log</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y = log</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2</m:t>
                        </m:r>
                      </m:e>
                      <m:sup>
                        <m:r>
                          <a:rPr lang="en-US" sz="2400" i="1">
                            <a:latin typeface="Cambria Math" panose="02040503050406030204" pitchFamily="18" charset="0"/>
                          </a:rPr>
                          <m:t>21</m:t>
                        </m:r>
                      </m:sup>
                    </m:sSup>
                  </m:oMath>
                </a14:m>
                <a:r>
                  <a:rPr lang="en-US" sz="2400" dirty="0">
                    <a:latin typeface="Times New Roman" panose="02020603050405020304" pitchFamily="18" charset="0"/>
                    <a:cs typeface="Times New Roman" panose="02020603050405020304" pitchFamily="18" charset="0"/>
                  </a:rPr>
                  <a:t> = 21 </a:t>
                </a:r>
              </a:p>
              <a:p>
                <a:r>
                  <a:rPr lang="en-US" sz="2400" dirty="0">
                    <a:solidFill>
                      <a:srgbClr val="3333FF"/>
                    </a:solidFill>
                    <a:latin typeface="Times New Roman" panose="02020603050405020304" pitchFamily="18" charset="0"/>
                    <a:cs typeface="Times New Roman" panose="02020603050405020304" pitchFamily="18" charset="0"/>
                  </a:rPr>
                  <a:t>For the worse case, the number of recursive calls is about 21 times.</a:t>
                </a:r>
              </a:p>
            </p:txBody>
          </p:sp>
        </mc:Choice>
        <mc:Fallback xmlns="">
          <p:sp>
            <p:nvSpPr>
              <p:cNvPr id="3" name="TextBox 2"/>
              <p:cNvSpPr txBox="1">
                <a:spLocks noRot="1" noChangeAspect="1" noMove="1" noResize="1" noEditPoints="1" noAdjustHandles="1" noChangeArrowheads="1" noChangeShapeType="1" noTextEdit="1"/>
              </p:cNvSpPr>
              <p:nvPr/>
            </p:nvSpPr>
            <p:spPr>
              <a:xfrm>
                <a:off x="1784412" y="3153175"/>
                <a:ext cx="3208502" cy="1938992"/>
              </a:xfrm>
              <a:prstGeom prst="rect">
                <a:avLst/>
              </a:prstGeom>
              <a:blipFill>
                <a:blip r:embed="rId2"/>
                <a:stretch>
                  <a:fillRect l="-2841" t="-2188" b="-5938"/>
                </a:stretch>
              </a:blipFill>
              <a:ln>
                <a:solidFill>
                  <a:srgbClr val="C00000"/>
                </a:solidFill>
              </a:ln>
            </p:spPr>
            <p:txBody>
              <a:bodyPr/>
              <a:lstStyle/>
              <a:p>
                <a:r>
                  <a:rPr lang="en-US">
                    <a:noFill/>
                  </a:rPr>
                  <a:t> </a:t>
                </a:r>
              </a:p>
            </p:txBody>
          </p:sp>
        </mc:Fallback>
      </mc:AlternateContent>
      <p:sp>
        <p:nvSpPr>
          <p:cNvPr id="5" name="Smiley Face 4">
            <a:extLst>
              <a:ext uri="{FF2B5EF4-FFF2-40B4-BE49-F238E27FC236}">
                <a16:creationId xmlns:a16="http://schemas.microsoft.com/office/drawing/2014/main" id="{BD134AF7-51B3-451B-81B0-887E6394C8FC}"/>
              </a:ext>
            </a:extLst>
          </p:cNvPr>
          <p:cNvSpPr/>
          <p:nvPr/>
        </p:nvSpPr>
        <p:spPr>
          <a:xfrm>
            <a:off x="835572" y="1379483"/>
            <a:ext cx="383704" cy="338338"/>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AD24B0B-B6AF-4F1B-BE87-42E98D40ADAE}"/>
              </a:ext>
            </a:extLst>
          </p:cNvPr>
          <p:cNvCxnSpPr/>
          <p:nvPr/>
        </p:nvCxnSpPr>
        <p:spPr>
          <a:xfrm>
            <a:off x="6766560" y="2438400"/>
            <a:ext cx="1175657" cy="182880"/>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AF64035-6F03-4F3E-80F3-B263D72A8F2E}"/>
              </a:ext>
            </a:extLst>
          </p:cNvPr>
          <p:cNvCxnSpPr>
            <a:cxnSpLocks/>
          </p:cNvCxnSpPr>
          <p:nvPr/>
        </p:nvCxnSpPr>
        <p:spPr>
          <a:xfrm>
            <a:off x="6898851" y="2862882"/>
            <a:ext cx="1130452" cy="2112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870F135-C84C-4AE7-9DC4-B21779EB7602}"/>
              </a:ext>
            </a:extLst>
          </p:cNvPr>
          <p:cNvCxnSpPr/>
          <p:nvPr/>
        </p:nvCxnSpPr>
        <p:spPr>
          <a:xfrm>
            <a:off x="6997338" y="3337560"/>
            <a:ext cx="1175657" cy="182880"/>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F66646D-A38F-4130-B38D-22D4BD04A8D8}"/>
              </a:ext>
            </a:extLst>
          </p:cNvPr>
          <p:cNvCxnSpPr>
            <a:cxnSpLocks/>
          </p:cNvCxnSpPr>
          <p:nvPr/>
        </p:nvCxnSpPr>
        <p:spPr>
          <a:xfrm>
            <a:off x="6997337" y="4308338"/>
            <a:ext cx="903001" cy="246245"/>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7D320D1-B6FB-4342-8ACD-63AC9650CC3F}"/>
              </a:ext>
            </a:extLst>
          </p:cNvPr>
          <p:cNvCxnSpPr>
            <a:cxnSpLocks/>
          </p:cNvCxnSpPr>
          <p:nvPr/>
        </p:nvCxnSpPr>
        <p:spPr>
          <a:xfrm>
            <a:off x="6766560" y="5299287"/>
            <a:ext cx="587828" cy="221947"/>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998211E-2519-499C-8883-7F48246279BD}"/>
              </a:ext>
            </a:extLst>
          </p:cNvPr>
          <p:cNvCxnSpPr>
            <a:cxnSpLocks/>
          </p:cNvCxnSpPr>
          <p:nvPr/>
        </p:nvCxnSpPr>
        <p:spPr>
          <a:xfrm>
            <a:off x="7060474" y="3814415"/>
            <a:ext cx="881743" cy="1056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62F1D0D-97B2-4F33-AA07-82A3A8291DAE}"/>
              </a:ext>
            </a:extLst>
          </p:cNvPr>
          <p:cNvCxnSpPr>
            <a:cxnSpLocks/>
          </p:cNvCxnSpPr>
          <p:nvPr/>
        </p:nvCxnSpPr>
        <p:spPr>
          <a:xfrm>
            <a:off x="7029223" y="4819197"/>
            <a:ext cx="756240" cy="2056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64333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C5C02AB-4D88-49F3-B6C8-7BBA5B143445}"/>
              </a:ext>
            </a:extLst>
          </p:cNvPr>
          <p:cNvSpPr txBox="1"/>
          <p:nvPr/>
        </p:nvSpPr>
        <p:spPr>
          <a:xfrm>
            <a:off x="1135054" y="5552406"/>
            <a:ext cx="9977087" cy="1210434"/>
          </a:xfrm>
          <a:prstGeom prst="rect">
            <a:avLst/>
          </a:prstGeom>
          <a:solidFill>
            <a:srgbClr val="FFFF00"/>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9570CE55-D222-4389-9D7B-1FE9777C5E93}"/>
              </a:ext>
            </a:extLst>
          </p:cNvPr>
          <p:cNvSpPr txBox="1"/>
          <p:nvPr/>
        </p:nvSpPr>
        <p:spPr>
          <a:xfrm>
            <a:off x="1104008" y="3037130"/>
            <a:ext cx="10008133" cy="784369"/>
          </a:xfrm>
          <a:prstGeom prst="rect">
            <a:avLst/>
          </a:prstGeom>
          <a:solidFill>
            <a:schemeClr val="accent5">
              <a:lumMod val="20000"/>
              <a:lumOff val="80000"/>
            </a:schemeClr>
          </a:solidFill>
        </p:spPr>
        <p:txBody>
          <a:bodyPr wrap="square" rtlCol="0">
            <a:spAutoFit/>
          </a:bodyPr>
          <a:lstStyle/>
          <a:p>
            <a:endParaRPr lang="en-US" dirty="0"/>
          </a:p>
        </p:txBody>
      </p:sp>
      <p:sp>
        <p:nvSpPr>
          <p:cNvPr id="11" name="TextBox 10">
            <a:extLst>
              <a:ext uri="{FF2B5EF4-FFF2-40B4-BE49-F238E27FC236}">
                <a16:creationId xmlns:a16="http://schemas.microsoft.com/office/drawing/2014/main" id="{1E3EB406-D757-4875-955C-1D2D1F1706A5}"/>
              </a:ext>
            </a:extLst>
          </p:cNvPr>
          <p:cNvSpPr txBox="1"/>
          <p:nvPr/>
        </p:nvSpPr>
        <p:spPr>
          <a:xfrm>
            <a:off x="1104008" y="2185000"/>
            <a:ext cx="10008133" cy="784369"/>
          </a:xfrm>
          <a:prstGeom prst="rect">
            <a:avLst/>
          </a:prstGeom>
          <a:solidFill>
            <a:schemeClr val="accent5">
              <a:lumMod val="20000"/>
              <a:lumOff val="80000"/>
            </a:schemeClr>
          </a:solidFill>
        </p:spPr>
        <p:txBody>
          <a:bodyPr wrap="square" rtlCol="0">
            <a:spAutoFit/>
          </a:bodyPr>
          <a:lstStyle/>
          <a:p>
            <a:endParaRPr lang="en-US" dirty="0"/>
          </a:p>
        </p:txBody>
      </p:sp>
      <p:sp>
        <p:nvSpPr>
          <p:cNvPr id="10" name="TextBox 9">
            <a:extLst>
              <a:ext uri="{FF2B5EF4-FFF2-40B4-BE49-F238E27FC236}">
                <a16:creationId xmlns:a16="http://schemas.microsoft.com/office/drawing/2014/main" id="{84122439-17C7-4054-B9CC-A1E884036022}"/>
              </a:ext>
            </a:extLst>
          </p:cNvPr>
          <p:cNvSpPr txBox="1"/>
          <p:nvPr/>
        </p:nvSpPr>
        <p:spPr>
          <a:xfrm>
            <a:off x="1135054" y="623928"/>
            <a:ext cx="10008133" cy="1503812"/>
          </a:xfrm>
          <a:prstGeom prst="rect">
            <a:avLst/>
          </a:prstGeom>
          <a:solidFill>
            <a:schemeClr val="accent5">
              <a:lumMod val="20000"/>
              <a:lumOff val="80000"/>
            </a:schemeClr>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549888" y="681189"/>
                <a:ext cx="10008133" cy="6217087"/>
              </a:xfrm>
              <a:prstGeom prst="rect">
                <a:avLst/>
              </a:prstGeom>
            </p:spPr>
            <p:txBody>
              <a:bodyPr wrap="square">
                <a:spAutoFit/>
              </a:bodyPr>
              <a:lstStyle/>
              <a:p>
                <a:pPr marL="914400" marR="0" indent="-287338">
                  <a:spcAft>
                    <a:spcPts val="1200"/>
                  </a:spcAft>
                </a:pPr>
                <a:r>
                  <a:rPr lang="en-US" sz="2600" dirty="0">
                    <a:ea typeface="Calibri" panose="020F0502020204030204" pitchFamily="34" charset="0"/>
                    <a:cs typeface="Times New Roman" panose="02020603050405020304" pitchFamily="18" charset="0"/>
                  </a:rPr>
                  <a:t>Rationalize:  </a:t>
                </a:r>
                <a:r>
                  <a:rPr lang="en-US" sz="2400" dirty="0">
                    <a:latin typeface="Times New Roman" panose="02020603050405020304" pitchFamily="18" charset="0"/>
                    <a:ea typeface="Calibri" panose="020F0502020204030204" pitchFamily="34" charset="0"/>
                    <a:cs typeface="Times New Roman" panose="02020603050405020304" pitchFamily="18" charset="0"/>
                  </a:rPr>
                  <a:t>Euclid(y, x mod y), where x mod y </a:t>
                </a:r>
                <a14:m>
                  <m:oMath xmlns:m="http://schemas.openxmlformats.org/officeDocument/2006/math">
                    <m:r>
                      <a:rPr lang="en-US" sz="2400" i="1" dirty="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x/2. </a:t>
                </a:r>
              </a:p>
              <a:p>
                <a:pPr marL="1257300" marR="0" indent="-342900">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Let</a:t>
                </a:r>
                <a:r>
                  <a:rPr lang="en-US" sz="2400" dirty="0">
                    <a:latin typeface="Times New Roman" panose="02020603050405020304" pitchFamily="18" charset="0"/>
                    <a:ea typeface="Calibri" panose="020F0502020204030204" pitchFamily="34" charset="0"/>
                    <a:cs typeface="Times New Roman" panose="02020603050405020304" pitchFamily="18" charset="0"/>
                  </a:rPr>
                  <a:t>, say,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 mod y = x/2. </a:t>
                </a:r>
              </a:p>
              <a:p>
                <a:pPr marL="1257300" marR="0" indent="-342900">
                  <a:spcAft>
                    <a:spcPts val="6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Euclid(y,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 mod y</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reduces x by one bit </a:t>
                </a:r>
                <a:r>
                  <a:rPr lang="en-US" sz="2400" dirty="0">
                    <a:latin typeface="Times New Roman" panose="02020603050405020304" pitchFamily="18" charset="0"/>
                    <a:ea typeface="Calibri" panose="020F0502020204030204" pitchFamily="34" charset="0"/>
                    <a:cs typeface="Times New Roman" panose="02020603050405020304" pitchFamily="18" charset="0"/>
                  </a:rPr>
                  <a:t>through right shift. </a:t>
                </a:r>
              </a:p>
              <a:p>
                <a:pPr marL="1257300" marR="0" indent="-342900">
                  <a:spcAft>
                    <a:spcPts val="6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Euclid(x mod y,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y mod (x mod y)</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where y mod (x mod y) </a:t>
                </a:r>
                <a14:m>
                  <m:oMath xmlns:m="http://schemas.openxmlformats.org/officeDocument/2006/math">
                    <m:r>
                      <a:rPr lang="en-US" sz="2400" i="1" dirty="0"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y/2. </a:t>
                </a:r>
              </a:p>
              <a:p>
                <a:pPr marL="1714500" lvl="1" indent="-342900">
                  <a:spcAft>
                    <a:spcPts val="6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This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reduces y by one bit </a:t>
                </a:r>
                <a:r>
                  <a:rPr lang="en-US" sz="2400" dirty="0">
                    <a:latin typeface="Times New Roman" panose="02020603050405020304" pitchFamily="18" charset="0"/>
                    <a:ea typeface="Calibri" panose="020F0502020204030204" pitchFamily="34" charset="0"/>
                    <a:cs typeface="Times New Roman" panose="02020603050405020304" pitchFamily="18" charset="0"/>
                  </a:rPr>
                  <a:t>through right shift. </a:t>
                </a:r>
              </a:p>
              <a:p>
                <a:pPr marL="1257300" indent="-342900">
                  <a:spcAft>
                    <a:spcPts val="6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This means,</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a</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fter two consecutive rounds, both arguments, x and y, are at the very least halved in value.</a:t>
                </a:r>
                <a:r>
                  <a:rPr lang="en-US" sz="2400" dirty="0">
                    <a:latin typeface="Times New Roman" panose="02020603050405020304" pitchFamily="18" charset="0"/>
                    <a:ea typeface="Calibri" panose="020F0502020204030204" pitchFamily="34" charset="0"/>
                    <a:cs typeface="Times New Roman" panose="02020603050405020304" pitchFamily="18" charset="0"/>
                  </a:rPr>
                  <a:t>  (one right shift for each x and y.)</a:t>
                </a:r>
              </a:p>
              <a:p>
                <a:pPr marL="1257300" indent="-342900">
                  <a:spcAft>
                    <a:spcPts val="6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Assume that both</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x and y are of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-bit integers</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p>
              <a:p>
                <a:pPr marL="1714500" lvl="2" indent="-342900">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base case </a:t>
                </a:r>
                <a:r>
                  <a:rPr lang="en-US" sz="2400" dirty="0">
                    <a:latin typeface="Times New Roman" panose="02020603050405020304" pitchFamily="18" charset="0"/>
                    <a:ea typeface="Calibri" panose="020F0502020204030204" pitchFamily="34" charset="0"/>
                    <a:cs typeface="Times New Roman" panose="02020603050405020304" pitchFamily="18" charset="0"/>
                  </a:rPr>
                  <a:t>will be reached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with</a:t>
                </a:r>
                <a:r>
                  <a:rPr lang="en-US" sz="2400" b="1"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2n recursive calls</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i.e., </a:t>
                </a:r>
              </a:p>
              <a:p>
                <a:pPr marL="914400" lvl="1">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 y) =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(y, x </a:t>
                </a:r>
                <a:r>
                  <a:rPr lang="en-US" sz="2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mod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y) </a:t>
                </a:r>
              </a:p>
              <a:p>
                <a:pPr marL="914400" lvl="1">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 mod y, y </a:t>
                </a:r>
                <a:r>
                  <a:rPr lang="en-US" sz="2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mod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(x mod y)). </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p>
                <a:pPr marL="1714500" lvl="1" indent="-342900">
                  <a:spcAft>
                    <a:spcPts val="6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Then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recursive calls are needed</a:t>
                </a:r>
                <a:r>
                  <a:rPr lang="en-US" sz="2400" dirty="0">
                    <a:latin typeface="Times New Roman" panose="02020603050405020304" pitchFamily="18" charset="0"/>
                    <a:ea typeface="Calibri" panose="020F0502020204030204" pitchFamily="34" charset="0"/>
                    <a:cs typeface="Times New Roman" panose="02020603050405020304" pitchFamily="18" charset="0"/>
                  </a:rPr>
                  <a:t>.  Each call involves quadratic-time O(</a:t>
                </a:r>
                <a:r>
                  <a:rPr lang="en-US" sz="2400" i="1" dirty="0">
                    <a:latin typeface="Times New Roman" panose="02020603050405020304" pitchFamily="18" charset="0"/>
                    <a:ea typeface="Calibri" panose="020F0502020204030204" pitchFamily="34" charset="0"/>
                    <a:cs typeface="Times New Roman" panose="02020603050405020304" pitchFamily="18" charset="0"/>
                  </a:rPr>
                  <a:t>n</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division (Figure 1.2 in Ch 00_02). </a:t>
                </a:r>
              </a:p>
              <a:p>
                <a:pPr marL="1714500" lvl="1" indent="-342900">
                  <a:spcAft>
                    <a:spcPts val="6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Therefore,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total running time is 2</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O(</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 O(</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  </a:t>
                </a:r>
                <a:endParaRPr lang="en-US" sz="24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549888" y="681189"/>
                <a:ext cx="10008133" cy="6217087"/>
              </a:xfrm>
              <a:prstGeom prst="rect">
                <a:avLst/>
              </a:prstGeom>
              <a:blipFill>
                <a:blip r:embed="rId2"/>
                <a:stretch>
                  <a:fillRect t="-882" r="-548" b="-1176"/>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5888CF64-15F6-4850-ABB8-C2D551169E13}"/>
              </a:ext>
            </a:extLst>
          </p:cNvPr>
          <p:cNvSpPr/>
          <p:nvPr/>
        </p:nvSpPr>
        <p:spPr>
          <a:xfrm rot="20706359" flipH="1">
            <a:off x="304309" y="681977"/>
            <a:ext cx="491156" cy="302004"/>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A44F2FA-8CD3-405A-A9A4-89024A5C3A03}"/>
              </a:ext>
            </a:extLst>
          </p:cNvPr>
          <p:cNvSpPr txBox="1"/>
          <p:nvPr/>
        </p:nvSpPr>
        <p:spPr>
          <a:xfrm>
            <a:off x="8424482" y="252590"/>
            <a:ext cx="3148584" cy="144655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200" dirty="0"/>
              <a:t>Algorithm Euclid(x, y)</a:t>
            </a:r>
          </a:p>
          <a:p>
            <a:r>
              <a:rPr lang="en-US" sz="2200" dirty="0"/>
              <a:t>{ </a:t>
            </a:r>
            <a:r>
              <a:rPr lang="en-US" sz="2200" dirty="0">
                <a:latin typeface="Times New Roman" panose="02020603050405020304" pitchFamily="18" charset="0"/>
                <a:ea typeface="Calibri" panose="020F0502020204030204" pitchFamily="34" charset="0"/>
                <a:cs typeface="Times New Roman" panose="02020603050405020304" pitchFamily="18" charset="0"/>
              </a:rPr>
              <a:t>if (y = = 0)</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then return x;</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else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Euclid</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y, x mod y</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t>}</a:t>
            </a:r>
          </a:p>
        </p:txBody>
      </p:sp>
      <p:pic>
        <p:nvPicPr>
          <p:cNvPr id="6" name="Picture 5"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914084">
            <a:off x="354350" y="683104"/>
            <a:ext cx="501789" cy="38440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2C2A863-1667-44EA-958D-35B4343DE649}"/>
                  </a:ext>
                </a:extLst>
              </p:cNvPr>
              <p:cNvSpPr txBox="1"/>
              <p:nvPr/>
            </p:nvSpPr>
            <p:spPr>
              <a:xfrm>
                <a:off x="9676861" y="3987220"/>
                <a:ext cx="2316440" cy="142975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G(109, 55) = G(55, 54) </a:t>
                </a:r>
              </a:p>
              <a:p>
                <a:r>
                  <a:rPr lang="en-US" dirty="0"/>
                  <a:t>109%55 = 54</a:t>
                </a:r>
                <a:r>
                  <a:rPr lang="en-US" sz="1800" dirty="0">
                    <a:ea typeface="Cambria Math" panose="02040503050406030204" pitchFamily="18" charset="0"/>
                    <a:cs typeface="Times New Roman" panose="02020603050405020304" pitchFamily="18" charset="0"/>
                  </a:rPr>
                  <a:t> </a:t>
                </a:r>
                <a14:m>
                  <m:oMath xmlns:m="http://schemas.openxmlformats.org/officeDocument/2006/math">
                    <m:r>
                      <a:rPr lang="en-US" sz="1800" i="1" dirty="0"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1800" b="0" i="1" dirty="0"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1800" b="0" i="1" dirty="0" smtClean="0">
                            <a:latin typeface="Cambria Math" panose="02040503050406030204" pitchFamily="18" charset="0"/>
                            <a:ea typeface="Cambria Math" panose="02040503050406030204" pitchFamily="18" charset="0"/>
                            <a:cs typeface="Times New Roman" panose="02020603050405020304" pitchFamily="18" charset="0"/>
                          </a:rPr>
                          <m:t>109</m:t>
                        </m:r>
                      </m:num>
                      <m:den>
                        <m:r>
                          <a:rPr lang="en-US" sz="1800" b="0" i="1" dirty="0" smtClean="0">
                            <a:latin typeface="Cambria Math" panose="02040503050406030204" pitchFamily="18" charset="0"/>
                            <a:ea typeface="Cambria Math" panose="02040503050406030204" pitchFamily="18" charset="0"/>
                            <a:cs typeface="Times New Roman" panose="02020603050405020304" pitchFamily="18" charset="0"/>
                          </a:rPr>
                          <m:t>2</m:t>
                        </m:r>
                      </m:den>
                    </m:f>
                  </m:oMath>
                </a14:m>
                <a:endParaRPr lang="en-US" dirty="0"/>
              </a:p>
              <a:p>
                <a:r>
                  <a:rPr lang="en-US" dirty="0"/>
                  <a:t>G(55, 54) = G(54, 1)</a:t>
                </a:r>
              </a:p>
              <a:p>
                <a:r>
                  <a:rPr lang="en-US" dirty="0"/>
                  <a:t>55%54 = 1 </a:t>
                </a:r>
                <a14:m>
                  <m:oMath xmlns:m="http://schemas.openxmlformats.org/officeDocument/2006/math">
                    <m:r>
                      <a:rPr lang="en-US" sz="1800" i="1" dirty="0"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1800" b="0" i="1" dirty="0"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1800" b="0" i="1" dirty="0" smtClean="0">
                            <a:latin typeface="Cambria Math" panose="02040503050406030204" pitchFamily="18" charset="0"/>
                            <a:ea typeface="Cambria Math" panose="02040503050406030204" pitchFamily="18" charset="0"/>
                            <a:cs typeface="Times New Roman" panose="02020603050405020304" pitchFamily="18" charset="0"/>
                          </a:rPr>
                          <m:t>55</m:t>
                        </m:r>
                      </m:num>
                      <m:den>
                        <m:r>
                          <a:rPr lang="en-US" sz="1800" b="0" i="1" dirty="0" smtClean="0">
                            <a:latin typeface="Cambria Math" panose="02040503050406030204" pitchFamily="18" charset="0"/>
                            <a:ea typeface="Cambria Math" panose="02040503050406030204" pitchFamily="18" charset="0"/>
                            <a:cs typeface="Times New Roman" panose="02020603050405020304" pitchFamily="18" charset="0"/>
                          </a:rPr>
                          <m:t>2</m:t>
                        </m:r>
                      </m:den>
                    </m:f>
                  </m:oMath>
                </a14:m>
                <a:endParaRPr lang="en-US" dirty="0"/>
              </a:p>
            </p:txBody>
          </p:sp>
        </mc:Choice>
        <mc:Fallback xmlns="">
          <p:sp>
            <p:nvSpPr>
              <p:cNvPr id="3" name="TextBox 2">
                <a:extLst>
                  <a:ext uri="{FF2B5EF4-FFF2-40B4-BE49-F238E27FC236}">
                    <a16:creationId xmlns:a16="http://schemas.microsoft.com/office/drawing/2014/main" id="{82C2A863-1667-44EA-958D-35B4343DE649}"/>
                  </a:ext>
                </a:extLst>
              </p:cNvPr>
              <p:cNvSpPr txBox="1">
                <a:spLocks noRot="1" noChangeAspect="1" noMove="1" noResize="1" noEditPoints="1" noAdjustHandles="1" noChangeArrowheads="1" noChangeShapeType="1" noTextEdit="1"/>
              </p:cNvSpPr>
              <p:nvPr/>
            </p:nvSpPr>
            <p:spPr>
              <a:xfrm>
                <a:off x="9676861" y="3987220"/>
                <a:ext cx="2316440" cy="1429750"/>
              </a:xfrm>
              <a:prstGeom prst="rect">
                <a:avLst/>
              </a:prstGeom>
              <a:blipFill>
                <a:blip r:embed="rId4"/>
                <a:stretch>
                  <a:fillRect l="-1832" t="-1688" r="-785" b="-1688"/>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C86BA424-24E9-4856-9662-70AA7E1A8735}"/>
              </a:ext>
            </a:extLst>
          </p:cNvPr>
          <p:cNvSpPr txBox="1"/>
          <p:nvPr/>
        </p:nvSpPr>
        <p:spPr>
          <a:xfrm>
            <a:off x="2847703" y="254597"/>
            <a:ext cx="3148584" cy="369332"/>
          </a:xfrm>
          <a:prstGeom prst="rect">
            <a:avLst/>
          </a:prstGeom>
          <a:noFill/>
        </p:spPr>
        <p:txBody>
          <a:bodyPr wrap="square">
            <a:spAutoFit/>
          </a:bodyPr>
          <a:lstStyle/>
          <a:p>
            <a:pPr>
              <a:lnSpc>
                <a:spcPct val="107000"/>
              </a:lnSpc>
              <a:spcAft>
                <a:spcPts val="800"/>
              </a:spcAft>
            </a:pPr>
            <a:r>
              <a:rPr lang="en-US" sz="1800" dirty="0">
                <a:solidFill>
                  <a:srgbClr val="0000FF"/>
                </a:solidFill>
                <a:latin typeface="Times New Roman" panose="02020603050405020304" pitchFamily="18" charset="0"/>
                <a:cs typeface="Times New Roman" panose="02020603050405020304" pitchFamily="18" charset="0"/>
              </a:rPr>
              <a:t>GCD(</a:t>
            </a:r>
            <a:r>
              <a:rPr lang="en-US" sz="1800" dirty="0">
                <a:solidFill>
                  <a:srgbClr val="FF0000"/>
                </a:solidFill>
                <a:latin typeface="Times New Roman" panose="02020603050405020304" pitchFamily="18" charset="0"/>
                <a:cs typeface="Times New Roman" panose="02020603050405020304" pitchFamily="18" charset="0"/>
              </a:rPr>
              <a:t>x</a:t>
            </a:r>
            <a:r>
              <a:rPr lang="en-US" sz="1800" dirty="0">
                <a:solidFill>
                  <a:srgbClr val="0000FF"/>
                </a:solidFill>
                <a:latin typeface="Times New Roman" panose="02020603050405020304" pitchFamily="18" charset="0"/>
                <a:cs typeface="Times New Roman" panose="02020603050405020304" pitchFamily="18" charset="0"/>
              </a:rPr>
              <a:t>, y) = GCD(y, </a:t>
            </a:r>
            <a:r>
              <a:rPr lang="en-US" sz="1800" dirty="0">
                <a:solidFill>
                  <a:srgbClr val="FF0000"/>
                </a:solidFill>
                <a:latin typeface="Times New Roman" panose="02020603050405020304" pitchFamily="18" charset="0"/>
                <a:cs typeface="Times New Roman" panose="02020603050405020304" pitchFamily="18" charset="0"/>
              </a:rPr>
              <a:t>x mod y</a:t>
            </a:r>
            <a:r>
              <a:rPr lang="en-US" sz="1800" dirty="0">
                <a:solidFill>
                  <a:srgbClr val="0000FF"/>
                </a:solidFill>
                <a:latin typeface="Times New Roman" panose="02020603050405020304" pitchFamily="18" charset="0"/>
                <a:cs typeface="Times New Roman" panose="02020603050405020304" pitchFamily="18" charset="0"/>
              </a:rPr>
              <a:t>)</a:t>
            </a:r>
          </a:p>
        </p:txBody>
      </p:sp>
      <p:sp>
        <p:nvSpPr>
          <p:cNvPr id="9" name="TextBox 8">
            <a:extLst>
              <a:ext uri="{FF2B5EF4-FFF2-40B4-BE49-F238E27FC236}">
                <a16:creationId xmlns:a16="http://schemas.microsoft.com/office/drawing/2014/main" id="{30DBB278-FBEB-4DF1-AD43-A40B76F08488}"/>
              </a:ext>
            </a:extLst>
          </p:cNvPr>
          <p:cNvSpPr txBox="1"/>
          <p:nvPr/>
        </p:nvSpPr>
        <p:spPr>
          <a:xfrm>
            <a:off x="7910053" y="2484939"/>
            <a:ext cx="4177443"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800" dirty="0">
                <a:solidFill>
                  <a:srgbClr val="0000FF"/>
                </a:solidFill>
                <a:latin typeface="Times New Roman" panose="02020603050405020304" pitchFamily="18" charset="0"/>
                <a:cs typeface="Times New Roman" panose="02020603050405020304" pitchFamily="18" charset="0"/>
              </a:rPr>
              <a:t>GCD(x, y) = GCD(</a:t>
            </a:r>
            <a:r>
              <a:rPr lang="en-US" sz="1800" dirty="0">
                <a:solidFill>
                  <a:srgbClr val="FF0000"/>
                </a:solidFill>
                <a:latin typeface="Times New Roman" panose="02020603050405020304" pitchFamily="18" charset="0"/>
                <a:cs typeface="Times New Roman" panose="02020603050405020304" pitchFamily="18" charset="0"/>
              </a:rPr>
              <a:t>y</a:t>
            </a:r>
            <a:r>
              <a:rPr lang="en-US" sz="1800" dirty="0">
                <a:solidFill>
                  <a:srgbClr val="0000FF"/>
                </a:solidFill>
                <a:latin typeface="Times New Roman" panose="02020603050405020304" pitchFamily="18" charset="0"/>
                <a:cs typeface="Times New Roman" panose="02020603050405020304" pitchFamily="18" charset="0"/>
              </a:rPr>
              <a:t>, x mod y)</a:t>
            </a:r>
          </a:p>
          <a:p>
            <a:r>
              <a:rPr lang="en-US" sz="1800" dirty="0">
                <a:solidFill>
                  <a:srgbClr val="0000FF"/>
                </a:solidFill>
                <a:latin typeface="Times New Roman" panose="02020603050405020304" pitchFamily="18" charset="0"/>
                <a:cs typeface="Times New Roman" panose="02020603050405020304" pitchFamily="18" charset="0"/>
              </a:rPr>
              <a:t>            = GCD(x mod y, </a:t>
            </a:r>
            <a:r>
              <a:rPr lang="en-US" sz="1800" dirty="0">
                <a:solidFill>
                  <a:srgbClr val="FF0000"/>
                </a:solidFill>
                <a:latin typeface="Times New Roman" panose="02020603050405020304" pitchFamily="18" charset="0"/>
                <a:cs typeface="Times New Roman" panose="02020603050405020304" pitchFamily="18" charset="0"/>
              </a:rPr>
              <a:t>y mod (x mod y))</a:t>
            </a:r>
          </a:p>
        </p:txBody>
      </p:sp>
    </p:spTree>
    <p:extLst>
      <p:ext uri="{BB962C8B-B14F-4D97-AF65-F5344CB8AC3E}">
        <p14:creationId xmlns:p14="http://schemas.microsoft.com/office/powerpoint/2010/main" val="30508563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1A48DE-861D-4933-A5A6-61903BA2DCE8}"/>
              </a:ext>
            </a:extLst>
          </p:cNvPr>
          <p:cNvSpPr txBox="1"/>
          <p:nvPr/>
        </p:nvSpPr>
        <p:spPr>
          <a:xfrm>
            <a:off x="1522000" y="4184050"/>
            <a:ext cx="9938461" cy="1384647"/>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718110" y="1358212"/>
                <a:ext cx="8663483" cy="4591513"/>
              </a:xfrm>
              <a:prstGeom prst="rect">
                <a:avLst/>
              </a:prstGeom>
            </p:spPr>
            <p:txBody>
              <a:bodyPr wrap="square">
                <a:spAutoFit/>
              </a:bodyPr>
              <a:lstStyle/>
              <a:p>
                <a:pPr marR="0">
                  <a:lnSpc>
                    <a:spcPct val="150000"/>
                  </a:lnSpc>
                  <a:spcBef>
                    <a:spcPts val="0"/>
                  </a:spcBef>
                  <a:spcAft>
                    <a:spcPts val="1200"/>
                  </a:spcAft>
                </a:pPr>
                <a:r>
                  <a:rPr lang="en-US" sz="2800" dirty="0">
                    <a:latin typeface="Calibri" panose="020F0502020204030204" pitchFamily="34" charset="0"/>
                    <a:ea typeface="Calibri" panose="020F0502020204030204" pitchFamily="34" charset="0"/>
                    <a:cs typeface="Times New Roman" panose="02020603050405020304" pitchFamily="18" charset="0"/>
                  </a:rPr>
                  <a:t>Observation:</a:t>
                </a:r>
              </a:p>
              <a:p>
                <a:pPr marL="461963" marR="0" lvl="0" indent="-461963">
                  <a:lnSpc>
                    <a:spcPct val="115000"/>
                  </a:lnSpc>
                  <a:spcBef>
                    <a:spcPts val="0"/>
                  </a:spcBef>
                  <a:spcAft>
                    <a:spcPts val="1000"/>
                  </a:spcAft>
                  <a:buFont typeface="Arial" panose="020B0604020202020204" pitchFamily="34" charset="0"/>
                  <a:buChar char="•"/>
                  <a:tabLst>
                    <a:tab pos="457200" algn="l"/>
                  </a:tabLs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overall running time of Euclid </a:t>
                </a:r>
                <a:r>
                  <a:rPr lang="en-US" sz="2400" dirty="0">
                    <a:latin typeface="Times New Roman" panose="02020603050405020304" pitchFamily="18" charset="0"/>
                    <a:ea typeface="Calibri" panose="020F0502020204030204" pitchFamily="34" charset="0"/>
                    <a:cs typeface="Times New Roman" panose="02020603050405020304" pitchFamily="18" charset="0"/>
                  </a:rPr>
                  <a:t>is proportional to the number of recursive calls it makes.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2n recursive calls </a:t>
                </a:r>
                <a:r>
                  <a:rPr lang="en-US" sz="2400" dirty="0">
                    <a:latin typeface="Times New Roman" panose="02020603050405020304" pitchFamily="18" charset="0"/>
                    <a:ea typeface="Calibri" panose="020F0502020204030204" pitchFamily="34" charset="0"/>
                    <a:cs typeface="Times New Roman" panose="02020603050405020304" pitchFamily="18" charset="0"/>
                  </a:rPr>
                  <a:t>but not </a:t>
                </a:r>
                <a14:m>
                  <m:oMath xmlns:m="http://schemas.openxmlformats.org/officeDocument/2006/math">
                    <m:f>
                      <m:fPr>
                        <m:ctrlPr>
                          <a:rPr lang="en-US" sz="2400" i="1" dirty="0" smtClean="0">
                            <a:latin typeface="Cambria Math" panose="02040503050406030204" pitchFamily="18" charset="0"/>
                            <a:cs typeface="Times New Roman" panose="02020603050405020304" pitchFamily="18" charset="0"/>
                          </a:rPr>
                        </m:ctrlPr>
                      </m:fPr>
                      <m:num>
                        <m:r>
                          <a:rPr lang="en-US" sz="2400" b="0" i="1" dirty="0" smtClean="0">
                            <a:latin typeface="Cambria Math" panose="02040503050406030204" pitchFamily="18" charset="0"/>
                            <a:cs typeface="Times New Roman" panose="02020603050405020304" pitchFamily="18" charset="0"/>
                          </a:rPr>
                          <m:t>𝑥</m:t>
                        </m:r>
                      </m:num>
                      <m:den>
                        <m:r>
                          <a:rPr lang="en-US" sz="2400" b="0" i="1" dirty="0" smtClean="0">
                            <a:latin typeface="Cambria Math" panose="02040503050406030204" pitchFamily="18" charset="0"/>
                            <a:cs typeface="Times New Roman" panose="02020603050405020304" pitchFamily="18" charset="0"/>
                          </a:rPr>
                          <m:t>𝑦</m:t>
                        </m:r>
                      </m:den>
                    </m:f>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463550" marR="0" lvl="0" indent="-463550">
                  <a:lnSpc>
                    <a:spcPct val="115000"/>
                  </a:lnSpc>
                  <a:spcBef>
                    <a:spcPts val="0"/>
                  </a:spcBef>
                  <a:spcAft>
                    <a:spcPts val="1000"/>
                  </a:spcAft>
                  <a:tabLst>
                    <a:tab pos="457200" algn="l"/>
                  </a:tabLs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Our analysis makes use of the Fibonacci numbers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F</a:t>
                </a:r>
                <a:r>
                  <a:rPr lang="en-US" sz="2400" baseline="-25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k</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defined by the following recurrence: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61963" marR="0" indent="-461963">
                  <a:lnSpc>
                    <a:spcPct val="115000"/>
                  </a:lnSpc>
                  <a:spcBef>
                    <a:spcPts val="0"/>
                  </a:spcBef>
                  <a:spcAft>
                    <a:spcPts val="1000"/>
                  </a:spcAft>
                </a:pPr>
                <a:r>
                  <a:rPr lang="en-US" sz="26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F</a:t>
                </a:r>
                <a:r>
                  <a:rPr lang="en-US" sz="26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 </a:t>
                </a:r>
                <a:r>
                  <a:rPr lang="en-US" sz="26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F</a:t>
                </a:r>
                <a:r>
                  <a:rPr lang="en-US" sz="26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i-1 </a:t>
                </a:r>
                <a:r>
                  <a:rPr lang="en-US" sz="26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F</a:t>
                </a:r>
                <a:r>
                  <a:rPr lang="en-US" sz="26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i-2 </a:t>
                </a:r>
                <a:r>
                  <a:rPr lang="en-US" sz="26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for </a:t>
                </a:r>
                <a:r>
                  <a:rPr lang="en-US" sz="26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6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2,</a:t>
                </a:r>
                <a:endParaRPr lang="en-US" sz="2600" dirty="0">
                  <a:latin typeface="Calibri" panose="020F0502020204030204" pitchFamily="34" charset="0"/>
                  <a:ea typeface="Calibri" panose="020F0502020204030204" pitchFamily="34" charset="0"/>
                  <a:cs typeface="Times New Roman" panose="02020603050405020304" pitchFamily="18" charset="0"/>
                </a:endParaRPr>
              </a:p>
              <a:p>
                <a:pPr marL="461963" marR="0" indent="-461963">
                  <a:lnSpc>
                    <a:spcPct val="115000"/>
                  </a:lnSpc>
                  <a:spcBef>
                    <a:spcPts val="0"/>
                  </a:spcBef>
                  <a:spcAft>
                    <a:spcPts val="1000"/>
                  </a:spcAft>
                </a:pPr>
                <a:r>
                  <a:rPr lang="en-US" sz="26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F</a:t>
                </a:r>
                <a:r>
                  <a:rPr lang="en-US" sz="26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 </a:t>
                </a:r>
                <a:r>
                  <a:rPr lang="en-US" sz="26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0,   F</a:t>
                </a:r>
                <a:r>
                  <a:rPr lang="en-US" sz="26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 </a:t>
                </a:r>
                <a:r>
                  <a:rPr lang="en-US" sz="26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a:t>
                </a:r>
                <a:endParaRPr lang="en-US" sz="2600" dirty="0">
                  <a:latin typeface="Calibri" panose="020F0502020204030204" pitchFamily="34" charset="0"/>
                  <a:ea typeface="Calibri" panose="020F0502020204030204" pitchFamily="34" charset="0"/>
                  <a:cs typeface="Times New Roman" panose="02020603050405020304" pitchFamily="18" charset="0"/>
                </a:endParaRPr>
              </a:p>
              <a:p>
                <a:pPr marL="461963" indent="-461963">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718110" y="1358212"/>
                <a:ext cx="8663483" cy="4591513"/>
              </a:xfrm>
              <a:prstGeom prst="rect">
                <a:avLst/>
              </a:prstGeom>
              <a:blipFill>
                <a:blip r:embed="rId2"/>
                <a:stretch>
                  <a:fillRect l="-1478" r="-141"/>
                </a:stretch>
              </a:blipFill>
            </p:spPr>
            <p:txBody>
              <a:bodyPr/>
              <a:lstStyle/>
              <a:p>
                <a:r>
                  <a:rPr lang="en-US">
                    <a:noFill/>
                  </a:rPr>
                  <a:t> </a:t>
                </a:r>
              </a:p>
            </p:txBody>
          </p:sp>
        </mc:Fallback>
      </mc:AlternateContent>
      <p:pic>
        <p:nvPicPr>
          <p:cNvPr id="5" name="Picture 4" descr="Image result for smiley face images">
            <a:extLst>
              <a:ext uri="{FF2B5EF4-FFF2-40B4-BE49-F238E27FC236}">
                <a16:creationId xmlns:a16="http://schemas.microsoft.com/office/drawing/2014/main" id="{A114770C-82F7-49E9-B466-96141B7652A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930233">
            <a:off x="725824" y="1379906"/>
            <a:ext cx="744415" cy="48861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CDEC00F-66C7-4FB5-8AC1-574DAFB4A12B}"/>
              </a:ext>
            </a:extLst>
          </p:cNvPr>
          <p:cNvSpPr txBox="1"/>
          <p:nvPr/>
        </p:nvSpPr>
        <p:spPr>
          <a:xfrm>
            <a:off x="7875842" y="731562"/>
            <a:ext cx="3148584" cy="144655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200" dirty="0"/>
              <a:t>Algorithm Euclid(x, y)</a:t>
            </a:r>
          </a:p>
          <a:p>
            <a:r>
              <a:rPr lang="en-US" sz="2200" dirty="0"/>
              <a:t>{ </a:t>
            </a:r>
            <a:r>
              <a:rPr lang="en-US" sz="2200" dirty="0">
                <a:latin typeface="Times New Roman" panose="02020603050405020304" pitchFamily="18" charset="0"/>
                <a:ea typeface="Calibri" panose="020F0502020204030204" pitchFamily="34" charset="0"/>
                <a:cs typeface="Times New Roman" panose="02020603050405020304" pitchFamily="18" charset="0"/>
              </a:rPr>
              <a:t>if (y = = 0)</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then return x;</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else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Euclid</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y, x mod y</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t>}</a:t>
            </a:r>
          </a:p>
        </p:txBody>
      </p:sp>
      <p:sp>
        <p:nvSpPr>
          <p:cNvPr id="7" name="TextBox 6">
            <a:extLst>
              <a:ext uri="{FF2B5EF4-FFF2-40B4-BE49-F238E27FC236}">
                <a16:creationId xmlns:a16="http://schemas.microsoft.com/office/drawing/2014/main" id="{D48B6C62-C320-68CC-81B9-4668E5FADE33}"/>
              </a:ext>
            </a:extLst>
          </p:cNvPr>
          <p:cNvSpPr txBox="1"/>
          <p:nvPr/>
        </p:nvSpPr>
        <p:spPr>
          <a:xfrm>
            <a:off x="1583732" y="350815"/>
            <a:ext cx="6096000" cy="983283"/>
          </a:xfrm>
          <a:prstGeom prst="rect">
            <a:avLst/>
          </a:prstGeom>
          <a:noFill/>
        </p:spPr>
        <p:txBody>
          <a:bodyPr wrap="square">
            <a:spAutoFit/>
          </a:bodyPr>
          <a:lstStyle/>
          <a:p>
            <a:pPr>
              <a:lnSpc>
                <a:spcPct val="107000"/>
              </a:lnSpc>
              <a:spcAft>
                <a:spcPts val="800"/>
              </a:spcAft>
            </a:pPr>
            <a:r>
              <a:rPr lang="en-US" sz="2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use of Fibonacci numbers </a:t>
            </a:r>
            <a:r>
              <a:rPr lang="en-US" sz="28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F</a:t>
            </a:r>
            <a:r>
              <a:rPr lang="en-US" sz="2800" baseline="-25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k</a:t>
            </a:r>
            <a:r>
              <a:rPr lang="en-US" sz="2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altLang="en-US" sz="2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for analyzing Euclid Algorithm</a:t>
            </a:r>
          </a:p>
        </p:txBody>
      </p:sp>
    </p:spTree>
    <p:extLst>
      <p:ext uri="{BB962C8B-B14F-4D97-AF65-F5344CB8AC3E}">
        <p14:creationId xmlns:p14="http://schemas.microsoft.com/office/powerpoint/2010/main" val="58977038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97DF159-B3CC-4E16-A845-E8AD16E83395}"/>
              </a:ext>
            </a:extLst>
          </p:cNvPr>
          <p:cNvSpPr txBox="1"/>
          <p:nvPr/>
        </p:nvSpPr>
        <p:spPr>
          <a:xfrm>
            <a:off x="1201102" y="4512506"/>
            <a:ext cx="10008133" cy="784369"/>
          </a:xfrm>
          <a:prstGeom prst="rect">
            <a:avLst/>
          </a:prstGeom>
          <a:solidFill>
            <a:schemeClr val="accent5">
              <a:lumMod val="20000"/>
              <a:lumOff val="80000"/>
            </a:schemeClr>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B4CDA692-BAF8-4228-9A27-B3909C176B27}"/>
              </a:ext>
            </a:extLst>
          </p:cNvPr>
          <p:cNvSpPr txBox="1"/>
          <p:nvPr/>
        </p:nvSpPr>
        <p:spPr>
          <a:xfrm>
            <a:off x="1321723" y="871424"/>
            <a:ext cx="10669980" cy="2220517"/>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457134" y="951888"/>
            <a:ext cx="9533764" cy="5765553"/>
          </a:xfrm>
          <a:prstGeom prst="rect">
            <a:avLst/>
          </a:prstGeom>
        </p:spPr>
        <p:txBody>
          <a:bodyPr wrap="square">
            <a:spAutoFit/>
          </a:bodyPr>
          <a:lstStyle/>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Lemma 0.1: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If x &gt; y ≥ 1 and the invocation Euclid(x, y) performs k ≥ 1 recursive calls, then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marR="0" indent="457200">
              <a:spcBef>
                <a:spcPts val="0"/>
              </a:spcBef>
              <a:spcAft>
                <a:spcPts val="12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 ≥ F</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k+2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y ≥ F</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k+1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where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F</a:t>
            </a:r>
            <a:r>
              <a:rPr lang="en-US" sz="2400" baseline="-25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k</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Bold" panose="020208030705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is the k</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number in the Fibonacci sequence.</a:t>
            </a:r>
          </a:p>
          <a:p>
            <a:pPr>
              <a:lnSpc>
                <a:spcPct val="107000"/>
              </a:lnSpc>
              <a:spcAft>
                <a:spcPts val="800"/>
              </a:spcAft>
            </a:pPr>
            <a:endParaRPr lang="en-US" sz="1200" dirty="0">
              <a:solidFill>
                <a:srgbClr val="0000FF"/>
              </a:solidFill>
              <a:latin typeface="Times New Roman" panose="02020603050405020304" pitchFamily="18" charset="0"/>
              <a:cs typeface="Times New Roman" panose="02020603050405020304" pitchFamily="18" charset="0"/>
            </a:endParaRPr>
          </a:p>
          <a:p>
            <a:pPr>
              <a:spcAft>
                <a:spcPts val="600"/>
              </a:spcAft>
            </a:pPr>
            <a:r>
              <a:rPr lang="en-US" sz="2400" dirty="0"/>
              <a:t>Example: 		  F</a:t>
            </a:r>
            <a:r>
              <a:rPr lang="en-US" sz="2400" baseline="-25000" dirty="0"/>
              <a:t>0</a:t>
            </a:r>
            <a:r>
              <a:rPr lang="en-US" sz="2400" dirty="0"/>
              <a:t> F</a:t>
            </a:r>
            <a:r>
              <a:rPr lang="en-US" sz="2400" baseline="-25000" dirty="0"/>
              <a:t>1</a:t>
            </a:r>
            <a:r>
              <a:rPr lang="en-US" sz="2400" dirty="0"/>
              <a:t>  …                  F</a:t>
            </a:r>
            <a:r>
              <a:rPr lang="en-US" sz="2400" baseline="-25000" dirty="0"/>
              <a:t>7</a:t>
            </a:r>
            <a:r>
              <a:rPr lang="en-US" sz="2400" dirty="0"/>
              <a:t>  F</a:t>
            </a:r>
            <a:r>
              <a:rPr lang="en-US" sz="2400" baseline="-25000" dirty="0"/>
              <a:t>8 </a:t>
            </a:r>
            <a:r>
              <a:rPr lang="en-US" sz="2400" dirty="0"/>
              <a:t>…</a:t>
            </a:r>
          </a:p>
          <a:p>
            <a:r>
              <a:rPr lang="en-US" sz="2400" dirty="0"/>
              <a:t>Fibonacci sequence is:  0  1  1  2  3  5  8  13  21  34  55  89   …</a:t>
            </a:r>
          </a:p>
          <a:p>
            <a:pPr>
              <a:spcAft>
                <a:spcPts val="900"/>
              </a:spcAft>
            </a:pPr>
            <a:r>
              <a:rPr lang="en-US" sz="2400" dirty="0"/>
              <a:t>where k is:                       0  1  2  3  4  5  6    7    8    9  10  11   …</a:t>
            </a:r>
          </a:p>
          <a:p>
            <a:pPr>
              <a:spcAft>
                <a:spcPts val="600"/>
              </a:spcAft>
            </a:pPr>
            <a:r>
              <a:rPr lang="en-US" sz="2400" dirty="0"/>
              <a:t>For k = 5,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y ≥ F</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k+1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F</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6</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8 and x ≥ F</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k+2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F</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7</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13. Select  y be 8 and x be 13</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t>GCD(13, 8) = </a:t>
            </a:r>
            <a:r>
              <a:rPr lang="en-US" sz="2400" dirty="0">
                <a:solidFill>
                  <a:srgbClr val="0000FF"/>
                </a:solidFill>
              </a:rPr>
              <a:t>GCD(8, 5) </a:t>
            </a:r>
            <a:r>
              <a:rPr lang="en-US" sz="2400" dirty="0"/>
              <a:t>= </a:t>
            </a:r>
            <a:r>
              <a:rPr lang="en-US" sz="2400" dirty="0">
                <a:solidFill>
                  <a:srgbClr val="0000FF"/>
                </a:solidFill>
              </a:rPr>
              <a:t>GCD(5, 3) </a:t>
            </a:r>
            <a:r>
              <a:rPr lang="en-US" sz="2400" dirty="0"/>
              <a:t>= </a:t>
            </a:r>
            <a:r>
              <a:rPr lang="en-US" sz="2400" dirty="0">
                <a:solidFill>
                  <a:srgbClr val="0000FF"/>
                </a:solidFill>
              </a:rPr>
              <a:t>GCD(3, 2) </a:t>
            </a:r>
            <a:r>
              <a:rPr lang="en-US" sz="2400" dirty="0"/>
              <a:t>= </a:t>
            </a:r>
            <a:r>
              <a:rPr lang="en-US" sz="2400" dirty="0">
                <a:solidFill>
                  <a:srgbClr val="0000FF"/>
                </a:solidFill>
              </a:rPr>
              <a:t>GCD(2, 1) </a:t>
            </a:r>
            <a:r>
              <a:rPr lang="en-US" sz="2400" dirty="0"/>
              <a:t>= </a:t>
            </a:r>
            <a:r>
              <a:rPr lang="en-US" sz="2400" dirty="0">
                <a:solidFill>
                  <a:srgbClr val="0000FF"/>
                </a:solidFill>
              </a:rPr>
              <a:t>GCD(1, 0) </a:t>
            </a:r>
            <a:r>
              <a:rPr lang="en-US" sz="2400" dirty="0"/>
              <a:t>= 1.</a:t>
            </a:r>
          </a:p>
          <a:p>
            <a:r>
              <a:rPr lang="en-US" sz="2400" dirty="0"/>
              <a:t>Euclid(13, 649) = Euclid(649, 13%649) = </a:t>
            </a:r>
            <a:r>
              <a:rPr lang="en-US" sz="2400" dirty="0">
                <a:solidFill>
                  <a:srgbClr val="0000FF"/>
                </a:solidFill>
              </a:rPr>
              <a:t>Euclid</a:t>
            </a:r>
            <a:r>
              <a:rPr lang="en-US" sz="2400" dirty="0"/>
              <a:t>(13, 649%13) = </a:t>
            </a:r>
          </a:p>
          <a:p>
            <a:pPr>
              <a:spcAft>
                <a:spcPts val="600"/>
              </a:spcAft>
            </a:pPr>
            <a:r>
              <a:rPr lang="en-US" sz="2400" dirty="0">
                <a:solidFill>
                  <a:srgbClr val="0000FF"/>
                </a:solidFill>
              </a:rPr>
              <a:t>Euclid</a:t>
            </a:r>
            <a:r>
              <a:rPr lang="en-US" sz="2400" dirty="0"/>
              <a:t>(12, 13%12) = </a:t>
            </a:r>
            <a:r>
              <a:rPr lang="en-US" sz="2400" dirty="0">
                <a:solidFill>
                  <a:srgbClr val="0000FF"/>
                </a:solidFill>
              </a:rPr>
              <a:t>Euclid</a:t>
            </a:r>
            <a:r>
              <a:rPr lang="en-US" sz="2400" dirty="0"/>
              <a:t>(1, 12%1)  = </a:t>
            </a:r>
            <a:r>
              <a:rPr lang="en-US" sz="2400" dirty="0">
                <a:solidFill>
                  <a:srgbClr val="0000FF"/>
                </a:solidFill>
              </a:rPr>
              <a:t>Euclid</a:t>
            </a:r>
            <a:r>
              <a:rPr lang="en-US" sz="2400" dirty="0"/>
              <a:t>(1, 0)  = 1. </a:t>
            </a:r>
          </a:p>
          <a:p>
            <a:r>
              <a:rPr lang="en-US" sz="2400" dirty="0">
                <a:solidFill>
                  <a:srgbClr val="0000FF"/>
                </a:solidFill>
              </a:rPr>
              <a:t>Both requires 5 recursive calls</a:t>
            </a:r>
            <a:r>
              <a:rPr lang="en-US" sz="2400" dirty="0"/>
              <a:t>.</a:t>
            </a:r>
          </a:p>
        </p:txBody>
      </p:sp>
      <p:sp>
        <p:nvSpPr>
          <p:cNvPr id="5" name="TextBox 4">
            <a:extLst>
              <a:ext uri="{FF2B5EF4-FFF2-40B4-BE49-F238E27FC236}">
                <a16:creationId xmlns:a16="http://schemas.microsoft.com/office/drawing/2014/main" id="{F050B371-39D2-4829-9F86-9046B88114C2}"/>
              </a:ext>
            </a:extLst>
          </p:cNvPr>
          <p:cNvSpPr txBox="1"/>
          <p:nvPr/>
        </p:nvSpPr>
        <p:spPr>
          <a:xfrm>
            <a:off x="8696704" y="1522280"/>
            <a:ext cx="3294999" cy="15696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Algorithm Euclid(x, y)</a:t>
            </a:r>
          </a:p>
          <a:p>
            <a:r>
              <a:rPr lang="en-US" sz="2400" dirty="0"/>
              <a:t>{</a:t>
            </a:r>
            <a:r>
              <a:rPr lang="en-US" sz="2400" dirty="0">
                <a:latin typeface="Times New Roman" panose="02020603050405020304" pitchFamily="18" charset="0"/>
                <a:ea typeface="Calibri" panose="020F0502020204030204" pitchFamily="34" charset="0"/>
                <a:cs typeface="Times New Roman" panose="02020603050405020304" pitchFamily="18" charset="0"/>
              </a:rPr>
              <a:t>if (y = =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then return x;</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else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Euclid</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y, x mod y</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t>}</a:t>
            </a:r>
          </a:p>
        </p:txBody>
      </p:sp>
      <p:pic>
        <p:nvPicPr>
          <p:cNvPr id="6" name="Picture 5" descr="Image result for smiley face images">
            <a:extLst>
              <a:ext uri="{FF2B5EF4-FFF2-40B4-BE49-F238E27FC236}">
                <a16:creationId xmlns:a16="http://schemas.microsoft.com/office/drawing/2014/main" id="{C6A6E522-CE9B-4E14-B438-A2A7CE1BD4A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883641">
            <a:off x="687977" y="1619793"/>
            <a:ext cx="513125" cy="375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97113"/>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B9BB4EB-3E37-4F0B-A030-6E040CD5D885}"/>
              </a:ext>
            </a:extLst>
          </p:cNvPr>
          <p:cNvSpPr txBox="1"/>
          <p:nvPr/>
        </p:nvSpPr>
        <p:spPr>
          <a:xfrm>
            <a:off x="1234637" y="4462275"/>
            <a:ext cx="10211193" cy="1635902"/>
          </a:xfrm>
          <a:prstGeom prst="rect">
            <a:avLst/>
          </a:prstGeom>
          <a:solidFill>
            <a:schemeClr val="accent5">
              <a:lumMod val="20000"/>
              <a:lumOff val="80000"/>
            </a:schemeClr>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D564373E-55A3-495C-A101-053DC3D55E30}"/>
              </a:ext>
            </a:extLst>
          </p:cNvPr>
          <p:cNvSpPr txBox="1"/>
          <p:nvPr/>
        </p:nvSpPr>
        <p:spPr>
          <a:xfrm>
            <a:off x="1397767" y="1308066"/>
            <a:ext cx="10048063" cy="1557054"/>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763499" y="759823"/>
            <a:ext cx="8971722" cy="5839419"/>
          </a:xfrm>
          <a:prstGeom prst="rect">
            <a:avLst/>
          </a:prstGeom>
        </p:spPr>
        <p:txBody>
          <a:bodyPr wrap="square">
            <a:spAutoFit/>
          </a:bodyPr>
          <a:lstStyle/>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following theorem is an immediate corollary of Lemma 0.1.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600" dirty="0">
                <a:ea typeface="Calibri" panose="020F0502020204030204" pitchFamily="34" charset="0"/>
                <a:cs typeface="Times New Roman" panose="02020603050405020304" pitchFamily="18" charset="0"/>
              </a:rPr>
              <a:t>Theorem 0.5 (Lame’s Theorem):  </a:t>
            </a:r>
          </a:p>
          <a:p>
            <a:pPr>
              <a:lnSpc>
                <a:spcPct val="115000"/>
              </a:lnSpc>
              <a:spcAft>
                <a:spcPts val="1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For any integer k ≥ 1, if x &gt; y ≥ 1 and y &lt; F</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k+1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then the call Euclid(x, y) makes fewer than k recursive calls.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Example:</a:t>
            </a:r>
          </a:p>
          <a:p>
            <a:pPr marL="457200" marR="0" indent="457200">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F</a:t>
            </a:r>
            <a:r>
              <a:rPr lang="en-US" sz="2400" baseline="-25000" dirty="0" err="1">
                <a:latin typeface="Times New Roman" panose="02020603050405020304" pitchFamily="18" charset="0"/>
                <a:ea typeface="Calibri" panose="020F0502020204030204" pitchFamily="34" charset="0"/>
                <a:cs typeface="Times New Roman" panose="02020603050405020304" pitchFamily="18" charset="0"/>
              </a:rPr>
              <a:t>k</a:t>
            </a:r>
            <a:r>
              <a:rPr lang="en-US" sz="2400" dirty="0">
                <a:latin typeface="Times New Roman" panose="02020603050405020304" pitchFamily="18" charset="0"/>
                <a:ea typeface="Calibri" panose="020F0502020204030204" pitchFamily="34" charset="0"/>
                <a:cs typeface="Times New Roman" panose="02020603050405020304" pitchFamily="18" charset="0"/>
              </a:rPr>
              <a:t> = F</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k-1</a:t>
            </a:r>
            <a:r>
              <a:rPr lang="en-US" sz="2400" dirty="0">
                <a:latin typeface="Times New Roman" panose="02020603050405020304" pitchFamily="18" charset="0"/>
                <a:ea typeface="Calibri" panose="020F0502020204030204" pitchFamily="34" charset="0"/>
                <a:cs typeface="Times New Roman" panose="02020603050405020304" pitchFamily="18" charset="0"/>
              </a:rPr>
              <a:t>+ F</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k-2</a:t>
            </a:r>
            <a:r>
              <a:rPr lang="en-US" sz="2400" dirty="0">
                <a:latin typeface="Times New Roman" panose="02020603050405020304" pitchFamily="18" charset="0"/>
                <a:ea typeface="Calibri" panose="020F0502020204030204" pitchFamily="34" charset="0"/>
                <a:cs typeface="Times New Roman" panose="02020603050405020304" pitchFamily="18" charset="0"/>
              </a:rPr>
              <a:t>  k </a:t>
            </a:r>
            <a:r>
              <a:rPr lang="en-US" sz="24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400" dirty="0">
                <a:latin typeface="Times New Roman" panose="02020603050405020304" pitchFamily="18" charset="0"/>
                <a:ea typeface="Calibri" panose="020F0502020204030204" pitchFamily="34" charset="0"/>
                <a:cs typeface="Times New Roman" panose="02020603050405020304" pitchFamily="18" charset="0"/>
              </a:rPr>
              <a:t> 2 and F</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 0 and F</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Fibonacci sequence is:     0  1  1  2  3  5  8  13  21  34  55  89   …</a:t>
            </a:r>
          </a:p>
          <a:p>
            <a:pPr>
              <a:spcAft>
                <a:spcPts val="600"/>
              </a:spcAft>
            </a:pPr>
            <a:r>
              <a:rPr lang="en-US" sz="2400" dirty="0">
                <a:latin typeface="Times New Roman" panose="02020603050405020304" pitchFamily="18" charset="0"/>
                <a:cs typeface="Times New Roman" panose="02020603050405020304" pitchFamily="18" charset="0"/>
              </a:rPr>
              <a:t>where k is:                        0  1  2  3  4  5  6    7    8    9  10  11   …</a:t>
            </a:r>
          </a:p>
          <a:p>
            <a:pPr>
              <a:spcAft>
                <a:spcPts val="600"/>
              </a:spcAft>
            </a:pPr>
            <a:r>
              <a:rPr lang="en-US" sz="2400" dirty="0">
                <a:latin typeface="Times New Roman" panose="02020603050405020304" pitchFamily="18" charset="0"/>
                <a:cs typeface="Times New Roman" panose="02020603050405020304" pitchFamily="18" charset="0"/>
              </a:rPr>
              <a:t>Let y = 13.  13 &lt;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F</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7+1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where k = 7</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E(21, 13) = </a:t>
            </a:r>
            <a:r>
              <a:rPr lang="en-US" sz="2400" dirty="0">
                <a:solidFill>
                  <a:srgbClr val="0000FF"/>
                </a:solidFill>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(13, 21mod13 = </a:t>
            </a:r>
            <a:r>
              <a:rPr lang="en-US" sz="2400" dirty="0">
                <a:solidFill>
                  <a:srgbClr val="C00000"/>
                </a:solidFill>
                <a:latin typeface="Times New Roman" panose="02020603050405020304" pitchFamily="18" charset="0"/>
                <a:cs typeface="Times New Roman" panose="02020603050405020304" pitchFamily="18" charset="0"/>
              </a:rPr>
              <a:t>8</a:t>
            </a:r>
            <a:r>
              <a:rPr lang="en-US" sz="2400" dirty="0">
                <a:latin typeface="Times New Roman" panose="02020603050405020304" pitchFamily="18" charset="0"/>
                <a:cs typeface="Times New Roman" panose="02020603050405020304" pitchFamily="18" charset="0"/>
              </a:rPr>
              <a:t>) = </a:t>
            </a:r>
            <a:r>
              <a:rPr lang="en-US" sz="2400" dirty="0">
                <a:solidFill>
                  <a:srgbClr val="0000FF"/>
                </a:solidFill>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(8, 13mod8 = </a:t>
            </a:r>
            <a:r>
              <a:rPr lang="en-US" sz="2400" dirty="0">
                <a:solidFill>
                  <a:srgbClr val="C00000"/>
                </a:solidFill>
                <a:latin typeface="Times New Roman" panose="02020603050405020304" pitchFamily="18" charset="0"/>
                <a:cs typeface="Times New Roman" panose="02020603050405020304" pitchFamily="18" charset="0"/>
              </a:rPr>
              <a:t>5</a:t>
            </a:r>
            <a:r>
              <a:rPr lang="en-US" sz="2400" dirty="0">
                <a:latin typeface="Times New Roman" panose="02020603050405020304" pitchFamily="18" charset="0"/>
                <a:cs typeface="Times New Roman" panose="02020603050405020304" pitchFamily="18" charset="0"/>
              </a:rPr>
              <a:t>) = </a:t>
            </a:r>
            <a:r>
              <a:rPr lang="en-US" sz="2400" dirty="0">
                <a:solidFill>
                  <a:srgbClr val="0000FF"/>
                </a:solidFill>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(5, 8mod5 = </a:t>
            </a:r>
            <a:r>
              <a:rPr lang="en-US" sz="2400" dirty="0">
                <a:solidFill>
                  <a:srgbClr val="C00000"/>
                </a:solidFill>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 </a:t>
            </a:r>
            <a:r>
              <a:rPr lang="en-US" sz="2400" dirty="0">
                <a:solidFill>
                  <a:srgbClr val="0000FF"/>
                </a:solidFill>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(3, 5mod3 = </a:t>
            </a:r>
            <a:r>
              <a:rPr lang="en-US" sz="2400" dirty="0">
                <a:solidFill>
                  <a:srgbClr val="C00000"/>
                </a:solidFill>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a:t>
            </a:r>
            <a:r>
              <a:rPr lang="en-US" sz="2400" dirty="0">
                <a:solidFill>
                  <a:srgbClr val="0000FF"/>
                </a:solidFill>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(2, 3mod2 = </a:t>
            </a:r>
            <a:r>
              <a:rPr lang="en-US" sz="2400" dirty="0">
                <a:solidFill>
                  <a:srgbClr val="C00000"/>
                </a:solidFill>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a:t>
            </a:r>
            <a:r>
              <a:rPr lang="en-US" sz="2400" dirty="0">
                <a:solidFill>
                  <a:srgbClr val="0000FF"/>
                </a:solidFill>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(1, 2mod1 = </a:t>
            </a:r>
            <a:r>
              <a:rPr lang="en-US" sz="2400" dirty="0">
                <a:solidFill>
                  <a:srgbClr val="C00000"/>
                </a:solidFill>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 0. </a:t>
            </a:r>
          </a:p>
          <a:p>
            <a:pPr>
              <a:spcAft>
                <a:spcPts val="600"/>
              </a:spcAft>
            </a:pPr>
            <a:r>
              <a:rPr lang="en-US" sz="2400" dirty="0">
                <a:latin typeface="Times New Roman" panose="02020603050405020304" pitchFamily="18" charset="0"/>
                <a:cs typeface="Times New Roman" panose="02020603050405020304" pitchFamily="18" charset="0"/>
              </a:rPr>
              <a:t>It needs 6 recursive calls, fewer than k = 7 where 13 &lt; </a:t>
            </a:r>
            <a:r>
              <a:rPr lang="en-US"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F</a:t>
            </a:r>
            <a:r>
              <a:rPr lang="en-US" sz="2400" baseline="-25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7+1</a:t>
            </a:r>
            <a:r>
              <a:rPr lang="en-US"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 21.</a:t>
            </a:r>
          </a:p>
          <a:p>
            <a:r>
              <a:rPr lang="en-US" sz="2400" dirty="0">
                <a:solidFill>
                  <a:srgbClr val="002060"/>
                </a:solidFill>
                <a:latin typeface="Times New Roman" panose="02020603050405020304" pitchFamily="18" charset="0"/>
                <a:cs typeface="Times New Roman" panose="02020603050405020304" pitchFamily="18" charset="0"/>
              </a:rPr>
              <a:t>E(649, 13) needs 5 &lt; 7 recursive calls to get E(649, 13) = 1</a:t>
            </a:r>
            <a:endParaRPr lang="en-US" sz="2400" dirty="0">
              <a:latin typeface="Times New Roman" panose="02020603050405020304" pitchFamily="18" charset="0"/>
              <a:cs typeface="Times New Roman" panose="02020603050405020304" pitchFamily="18" charset="0"/>
            </a:endParaRPr>
          </a:p>
        </p:txBody>
      </p:sp>
      <p:sp>
        <p:nvSpPr>
          <p:cNvPr id="5" name="Thought Bubble: Cloud 4">
            <a:extLst>
              <a:ext uri="{FF2B5EF4-FFF2-40B4-BE49-F238E27FC236}">
                <a16:creationId xmlns:a16="http://schemas.microsoft.com/office/drawing/2014/main" id="{DF7A10FF-66D0-432F-A9A3-F7D6BEA14D63}"/>
              </a:ext>
            </a:extLst>
          </p:cNvPr>
          <p:cNvSpPr/>
          <p:nvPr/>
        </p:nvSpPr>
        <p:spPr>
          <a:xfrm rot="20706359" flipH="1">
            <a:off x="989073" y="1654631"/>
            <a:ext cx="376201" cy="302004"/>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mage result for smiley face images">
            <a:extLst>
              <a:ext uri="{FF2B5EF4-FFF2-40B4-BE49-F238E27FC236}">
                <a16:creationId xmlns:a16="http://schemas.microsoft.com/office/drawing/2014/main" id="{C25787CC-2334-4D93-8999-14E6AF5E03A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606276">
            <a:off x="784354" y="1453852"/>
            <a:ext cx="650685" cy="492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399686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81A03C-8602-40A8-9033-1AAA719C4507}"/>
              </a:ext>
            </a:extLst>
          </p:cNvPr>
          <p:cNvSpPr txBox="1"/>
          <p:nvPr/>
        </p:nvSpPr>
        <p:spPr>
          <a:xfrm>
            <a:off x="1530476" y="828348"/>
            <a:ext cx="9903878" cy="6029652"/>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823083" y="364106"/>
            <a:ext cx="8838442" cy="6493894"/>
          </a:xfrm>
          <a:prstGeom prst="rect">
            <a:avLst/>
          </a:prstGeom>
        </p:spPr>
        <p:txBody>
          <a:bodyPr wrap="square">
            <a:spAutoFit/>
          </a:bodyPr>
          <a:lstStyle/>
          <a:p>
            <a:pPr>
              <a:lnSpc>
                <a:spcPct val="107000"/>
              </a:lnSpc>
              <a:spcAft>
                <a:spcPts val="800"/>
              </a:spcAft>
            </a:pPr>
            <a:r>
              <a:rPr lang="en-US" sz="2600" dirty="0">
                <a:ea typeface="Calibri" panose="020F0502020204030204" pitchFamily="34" charset="0"/>
                <a:cs typeface="Times New Roman" panose="02020603050405020304" pitchFamily="18" charset="0"/>
              </a:rPr>
              <a:t>Consecutive integer checking algorithm for computing </a:t>
            </a:r>
            <a:r>
              <a:rPr lang="en-US" sz="2600" dirty="0" err="1">
                <a:ea typeface="Calibri" panose="020F0502020204030204" pitchFamily="34" charset="0"/>
                <a:cs typeface="Times New Roman" panose="02020603050405020304" pitchFamily="18" charset="0"/>
              </a:rPr>
              <a:t>gcd</a:t>
            </a:r>
            <a:r>
              <a:rPr lang="en-US" sz="2600" dirty="0">
                <a:ea typeface="Calibri" panose="020F0502020204030204" pitchFamily="34" charset="0"/>
                <a:cs typeface="Times New Roman" panose="02020603050405020304" pitchFamily="18" charset="0"/>
              </a:rPr>
              <a:t>(x, y) </a:t>
            </a:r>
          </a:p>
          <a:p>
            <a:pPr marL="457200" marR="0">
              <a:spcBef>
                <a:spcPts val="0"/>
              </a:spcBef>
              <a:spcAft>
                <a:spcPts val="900"/>
              </a:spcAft>
            </a:pPr>
            <a:r>
              <a:rPr lang="en-US" sz="2600" spc="100" dirty="0">
                <a:ea typeface="Calibri" panose="020F0502020204030204" pitchFamily="34" charset="0"/>
                <a:cs typeface="Times New Roman" panose="02020603050405020304" pitchFamily="18" charset="0"/>
              </a:rPr>
              <a:t>Principle:    </a:t>
            </a:r>
          </a:p>
          <a:p>
            <a:pPr marL="457200" marR="0">
              <a:spcBef>
                <a:spcPts val="0"/>
              </a:spcBef>
              <a:spcAft>
                <a:spcPts val="900"/>
              </a:spcAft>
            </a:pPr>
            <a:r>
              <a:rPr lang="en-US" sz="2400" spc="100" dirty="0">
                <a:latin typeface="Times New Roman" panose="02020603050405020304" pitchFamily="18" charset="0"/>
                <a:ea typeface="Calibri" panose="020F0502020204030204" pitchFamily="34" charset="0"/>
                <a:cs typeface="Times New Roman" panose="02020603050405020304" pitchFamily="18" charset="0"/>
              </a:rPr>
              <a:t>Let t = min{|x|, |y|} to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be the possible common divisor for the given numbers x and y.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9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p>
          <a:p>
            <a:pPr marL="914400" lvl="1">
              <a:spcAft>
                <a:spcPts val="9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Test whether </a:t>
            </a:r>
            <a:r>
              <a:rPr lang="en-US" sz="24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 | x.  </a:t>
            </a:r>
          </a:p>
          <a:p>
            <a:pPr marL="914400" lvl="1">
              <a:spcAft>
                <a:spcPts val="9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If not, reduce t by one, then test the new t = t – 1 | x.   </a:t>
            </a:r>
          </a:p>
          <a:p>
            <a:pPr marL="914400" lvl="1">
              <a:spcAft>
                <a:spcPts val="9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Repeat this process until the new t | x. (The new t = t – 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lvl="1">
              <a:spcAft>
                <a:spcPts val="900"/>
              </a:spcAft>
            </a:pPr>
            <a:r>
              <a:rPr lang="en-US" sz="2400" dirty="0">
                <a:solidFill>
                  <a:srgbClr val="000099"/>
                </a:solidFill>
                <a:latin typeface="Times New Roman" panose="02020603050405020304" pitchFamily="18" charset="0"/>
                <a:ea typeface="Calibri" panose="020F0502020204030204" pitchFamily="34" charset="0"/>
                <a:cs typeface="Times New Roman" panose="02020603050405020304" pitchFamily="18" charset="0"/>
              </a:rPr>
              <a:t>Test whether the new </a:t>
            </a:r>
            <a:r>
              <a:rPr lang="en-US" sz="2400" b="1" dirty="0">
                <a:solidFill>
                  <a:srgbClr val="000099"/>
                </a:solidFill>
                <a:latin typeface="Times New Roman" panose="02020603050405020304" pitchFamily="18" charset="0"/>
                <a:ea typeface="Calibri" panose="020F0502020204030204" pitchFamily="34" charset="0"/>
                <a:cs typeface="Times New Roman" panose="02020603050405020304" pitchFamily="18" charset="0"/>
              </a:rPr>
              <a:t>t | y. </a:t>
            </a:r>
          </a:p>
          <a:p>
            <a:pPr marL="914400" lvl="1">
              <a:spcAft>
                <a:spcPts val="900"/>
              </a:spcAft>
            </a:pPr>
            <a:r>
              <a:rPr lang="en-US" sz="2400" dirty="0">
                <a:solidFill>
                  <a:srgbClr val="000099"/>
                </a:solidFill>
                <a:latin typeface="Times New Roman" panose="02020603050405020304" pitchFamily="18" charset="0"/>
                <a:ea typeface="Calibri" panose="020F0502020204030204" pitchFamily="34" charset="0"/>
                <a:cs typeface="Times New Roman" panose="02020603050405020304" pitchFamily="18" charset="0"/>
              </a:rPr>
              <a:t>If yes, then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 is the common divisor of x and y. [Found] </a:t>
            </a:r>
          </a:p>
          <a:p>
            <a:pPr marL="914400" lvl="1">
              <a:spcAft>
                <a:spcPts val="900"/>
              </a:spcAft>
            </a:pPr>
            <a:r>
              <a:rPr lang="en-US" sz="2400" dirty="0">
                <a:solidFill>
                  <a:srgbClr val="000099"/>
                </a:solidFill>
                <a:latin typeface="Times New Roman" panose="02020603050405020304" pitchFamily="18" charset="0"/>
                <a:ea typeface="Calibri" panose="020F0502020204030204" pitchFamily="34" charset="0"/>
                <a:cs typeface="Times New Roman" panose="02020603050405020304" pitchFamily="18" charset="0"/>
              </a:rPr>
              <a:t>Otherwise,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reduce t by one.</a:t>
            </a:r>
            <a:r>
              <a:rPr lang="en-US" sz="2400" dirty="0">
                <a:solidFill>
                  <a:srgbClr val="000099"/>
                </a:solidFill>
                <a:latin typeface="Times New Roman" panose="02020603050405020304" pitchFamily="18" charset="0"/>
                <a:ea typeface="Calibri" panose="020F0502020204030204" pitchFamily="34" charset="0"/>
                <a:cs typeface="Times New Roman" panose="02020603050405020304" pitchFamily="18" charset="0"/>
              </a:rPr>
              <a:t> </a:t>
            </a:r>
          </a:p>
          <a:p>
            <a:pPr marL="457200" marR="0">
              <a:spcBef>
                <a:spcPts val="0"/>
              </a:spcBef>
              <a:spcAft>
                <a:spcPts val="900"/>
              </a:spcAft>
            </a:pPr>
            <a:r>
              <a:rPr lang="en-US" sz="2400" dirty="0">
                <a:solidFill>
                  <a:srgbClr val="000099"/>
                </a:solidFill>
                <a:latin typeface="Times New Roman" panose="02020603050405020304" pitchFamily="18" charset="0"/>
                <a:ea typeface="Calibri" panose="020F0502020204030204" pitchFamily="34" charset="0"/>
                <a:cs typeface="Times New Roman" panose="02020603050405020304" pitchFamily="18" charset="0"/>
              </a:rPr>
              <a:t>} repeat the same process for the smaller t (at least one less than the current t) as the possible common divisor for the given number x and y.</a:t>
            </a:r>
            <a:endParaRPr lang="en-US" sz="2400" dirty="0">
              <a:solidFill>
                <a:srgbClr val="000099"/>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517293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25E144B-DF09-4EB4-874E-3C44663C414F}"/>
              </a:ext>
            </a:extLst>
          </p:cNvPr>
          <p:cNvSpPr txBox="1"/>
          <p:nvPr/>
        </p:nvSpPr>
        <p:spPr>
          <a:xfrm>
            <a:off x="1091932" y="2023826"/>
            <a:ext cx="10089874" cy="3880585"/>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520024" y="1983634"/>
            <a:ext cx="9151951" cy="3724096"/>
          </a:xfrm>
          <a:prstGeom prst="rect">
            <a:avLst/>
          </a:prstGeom>
        </p:spPr>
        <p:txBody>
          <a:bodyPr wrap="square">
            <a:spAutoFit/>
          </a:bodyPr>
          <a:lstStyle/>
          <a:p>
            <a:pPr>
              <a:spcAft>
                <a:spcPts val="12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Step 1: 	t ← min{|x|, |y|}.</a:t>
            </a:r>
          </a:p>
          <a:p>
            <a:pPr>
              <a:spcAft>
                <a:spcPts val="1200"/>
              </a:spcAft>
            </a:pPr>
            <a:r>
              <a:rPr lang="en-US" sz="2200" dirty="0">
                <a:latin typeface="Times New Roman" panose="02020603050405020304" pitchFamily="18" charset="0"/>
                <a:cs typeface="Times New Roman" panose="02020603050405020304" pitchFamily="18" charset="0"/>
              </a:rPr>
              <a:t>Step 2: 	remainder = </a:t>
            </a:r>
            <a:r>
              <a:rPr lang="en-US" sz="2200" b="1" dirty="0">
                <a:latin typeface="Times New Roman" panose="02020603050405020304" pitchFamily="18" charset="0"/>
                <a:cs typeface="Times New Roman" panose="02020603050405020304" pitchFamily="18" charset="0"/>
              </a:rPr>
              <a:t>x mod t</a:t>
            </a:r>
            <a:r>
              <a:rPr lang="en-US" sz="2200" dirty="0">
                <a:latin typeface="Times New Roman" panose="02020603050405020304" pitchFamily="18" charset="0"/>
                <a:cs typeface="Times New Roman" panose="02020603050405020304" pitchFamily="18" charset="0"/>
              </a:rPr>
              <a:t>.</a:t>
            </a:r>
          </a:p>
          <a:p>
            <a:pPr>
              <a:spcAft>
                <a:spcPts val="1200"/>
              </a:spcAft>
            </a:pPr>
            <a:r>
              <a:rPr lang="en-US" sz="2200" dirty="0">
                <a:latin typeface="Times New Roman" panose="02020603050405020304" pitchFamily="18" charset="0"/>
                <a:cs typeface="Times New Roman" panose="02020603050405020304" pitchFamily="18" charset="0"/>
              </a:rPr>
              <a:t>	If the remainder is 0, go to Step 3; </a:t>
            </a:r>
          </a:p>
          <a:p>
            <a:pPr>
              <a:spcAft>
                <a:spcPts val="1200"/>
              </a:spcAft>
            </a:pPr>
            <a:r>
              <a:rPr lang="en-US" sz="2200" dirty="0">
                <a:latin typeface="Times New Roman" panose="02020603050405020304" pitchFamily="18" charset="0"/>
                <a:cs typeface="Times New Roman" panose="02020603050405020304" pitchFamily="18" charset="0"/>
              </a:rPr>
              <a:t>	Otherwise,  go to Step 4.</a:t>
            </a:r>
          </a:p>
          <a:p>
            <a:pPr>
              <a:spcAft>
                <a:spcPts val="1200"/>
              </a:spcAft>
            </a:pPr>
            <a:r>
              <a:rPr lang="en-US" sz="2200" dirty="0">
                <a:latin typeface="Times New Roman" panose="02020603050405020304" pitchFamily="18" charset="0"/>
                <a:cs typeface="Times New Roman" panose="02020603050405020304" pitchFamily="18" charset="0"/>
              </a:rPr>
              <a:t>Step 3: 	remainder = </a:t>
            </a:r>
            <a:r>
              <a:rPr lang="en-US" sz="2200" b="1" dirty="0">
                <a:latin typeface="Times New Roman" panose="02020603050405020304" pitchFamily="18" charset="0"/>
                <a:cs typeface="Times New Roman" panose="02020603050405020304" pitchFamily="18" charset="0"/>
              </a:rPr>
              <a:t>y mod t</a:t>
            </a:r>
            <a:r>
              <a:rPr lang="en-US" sz="2200" dirty="0">
                <a:latin typeface="Times New Roman" panose="02020603050405020304" pitchFamily="18" charset="0"/>
                <a:cs typeface="Times New Roman" panose="02020603050405020304" pitchFamily="18" charset="0"/>
              </a:rPr>
              <a:t>.</a:t>
            </a:r>
          </a:p>
          <a:p>
            <a:pPr>
              <a:spcAft>
                <a:spcPts val="1200"/>
              </a:spcAft>
            </a:pPr>
            <a:r>
              <a:rPr lang="en-US" sz="2200" dirty="0">
                <a:latin typeface="Times New Roman" panose="02020603050405020304" pitchFamily="18" charset="0"/>
                <a:cs typeface="Times New Roman" panose="02020603050405020304" pitchFamily="18" charset="0"/>
              </a:rPr>
              <a:t>	If the remainder of y mod t is 0, return t as the answer and stop; 	otherwise, proceed to Step 4.</a:t>
            </a:r>
          </a:p>
          <a:p>
            <a:pPr>
              <a:spcAft>
                <a:spcPts val="1200"/>
              </a:spcAft>
            </a:pPr>
            <a:r>
              <a:rPr lang="en-US" sz="2200" dirty="0">
                <a:latin typeface="Times New Roman" panose="02020603050405020304" pitchFamily="18" charset="0"/>
                <a:cs typeface="Times New Roman" panose="02020603050405020304" pitchFamily="18" charset="0"/>
              </a:rPr>
              <a:t>Step 4: 	Decrease the value of t by 1. Go to Step 2.</a:t>
            </a:r>
          </a:p>
        </p:txBody>
      </p:sp>
      <p:sp>
        <p:nvSpPr>
          <p:cNvPr id="3" name="Rectangle 2"/>
          <p:cNvSpPr>
            <a:spLocks noChangeArrowheads="1"/>
          </p:cNvSpPr>
          <p:nvPr/>
        </p:nvSpPr>
        <p:spPr bwMode="auto">
          <a:xfrm>
            <a:off x="6011186" y="1486461"/>
            <a:ext cx="5170619" cy="99434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 = min{5, 0};  r = 5 mod 0 implies that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r = 5 – 0 – 0 - … - 0 operates infinitely.</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 name="AutoShape 107"/>
          <p:cNvCxnSpPr>
            <a:cxnSpLocks noChangeShapeType="1"/>
          </p:cNvCxnSpPr>
          <p:nvPr/>
        </p:nvCxnSpPr>
        <p:spPr bwMode="auto">
          <a:xfrm flipH="1">
            <a:off x="4937760" y="1983634"/>
            <a:ext cx="1073428" cy="746586"/>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 name="Rectangle 4">
            <a:extLst>
              <a:ext uri="{FF2B5EF4-FFF2-40B4-BE49-F238E27FC236}">
                <a16:creationId xmlns:a16="http://schemas.microsoft.com/office/drawing/2014/main" id="{7652D11A-0F90-457B-A243-0175975407C9}"/>
              </a:ext>
            </a:extLst>
          </p:cNvPr>
          <p:cNvSpPr/>
          <p:nvPr/>
        </p:nvSpPr>
        <p:spPr>
          <a:xfrm>
            <a:off x="1520024" y="784112"/>
            <a:ext cx="6044558" cy="993926"/>
          </a:xfrm>
          <a:prstGeom prst="rect">
            <a:avLst/>
          </a:prstGeom>
        </p:spPr>
        <p:txBody>
          <a:bodyPr wrap="square">
            <a:spAutoFit/>
          </a:bodyPr>
          <a:lstStyle/>
          <a:p>
            <a:pPr>
              <a:lnSpc>
                <a:spcPct val="107000"/>
              </a:lnSpc>
              <a:spcAft>
                <a:spcPts val="800"/>
              </a:spcAft>
            </a:pPr>
            <a:r>
              <a:rPr lang="en-US" sz="2800" dirty="0">
                <a:ea typeface="Calibri" panose="020F0502020204030204" pitchFamily="34" charset="0"/>
                <a:cs typeface="Times New Roman" panose="02020603050405020304" pitchFamily="18" charset="0"/>
              </a:rPr>
              <a:t>Consecutive integer checking algorithm for computing </a:t>
            </a:r>
            <a:r>
              <a:rPr lang="en-US" sz="2800" dirty="0" err="1">
                <a:ea typeface="Calibri" panose="020F0502020204030204" pitchFamily="34" charset="0"/>
                <a:cs typeface="Times New Roman" panose="02020603050405020304" pitchFamily="18" charset="0"/>
              </a:rPr>
              <a:t>gcd</a:t>
            </a:r>
            <a:r>
              <a:rPr lang="en-US" sz="2800" dirty="0">
                <a:ea typeface="Calibri" panose="020F0502020204030204" pitchFamily="34" charset="0"/>
                <a:cs typeface="Times New Roman" panose="02020603050405020304" pitchFamily="18" charset="0"/>
              </a:rPr>
              <a:t>(x, y) </a:t>
            </a:r>
          </a:p>
        </p:txBody>
      </p:sp>
      <p:pic>
        <p:nvPicPr>
          <p:cNvPr id="8" name="Picture 7" descr="Image result for smiley face images">
            <a:extLst>
              <a:ext uri="{FF2B5EF4-FFF2-40B4-BE49-F238E27FC236}">
                <a16:creationId xmlns:a16="http://schemas.microsoft.com/office/drawing/2014/main" id="{461DD374-B74F-4911-9639-A839F7374BA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05370">
            <a:off x="768874" y="786282"/>
            <a:ext cx="602005" cy="408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1187769"/>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7096" y="492545"/>
            <a:ext cx="7983109" cy="6052234"/>
          </a:xfrm>
          <a:prstGeom prst="rect">
            <a:avLst/>
          </a:prstGeom>
        </p:spPr>
        <p:txBody>
          <a:bodyPr wrap="square">
            <a:spAutoFit/>
          </a:bodyPr>
          <a:lstStyle/>
          <a:p>
            <a:pPr>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300"/>
              </a:spcAft>
              <a:tabLst>
                <a:tab pos="457200" algn="l"/>
              </a:tabLst>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a typeface="Calibri" panose="020F0502020204030204" pitchFamily="34" charset="0"/>
                <a:cs typeface="Times New Roman" panose="02020603050405020304" pitchFamily="18" charset="0"/>
              </a:rPr>
              <a:t>Example 0.33:   </a:t>
            </a:r>
            <a:r>
              <a:rPr lang="en-US" sz="2000" dirty="0">
                <a:latin typeface="Times New Roman" panose="02020603050405020304" pitchFamily="18" charset="0"/>
                <a:ea typeface="Calibri" panose="020F0502020204030204" pitchFamily="34" charset="0"/>
                <a:cs typeface="Times New Roman" panose="02020603050405020304" pitchFamily="18" charset="0"/>
              </a:rPr>
              <a:t>Find </a:t>
            </a:r>
            <a:r>
              <a:rPr lang="en-US" sz="20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000" dirty="0">
                <a:latin typeface="Times New Roman" panose="02020603050405020304" pitchFamily="18" charset="0"/>
                <a:ea typeface="Calibri" panose="020F0502020204030204" pitchFamily="34" charset="0"/>
                <a:cs typeface="Times New Roman" panose="02020603050405020304" pitchFamily="18" charset="0"/>
              </a:rPr>
              <a:t>(11, 3).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3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Let x = 11 and y = 3.</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3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Step 1:  	t = min{ 11, 3} = 3.</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3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Step 2:  	r = 11 mod 3 = 2 ≠ 0.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1371600" marR="0">
              <a:lnSpc>
                <a:spcPct val="107000"/>
              </a:lnSpc>
              <a:spcBef>
                <a:spcPts val="0"/>
              </a:spcBef>
              <a:spcAft>
                <a:spcPts val="3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Go to Step 4</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3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Step 4: 	t = t -1; that is, t = 3 – 1 = 2.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3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Go to Step 2.</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3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Step 2: 	r = 11 mod 2 = 1 ≠ 0.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914400" marR="0" indent="457200">
              <a:lnSpc>
                <a:spcPct val="107000"/>
              </a:lnSpc>
              <a:spcBef>
                <a:spcPts val="0"/>
              </a:spcBef>
              <a:spcAft>
                <a:spcPts val="3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Go to Step 4.</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3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Step 4: 	t = t -1; that is, t = 2 – 1 = 1.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1371600" marR="0" indent="457200">
              <a:lnSpc>
                <a:spcPct val="107000"/>
              </a:lnSpc>
              <a:spcBef>
                <a:spcPts val="0"/>
              </a:spcBef>
              <a:spcAft>
                <a:spcPts val="3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Go to Step 2.</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3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Step 2: 	r = 11 mod 1 = 0.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1371600" marR="0" indent="457200">
              <a:lnSpc>
                <a:spcPct val="107000"/>
              </a:lnSpc>
              <a:spcBef>
                <a:spcPts val="0"/>
              </a:spcBef>
              <a:spcAft>
                <a:spcPts val="3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Then go to step 3</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300"/>
              </a:spcAft>
            </a:pPr>
            <a:r>
              <a:rPr lang="en-US" sz="20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Step 3</a:t>
            </a:r>
            <a:r>
              <a:rPr lang="en-US" sz="2000" dirty="0">
                <a:latin typeface="Times New Roman" panose="02020603050405020304" pitchFamily="18" charset="0"/>
                <a:ea typeface="Calibri" panose="020F0502020204030204" pitchFamily="34" charset="0"/>
                <a:cs typeface="Times New Roman" panose="02020603050405020304" pitchFamily="18" charset="0"/>
              </a:rPr>
              <a:t>: 	r = y mod t; that is r = 3 mod 1 = 0;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1371600" marR="0" indent="457200">
              <a:lnSpc>
                <a:spcPct val="107000"/>
              </a:lnSpc>
              <a:spcBef>
                <a:spcPts val="0"/>
              </a:spcBef>
              <a:spcAft>
                <a:spcPts val="3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then return t = 1 as the answer and stop.</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A080DADD-82A0-4628-A2FF-0F751551897A}"/>
              </a:ext>
            </a:extLst>
          </p:cNvPr>
          <p:cNvSpPr txBox="1"/>
          <p:nvPr/>
        </p:nvSpPr>
        <p:spPr>
          <a:xfrm>
            <a:off x="836023" y="4334130"/>
            <a:ext cx="1915885"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Let x = 11, y = 3.</a:t>
            </a:r>
          </a:p>
          <a:p>
            <a:r>
              <a:rPr lang="en-US" dirty="0"/>
              <a:t>t = min</a:t>
            </a:r>
            <a:r>
              <a:rPr lang="en-US"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ea typeface="Calibri" panose="020F0502020204030204" pitchFamily="34" charset="0"/>
                <a:cs typeface="Times New Roman" panose="02020603050405020304" pitchFamily="18" charset="0"/>
              </a:rPr>
              <a:t>11, 3} = 3 </a:t>
            </a:r>
            <a:r>
              <a:rPr lang="en-US" dirty="0"/>
              <a:t>11%3 </a:t>
            </a:r>
            <a:r>
              <a:rPr lang="en-US" sz="1800" dirty="0">
                <a:latin typeface="Times New Roman" panose="02020603050405020304" pitchFamily="18" charset="0"/>
                <a:ea typeface="Calibri" panose="020F0502020204030204" pitchFamily="34" charset="0"/>
                <a:cs typeface="Times New Roman" panose="02020603050405020304" pitchFamily="18" charset="0"/>
              </a:rPr>
              <a:t>≠ 0</a:t>
            </a:r>
          </a:p>
          <a:p>
            <a:r>
              <a:rPr lang="en-US" dirty="0">
                <a:latin typeface="Times New Roman" panose="02020603050405020304" pitchFamily="18" charset="0"/>
                <a:cs typeface="Times New Roman" panose="02020603050405020304" pitchFamily="18" charset="0"/>
              </a:rPr>
              <a:t>11%2</a:t>
            </a:r>
            <a:r>
              <a:rPr lang="en-US" sz="1800" dirty="0">
                <a:latin typeface="Times New Roman" panose="02020603050405020304" pitchFamily="18" charset="0"/>
                <a:ea typeface="Calibri" panose="020F0502020204030204" pitchFamily="34" charset="0"/>
                <a:cs typeface="Times New Roman" panose="02020603050405020304" pitchFamily="18" charset="0"/>
              </a:rPr>
              <a:t> ≠ 0</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11%1 = 0</a:t>
            </a:r>
          </a:p>
          <a:p>
            <a:r>
              <a:rPr lang="en-US" dirty="0">
                <a:latin typeface="Times New Roman" panose="02020603050405020304" pitchFamily="18" charset="0"/>
                <a:cs typeface="Times New Roman" panose="02020603050405020304" pitchFamily="18" charset="0"/>
              </a:rPr>
              <a:t>3%1 = 0 return 1</a:t>
            </a:r>
          </a:p>
          <a:p>
            <a:r>
              <a:rPr lang="en-US" dirty="0" err="1">
                <a:latin typeface="Times New Roman" panose="02020603050405020304" pitchFamily="18" charset="0"/>
                <a:cs typeface="Times New Roman" panose="02020603050405020304" pitchFamily="18" charset="0"/>
              </a:rPr>
              <a:t>gcd</a:t>
            </a:r>
            <a:r>
              <a:rPr lang="en-US" dirty="0">
                <a:latin typeface="Times New Roman" panose="02020603050405020304" pitchFamily="18" charset="0"/>
                <a:cs typeface="Times New Roman" panose="02020603050405020304" pitchFamily="18" charset="0"/>
              </a:rPr>
              <a:t>(11, 3) = 1</a:t>
            </a:r>
            <a:endParaRPr lang="en-US" dirty="0"/>
          </a:p>
        </p:txBody>
      </p:sp>
      <p:sp>
        <p:nvSpPr>
          <p:cNvPr id="4" name="TextBox 3">
            <a:extLst>
              <a:ext uri="{FF2B5EF4-FFF2-40B4-BE49-F238E27FC236}">
                <a16:creationId xmlns:a16="http://schemas.microsoft.com/office/drawing/2014/main" id="{7973E8C0-94EF-4997-BE6A-B512D40FB39B}"/>
              </a:ext>
            </a:extLst>
          </p:cNvPr>
          <p:cNvSpPr txBox="1"/>
          <p:nvPr/>
        </p:nvSpPr>
        <p:spPr>
          <a:xfrm>
            <a:off x="8456399" y="117693"/>
            <a:ext cx="2568651" cy="67403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X = 60, y = 24. Let t = 24.</a:t>
            </a:r>
          </a:p>
          <a:p>
            <a:r>
              <a:rPr lang="en-US" dirty="0"/>
              <a:t>60%24 </a:t>
            </a:r>
            <a:r>
              <a:rPr lang="en-US" sz="1800" dirty="0">
                <a:latin typeface="Times New Roman" panose="02020603050405020304" pitchFamily="18" charset="0"/>
                <a:ea typeface="Calibri" panose="020F0502020204030204" pitchFamily="34" charset="0"/>
                <a:cs typeface="Times New Roman" panose="02020603050405020304" pitchFamily="18" charset="0"/>
              </a:rPr>
              <a:t>≠ 0</a:t>
            </a:r>
          </a:p>
          <a:p>
            <a:r>
              <a:rPr lang="en-US" dirty="0"/>
              <a:t>60%23 </a:t>
            </a:r>
            <a:r>
              <a:rPr lang="en-US" sz="1800" dirty="0">
                <a:latin typeface="Times New Roman" panose="02020603050405020304" pitchFamily="18" charset="0"/>
                <a:ea typeface="Calibri" panose="020F0502020204030204" pitchFamily="34" charset="0"/>
                <a:cs typeface="Times New Roman" panose="02020603050405020304" pitchFamily="18" charset="0"/>
              </a:rPr>
              <a:t>≠ 0</a:t>
            </a:r>
          </a:p>
          <a:p>
            <a:r>
              <a:rPr lang="en-US" dirty="0"/>
              <a:t>60%22 </a:t>
            </a:r>
            <a:r>
              <a:rPr lang="en-US" sz="1800" dirty="0">
                <a:latin typeface="Times New Roman" panose="02020603050405020304" pitchFamily="18" charset="0"/>
                <a:ea typeface="Calibri" panose="020F0502020204030204" pitchFamily="34" charset="0"/>
                <a:cs typeface="Times New Roman" panose="02020603050405020304" pitchFamily="18" charset="0"/>
              </a:rPr>
              <a:t>≠ 0</a:t>
            </a:r>
          </a:p>
          <a:p>
            <a:r>
              <a:rPr lang="en-US" dirty="0"/>
              <a:t>60%21 </a:t>
            </a:r>
            <a:r>
              <a:rPr lang="en-US" sz="1800" dirty="0">
                <a:latin typeface="Times New Roman" panose="02020603050405020304" pitchFamily="18" charset="0"/>
                <a:ea typeface="Calibri" panose="020F0502020204030204" pitchFamily="34" charset="0"/>
                <a:cs typeface="Times New Roman" panose="02020603050405020304" pitchFamily="18" charset="0"/>
              </a:rPr>
              <a:t>≠ 0</a:t>
            </a:r>
          </a:p>
          <a:p>
            <a:r>
              <a:rPr lang="en-US" dirty="0">
                <a:latin typeface="Times New Roman" panose="02020603050405020304" pitchFamily="18" charset="0"/>
                <a:cs typeface="Times New Roman" panose="02020603050405020304" pitchFamily="18" charset="0"/>
              </a:rPr>
              <a:t>60%20 = 0</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24%20 </a:t>
            </a:r>
            <a:r>
              <a:rPr lang="en-US" sz="1800" dirty="0">
                <a:latin typeface="Times New Roman" panose="02020603050405020304" pitchFamily="18" charset="0"/>
                <a:ea typeface="Calibri" panose="020F0502020204030204" pitchFamily="34" charset="0"/>
                <a:cs typeface="Times New Roman" panose="02020603050405020304" pitchFamily="18" charset="0"/>
              </a:rPr>
              <a:t>≠ 0</a:t>
            </a: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latin typeface="Times New Roman" panose="02020603050405020304" pitchFamily="18" charset="0"/>
                <a:ea typeface="Calibri" panose="020F0502020204030204" pitchFamily="34" charset="0"/>
                <a:cs typeface="Times New Roman" panose="02020603050405020304" pitchFamily="18" charset="0"/>
              </a:rPr>
              <a:t>60%19 ≠ 0</a:t>
            </a:r>
          </a:p>
          <a:p>
            <a:r>
              <a:rPr lang="en-US" sz="1800" dirty="0">
                <a:latin typeface="Times New Roman" panose="02020603050405020304" pitchFamily="18" charset="0"/>
                <a:ea typeface="Calibri" panose="020F0502020204030204" pitchFamily="34" charset="0"/>
                <a:cs typeface="Times New Roman" panose="02020603050405020304" pitchFamily="18" charset="0"/>
              </a:rPr>
              <a:t>60%18 ≠ 0</a:t>
            </a:r>
          </a:p>
          <a:p>
            <a:r>
              <a:rPr lang="en-US" sz="1800" dirty="0">
                <a:latin typeface="Times New Roman" panose="02020603050405020304" pitchFamily="18" charset="0"/>
                <a:ea typeface="Calibri" panose="020F0502020204030204" pitchFamily="34" charset="0"/>
                <a:cs typeface="Times New Roman" panose="02020603050405020304" pitchFamily="18" charset="0"/>
              </a:rPr>
              <a:t>60%17 ≠ 0</a:t>
            </a:r>
          </a:p>
          <a:p>
            <a:r>
              <a:rPr lang="en-US" sz="1800" dirty="0">
                <a:latin typeface="Times New Roman" panose="02020603050405020304" pitchFamily="18" charset="0"/>
                <a:ea typeface="Calibri" panose="020F0502020204030204" pitchFamily="34" charset="0"/>
                <a:cs typeface="Times New Roman" panose="02020603050405020304" pitchFamily="18" charset="0"/>
              </a:rPr>
              <a:t>60%16 ≠ 0</a:t>
            </a:r>
          </a:p>
          <a:p>
            <a:r>
              <a:rPr lang="en-US" sz="1800" dirty="0">
                <a:latin typeface="Times New Roman" panose="02020603050405020304" pitchFamily="18" charset="0"/>
                <a:ea typeface="Calibri" panose="020F0502020204030204" pitchFamily="34" charset="0"/>
                <a:cs typeface="Times New Roman" panose="02020603050405020304" pitchFamily="18" charset="0"/>
              </a:rPr>
              <a:t>60%15 = 0</a:t>
            </a: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latin typeface="Times New Roman" panose="02020603050405020304" pitchFamily="18" charset="0"/>
                <a:ea typeface="Calibri" panose="020F0502020204030204" pitchFamily="34" charset="0"/>
                <a:cs typeface="Times New Roman" panose="02020603050405020304" pitchFamily="18" charset="0"/>
              </a:rPr>
              <a:t>24%15 ≠ 0</a:t>
            </a:r>
          </a:p>
          <a:p>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latin typeface="Times New Roman" panose="02020603050405020304" pitchFamily="18" charset="0"/>
                <a:ea typeface="Calibri" panose="020F0502020204030204" pitchFamily="34" charset="0"/>
                <a:cs typeface="Times New Roman" panose="02020603050405020304" pitchFamily="18" charset="0"/>
              </a:rPr>
              <a:t>60%14 ≠ 0</a:t>
            </a:r>
          </a:p>
          <a:p>
            <a:r>
              <a:rPr lang="en-US" sz="1800" dirty="0">
                <a:latin typeface="Times New Roman" panose="02020603050405020304" pitchFamily="18" charset="0"/>
                <a:ea typeface="Calibri" panose="020F0502020204030204" pitchFamily="34" charset="0"/>
                <a:cs typeface="Times New Roman" panose="02020603050405020304" pitchFamily="18" charset="0"/>
              </a:rPr>
              <a:t>60%13 ≠ 0</a:t>
            </a:r>
          </a:p>
          <a:p>
            <a:r>
              <a:rPr lang="en-US" sz="1800" dirty="0">
                <a:latin typeface="Times New Roman" panose="02020603050405020304" pitchFamily="18" charset="0"/>
                <a:ea typeface="Calibri" panose="020F0502020204030204" pitchFamily="34" charset="0"/>
                <a:cs typeface="Times New Roman" panose="02020603050405020304" pitchFamily="18" charset="0"/>
              </a:rPr>
              <a:t>60%12 = 0</a:t>
            </a: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latin typeface="Times New Roman" panose="02020603050405020304" pitchFamily="18" charset="0"/>
                <a:ea typeface="Calibri" panose="020F0502020204030204" pitchFamily="34" charset="0"/>
                <a:cs typeface="Times New Roman" panose="02020603050405020304" pitchFamily="18" charset="0"/>
              </a:rPr>
              <a:t>24%12= 0</a:t>
            </a:r>
          </a:p>
          <a:p>
            <a:r>
              <a:rPr lang="en-US" dirty="0">
                <a:latin typeface="Times New Roman" panose="02020603050405020304" pitchFamily="18" charset="0"/>
                <a:ea typeface="Calibri" panose="020F0502020204030204" pitchFamily="34" charset="0"/>
                <a:cs typeface="Times New Roman" panose="02020603050405020304" pitchFamily="18" charset="0"/>
              </a:rPr>
              <a:t>return t = 12</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r>
              <a:rPr lang="en-US" sz="1800" dirty="0" err="1">
                <a:latin typeface="Times New Roman" panose="02020603050405020304" pitchFamily="18" charset="0"/>
                <a:ea typeface="Calibri" panose="020F0502020204030204" pitchFamily="34" charset="0"/>
                <a:cs typeface="Times New Roman" panose="02020603050405020304" pitchFamily="18" charset="0"/>
              </a:rPr>
              <a:t>gcd</a:t>
            </a:r>
            <a:r>
              <a:rPr lang="en-US" sz="1800" dirty="0">
                <a:latin typeface="Times New Roman" panose="02020603050405020304" pitchFamily="18" charset="0"/>
                <a:ea typeface="Calibri" panose="020F0502020204030204" pitchFamily="34" charset="0"/>
                <a:cs typeface="Times New Roman" panose="02020603050405020304" pitchFamily="18" charset="0"/>
              </a:rPr>
              <a:t>(60, 24) = 12</a:t>
            </a:r>
          </a:p>
        </p:txBody>
      </p:sp>
      <p:pic>
        <p:nvPicPr>
          <p:cNvPr id="5" name="Picture 4" descr="Image result for smiley face images">
            <a:extLst>
              <a:ext uri="{FF2B5EF4-FFF2-40B4-BE49-F238E27FC236}">
                <a16:creationId xmlns:a16="http://schemas.microsoft.com/office/drawing/2014/main" id="{5F87E24E-3D3D-436A-81CB-438D800425E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05370">
            <a:off x="768874" y="786282"/>
            <a:ext cx="602005" cy="40893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C78656A-520A-DE1F-7A2E-79665F50EC22}"/>
              </a:ext>
            </a:extLst>
          </p:cNvPr>
          <p:cNvSpPr txBox="1"/>
          <p:nvPr/>
        </p:nvSpPr>
        <p:spPr>
          <a:xfrm>
            <a:off x="516835" y="2319130"/>
            <a:ext cx="1584960" cy="923330"/>
          </a:xfrm>
          <a:prstGeom prst="rect">
            <a:avLst/>
          </a:prstGeom>
          <a:noFill/>
        </p:spPr>
        <p:txBody>
          <a:bodyPr wrap="square" rtlCol="0">
            <a:spAutoFit/>
          </a:bodyPr>
          <a:lstStyle/>
          <a:p>
            <a:r>
              <a:rPr lang="en-US" dirty="0" err="1"/>
              <a:t>gcd</a:t>
            </a:r>
            <a:r>
              <a:rPr lang="en-US" dirty="0"/>
              <a:t>(-11, 3) = </a:t>
            </a:r>
            <a:r>
              <a:rPr lang="en-US" dirty="0" err="1"/>
              <a:t>gcd</a:t>
            </a:r>
            <a:r>
              <a:rPr lang="en-US" dirty="0"/>
              <a:t>(|11|, 3) = </a:t>
            </a:r>
            <a:r>
              <a:rPr lang="en-US" dirty="0" err="1"/>
              <a:t>gcd</a:t>
            </a:r>
            <a:r>
              <a:rPr lang="en-US" dirty="0"/>
              <a:t>(11, 3)</a:t>
            </a:r>
          </a:p>
        </p:txBody>
      </p:sp>
    </p:spTree>
    <p:extLst>
      <p:ext uri="{BB962C8B-B14F-4D97-AF65-F5344CB8AC3E}">
        <p14:creationId xmlns:p14="http://schemas.microsoft.com/office/powerpoint/2010/main" val="581203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C91B09-E164-419E-ABAA-457449E8904A}"/>
              </a:ext>
            </a:extLst>
          </p:cNvPr>
          <p:cNvSpPr txBox="1"/>
          <p:nvPr/>
        </p:nvSpPr>
        <p:spPr>
          <a:xfrm>
            <a:off x="1062891" y="2633642"/>
            <a:ext cx="10066217" cy="3144587"/>
          </a:xfrm>
          <a:prstGeom prst="rect">
            <a:avLst/>
          </a:prstGeom>
          <a:solidFill>
            <a:srgbClr val="FFFF00"/>
          </a:solidFill>
        </p:spPr>
        <p:txBody>
          <a:bodyPr wrap="square" rtlCol="0">
            <a:spAutoFit/>
          </a:bodyPr>
          <a:lstStyle/>
          <a:p>
            <a:endParaRPr lang="en-US" dirty="0"/>
          </a:p>
        </p:txBody>
      </p:sp>
      <p:sp>
        <p:nvSpPr>
          <p:cNvPr id="2" name="Rectangle 1">
            <a:extLst>
              <a:ext uri="{FF2B5EF4-FFF2-40B4-BE49-F238E27FC236}">
                <a16:creationId xmlns:a16="http://schemas.microsoft.com/office/drawing/2014/main" id="{2CCAA707-7187-4A2C-952C-914444006FB6}"/>
              </a:ext>
            </a:extLst>
          </p:cNvPr>
          <p:cNvSpPr/>
          <p:nvPr/>
        </p:nvSpPr>
        <p:spPr>
          <a:xfrm>
            <a:off x="1779049" y="1628507"/>
            <a:ext cx="8633902" cy="4370427"/>
          </a:xfrm>
          <a:prstGeom prst="rect">
            <a:avLst/>
          </a:prstGeom>
        </p:spPr>
        <p:txBody>
          <a:bodyPr wrap="square">
            <a:spAutoFit/>
          </a:bodyPr>
          <a:lstStyle/>
          <a:p>
            <a:pPr marL="457200" indent="-457200"/>
            <a:r>
              <a:rPr lang="en-US" altLang="en-US" sz="3200" dirty="0">
                <a:ea typeface="ＭＳ Ｐゴシック" panose="020B0600070205080204" pitchFamily="34" charset="-128"/>
                <a:cs typeface="Times New Roman" panose="02020603050405020304" pitchFamily="18" charset="0"/>
              </a:rPr>
              <a:t>Logical methods of checking correctness</a:t>
            </a:r>
          </a:p>
          <a:p>
            <a:pPr marL="457200" indent="-457200">
              <a:spcAft>
                <a:spcPts val="1200"/>
              </a:spcAft>
            </a:pPr>
            <a:r>
              <a:rPr lang="en-US" altLang="en-US" sz="2400" dirty="0">
                <a:ea typeface="ＭＳ Ｐゴシック" panose="020B0600070205080204" pitchFamily="34" charset="-128"/>
                <a:cs typeface="Times New Roman" panose="02020603050405020304" pitchFamily="18" charset="0"/>
              </a:rPr>
              <a:t>of an algorithm with respect to its input and output.</a:t>
            </a:r>
          </a:p>
          <a:p>
            <a:pPr marL="457200" indent="-457200">
              <a:buFont typeface="Arial" panose="020B0604020202020204" pitchFamily="34" charset="0"/>
              <a:buChar char="•"/>
            </a:pP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Testing</a:t>
            </a:r>
          </a:p>
          <a:p>
            <a:pPr marL="457200" indent="-457200">
              <a:buFont typeface="Arial" panose="020B0604020202020204" pitchFamily="34" charset="0"/>
              <a:buChar char="•"/>
            </a:pP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Correctness proof</a:t>
            </a:r>
          </a:p>
          <a:p>
            <a:pPr marL="457200" indent="-457200"/>
            <a:endParaRPr lang="en-US" altLang="en-US" dirty="0">
              <a:latin typeface="Times New Roman" panose="02020603050405020304" pitchFamily="18" charset="0"/>
              <a:ea typeface="ＭＳ Ｐゴシック" panose="020B0600070205080204" pitchFamily="34" charset="-128"/>
              <a:cs typeface="Times New Roman" panose="02020603050405020304" pitchFamily="18" charset="0"/>
            </a:endParaRPr>
          </a:p>
          <a:p>
            <a:pPr marL="457200" indent="-457200"/>
            <a:endParaRPr lang="en-US" altLang="en-US" dirty="0">
              <a:latin typeface="Times New Roman" panose="02020603050405020304" pitchFamily="18" charset="0"/>
              <a:ea typeface="ＭＳ Ｐゴシック" panose="020B0600070205080204" pitchFamily="34" charset="-128"/>
              <a:cs typeface="Times New Roman" panose="02020603050405020304" pitchFamily="18" charset="0"/>
            </a:endParaRPr>
          </a:p>
          <a:p>
            <a:pPr marL="342900" indent="-342900">
              <a:buFont typeface="Arial" panose="020B0604020202020204" pitchFamily="34" charset="0"/>
              <a:buChar char="•"/>
            </a:pPr>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Confidence in algorithms from testing and correctness proof</a:t>
            </a:r>
          </a:p>
          <a:p>
            <a:pPr marL="342900" indent="-342900">
              <a:buFont typeface="Arial" panose="020B0604020202020204" pitchFamily="34" charset="0"/>
              <a:buChar char="•"/>
            </a:pPr>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Correctness of recursive algorithms: prove directly by induction</a:t>
            </a:r>
          </a:p>
          <a:p>
            <a:pPr marL="342900" indent="-342900">
              <a:buFont typeface="Arial" panose="020B0604020202020204" pitchFamily="34" charset="0"/>
              <a:buChar char="•"/>
            </a:pPr>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Correctness of iterative algorithms:   prove using loop invariants and induction</a:t>
            </a:r>
          </a:p>
          <a:p>
            <a:pPr marL="457200" indent="-457200"/>
            <a:endParaRPr lang="en-US" altLang="en-US"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Tree>
    <p:extLst>
      <p:ext uri="{BB962C8B-B14F-4D97-AF65-F5344CB8AC3E}">
        <p14:creationId xmlns:p14="http://schemas.microsoft.com/office/powerpoint/2010/main" val="105803300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C445CF-A07B-4999-B9EA-341669BD262C}"/>
              </a:ext>
            </a:extLst>
          </p:cNvPr>
          <p:cNvSpPr txBox="1"/>
          <p:nvPr/>
        </p:nvSpPr>
        <p:spPr>
          <a:xfrm>
            <a:off x="924917" y="1814236"/>
            <a:ext cx="10073980" cy="1973993"/>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560671" y="1298481"/>
            <a:ext cx="8802473" cy="4751622"/>
          </a:xfrm>
          <a:prstGeom prst="rect">
            <a:avLst/>
          </a:prstGeom>
        </p:spPr>
        <p:txBody>
          <a:bodyPr wrap="square">
            <a:spAutoFit/>
          </a:bodyPr>
          <a:lstStyle/>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p>
          <a:p>
            <a:pPr marL="461963" marR="0" lvl="0" indent="-461963">
              <a:lnSpc>
                <a:spcPct val="115000"/>
              </a:lnSpc>
              <a:spcBef>
                <a:spcPts val="0"/>
              </a:spcBef>
              <a:spcAft>
                <a:spcPts val="1000"/>
              </a:spcAft>
              <a:buFont typeface="Arial" panose="020B0604020202020204" pitchFamily="34" charset="0"/>
              <a:buChar char="•"/>
              <a:tabLst>
                <a:tab pos="457200" algn="l"/>
              </a:tabLs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This algorithm does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not work correctly</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when one of the inputs numbers is zero</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lvl="1">
              <a:lnSpc>
                <a:spcPct val="115000"/>
              </a:lnSpc>
              <a:spcAft>
                <a:spcPts val="1000"/>
              </a:spcAft>
              <a:tabLst>
                <a:tab pos="45720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(why? On Step 2:  r = (3, 0) = 3, then go to Step 4. t = 0 – 1 =  -1. This fails to work!). </a:t>
            </a:r>
          </a:p>
          <a:p>
            <a:pPr marL="457200" marR="0">
              <a:lnSpc>
                <a:spcPct val="107000"/>
              </a:lnSpc>
              <a:spcBef>
                <a:spcPts val="0"/>
              </a:spcBef>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This example illustrates why it is so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important to specify the range of an algorithm’s input explicitly and carefully.</a:t>
            </a:r>
          </a:p>
          <a:p>
            <a:pPr marL="457200" marR="0">
              <a:lnSpc>
                <a:spcPct val="107000"/>
              </a:lnSpc>
              <a:spcBef>
                <a:spcPts val="0"/>
              </a:spcBef>
              <a:spcAft>
                <a:spcPts val="800"/>
              </a:spcAft>
            </a:pPr>
            <a:endPar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marL="461963" marR="0" lvl="0" indent="-461963">
              <a:lnSpc>
                <a:spcPct val="115000"/>
              </a:lnSpc>
              <a:spcBef>
                <a:spcPts val="0"/>
              </a:spcBef>
              <a:spcAft>
                <a:spcPts val="1000"/>
              </a:spcAft>
              <a:buFont typeface="Arial" panose="020B0604020202020204" pitchFamily="34" charset="0"/>
              <a:buChar char="•"/>
              <a:tabLst>
                <a:tab pos="45720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Definition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 algorithm is said to be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correct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if, for every input instance, it halts with the correct output.</a:t>
            </a:r>
            <a:endPar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descr="Image result for smiley face images">
            <a:extLst>
              <a:ext uri="{FF2B5EF4-FFF2-40B4-BE49-F238E27FC236}">
                <a16:creationId xmlns:a16="http://schemas.microsoft.com/office/drawing/2014/main" id="{26F4E7F2-841C-470E-B48C-98598123C6D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74159">
            <a:off x="811924" y="1608083"/>
            <a:ext cx="564029" cy="412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29678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369BB8-4C47-421A-A7A1-2CBDF439B654}"/>
              </a:ext>
            </a:extLst>
          </p:cNvPr>
          <p:cNvSpPr txBox="1"/>
          <p:nvPr/>
        </p:nvSpPr>
        <p:spPr>
          <a:xfrm>
            <a:off x="1104008" y="3037130"/>
            <a:ext cx="10156175" cy="2248973"/>
          </a:xfrm>
          <a:prstGeom prst="rect">
            <a:avLst/>
          </a:prstGeom>
          <a:solidFill>
            <a:schemeClr val="accent5">
              <a:lumMod val="20000"/>
              <a:lumOff val="80000"/>
            </a:schemeClr>
          </a:solidFill>
        </p:spPr>
        <p:txBody>
          <a:bodyPr wrap="square" rtlCol="0">
            <a:spAutoFit/>
          </a:bodyPr>
          <a:lstStyle/>
          <a:p>
            <a:endParaRPr lang="en-US" dirty="0"/>
          </a:p>
        </p:txBody>
      </p:sp>
      <p:sp>
        <p:nvSpPr>
          <p:cNvPr id="2" name="Rectangle 1"/>
          <p:cNvSpPr/>
          <p:nvPr/>
        </p:nvSpPr>
        <p:spPr>
          <a:xfrm>
            <a:off x="2025727" y="1985599"/>
            <a:ext cx="8279561" cy="3212739"/>
          </a:xfrm>
          <a:prstGeom prst="rect">
            <a:avLst/>
          </a:prstGeom>
        </p:spPr>
        <p:txBody>
          <a:bodyPr wrap="square">
            <a:spAutoFit/>
          </a:bodyPr>
          <a:lstStyle/>
          <a:p>
            <a:pPr>
              <a:lnSpc>
                <a:spcPct val="107000"/>
              </a:lnSpc>
              <a:spcAft>
                <a:spcPts val="1200"/>
              </a:spcAft>
            </a:pPr>
            <a:r>
              <a:rPr lang="en-US" sz="2800" i="1" dirty="0">
                <a:ea typeface="Calibri" panose="020F0502020204030204" pitchFamily="34" charset="0"/>
                <a:cs typeface="Times New Roman" panose="02020603050405020304" pitchFamily="18" charset="0"/>
              </a:rPr>
              <a:t>Several characteristics of Algorithms:</a:t>
            </a:r>
            <a:endParaRPr lang="en-US" sz="2800" dirty="0">
              <a:ea typeface="Calibri" panose="020F0502020204030204" pitchFamily="34" charset="0"/>
              <a:cs typeface="Times New Roman" panose="02020603050405020304" pitchFamily="18" charset="0"/>
            </a:endParaRPr>
          </a:p>
          <a:p>
            <a:pPr marL="461963" marR="0" lvl="0" indent="-461963">
              <a:lnSpc>
                <a:spcPct val="107000"/>
              </a:lnSpc>
              <a:spcBef>
                <a:spcPts val="0"/>
              </a:spcBef>
              <a:spcAft>
                <a:spcPts val="600"/>
              </a:spcAft>
              <a:buFont typeface="Arial" panose="020B0604020202020204" pitchFamily="34" charset="0"/>
              <a:buChar char="•"/>
              <a:tabLst>
                <a:tab pos="45720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61963" marR="0" lvl="0" indent="-461963">
              <a:lnSpc>
                <a:spcPct val="107000"/>
              </a:lnSpc>
              <a:spcBef>
                <a:spcPts val="0"/>
              </a:spcBef>
              <a:spcAft>
                <a:spcPts val="600"/>
              </a:spcAft>
              <a:buFont typeface="Arial" panose="020B0604020202020204" pitchFamily="34" charset="0"/>
              <a:buChar char="•"/>
              <a:tabLst>
                <a:tab pos="457200" algn="l"/>
              </a:tabLst>
            </a:pPr>
            <a:r>
              <a:rPr lang="en-US" sz="2400" i="1" dirty="0">
                <a:latin typeface="Times New Roman" panose="02020603050405020304" pitchFamily="18" charset="0"/>
                <a:ea typeface="Calibri" panose="020F0502020204030204" pitchFamily="34" charset="0"/>
                <a:cs typeface="Times New Roman" panose="02020603050405020304" pitchFamily="18" charset="0"/>
              </a:rPr>
              <a:t>[</a:t>
            </a:r>
            <a:r>
              <a:rPr lang="en-US" sz="2400" i="1"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Well-specified inputs’ range</a:t>
            </a:r>
            <a:r>
              <a:rPr lang="en-US" sz="2400" i="1"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The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range of inputs </a:t>
            </a:r>
            <a:r>
              <a:rPr lang="en-US" sz="2400" dirty="0">
                <a:latin typeface="Times New Roman" panose="02020603050405020304" pitchFamily="18" charset="0"/>
                <a:ea typeface="Calibri" panose="020F0502020204030204" pitchFamily="34" charset="0"/>
                <a:cs typeface="Times New Roman" panose="02020603050405020304" pitchFamily="18" charset="0"/>
              </a:rPr>
              <a:t>for which an algorithm works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has to be specified carefully. </a:t>
            </a:r>
          </a:p>
          <a:p>
            <a:pPr marL="919163" lvl="1" indent="-461963">
              <a:lnSpc>
                <a:spcPct val="107000"/>
              </a:lnSpc>
              <a:spcAft>
                <a:spcPts val="600"/>
              </a:spcAft>
              <a:buFont typeface="Arial" panose="020B0604020202020204" pitchFamily="34" charset="0"/>
              <a:buChar char="•"/>
              <a:tabLst>
                <a:tab pos="457200" algn="l"/>
              </a:tabLst>
            </a:pP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Consecutive integer checking algorithm for computing </a:t>
            </a:r>
            <a:r>
              <a:rPr lang="en-US" sz="2400" dirty="0" err="1">
                <a:solidFill>
                  <a:srgbClr val="3333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(x, y) does not work correctly when one of the input numbers is zero.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Image result for smiley face images">
            <a:extLst>
              <a:ext uri="{FF2B5EF4-FFF2-40B4-BE49-F238E27FC236}">
                <a16:creationId xmlns:a16="http://schemas.microsoft.com/office/drawing/2014/main" id="{4E60FA0A-EABA-4D40-BBE4-3AF431D95FB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397918">
            <a:off x="633753" y="1985599"/>
            <a:ext cx="726079" cy="427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22355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4BAC39-FDAC-4417-AC05-2F3C7A875C57}"/>
              </a:ext>
            </a:extLst>
          </p:cNvPr>
          <p:cNvSpPr txBox="1"/>
          <p:nvPr/>
        </p:nvSpPr>
        <p:spPr>
          <a:xfrm>
            <a:off x="1778062" y="4042385"/>
            <a:ext cx="7790008" cy="2646397"/>
          </a:xfrm>
          <a:prstGeom prst="rect">
            <a:avLst/>
          </a:prstGeom>
          <a:solidFill>
            <a:srgbClr val="FFFF00"/>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14EBDFEB-6B11-47E8-8649-1CEE8BEA5560}"/>
              </a:ext>
            </a:extLst>
          </p:cNvPr>
          <p:cNvSpPr txBox="1"/>
          <p:nvPr/>
        </p:nvSpPr>
        <p:spPr>
          <a:xfrm>
            <a:off x="1778062" y="169218"/>
            <a:ext cx="5391364" cy="530401"/>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C97357EE-7783-4E74-9ED0-6F8A7912F60C}"/>
                  </a:ext>
                </a:extLst>
              </p:cNvPr>
              <p:cNvSpPr/>
              <p:nvPr/>
            </p:nvSpPr>
            <p:spPr>
              <a:xfrm>
                <a:off x="2130796" y="323342"/>
                <a:ext cx="8603465" cy="6211316"/>
              </a:xfrm>
              <a:prstGeom prst="rect">
                <a:avLst/>
              </a:prstGeom>
            </p:spPr>
            <p:txBody>
              <a:bodyPr wrap="square">
                <a:spAutoFit/>
              </a:bodyPr>
              <a:lstStyle/>
              <a:p>
                <a:pPr marL="685800" marR="0" indent="-685800">
                  <a:lnSpc>
                    <a:spcPct val="107000"/>
                  </a:lnSpc>
                  <a:spcBef>
                    <a:spcPts val="0"/>
                  </a:spcBef>
                  <a:spcAft>
                    <a:spcPts val="600"/>
                  </a:spcAft>
                </a:pPr>
                <a:r>
                  <a:rPr lang="en-US" sz="2200" b="1" i="1" dirty="0" err="1">
                    <a:latin typeface="Times New Roman" panose="02020603050405020304" pitchFamily="18" charset="0"/>
                    <a:ea typeface="DengXian" panose="02010600030101010101" pitchFamily="2" charset="-122"/>
                    <a:cs typeface="Times New Roman" panose="02020603050405020304" pitchFamily="18" charset="0"/>
                  </a:rPr>
                  <a:t>Consecutive_integer_checking_GCD</a:t>
                </a:r>
                <a:r>
                  <a:rPr lang="en-US" sz="2200" b="1" i="1" dirty="0">
                    <a:latin typeface="Times New Roman" panose="02020603050405020304" pitchFamily="18" charset="0"/>
                    <a:ea typeface="DengXian" panose="02010600030101010101" pitchFamily="2" charset="-122"/>
                    <a:cs typeface="Times New Roman" panose="02020603050405020304" pitchFamily="18" charset="0"/>
                  </a:rPr>
                  <a:t>(x, y) </a:t>
                </a:r>
                <a:endParaRPr lang="en-US" sz="2200" dirty="0">
                  <a:effectLst/>
                  <a:latin typeface="Calibri" panose="020F0502020204030204" pitchFamily="34" charset="0"/>
                  <a:ea typeface="DengXian" panose="02010600030101010101" pitchFamily="2" charset="-122"/>
                  <a:cs typeface="Times New Roman" panose="02020603050405020304" pitchFamily="18" charset="0"/>
                </a:endParaRPr>
              </a:p>
              <a:p>
                <a:pPr marL="685800" marR="0" indent="-685800">
                  <a:lnSpc>
                    <a:spcPct val="107000"/>
                  </a:lnSpc>
                  <a:spcBef>
                    <a:spcPts val="0"/>
                  </a:spcBef>
                  <a:spcAft>
                    <a:spcPts val="600"/>
                  </a:spcAft>
                </a:pPr>
                <a:r>
                  <a:rPr lang="en-US" sz="2200" dirty="0">
                    <a:latin typeface="Times New Roman" panose="02020603050405020304" pitchFamily="18" charset="0"/>
                    <a:ea typeface="DengXian" panose="02010600030101010101" pitchFamily="2" charset="-122"/>
                    <a:cs typeface="Times New Roman" panose="02020603050405020304" pitchFamily="18" charset="0"/>
                  </a:rPr>
                  <a:t>Input: integers x and y, where one of the x and y </a:t>
                </a:r>
                <a14:m>
                  <m:oMath xmlns:m="http://schemas.openxmlformats.org/officeDocument/2006/math">
                    <m:r>
                      <a:rPr lang="en-US" sz="2200" i="1">
                        <a:latin typeface="Cambria Math" panose="02040503050406030204" pitchFamily="18" charset="0"/>
                        <a:ea typeface="DengXian" panose="02010600030101010101" pitchFamily="2" charset="-122"/>
                        <a:cs typeface="Times New Roman" panose="02020603050405020304" pitchFamily="18" charset="0"/>
                      </a:rPr>
                      <m:t>≠</m:t>
                    </m:r>
                  </m:oMath>
                </a14:m>
                <a:r>
                  <a:rPr lang="en-US" sz="2200" dirty="0">
                    <a:latin typeface="Times New Roman" panose="02020603050405020304" pitchFamily="18" charset="0"/>
                    <a:ea typeface="DengXian" panose="02010600030101010101" pitchFamily="2" charset="-122"/>
                    <a:cs typeface="Times New Roman" panose="02020603050405020304" pitchFamily="18" charset="0"/>
                  </a:rPr>
                  <a:t> 0</a:t>
                </a:r>
                <a:endParaRPr lang="en-US" sz="2200" dirty="0">
                  <a:effectLst/>
                  <a:latin typeface="Calibri" panose="020F0502020204030204" pitchFamily="34" charset="0"/>
                  <a:ea typeface="DengXian" panose="02010600030101010101" pitchFamily="2" charset="-122"/>
                  <a:cs typeface="Times New Roman" panose="02020603050405020304" pitchFamily="18" charset="0"/>
                </a:endParaRPr>
              </a:p>
              <a:p>
                <a:pPr marL="685800" marR="0" indent="-685800">
                  <a:lnSpc>
                    <a:spcPct val="107000"/>
                  </a:lnSpc>
                  <a:spcBef>
                    <a:spcPts val="0"/>
                  </a:spcBef>
                  <a:spcAft>
                    <a:spcPts val="600"/>
                  </a:spcAft>
                </a:pPr>
                <a:r>
                  <a:rPr lang="en-US" sz="2200" dirty="0">
                    <a:latin typeface="Times New Roman" panose="02020603050405020304" pitchFamily="18" charset="0"/>
                    <a:ea typeface="DengXian" panose="02010600030101010101" pitchFamily="2" charset="-122"/>
                    <a:cs typeface="Times New Roman" panose="02020603050405020304" pitchFamily="18" charset="0"/>
                  </a:rPr>
                  <a:t>Output: GCD(x, y) = t.</a:t>
                </a:r>
                <a:endParaRPr lang="en-US" sz="2200" dirty="0">
                  <a:effectLst/>
                  <a:latin typeface="Calibri" panose="020F0502020204030204" pitchFamily="34" charset="0"/>
                  <a:ea typeface="DengXian" panose="02010600030101010101" pitchFamily="2" charset="-122"/>
                  <a:cs typeface="Times New Roman" panose="02020603050405020304" pitchFamily="18" charset="0"/>
                </a:endParaRPr>
              </a:p>
              <a:p>
                <a:pPr algn="l"/>
                <a:r>
                  <a:rPr lang="en-US" sz="2400" dirty="0">
                    <a:solidFill>
                      <a:srgbClr val="7F0055"/>
                    </a:solidFill>
                    <a:latin typeface="Times New Roman" panose="02020603050405020304" pitchFamily="18" charset="0"/>
                    <a:cs typeface="Times New Roman" panose="02020603050405020304" pitchFamily="18" charset="0"/>
                  </a:rPr>
                  <a:t>public</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a:solidFill>
                      <a:srgbClr val="7F0055"/>
                    </a:solidFill>
                    <a:latin typeface="Times New Roman" panose="02020603050405020304" pitchFamily="18" charset="0"/>
                    <a:cs typeface="Times New Roman" panose="02020603050405020304" pitchFamily="18" charset="0"/>
                  </a:rPr>
                  <a:t>static</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a:solidFill>
                      <a:srgbClr val="7F0055"/>
                    </a:solidFill>
                    <a:latin typeface="Times New Roman" panose="02020603050405020304" pitchFamily="18" charset="0"/>
                    <a:cs typeface="Times New Roman" panose="02020603050405020304" pitchFamily="18" charset="0"/>
                  </a:rPr>
                  <a:t>int</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GCDCompute</a:t>
                </a:r>
                <a:r>
                  <a:rPr lang="en-US" sz="2400" dirty="0">
                    <a:solidFill>
                      <a:srgbClr val="000000"/>
                    </a:solidFill>
                    <a:latin typeface="Times New Roman" panose="02020603050405020304" pitchFamily="18" charset="0"/>
                    <a:cs typeface="Times New Roman" panose="02020603050405020304" pitchFamily="18" charset="0"/>
                  </a:rPr>
                  <a:t>(</a:t>
                </a:r>
                <a:r>
                  <a:rPr lang="en-US" sz="2400" dirty="0">
                    <a:solidFill>
                      <a:srgbClr val="7F0055"/>
                    </a:solidFill>
                    <a:latin typeface="Times New Roman" panose="02020603050405020304" pitchFamily="18" charset="0"/>
                    <a:cs typeface="Times New Roman" panose="02020603050405020304" pitchFamily="18" charset="0"/>
                  </a:rPr>
                  <a:t>int</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a:solidFill>
                      <a:srgbClr val="6A3E3E"/>
                    </a:solidFill>
                    <a:latin typeface="Times New Roman" panose="02020603050405020304" pitchFamily="18" charset="0"/>
                    <a:cs typeface="Times New Roman" panose="02020603050405020304" pitchFamily="18" charset="0"/>
                  </a:rPr>
                  <a:t>x</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a:solidFill>
                      <a:srgbClr val="7F0055"/>
                    </a:solidFill>
                    <a:latin typeface="Times New Roman" panose="02020603050405020304" pitchFamily="18" charset="0"/>
                    <a:cs typeface="Times New Roman" panose="02020603050405020304" pitchFamily="18" charset="0"/>
                  </a:rPr>
                  <a:t>int</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a:solidFill>
                      <a:srgbClr val="6A3E3E"/>
                    </a:solidFill>
                    <a:latin typeface="Times New Roman" panose="02020603050405020304" pitchFamily="18" charset="0"/>
                    <a:cs typeface="Times New Roman" panose="02020603050405020304" pitchFamily="18" charset="0"/>
                  </a:rPr>
                  <a:t>y</a:t>
                </a:r>
                <a:r>
                  <a:rPr lang="en-US" sz="2400" dirty="0">
                    <a:solidFill>
                      <a:srgbClr val="000000"/>
                    </a:solidFill>
                    <a:latin typeface="Times New Roman" panose="02020603050405020304" pitchFamily="18" charset="0"/>
                    <a:cs typeface="Times New Roman" panose="02020603050405020304" pitchFamily="18" charset="0"/>
                  </a:rPr>
                  <a:t>) {</a:t>
                </a:r>
              </a:p>
              <a:p>
                <a:pPr algn="l"/>
                <a:r>
                  <a:rPr lang="en-US" sz="2400" dirty="0">
                    <a:solidFill>
                      <a:srgbClr val="7F0055"/>
                    </a:solidFill>
                    <a:latin typeface="Times New Roman" panose="02020603050405020304" pitchFamily="18" charset="0"/>
                    <a:cs typeface="Times New Roman" panose="02020603050405020304" pitchFamily="18" charset="0"/>
                  </a:rPr>
                  <a:t>	int</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a:solidFill>
                      <a:srgbClr val="6A3E3E"/>
                    </a:solidFill>
                    <a:latin typeface="Times New Roman" panose="02020603050405020304" pitchFamily="18" charset="0"/>
                    <a:cs typeface="Times New Roman" panose="02020603050405020304" pitchFamily="18" charset="0"/>
                  </a:rPr>
                  <a:t>t</a:t>
                </a:r>
                <a:r>
                  <a:rPr lang="en-US" sz="2400" dirty="0">
                    <a:solidFill>
                      <a:srgbClr val="000000"/>
                    </a:solidFill>
                    <a:latin typeface="Times New Roman" panose="02020603050405020304" pitchFamily="18" charset="0"/>
                    <a:cs typeface="Times New Roman" panose="02020603050405020304" pitchFamily="18" charset="0"/>
                  </a:rPr>
                  <a:t>;</a:t>
                </a:r>
              </a:p>
              <a:p>
                <a:pPr algn="l"/>
                <a:r>
                  <a:rPr lang="en-US" sz="2400" dirty="0">
                    <a:solidFill>
                      <a:srgbClr val="6A3E3E"/>
                    </a:solidFill>
                    <a:latin typeface="Times New Roman" panose="02020603050405020304" pitchFamily="18" charset="0"/>
                    <a:cs typeface="Times New Roman" panose="02020603050405020304" pitchFamily="18" charset="0"/>
                  </a:rPr>
                  <a:t>	x</a:t>
                </a:r>
                <a:r>
                  <a:rPr lang="en-US" sz="2400" dirty="0">
                    <a:solidFill>
                      <a:srgbClr val="000000"/>
                    </a:solidFill>
                    <a:latin typeface="Times New Roman" panose="02020603050405020304" pitchFamily="18" charset="0"/>
                    <a:cs typeface="Times New Roman" panose="02020603050405020304" pitchFamily="18" charset="0"/>
                  </a:rPr>
                  <a:t> = </a:t>
                </a:r>
                <a:r>
                  <a:rPr lang="en-US" sz="2400" dirty="0" err="1">
                    <a:solidFill>
                      <a:srgbClr val="000000"/>
                    </a:solidFill>
                    <a:latin typeface="Times New Roman" panose="02020603050405020304" pitchFamily="18" charset="0"/>
                    <a:cs typeface="Times New Roman" panose="02020603050405020304" pitchFamily="18" charset="0"/>
                  </a:rPr>
                  <a:t>Math.</a:t>
                </a:r>
                <a:r>
                  <a:rPr lang="en-US" sz="2400" i="1" dirty="0" err="1">
                    <a:solidFill>
                      <a:srgbClr val="000000"/>
                    </a:solidFill>
                    <a:latin typeface="Times New Roman" panose="02020603050405020304" pitchFamily="18" charset="0"/>
                    <a:cs typeface="Times New Roman" panose="02020603050405020304" pitchFamily="18" charset="0"/>
                  </a:rPr>
                  <a:t>abs</a:t>
                </a:r>
                <a:r>
                  <a:rPr lang="en-US" sz="2400" i="1" dirty="0">
                    <a:solidFill>
                      <a:srgbClr val="000000"/>
                    </a:solidFill>
                    <a:latin typeface="Times New Roman" panose="02020603050405020304" pitchFamily="18" charset="0"/>
                    <a:cs typeface="Times New Roman" panose="02020603050405020304" pitchFamily="18" charset="0"/>
                  </a:rPr>
                  <a:t>(</a:t>
                </a:r>
                <a:r>
                  <a:rPr lang="en-US" sz="2400" i="1" dirty="0">
                    <a:solidFill>
                      <a:srgbClr val="6A3E3E"/>
                    </a:solidFill>
                    <a:latin typeface="Times New Roman" panose="02020603050405020304" pitchFamily="18" charset="0"/>
                    <a:cs typeface="Times New Roman" panose="02020603050405020304" pitchFamily="18" charset="0"/>
                  </a:rPr>
                  <a:t>x</a:t>
                </a:r>
                <a:r>
                  <a:rPr lang="en-US" sz="2400" i="1" dirty="0">
                    <a:solidFill>
                      <a:srgbClr val="000000"/>
                    </a:solidFill>
                    <a:latin typeface="Times New Roman" panose="02020603050405020304" pitchFamily="18" charset="0"/>
                    <a:cs typeface="Times New Roman" panose="02020603050405020304" pitchFamily="18" charset="0"/>
                  </a:rPr>
                  <a:t>);</a:t>
                </a:r>
              </a:p>
              <a:p>
                <a:pPr algn="l"/>
                <a:r>
                  <a:rPr lang="en-US" sz="2400" dirty="0">
                    <a:solidFill>
                      <a:srgbClr val="6A3E3E"/>
                    </a:solidFill>
                    <a:latin typeface="Times New Roman" panose="02020603050405020304" pitchFamily="18" charset="0"/>
                    <a:cs typeface="Times New Roman" panose="02020603050405020304" pitchFamily="18" charset="0"/>
                  </a:rPr>
                  <a:t>	y</a:t>
                </a:r>
                <a:r>
                  <a:rPr lang="en-US" sz="2400" dirty="0">
                    <a:solidFill>
                      <a:srgbClr val="000000"/>
                    </a:solidFill>
                    <a:latin typeface="Times New Roman" panose="02020603050405020304" pitchFamily="18" charset="0"/>
                    <a:cs typeface="Times New Roman" panose="02020603050405020304" pitchFamily="18" charset="0"/>
                  </a:rPr>
                  <a:t> = </a:t>
                </a:r>
                <a:r>
                  <a:rPr lang="en-US" sz="2400" dirty="0" err="1">
                    <a:solidFill>
                      <a:srgbClr val="000000"/>
                    </a:solidFill>
                    <a:latin typeface="Times New Roman" panose="02020603050405020304" pitchFamily="18" charset="0"/>
                    <a:cs typeface="Times New Roman" panose="02020603050405020304" pitchFamily="18" charset="0"/>
                  </a:rPr>
                  <a:t>Math.</a:t>
                </a:r>
                <a:r>
                  <a:rPr lang="en-US" sz="2400" i="1" dirty="0" err="1">
                    <a:solidFill>
                      <a:srgbClr val="000000"/>
                    </a:solidFill>
                    <a:latin typeface="Times New Roman" panose="02020603050405020304" pitchFamily="18" charset="0"/>
                    <a:cs typeface="Times New Roman" panose="02020603050405020304" pitchFamily="18" charset="0"/>
                  </a:rPr>
                  <a:t>abs</a:t>
                </a:r>
                <a:r>
                  <a:rPr lang="en-US" sz="2400" i="1" dirty="0">
                    <a:solidFill>
                      <a:srgbClr val="000000"/>
                    </a:solidFill>
                    <a:latin typeface="Times New Roman" panose="02020603050405020304" pitchFamily="18" charset="0"/>
                    <a:cs typeface="Times New Roman" panose="02020603050405020304" pitchFamily="18" charset="0"/>
                  </a:rPr>
                  <a:t>(</a:t>
                </a:r>
                <a:r>
                  <a:rPr lang="en-US" sz="2400" i="1" dirty="0">
                    <a:solidFill>
                      <a:srgbClr val="6A3E3E"/>
                    </a:solidFill>
                    <a:latin typeface="Times New Roman" panose="02020603050405020304" pitchFamily="18" charset="0"/>
                    <a:cs typeface="Times New Roman" panose="02020603050405020304" pitchFamily="18" charset="0"/>
                  </a:rPr>
                  <a:t>y</a:t>
                </a:r>
                <a:r>
                  <a:rPr lang="en-US" sz="2400" i="1" dirty="0">
                    <a:solidFill>
                      <a:srgbClr val="000000"/>
                    </a:solidFill>
                    <a:latin typeface="Times New Roman" panose="02020603050405020304" pitchFamily="18" charset="0"/>
                    <a:cs typeface="Times New Roman" panose="02020603050405020304" pitchFamily="18" charset="0"/>
                  </a:rPr>
                  <a:t>);</a:t>
                </a:r>
              </a:p>
              <a:p>
                <a:pPr algn="l"/>
                <a:r>
                  <a:rPr lang="en-US" sz="2400" dirty="0">
                    <a:solidFill>
                      <a:srgbClr val="7F0055"/>
                    </a:solidFill>
                    <a:latin typeface="Times New Roman" panose="02020603050405020304" pitchFamily="18" charset="0"/>
                    <a:cs typeface="Times New Roman" panose="02020603050405020304" pitchFamily="18" charset="0"/>
                  </a:rPr>
                  <a:t>	if</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a:solidFill>
                      <a:srgbClr val="6A3E3E"/>
                    </a:solidFill>
                    <a:latin typeface="Times New Roman" panose="02020603050405020304" pitchFamily="18" charset="0"/>
                    <a:cs typeface="Times New Roman" panose="02020603050405020304" pitchFamily="18" charset="0"/>
                  </a:rPr>
                  <a:t>x</a:t>
                </a:r>
                <a:r>
                  <a:rPr lang="en-US" sz="2400" dirty="0">
                    <a:solidFill>
                      <a:srgbClr val="000000"/>
                    </a:solidFill>
                    <a:latin typeface="Times New Roman" panose="02020603050405020304" pitchFamily="18" charset="0"/>
                    <a:cs typeface="Times New Roman" panose="02020603050405020304" pitchFamily="18" charset="0"/>
                  </a:rPr>
                  <a:t> == 0) { </a:t>
                </a:r>
                <a:r>
                  <a:rPr lang="en-US" sz="2400" dirty="0">
                    <a:solidFill>
                      <a:srgbClr val="7F0055"/>
                    </a:solidFill>
                    <a:latin typeface="Times New Roman" panose="02020603050405020304" pitchFamily="18" charset="0"/>
                    <a:cs typeface="Times New Roman" panose="02020603050405020304" pitchFamily="18" charset="0"/>
                  </a:rPr>
                  <a:t>return</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a:solidFill>
                      <a:srgbClr val="6A3E3E"/>
                    </a:solidFill>
                    <a:latin typeface="Times New Roman" panose="02020603050405020304" pitchFamily="18" charset="0"/>
                    <a:cs typeface="Times New Roman" panose="02020603050405020304" pitchFamily="18" charset="0"/>
                  </a:rPr>
                  <a:t>y</a:t>
                </a:r>
                <a:r>
                  <a:rPr lang="en-US" sz="2400" dirty="0">
                    <a:solidFill>
                      <a:srgbClr val="000000"/>
                    </a:solidFill>
                    <a:latin typeface="Times New Roman" panose="02020603050405020304" pitchFamily="18" charset="0"/>
                    <a:cs typeface="Times New Roman" panose="02020603050405020304" pitchFamily="18" charset="0"/>
                  </a:rPr>
                  <a:t>;}      //if x = 0 and y = 0</a:t>
                </a:r>
              </a:p>
              <a:p>
                <a:pPr algn="l"/>
                <a:r>
                  <a:rPr lang="en-US" sz="2400" dirty="0">
                    <a:solidFill>
                      <a:srgbClr val="7F0055"/>
                    </a:solidFill>
                    <a:latin typeface="Times New Roman" panose="02020603050405020304" pitchFamily="18" charset="0"/>
                    <a:cs typeface="Times New Roman" panose="02020603050405020304" pitchFamily="18" charset="0"/>
                  </a:rPr>
                  <a:t>	else</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a:solidFill>
                      <a:srgbClr val="7F0055"/>
                    </a:solidFill>
                    <a:latin typeface="Times New Roman" panose="02020603050405020304" pitchFamily="18" charset="0"/>
                    <a:cs typeface="Times New Roman" panose="02020603050405020304" pitchFamily="18" charset="0"/>
                  </a:rPr>
                  <a:t>if</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a:solidFill>
                      <a:srgbClr val="6A3E3E"/>
                    </a:solidFill>
                    <a:latin typeface="Times New Roman" panose="02020603050405020304" pitchFamily="18" charset="0"/>
                    <a:cs typeface="Times New Roman" panose="02020603050405020304" pitchFamily="18" charset="0"/>
                  </a:rPr>
                  <a:t>y</a:t>
                </a:r>
                <a:r>
                  <a:rPr lang="en-US" sz="2400" dirty="0">
                    <a:solidFill>
                      <a:srgbClr val="000000"/>
                    </a:solidFill>
                    <a:latin typeface="Times New Roman" panose="02020603050405020304" pitchFamily="18" charset="0"/>
                    <a:cs typeface="Times New Roman" panose="02020603050405020304" pitchFamily="18" charset="0"/>
                  </a:rPr>
                  <a:t> == 0) </a:t>
                </a:r>
                <a:r>
                  <a:rPr lang="en-US" sz="2400" dirty="0">
                    <a:solidFill>
                      <a:srgbClr val="7F0055"/>
                    </a:solidFill>
                    <a:latin typeface="Times New Roman" panose="02020603050405020304" pitchFamily="18" charset="0"/>
                    <a:cs typeface="Times New Roman" panose="02020603050405020304" pitchFamily="18" charset="0"/>
                  </a:rPr>
                  <a:t>return</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a:solidFill>
                      <a:srgbClr val="6A3E3E"/>
                    </a:solidFill>
                    <a:latin typeface="Times New Roman" panose="02020603050405020304" pitchFamily="18" charset="0"/>
                    <a:cs typeface="Times New Roman" panose="02020603050405020304" pitchFamily="18" charset="0"/>
                  </a:rPr>
                  <a:t>x</a:t>
                </a:r>
                <a:r>
                  <a:rPr lang="en-US" sz="2400" dirty="0">
                    <a:solidFill>
                      <a:srgbClr val="000000"/>
                    </a:solidFill>
                    <a:latin typeface="Times New Roman" panose="02020603050405020304" pitchFamily="18" charset="0"/>
                    <a:cs typeface="Times New Roman" panose="02020603050405020304" pitchFamily="18" charset="0"/>
                  </a:rPr>
                  <a:t>;    //and is not in the </a:t>
                </a:r>
                <a:r>
                  <a:rPr lang="en-US" sz="2400" dirty="0" err="1">
                    <a:solidFill>
                      <a:srgbClr val="000000"/>
                    </a:solidFill>
                    <a:latin typeface="Times New Roman" panose="02020603050405020304" pitchFamily="18" charset="0"/>
                    <a:cs typeface="Times New Roman" panose="02020603050405020304" pitchFamily="18" charset="0"/>
                  </a:rPr>
                  <a:t>Cons_i_ck</a:t>
                </a:r>
                <a:r>
                  <a:rPr lang="en-US" sz="2400" dirty="0">
                    <a:solidFill>
                      <a:srgbClr val="000000"/>
                    </a:solidFill>
                    <a:latin typeface="Times New Roman" panose="02020603050405020304" pitchFamily="18" charset="0"/>
                    <a:cs typeface="Times New Roman" panose="02020603050405020304" pitchFamily="18" charset="0"/>
                  </a:rPr>
                  <a:t> alg.</a:t>
                </a:r>
              </a:p>
              <a:p>
                <a:pPr algn="l"/>
                <a:endParaRPr lang="en-US" sz="2400" dirty="0">
                  <a:latin typeface="Times New Roman" panose="02020603050405020304" pitchFamily="18" charset="0"/>
                  <a:cs typeface="Times New Roman" panose="02020603050405020304" pitchFamily="18" charset="0"/>
                </a:endParaRPr>
              </a:p>
              <a:p>
                <a:pPr algn="l"/>
                <a:r>
                  <a:rPr lang="en-US" sz="2400" dirty="0">
                    <a:solidFill>
                      <a:srgbClr val="7F0055"/>
                    </a:solidFill>
                    <a:latin typeface="Times New Roman" panose="02020603050405020304" pitchFamily="18" charset="0"/>
                    <a:cs typeface="Times New Roman" panose="02020603050405020304" pitchFamily="18" charset="0"/>
                  </a:rPr>
                  <a:t>	if</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a:solidFill>
                      <a:srgbClr val="6A3E3E"/>
                    </a:solidFill>
                    <a:latin typeface="Times New Roman" panose="02020603050405020304" pitchFamily="18" charset="0"/>
                    <a:cs typeface="Times New Roman" panose="02020603050405020304" pitchFamily="18" charset="0"/>
                  </a:rPr>
                  <a:t>x</a:t>
                </a:r>
                <a:r>
                  <a:rPr lang="en-US" sz="2400" dirty="0">
                    <a:solidFill>
                      <a:srgbClr val="000000"/>
                    </a:solidFill>
                    <a:latin typeface="Times New Roman" panose="02020603050405020304" pitchFamily="18" charset="0"/>
                    <a:cs typeface="Times New Roman" panose="02020603050405020304" pitchFamily="18" charset="0"/>
                  </a:rPr>
                  <a:t> &gt; </a:t>
                </a:r>
                <a:r>
                  <a:rPr lang="en-US" sz="2400" dirty="0">
                    <a:solidFill>
                      <a:srgbClr val="6A3E3E"/>
                    </a:solidFill>
                    <a:latin typeface="Times New Roman" panose="02020603050405020304" pitchFamily="18" charset="0"/>
                    <a:cs typeface="Times New Roman" panose="02020603050405020304" pitchFamily="18" charset="0"/>
                  </a:rPr>
                  <a:t>y</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a:solidFill>
                      <a:srgbClr val="6A3E3E"/>
                    </a:solidFill>
                    <a:latin typeface="Times New Roman" panose="02020603050405020304" pitchFamily="18" charset="0"/>
                    <a:cs typeface="Times New Roman" panose="02020603050405020304" pitchFamily="18" charset="0"/>
                  </a:rPr>
                  <a:t>t</a:t>
                </a:r>
                <a:r>
                  <a:rPr lang="en-US" sz="2400" dirty="0">
                    <a:solidFill>
                      <a:srgbClr val="000000"/>
                    </a:solidFill>
                    <a:latin typeface="Times New Roman" panose="02020603050405020304" pitchFamily="18" charset="0"/>
                    <a:cs typeface="Times New Roman" panose="02020603050405020304" pitchFamily="18" charset="0"/>
                  </a:rPr>
                  <a:t> = </a:t>
                </a:r>
                <a:r>
                  <a:rPr lang="en-US" sz="2400" dirty="0">
                    <a:solidFill>
                      <a:srgbClr val="6A3E3E"/>
                    </a:solidFill>
                    <a:latin typeface="Times New Roman" panose="02020603050405020304" pitchFamily="18" charset="0"/>
                    <a:cs typeface="Times New Roman" panose="02020603050405020304" pitchFamily="18" charset="0"/>
                  </a:rPr>
                  <a:t>y</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a:solidFill>
                      <a:srgbClr val="7F0055"/>
                    </a:solidFill>
                    <a:latin typeface="Times New Roman" panose="02020603050405020304" pitchFamily="18" charset="0"/>
                    <a:cs typeface="Times New Roman" panose="02020603050405020304" pitchFamily="18" charset="0"/>
                  </a:rPr>
                  <a:t>else</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a:solidFill>
                      <a:srgbClr val="6A3E3E"/>
                    </a:solidFill>
                    <a:latin typeface="Times New Roman" panose="02020603050405020304" pitchFamily="18" charset="0"/>
                    <a:cs typeface="Times New Roman" panose="02020603050405020304" pitchFamily="18" charset="0"/>
                  </a:rPr>
                  <a:t>t</a:t>
                </a:r>
                <a:r>
                  <a:rPr lang="en-US" sz="2400" dirty="0">
                    <a:solidFill>
                      <a:srgbClr val="000000"/>
                    </a:solidFill>
                    <a:latin typeface="Times New Roman" panose="02020603050405020304" pitchFamily="18" charset="0"/>
                    <a:cs typeface="Times New Roman" panose="02020603050405020304" pitchFamily="18" charset="0"/>
                  </a:rPr>
                  <a:t> = </a:t>
                </a:r>
                <a:r>
                  <a:rPr lang="en-US" sz="2400" dirty="0">
                    <a:solidFill>
                      <a:srgbClr val="6A3E3E"/>
                    </a:solidFill>
                    <a:latin typeface="Times New Roman" panose="02020603050405020304" pitchFamily="18" charset="0"/>
                    <a:cs typeface="Times New Roman" panose="02020603050405020304" pitchFamily="18" charset="0"/>
                  </a:rPr>
                  <a:t>x</a:t>
                </a:r>
                <a:r>
                  <a:rPr lang="en-US" sz="2400" dirty="0">
                    <a:solidFill>
                      <a:srgbClr val="000000"/>
                    </a:solidFill>
                    <a:latin typeface="Times New Roman" panose="02020603050405020304" pitchFamily="18" charset="0"/>
                    <a:cs typeface="Times New Roman" panose="02020603050405020304" pitchFamily="18" charset="0"/>
                  </a:rPr>
                  <a:t>;}  //set t = min{x, y}</a:t>
                </a:r>
              </a:p>
              <a:p>
                <a:pPr algn="l"/>
                <a:endParaRPr lang="en-US" sz="2400" dirty="0">
                  <a:latin typeface="Times New Roman" panose="02020603050405020304" pitchFamily="18" charset="0"/>
                  <a:cs typeface="Times New Roman" panose="02020603050405020304" pitchFamily="18" charset="0"/>
                </a:endParaRPr>
              </a:p>
              <a:p>
                <a:pPr algn="l"/>
                <a:r>
                  <a:rPr lang="fr-FR" sz="2400" dirty="0">
                    <a:solidFill>
                      <a:srgbClr val="7F0055"/>
                    </a:solidFill>
                    <a:latin typeface="Times New Roman" panose="02020603050405020304" pitchFamily="18" charset="0"/>
                    <a:cs typeface="Times New Roman" panose="02020603050405020304" pitchFamily="18" charset="0"/>
                  </a:rPr>
                  <a:t>	</a:t>
                </a:r>
                <a:r>
                  <a:rPr lang="fr-FR" sz="2400" dirty="0" err="1">
                    <a:solidFill>
                      <a:srgbClr val="7F0055"/>
                    </a:solidFill>
                    <a:latin typeface="Times New Roman" panose="02020603050405020304" pitchFamily="18" charset="0"/>
                    <a:cs typeface="Times New Roman" panose="02020603050405020304" pitchFamily="18" charset="0"/>
                  </a:rPr>
                  <a:t>while</a:t>
                </a:r>
                <a:r>
                  <a:rPr lang="fr-FR" sz="2400" dirty="0">
                    <a:solidFill>
                      <a:srgbClr val="000000"/>
                    </a:solidFill>
                    <a:latin typeface="Times New Roman" panose="02020603050405020304" pitchFamily="18" charset="0"/>
                    <a:cs typeface="Times New Roman" panose="02020603050405020304" pitchFamily="18" charset="0"/>
                  </a:rPr>
                  <a:t> (!(</a:t>
                </a:r>
                <a:r>
                  <a:rPr lang="fr-FR" sz="2400" dirty="0">
                    <a:solidFill>
                      <a:srgbClr val="6A3E3E"/>
                    </a:solidFill>
                    <a:latin typeface="Times New Roman" panose="02020603050405020304" pitchFamily="18" charset="0"/>
                    <a:cs typeface="Times New Roman" panose="02020603050405020304" pitchFamily="18" charset="0"/>
                  </a:rPr>
                  <a:t>x</a:t>
                </a:r>
                <a:r>
                  <a:rPr lang="fr-FR" sz="2400" dirty="0">
                    <a:solidFill>
                      <a:srgbClr val="000000"/>
                    </a:solidFill>
                    <a:latin typeface="Times New Roman" panose="02020603050405020304" pitchFamily="18" charset="0"/>
                    <a:cs typeface="Times New Roman" panose="02020603050405020304" pitchFamily="18" charset="0"/>
                  </a:rPr>
                  <a:t> % </a:t>
                </a:r>
                <a:r>
                  <a:rPr lang="fr-FR" sz="2400" dirty="0">
                    <a:solidFill>
                      <a:srgbClr val="6A3E3E"/>
                    </a:solidFill>
                    <a:latin typeface="Times New Roman" panose="02020603050405020304" pitchFamily="18" charset="0"/>
                    <a:cs typeface="Times New Roman" panose="02020603050405020304" pitchFamily="18" charset="0"/>
                  </a:rPr>
                  <a:t>t</a:t>
                </a:r>
                <a:r>
                  <a:rPr lang="fr-FR" sz="2400" dirty="0">
                    <a:solidFill>
                      <a:srgbClr val="000000"/>
                    </a:solidFill>
                    <a:latin typeface="Times New Roman" panose="02020603050405020304" pitchFamily="18" charset="0"/>
                    <a:cs typeface="Times New Roman" panose="02020603050405020304" pitchFamily="18" charset="0"/>
                  </a:rPr>
                  <a:t> == 0)  ||  !(</a:t>
                </a:r>
                <a:r>
                  <a:rPr lang="fr-FR" sz="2400" dirty="0">
                    <a:solidFill>
                      <a:srgbClr val="6A3E3E"/>
                    </a:solidFill>
                    <a:latin typeface="Times New Roman" panose="02020603050405020304" pitchFamily="18" charset="0"/>
                    <a:cs typeface="Times New Roman" panose="02020603050405020304" pitchFamily="18" charset="0"/>
                  </a:rPr>
                  <a:t>y</a:t>
                </a:r>
                <a:r>
                  <a:rPr lang="fr-FR" sz="2400" dirty="0">
                    <a:solidFill>
                      <a:srgbClr val="000000"/>
                    </a:solidFill>
                    <a:latin typeface="Times New Roman" panose="02020603050405020304" pitchFamily="18" charset="0"/>
                    <a:cs typeface="Times New Roman" panose="02020603050405020304" pitchFamily="18" charset="0"/>
                  </a:rPr>
                  <a:t> % </a:t>
                </a:r>
                <a:r>
                  <a:rPr lang="fr-FR" sz="2400" dirty="0">
                    <a:solidFill>
                      <a:srgbClr val="6A3E3E"/>
                    </a:solidFill>
                    <a:latin typeface="Times New Roman" panose="02020603050405020304" pitchFamily="18" charset="0"/>
                    <a:cs typeface="Times New Roman" panose="02020603050405020304" pitchFamily="18" charset="0"/>
                  </a:rPr>
                  <a:t>t</a:t>
                </a:r>
                <a:r>
                  <a:rPr lang="fr-FR" sz="2400" dirty="0">
                    <a:solidFill>
                      <a:srgbClr val="000000"/>
                    </a:solidFill>
                    <a:latin typeface="Times New Roman" panose="02020603050405020304" pitchFamily="18" charset="0"/>
                    <a:cs typeface="Times New Roman" panose="02020603050405020304" pitchFamily="18" charset="0"/>
                  </a:rPr>
                  <a:t> == 0)){</a:t>
                </a:r>
              </a:p>
              <a:p>
                <a:pPr algn="l"/>
                <a:r>
                  <a:rPr lang="en-US" sz="2400" dirty="0">
                    <a:solidFill>
                      <a:srgbClr val="6A3E3E"/>
                    </a:solidFill>
                    <a:latin typeface="Times New Roman" panose="02020603050405020304" pitchFamily="18" charset="0"/>
                    <a:cs typeface="Times New Roman" panose="02020603050405020304" pitchFamily="18" charset="0"/>
                  </a:rPr>
                  <a:t>		t</a:t>
                </a:r>
                <a:r>
                  <a:rPr lang="en-US" sz="2400" dirty="0">
                    <a:solidFill>
                      <a:srgbClr val="000000"/>
                    </a:solidFill>
                    <a:latin typeface="Times New Roman" panose="02020603050405020304" pitchFamily="18" charset="0"/>
                    <a:cs typeface="Times New Roman" panose="02020603050405020304" pitchFamily="18" charset="0"/>
                  </a:rPr>
                  <a:t> = t - 1;}</a:t>
                </a:r>
              </a:p>
              <a:p>
                <a:pPr algn="l"/>
                <a:r>
                  <a:rPr lang="en-US" sz="2400" dirty="0">
                    <a:solidFill>
                      <a:srgbClr val="7F0055"/>
                    </a:solidFill>
                    <a:latin typeface="Times New Roman" panose="02020603050405020304" pitchFamily="18" charset="0"/>
                    <a:cs typeface="Times New Roman" panose="02020603050405020304" pitchFamily="18" charset="0"/>
                  </a:rPr>
                  <a:t>	return</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a:solidFill>
                      <a:srgbClr val="6A3E3E"/>
                    </a:solidFill>
                    <a:latin typeface="Times New Roman" panose="02020603050405020304" pitchFamily="18" charset="0"/>
                    <a:cs typeface="Times New Roman" panose="02020603050405020304" pitchFamily="18" charset="0"/>
                  </a:rPr>
                  <a:t>t</a:t>
                </a:r>
                <a:r>
                  <a:rPr lang="en-US" sz="2400" dirty="0">
                    <a:solidFill>
                      <a:srgbClr val="000000"/>
                    </a:solidFill>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l"/>
                <a:r>
                  <a:rPr lang="en-US" sz="2400" dirty="0">
                    <a:solidFill>
                      <a:srgbClr val="000000"/>
                    </a:solidFill>
                    <a:latin typeface="Times New Roman" panose="02020603050405020304" pitchFamily="18" charset="0"/>
                    <a:cs typeface="Times New Roman" panose="02020603050405020304" pitchFamily="18" charset="0"/>
                  </a:rPr>
                  <a:t>}</a:t>
                </a:r>
                <a:r>
                  <a:rPr lang="en-US" sz="2400" dirty="0">
                    <a:solidFill>
                      <a:srgbClr val="3F7F5F"/>
                    </a:solidFill>
                    <a:latin typeface="Times New Roman" panose="02020603050405020304" pitchFamily="18" charset="0"/>
                    <a:cs typeface="Times New Roman" panose="02020603050405020304" pitchFamily="18" charset="0"/>
                  </a:rPr>
                  <a:t>// </a:t>
                </a:r>
                <a:r>
                  <a:rPr lang="en-US" sz="2400" dirty="0" err="1">
                    <a:solidFill>
                      <a:srgbClr val="3F7F5F"/>
                    </a:solidFill>
                    <a:latin typeface="Times New Roman" panose="02020603050405020304" pitchFamily="18" charset="0"/>
                    <a:cs typeface="Times New Roman" panose="02020603050405020304" pitchFamily="18" charset="0"/>
                  </a:rPr>
                  <a:t>endGCDCompute</a:t>
                </a:r>
                <a:r>
                  <a:rPr lang="en-US" sz="2400" dirty="0">
                    <a:solidFill>
                      <a:srgbClr val="3F7F5F"/>
                    </a:solidFill>
                    <a:latin typeface="Times New Roman" panose="02020603050405020304" pitchFamily="18" charset="0"/>
                    <a:cs typeface="Times New Roman" panose="02020603050405020304" pitchFamily="18" charset="0"/>
                  </a:rPr>
                  <a:t>()</a:t>
                </a:r>
              </a:p>
            </p:txBody>
          </p:sp>
        </mc:Choice>
        <mc:Fallback xmlns="">
          <p:sp>
            <p:nvSpPr>
              <p:cNvPr id="2" name="Rectangle 1">
                <a:extLst>
                  <a:ext uri="{FF2B5EF4-FFF2-40B4-BE49-F238E27FC236}">
                    <a16:creationId xmlns:a16="http://schemas.microsoft.com/office/drawing/2014/main" id="{C97357EE-7783-4E74-9ED0-6F8A7912F60C}"/>
                  </a:ext>
                </a:extLst>
              </p:cNvPr>
              <p:cNvSpPr>
                <a:spLocks noRot="1" noChangeAspect="1" noMove="1" noResize="1" noEditPoints="1" noAdjustHandles="1" noChangeArrowheads="1" noChangeShapeType="1" noTextEdit="1"/>
              </p:cNvSpPr>
              <p:nvPr/>
            </p:nvSpPr>
            <p:spPr>
              <a:xfrm>
                <a:off x="2130796" y="323342"/>
                <a:ext cx="8603465" cy="6211316"/>
              </a:xfrm>
              <a:prstGeom prst="rect">
                <a:avLst/>
              </a:prstGeom>
              <a:blipFill>
                <a:blip r:embed="rId2"/>
                <a:stretch>
                  <a:fillRect l="-1134" t="-687" b="-1276"/>
                </a:stretch>
              </a:blipFill>
            </p:spPr>
            <p:txBody>
              <a:bodyPr/>
              <a:lstStyle/>
              <a:p>
                <a:r>
                  <a:rPr lang="en-US">
                    <a:noFill/>
                  </a:rPr>
                  <a:t> </a:t>
                </a:r>
              </a:p>
            </p:txBody>
          </p:sp>
        </mc:Fallback>
      </mc:AlternateContent>
      <p:pic>
        <p:nvPicPr>
          <p:cNvPr id="3" name="Picture 2" descr="Image result for smiley face images">
            <a:extLst>
              <a:ext uri="{FF2B5EF4-FFF2-40B4-BE49-F238E27FC236}">
                <a16:creationId xmlns:a16="http://schemas.microsoft.com/office/drawing/2014/main" id="{FCA72EE5-38B7-4D63-9186-1D828D6F22A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15347">
            <a:off x="1317043" y="1164409"/>
            <a:ext cx="577427" cy="378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0895010"/>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DD638C-1239-4E5A-BB2E-C71EE4DEB62D}"/>
              </a:ext>
            </a:extLst>
          </p:cNvPr>
          <p:cNvSpPr txBox="1"/>
          <p:nvPr/>
        </p:nvSpPr>
        <p:spPr>
          <a:xfrm>
            <a:off x="1649933" y="2413280"/>
            <a:ext cx="5273381" cy="3478814"/>
          </a:xfrm>
          <a:prstGeom prst="rect">
            <a:avLst/>
          </a:prstGeom>
          <a:solidFill>
            <a:srgbClr val="FFFF00"/>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DEB618ED-0596-4247-91C1-49333081D600}"/>
              </a:ext>
            </a:extLst>
          </p:cNvPr>
          <p:cNvSpPr txBox="1"/>
          <p:nvPr/>
        </p:nvSpPr>
        <p:spPr>
          <a:xfrm>
            <a:off x="1710894" y="564576"/>
            <a:ext cx="5421426" cy="506579"/>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649933" y="232532"/>
                <a:ext cx="8444975" cy="6625468"/>
              </a:xfrm>
              <a:prstGeom prst="rect">
                <a:avLst/>
              </a:prstGeom>
            </p:spPr>
            <p:txBody>
              <a:bodyPr wrap="square">
                <a:spAutoFit/>
              </a:bodyPr>
              <a:lstStyle/>
              <a:p>
                <a:pPr>
                  <a:lnSpc>
                    <a:spcPct val="107000"/>
                  </a:lnSpc>
                  <a:spcAft>
                    <a:spcPts val="300"/>
                  </a:spcAft>
                </a:pPr>
                <a:r>
                  <a:rPr lang="en-US" sz="2400" b="1" i="1" dirty="0" err="1">
                    <a:latin typeface="Times New Roman" panose="02020603050405020304" pitchFamily="18" charset="0"/>
                    <a:ea typeface="Calibri" panose="020F0502020204030204" pitchFamily="34" charset="0"/>
                    <a:cs typeface="Times New Roman" panose="02020603050405020304" pitchFamily="18" charset="0"/>
                  </a:rPr>
                  <a:t>Consecutive_integer_checking_GCD</a:t>
                </a:r>
                <a:r>
                  <a:rPr lang="en-US" sz="2400" b="1" i="1" dirty="0">
                    <a:latin typeface="Times New Roman" panose="02020603050405020304" pitchFamily="18" charset="0"/>
                    <a:ea typeface="Calibri" panose="020F0502020204030204" pitchFamily="34" charset="0"/>
                    <a:cs typeface="Times New Roman" panose="02020603050405020304" pitchFamily="18" charset="0"/>
                  </a:rPr>
                  <a:t>(x, y) </a:t>
                </a:r>
                <a:r>
                  <a:rPr lang="en-US" sz="2400" dirty="0">
                    <a:latin typeface="Times New Roman" panose="02020603050405020304" pitchFamily="18" charset="0"/>
                    <a:ea typeface="Calibri" panose="020F0502020204030204" pitchFamily="34" charset="0"/>
                    <a:cs typeface="Times New Roman" panose="02020603050405020304" pitchFamily="18" charset="0"/>
                  </a:rPr>
                  <a:t>//Is this correct?</a:t>
                </a:r>
              </a:p>
              <a:p>
                <a:pPr>
                  <a:lnSpc>
                    <a:spcPct val="107000"/>
                  </a:lnSpc>
                  <a:spcAft>
                    <a:spcPts val="3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Input: integers x and y, wher</a:t>
                </a:r>
                <a:r>
                  <a:rPr lang="en-US" sz="2400" dirty="0">
                    <a:latin typeface="Times New Roman" panose="02020603050405020304" pitchFamily="18" charset="0"/>
                    <a:ea typeface="Calibri" panose="020F0502020204030204" pitchFamily="34" charset="0"/>
                    <a:cs typeface="Times New Roman" panose="02020603050405020304" pitchFamily="18" charset="0"/>
                  </a:rPr>
                  <a:t>e one of the x and y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0</a:t>
                </a:r>
              </a:p>
              <a:p>
                <a:pPr>
                  <a:lnSpc>
                    <a:spcPct val="107000"/>
                  </a:lnSpc>
                  <a:spcAft>
                    <a:spcPts val="3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Output: GCD(x, y) = t.</a:t>
                </a:r>
              </a:p>
              <a:p>
                <a:pPr algn="l"/>
                <a:r>
                  <a:rPr lang="en-US" sz="2000" b="1" dirty="0">
                    <a:solidFill>
                      <a:srgbClr val="7F0055"/>
                    </a:solidFill>
                    <a:latin typeface="Times New Roman" panose="02020603050405020304" pitchFamily="18" charset="0"/>
                    <a:cs typeface="Times New Roman" panose="02020603050405020304" pitchFamily="18" charset="0"/>
                  </a:rPr>
                  <a:t>public</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7F0055"/>
                    </a:solidFill>
                    <a:latin typeface="Times New Roman" panose="02020603050405020304" pitchFamily="18" charset="0"/>
                    <a:cs typeface="Times New Roman" panose="02020603050405020304" pitchFamily="18" charset="0"/>
                  </a:rPr>
                  <a:t>static</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7F0055"/>
                    </a:solidFill>
                    <a:latin typeface="Times New Roman" panose="02020603050405020304" pitchFamily="18" charset="0"/>
                    <a:cs typeface="Times New Roman" panose="02020603050405020304" pitchFamily="18" charset="0"/>
                  </a:rPr>
                  <a:t>int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GCDCompute</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7F0055"/>
                    </a:solidFill>
                    <a:latin typeface="Times New Roman" panose="02020603050405020304" pitchFamily="18" charset="0"/>
                    <a:cs typeface="Times New Roman" panose="02020603050405020304" pitchFamily="18" charset="0"/>
                  </a:rPr>
                  <a:t>int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6A3E3E"/>
                    </a:solidFill>
                    <a:latin typeface="Times New Roman" panose="02020603050405020304" pitchFamily="18" charset="0"/>
                    <a:cs typeface="Times New Roman" panose="02020603050405020304" pitchFamily="18" charset="0"/>
                  </a:rPr>
                  <a:t>x</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7F0055"/>
                    </a:solidFill>
                    <a:latin typeface="Times New Roman" panose="02020603050405020304" pitchFamily="18" charset="0"/>
                    <a:cs typeface="Times New Roman" panose="02020603050405020304" pitchFamily="18" charset="0"/>
                  </a:rPr>
                  <a:t>int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6A3E3E"/>
                    </a:solidFill>
                    <a:latin typeface="Times New Roman" panose="02020603050405020304" pitchFamily="18" charset="0"/>
                    <a:cs typeface="Times New Roman" panose="02020603050405020304" pitchFamily="18" charset="0"/>
                  </a:rPr>
                  <a:t>y</a:t>
                </a:r>
                <a:r>
                  <a:rPr lang="en-US" sz="2000" b="1" dirty="0">
                    <a:solidFill>
                      <a:srgbClr val="000000"/>
                    </a:solidFill>
                    <a:latin typeface="Times New Roman" panose="02020603050405020304" pitchFamily="18" charset="0"/>
                    <a:cs typeface="Times New Roman" panose="02020603050405020304" pitchFamily="18" charset="0"/>
                  </a:rPr>
                  <a:t>) {</a:t>
                </a:r>
              </a:p>
              <a:p>
                <a:pPr algn="l"/>
                <a:r>
                  <a:rPr lang="en-US" sz="2000" b="1" dirty="0">
                    <a:solidFill>
                      <a:srgbClr val="7F0055"/>
                    </a:solidFill>
                    <a:latin typeface="Times New Roman" panose="02020603050405020304" pitchFamily="18" charset="0"/>
                    <a:cs typeface="Times New Roman" panose="02020603050405020304" pitchFamily="18" charset="0"/>
                  </a:rPr>
                  <a:t>  	int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6A3E3E"/>
                    </a:solidFill>
                    <a:latin typeface="Times New Roman" panose="02020603050405020304" pitchFamily="18" charset="0"/>
                    <a:cs typeface="Times New Roman" panose="02020603050405020304" pitchFamily="18" charset="0"/>
                  </a:rPr>
                  <a:t>t</a:t>
                </a:r>
                <a:r>
                  <a:rPr lang="en-US" sz="2000" b="1" dirty="0">
                    <a:solidFill>
                      <a:srgbClr val="000000"/>
                    </a:solidFill>
                    <a:latin typeface="Times New Roman" panose="02020603050405020304" pitchFamily="18" charset="0"/>
                    <a:cs typeface="Times New Roman" panose="02020603050405020304" pitchFamily="18" charset="0"/>
                  </a:rPr>
                  <a:t>;</a:t>
                </a:r>
              </a:p>
              <a:p>
                <a:pPr algn="l"/>
                <a:r>
                  <a:rPr lang="en-US" sz="2000" dirty="0">
                    <a:solidFill>
                      <a:srgbClr val="6A3E3E"/>
                    </a:solidFill>
                    <a:latin typeface="Times New Roman" panose="02020603050405020304" pitchFamily="18" charset="0"/>
                    <a:cs typeface="Times New Roman" panose="02020603050405020304" pitchFamily="18" charset="0"/>
                  </a:rPr>
                  <a:t>	x</a:t>
                </a:r>
                <a:r>
                  <a:rPr lang="en-US" sz="2000" dirty="0">
                    <a:solidFill>
                      <a:srgbClr val="000000"/>
                    </a:solidFill>
                    <a:latin typeface="Times New Roman" panose="02020603050405020304" pitchFamily="18" charset="0"/>
                    <a:cs typeface="Times New Roman" panose="02020603050405020304" pitchFamily="18" charset="0"/>
                  </a:rPr>
                  <a:t> = </a:t>
                </a:r>
                <a:r>
                  <a:rPr lang="en-US" sz="2000" dirty="0" err="1">
                    <a:solidFill>
                      <a:srgbClr val="000000"/>
                    </a:solidFill>
                    <a:latin typeface="Times New Roman" panose="02020603050405020304" pitchFamily="18" charset="0"/>
                    <a:cs typeface="Times New Roman" panose="02020603050405020304" pitchFamily="18" charset="0"/>
                  </a:rPr>
                  <a:t>Math.</a:t>
                </a:r>
                <a:r>
                  <a:rPr lang="en-US" sz="2000" i="1" dirty="0" err="1">
                    <a:solidFill>
                      <a:srgbClr val="000000"/>
                    </a:solidFill>
                    <a:latin typeface="Times New Roman" panose="02020603050405020304" pitchFamily="18" charset="0"/>
                    <a:cs typeface="Times New Roman" panose="02020603050405020304" pitchFamily="18" charset="0"/>
                  </a:rPr>
                  <a:t>abs</a:t>
                </a:r>
                <a:r>
                  <a:rPr lang="en-US" sz="2000" i="1" dirty="0">
                    <a:solidFill>
                      <a:srgbClr val="000000"/>
                    </a:solidFill>
                    <a:latin typeface="Times New Roman" panose="02020603050405020304" pitchFamily="18" charset="0"/>
                    <a:cs typeface="Times New Roman" panose="02020603050405020304" pitchFamily="18" charset="0"/>
                  </a:rPr>
                  <a:t>(</a:t>
                </a:r>
                <a:r>
                  <a:rPr lang="en-US" sz="2000" i="1" dirty="0">
                    <a:solidFill>
                      <a:srgbClr val="6A3E3E"/>
                    </a:solidFill>
                    <a:latin typeface="Times New Roman" panose="02020603050405020304" pitchFamily="18" charset="0"/>
                    <a:cs typeface="Times New Roman" panose="02020603050405020304" pitchFamily="18" charset="0"/>
                  </a:rPr>
                  <a:t>x</a:t>
                </a:r>
                <a:r>
                  <a:rPr lang="en-US" sz="2000" i="1" dirty="0">
                    <a:solidFill>
                      <a:srgbClr val="000000"/>
                    </a:solidFill>
                    <a:latin typeface="Times New Roman" panose="02020603050405020304" pitchFamily="18" charset="0"/>
                    <a:cs typeface="Times New Roman" panose="02020603050405020304" pitchFamily="18" charset="0"/>
                  </a:rPr>
                  <a:t>);</a:t>
                </a:r>
              </a:p>
              <a:p>
                <a:pPr algn="l"/>
                <a:r>
                  <a:rPr lang="en-US" sz="2000" dirty="0">
                    <a:solidFill>
                      <a:srgbClr val="6A3E3E"/>
                    </a:solidFill>
                    <a:latin typeface="Times New Roman" panose="02020603050405020304" pitchFamily="18" charset="0"/>
                    <a:cs typeface="Times New Roman" panose="02020603050405020304" pitchFamily="18" charset="0"/>
                  </a:rPr>
                  <a:t>	y</a:t>
                </a:r>
                <a:r>
                  <a:rPr lang="en-US" sz="2000" dirty="0">
                    <a:solidFill>
                      <a:srgbClr val="000000"/>
                    </a:solidFill>
                    <a:latin typeface="Times New Roman" panose="02020603050405020304" pitchFamily="18" charset="0"/>
                    <a:cs typeface="Times New Roman" panose="02020603050405020304" pitchFamily="18" charset="0"/>
                  </a:rPr>
                  <a:t> = </a:t>
                </a:r>
                <a:r>
                  <a:rPr lang="en-US" sz="2000" dirty="0" err="1">
                    <a:solidFill>
                      <a:srgbClr val="000000"/>
                    </a:solidFill>
                    <a:latin typeface="Times New Roman" panose="02020603050405020304" pitchFamily="18" charset="0"/>
                    <a:cs typeface="Times New Roman" panose="02020603050405020304" pitchFamily="18" charset="0"/>
                  </a:rPr>
                  <a:t>Math.</a:t>
                </a:r>
                <a:r>
                  <a:rPr lang="en-US" sz="2000" i="1" dirty="0" err="1">
                    <a:solidFill>
                      <a:srgbClr val="000000"/>
                    </a:solidFill>
                    <a:latin typeface="Times New Roman" panose="02020603050405020304" pitchFamily="18" charset="0"/>
                    <a:cs typeface="Times New Roman" panose="02020603050405020304" pitchFamily="18" charset="0"/>
                  </a:rPr>
                  <a:t>abs</a:t>
                </a:r>
                <a:r>
                  <a:rPr lang="en-US" sz="2000" i="1" dirty="0">
                    <a:solidFill>
                      <a:srgbClr val="000000"/>
                    </a:solidFill>
                    <a:latin typeface="Times New Roman" panose="02020603050405020304" pitchFamily="18" charset="0"/>
                    <a:cs typeface="Times New Roman" panose="02020603050405020304" pitchFamily="18" charset="0"/>
                  </a:rPr>
                  <a:t>(</a:t>
                </a:r>
                <a:r>
                  <a:rPr lang="en-US" sz="2000" i="1" dirty="0">
                    <a:solidFill>
                      <a:srgbClr val="6A3E3E"/>
                    </a:solidFill>
                    <a:latin typeface="Times New Roman" panose="02020603050405020304" pitchFamily="18" charset="0"/>
                    <a:cs typeface="Times New Roman" panose="02020603050405020304" pitchFamily="18" charset="0"/>
                  </a:rPr>
                  <a:t>y</a:t>
                </a:r>
                <a:r>
                  <a:rPr lang="en-US" sz="2000" i="1" dirty="0">
                    <a:solidFill>
                      <a:srgbClr val="000000"/>
                    </a:solidFill>
                    <a:latin typeface="Times New Roman" panose="02020603050405020304" pitchFamily="18" charset="0"/>
                    <a:cs typeface="Times New Roman" panose="02020603050405020304" pitchFamily="18" charset="0"/>
                  </a:rPr>
                  <a:t>);</a:t>
                </a:r>
              </a:p>
              <a:p>
                <a:pPr algn="l"/>
                <a:r>
                  <a:rPr lang="en-US" sz="2000" b="1" dirty="0">
                    <a:solidFill>
                      <a:srgbClr val="7F0055"/>
                    </a:solidFill>
                    <a:latin typeface="Times New Roman" panose="02020603050405020304" pitchFamily="18" charset="0"/>
                    <a:cs typeface="Times New Roman" panose="02020603050405020304" pitchFamily="18" charset="0"/>
                  </a:rPr>
                  <a:t>	if</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6A3E3E"/>
                    </a:solidFill>
                    <a:latin typeface="Times New Roman" panose="02020603050405020304" pitchFamily="18" charset="0"/>
                    <a:cs typeface="Times New Roman" panose="02020603050405020304" pitchFamily="18" charset="0"/>
                  </a:rPr>
                  <a:t>x</a:t>
                </a:r>
                <a:r>
                  <a:rPr lang="en-US" sz="2000" b="1" dirty="0">
                    <a:solidFill>
                      <a:srgbClr val="000000"/>
                    </a:solidFill>
                    <a:latin typeface="Times New Roman" panose="02020603050405020304" pitchFamily="18" charset="0"/>
                    <a:cs typeface="Times New Roman" panose="02020603050405020304" pitchFamily="18" charset="0"/>
                  </a:rPr>
                  <a:t> == 0) {</a:t>
                </a:r>
                <a:r>
                  <a:rPr lang="en-US" sz="2000" b="1" dirty="0">
                    <a:solidFill>
                      <a:srgbClr val="7F0055"/>
                    </a:solidFill>
                    <a:latin typeface="Times New Roman" panose="02020603050405020304" pitchFamily="18" charset="0"/>
                    <a:cs typeface="Times New Roman" panose="02020603050405020304" pitchFamily="18" charset="0"/>
                  </a:rPr>
                  <a:t>return</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6A3E3E"/>
                    </a:solidFill>
                    <a:latin typeface="Times New Roman" panose="02020603050405020304" pitchFamily="18" charset="0"/>
                    <a:cs typeface="Times New Roman" panose="02020603050405020304" pitchFamily="18" charset="0"/>
                  </a:rPr>
                  <a:t>y</a:t>
                </a:r>
                <a:r>
                  <a:rPr lang="en-US" sz="2000" b="1" dirty="0">
                    <a:solidFill>
                      <a:srgbClr val="000000"/>
                    </a:solidFill>
                    <a:latin typeface="Times New Roman" panose="02020603050405020304" pitchFamily="18" charset="0"/>
                    <a:cs typeface="Times New Roman" panose="02020603050405020304" pitchFamily="18" charset="0"/>
                  </a:rPr>
                  <a:t>;</a:t>
                </a:r>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7F0055"/>
                    </a:solidFill>
                    <a:latin typeface="Times New Roman" panose="02020603050405020304" pitchFamily="18" charset="0"/>
                    <a:cs typeface="Times New Roman" panose="02020603050405020304" pitchFamily="18" charset="0"/>
                  </a:rPr>
                  <a:t>else</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7F0055"/>
                    </a:solidFill>
                    <a:latin typeface="Times New Roman" panose="02020603050405020304" pitchFamily="18" charset="0"/>
                    <a:cs typeface="Times New Roman" panose="02020603050405020304" pitchFamily="18" charset="0"/>
                  </a:rPr>
                  <a:t>if</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6A3E3E"/>
                    </a:solidFill>
                    <a:latin typeface="Times New Roman" panose="02020603050405020304" pitchFamily="18" charset="0"/>
                    <a:cs typeface="Times New Roman" panose="02020603050405020304" pitchFamily="18" charset="0"/>
                  </a:rPr>
                  <a:t>y</a:t>
                </a:r>
                <a:r>
                  <a:rPr lang="en-US" sz="2000" b="1" dirty="0">
                    <a:solidFill>
                      <a:srgbClr val="000000"/>
                    </a:solidFill>
                    <a:latin typeface="Times New Roman" panose="02020603050405020304" pitchFamily="18" charset="0"/>
                    <a:cs typeface="Times New Roman" panose="02020603050405020304" pitchFamily="18" charset="0"/>
                  </a:rPr>
                  <a:t> == 0) {</a:t>
                </a:r>
                <a:r>
                  <a:rPr lang="en-US" sz="2000" b="1" dirty="0">
                    <a:solidFill>
                      <a:srgbClr val="7F0055"/>
                    </a:solidFill>
                    <a:latin typeface="Times New Roman" panose="02020603050405020304" pitchFamily="18" charset="0"/>
                    <a:cs typeface="Times New Roman" panose="02020603050405020304" pitchFamily="18" charset="0"/>
                  </a:rPr>
                  <a:t>return</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6A3E3E"/>
                    </a:solidFill>
                    <a:latin typeface="Times New Roman" panose="02020603050405020304" pitchFamily="18" charset="0"/>
                    <a:cs typeface="Times New Roman" panose="02020603050405020304" pitchFamily="18" charset="0"/>
                  </a:rPr>
                  <a:t>x</a:t>
                </a:r>
                <a:r>
                  <a:rPr lang="en-US" sz="2000" b="1" dirty="0">
                    <a:solidFill>
                      <a:srgbClr val="000000"/>
                    </a:solidFill>
                    <a:latin typeface="Times New Roman" panose="02020603050405020304" pitchFamily="18" charset="0"/>
                    <a:cs typeface="Times New Roman" panose="02020603050405020304" pitchFamily="18" charset="0"/>
                  </a:rPr>
                  <a:t>;}</a:t>
                </a:r>
              </a:p>
              <a:p>
                <a:pPr algn="l"/>
                <a:r>
                  <a:rPr lang="en-US" sz="2000" dirty="0">
                    <a:solidFill>
                      <a:srgbClr val="3F7F5F"/>
                    </a:solidFill>
                    <a:latin typeface="Times New Roman" panose="02020603050405020304" pitchFamily="18" charset="0"/>
                    <a:cs typeface="Times New Roman" panose="02020603050405020304" pitchFamily="18" charset="0"/>
                  </a:rPr>
                  <a:t>	//t := </a:t>
                </a:r>
                <a:r>
                  <a:rPr lang="en-US" sz="2000" u="sng" dirty="0">
                    <a:solidFill>
                      <a:srgbClr val="3F7F5F"/>
                    </a:solidFill>
                    <a:latin typeface="Times New Roman" panose="02020603050405020304" pitchFamily="18" charset="0"/>
                    <a:cs typeface="Times New Roman" panose="02020603050405020304" pitchFamily="18" charset="0"/>
                  </a:rPr>
                  <a:t>min(|x|, |y|); </a:t>
                </a:r>
              </a:p>
              <a:p>
                <a:pPr algn="l"/>
                <a:r>
                  <a:rPr lang="en-US" sz="2000" b="1" dirty="0">
                    <a:solidFill>
                      <a:srgbClr val="7F0055"/>
                    </a:solidFill>
                    <a:latin typeface="Times New Roman" panose="02020603050405020304" pitchFamily="18" charset="0"/>
                    <a:cs typeface="Times New Roman" panose="02020603050405020304" pitchFamily="18" charset="0"/>
                  </a:rPr>
                  <a:t>	if</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6A3E3E"/>
                    </a:solidFill>
                    <a:latin typeface="Times New Roman" panose="02020603050405020304" pitchFamily="18" charset="0"/>
                    <a:cs typeface="Times New Roman" panose="02020603050405020304" pitchFamily="18" charset="0"/>
                  </a:rPr>
                  <a:t>x</a:t>
                </a:r>
                <a:r>
                  <a:rPr lang="en-US" sz="2000" b="1" dirty="0">
                    <a:solidFill>
                      <a:srgbClr val="000000"/>
                    </a:solidFill>
                    <a:latin typeface="Times New Roman" panose="02020603050405020304" pitchFamily="18" charset="0"/>
                    <a:cs typeface="Times New Roman" panose="02020603050405020304" pitchFamily="18" charset="0"/>
                  </a:rPr>
                  <a:t> &gt; </a:t>
                </a:r>
                <a:r>
                  <a:rPr lang="en-US" sz="2000" b="1" dirty="0">
                    <a:solidFill>
                      <a:srgbClr val="6A3E3E"/>
                    </a:solidFill>
                    <a:latin typeface="Times New Roman" panose="02020603050405020304" pitchFamily="18" charset="0"/>
                    <a:cs typeface="Times New Roman" panose="02020603050405020304" pitchFamily="18" charset="0"/>
                  </a:rPr>
                  <a:t>y</a:t>
                </a:r>
                <a:r>
                  <a:rPr lang="en-US" sz="2000" b="1" dirty="0">
                    <a:solidFill>
                      <a:srgbClr val="000000"/>
                    </a:solidFill>
                    <a:latin typeface="Times New Roman" panose="02020603050405020304" pitchFamily="18" charset="0"/>
                    <a:cs typeface="Times New Roman" panose="02020603050405020304" pitchFamily="18" charset="0"/>
                  </a:rPr>
                  <a:t>) {</a:t>
                </a:r>
                <a:r>
                  <a:rPr lang="en-US" sz="2000" dirty="0">
                    <a:solidFill>
                      <a:srgbClr val="6A3E3E"/>
                    </a:solidFill>
                    <a:latin typeface="Times New Roman" panose="02020603050405020304" pitchFamily="18" charset="0"/>
                    <a:cs typeface="Times New Roman" panose="02020603050405020304" pitchFamily="18" charset="0"/>
                  </a:rPr>
                  <a:t>t</a:t>
                </a:r>
                <a:r>
                  <a:rPr lang="en-US" sz="2000" dirty="0">
                    <a:solidFill>
                      <a:srgbClr val="000000"/>
                    </a:solidFill>
                    <a:latin typeface="Times New Roman" panose="02020603050405020304" pitchFamily="18" charset="0"/>
                    <a:cs typeface="Times New Roman" panose="02020603050405020304" pitchFamily="18" charset="0"/>
                  </a:rPr>
                  <a:t> = </a:t>
                </a:r>
                <a:r>
                  <a:rPr lang="en-US" sz="2000" dirty="0">
                    <a:solidFill>
                      <a:srgbClr val="6A3E3E"/>
                    </a:solidFill>
                    <a:latin typeface="Times New Roman" panose="02020603050405020304" pitchFamily="18" charset="0"/>
                    <a:cs typeface="Times New Roman" panose="02020603050405020304" pitchFamily="18" charset="0"/>
                  </a:rPr>
                  <a:t>y</a:t>
                </a:r>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7F0055"/>
                    </a:solidFill>
                    <a:latin typeface="Times New Roman" panose="02020603050405020304" pitchFamily="18" charset="0"/>
                    <a:cs typeface="Times New Roman" panose="02020603050405020304" pitchFamily="18" charset="0"/>
                  </a:rPr>
                  <a:t>else</a:t>
                </a:r>
                <a:r>
                  <a:rPr lang="en-US" sz="2000" b="1" dirty="0">
                    <a:solidFill>
                      <a:srgbClr val="000000"/>
                    </a:solidFill>
                    <a:latin typeface="Times New Roman" panose="02020603050405020304" pitchFamily="18" charset="0"/>
                    <a:cs typeface="Times New Roman" panose="02020603050405020304" pitchFamily="18" charset="0"/>
                  </a:rPr>
                  <a:t> {</a:t>
                </a:r>
                <a:r>
                  <a:rPr lang="en-US" sz="2000" dirty="0">
                    <a:solidFill>
                      <a:srgbClr val="6A3E3E"/>
                    </a:solidFill>
                    <a:latin typeface="Times New Roman" panose="02020603050405020304" pitchFamily="18" charset="0"/>
                    <a:cs typeface="Times New Roman" panose="02020603050405020304" pitchFamily="18" charset="0"/>
                  </a:rPr>
                  <a:t>t</a:t>
                </a:r>
                <a:r>
                  <a:rPr lang="en-US" sz="2000" dirty="0">
                    <a:solidFill>
                      <a:srgbClr val="000000"/>
                    </a:solidFill>
                    <a:latin typeface="Times New Roman" panose="02020603050405020304" pitchFamily="18" charset="0"/>
                    <a:cs typeface="Times New Roman" panose="02020603050405020304" pitchFamily="18" charset="0"/>
                  </a:rPr>
                  <a:t> = </a:t>
                </a:r>
                <a:r>
                  <a:rPr lang="en-US" sz="2000" dirty="0">
                    <a:solidFill>
                      <a:srgbClr val="6A3E3E"/>
                    </a:solidFill>
                    <a:latin typeface="Times New Roman" panose="02020603050405020304" pitchFamily="18" charset="0"/>
                    <a:cs typeface="Times New Roman" panose="02020603050405020304" pitchFamily="18" charset="0"/>
                  </a:rPr>
                  <a:t>x</a:t>
                </a:r>
                <a:r>
                  <a:rPr lang="en-US" sz="2000" dirty="0">
                    <a:solidFill>
                      <a:srgbClr val="000000"/>
                    </a:solidFill>
                    <a:latin typeface="Times New Roman" panose="02020603050405020304" pitchFamily="18" charset="0"/>
                    <a:cs typeface="Times New Roman" panose="02020603050405020304" pitchFamily="18" charset="0"/>
                  </a:rPr>
                  <a:t>;}</a:t>
                </a:r>
              </a:p>
              <a:p>
                <a:pPr algn="l"/>
                <a:endParaRPr lang="en-US" sz="2000" dirty="0">
                  <a:latin typeface="Times New Roman" panose="02020603050405020304" pitchFamily="18" charset="0"/>
                  <a:cs typeface="Times New Roman" panose="02020603050405020304" pitchFamily="18" charset="0"/>
                </a:endParaRPr>
              </a:p>
              <a:p>
                <a:pPr algn="l"/>
                <a:r>
                  <a:rPr lang="en-US" sz="2000" b="1" dirty="0">
                    <a:solidFill>
                      <a:srgbClr val="7F0055"/>
                    </a:solidFill>
                    <a:latin typeface="Times New Roman" panose="02020603050405020304" pitchFamily="18" charset="0"/>
                    <a:cs typeface="Times New Roman" panose="02020603050405020304" pitchFamily="18" charset="0"/>
                  </a:rPr>
                  <a:t>	while</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6A3E3E"/>
                    </a:solidFill>
                    <a:latin typeface="Times New Roman" panose="02020603050405020304" pitchFamily="18" charset="0"/>
                    <a:cs typeface="Times New Roman" panose="02020603050405020304" pitchFamily="18" charset="0"/>
                  </a:rPr>
                  <a:t>x</a:t>
                </a:r>
                <a:r>
                  <a:rPr lang="en-US" sz="2000" b="1" dirty="0">
                    <a:solidFill>
                      <a:srgbClr val="000000"/>
                    </a:solidFill>
                    <a:latin typeface="Times New Roman" panose="02020603050405020304" pitchFamily="18" charset="0"/>
                    <a:cs typeface="Times New Roman" panose="02020603050405020304" pitchFamily="18" charset="0"/>
                  </a:rPr>
                  <a:t> % </a:t>
                </a:r>
                <a:r>
                  <a:rPr lang="en-US" sz="2000" b="1" dirty="0">
                    <a:solidFill>
                      <a:srgbClr val="6A3E3E"/>
                    </a:solidFill>
                    <a:latin typeface="Times New Roman" panose="02020603050405020304" pitchFamily="18" charset="0"/>
                    <a:cs typeface="Times New Roman" panose="02020603050405020304" pitchFamily="18" charset="0"/>
                  </a:rPr>
                  <a:t>t</a:t>
                </a:r>
                <a:r>
                  <a:rPr lang="en-US" sz="2000" b="1" dirty="0">
                    <a:solidFill>
                      <a:srgbClr val="000000"/>
                    </a:solidFill>
                    <a:latin typeface="Times New Roman" panose="02020603050405020304" pitchFamily="18" charset="0"/>
                    <a:cs typeface="Times New Roman" panose="02020603050405020304" pitchFamily="18" charset="0"/>
                  </a:rPr>
                  <a:t> != 0)   </a:t>
                </a:r>
                <a:r>
                  <a:rPr lang="en-US" sz="2000" b="1" dirty="0">
                    <a:solidFill>
                      <a:srgbClr val="3F7F5F"/>
                    </a:solidFill>
                    <a:latin typeface="Times New Roman" panose="02020603050405020304" pitchFamily="18" charset="0"/>
                    <a:cs typeface="Times New Roman" panose="02020603050405020304" pitchFamily="18" charset="0"/>
                  </a:rPr>
                  <a:t>//what if x is not greater than y? don’t worry</a:t>
                </a:r>
              </a:p>
              <a:p>
                <a:pPr algn="l"/>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6A3E3E"/>
                    </a:solidFill>
                    <a:latin typeface="Times New Roman" panose="02020603050405020304" pitchFamily="18" charset="0"/>
                    <a:cs typeface="Times New Roman" panose="02020603050405020304" pitchFamily="18" charset="0"/>
                  </a:rPr>
                  <a:t>t</a:t>
                </a:r>
                <a:r>
                  <a:rPr lang="en-US" sz="2000" dirty="0">
                    <a:solidFill>
                      <a:srgbClr val="000000"/>
                    </a:solidFill>
                    <a:latin typeface="Times New Roman" panose="02020603050405020304" pitchFamily="18" charset="0"/>
                    <a:cs typeface="Times New Roman" panose="02020603050405020304" pitchFamily="18" charset="0"/>
                  </a:rPr>
                  <a:t> = </a:t>
                </a:r>
                <a:r>
                  <a:rPr lang="en-US" sz="2000" dirty="0">
                    <a:solidFill>
                      <a:srgbClr val="6A3E3E"/>
                    </a:solidFill>
                    <a:latin typeface="Times New Roman" panose="02020603050405020304" pitchFamily="18" charset="0"/>
                    <a:cs typeface="Times New Roman" panose="02020603050405020304" pitchFamily="18" charset="0"/>
                  </a:rPr>
                  <a:t>t</a:t>
                </a:r>
                <a:r>
                  <a:rPr lang="en-US" sz="2000" dirty="0">
                    <a:solidFill>
                      <a:srgbClr val="000000"/>
                    </a:solidFill>
                    <a:latin typeface="Times New Roman" panose="02020603050405020304" pitchFamily="18" charset="0"/>
                    <a:cs typeface="Times New Roman" panose="02020603050405020304" pitchFamily="18" charset="0"/>
                  </a:rPr>
                  <a:t> - 1;}             </a:t>
                </a:r>
                <a:r>
                  <a:rPr lang="en-US" sz="2000" dirty="0">
                    <a:solidFill>
                      <a:srgbClr val="3F7F5F"/>
                    </a:solidFill>
                    <a:latin typeface="Times New Roman" panose="02020603050405020304" pitchFamily="18" charset="0"/>
                    <a:cs typeface="Times New Roman" panose="02020603050405020304" pitchFamily="18" charset="0"/>
                  </a:rPr>
                  <a:t>//step 2.</a:t>
                </a:r>
              </a:p>
              <a:p>
                <a:pPr algn="l"/>
                <a:r>
                  <a:rPr lang="en-US" sz="2000" b="1" dirty="0">
                    <a:solidFill>
                      <a:srgbClr val="7F0055"/>
                    </a:solidFill>
                    <a:latin typeface="Times New Roman" panose="02020603050405020304" pitchFamily="18" charset="0"/>
                    <a:cs typeface="Times New Roman" panose="02020603050405020304" pitchFamily="18" charset="0"/>
                  </a:rPr>
                  <a:t>	while</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6A3E3E"/>
                    </a:solidFill>
                    <a:latin typeface="Times New Roman" panose="02020603050405020304" pitchFamily="18" charset="0"/>
                    <a:cs typeface="Times New Roman" panose="02020603050405020304" pitchFamily="18" charset="0"/>
                  </a:rPr>
                  <a:t>y</a:t>
                </a:r>
                <a:r>
                  <a:rPr lang="en-US" sz="2000" b="1" dirty="0">
                    <a:solidFill>
                      <a:srgbClr val="000000"/>
                    </a:solidFill>
                    <a:latin typeface="Times New Roman" panose="02020603050405020304" pitchFamily="18" charset="0"/>
                    <a:cs typeface="Times New Roman" panose="02020603050405020304" pitchFamily="18" charset="0"/>
                  </a:rPr>
                  <a:t> % </a:t>
                </a:r>
                <a:r>
                  <a:rPr lang="en-US" sz="2000" b="1" dirty="0">
                    <a:solidFill>
                      <a:srgbClr val="6A3E3E"/>
                    </a:solidFill>
                    <a:latin typeface="Times New Roman" panose="02020603050405020304" pitchFamily="18" charset="0"/>
                    <a:cs typeface="Times New Roman" panose="02020603050405020304" pitchFamily="18" charset="0"/>
                  </a:rPr>
                  <a:t>t</a:t>
                </a:r>
                <a:r>
                  <a:rPr lang="en-US" sz="2000" b="1" dirty="0">
                    <a:solidFill>
                      <a:srgbClr val="000000"/>
                    </a:solidFill>
                    <a:latin typeface="Times New Roman" panose="02020603050405020304" pitchFamily="18" charset="0"/>
                    <a:cs typeface="Times New Roman" panose="02020603050405020304" pitchFamily="18" charset="0"/>
                  </a:rPr>
                  <a:t> != 0) </a:t>
                </a:r>
              </a:p>
              <a:p>
                <a:pPr algn="l"/>
                <a:r>
                  <a:rPr lang="de-DE" sz="2000" dirty="0">
                    <a:solidFill>
                      <a:srgbClr val="000000"/>
                    </a:solidFill>
                    <a:latin typeface="Times New Roman" panose="02020603050405020304" pitchFamily="18" charset="0"/>
                    <a:cs typeface="Times New Roman" panose="02020603050405020304" pitchFamily="18" charset="0"/>
                  </a:rPr>
                  <a:t>     		{   </a:t>
                </a:r>
                <a:r>
                  <a:rPr lang="de-DE" sz="2000" dirty="0">
                    <a:solidFill>
                      <a:srgbClr val="6A3E3E"/>
                    </a:solidFill>
                    <a:latin typeface="Times New Roman" panose="02020603050405020304" pitchFamily="18" charset="0"/>
                    <a:cs typeface="Times New Roman" panose="02020603050405020304" pitchFamily="18" charset="0"/>
                  </a:rPr>
                  <a:t>t</a:t>
                </a:r>
                <a:r>
                  <a:rPr lang="de-DE" sz="2000" dirty="0">
                    <a:solidFill>
                      <a:srgbClr val="000000"/>
                    </a:solidFill>
                    <a:latin typeface="Times New Roman" panose="02020603050405020304" pitchFamily="18" charset="0"/>
                    <a:cs typeface="Times New Roman" panose="02020603050405020304" pitchFamily="18" charset="0"/>
                  </a:rPr>
                  <a:t> = </a:t>
                </a:r>
                <a:r>
                  <a:rPr lang="de-DE" sz="2000" dirty="0">
                    <a:solidFill>
                      <a:srgbClr val="6A3E3E"/>
                    </a:solidFill>
                    <a:latin typeface="Times New Roman" panose="02020603050405020304" pitchFamily="18" charset="0"/>
                    <a:cs typeface="Times New Roman" panose="02020603050405020304" pitchFamily="18" charset="0"/>
                  </a:rPr>
                  <a:t>t</a:t>
                </a:r>
                <a:r>
                  <a:rPr lang="de-DE" sz="2000" dirty="0">
                    <a:solidFill>
                      <a:srgbClr val="000000"/>
                    </a:solidFill>
                    <a:latin typeface="Times New Roman" panose="02020603050405020304" pitchFamily="18" charset="0"/>
                    <a:cs typeface="Times New Roman" panose="02020603050405020304" pitchFamily="18" charset="0"/>
                  </a:rPr>
                  <a:t> - 1;              </a:t>
                </a:r>
                <a:r>
                  <a:rPr lang="de-DE" sz="2000" dirty="0">
                    <a:solidFill>
                      <a:srgbClr val="3F7F5F"/>
                    </a:solidFill>
                    <a:latin typeface="Times New Roman" panose="02020603050405020304" pitchFamily="18" charset="0"/>
                    <a:cs typeface="Times New Roman" panose="02020603050405020304" pitchFamily="18" charset="0"/>
                  </a:rPr>
                  <a:t>//step 3.</a:t>
                </a:r>
              </a:p>
              <a:p>
                <a:pPr algn="l"/>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7F0055"/>
                    </a:solidFill>
                    <a:latin typeface="Times New Roman" panose="02020603050405020304" pitchFamily="18" charset="0"/>
                    <a:cs typeface="Times New Roman" panose="02020603050405020304" pitchFamily="18" charset="0"/>
                  </a:rPr>
                  <a:t>while</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6A3E3E"/>
                    </a:solidFill>
                    <a:latin typeface="Times New Roman" panose="02020603050405020304" pitchFamily="18" charset="0"/>
                    <a:cs typeface="Times New Roman" panose="02020603050405020304" pitchFamily="18" charset="0"/>
                  </a:rPr>
                  <a:t>x</a:t>
                </a:r>
                <a:r>
                  <a:rPr lang="en-US" sz="2000" b="1" dirty="0">
                    <a:solidFill>
                      <a:srgbClr val="000000"/>
                    </a:solidFill>
                    <a:latin typeface="Times New Roman" panose="02020603050405020304" pitchFamily="18" charset="0"/>
                    <a:cs typeface="Times New Roman" panose="02020603050405020304" pitchFamily="18" charset="0"/>
                  </a:rPr>
                  <a:t> % </a:t>
                </a:r>
                <a:r>
                  <a:rPr lang="en-US" sz="2000" b="1" dirty="0">
                    <a:solidFill>
                      <a:srgbClr val="6A3E3E"/>
                    </a:solidFill>
                    <a:latin typeface="Times New Roman" panose="02020603050405020304" pitchFamily="18" charset="0"/>
                    <a:cs typeface="Times New Roman" panose="02020603050405020304" pitchFamily="18" charset="0"/>
                  </a:rPr>
                  <a:t>t</a:t>
                </a:r>
                <a:r>
                  <a:rPr lang="en-US" sz="2000" b="1" dirty="0">
                    <a:solidFill>
                      <a:srgbClr val="000000"/>
                    </a:solidFill>
                    <a:latin typeface="Times New Roman" panose="02020603050405020304" pitchFamily="18" charset="0"/>
                    <a:cs typeface="Times New Roman" panose="02020603050405020304" pitchFamily="18" charset="0"/>
                  </a:rPr>
                  <a:t> != 0) </a:t>
                </a:r>
              </a:p>
              <a:p>
                <a:pPr algn="l"/>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6A3E3E"/>
                    </a:solidFill>
                    <a:latin typeface="Times New Roman" panose="02020603050405020304" pitchFamily="18" charset="0"/>
                    <a:cs typeface="Times New Roman" panose="02020603050405020304" pitchFamily="18" charset="0"/>
                  </a:rPr>
                  <a:t>t</a:t>
                </a:r>
                <a:r>
                  <a:rPr lang="en-US" sz="2000" dirty="0">
                    <a:solidFill>
                      <a:srgbClr val="000000"/>
                    </a:solidFill>
                    <a:latin typeface="Times New Roman" panose="02020603050405020304" pitchFamily="18" charset="0"/>
                    <a:cs typeface="Times New Roman" panose="02020603050405020304" pitchFamily="18" charset="0"/>
                  </a:rPr>
                  <a:t> = </a:t>
                </a:r>
                <a:r>
                  <a:rPr lang="en-US" sz="2000" dirty="0">
                    <a:solidFill>
                      <a:srgbClr val="6A3E3E"/>
                    </a:solidFill>
                    <a:latin typeface="Times New Roman" panose="02020603050405020304" pitchFamily="18" charset="0"/>
                    <a:cs typeface="Times New Roman" panose="02020603050405020304" pitchFamily="18" charset="0"/>
                  </a:rPr>
                  <a:t>t</a:t>
                </a:r>
                <a:r>
                  <a:rPr lang="en-US" sz="2000" dirty="0">
                    <a:solidFill>
                      <a:srgbClr val="000000"/>
                    </a:solidFill>
                    <a:latin typeface="Times New Roman" panose="02020603050405020304" pitchFamily="18" charset="0"/>
                    <a:cs typeface="Times New Roman" panose="02020603050405020304" pitchFamily="18" charset="0"/>
                  </a:rPr>
                  <a:t> - 1; }   </a:t>
                </a:r>
                <a:r>
                  <a:rPr lang="en-US" sz="2000" dirty="0">
                    <a:solidFill>
                      <a:srgbClr val="3F7F5F"/>
                    </a:solidFill>
                    <a:latin typeface="Times New Roman" panose="02020603050405020304" pitchFamily="18" charset="0"/>
                    <a:cs typeface="Times New Roman" panose="02020603050405020304" pitchFamily="18" charset="0"/>
                  </a:rPr>
                  <a:t>//step 2.</a:t>
                </a:r>
              </a:p>
              <a:p>
                <a:pPr algn="l"/>
                <a:r>
                  <a:rPr lang="en-US" sz="2000" dirty="0">
                    <a:solidFill>
                      <a:srgbClr val="000000"/>
                    </a:solidFill>
                    <a:latin typeface="Times New Roman" panose="02020603050405020304" pitchFamily="18" charset="0"/>
                    <a:cs typeface="Times New Roman" panose="02020603050405020304" pitchFamily="18" charset="0"/>
                  </a:rPr>
                  <a:t>    		}</a:t>
                </a:r>
              </a:p>
              <a:p>
                <a:pPr algn="l"/>
                <a:r>
                  <a:rPr lang="fr-FR" sz="2000" b="1" dirty="0">
                    <a:solidFill>
                      <a:srgbClr val="7F0055"/>
                    </a:solidFill>
                    <a:latin typeface="Times New Roman" panose="02020603050405020304" pitchFamily="18" charset="0"/>
                    <a:cs typeface="Times New Roman" panose="02020603050405020304" pitchFamily="18" charset="0"/>
                  </a:rPr>
                  <a:t>	return</a:t>
                </a:r>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6A3E3E"/>
                    </a:solidFill>
                    <a:latin typeface="Times New Roman" panose="02020603050405020304" pitchFamily="18" charset="0"/>
                    <a:cs typeface="Times New Roman" panose="02020603050405020304" pitchFamily="18" charset="0"/>
                  </a:rPr>
                  <a:t>t</a:t>
                </a:r>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3F7F5F"/>
                    </a:solidFill>
                    <a:latin typeface="Times New Roman" panose="02020603050405020304" pitchFamily="18" charset="0"/>
                    <a:cs typeface="Times New Roman" panose="02020603050405020304" pitchFamily="18" charset="0"/>
                  </a:rPr>
                  <a:t>//GCD(x, y) = t</a:t>
                </a:r>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endGCDCompute</a:t>
                </a:r>
                <a:r>
                  <a:rPr lang="en-US" sz="2000" dirty="0">
                    <a:latin typeface="Times New Roman" panose="02020603050405020304" pitchFamily="18" charset="0"/>
                    <a:cs typeface="Times New Roman" panose="02020603050405020304" pitchFamily="18" charset="0"/>
                  </a:rPr>
                  <a: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649933" y="232532"/>
                <a:ext cx="8444975" cy="6625468"/>
              </a:xfrm>
              <a:prstGeom prst="rect">
                <a:avLst/>
              </a:prstGeom>
              <a:blipFill>
                <a:blip r:embed="rId2"/>
                <a:stretch>
                  <a:fillRect l="-1155" t="-736" b="-736"/>
                </a:stretch>
              </a:blipFill>
            </p:spPr>
            <p:txBody>
              <a:bodyPr/>
              <a:lstStyle/>
              <a:p>
                <a:r>
                  <a:rPr lang="en-US">
                    <a:noFill/>
                  </a:rPr>
                  <a:t> </a:t>
                </a:r>
              </a:p>
            </p:txBody>
          </p:sp>
        </mc:Fallback>
      </mc:AlternateContent>
      <p:pic>
        <p:nvPicPr>
          <p:cNvPr id="4" name="Picture 3" descr="Image result for smiley face images">
            <a:extLst>
              <a:ext uri="{FF2B5EF4-FFF2-40B4-BE49-F238E27FC236}">
                <a16:creationId xmlns:a16="http://schemas.microsoft.com/office/drawing/2014/main" id="{4E60FA0A-EABA-4D40-BBE4-3AF431D95FB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790171">
            <a:off x="685800" y="1671145"/>
            <a:ext cx="578237" cy="42860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F0548AD-FE28-400D-BE7D-43AD85EACABC}"/>
              </a:ext>
            </a:extLst>
          </p:cNvPr>
          <p:cNvSpPr txBox="1"/>
          <p:nvPr/>
        </p:nvSpPr>
        <p:spPr>
          <a:xfrm>
            <a:off x="5872420" y="6051881"/>
            <a:ext cx="6321287"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t>What is its time efficiency? t*O(n</a:t>
            </a:r>
            <a:r>
              <a:rPr lang="en-US" baseline="30000" dirty="0"/>
              <a:t>2</a:t>
            </a:r>
            <a:r>
              <a:rPr lang="en-US" dirty="0"/>
              <a:t> ), where each mod takes O(n</a:t>
            </a:r>
            <a:r>
              <a:rPr lang="en-US" baseline="30000" dirty="0"/>
              <a:t>2</a:t>
            </a:r>
            <a:r>
              <a:rPr lang="en-US" dirty="0"/>
              <a:t> ), and at most t number of mod to be executed.  </a:t>
            </a:r>
          </a:p>
        </p:txBody>
      </p:sp>
    </p:spTree>
    <p:extLst>
      <p:ext uri="{BB962C8B-B14F-4D97-AF65-F5344CB8AC3E}">
        <p14:creationId xmlns:p14="http://schemas.microsoft.com/office/powerpoint/2010/main" val="132240733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7CD0B92-BB88-4AE2-A002-41C603543DE3}"/>
              </a:ext>
            </a:extLst>
          </p:cNvPr>
          <p:cNvSpPr txBox="1"/>
          <p:nvPr/>
        </p:nvSpPr>
        <p:spPr>
          <a:xfrm>
            <a:off x="1269861" y="657116"/>
            <a:ext cx="5362644" cy="506579"/>
          </a:xfrm>
          <a:prstGeom prst="rect">
            <a:avLst/>
          </a:prstGeom>
          <a:solidFill>
            <a:srgbClr val="FFFF00"/>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03CD2E3C-34D6-4B9E-9092-EFB5E1C4B306}"/>
              </a:ext>
            </a:extLst>
          </p:cNvPr>
          <p:cNvSpPr txBox="1"/>
          <p:nvPr/>
        </p:nvSpPr>
        <p:spPr>
          <a:xfrm>
            <a:off x="1306645" y="3504868"/>
            <a:ext cx="7704832" cy="2771884"/>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2097819" y="346022"/>
                <a:ext cx="8579457" cy="6317692"/>
              </a:xfrm>
              <a:prstGeom prst="rect">
                <a:avLst/>
              </a:prstGeom>
            </p:spPr>
            <p:txBody>
              <a:bodyPr wrap="square">
                <a:spAutoFit/>
              </a:bodyPr>
              <a:lstStyle/>
              <a:p>
                <a:pPr>
                  <a:lnSpc>
                    <a:spcPct val="107000"/>
                  </a:lnSpc>
                  <a:spcAft>
                    <a:spcPts val="300"/>
                  </a:spcAft>
                </a:pPr>
                <a:r>
                  <a:rPr lang="en-US" sz="2400" b="1" i="1" dirty="0" err="1">
                    <a:latin typeface="Times New Roman" panose="02020603050405020304" pitchFamily="18" charset="0"/>
                    <a:ea typeface="Calibri" panose="020F0502020204030204" pitchFamily="34" charset="0"/>
                    <a:cs typeface="Times New Roman" panose="02020603050405020304" pitchFamily="18" charset="0"/>
                  </a:rPr>
                  <a:t>NOT_Consecutive_integer_checking_GCD</a:t>
                </a:r>
                <a:r>
                  <a:rPr lang="en-US" sz="2400" b="1" i="1" dirty="0">
                    <a:latin typeface="Times New Roman" panose="02020603050405020304" pitchFamily="18" charset="0"/>
                    <a:ea typeface="Calibri" panose="020F0502020204030204" pitchFamily="34" charset="0"/>
                    <a:cs typeface="Times New Roman" panose="02020603050405020304" pitchFamily="18" charset="0"/>
                  </a:rPr>
                  <a:t>(x, y) </a:t>
                </a:r>
                <a:r>
                  <a:rPr lang="en-US" sz="2400" dirty="0">
                    <a:latin typeface="Times New Roman" panose="02020603050405020304" pitchFamily="18" charset="0"/>
                    <a:ea typeface="Calibri" panose="020F0502020204030204" pitchFamily="34" charset="0"/>
                    <a:cs typeface="Times New Roman" panose="02020603050405020304" pitchFamily="18" charset="0"/>
                  </a:rPr>
                  <a:t>//Is this correct?</a:t>
                </a:r>
              </a:p>
              <a:p>
                <a:pPr>
                  <a:lnSpc>
                    <a:spcPct val="107000"/>
                  </a:lnSpc>
                  <a:spcAft>
                    <a:spcPts val="3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Input: integers x and y, wher</a:t>
                </a:r>
                <a:r>
                  <a:rPr lang="en-US" sz="2400" dirty="0">
                    <a:latin typeface="Times New Roman" panose="02020603050405020304" pitchFamily="18" charset="0"/>
                    <a:ea typeface="Calibri" panose="020F0502020204030204" pitchFamily="34" charset="0"/>
                    <a:cs typeface="Times New Roman" panose="02020603050405020304" pitchFamily="18" charset="0"/>
                  </a:rPr>
                  <a:t>e one of the x and y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0</a:t>
                </a:r>
              </a:p>
              <a:p>
                <a:pPr>
                  <a:lnSpc>
                    <a:spcPct val="107000"/>
                  </a:lnSpc>
                  <a:spcAft>
                    <a:spcPts val="3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Output: GCD(x, y).</a:t>
                </a:r>
              </a:p>
              <a:p>
                <a:pPr algn="l"/>
                <a:r>
                  <a:rPr lang="en-US" sz="2000" b="1" dirty="0">
                    <a:solidFill>
                      <a:srgbClr val="7F0055"/>
                    </a:solidFill>
                    <a:latin typeface="Times New Roman" panose="02020603050405020304" pitchFamily="18" charset="0"/>
                    <a:cs typeface="Times New Roman" panose="02020603050405020304" pitchFamily="18" charset="0"/>
                  </a:rPr>
                  <a:t>public</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7F0055"/>
                    </a:solidFill>
                    <a:latin typeface="Times New Roman" panose="02020603050405020304" pitchFamily="18" charset="0"/>
                    <a:cs typeface="Times New Roman" panose="02020603050405020304" pitchFamily="18" charset="0"/>
                  </a:rPr>
                  <a:t>static</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7F0055"/>
                    </a:solidFill>
                    <a:latin typeface="Times New Roman" panose="02020603050405020304" pitchFamily="18" charset="0"/>
                    <a:cs typeface="Times New Roman" panose="02020603050405020304" pitchFamily="18" charset="0"/>
                  </a:rPr>
                  <a:t>int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GCDCompute</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7F0055"/>
                    </a:solidFill>
                    <a:latin typeface="Times New Roman" panose="02020603050405020304" pitchFamily="18" charset="0"/>
                    <a:cs typeface="Times New Roman" panose="02020603050405020304" pitchFamily="18" charset="0"/>
                  </a:rPr>
                  <a:t>int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6A3E3E"/>
                    </a:solidFill>
                    <a:latin typeface="Times New Roman" panose="02020603050405020304" pitchFamily="18" charset="0"/>
                    <a:cs typeface="Times New Roman" panose="02020603050405020304" pitchFamily="18" charset="0"/>
                  </a:rPr>
                  <a:t>x</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7F0055"/>
                    </a:solidFill>
                    <a:latin typeface="Times New Roman" panose="02020603050405020304" pitchFamily="18" charset="0"/>
                    <a:cs typeface="Times New Roman" panose="02020603050405020304" pitchFamily="18" charset="0"/>
                  </a:rPr>
                  <a:t>int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6A3E3E"/>
                    </a:solidFill>
                    <a:latin typeface="Times New Roman" panose="02020603050405020304" pitchFamily="18" charset="0"/>
                    <a:cs typeface="Times New Roman" panose="02020603050405020304" pitchFamily="18" charset="0"/>
                  </a:rPr>
                  <a:t>y</a:t>
                </a:r>
                <a:r>
                  <a:rPr lang="en-US" sz="2000" b="1" dirty="0">
                    <a:solidFill>
                      <a:srgbClr val="000000"/>
                    </a:solidFill>
                    <a:latin typeface="Times New Roman" panose="02020603050405020304" pitchFamily="18" charset="0"/>
                    <a:cs typeface="Times New Roman" panose="02020603050405020304" pitchFamily="18" charset="0"/>
                  </a:rPr>
                  <a:t>) {</a:t>
                </a:r>
              </a:p>
              <a:p>
                <a:pPr algn="l"/>
                <a:r>
                  <a:rPr lang="en-US" sz="2000" b="1" dirty="0">
                    <a:solidFill>
                      <a:srgbClr val="7F0055"/>
                    </a:solidFill>
                    <a:latin typeface="Times New Roman" panose="02020603050405020304" pitchFamily="18" charset="0"/>
                    <a:cs typeface="Times New Roman" panose="02020603050405020304" pitchFamily="18" charset="0"/>
                  </a:rPr>
                  <a:t>	int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6A3E3E"/>
                    </a:solidFill>
                    <a:latin typeface="Times New Roman" panose="02020603050405020304" pitchFamily="18" charset="0"/>
                    <a:cs typeface="Times New Roman" panose="02020603050405020304" pitchFamily="18" charset="0"/>
                  </a:rPr>
                  <a:t>t</a:t>
                </a:r>
                <a:r>
                  <a:rPr lang="en-US" sz="2000" b="1" dirty="0">
                    <a:solidFill>
                      <a:srgbClr val="000000"/>
                    </a:solidFill>
                    <a:latin typeface="Times New Roman" panose="02020603050405020304" pitchFamily="18" charset="0"/>
                    <a:cs typeface="Times New Roman" panose="02020603050405020304" pitchFamily="18" charset="0"/>
                  </a:rPr>
                  <a:t>;</a:t>
                </a:r>
              </a:p>
              <a:p>
                <a:pPr algn="l"/>
                <a:r>
                  <a:rPr lang="en-US" sz="2000" dirty="0">
                    <a:solidFill>
                      <a:srgbClr val="6A3E3E"/>
                    </a:solidFill>
                    <a:latin typeface="Times New Roman" panose="02020603050405020304" pitchFamily="18" charset="0"/>
                    <a:cs typeface="Times New Roman" panose="02020603050405020304" pitchFamily="18" charset="0"/>
                  </a:rPr>
                  <a:t>	x</a:t>
                </a:r>
                <a:r>
                  <a:rPr lang="en-US" sz="2000" dirty="0">
                    <a:solidFill>
                      <a:srgbClr val="000000"/>
                    </a:solidFill>
                    <a:latin typeface="Times New Roman" panose="02020603050405020304" pitchFamily="18" charset="0"/>
                    <a:cs typeface="Times New Roman" panose="02020603050405020304" pitchFamily="18" charset="0"/>
                  </a:rPr>
                  <a:t> = </a:t>
                </a:r>
                <a:r>
                  <a:rPr lang="en-US" sz="2000" dirty="0" err="1">
                    <a:solidFill>
                      <a:srgbClr val="000000"/>
                    </a:solidFill>
                    <a:latin typeface="Times New Roman" panose="02020603050405020304" pitchFamily="18" charset="0"/>
                    <a:cs typeface="Times New Roman" panose="02020603050405020304" pitchFamily="18" charset="0"/>
                  </a:rPr>
                  <a:t>Math.</a:t>
                </a:r>
                <a:r>
                  <a:rPr lang="en-US" sz="2000" i="1" dirty="0" err="1">
                    <a:solidFill>
                      <a:srgbClr val="000000"/>
                    </a:solidFill>
                    <a:latin typeface="Times New Roman" panose="02020603050405020304" pitchFamily="18" charset="0"/>
                    <a:cs typeface="Times New Roman" panose="02020603050405020304" pitchFamily="18" charset="0"/>
                  </a:rPr>
                  <a:t>abs</a:t>
                </a:r>
                <a:r>
                  <a:rPr lang="en-US" sz="2000" i="1" dirty="0">
                    <a:solidFill>
                      <a:srgbClr val="000000"/>
                    </a:solidFill>
                    <a:latin typeface="Times New Roman" panose="02020603050405020304" pitchFamily="18" charset="0"/>
                    <a:cs typeface="Times New Roman" panose="02020603050405020304" pitchFamily="18" charset="0"/>
                  </a:rPr>
                  <a:t>(</a:t>
                </a:r>
                <a:r>
                  <a:rPr lang="en-US" sz="2000" i="1" dirty="0">
                    <a:solidFill>
                      <a:srgbClr val="6A3E3E"/>
                    </a:solidFill>
                    <a:latin typeface="Times New Roman" panose="02020603050405020304" pitchFamily="18" charset="0"/>
                    <a:cs typeface="Times New Roman" panose="02020603050405020304" pitchFamily="18" charset="0"/>
                  </a:rPr>
                  <a:t>x</a:t>
                </a:r>
                <a:r>
                  <a:rPr lang="en-US" sz="2000" i="1" dirty="0">
                    <a:solidFill>
                      <a:srgbClr val="000000"/>
                    </a:solidFill>
                    <a:latin typeface="Times New Roman" panose="02020603050405020304" pitchFamily="18" charset="0"/>
                    <a:cs typeface="Times New Roman" panose="02020603050405020304" pitchFamily="18" charset="0"/>
                  </a:rPr>
                  <a:t>);</a:t>
                </a:r>
              </a:p>
              <a:p>
                <a:pPr algn="l"/>
                <a:r>
                  <a:rPr lang="en-US" sz="2000" dirty="0">
                    <a:solidFill>
                      <a:srgbClr val="6A3E3E"/>
                    </a:solidFill>
                    <a:latin typeface="Times New Roman" panose="02020603050405020304" pitchFamily="18" charset="0"/>
                    <a:cs typeface="Times New Roman" panose="02020603050405020304" pitchFamily="18" charset="0"/>
                  </a:rPr>
                  <a:t>	y</a:t>
                </a:r>
                <a:r>
                  <a:rPr lang="en-US" sz="2000" dirty="0">
                    <a:solidFill>
                      <a:srgbClr val="000000"/>
                    </a:solidFill>
                    <a:latin typeface="Times New Roman" panose="02020603050405020304" pitchFamily="18" charset="0"/>
                    <a:cs typeface="Times New Roman" panose="02020603050405020304" pitchFamily="18" charset="0"/>
                  </a:rPr>
                  <a:t> = </a:t>
                </a:r>
                <a:r>
                  <a:rPr lang="en-US" sz="2000" dirty="0" err="1">
                    <a:solidFill>
                      <a:srgbClr val="000000"/>
                    </a:solidFill>
                    <a:latin typeface="Times New Roman" panose="02020603050405020304" pitchFamily="18" charset="0"/>
                    <a:cs typeface="Times New Roman" panose="02020603050405020304" pitchFamily="18" charset="0"/>
                  </a:rPr>
                  <a:t>Math.</a:t>
                </a:r>
                <a:r>
                  <a:rPr lang="en-US" sz="2000" i="1" dirty="0" err="1">
                    <a:solidFill>
                      <a:srgbClr val="000000"/>
                    </a:solidFill>
                    <a:latin typeface="Times New Roman" panose="02020603050405020304" pitchFamily="18" charset="0"/>
                    <a:cs typeface="Times New Roman" panose="02020603050405020304" pitchFamily="18" charset="0"/>
                  </a:rPr>
                  <a:t>abs</a:t>
                </a:r>
                <a:r>
                  <a:rPr lang="en-US" sz="2000" i="1" dirty="0">
                    <a:solidFill>
                      <a:srgbClr val="000000"/>
                    </a:solidFill>
                    <a:latin typeface="Times New Roman" panose="02020603050405020304" pitchFamily="18" charset="0"/>
                    <a:cs typeface="Times New Roman" panose="02020603050405020304" pitchFamily="18" charset="0"/>
                  </a:rPr>
                  <a:t>(</a:t>
                </a:r>
                <a:r>
                  <a:rPr lang="en-US" sz="2000" i="1" dirty="0">
                    <a:solidFill>
                      <a:srgbClr val="6A3E3E"/>
                    </a:solidFill>
                    <a:latin typeface="Times New Roman" panose="02020603050405020304" pitchFamily="18" charset="0"/>
                    <a:cs typeface="Times New Roman" panose="02020603050405020304" pitchFamily="18" charset="0"/>
                  </a:rPr>
                  <a:t>y</a:t>
                </a:r>
                <a:r>
                  <a:rPr lang="en-US" sz="2000" i="1" dirty="0">
                    <a:solidFill>
                      <a:srgbClr val="000000"/>
                    </a:solidFill>
                    <a:latin typeface="Times New Roman" panose="02020603050405020304" pitchFamily="18" charset="0"/>
                    <a:cs typeface="Times New Roman" panose="02020603050405020304" pitchFamily="18" charset="0"/>
                  </a:rPr>
                  <a:t>);</a:t>
                </a:r>
              </a:p>
              <a:p>
                <a:pPr algn="l"/>
                <a:r>
                  <a:rPr lang="en-US" sz="2000" b="1" dirty="0">
                    <a:solidFill>
                      <a:srgbClr val="7F0055"/>
                    </a:solidFill>
                    <a:latin typeface="Times New Roman" panose="02020603050405020304" pitchFamily="18" charset="0"/>
                    <a:cs typeface="Times New Roman" panose="02020603050405020304" pitchFamily="18" charset="0"/>
                  </a:rPr>
                  <a:t>	if</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6A3E3E"/>
                    </a:solidFill>
                    <a:latin typeface="Times New Roman" panose="02020603050405020304" pitchFamily="18" charset="0"/>
                    <a:cs typeface="Times New Roman" panose="02020603050405020304" pitchFamily="18" charset="0"/>
                  </a:rPr>
                  <a:t>x</a:t>
                </a:r>
                <a:r>
                  <a:rPr lang="en-US" sz="2000" b="1" dirty="0">
                    <a:solidFill>
                      <a:srgbClr val="000000"/>
                    </a:solidFill>
                    <a:latin typeface="Times New Roman" panose="02020603050405020304" pitchFamily="18" charset="0"/>
                    <a:cs typeface="Times New Roman" panose="02020603050405020304" pitchFamily="18" charset="0"/>
                  </a:rPr>
                  <a:t> == 0) {</a:t>
                </a:r>
                <a:r>
                  <a:rPr lang="en-US" sz="2000" b="1" dirty="0">
                    <a:solidFill>
                      <a:srgbClr val="7F0055"/>
                    </a:solidFill>
                    <a:latin typeface="Times New Roman" panose="02020603050405020304" pitchFamily="18" charset="0"/>
                    <a:cs typeface="Times New Roman" panose="02020603050405020304" pitchFamily="18" charset="0"/>
                  </a:rPr>
                  <a:t>return</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6A3E3E"/>
                    </a:solidFill>
                    <a:latin typeface="Times New Roman" panose="02020603050405020304" pitchFamily="18" charset="0"/>
                    <a:cs typeface="Times New Roman" panose="02020603050405020304" pitchFamily="18" charset="0"/>
                  </a:rPr>
                  <a:t>y</a:t>
                </a:r>
                <a:r>
                  <a:rPr lang="en-US" sz="2000" b="1" dirty="0">
                    <a:solidFill>
                      <a:srgbClr val="000000"/>
                    </a:solidFill>
                    <a:latin typeface="Times New Roman" panose="02020603050405020304" pitchFamily="18" charset="0"/>
                    <a:cs typeface="Times New Roman" panose="02020603050405020304" pitchFamily="18" charset="0"/>
                  </a:rPr>
                  <a:t>;</a:t>
                </a:r>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7F0055"/>
                    </a:solidFill>
                    <a:latin typeface="Times New Roman" panose="02020603050405020304" pitchFamily="18" charset="0"/>
                    <a:cs typeface="Times New Roman" panose="02020603050405020304" pitchFamily="18" charset="0"/>
                  </a:rPr>
                  <a:t>else</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7F0055"/>
                    </a:solidFill>
                    <a:latin typeface="Times New Roman" panose="02020603050405020304" pitchFamily="18" charset="0"/>
                    <a:cs typeface="Times New Roman" panose="02020603050405020304" pitchFamily="18" charset="0"/>
                  </a:rPr>
                  <a:t>if</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6A3E3E"/>
                    </a:solidFill>
                    <a:latin typeface="Times New Roman" panose="02020603050405020304" pitchFamily="18" charset="0"/>
                    <a:cs typeface="Times New Roman" panose="02020603050405020304" pitchFamily="18" charset="0"/>
                  </a:rPr>
                  <a:t>y</a:t>
                </a:r>
                <a:r>
                  <a:rPr lang="en-US" sz="2000" b="1" dirty="0">
                    <a:solidFill>
                      <a:srgbClr val="000000"/>
                    </a:solidFill>
                    <a:latin typeface="Times New Roman" panose="02020603050405020304" pitchFamily="18" charset="0"/>
                    <a:cs typeface="Times New Roman" panose="02020603050405020304" pitchFamily="18" charset="0"/>
                  </a:rPr>
                  <a:t> == 0) {</a:t>
                </a:r>
                <a:r>
                  <a:rPr lang="en-US" sz="2000" b="1" dirty="0">
                    <a:solidFill>
                      <a:srgbClr val="7F0055"/>
                    </a:solidFill>
                    <a:latin typeface="Times New Roman" panose="02020603050405020304" pitchFamily="18" charset="0"/>
                    <a:cs typeface="Times New Roman" panose="02020603050405020304" pitchFamily="18" charset="0"/>
                  </a:rPr>
                  <a:t>return</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6A3E3E"/>
                    </a:solidFill>
                    <a:latin typeface="Times New Roman" panose="02020603050405020304" pitchFamily="18" charset="0"/>
                    <a:cs typeface="Times New Roman" panose="02020603050405020304" pitchFamily="18" charset="0"/>
                  </a:rPr>
                  <a:t>x</a:t>
                </a:r>
                <a:r>
                  <a:rPr lang="en-US" sz="2000" b="1" dirty="0">
                    <a:solidFill>
                      <a:srgbClr val="000000"/>
                    </a:solidFill>
                    <a:latin typeface="Times New Roman" panose="02020603050405020304" pitchFamily="18" charset="0"/>
                    <a:cs typeface="Times New Roman" panose="02020603050405020304" pitchFamily="18" charset="0"/>
                  </a:rPr>
                  <a:t>;}</a:t>
                </a:r>
              </a:p>
              <a:p>
                <a:pPr algn="l"/>
                <a:endParaRPr lang="en-US" sz="2000" dirty="0">
                  <a:latin typeface="Times New Roman" panose="02020603050405020304" pitchFamily="18" charset="0"/>
                  <a:cs typeface="Times New Roman" panose="02020603050405020304" pitchFamily="18" charset="0"/>
                </a:endParaRPr>
              </a:p>
              <a:p>
                <a:pPr algn="l"/>
                <a:r>
                  <a:rPr lang="en-US" sz="2000" dirty="0">
                    <a:solidFill>
                      <a:srgbClr val="3F7F5F"/>
                    </a:solidFill>
                    <a:latin typeface="Times New Roman" panose="02020603050405020304" pitchFamily="18" charset="0"/>
                    <a:cs typeface="Times New Roman" panose="02020603050405020304" pitchFamily="18" charset="0"/>
                  </a:rPr>
                  <a:t>	//t := </a:t>
                </a:r>
                <a:r>
                  <a:rPr lang="en-US" sz="2000" u="sng" dirty="0">
                    <a:solidFill>
                      <a:srgbClr val="3F7F5F"/>
                    </a:solidFill>
                    <a:latin typeface="Times New Roman" panose="02020603050405020304" pitchFamily="18" charset="0"/>
                    <a:cs typeface="Times New Roman" panose="02020603050405020304" pitchFamily="18" charset="0"/>
                  </a:rPr>
                  <a:t>min(|x|, |y|); </a:t>
                </a:r>
              </a:p>
              <a:p>
                <a:pPr algn="l"/>
                <a:r>
                  <a:rPr lang="en-US" sz="2000" b="1" dirty="0">
                    <a:solidFill>
                      <a:srgbClr val="7F0055"/>
                    </a:solidFill>
                    <a:latin typeface="Times New Roman" panose="02020603050405020304" pitchFamily="18" charset="0"/>
                    <a:cs typeface="Times New Roman" panose="02020603050405020304" pitchFamily="18" charset="0"/>
                  </a:rPr>
                  <a:t>	if</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6A3E3E"/>
                    </a:solidFill>
                    <a:latin typeface="Times New Roman" panose="02020603050405020304" pitchFamily="18" charset="0"/>
                    <a:cs typeface="Times New Roman" panose="02020603050405020304" pitchFamily="18" charset="0"/>
                  </a:rPr>
                  <a:t>x</a:t>
                </a:r>
                <a:r>
                  <a:rPr lang="en-US" sz="2000" b="1" dirty="0">
                    <a:solidFill>
                      <a:srgbClr val="000000"/>
                    </a:solidFill>
                    <a:latin typeface="Times New Roman" panose="02020603050405020304" pitchFamily="18" charset="0"/>
                    <a:cs typeface="Times New Roman" panose="02020603050405020304" pitchFamily="18" charset="0"/>
                  </a:rPr>
                  <a:t> &gt; </a:t>
                </a:r>
                <a:r>
                  <a:rPr lang="en-US" sz="2000" b="1" dirty="0">
                    <a:solidFill>
                      <a:srgbClr val="6A3E3E"/>
                    </a:solidFill>
                    <a:latin typeface="Times New Roman" panose="02020603050405020304" pitchFamily="18" charset="0"/>
                    <a:cs typeface="Times New Roman" panose="02020603050405020304" pitchFamily="18" charset="0"/>
                  </a:rPr>
                  <a:t>y</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6A3E3E"/>
                    </a:solidFill>
                    <a:latin typeface="Times New Roman" panose="02020603050405020304" pitchFamily="18" charset="0"/>
                    <a:cs typeface="Times New Roman" panose="02020603050405020304" pitchFamily="18" charset="0"/>
                  </a:rPr>
                  <a:t>t</a:t>
                </a:r>
                <a:r>
                  <a:rPr lang="en-US" sz="2000" b="1" dirty="0">
                    <a:solidFill>
                      <a:srgbClr val="000000"/>
                    </a:solidFill>
                    <a:latin typeface="Times New Roman" panose="02020603050405020304" pitchFamily="18" charset="0"/>
                    <a:cs typeface="Times New Roman" panose="02020603050405020304" pitchFamily="18" charset="0"/>
                  </a:rPr>
                  <a:t> = </a:t>
                </a:r>
                <a:r>
                  <a:rPr lang="en-US" sz="2000" b="1" dirty="0">
                    <a:solidFill>
                      <a:srgbClr val="6A3E3E"/>
                    </a:solidFill>
                    <a:latin typeface="Times New Roman" panose="02020603050405020304" pitchFamily="18" charset="0"/>
                    <a:cs typeface="Times New Roman" panose="02020603050405020304" pitchFamily="18" charset="0"/>
                  </a:rPr>
                  <a:t>y</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7F0055"/>
                    </a:solidFill>
                    <a:latin typeface="Times New Roman" panose="02020603050405020304" pitchFamily="18" charset="0"/>
                    <a:cs typeface="Times New Roman" panose="02020603050405020304" pitchFamily="18" charset="0"/>
                  </a:rPr>
                  <a:t>else</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6A3E3E"/>
                    </a:solidFill>
                    <a:latin typeface="Times New Roman" panose="02020603050405020304" pitchFamily="18" charset="0"/>
                    <a:cs typeface="Times New Roman" panose="02020603050405020304" pitchFamily="18" charset="0"/>
                  </a:rPr>
                  <a:t>t</a:t>
                </a:r>
                <a:r>
                  <a:rPr lang="en-US" sz="2000" b="1" dirty="0">
                    <a:solidFill>
                      <a:srgbClr val="000000"/>
                    </a:solidFill>
                    <a:latin typeface="Times New Roman" panose="02020603050405020304" pitchFamily="18" charset="0"/>
                    <a:cs typeface="Times New Roman" panose="02020603050405020304" pitchFamily="18" charset="0"/>
                  </a:rPr>
                  <a:t> = </a:t>
                </a:r>
                <a:r>
                  <a:rPr lang="en-US" sz="2000" b="1" dirty="0">
                    <a:solidFill>
                      <a:srgbClr val="6A3E3E"/>
                    </a:solidFill>
                    <a:latin typeface="Times New Roman" panose="02020603050405020304" pitchFamily="18" charset="0"/>
                    <a:cs typeface="Times New Roman" panose="02020603050405020304" pitchFamily="18" charset="0"/>
                  </a:rPr>
                  <a:t>x</a:t>
                </a:r>
                <a:r>
                  <a:rPr lang="en-US" sz="2000" b="1" dirty="0">
                    <a:solidFill>
                      <a:srgbClr val="000000"/>
                    </a:solidFill>
                    <a:latin typeface="Times New Roman" panose="02020603050405020304" pitchFamily="18" charset="0"/>
                    <a:cs typeface="Times New Roman" panose="02020603050405020304" pitchFamily="18" charset="0"/>
                  </a:rPr>
                  <a:t>;}</a:t>
                </a:r>
              </a:p>
              <a:p>
                <a:pPr algn="l"/>
                <a:endParaRPr lang="en-US" sz="2000" dirty="0">
                  <a:latin typeface="Times New Roman" panose="02020603050405020304" pitchFamily="18" charset="0"/>
                  <a:cs typeface="Times New Roman" panose="02020603050405020304" pitchFamily="18" charset="0"/>
                </a:endParaRPr>
              </a:p>
              <a:p>
                <a:pPr algn="l"/>
                <a:r>
                  <a:rPr lang="en-US" sz="2000" b="1" dirty="0">
                    <a:solidFill>
                      <a:srgbClr val="7F0055"/>
                    </a:solidFill>
                    <a:latin typeface="Times New Roman" panose="02020603050405020304" pitchFamily="18" charset="0"/>
                    <a:cs typeface="Times New Roman" panose="02020603050405020304" pitchFamily="18" charset="0"/>
                  </a:rPr>
                  <a:t>	while</a:t>
                </a:r>
                <a:r>
                  <a:rPr lang="en-US" sz="2000" b="1" dirty="0">
                    <a:solidFill>
                      <a:srgbClr val="000000"/>
                    </a:solidFill>
                    <a:latin typeface="Times New Roman" panose="02020603050405020304" pitchFamily="18" charset="0"/>
                    <a:cs typeface="Times New Roman" panose="02020603050405020304" pitchFamily="18" charset="0"/>
                  </a:rPr>
                  <a:t> ( !((</a:t>
                </a:r>
                <a:r>
                  <a:rPr lang="en-US" sz="2000" b="1" dirty="0">
                    <a:solidFill>
                      <a:srgbClr val="6A3E3E"/>
                    </a:solidFill>
                    <a:latin typeface="Times New Roman" panose="02020603050405020304" pitchFamily="18" charset="0"/>
                    <a:cs typeface="Times New Roman" panose="02020603050405020304" pitchFamily="18" charset="0"/>
                  </a:rPr>
                  <a:t>x</a:t>
                </a:r>
                <a:r>
                  <a:rPr lang="en-US" sz="2000" b="1" dirty="0">
                    <a:solidFill>
                      <a:srgbClr val="000000"/>
                    </a:solidFill>
                    <a:latin typeface="Times New Roman" panose="02020603050405020304" pitchFamily="18" charset="0"/>
                    <a:cs typeface="Times New Roman" panose="02020603050405020304" pitchFamily="18" charset="0"/>
                  </a:rPr>
                  <a:t> % </a:t>
                </a:r>
                <a:r>
                  <a:rPr lang="en-US" sz="2000" b="1" dirty="0">
                    <a:solidFill>
                      <a:srgbClr val="6A3E3E"/>
                    </a:solidFill>
                    <a:latin typeface="Times New Roman" panose="02020603050405020304" pitchFamily="18" charset="0"/>
                    <a:cs typeface="Times New Roman" panose="02020603050405020304" pitchFamily="18" charset="0"/>
                  </a:rPr>
                  <a:t>t</a:t>
                </a:r>
                <a:r>
                  <a:rPr lang="en-US" sz="2000" b="1" dirty="0">
                    <a:solidFill>
                      <a:srgbClr val="000000"/>
                    </a:solidFill>
                    <a:latin typeface="Times New Roman" panose="02020603050405020304" pitchFamily="18" charset="0"/>
                    <a:cs typeface="Times New Roman" panose="02020603050405020304" pitchFamily="18" charset="0"/>
                  </a:rPr>
                  <a:t> == 0) &amp;&amp; (</a:t>
                </a:r>
                <a:r>
                  <a:rPr lang="en-US" sz="2000" b="1" dirty="0">
                    <a:solidFill>
                      <a:srgbClr val="6A3E3E"/>
                    </a:solidFill>
                    <a:latin typeface="Times New Roman" panose="02020603050405020304" pitchFamily="18" charset="0"/>
                    <a:cs typeface="Times New Roman" panose="02020603050405020304" pitchFamily="18" charset="0"/>
                  </a:rPr>
                  <a:t>y</a:t>
                </a:r>
                <a:r>
                  <a:rPr lang="en-US" sz="2000" b="1" dirty="0">
                    <a:solidFill>
                      <a:srgbClr val="000000"/>
                    </a:solidFill>
                    <a:latin typeface="Times New Roman" panose="02020603050405020304" pitchFamily="18" charset="0"/>
                    <a:cs typeface="Times New Roman" panose="02020603050405020304" pitchFamily="18" charset="0"/>
                  </a:rPr>
                  <a:t> % </a:t>
                </a:r>
                <a:r>
                  <a:rPr lang="en-US" sz="2000" b="1" dirty="0">
                    <a:solidFill>
                      <a:srgbClr val="6A3E3E"/>
                    </a:solidFill>
                    <a:latin typeface="Times New Roman" panose="02020603050405020304" pitchFamily="18" charset="0"/>
                    <a:cs typeface="Times New Roman" panose="02020603050405020304" pitchFamily="18" charset="0"/>
                  </a:rPr>
                  <a:t>t</a:t>
                </a:r>
                <a:r>
                  <a:rPr lang="en-US" sz="2000" b="1" dirty="0">
                    <a:solidFill>
                      <a:srgbClr val="000000"/>
                    </a:solidFill>
                    <a:latin typeface="Times New Roman" panose="02020603050405020304" pitchFamily="18" charset="0"/>
                    <a:cs typeface="Times New Roman" panose="02020603050405020304" pitchFamily="18" charset="0"/>
                  </a:rPr>
                  <a:t> == 0)) ) {   </a:t>
                </a:r>
                <a:r>
                  <a:rPr lang="en-US" sz="2000" b="1" dirty="0">
                    <a:solidFill>
                      <a:srgbClr val="3F7F5F"/>
                    </a:solidFill>
                    <a:latin typeface="Times New Roman" panose="02020603050405020304" pitchFamily="18" charset="0"/>
                    <a:cs typeface="Times New Roman" panose="02020603050405020304" pitchFamily="18" charset="0"/>
                  </a:rPr>
                  <a:t>//not ||</a:t>
                </a:r>
              </a:p>
              <a:p>
                <a:pPr algn="l"/>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7F0055"/>
                    </a:solidFill>
                    <a:latin typeface="Times New Roman" panose="02020603050405020304" pitchFamily="18" charset="0"/>
                    <a:cs typeface="Times New Roman" panose="02020603050405020304" pitchFamily="18" charset="0"/>
                  </a:rPr>
                  <a:t>while</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6A3E3E"/>
                    </a:solidFill>
                    <a:latin typeface="Times New Roman" panose="02020603050405020304" pitchFamily="18" charset="0"/>
                    <a:cs typeface="Times New Roman" panose="02020603050405020304" pitchFamily="18" charset="0"/>
                  </a:rPr>
                  <a:t>x</a:t>
                </a:r>
                <a:r>
                  <a:rPr lang="en-US" sz="2000" b="1" dirty="0">
                    <a:solidFill>
                      <a:srgbClr val="000000"/>
                    </a:solidFill>
                    <a:latin typeface="Times New Roman" panose="02020603050405020304" pitchFamily="18" charset="0"/>
                    <a:cs typeface="Times New Roman" panose="02020603050405020304" pitchFamily="18" charset="0"/>
                  </a:rPr>
                  <a:t> % </a:t>
                </a:r>
                <a:r>
                  <a:rPr lang="en-US" sz="2000" b="1" dirty="0">
                    <a:solidFill>
                      <a:srgbClr val="6A3E3E"/>
                    </a:solidFill>
                    <a:latin typeface="Times New Roman" panose="02020603050405020304" pitchFamily="18" charset="0"/>
                    <a:cs typeface="Times New Roman" panose="02020603050405020304" pitchFamily="18" charset="0"/>
                  </a:rPr>
                  <a:t>t</a:t>
                </a:r>
                <a:r>
                  <a:rPr lang="en-US" sz="2000" b="1" dirty="0">
                    <a:solidFill>
                      <a:srgbClr val="000000"/>
                    </a:solidFill>
                    <a:latin typeface="Times New Roman" panose="02020603050405020304" pitchFamily="18" charset="0"/>
                    <a:cs typeface="Times New Roman" panose="02020603050405020304" pitchFamily="18" charset="0"/>
                  </a:rPr>
                  <a:t> == 0))</a:t>
                </a:r>
              </a:p>
              <a:p>
                <a:pPr algn="l"/>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6A3E3E"/>
                    </a:solidFill>
                    <a:latin typeface="Times New Roman" panose="02020603050405020304" pitchFamily="18" charset="0"/>
                    <a:cs typeface="Times New Roman" panose="02020603050405020304" pitchFamily="18" charset="0"/>
                  </a:rPr>
                  <a:t>t</a:t>
                </a:r>
                <a:r>
                  <a:rPr lang="en-US" sz="2000" dirty="0">
                    <a:solidFill>
                      <a:srgbClr val="000000"/>
                    </a:solidFill>
                    <a:latin typeface="Times New Roman" panose="02020603050405020304" pitchFamily="18" charset="0"/>
                    <a:cs typeface="Times New Roman" panose="02020603050405020304" pitchFamily="18" charset="0"/>
                  </a:rPr>
                  <a:t> = </a:t>
                </a:r>
                <a:r>
                  <a:rPr lang="en-US" sz="2000" dirty="0">
                    <a:solidFill>
                      <a:srgbClr val="6A3E3E"/>
                    </a:solidFill>
                    <a:latin typeface="Times New Roman" panose="02020603050405020304" pitchFamily="18" charset="0"/>
                    <a:cs typeface="Times New Roman" panose="02020603050405020304" pitchFamily="18" charset="0"/>
                  </a:rPr>
                  <a:t>t</a:t>
                </a:r>
                <a:r>
                  <a:rPr lang="en-US" sz="2000" dirty="0">
                    <a:solidFill>
                      <a:srgbClr val="000000"/>
                    </a:solidFill>
                    <a:latin typeface="Times New Roman" panose="02020603050405020304" pitchFamily="18" charset="0"/>
                    <a:cs typeface="Times New Roman" panose="02020603050405020304" pitchFamily="18" charset="0"/>
                  </a:rPr>
                  <a:t> - 1; }   </a:t>
                </a:r>
                <a:r>
                  <a:rPr lang="en-US" sz="2000" dirty="0">
                    <a:solidFill>
                      <a:srgbClr val="3F7F5F"/>
                    </a:solidFill>
                    <a:latin typeface="Times New Roman" panose="02020603050405020304" pitchFamily="18" charset="0"/>
                    <a:cs typeface="Times New Roman" panose="02020603050405020304" pitchFamily="18" charset="0"/>
                  </a:rPr>
                  <a:t>//step 2</a:t>
                </a:r>
              </a:p>
              <a:p>
                <a:pPr algn="l"/>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7F0055"/>
                    </a:solidFill>
                    <a:latin typeface="Times New Roman" panose="02020603050405020304" pitchFamily="18" charset="0"/>
                    <a:cs typeface="Times New Roman" panose="02020603050405020304" pitchFamily="18" charset="0"/>
                  </a:rPr>
                  <a:t>if</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6A3E3E"/>
                    </a:solidFill>
                    <a:latin typeface="Times New Roman" panose="02020603050405020304" pitchFamily="18" charset="0"/>
                    <a:cs typeface="Times New Roman" panose="02020603050405020304" pitchFamily="18" charset="0"/>
                  </a:rPr>
                  <a:t>y</a:t>
                </a:r>
                <a:r>
                  <a:rPr lang="en-US" sz="2000" b="1" dirty="0">
                    <a:solidFill>
                      <a:srgbClr val="000000"/>
                    </a:solidFill>
                    <a:latin typeface="Times New Roman" panose="02020603050405020304" pitchFamily="18" charset="0"/>
                    <a:cs typeface="Times New Roman" panose="02020603050405020304" pitchFamily="18" charset="0"/>
                  </a:rPr>
                  <a:t> % </a:t>
                </a:r>
                <a:r>
                  <a:rPr lang="en-US" sz="2000" b="1" dirty="0">
                    <a:solidFill>
                      <a:srgbClr val="6A3E3E"/>
                    </a:solidFill>
                    <a:latin typeface="Times New Roman" panose="02020603050405020304" pitchFamily="18" charset="0"/>
                    <a:cs typeface="Times New Roman" panose="02020603050405020304" pitchFamily="18" charset="0"/>
                  </a:rPr>
                  <a:t>t</a:t>
                </a:r>
                <a:r>
                  <a:rPr lang="en-US" sz="2000" b="1" dirty="0">
                    <a:solidFill>
                      <a:srgbClr val="000000"/>
                    </a:solidFill>
                    <a:latin typeface="Times New Roman" panose="02020603050405020304" pitchFamily="18" charset="0"/>
                    <a:cs typeface="Times New Roman" panose="02020603050405020304" pitchFamily="18" charset="0"/>
                  </a:rPr>
                  <a:t> == 0)) {</a:t>
                </a:r>
                <a:r>
                  <a:rPr lang="en-US" sz="2000" b="1" dirty="0">
                    <a:solidFill>
                      <a:srgbClr val="6A3E3E"/>
                    </a:solidFill>
                    <a:latin typeface="Times New Roman" panose="02020603050405020304" pitchFamily="18" charset="0"/>
                    <a:cs typeface="Times New Roman" panose="02020603050405020304" pitchFamily="18" charset="0"/>
                  </a:rPr>
                  <a:t>t</a:t>
                </a:r>
                <a:r>
                  <a:rPr lang="en-US" sz="2000" b="1" dirty="0">
                    <a:solidFill>
                      <a:srgbClr val="000000"/>
                    </a:solidFill>
                    <a:latin typeface="Times New Roman" panose="02020603050405020304" pitchFamily="18" charset="0"/>
                    <a:cs typeface="Times New Roman" panose="02020603050405020304" pitchFamily="18" charset="0"/>
                  </a:rPr>
                  <a:t> = </a:t>
                </a:r>
                <a:r>
                  <a:rPr lang="en-US" sz="2000" b="1" dirty="0">
                    <a:solidFill>
                      <a:srgbClr val="6A3E3E"/>
                    </a:solidFill>
                    <a:latin typeface="Times New Roman" panose="02020603050405020304" pitchFamily="18" charset="0"/>
                    <a:cs typeface="Times New Roman" panose="02020603050405020304" pitchFamily="18" charset="0"/>
                  </a:rPr>
                  <a:t>t</a:t>
                </a:r>
                <a:r>
                  <a:rPr lang="en-US" sz="2000" b="1" dirty="0">
                    <a:solidFill>
                      <a:srgbClr val="000000"/>
                    </a:solidFill>
                    <a:latin typeface="Times New Roman" panose="02020603050405020304" pitchFamily="18" charset="0"/>
                    <a:cs typeface="Times New Roman" panose="02020603050405020304" pitchFamily="18" charset="0"/>
                  </a:rPr>
                  <a:t> - 1; }  </a:t>
                </a:r>
                <a:r>
                  <a:rPr lang="en-US" sz="2000" b="1" dirty="0">
                    <a:solidFill>
                      <a:srgbClr val="3F7F5F"/>
                    </a:solidFill>
                    <a:latin typeface="Times New Roman" panose="02020603050405020304" pitchFamily="18" charset="0"/>
                    <a:cs typeface="Times New Roman" panose="02020603050405020304" pitchFamily="18" charset="0"/>
                  </a:rPr>
                  <a:t>//step 3</a:t>
                </a:r>
              </a:p>
              <a:p>
                <a:pPr algn="l"/>
                <a:r>
                  <a:rPr lang="en-US" sz="2000" dirty="0">
                    <a:solidFill>
                      <a:srgbClr val="000000"/>
                    </a:solidFill>
                    <a:latin typeface="Times New Roman" panose="02020603050405020304" pitchFamily="18" charset="0"/>
                    <a:cs typeface="Times New Roman" panose="02020603050405020304" pitchFamily="18" charset="0"/>
                  </a:rPr>
                  <a:t>   	}</a:t>
                </a:r>
              </a:p>
              <a:p>
                <a:pPr algn="l"/>
                <a:r>
                  <a:rPr lang="en-US" sz="2000" b="1" dirty="0">
                    <a:solidFill>
                      <a:srgbClr val="7F0055"/>
                    </a:solidFill>
                    <a:latin typeface="Times New Roman" panose="02020603050405020304" pitchFamily="18" charset="0"/>
                    <a:cs typeface="Times New Roman" panose="02020603050405020304" pitchFamily="18" charset="0"/>
                  </a:rPr>
                  <a:t>	return</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6A3E3E"/>
                    </a:solidFill>
                    <a:latin typeface="Times New Roman" panose="02020603050405020304" pitchFamily="18" charset="0"/>
                    <a:cs typeface="Times New Roman" panose="02020603050405020304" pitchFamily="18" charset="0"/>
                  </a:rPr>
                  <a:t>t</a:t>
                </a:r>
                <a:r>
                  <a:rPr lang="en-US" sz="2000" b="1" dirty="0">
                    <a:solidFill>
                      <a:srgbClr val="000000"/>
                    </a:solidFill>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endGCDCompute</a:t>
                </a:r>
                <a:r>
                  <a:rPr lang="en-US" sz="2000" dirty="0">
                    <a:latin typeface="Times New Roman" panose="02020603050405020304" pitchFamily="18" charset="0"/>
                    <a:cs typeface="Times New Roman" panose="02020603050405020304" pitchFamily="18" charset="0"/>
                  </a:rPr>
                  <a: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2097819" y="346022"/>
                <a:ext cx="8579457" cy="6317692"/>
              </a:xfrm>
              <a:prstGeom prst="rect">
                <a:avLst/>
              </a:prstGeom>
              <a:blipFill>
                <a:blip r:embed="rId2"/>
                <a:stretch>
                  <a:fillRect l="-1065" t="-772" b="-869"/>
                </a:stretch>
              </a:blipFill>
            </p:spPr>
            <p:txBody>
              <a:bodyPr/>
              <a:lstStyle/>
              <a:p>
                <a:r>
                  <a:rPr lang="en-US">
                    <a:noFill/>
                  </a:rPr>
                  <a:t> </a:t>
                </a:r>
              </a:p>
            </p:txBody>
          </p:sp>
        </mc:Fallback>
      </mc:AlternateContent>
      <p:pic>
        <p:nvPicPr>
          <p:cNvPr id="4" name="Picture 3" descr="Image result for smiley face images">
            <a:extLst>
              <a:ext uri="{FF2B5EF4-FFF2-40B4-BE49-F238E27FC236}">
                <a16:creationId xmlns:a16="http://schemas.microsoft.com/office/drawing/2014/main" id="{4E60FA0A-EABA-4D40-BBE4-3AF431D95FB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888896">
            <a:off x="537958" y="1672091"/>
            <a:ext cx="726079" cy="4276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F0548AD-FE28-400D-BE7D-43AD85EACABC}"/>
              </a:ext>
            </a:extLst>
          </p:cNvPr>
          <p:cNvSpPr txBox="1"/>
          <p:nvPr/>
        </p:nvSpPr>
        <p:spPr>
          <a:xfrm>
            <a:off x="6543489" y="6294382"/>
            <a:ext cx="3169920"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t>What is its time efficiency?</a:t>
            </a:r>
          </a:p>
        </p:txBody>
      </p:sp>
    </p:spTree>
    <p:extLst>
      <p:ext uri="{BB962C8B-B14F-4D97-AF65-F5344CB8AC3E}">
        <p14:creationId xmlns:p14="http://schemas.microsoft.com/office/powerpoint/2010/main" val="3415705025"/>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91AEE41-8122-4C64-9F93-6E6452037946}"/>
              </a:ext>
            </a:extLst>
          </p:cNvPr>
          <p:cNvSpPr txBox="1"/>
          <p:nvPr/>
        </p:nvSpPr>
        <p:spPr>
          <a:xfrm>
            <a:off x="1535185" y="940075"/>
            <a:ext cx="7627287" cy="511954"/>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783081" y="940075"/>
            <a:ext cx="8622792" cy="4816703"/>
          </a:xfrm>
          <a:prstGeom prst="rect">
            <a:avLst/>
          </a:prstGeom>
        </p:spPr>
        <p:txBody>
          <a:bodyPr wrap="square">
            <a:spAutoFit/>
          </a:bodyPr>
          <a:lstStyle/>
          <a:p>
            <a:pPr>
              <a:spcAft>
                <a:spcPts val="1800"/>
              </a:spcAft>
            </a:pPr>
            <a:r>
              <a:rPr lang="en-US" sz="2800" dirty="0">
                <a:ea typeface="Calibri" panose="020F0502020204030204" pitchFamily="34" charset="0"/>
                <a:cs typeface="Times New Roman" panose="02020603050405020304" pitchFamily="18" charset="0"/>
              </a:rPr>
              <a:t>Middle-school procedure for computing </a:t>
            </a:r>
            <a:r>
              <a:rPr lang="en-US" sz="2800" dirty="0" err="1">
                <a:ea typeface="Calibri" panose="020F0502020204030204" pitchFamily="34" charset="0"/>
                <a:cs typeface="Times New Roman" panose="02020603050405020304" pitchFamily="18" charset="0"/>
              </a:rPr>
              <a:t>gcd</a:t>
            </a:r>
            <a:r>
              <a:rPr lang="en-US" sz="2800" dirty="0">
                <a:ea typeface="Calibri" panose="020F0502020204030204" pitchFamily="34" charset="0"/>
                <a:cs typeface="Times New Roman" panose="02020603050405020304" pitchFamily="18" charset="0"/>
              </a:rPr>
              <a:t>(x, y) </a:t>
            </a:r>
          </a:p>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Step 1 	Find the prime factors of x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(Use Sieve of Eratosthenes).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Step 2 	Find the prime factors of y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(Use Sieve of Eratosthenes).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628650" marR="0" indent="-628650">
              <a:spcBef>
                <a:spcPts val="0"/>
              </a:spcBef>
            </a:pPr>
            <a:r>
              <a:rPr lang="en-US" sz="2400" dirty="0">
                <a:latin typeface="Times New Roman" panose="02020603050405020304" pitchFamily="18" charset="0"/>
                <a:ea typeface="Calibri" panose="020F0502020204030204" pitchFamily="34" charset="0"/>
                <a:cs typeface="Times New Roman" panose="02020603050405020304" pitchFamily="18" charset="0"/>
              </a:rPr>
              <a:t>Step 3 	Identify all the common factors in the two primes expansion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628650" marR="0" indent="285750">
              <a:spcBef>
                <a:spcPts val="0"/>
              </a:spcBef>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found in Step 1 and Step 2.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marR="0">
              <a:spcBef>
                <a:spcPts val="0"/>
              </a:spcBef>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(If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a:t>
            </a:r>
            <a:r>
              <a:rPr lang="en-US" sz="2400" dirty="0">
                <a:latin typeface="Times New Roman" panose="02020603050405020304" pitchFamily="18" charset="0"/>
                <a:ea typeface="Calibri" panose="020F0502020204030204" pitchFamily="34" charset="0"/>
                <a:cs typeface="Times New Roman" panose="02020603050405020304" pitchFamily="18" charset="0"/>
              </a:rPr>
              <a:t> is a common factor occurring p</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x</a:t>
            </a:r>
            <a:r>
              <a:rPr lang="en-US" sz="2400" dirty="0">
                <a:latin typeface="Times New Roman" panose="02020603050405020304" pitchFamily="18" charset="0"/>
                <a:ea typeface="Calibri" panose="020F0502020204030204" pitchFamily="34" charset="0"/>
                <a:cs typeface="Times New Roman" panose="02020603050405020304" pitchFamily="18" charset="0"/>
              </a:rPr>
              <a:t> and </a:t>
            </a:r>
            <a:r>
              <a:rPr lang="en-US" sz="2400" dirty="0" err="1">
                <a:latin typeface="Times New Roman" panose="02020603050405020304" pitchFamily="18" charset="0"/>
                <a:ea typeface="Calibri" panose="020F0502020204030204" pitchFamily="34" charset="0"/>
                <a:cs typeface="Times New Roman" panose="02020603050405020304" pitchFamily="18" charset="0"/>
              </a:rPr>
              <a:t>p</a:t>
            </a:r>
            <a:r>
              <a:rPr lang="en-US" sz="2400" baseline="-25000" dirty="0" err="1">
                <a:latin typeface="Times New Roman" panose="02020603050405020304" pitchFamily="18" charset="0"/>
                <a:ea typeface="Calibri" panose="020F0502020204030204" pitchFamily="34" charset="0"/>
                <a:cs typeface="Times New Roman" panose="02020603050405020304" pitchFamily="18" charset="0"/>
              </a:rPr>
              <a:t>y</a:t>
            </a:r>
            <a:r>
              <a:rPr lang="en-US" sz="2400" dirty="0">
                <a:latin typeface="Times New Roman" panose="02020603050405020304" pitchFamily="18" charset="0"/>
                <a:ea typeface="Calibri" panose="020F0502020204030204" pitchFamily="34" charset="0"/>
                <a:cs typeface="Times New Roman" panose="02020603050405020304" pitchFamily="18" charset="0"/>
              </a:rPr>
              <a:t> times in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x</a:t>
            </a:r>
            <a:r>
              <a:rPr lang="en-US" sz="2400" dirty="0">
                <a:latin typeface="Times New Roman" panose="02020603050405020304" pitchFamily="18" charset="0"/>
                <a:ea typeface="Calibri" panose="020F0502020204030204" pitchFamily="34" charset="0"/>
                <a:cs typeface="Times New Roman" panose="02020603050405020304" pitchFamily="18" charset="0"/>
              </a:rPr>
              <a:t> and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y</a:t>
            </a:r>
            <a:r>
              <a:rPr lang="en-US" sz="2400" dirty="0">
                <a:latin typeface="Times New Roman" panose="02020603050405020304" pitchFamily="18" charset="0"/>
                <a:ea typeface="Calibri" panose="020F0502020204030204" pitchFamily="34" charset="0"/>
                <a:cs typeface="Times New Roman" panose="02020603050405020304" pitchFamily="18" charset="0"/>
              </a:rPr>
              <a:t>, respectively,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it</a:t>
            </a:r>
            <a:r>
              <a:rPr lang="en-US" sz="2400" dirty="0">
                <a:latin typeface="Times New Roman" panose="02020603050405020304" pitchFamily="18" charset="0"/>
                <a:ea typeface="Calibri" panose="020F0502020204030204" pitchFamily="34" charset="0"/>
                <a:cs typeface="Times New Roman" panose="02020603050405020304" pitchFamily="18" charset="0"/>
              </a:rPr>
              <a:t> should be repeated min{p</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x</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p</a:t>
            </a:r>
            <a:r>
              <a:rPr lang="en-US" sz="2400" baseline="-25000" dirty="0" err="1">
                <a:latin typeface="Times New Roman" panose="02020603050405020304" pitchFamily="18" charset="0"/>
                <a:ea typeface="Calibri" panose="020F0502020204030204" pitchFamily="34" charset="0"/>
                <a:cs typeface="Times New Roman" panose="02020603050405020304" pitchFamily="18" charset="0"/>
              </a:rPr>
              <a:t>y</a:t>
            </a:r>
            <a:r>
              <a:rPr lang="en-US" sz="2400" dirty="0">
                <a:latin typeface="Times New Roman" panose="02020603050405020304" pitchFamily="18" charset="0"/>
                <a:ea typeface="Calibri" panose="020F0502020204030204" pitchFamily="34" charset="0"/>
                <a:cs typeface="Times New Roman" panose="02020603050405020304" pitchFamily="18" charset="0"/>
              </a:rPr>
              <a:t>} times.)</a:t>
            </a:r>
          </a:p>
          <a:p>
            <a:r>
              <a:rPr lang="en-US" sz="2400" dirty="0">
                <a:latin typeface="Times New Roman" panose="02020603050405020304" pitchFamily="18" charset="0"/>
                <a:ea typeface="Calibri" panose="020F0502020204030204" pitchFamily="34" charset="0"/>
                <a:cs typeface="Times New Roman" panose="02020603050405020304" pitchFamily="18" charset="0"/>
              </a:rPr>
              <a:t>Step 4 	Compute the product of all the common factors and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return it as the greatest common divisor of the given    </a:t>
            </a:r>
          </a:p>
          <a:p>
            <a:pPr marL="457200" marR="0" indent="457200">
              <a:spcBef>
                <a:spcPts val="0"/>
              </a:spcBef>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numbers.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Image result for smiley face images">
            <a:extLst>
              <a:ext uri="{FF2B5EF4-FFF2-40B4-BE49-F238E27FC236}">
                <a16:creationId xmlns:a16="http://schemas.microsoft.com/office/drawing/2014/main" id="{0FF8A079-6E21-4ED9-9FD1-2B827C17247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470099">
            <a:off x="835572" y="1370062"/>
            <a:ext cx="659273" cy="3822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783080" y="5650992"/>
            <a:ext cx="8622792"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latin typeface="Times New Roman" panose="02020603050405020304" pitchFamily="18" charset="0"/>
                <a:cs typeface="Times New Roman" panose="02020603050405020304" pitchFamily="18" charset="0"/>
              </a:rPr>
              <a:t>Use assignment, conditional, loop, recursive and return statements to write an algorithm for this procedure.</a:t>
            </a:r>
          </a:p>
        </p:txBody>
      </p:sp>
    </p:spTree>
    <p:extLst>
      <p:ext uri="{BB962C8B-B14F-4D97-AF65-F5344CB8AC3E}">
        <p14:creationId xmlns:p14="http://schemas.microsoft.com/office/powerpoint/2010/main" val="309089055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E519AFA-3CC4-19E4-D5FD-C61C3F6B52F5}"/>
              </a:ext>
            </a:extLst>
          </p:cNvPr>
          <p:cNvSpPr txBox="1"/>
          <p:nvPr/>
        </p:nvSpPr>
        <p:spPr>
          <a:xfrm>
            <a:off x="1364464" y="5038641"/>
            <a:ext cx="8749354" cy="1188212"/>
          </a:xfrm>
          <a:prstGeom prst="rect">
            <a:avLst/>
          </a:prstGeom>
          <a:solidFill>
            <a:srgbClr val="FFFF00"/>
          </a:solidFill>
        </p:spPr>
        <p:txBody>
          <a:bodyPr wrap="square" rtlCol="0">
            <a:spAutoFit/>
          </a:bodyPr>
          <a:lstStyle/>
          <a:p>
            <a:pPr>
              <a:spcAft>
                <a:spcPts val="1800"/>
              </a:spcAft>
            </a:pPr>
            <a:endParaRPr lang="en-US" sz="2800" dirty="0">
              <a:ea typeface="Calibri" panose="020F0502020204030204" pitchFamily="34" charset="0"/>
              <a:cs typeface="Times New Roman" panose="02020603050405020304" pitchFamily="18" charset="0"/>
            </a:endParaRPr>
          </a:p>
        </p:txBody>
      </p:sp>
      <p:sp>
        <p:nvSpPr>
          <p:cNvPr id="2" name="Rectangle 1"/>
          <p:cNvSpPr/>
          <p:nvPr/>
        </p:nvSpPr>
        <p:spPr>
          <a:xfrm>
            <a:off x="1526650" y="1429706"/>
            <a:ext cx="9120147" cy="4797147"/>
          </a:xfrm>
          <a:prstGeom prst="rect">
            <a:avLst/>
          </a:prstGeom>
        </p:spPr>
        <p:txBody>
          <a:bodyPr wrap="square">
            <a:spAutoFit/>
          </a:bodyPr>
          <a:lstStyle/>
          <a:p>
            <a:pPr>
              <a:lnSpc>
                <a:spcPct val="107000"/>
              </a:lnSpc>
              <a:spcAft>
                <a:spcPts val="800"/>
              </a:spcAft>
            </a:pPr>
            <a:r>
              <a:rPr lang="en-US" sz="2600" dirty="0">
                <a:ea typeface="Calibri" panose="020F0502020204030204" pitchFamily="34" charset="0"/>
                <a:cs typeface="Times New Roman" panose="02020603050405020304" pitchFamily="18" charset="0"/>
              </a:rPr>
              <a:t>Example 0.36:    </a:t>
            </a:r>
            <a:r>
              <a:rPr lang="en-US" sz="2400" dirty="0">
                <a:latin typeface="Times New Roman" panose="02020603050405020304" pitchFamily="18" charset="0"/>
                <a:ea typeface="Calibri" panose="020F0502020204030204" pitchFamily="34" charset="0"/>
                <a:cs typeface="Times New Roman" panose="02020603050405020304" pitchFamily="18" charset="0"/>
              </a:rPr>
              <a:t>For the numbers 60, and 24, we get</a:t>
            </a:r>
          </a:p>
          <a:p>
            <a:pPr>
              <a:lnSpc>
                <a:spcPct val="107000"/>
              </a:lnSpc>
              <a:spcAft>
                <a:spcPts val="800"/>
              </a:spcAft>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cs typeface="Times New Roman" panose="02020603050405020304" pitchFamily="18" charset="0"/>
              </a:rPr>
              <a:t>x = 60 = 2.2.3.5</a:t>
            </a:r>
          </a:p>
          <a:p>
            <a:pPr>
              <a:lnSpc>
                <a:spcPct val="107000"/>
              </a:lnSpc>
              <a:spcAft>
                <a:spcPts val="800"/>
              </a:spcAft>
            </a:pPr>
            <a:r>
              <a:rPr lang="en-US" sz="2400" dirty="0">
                <a:latin typeface="Times New Roman" panose="02020603050405020304" pitchFamily="18" charset="0"/>
                <a:cs typeface="Times New Roman" panose="02020603050405020304" pitchFamily="18" charset="0"/>
              </a:rPr>
              <a:t>y = 24 = 2.2.2.3</a:t>
            </a:r>
          </a:p>
          <a:p>
            <a:pPr>
              <a:lnSpc>
                <a:spcPct val="107000"/>
              </a:lnSpc>
              <a:spcAft>
                <a:spcPts val="800"/>
              </a:spcAft>
            </a:pPr>
            <a:r>
              <a:rPr lang="en-US" sz="2400" dirty="0">
                <a:latin typeface="Times New Roman" panose="02020603050405020304" pitchFamily="18" charset="0"/>
                <a:cs typeface="Times New Roman" panose="02020603050405020304" pitchFamily="18" charset="0"/>
              </a:rPr>
              <a:t>GCD(60, 24) = 2.2.3 = 12.</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a:p>
            <a:pPr marL="342900" lvl="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procedure is much more complex and slower than Euclid’s algorithm (inferior efficiency).</a:t>
            </a:r>
          </a:p>
          <a:p>
            <a:pPr marL="342900" lvl="0" indent="-342900">
              <a:buFont typeface="Arial" panose="020B0604020202020204" pitchFamily="34" charset="0"/>
              <a:buChar char="•"/>
            </a:pPr>
            <a:r>
              <a:rPr lang="en-US" sz="2400" dirty="0">
                <a:solidFill>
                  <a:srgbClr val="C00000"/>
                </a:solidFill>
                <a:latin typeface="Times New Roman" panose="02020603050405020304" pitchFamily="18" charset="0"/>
                <a:cs typeface="Times New Roman" panose="02020603050405020304" pitchFamily="18" charset="0"/>
              </a:rPr>
              <a:t>The middle-school procedure does not qualify as a legitimate algorithm, because the prime factorization steps are not defined unambiguously.</a:t>
            </a:r>
          </a:p>
        </p:txBody>
      </p:sp>
      <p:sp>
        <p:nvSpPr>
          <p:cNvPr id="3" name="Rectangle 2"/>
          <p:cNvSpPr>
            <a:spLocks noChangeArrowheads="1"/>
          </p:cNvSpPr>
          <p:nvPr/>
        </p:nvSpPr>
        <p:spPr bwMode="auto">
          <a:xfrm>
            <a:off x="5024259" y="1981795"/>
            <a:ext cx="5703632" cy="2215735"/>
          </a:xfrm>
          <a:prstGeom prst="rect">
            <a:avLst/>
          </a:prstGeom>
          <a:solidFill>
            <a:schemeClr val="accent5">
              <a:lumMod val="20000"/>
              <a:lumOff val="80000"/>
            </a:schemeClr>
          </a:solidFill>
          <a:ln w="9525">
            <a:solidFill>
              <a:srgbClr val="000000"/>
            </a:solidFill>
            <a:miter lim="800000"/>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Step 3:</a:t>
            </a:r>
          </a:p>
          <a:p>
            <a:pPr marL="0" marR="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If p = </a:t>
            </a:r>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p</a:t>
            </a:r>
            <a:r>
              <a:rPr lang="en-US" sz="2000" baseline="-25000" dirty="0">
                <a:effectLst/>
                <a:latin typeface="Times New Roman" panose="02020603050405020304" pitchFamily="18" charset="0"/>
                <a:ea typeface="Calibri" panose="020F0502020204030204" pitchFamily="34" charset="0"/>
                <a:cs typeface="Times New Roman" panose="02020603050405020304" pitchFamily="18" charset="0"/>
              </a:rPr>
              <a:t>x</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2;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p</a:t>
            </a:r>
            <a:r>
              <a:rPr lang="en-US" sz="2000" baseline="-25000" dirty="0" err="1">
                <a:effectLst/>
                <a:latin typeface="Times New Roman" panose="02020603050405020304" pitchFamily="18" charset="0"/>
                <a:ea typeface="Calibri" panose="020F0502020204030204" pitchFamily="34" charset="0"/>
                <a:cs typeface="Times New Roman" panose="02020603050405020304" pitchFamily="18" charset="0"/>
              </a:rPr>
              <a:t>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3; min{p</a:t>
            </a:r>
            <a:r>
              <a:rPr lang="en-US" sz="2000" baseline="-25000" dirty="0">
                <a:effectLst/>
                <a:latin typeface="Times New Roman" panose="02020603050405020304" pitchFamily="18" charset="0"/>
                <a:ea typeface="Calibri" panose="020F0502020204030204" pitchFamily="34" charset="0"/>
                <a:cs typeface="Times New Roman" panose="02020603050405020304" pitchFamily="18" charset="0"/>
              </a:rPr>
              <a:t>x</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p</a:t>
            </a:r>
            <a:r>
              <a:rPr lang="en-US" sz="2000" baseline="-25000" dirty="0" err="1">
                <a:effectLst/>
                <a:latin typeface="Times New Roman" panose="02020603050405020304" pitchFamily="18" charset="0"/>
                <a:ea typeface="Calibri" panose="020F0502020204030204" pitchFamily="34" charset="0"/>
                <a:cs typeface="Times New Roman" panose="02020603050405020304" pitchFamily="18" charset="0"/>
              </a:rPr>
              <a:t>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min{2, 3} = </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If p = </a:t>
            </a:r>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3</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p</a:t>
            </a:r>
            <a:r>
              <a:rPr lang="en-US" sz="2000" baseline="-25000" dirty="0">
                <a:effectLst/>
                <a:latin typeface="Times New Roman" panose="02020603050405020304" pitchFamily="18" charset="0"/>
                <a:ea typeface="Calibri" panose="020F0502020204030204" pitchFamily="34" charset="0"/>
                <a:cs typeface="Times New Roman" panose="02020603050405020304" pitchFamily="18" charset="0"/>
              </a:rPr>
              <a:t>x</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1;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p</a:t>
            </a:r>
            <a:r>
              <a:rPr lang="en-US" sz="2000" baseline="-25000" dirty="0" err="1">
                <a:effectLst/>
                <a:latin typeface="Times New Roman" panose="02020603050405020304" pitchFamily="18" charset="0"/>
                <a:ea typeface="Calibri" panose="020F0502020204030204" pitchFamily="34" charset="0"/>
                <a:cs typeface="Times New Roman" panose="02020603050405020304" pitchFamily="18" charset="0"/>
              </a:rPr>
              <a:t>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1; min{p</a:t>
            </a:r>
            <a:r>
              <a:rPr lang="en-US" sz="2000" baseline="-25000" dirty="0">
                <a:effectLst/>
                <a:latin typeface="Times New Roman" panose="02020603050405020304" pitchFamily="18" charset="0"/>
                <a:ea typeface="Calibri" panose="020F0502020204030204" pitchFamily="34" charset="0"/>
                <a:cs typeface="Times New Roman" panose="02020603050405020304" pitchFamily="18" charset="0"/>
              </a:rPr>
              <a:t>x</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p</a:t>
            </a:r>
            <a:r>
              <a:rPr lang="en-US" sz="2000" baseline="-25000" dirty="0" err="1">
                <a:effectLst/>
                <a:latin typeface="Times New Roman" panose="02020603050405020304" pitchFamily="18" charset="0"/>
                <a:ea typeface="Calibri" panose="020F0502020204030204" pitchFamily="34" charset="0"/>
                <a:cs typeface="Times New Roman" panose="02020603050405020304" pitchFamily="18" charset="0"/>
              </a:rPr>
              <a:t>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min{1, 1} = </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If p = 5,  p</a:t>
            </a:r>
            <a:r>
              <a:rPr lang="en-US" sz="2000" baseline="-25000" dirty="0">
                <a:effectLst/>
                <a:latin typeface="Times New Roman" panose="02020603050405020304" pitchFamily="18" charset="0"/>
                <a:ea typeface="Calibri" panose="020F0502020204030204" pitchFamily="34" charset="0"/>
                <a:cs typeface="Times New Roman" panose="02020603050405020304" pitchFamily="18" charset="0"/>
              </a:rPr>
              <a:t>x</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1;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p</a:t>
            </a:r>
            <a:r>
              <a:rPr lang="en-US" sz="2000" baseline="-25000" dirty="0" err="1">
                <a:effectLst/>
                <a:latin typeface="Times New Roman" panose="02020603050405020304" pitchFamily="18" charset="0"/>
                <a:ea typeface="Calibri" panose="020F0502020204030204" pitchFamily="34" charset="0"/>
                <a:cs typeface="Times New Roman" panose="02020603050405020304" pitchFamily="18" charset="0"/>
              </a:rPr>
              <a:t>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0; min{p</a:t>
            </a:r>
            <a:r>
              <a:rPr lang="en-US" sz="2000" baseline="-25000" dirty="0">
                <a:effectLst/>
                <a:latin typeface="Times New Roman" panose="02020603050405020304" pitchFamily="18" charset="0"/>
                <a:ea typeface="Calibri" panose="020F0502020204030204" pitchFamily="34" charset="0"/>
                <a:cs typeface="Times New Roman" panose="02020603050405020304" pitchFamily="18" charset="0"/>
              </a:rPr>
              <a:t>x</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p</a:t>
            </a:r>
            <a:r>
              <a:rPr lang="en-US" sz="2000" baseline="-25000" dirty="0" err="1">
                <a:effectLst/>
                <a:latin typeface="Times New Roman" panose="02020603050405020304" pitchFamily="18" charset="0"/>
                <a:ea typeface="Calibri" panose="020F0502020204030204" pitchFamily="34" charset="0"/>
                <a:cs typeface="Times New Roman" panose="02020603050405020304" pitchFamily="18" charset="0"/>
              </a:rPr>
              <a:t>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min{1, 0} = 0;</a:t>
            </a:r>
          </a:p>
          <a:p>
            <a:pPr marL="0" marR="0">
              <a:lnSpc>
                <a:spcPct val="107000"/>
              </a:lnSpc>
              <a:spcBef>
                <a:spcPts val="0"/>
              </a:spcBef>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Step 4:  </a:t>
            </a:r>
            <a:r>
              <a:rPr lang="en-US" sz="20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000" dirty="0">
                <a:latin typeface="Times New Roman" panose="02020603050405020304" pitchFamily="18" charset="0"/>
                <a:ea typeface="Calibri" panose="020F0502020204030204" pitchFamily="34" charset="0"/>
                <a:cs typeface="Times New Roman" panose="02020603050405020304" pitchFamily="18" charset="0"/>
              </a:rPr>
              <a:t>(60, 24) is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000" dirty="0">
                <a:latin typeface="Times New Roman" panose="02020603050405020304" pitchFamily="18" charset="0"/>
                <a:ea typeface="Calibri" panose="020F0502020204030204" pitchFamily="34" charset="0"/>
                <a:cs typeface="Times New Roman" panose="02020603050405020304" pitchFamily="18" charset="0"/>
              </a:rPr>
              <a:t> * </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2</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a:t>
            </a:r>
            <a:r>
              <a:rPr lang="en-US" sz="2000" dirty="0">
                <a:latin typeface="Times New Roman" panose="02020603050405020304" pitchFamily="18" charset="0"/>
                <a:ea typeface="Calibri" panose="020F0502020204030204" pitchFamily="34" charset="0"/>
                <a:cs typeface="Times New Roman" panose="02020603050405020304" pitchFamily="18" charset="0"/>
              </a:rPr>
              <a:t> = 12</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4" name="AutoShape 114"/>
          <p:cNvSpPr>
            <a:spLocks noChangeArrowheads="1"/>
          </p:cNvSpPr>
          <p:nvPr/>
        </p:nvSpPr>
        <p:spPr bwMode="auto">
          <a:xfrm>
            <a:off x="4145754" y="2753018"/>
            <a:ext cx="618666" cy="127341"/>
          </a:xfrm>
          <a:prstGeom prst="rightArrow">
            <a:avLst>
              <a:gd name="adj1" fmla="val 50000"/>
              <a:gd name="adj2" fmla="val 111189"/>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6" name="Thought Bubble: Cloud 5">
            <a:extLst>
              <a:ext uri="{FF2B5EF4-FFF2-40B4-BE49-F238E27FC236}">
                <a16:creationId xmlns:a16="http://schemas.microsoft.com/office/drawing/2014/main" id="{E73C41B7-A104-41A9-A672-C60015A0D068}"/>
              </a:ext>
            </a:extLst>
          </p:cNvPr>
          <p:cNvSpPr/>
          <p:nvPr/>
        </p:nvSpPr>
        <p:spPr>
          <a:xfrm rot="20706359" flipH="1">
            <a:off x="955770" y="1339414"/>
            <a:ext cx="376201" cy="302004"/>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mage result for smiley face images">
            <a:extLst>
              <a:ext uri="{FF2B5EF4-FFF2-40B4-BE49-F238E27FC236}">
                <a16:creationId xmlns:a16="http://schemas.microsoft.com/office/drawing/2014/main" id="{A022AEAF-B96F-4798-A9C1-11F510D10E8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823305">
            <a:off x="864113" y="1358083"/>
            <a:ext cx="573990" cy="42977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5A87BDA-A0C5-63B6-47AC-6CF65653DAB7}"/>
              </a:ext>
            </a:extLst>
          </p:cNvPr>
          <p:cNvSpPr txBox="1"/>
          <p:nvPr/>
        </p:nvSpPr>
        <p:spPr>
          <a:xfrm>
            <a:off x="1480885" y="796919"/>
            <a:ext cx="7733008" cy="523220"/>
          </a:xfrm>
          <a:prstGeom prst="rect">
            <a:avLst/>
          </a:prstGeom>
          <a:solidFill>
            <a:srgbClr val="FFFF00"/>
          </a:solidFill>
        </p:spPr>
        <p:txBody>
          <a:bodyPr wrap="square" rtlCol="0">
            <a:spAutoFit/>
          </a:bodyPr>
          <a:lstStyle/>
          <a:p>
            <a:pPr>
              <a:spcAft>
                <a:spcPts val="1800"/>
              </a:spcAft>
            </a:pPr>
            <a:r>
              <a:rPr lang="en-US" sz="2800">
                <a:ea typeface="Calibri" panose="020F0502020204030204" pitchFamily="34" charset="0"/>
                <a:cs typeface="Times New Roman" panose="02020603050405020304" pitchFamily="18" charset="0"/>
              </a:rPr>
              <a:t>Middle-school procedure for computing gcd(x, y) </a:t>
            </a:r>
            <a:endParaRPr lang="en-US" sz="28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6739560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7EEF592-8BC3-43AA-92F4-877911E4F9E8}"/>
              </a:ext>
            </a:extLst>
          </p:cNvPr>
          <p:cNvSpPr txBox="1"/>
          <p:nvPr/>
        </p:nvSpPr>
        <p:spPr>
          <a:xfrm>
            <a:off x="1644073" y="3029527"/>
            <a:ext cx="8179195" cy="1986610"/>
          </a:xfrm>
          <a:prstGeom prst="rect">
            <a:avLst/>
          </a:prstGeom>
          <a:solidFill>
            <a:schemeClr val="accent5">
              <a:lumMod val="20000"/>
              <a:lumOff val="80000"/>
            </a:schemeClr>
          </a:solidFill>
        </p:spPr>
        <p:txBody>
          <a:bodyPr wrap="square" rtlCol="0">
            <a:spAutoFit/>
          </a:bodyPr>
          <a:lstStyle/>
          <a:p>
            <a:endParaRPr lang="en-US" dirty="0"/>
          </a:p>
        </p:txBody>
      </p:sp>
      <p:sp>
        <p:nvSpPr>
          <p:cNvPr id="2" name="Rectangle 1"/>
          <p:cNvSpPr/>
          <p:nvPr/>
        </p:nvSpPr>
        <p:spPr>
          <a:xfrm>
            <a:off x="1851461" y="2349705"/>
            <a:ext cx="8069779" cy="3130281"/>
          </a:xfrm>
          <a:prstGeom prst="rect">
            <a:avLst/>
          </a:prstGeom>
        </p:spPr>
        <p:txBody>
          <a:bodyPr wrap="square">
            <a:spAutoFit/>
          </a:bodyPr>
          <a:lstStyle/>
          <a:p>
            <a:pPr>
              <a:lnSpc>
                <a:spcPct val="107000"/>
              </a:lnSpc>
              <a:spcAft>
                <a:spcPts val="1800"/>
              </a:spcAft>
            </a:pPr>
            <a:r>
              <a:rPr lang="en-US" sz="2800" i="1" dirty="0">
                <a:ea typeface="Calibri" panose="020F0502020204030204" pitchFamily="34" charset="0"/>
                <a:cs typeface="Times New Roman" panose="02020603050405020304" pitchFamily="18" charset="0"/>
              </a:rPr>
              <a:t>Several characteristics of Algorithms:</a:t>
            </a:r>
            <a:endParaRPr lang="en-US" sz="2800" dirty="0">
              <a:ea typeface="Calibri" panose="020F0502020204030204" pitchFamily="34" charset="0"/>
              <a:cs typeface="Times New Roman" panose="02020603050405020304" pitchFamily="18" charset="0"/>
            </a:endParaRPr>
          </a:p>
          <a:p>
            <a:pPr marL="457200" marR="0" lvl="0" indent="-457200">
              <a:lnSpc>
                <a:spcPct val="115000"/>
              </a:lnSpc>
              <a:spcBef>
                <a:spcPts val="0"/>
              </a:spcBef>
              <a:spcAft>
                <a:spcPts val="1000"/>
              </a:spcAft>
              <a:buFont typeface="Arial" panose="020B0604020202020204" pitchFamily="34" charset="0"/>
              <a:buChar char="•"/>
              <a:tabLst>
                <a:tab pos="457200" algn="l"/>
              </a:tabLst>
            </a:pPr>
            <a:r>
              <a:rPr lang="en-US" sz="2400" i="1" dirty="0">
                <a:latin typeface="Times New Roman" panose="02020603050405020304" pitchFamily="18" charset="0"/>
                <a:ea typeface="Calibri" panose="020F0502020204030204" pitchFamily="34" charset="0"/>
                <a:cs typeface="Times New Roman" panose="02020603050405020304" pitchFamily="18" charset="0"/>
              </a:rPr>
              <a:t>[</a:t>
            </a:r>
            <a:r>
              <a:rPr lang="en-US" sz="2400" i="1"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non-ambiguity</a:t>
            </a:r>
            <a:r>
              <a:rPr lang="en-US" sz="2400" i="1" dirty="0">
                <a:latin typeface="Times New Roman" panose="02020603050405020304" pitchFamily="18" charset="0"/>
                <a:ea typeface="Calibri" panose="020F0502020204030204" pitchFamily="34" charset="0"/>
                <a:cs typeface="Times New Roman" panose="02020603050405020304" pitchFamily="18" charset="0"/>
              </a:rPr>
              <a:t>]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non-ambiguity requirement </a:t>
            </a:r>
            <a:r>
              <a:rPr lang="en-US" sz="2400" dirty="0">
                <a:latin typeface="Times New Roman" panose="02020603050405020304" pitchFamily="18" charset="0"/>
                <a:ea typeface="Calibri" panose="020F0502020204030204" pitchFamily="34" charset="0"/>
                <a:cs typeface="Times New Roman" panose="02020603050405020304" pitchFamily="18" charset="0"/>
              </a:rPr>
              <a:t>for each step of an algorithm cannot be compromised. </a:t>
            </a:r>
          </a:p>
          <a:p>
            <a:pPr marL="914400" lvl="1" indent="-457200">
              <a:lnSpc>
                <a:spcPct val="115000"/>
              </a:lnSpc>
              <a:spcAft>
                <a:spcPts val="1000"/>
              </a:spcAft>
              <a:buFont typeface="Arial" panose="020B0604020202020204" pitchFamily="34" charset="0"/>
              <a:buChar char="•"/>
              <a:tabLst>
                <a:tab pos="457200" algn="l"/>
              </a:tabLst>
            </a:pP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Prime Factorization in Middle School Procedure for computing </a:t>
            </a:r>
            <a:r>
              <a:rPr lang="en-US" sz="2400" dirty="0" err="1">
                <a:solidFill>
                  <a:srgbClr val="3333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(x, y) is defined </a:t>
            </a:r>
            <a:r>
              <a:rPr lang="en-US" sz="2400" i="1"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ambiguously</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457200">
              <a:lnSpc>
                <a:spcPct val="115000"/>
              </a:lnSpc>
              <a:spcBef>
                <a:spcPts val="0"/>
              </a:spcBef>
              <a:spcAft>
                <a:spcPts val="1000"/>
              </a:spcAft>
              <a:buFont typeface="Arial" panose="020B0604020202020204" pitchFamily="34" charset="0"/>
              <a:buChar char="•"/>
              <a:tabLst>
                <a:tab pos="45720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descr="Image result for smiley face images">
            <a:extLst>
              <a:ext uri="{FF2B5EF4-FFF2-40B4-BE49-F238E27FC236}">
                <a16:creationId xmlns:a16="http://schemas.microsoft.com/office/drawing/2014/main" id="{E0FB2DA8-4578-4631-8485-F59C12A479A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806875">
            <a:off x="872641" y="2300789"/>
            <a:ext cx="646600" cy="411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05326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5568" y="1039371"/>
            <a:ext cx="9411740" cy="5142049"/>
          </a:xfrm>
          <a:prstGeom prst="rect">
            <a:avLst/>
          </a:prstGeom>
        </p:spPr>
        <p:txBody>
          <a:bodyPr wrap="square">
            <a:spAutoFit/>
          </a:bodyPr>
          <a:lstStyle/>
          <a:p>
            <a:pPr>
              <a:lnSpc>
                <a:spcPct val="107000"/>
              </a:lnSpc>
              <a:spcAft>
                <a:spcPts val="1800"/>
              </a:spcAft>
            </a:pPr>
            <a:r>
              <a:rPr lang="en-US" sz="2800" dirty="0">
                <a:ea typeface="Calibri" panose="020F0502020204030204" pitchFamily="34" charset="0"/>
                <a:cs typeface="Times New Roman" panose="02020603050405020304" pitchFamily="18" charset="0"/>
              </a:rPr>
              <a:t>Sieve of Eratosthenes </a:t>
            </a:r>
            <a:r>
              <a:rPr lang="en-US" sz="2800" dirty="0">
                <a:latin typeface="Times New Roman" panose="02020603050405020304" pitchFamily="18" charset="0"/>
                <a:ea typeface="Calibri" panose="020F0502020204030204" pitchFamily="34" charset="0"/>
                <a:cs typeface="Times New Roman" panose="02020603050405020304" pitchFamily="18" charset="0"/>
              </a:rPr>
              <a:t>(Ancient Greece, 200B.C.)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914400" marR="0" indent="-914400">
              <a:lnSpc>
                <a:spcPct val="107000"/>
              </a:lnSpc>
              <a:spcBef>
                <a:spcPts val="0"/>
              </a:spcBef>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Problem: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 algorithm for generating consecutive primes not   </a:t>
            </a:r>
          </a:p>
          <a:p>
            <a:pPr marL="914400" marR="0" indent="-914400">
              <a:lnSpc>
                <a:spcPct val="107000"/>
              </a:lnSpc>
              <a:spcBef>
                <a:spcPts val="0"/>
              </a:spcBef>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exceeding any given integer 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Step 1:   Initialize a list of prime candidates with consecutive integers </a:t>
            </a: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from 2 to n.  {2, 3, 4, 5, 6, 7, 8, 9, 10, 11, …, 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Step 2:   Continue the step of eliminating from the list all multiples of 2; </a:t>
            </a: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then move on to the next item on the list, which is 3, and eliminate </a:t>
            </a: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its multiples; then 5, until no more numbers can be eliminated </a:t>
            </a: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from the list. The remaining integers of the list are the primes </a:t>
            </a: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needed.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3, </a:t>
            </a:r>
            <a:r>
              <a:rPr lang="en-US" sz="2400" strike="dblStrike"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4</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5, </a:t>
            </a:r>
            <a:r>
              <a:rPr lang="en-US" sz="2400" strike="dblStrike" dirty="0">
                <a:latin typeface="Times New Roman" panose="02020603050405020304" pitchFamily="18" charset="0"/>
                <a:ea typeface="Calibri" panose="020F0502020204030204" pitchFamily="34" charset="0"/>
                <a:cs typeface="Times New Roman" panose="02020603050405020304" pitchFamily="18" charset="0"/>
              </a:rPr>
              <a:t>6</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7, </a:t>
            </a:r>
            <a:r>
              <a:rPr lang="en-US" sz="2400" strike="dblStrike"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8</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9, </a:t>
            </a:r>
            <a:r>
              <a:rPr lang="en-US" sz="2400" strike="dblStrike"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10</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11, …, n}</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Image result for smiley face images">
            <a:extLst>
              <a:ext uri="{FF2B5EF4-FFF2-40B4-BE49-F238E27FC236}">
                <a16:creationId xmlns:a16="http://schemas.microsoft.com/office/drawing/2014/main" id="{D024560A-143B-41FC-9E8A-82A6F44E750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348231">
            <a:off x="836984" y="1612025"/>
            <a:ext cx="704433" cy="478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64690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CFF1F0E-F021-49C6-9044-3207E2A84C6F}"/>
              </a:ext>
            </a:extLst>
          </p:cNvPr>
          <p:cNvSpPr txBox="1"/>
          <p:nvPr/>
        </p:nvSpPr>
        <p:spPr>
          <a:xfrm>
            <a:off x="1770504" y="4710546"/>
            <a:ext cx="9156114" cy="1990114"/>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944869" y="822960"/>
                <a:ext cx="8534156" cy="5877699"/>
              </a:xfrm>
              <a:prstGeom prst="rect">
                <a:avLst/>
              </a:prstGeom>
            </p:spPr>
            <p:txBody>
              <a:bodyPr wrap="square">
                <a:spAutoFit/>
              </a:bodyPr>
              <a:lstStyle/>
              <a:p>
                <a:pPr>
                  <a:lnSpc>
                    <a:spcPct val="107000"/>
                  </a:lnSpc>
                  <a:spcAft>
                    <a:spcPts val="1200"/>
                  </a:spcAft>
                </a:pPr>
                <a:r>
                  <a:rPr lang="en-US" sz="2600" dirty="0">
                    <a:ea typeface="Calibri" panose="020F0502020204030204" pitchFamily="34" charset="0"/>
                    <a:cs typeface="Times New Roman" panose="02020603050405020304" pitchFamily="18" charset="0"/>
                  </a:rPr>
                  <a:t>Example 0.37: </a:t>
                </a:r>
                <a:r>
                  <a:rPr lang="en-US" sz="2200" dirty="0">
                    <a:latin typeface="Times New Roman" panose="02020603050405020304" pitchFamily="18" charset="0"/>
                    <a:ea typeface="Calibri" panose="020F0502020204030204" pitchFamily="34" charset="0"/>
                    <a:cs typeface="Times New Roman" panose="02020603050405020304" pitchFamily="18" charset="0"/>
                  </a:rPr>
                  <a:t>  Let n = 31. [p = 2, 3, 5]</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How far do you have to go for eliminating the non-prime  numbers, for a given 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What is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largest number p </a:t>
                </a:r>
                <a:r>
                  <a:rPr lang="en-US" sz="2400" dirty="0">
                    <a:latin typeface="Times New Roman" panose="02020603050405020304" pitchFamily="18" charset="0"/>
                    <a:ea typeface="Calibri" panose="020F0502020204030204" pitchFamily="34" charset="0"/>
                    <a:cs typeface="Times New Roman" panose="02020603050405020304" pitchFamily="18" charset="0"/>
                  </a:rPr>
                  <a:t>whose multiples can still remain on the list? </a:t>
                </a:r>
              </a:p>
              <a:p>
                <a:pPr marL="800100" lvl="1" indent="-342900">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e.g., for this case, the largest number p is 5 since p = 5 </a:t>
                </a:r>
                <a14:m>
                  <m:oMath xmlns:m="http://schemas.openxmlformats.org/officeDocument/2006/math">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ad>
                      <m:radPr>
                        <m:degHide m:val="on"/>
                        <m:ctrlPr>
                          <a:rPr lang="en-US" sz="2000" i="1" dirty="0" smtClean="0">
                            <a:latin typeface="Cambria Math" panose="02040503050406030204" pitchFamily="18" charset="0"/>
                            <a:cs typeface="Times New Roman" panose="02020603050405020304" pitchFamily="18" charset="0"/>
                          </a:rPr>
                        </m:ctrlPr>
                      </m:radPr>
                      <m:deg/>
                      <m:e>
                        <m:r>
                          <a:rPr lang="en-US" sz="2000" b="0" i="1" dirty="0" smtClean="0">
                            <a:latin typeface="Cambria Math" panose="02040503050406030204" pitchFamily="18" charset="0"/>
                            <a:cs typeface="Times New Roman" panose="02020603050405020304" pitchFamily="18" charset="0"/>
                          </a:rPr>
                          <m:t>31</m:t>
                        </m:r>
                      </m:e>
                    </m:rad>
                  </m:oMath>
                </a14:m>
                <a:r>
                  <a:rPr lang="en-US" sz="2000" dirty="0">
                    <a:latin typeface="Times New Roman" panose="02020603050405020304" pitchFamily="18"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944869" y="822960"/>
                <a:ext cx="8534156" cy="5877699"/>
              </a:xfrm>
              <a:prstGeom prst="rect">
                <a:avLst/>
              </a:prstGeom>
              <a:blipFill>
                <a:blip r:embed="rId2"/>
                <a:stretch>
                  <a:fillRect l="-1286" t="-726" r="-714" b="-1452"/>
                </a:stretch>
              </a:blipFill>
            </p:spPr>
            <p:txBody>
              <a:bodyPr/>
              <a:lstStyle/>
              <a:p>
                <a:r>
                  <a:rPr lang="en-US">
                    <a:noFill/>
                  </a:rPr>
                  <a:t> </a:t>
                </a:r>
              </a:p>
            </p:txBody>
          </p:sp>
        </mc:Fallback>
      </mc:AlternateContent>
      <p:graphicFrame>
        <p:nvGraphicFramePr>
          <p:cNvPr id="3" name="Table 5">
            <a:extLst>
              <a:ext uri="{FF2B5EF4-FFF2-40B4-BE49-F238E27FC236}">
                <a16:creationId xmlns:a16="http://schemas.microsoft.com/office/drawing/2014/main" id="{FE1E74EB-4D27-4682-8048-98F614BDB662}"/>
              </a:ext>
            </a:extLst>
          </p:cNvPr>
          <p:cNvGraphicFramePr>
            <a:graphicFrameLocks noGrp="1"/>
          </p:cNvGraphicFramePr>
          <p:nvPr/>
        </p:nvGraphicFramePr>
        <p:xfrm>
          <a:off x="1770504" y="1344360"/>
          <a:ext cx="8977073" cy="3238893"/>
        </p:xfrm>
        <a:graphic>
          <a:graphicData uri="http://schemas.openxmlformats.org/drawingml/2006/table">
            <a:tbl>
              <a:tblPr firstRow="1" bandRow="1">
                <a:tableStyleId>{5C22544A-7EE6-4342-B048-85BDC9FD1C3A}</a:tableStyleId>
              </a:tblPr>
              <a:tblGrid>
                <a:gridCol w="289583">
                  <a:extLst>
                    <a:ext uri="{9D8B030D-6E8A-4147-A177-3AD203B41FA5}">
                      <a16:colId xmlns:a16="http://schemas.microsoft.com/office/drawing/2014/main" val="3417648336"/>
                    </a:ext>
                  </a:extLst>
                </a:gridCol>
                <a:gridCol w="289583">
                  <a:extLst>
                    <a:ext uri="{9D8B030D-6E8A-4147-A177-3AD203B41FA5}">
                      <a16:colId xmlns:a16="http://schemas.microsoft.com/office/drawing/2014/main" val="2008774809"/>
                    </a:ext>
                  </a:extLst>
                </a:gridCol>
                <a:gridCol w="289583">
                  <a:extLst>
                    <a:ext uri="{9D8B030D-6E8A-4147-A177-3AD203B41FA5}">
                      <a16:colId xmlns:a16="http://schemas.microsoft.com/office/drawing/2014/main" val="2477051824"/>
                    </a:ext>
                  </a:extLst>
                </a:gridCol>
                <a:gridCol w="289583">
                  <a:extLst>
                    <a:ext uri="{9D8B030D-6E8A-4147-A177-3AD203B41FA5}">
                      <a16:colId xmlns:a16="http://schemas.microsoft.com/office/drawing/2014/main" val="2768218019"/>
                    </a:ext>
                  </a:extLst>
                </a:gridCol>
                <a:gridCol w="289583">
                  <a:extLst>
                    <a:ext uri="{9D8B030D-6E8A-4147-A177-3AD203B41FA5}">
                      <a16:colId xmlns:a16="http://schemas.microsoft.com/office/drawing/2014/main" val="3275957086"/>
                    </a:ext>
                  </a:extLst>
                </a:gridCol>
                <a:gridCol w="289583">
                  <a:extLst>
                    <a:ext uri="{9D8B030D-6E8A-4147-A177-3AD203B41FA5}">
                      <a16:colId xmlns:a16="http://schemas.microsoft.com/office/drawing/2014/main" val="3750363266"/>
                    </a:ext>
                  </a:extLst>
                </a:gridCol>
                <a:gridCol w="289583">
                  <a:extLst>
                    <a:ext uri="{9D8B030D-6E8A-4147-A177-3AD203B41FA5}">
                      <a16:colId xmlns:a16="http://schemas.microsoft.com/office/drawing/2014/main" val="1757922014"/>
                    </a:ext>
                  </a:extLst>
                </a:gridCol>
                <a:gridCol w="289583">
                  <a:extLst>
                    <a:ext uri="{9D8B030D-6E8A-4147-A177-3AD203B41FA5}">
                      <a16:colId xmlns:a16="http://schemas.microsoft.com/office/drawing/2014/main" val="2257488525"/>
                    </a:ext>
                  </a:extLst>
                </a:gridCol>
                <a:gridCol w="289583">
                  <a:extLst>
                    <a:ext uri="{9D8B030D-6E8A-4147-A177-3AD203B41FA5}">
                      <a16:colId xmlns:a16="http://schemas.microsoft.com/office/drawing/2014/main" val="3820835747"/>
                    </a:ext>
                  </a:extLst>
                </a:gridCol>
                <a:gridCol w="289583">
                  <a:extLst>
                    <a:ext uri="{9D8B030D-6E8A-4147-A177-3AD203B41FA5}">
                      <a16:colId xmlns:a16="http://schemas.microsoft.com/office/drawing/2014/main" val="297601329"/>
                    </a:ext>
                  </a:extLst>
                </a:gridCol>
                <a:gridCol w="289583">
                  <a:extLst>
                    <a:ext uri="{9D8B030D-6E8A-4147-A177-3AD203B41FA5}">
                      <a16:colId xmlns:a16="http://schemas.microsoft.com/office/drawing/2014/main" val="1404898626"/>
                    </a:ext>
                  </a:extLst>
                </a:gridCol>
                <a:gridCol w="289583">
                  <a:extLst>
                    <a:ext uri="{9D8B030D-6E8A-4147-A177-3AD203B41FA5}">
                      <a16:colId xmlns:a16="http://schemas.microsoft.com/office/drawing/2014/main" val="3238808295"/>
                    </a:ext>
                  </a:extLst>
                </a:gridCol>
                <a:gridCol w="289583">
                  <a:extLst>
                    <a:ext uri="{9D8B030D-6E8A-4147-A177-3AD203B41FA5}">
                      <a16:colId xmlns:a16="http://schemas.microsoft.com/office/drawing/2014/main" val="97731908"/>
                    </a:ext>
                  </a:extLst>
                </a:gridCol>
                <a:gridCol w="289583">
                  <a:extLst>
                    <a:ext uri="{9D8B030D-6E8A-4147-A177-3AD203B41FA5}">
                      <a16:colId xmlns:a16="http://schemas.microsoft.com/office/drawing/2014/main" val="1733591376"/>
                    </a:ext>
                  </a:extLst>
                </a:gridCol>
                <a:gridCol w="289583">
                  <a:extLst>
                    <a:ext uri="{9D8B030D-6E8A-4147-A177-3AD203B41FA5}">
                      <a16:colId xmlns:a16="http://schemas.microsoft.com/office/drawing/2014/main" val="966480256"/>
                    </a:ext>
                  </a:extLst>
                </a:gridCol>
                <a:gridCol w="289583">
                  <a:extLst>
                    <a:ext uri="{9D8B030D-6E8A-4147-A177-3AD203B41FA5}">
                      <a16:colId xmlns:a16="http://schemas.microsoft.com/office/drawing/2014/main" val="2676411475"/>
                    </a:ext>
                  </a:extLst>
                </a:gridCol>
                <a:gridCol w="289583">
                  <a:extLst>
                    <a:ext uri="{9D8B030D-6E8A-4147-A177-3AD203B41FA5}">
                      <a16:colId xmlns:a16="http://schemas.microsoft.com/office/drawing/2014/main" val="2110761575"/>
                    </a:ext>
                  </a:extLst>
                </a:gridCol>
                <a:gridCol w="289583">
                  <a:extLst>
                    <a:ext uri="{9D8B030D-6E8A-4147-A177-3AD203B41FA5}">
                      <a16:colId xmlns:a16="http://schemas.microsoft.com/office/drawing/2014/main" val="3756155403"/>
                    </a:ext>
                  </a:extLst>
                </a:gridCol>
                <a:gridCol w="289583">
                  <a:extLst>
                    <a:ext uri="{9D8B030D-6E8A-4147-A177-3AD203B41FA5}">
                      <a16:colId xmlns:a16="http://schemas.microsoft.com/office/drawing/2014/main" val="3301116130"/>
                    </a:ext>
                  </a:extLst>
                </a:gridCol>
                <a:gridCol w="289583">
                  <a:extLst>
                    <a:ext uri="{9D8B030D-6E8A-4147-A177-3AD203B41FA5}">
                      <a16:colId xmlns:a16="http://schemas.microsoft.com/office/drawing/2014/main" val="1552197224"/>
                    </a:ext>
                  </a:extLst>
                </a:gridCol>
                <a:gridCol w="289583">
                  <a:extLst>
                    <a:ext uri="{9D8B030D-6E8A-4147-A177-3AD203B41FA5}">
                      <a16:colId xmlns:a16="http://schemas.microsoft.com/office/drawing/2014/main" val="499191882"/>
                    </a:ext>
                  </a:extLst>
                </a:gridCol>
                <a:gridCol w="289583">
                  <a:extLst>
                    <a:ext uri="{9D8B030D-6E8A-4147-A177-3AD203B41FA5}">
                      <a16:colId xmlns:a16="http://schemas.microsoft.com/office/drawing/2014/main" val="762772183"/>
                    </a:ext>
                  </a:extLst>
                </a:gridCol>
                <a:gridCol w="289583">
                  <a:extLst>
                    <a:ext uri="{9D8B030D-6E8A-4147-A177-3AD203B41FA5}">
                      <a16:colId xmlns:a16="http://schemas.microsoft.com/office/drawing/2014/main" val="1380451978"/>
                    </a:ext>
                  </a:extLst>
                </a:gridCol>
                <a:gridCol w="289583">
                  <a:extLst>
                    <a:ext uri="{9D8B030D-6E8A-4147-A177-3AD203B41FA5}">
                      <a16:colId xmlns:a16="http://schemas.microsoft.com/office/drawing/2014/main" val="3841197735"/>
                    </a:ext>
                  </a:extLst>
                </a:gridCol>
                <a:gridCol w="289583">
                  <a:extLst>
                    <a:ext uri="{9D8B030D-6E8A-4147-A177-3AD203B41FA5}">
                      <a16:colId xmlns:a16="http://schemas.microsoft.com/office/drawing/2014/main" val="4123076122"/>
                    </a:ext>
                  </a:extLst>
                </a:gridCol>
                <a:gridCol w="289583">
                  <a:extLst>
                    <a:ext uri="{9D8B030D-6E8A-4147-A177-3AD203B41FA5}">
                      <a16:colId xmlns:a16="http://schemas.microsoft.com/office/drawing/2014/main" val="2723618266"/>
                    </a:ext>
                  </a:extLst>
                </a:gridCol>
                <a:gridCol w="289583">
                  <a:extLst>
                    <a:ext uri="{9D8B030D-6E8A-4147-A177-3AD203B41FA5}">
                      <a16:colId xmlns:a16="http://schemas.microsoft.com/office/drawing/2014/main" val="839129094"/>
                    </a:ext>
                  </a:extLst>
                </a:gridCol>
                <a:gridCol w="289583">
                  <a:extLst>
                    <a:ext uri="{9D8B030D-6E8A-4147-A177-3AD203B41FA5}">
                      <a16:colId xmlns:a16="http://schemas.microsoft.com/office/drawing/2014/main" val="1303572717"/>
                    </a:ext>
                  </a:extLst>
                </a:gridCol>
                <a:gridCol w="289583">
                  <a:extLst>
                    <a:ext uri="{9D8B030D-6E8A-4147-A177-3AD203B41FA5}">
                      <a16:colId xmlns:a16="http://schemas.microsoft.com/office/drawing/2014/main" val="3255957046"/>
                    </a:ext>
                  </a:extLst>
                </a:gridCol>
                <a:gridCol w="289583">
                  <a:extLst>
                    <a:ext uri="{9D8B030D-6E8A-4147-A177-3AD203B41FA5}">
                      <a16:colId xmlns:a16="http://schemas.microsoft.com/office/drawing/2014/main" val="572099904"/>
                    </a:ext>
                  </a:extLst>
                </a:gridCol>
                <a:gridCol w="289583">
                  <a:extLst>
                    <a:ext uri="{9D8B030D-6E8A-4147-A177-3AD203B41FA5}">
                      <a16:colId xmlns:a16="http://schemas.microsoft.com/office/drawing/2014/main" val="3816640439"/>
                    </a:ext>
                  </a:extLst>
                </a:gridCol>
              </a:tblGrid>
              <a:tr h="976272">
                <a:tc>
                  <a:txBody>
                    <a:bodyPr/>
                    <a:lstStyle/>
                    <a:p>
                      <a:pPr algn="ctr"/>
                      <a:r>
                        <a:rPr lang="en-US" sz="1800" b="0" dirty="0">
                          <a:solidFill>
                            <a:srgbClr val="0000FF"/>
                          </a:solidFill>
                          <a:latin typeface="Times New Roman" panose="02020603050405020304" pitchFamily="18" charset="0"/>
                          <a:cs typeface="Times New Roman" panose="02020603050405020304" pitchFamily="18" charset="0"/>
                        </a:rPr>
                        <a:t>if p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709746331"/>
                  </a:ext>
                </a:extLst>
              </a:tr>
              <a:tr h="683391">
                <a:tc>
                  <a:txBody>
                    <a:bodyPr/>
                    <a:lstStyle/>
                    <a:p>
                      <a:pPr algn="ctr"/>
                      <a:r>
                        <a:rPr lang="en-US" sz="1800" b="0" dirty="0">
                          <a:solidFill>
                            <a:srgbClr val="3333FF"/>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rgbClr val="3333FF"/>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1" dirty="0">
                          <a:solidFill>
                            <a:srgbClr val="0000FF"/>
                          </a:solidFill>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1" dirty="0">
                          <a:solidFill>
                            <a:srgbClr val="0000FF"/>
                          </a:solidFill>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1" dirty="0">
                          <a:solidFill>
                            <a:srgbClr val="0000FF"/>
                          </a:solidFill>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1" dirty="0">
                          <a:solidFill>
                            <a:srgbClr val="0000FF"/>
                          </a:solidFill>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1" dirty="0">
                          <a:solidFill>
                            <a:srgbClr val="0000FF"/>
                          </a:solidFill>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1" dirty="0">
                          <a:solidFill>
                            <a:srgbClr val="0000FF"/>
                          </a:solidFill>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1" dirty="0">
                          <a:solidFill>
                            <a:srgbClr val="0000FF"/>
                          </a:solidFill>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1" dirty="0">
                          <a:solidFill>
                            <a:srgbClr val="0000FF"/>
                          </a:solidFill>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1" dirty="0">
                          <a:solidFill>
                            <a:srgbClr val="0000FF"/>
                          </a:solidFill>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1" dirty="0">
                          <a:solidFill>
                            <a:srgbClr val="0000FF"/>
                          </a:solidFill>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1" dirty="0">
                          <a:solidFill>
                            <a:srgbClr val="0000FF"/>
                          </a:solidFill>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1" dirty="0">
                          <a:solidFill>
                            <a:srgbClr val="0000FF"/>
                          </a:solidFill>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1" dirty="0">
                          <a:solidFill>
                            <a:srgbClr val="0000FF"/>
                          </a:solidFill>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1" dirty="0">
                          <a:solidFill>
                            <a:srgbClr val="0000FF"/>
                          </a:solidFill>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30386798"/>
                  </a:ext>
                </a:extLst>
              </a:tr>
              <a:tr h="683391">
                <a:tc>
                  <a:txBody>
                    <a:bodyPr/>
                    <a:lstStyle/>
                    <a:p>
                      <a:pPr algn="ctr"/>
                      <a:r>
                        <a:rPr lang="en-US" sz="1800" b="0" dirty="0">
                          <a:solidFill>
                            <a:srgbClr val="FF0000"/>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US" sz="18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US" sz="18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US" sz="18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1" dirty="0">
                          <a:solidFill>
                            <a:srgbClr val="FF0000"/>
                          </a:solidFill>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US" sz="18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US" sz="18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1" dirty="0">
                          <a:solidFill>
                            <a:srgbClr val="FF0000"/>
                          </a:solidFill>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US" sz="18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US" sz="18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1" dirty="0">
                          <a:solidFill>
                            <a:srgbClr val="FF0000"/>
                          </a:solidFill>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US" sz="18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US" sz="18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1" dirty="0">
                          <a:solidFill>
                            <a:srgbClr val="FF0000"/>
                          </a:solidFill>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US" sz="18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132404874"/>
                  </a:ext>
                </a:extLst>
              </a:tr>
              <a:tr h="683391">
                <a:tc>
                  <a:txBody>
                    <a:bodyPr/>
                    <a:lstStyle/>
                    <a:p>
                      <a:pPr algn="ctr"/>
                      <a:r>
                        <a:rPr lang="en-US" sz="1800" b="0" dirty="0">
                          <a:solidFill>
                            <a:schemeClr val="accent6">
                              <a:lumMod val="75000"/>
                            </a:schemeClr>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US" sz="18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US" sz="18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US" sz="18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US" sz="18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US" sz="18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US" sz="18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US" sz="18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US" sz="18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US" sz="18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US" sz="18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US" sz="18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US" sz="18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US" sz="18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US" sz="18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1" dirty="0">
                          <a:solidFill>
                            <a:schemeClr val="accent6">
                              <a:lumMod val="75000"/>
                            </a:schemeClr>
                          </a:solidFill>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US" sz="18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US" sz="18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US" sz="18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223446781"/>
                  </a:ext>
                </a:extLst>
              </a:tr>
            </a:tbl>
          </a:graphicData>
        </a:graphic>
      </p:graphicFrame>
    </p:spTree>
    <p:extLst>
      <p:ext uri="{BB962C8B-B14F-4D97-AF65-F5344CB8AC3E}">
        <p14:creationId xmlns:p14="http://schemas.microsoft.com/office/powerpoint/2010/main" val="1317618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42CE44D-FDCD-4234-8756-CBEF6269D392}"/>
              </a:ext>
            </a:extLst>
          </p:cNvPr>
          <p:cNvSpPr/>
          <p:nvPr/>
        </p:nvSpPr>
        <p:spPr>
          <a:xfrm>
            <a:off x="1597456" y="2515752"/>
            <a:ext cx="8375374" cy="3004156"/>
          </a:xfrm>
          <a:prstGeom prst="rect">
            <a:avLst/>
          </a:prstGeom>
        </p:spPr>
        <p:txBody>
          <a:bodyPr wrap="square">
            <a:spAutoFit/>
          </a:bodyPr>
          <a:lstStyle/>
          <a:p>
            <a:pPr marL="457200" marR="0" lvl="0" indent="-457200">
              <a:lnSpc>
                <a:spcPct val="115000"/>
              </a:lnSpc>
              <a:spcBef>
                <a:spcPts val="600"/>
              </a:spcBef>
              <a:spcAft>
                <a:spcPts val="600"/>
              </a:spcAft>
              <a:buFont typeface="Arial" panose="020B0604020202020204" pitchFamily="34" charset="0"/>
              <a:buChar char="•"/>
            </a:pPr>
            <a:r>
              <a:rPr lang="en-US" sz="2600" dirty="0">
                <a:latin typeface="Times New Roman" panose="02020603050405020304" pitchFamily="18" charset="0"/>
                <a:ea typeface="Calibri" panose="020F0502020204030204" pitchFamily="34" charset="0"/>
                <a:cs typeface="Times New Roman" panose="02020603050405020304" pitchFamily="18" charset="0"/>
              </a:rPr>
              <a:t>Algorithms and Design (SDF)</a:t>
            </a:r>
          </a:p>
          <a:p>
            <a:pPr marL="914400" marR="0" lvl="1" indent="-457200">
              <a:lnSpc>
                <a:spcPct val="115000"/>
              </a:lnSpc>
              <a:spcBef>
                <a:spcPts val="600"/>
              </a:spcBef>
              <a:spcAft>
                <a:spcPts val="600"/>
              </a:spcAft>
              <a:buFont typeface="Arial" panose="020B0604020202020204" pitchFamily="34" charset="0"/>
              <a:buChar char="•"/>
            </a:pPr>
            <a:r>
              <a:rPr lang="en-US" sz="2600" dirty="0">
                <a:latin typeface="Times New Roman" panose="02020603050405020304" pitchFamily="18" charset="0"/>
                <a:ea typeface="Calibri" panose="020F0502020204030204" pitchFamily="34" charset="0"/>
                <a:cs typeface="Times New Roman" panose="02020603050405020304" pitchFamily="18" charset="0"/>
              </a:rPr>
              <a:t>Concept and properties of algorithms,</a:t>
            </a:r>
          </a:p>
          <a:p>
            <a:pPr marL="914400" marR="0" lvl="1" indent="-457200">
              <a:lnSpc>
                <a:spcPct val="115000"/>
              </a:lnSpc>
              <a:spcBef>
                <a:spcPts val="600"/>
              </a:spcBef>
              <a:spcAft>
                <a:spcPts val="600"/>
              </a:spcAft>
              <a:buFont typeface="Arial" panose="020B0604020202020204" pitchFamily="34" charset="0"/>
              <a:buChar char="•"/>
            </a:pPr>
            <a:r>
              <a:rPr lang="en-US" sz="2600" dirty="0">
                <a:latin typeface="Times New Roman" panose="02020603050405020304" pitchFamily="18" charset="0"/>
                <a:ea typeface="Calibri" panose="020F0502020204030204" pitchFamily="34" charset="0"/>
                <a:cs typeface="Times New Roman" panose="02020603050405020304" pitchFamily="18" charset="0"/>
              </a:rPr>
              <a:t>Role of algorithms,</a:t>
            </a:r>
          </a:p>
          <a:p>
            <a:pPr marL="914400" marR="0" lvl="1" indent="-457200">
              <a:lnSpc>
                <a:spcPct val="115000"/>
              </a:lnSpc>
              <a:spcBef>
                <a:spcPts val="600"/>
              </a:spcBef>
              <a:spcAft>
                <a:spcPts val="600"/>
              </a:spcAft>
              <a:buFont typeface="Arial" panose="020B0604020202020204" pitchFamily="34" charset="0"/>
              <a:buChar char="•"/>
            </a:pPr>
            <a:r>
              <a:rPr lang="en-US" sz="2600" dirty="0">
                <a:latin typeface="Times New Roman" panose="02020603050405020304" pitchFamily="18" charset="0"/>
                <a:ea typeface="Calibri" panose="020F0502020204030204" pitchFamily="34" charset="0"/>
                <a:cs typeface="Times New Roman" panose="02020603050405020304" pitchFamily="18" charset="0"/>
              </a:rPr>
              <a:t>Problem-solving strategies,</a:t>
            </a:r>
          </a:p>
          <a:p>
            <a:pPr marL="914400" marR="0" lvl="1" indent="-457200">
              <a:lnSpc>
                <a:spcPct val="115000"/>
              </a:lnSpc>
              <a:spcBef>
                <a:spcPts val="600"/>
              </a:spcBef>
              <a:spcAft>
                <a:spcPts val="600"/>
              </a:spcAft>
              <a:buFont typeface="Arial" panose="020B0604020202020204" pitchFamily="34" charset="0"/>
              <a:buChar char="•"/>
            </a:pPr>
            <a:r>
              <a:rPr lang="en-US" sz="2600" dirty="0">
                <a:latin typeface="Times New Roman" panose="02020603050405020304" pitchFamily="18" charset="0"/>
                <a:ea typeface="Calibri" panose="020F0502020204030204" pitchFamily="34" charset="0"/>
                <a:cs typeface="Times New Roman" panose="02020603050405020304" pitchFamily="18" charset="0"/>
              </a:rPr>
              <a:t>Separation </a:t>
            </a:r>
            <a:r>
              <a:rPr lang="en-US" sz="2800" dirty="0">
                <a:latin typeface="Times New Roman" panose="02020603050405020304" pitchFamily="18" charset="0"/>
                <a:ea typeface="Calibri" panose="020F0502020204030204" pitchFamily="34" charset="0"/>
                <a:cs typeface="Times New Roman" panose="02020603050405020304" pitchFamily="18" charset="0"/>
              </a:rPr>
              <a:t>of behavior and implementation</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4A183FC-BB73-4AE9-BB44-B237E30A3B7D}"/>
              </a:ext>
            </a:extLst>
          </p:cNvPr>
          <p:cNvSpPr txBox="1"/>
          <p:nvPr/>
        </p:nvSpPr>
        <p:spPr>
          <a:xfrm>
            <a:off x="1484243" y="834887"/>
            <a:ext cx="8375374" cy="1200329"/>
          </a:xfrm>
          <a:prstGeom prst="rect">
            <a:avLst/>
          </a:prstGeom>
          <a:noFill/>
        </p:spPr>
        <p:txBody>
          <a:bodyPr wrap="square" rtlCol="0">
            <a:spAutoFit/>
          </a:bodyPr>
          <a:lstStyle/>
          <a:p>
            <a:r>
              <a:rPr lang="en-US" sz="3600" dirty="0"/>
              <a:t>Body of Knowledge Coverage:</a:t>
            </a:r>
          </a:p>
          <a:p>
            <a:r>
              <a:rPr lang="en-US" sz="3600" dirty="0"/>
              <a:t>Software Development Fundamentals (SDF)</a:t>
            </a:r>
          </a:p>
        </p:txBody>
      </p:sp>
    </p:spTree>
    <p:extLst>
      <p:ext uri="{BB962C8B-B14F-4D97-AF65-F5344CB8AC3E}">
        <p14:creationId xmlns:p14="http://schemas.microsoft.com/office/powerpoint/2010/main" val="1265697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60ACFB-2ACC-4F21-A187-124D2908C6F5}"/>
              </a:ext>
            </a:extLst>
          </p:cNvPr>
          <p:cNvSpPr txBox="1"/>
          <p:nvPr/>
        </p:nvSpPr>
        <p:spPr>
          <a:xfrm>
            <a:off x="1055665" y="2072788"/>
            <a:ext cx="10082505" cy="3364974"/>
          </a:xfrm>
          <a:prstGeom prst="rect">
            <a:avLst/>
          </a:prstGeom>
          <a:solidFill>
            <a:srgbClr val="FFFF00"/>
          </a:solidFill>
        </p:spPr>
        <p:txBody>
          <a:bodyPr wrap="square" rtlCol="0">
            <a:spAutoFit/>
          </a:bodyPr>
          <a:lstStyle/>
          <a:p>
            <a:endParaRPr lang="en-US" dirty="0"/>
          </a:p>
        </p:txBody>
      </p:sp>
      <p:sp>
        <p:nvSpPr>
          <p:cNvPr id="4" name="Rectangle 3">
            <a:extLst>
              <a:ext uri="{FF2B5EF4-FFF2-40B4-BE49-F238E27FC236}">
                <a16:creationId xmlns:a16="http://schemas.microsoft.com/office/drawing/2014/main" id="{599B380D-3D71-48AE-9572-F4572095832A}"/>
              </a:ext>
            </a:extLst>
          </p:cNvPr>
          <p:cNvSpPr/>
          <p:nvPr/>
        </p:nvSpPr>
        <p:spPr>
          <a:xfrm>
            <a:off x="1991176" y="1511764"/>
            <a:ext cx="7873151" cy="3708708"/>
          </a:xfrm>
          <a:prstGeom prst="rect">
            <a:avLst/>
          </a:prstGeom>
        </p:spPr>
        <p:txBody>
          <a:bodyPr wrap="square">
            <a:spAutoFit/>
          </a:bodyPr>
          <a:lstStyle/>
          <a:p>
            <a:pPr marL="457200" indent="-457200">
              <a:spcAft>
                <a:spcPts val="1800"/>
              </a:spcAft>
            </a:pPr>
            <a:r>
              <a:rPr lang="en-US" altLang="en-US" sz="2800" dirty="0">
                <a:ea typeface="ＭＳ Ｐゴシック" panose="020B0600070205080204" pitchFamily="34" charset="-128"/>
                <a:cs typeface="Times New Roman" panose="02020603050405020304" pitchFamily="18" charset="0"/>
              </a:rPr>
              <a:t>Testing vs Correctness Proofs</a:t>
            </a:r>
            <a:endParaRPr lang="en-US" altLang="en-US" dirty="0">
              <a:latin typeface="Times New Roman" panose="02020603050405020304" pitchFamily="18" charset="0"/>
              <a:ea typeface="ＭＳ Ｐゴシック" panose="020B0600070205080204" pitchFamily="34" charset="-128"/>
              <a:cs typeface="Times New Roman" panose="02020603050405020304" pitchFamily="18" charset="0"/>
            </a:endParaRPr>
          </a:p>
          <a:p>
            <a:pPr marL="457200" indent="-457200">
              <a:buFont typeface="Arial" panose="020B0604020202020204" pitchFamily="34" charset="0"/>
              <a:buChar char="•"/>
            </a:pPr>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Testing  </a:t>
            </a:r>
          </a:p>
          <a:p>
            <a:pPr marL="914400" lvl="1" indent="-457200">
              <a:buFont typeface="Arial" panose="020B0604020202020204" pitchFamily="34" charset="0"/>
              <a:buChar char="•"/>
            </a:pPr>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Try the algorithm on sample inputs</a:t>
            </a:r>
          </a:p>
          <a:p>
            <a:pPr marL="914400" lvl="1" indent="-457200">
              <a:buFont typeface="Arial" panose="020B0604020202020204" pitchFamily="34" charset="0"/>
              <a:buChar char="•"/>
            </a:pPr>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Testing may not find obscure bugs</a:t>
            </a:r>
          </a:p>
          <a:p>
            <a:pPr marL="457200" indent="-457200">
              <a:buFont typeface="Arial" panose="020B0604020202020204" pitchFamily="34" charset="0"/>
              <a:buChar char="•"/>
            </a:pPr>
            <a:endPar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endParaRPr>
          </a:p>
          <a:p>
            <a:pPr marL="457200" indent="-457200">
              <a:buFont typeface="Arial" panose="020B0604020202020204" pitchFamily="34" charset="0"/>
              <a:buChar char="•"/>
            </a:pPr>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Correctness Proof   </a:t>
            </a:r>
          </a:p>
          <a:p>
            <a:pPr marL="914400" lvl="1" indent="-457200">
              <a:buFont typeface="Arial" panose="020B0604020202020204" pitchFamily="34" charset="0"/>
              <a:buChar char="•"/>
            </a:pPr>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Prove mathematically can also contain bugs.</a:t>
            </a:r>
          </a:p>
          <a:p>
            <a:pPr marL="457200" indent="-457200">
              <a:buFont typeface="Arial" panose="020B0604020202020204" pitchFamily="34" charset="0"/>
              <a:buChar char="•"/>
            </a:pPr>
            <a:endPar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endParaRPr>
          </a:p>
          <a:p>
            <a:pPr marL="457200" indent="-457200">
              <a:buFont typeface="Arial" panose="020B0604020202020204" pitchFamily="34" charset="0"/>
              <a:buChar char="•"/>
            </a:pPr>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Use a combination of testing and Correctness proofs</a:t>
            </a:r>
          </a:p>
        </p:txBody>
      </p:sp>
    </p:spTree>
    <p:extLst>
      <p:ext uri="{BB962C8B-B14F-4D97-AF65-F5344CB8AC3E}">
        <p14:creationId xmlns:p14="http://schemas.microsoft.com/office/powerpoint/2010/main" val="2046785042"/>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5CFA22F-B70C-FE52-E89B-9751660D2E93}"/>
              </a:ext>
            </a:extLst>
          </p:cNvPr>
          <p:cNvSpPr txBox="1"/>
          <p:nvPr/>
        </p:nvSpPr>
        <p:spPr>
          <a:xfrm>
            <a:off x="784020" y="505735"/>
            <a:ext cx="9135342" cy="2117213"/>
          </a:xfrm>
          <a:prstGeom prst="rect">
            <a:avLst/>
          </a:prstGeom>
          <a:solidFill>
            <a:srgbClr val="FFFF00"/>
          </a:solidFill>
        </p:spPr>
        <p:txBody>
          <a:bodyPr wrap="square" rtlCol="0">
            <a:spAutoFit/>
          </a:bodyPr>
          <a:lstStyle/>
          <a:p>
            <a:endParaRPr lang="en-US" dirty="0"/>
          </a:p>
        </p:txBody>
      </p:sp>
      <p:sp>
        <p:nvSpPr>
          <p:cNvPr id="8" name="TextBox 7">
            <a:extLst>
              <a:ext uri="{FF2B5EF4-FFF2-40B4-BE49-F238E27FC236}">
                <a16:creationId xmlns:a16="http://schemas.microsoft.com/office/drawing/2014/main" id="{00C2F46A-33DB-429C-B3E1-7142291D4CD3}"/>
              </a:ext>
            </a:extLst>
          </p:cNvPr>
          <p:cNvSpPr txBox="1"/>
          <p:nvPr/>
        </p:nvSpPr>
        <p:spPr>
          <a:xfrm>
            <a:off x="655782" y="2727037"/>
            <a:ext cx="9303756" cy="1004454"/>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951105" y="-64264"/>
                <a:ext cx="8890671" cy="6986528"/>
              </a:xfrm>
              <a:prstGeom prst="rect">
                <a:avLst/>
              </a:prstGeom>
            </p:spPr>
            <p:txBody>
              <a:bodyPr wrap="square">
                <a:spAutoFit/>
              </a:bodyPr>
              <a:lstStyle/>
              <a:p>
                <a:pPr>
                  <a:spcAft>
                    <a:spcPts val="1200"/>
                  </a:spcAft>
                </a:pP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Analysis of the problem:</a:t>
                </a:r>
              </a:p>
              <a:p>
                <a:pPr marL="342900" indent="-342900">
                  <a:spcAft>
                    <a:spcPts val="600"/>
                  </a:spcAft>
                  <a:buFont typeface="Arial" panose="020B0604020202020204" pitchFamily="34" charset="0"/>
                  <a:buChar char="•"/>
                </a:pP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The following observation helps to avoid eliminating the same number more than once: </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marL="803275" indent="-341313">
                  <a:spcAft>
                    <a:spcPts val="600"/>
                  </a:spcAft>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At the current pass, if p is a number, eliminate its multiples:</a:t>
                </a:r>
              </a:p>
              <a:p>
                <a:pPr marL="1255713" lvl="1" indent="-341313">
                  <a:spcAft>
                    <a:spcPts val="600"/>
                  </a:spcAft>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Begin to consider with the first multiple p*p, and then </a:t>
                </a:r>
                <a:r>
                  <a:rPr lang="en-US" sz="22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(p+1)*p, (p+2)*p, (p+3)*p, … where p </a:t>
                </a:r>
                <a14:m>
                  <m:oMath xmlns:m="http://schemas.openxmlformats.org/officeDocument/2006/math">
                    <m:r>
                      <a:rPr lang="en-US" sz="22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baseline="-250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√n</a:t>
                </a:r>
                <a:r>
                  <a:rPr lang="en-US" sz="2200" baseline="-250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marL="1255713" lvl="1" indent="-341313">
                  <a:spcAft>
                    <a:spcPts val="600"/>
                  </a:spcAft>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The reason is that all its smaller multiples 2p, 3p, …, (p-1)p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were eliminated </a:t>
                </a:r>
                <a:r>
                  <a:rPr lang="en-US" sz="2200" dirty="0">
                    <a:latin typeface="Times New Roman" panose="02020603050405020304" pitchFamily="18" charset="0"/>
                    <a:ea typeface="Calibri" panose="020F0502020204030204" pitchFamily="34" charset="0"/>
                    <a:cs typeface="Times New Roman" panose="02020603050405020304" pitchFamily="18" charset="0"/>
                  </a:rPr>
                  <a:t>on earlier passes through the list when the prime p </a:t>
                </a:r>
                <a14:m>
                  <m:oMath xmlns:m="http://schemas.openxmlformats.org/officeDocument/2006/math">
                    <m:r>
                      <a:rPr lang="en-US" sz="22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baseline="-250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√n</a:t>
                </a:r>
                <a:r>
                  <a:rPr lang="en-US" sz="2200" baseline="-250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p </a:t>
                </a:r>
                <a14:m>
                  <m:oMath xmlns:m="http://schemas.openxmlformats.org/officeDocument/2006/math">
                    <m:r>
                      <a:rPr lang="en-US" sz="2200" i="1" smtClean="0">
                        <a:solidFill>
                          <a:srgbClr val="3333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{2, 3, 5, …, </a:t>
                </a:r>
                <a:r>
                  <a:rPr lang="en-US" sz="2200" baseline="-250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√n</a:t>
                </a:r>
                <a:r>
                  <a:rPr lang="en-US" sz="2200" baseline="-250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 For example, when the current pass, if p = 5, both 2*p = 10 and 3*p = 15 were deleted in the earlier passes; namely, if p = 2, 5*2 = 10 was eliminated, and if p = 3, 5*3 = 15 was eliminated. Thus, for the pass, if p = 5, begin only with p*p, which is 5*5 = 25 </a:t>
                </a:r>
                <a14:m>
                  <m:oMath xmlns:m="http://schemas.openxmlformats.org/officeDocument/2006/math">
                    <m:r>
                      <a:rPr lang="en-US" sz="22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n. </a:t>
                </a:r>
              </a:p>
              <a:p>
                <a:pPr marL="1257300" lvl="2" indent="-342900">
                  <a:spcAft>
                    <a:spcPts val="600"/>
                  </a:spcAft>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For example, for n = 48, consider p from 2, 3, …, up to the largest p = 5 </a:t>
                </a:r>
                <a14:m>
                  <m:oMath xmlns:m="http://schemas.openxmlformats.org/officeDocument/2006/math">
                    <m:r>
                      <a:rPr lang="en-US" sz="2200" i="1">
                        <a:latin typeface="Cambria Math" panose="02040503050406030204" pitchFamily="18" charset="0"/>
                        <a:ea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200" baseline="-250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√48</a:t>
                </a:r>
                <a:r>
                  <a:rPr lang="en-US" sz="2200" baseline="-250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Then, when considering 5, only 5*5, </a:t>
                </a:r>
                <a:r>
                  <a:rPr lang="en-US" sz="2200" strike="dblStrike" dirty="0">
                    <a:latin typeface="Times New Roman" panose="02020603050405020304" pitchFamily="18" charset="0"/>
                    <a:ea typeface="Calibri" panose="020F0502020204030204" pitchFamily="34" charset="0"/>
                    <a:cs typeface="Times New Roman" panose="02020603050405020304" pitchFamily="18" charset="0"/>
                  </a:rPr>
                  <a:t>6*5</a:t>
                </a:r>
                <a:r>
                  <a:rPr lang="en-US" sz="2200" dirty="0">
                    <a:latin typeface="Times New Roman" panose="02020603050405020304" pitchFamily="18" charset="0"/>
                    <a:ea typeface="Calibri" panose="020F0502020204030204" pitchFamily="34" charset="0"/>
                    <a:cs typeface="Times New Roman" panose="02020603050405020304" pitchFamily="18" charset="0"/>
                  </a:rPr>
                  <a:t>, 7*5, </a:t>
                </a:r>
                <a:r>
                  <a:rPr lang="en-US" sz="2200" strike="dblStrike" dirty="0">
                    <a:latin typeface="Times New Roman" panose="02020603050405020304" pitchFamily="18" charset="0"/>
                    <a:ea typeface="Calibri" panose="020F0502020204030204" pitchFamily="34" charset="0"/>
                    <a:cs typeface="Times New Roman" panose="02020603050405020304" pitchFamily="18" charset="0"/>
                  </a:rPr>
                  <a:t>8*5</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strike="dblStrike" dirty="0">
                    <a:latin typeface="Times New Roman" panose="02020603050405020304" pitchFamily="18" charset="0"/>
                    <a:ea typeface="Calibri" panose="020F0502020204030204" pitchFamily="34" charset="0"/>
                    <a:cs typeface="Times New Roman" panose="02020603050405020304" pitchFamily="18" charset="0"/>
                  </a:rPr>
                  <a:t>9*5</a:t>
                </a:r>
                <a:r>
                  <a:rPr lang="en-US" sz="2200" dirty="0">
                    <a:latin typeface="Times New Roman" panose="02020603050405020304" pitchFamily="18" charset="0"/>
                    <a:ea typeface="Calibri" panose="020F0502020204030204" pitchFamily="34" charset="0"/>
                    <a:cs typeface="Times New Roman" panose="02020603050405020304" pitchFamily="18" charset="0"/>
                  </a:rPr>
                  <a:t>, are candidates to be eliminated. But 2*5, 4*5, 6*5, and 8*5 were eliminated when considering 2; and 3*5, and 9*5 were eliminated when considering 3. Thus, 30, 40, and 45 are not in the list when considering pass p = 5. </a:t>
                </a:r>
              </a:p>
            </p:txBody>
          </p:sp>
        </mc:Choice>
        <mc:Fallback xmlns="">
          <p:sp>
            <p:nvSpPr>
              <p:cNvPr id="2" name="Rectangle 1"/>
              <p:cNvSpPr>
                <a:spLocks noRot="1" noChangeAspect="1" noMove="1" noResize="1" noEditPoints="1" noAdjustHandles="1" noChangeArrowheads="1" noChangeShapeType="1" noTextEdit="1"/>
              </p:cNvSpPr>
              <p:nvPr/>
            </p:nvSpPr>
            <p:spPr>
              <a:xfrm>
                <a:off x="951105" y="-64264"/>
                <a:ext cx="8890671" cy="6986528"/>
              </a:xfrm>
              <a:prstGeom prst="rect">
                <a:avLst/>
              </a:prstGeom>
              <a:blipFill>
                <a:blip r:embed="rId2"/>
                <a:stretch>
                  <a:fillRect l="-892" t="-523" r="-1166" b="-785"/>
                </a:stretch>
              </a:blipFill>
            </p:spPr>
            <p:txBody>
              <a:bodyPr/>
              <a:lstStyle/>
              <a:p>
                <a:r>
                  <a:rPr lang="en-US">
                    <a:noFill/>
                  </a:rPr>
                  <a:t> </a:t>
                </a:r>
              </a:p>
            </p:txBody>
          </p:sp>
        </mc:Fallback>
      </mc:AlternateContent>
      <p:sp>
        <p:nvSpPr>
          <p:cNvPr id="3" name="Thought Bubble: Cloud 2">
            <a:extLst>
              <a:ext uri="{FF2B5EF4-FFF2-40B4-BE49-F238E27FC236}">
                <a16:creationId xmlns:a16="http://schemas.microsoft.com/office/drawing/2014/main" id="{2BEB4FCA-F8D3-4E09-A456-F926E5A1ECCC}"/>
              </a:ext>
            </a:extLst>
          </p:cNvPr>
          <p:cNvSpPr/>
          <p:nvPr/>
        </p:nvSpPr>
        <p:spPr>
          <a:xfrm rot="20706359" flipH="1">
            <a:off x="1373758" y="2506676"/>
            <a:ext cx="319197" cy="302004"/>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moticon smiley with thumb up Stock Vector - 16515884">
            <a:extLst>
              <a:ext uri="{FF2B5EF4-FFF2-40B4-BE49-F238E27FC236}">
                <a16:creationId xmlns:a16="http://schemas.microsoft.com/office/drawing/2014/main" id="{9D533402-AFA9-4DF7-84D0-C04A5F9945E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9955" y="2470727"/>
            <a:ext cx="472440" cy="365125"/>
          </a:xfrm>
          <a:prstGeom prst="rect">
            <a:avLst/>
          </a:prstGeom>
          <a:noFill/>
          <a:ln>
            <a:noFill/>
          </a:ln>
        </p:spPr>
      </p:pic>
      <p:graphicFrame>
        <p:nvGraphicFramePr>
          <p:cNvPr id="5" name="Table 5">
            <a:extLst>
              <a:ext uri="{FF2B5EF4-FFF2-40B4-BE49-F238E27FC236}">
                <a16:creationId xmlns:a16="http://schemas.microsoft.com/office/drawing/2014/main" id="{BE25C2F7-591F-4679-918F-F8901BCBB15B}"/>
              </a:ext>
            </a:extLst>
          </p:cNvPr>
          <p:cNvGraphicFramePr>
            <a:graphicFrameLocks noGrp="1"/>
          </p:cNvGraphicFramePr>
          <p:nvPr/>
        </p:nvGraphicFramePr>
        <p:xfrm>
          <a:off x="9959538" y="471339"/>
          <a:ext cx="1031508" cy="6127044"/>
        </p:xfrm>
        <a:graphic>
          <a:graphicData uri="http://schemas.openxmlformats.org/drawingml/2006/table">
            <a:tbl>
              <a:tblPr firstRow="1" bandRow="1">
                <a:tableStyleId>{5C22544A-7EE6-4342-B048-85BDC9FD1C3A}</a:tableStyleId>
              </a:tblPr>
              <a:tblGrid>
                <a:gridCol w="515754">
                  <a:extLst>
                    <a:ext uri="{9D8B030D-6E8A-4147-A177-3AD203B41FA5}">
                      <a16:colId xmlns:a16="http://schemas.microsoft.com/office/drawing/2014/main" val="2618408828"/>
                    </a:ext>
                  </a:extLst>
                </a:gridCol>
                <a:gridCol w="515754">
                  <a:extLst>
                    <a:ext uri="{9D8B030D-6E8A-4147-A177-3AD203B41FA5}">
                      <a16:colId xmlns:a16="http://schemas.microsoft.com/office/drawing/2014/main" val="3234425097"/>
                    </a:ext>
                  </a:extLst>
                </a:gridCol>
              </a:tblGrid>
              <a:tr h="291764">
                <a:tc>
                  <a:txBody>
                    <a:bodyPr/>
                    <a:lstStyle/>
                    <a:p>
                      <a:pPr algn="l"/>
                      <a:endParaRPr lang="en-US"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09316841"/>
                  </a:ext>
                </a:extLst>
              </a:tr>
              <a:tr h="291764">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29565555"/>
                  </a:ext>
                </a:extLst>
              </a:tr>
              <a:tr h="291764">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19247337"/>
                  </a:ext>
                </a:extLst>
              </a:tr>
              <a:tr h="291764">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84217047"/>
                  </a:ext>
                </a:extLst>
              </a:tr>
              <a:tr h="291764">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71732705"/>
                  </a:ext>
                </a:extLst>
              </a:tr>
              <a:tr h="291764">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0727674"/>
                  </a:ext>
                </a:extLst>
              </a:tr>
              <a:tr h="291764">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70743992"/>
                  </a:ext>
                </a:extLst>
              </a:tr>
              <a:tr h="291764">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91502248"/>
                  </a:ext>
                </a:extLst>
              </a:tr>
              <a:tr h="291764">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84232830"/>
                  </a:ext>
                </a:extLst>
              </a:tr>
              <a:tr h="291764">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65466722"/>
                  </a:ext>
                </a:extLst>
              </a:tr>
              <a:tr h="291764">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27952543"/>
                  </a:ext>
                </a:extLst>
              </a:tr>
              <a:tr h="291764">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1807372"/>
                  </a:ext>
                </a:extLst>
              </a:tr>
              <a:tr h="291764">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79113634"/>
                  </a:ext>
                </a:extLst>
              </a:tr>
              <a:tr h="291764">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71010408"/>
                  </a:ext>
                </a:extLst>
              </a:tr>
              <a:tr h="291764">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27669163"/>
                  </a:ext>
                </a:extLst>
              </a:tr>
              <a:tr h="291764">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67627045"/>
                  </a:ext>
                </a:extLst>
              </a:tr>
              <a:tr h="291764">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77464672"/>
                  </a:ext>
                </a:extLst>
              </a:tr>
              <a:tr h="291764">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39504672"/>
                  </a:ext>
                </a:extLst>
              </a:tr>
              <a:tr h="291764">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5494805"/>
                  </a:ext>
                </a:extLst>
              </a:tr>
              <a:tr h="291764">
                <a:tc>
                  <a:txBody>
                    <a:bodyPr/>
                    <a:lstStyle/>
                    <a:p>
                      <a:pPr algn="l"/>
                      <a:endParaRPr lang="en-US"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en-US"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65078656"/>
                  </a:ext>
                </a:extLst>
              </a:tr>
              <a:tr h="291764">
                <a:tc>
                  <a:txBody>
                    <a:bodyPr/>
                    <a:lstStyle/>
                    <a:p>
                      <a:pPr algn="l"/>
                      <a:endParaRPr lang="en-US"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en-US"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72301586"/>
                  </a:ext>
                </a:extLst>
              </a:tr>
            </a:tbl>
          </a:graphicData>
        </a:graphic>
      </p:graphicFrame>
      <p:graphicFrame>
        <p:nvGraphicFramePr>
          <p:cNvPr id="7" name="Table 5">
            <a:extLst>
              <a:ext uri="{FF2B5EF4-FFF2-40B4-BE49-F238E27FC236}">
                <a16:creationId xmlns:a16="http://schemas.microsoft.com/office/drawing/2014/main" id="{CE383479-BB0A-4FAA-BF35-EF343CD61C91}"/>
              </a:ext>
            </a:extLst>
          </p:cNvPr>
          <p:cNvGraphicFramePr>
            <a:graphicFrameLocks noGrp="1"/>
          </p:cNvGraphicFramePr>
          <p:nvPr/>
        </p:nvGraphicFramePr>
        <p:xfrm>
          <a:off x="11108808" y="188535"/>
          <a:ext cx="1031508" cy="6583680"/>
        </p:xfrm>
        <a:graphic>
          <a:graphicData uri="http://schemas.openxmlformats.org/drawingml/2006/table">
            <a:tbl>
              <a:tblPr firstRow="1" bandRow="1">
                <a:tableStyleId>{5C22544A-7EE6-4342-B048-85BDC9FD1C3A}</a:tableStyleId>
              </a:tblPr>
              <a:tblGrid>
                <a:gridCol w="515754">
                  <a:extLst>
                    <a:ext uri="{9D8B030D-6E8A-4147-A177-3AD203B41FA5}">
                      <a16:colId xmlns:a16="http://schemas.microsoft.com/office/drawing/2014/main" val="2618408828"/>
                    </a:ext>
                  </a:extLst>
                </a:gridCol>
                <a:gridCol w="515754">
                  <a:extLst>
                    <a:ext uri="{9D8B030D-6E8A-4147-A177-3AD203B41FA5}">
                      <a16:colId xmlns:a16="http://schemas.microsoft.com/office/drawing/2014/main" val="3234425097"/>
                    </a:ext>
                  </a:extLst>
                </a:gridCol>
              </a:tblGrid>
              <a:tr h="259462">
                <a:tc>
                  <a:txBody>
                    <a:bodyPr/>
                    <a:lstStyle/>
                    <a:p>
                      <a:pPr algn="l"/>
                      <a:endParaRPr lang="en-US"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09316841"/>
                  </a:ext>
                </a:extLst>
              </a:tr>
              <a:tr h="259462">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29565555"/>
                  </a:ext>
                </a:extLst>
              </a:tr>
              <a:tr h="259462">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19247337"/>
                  </a:ext>
                </a:extLst>
              </a:tr>
              <a:tr h="259462">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84217047"/>
                  </a:ext>
                </a:extLst>
              </a:tr>
              <a:tr h="259462">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71732705"/>
                  </a:ext>
                </a:extLst>
              </a:tr>
              <a:tr h="259462">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0727674"/>
                  </a:ext>
                </a:extLst>
              </a:tr>
              <a:tr h="259462">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70743992"/>
                  </a:ext>
                </a:extLst>
              </a:tr>
              <a:tr h="259462">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91502248"/>
                  </a:ext>
                </a:extLst>
              </a:tr>
              <a:tr h="259462">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84232830"/>
                  </a:ext>
                </a:extLst>
              </a:tr>
              <a:tr h="259462">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65466722"/>
                  </a:ext>
                </a:extLst>
              </a:tr>
              <a:tr h="259462">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27952543"/>
                  </a:ext>
                </a:extLst>
              </a:tr>
              <a:tr h="259462">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1807372"/>
                  </a:ext>
                </a:extLst>
              </a:tr>
              <a:tr h="259462">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79113634"/>
                  </a:ext>
                </a:extLst>
              </a:tr>
              <a:tr h="259462">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71010408"/>
                  </a:ext>
                </a:extLst>
              </a:tr>
              <a:tr h="259462">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27669163"/>
                  </a:ext>
                </a:extLst>
              </a:tr>
              <a:tr h="259462">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67627045"/>
                  </a:ext>
                </a:extLst>
              </a:tr>
              <a:tr h="259462">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77464672"/>
                  </a:ext>
                </a:extLst>
              </a:tr>
              <a:tr h="259462">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39504672"/>
                  </a:ext>
                </a:extLst>
              </a:tr>
              <a:tr h="259462">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5494805"/>
                  </a:ext>
                </a:extLst>
              </a:tr>
              <a:tr h="259462">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65078656"/>
                  </a:ext>
                </a:extLst>
              </a:tr>
              <a:tr h="259462">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72301586"/>
                  </a:ext>
                </a:extLst>
              </a:tr>
              <a:tr h="259462">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47830970"/>
                  </a:ext>
                </a:extLst>
              </a:tr>
              <a:tr h="259462">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7253221"/>
                  </a:ext>
                </a:extLst>
              </a:tr>
              <a:tr h="259462">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71015587"/>
                  </a:ext>
                </a:extLst>
              </a:tr>
            </a:tbl>
          </a:graphicData>
        </a:graphic>
      </p:graphicFrame>
    </p:spTree>
    <p:extLst>
      <p:ext uri="{BB962C8B-B14F-4D97-AF65-F5344CB8AC3E}">
        <p14:creationId xmlns:p14="http://schemas.microsoft.com/office/powerpoint/2010/main" val="360303902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8F30F11-1EB4-47FE-8329-E1DA87CF82C7}"/>
              </a:ext>
            </a:extLst>
          </p:cNvPr>
          <p:cNvSpPr txBox="1"/>
          <p:nvPr/>
        </p:nvSpPr>
        <p:spPr>
          <a:xfrm>
            <a:off x="1251001" y="226643"/>
            <a:ext cx="10139809" cy="6295511"/>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655146" y="335845"/>
            <a:ext cx="9112195" cy="6186309"/>
          </a:xfrm>
          <a:prstGeom prst="rect">
            <a:avLst/>
          </a:prstGeom>
        </p:spPr>
        <p:txBody>
          <a:bodyPr wrap="square">
            <a:spAutoFit/>
          </a:bodyPr>
          <a:lstStyle/>
          <a:p>
            <a:r>
              <a:rPr lang="en-US" sz="2000" dirty="0">
                <a:ea typeface="Calibri" panose="020F0502020204030204" pitchFamily="34" charset="0"/>
                <a:cs typeface="Times New Roman" panose="02020603050405020304" pitchFamily="18" charset="0"/>
              </a:rPr>
              <a:t>Algorithm Sieve(n)</a:t>
            </a:r>
          </a:p>
          <a:p>
            <a:r>
              <a:rPr lang="en-US" dirty="0">
                <a:latin typeface="Times New Roman" panose="02020603050405020304" pitchFamily="18" charset="0"/>
                <a:ea typeface="Calibri" panose="020F0502020204030204" pitchFamily="34" charset="0"/>
                <a:cs typeface="Times New Roman" panose="02020603050405020304" pitchFamily="18" charset="0"/>
              </a:rPr>
              <a:t>//Implements the sieve of Eratosthenes</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de-DE" dirty="0">
                <a:latin typeface="Times New Roman" panose="02020603050405020304" pitchFamily="18" charset="0"/>
                <a:ea typeface="Calibri" panose="020F0502020204030204" pitchFamily="34" charset="0"/>
                <a:cs typeface="Times New Roman" panose="02020603050405020304" pitchFamily="18" charset="0"/>
              </a:rPr>
              <a:t>Input: An integer n ≥ 2</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Output: Array L of all prime numbers less than or equal to n</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for p ← 2 to n  do  A[p] ← p;   //Generate a copy of number from 2 on.</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for p ← 2 to </a:t>
            </a:r>
            <a:r>
              <a:rPr lang="en-US"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√n</a:t>
            </a:r>
            <a:r>
              <a:rPr lang="en-US"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do {</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 A[p] ≠ 0  //</a:t>
            </a:r>
            <a:r>
              <a:rPr lang="en-US" dirty="0">
                <a:latin typeface="Times New Roman" panose="02020603050405020304" pitchFamily="18" charset="0"/>
                <a:ea typeface="Calibri" panose="020F0502020204030204" pitchFamily="34" charset="0"/>
                <a:cs typeface="Times New Roman" panose="02020603050405020304" pitchFamily="18" charset="0"/>
              </a:rPr>
              <a:t>p has not been eliminated on previous passes</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	{	j ← p * p;</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rgbClr val="008000"/>
                </a:solidFill>
                <a:latin typeface="Times New Roman" panose="02020603050405020304" pitchFamily="18" charset="0"/>
                <a:ea typeface="Calibri" panose="020F0502020204030204" pitchFamily="34" charset="0"/>
                <a:cs typeface="Times New Roman" panose="02020603050405020304" pitchFamily="18" charset="0"/>
              </a:rPr>
              <a:t>while j ≤ n do {</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8000"/>
                </a:solidFill>
                <a:latin typeface="Times New Roman" panose="02020603050405020304" pitchFamily="18" charset="0"/>
                <a:ea typeface="Calibri" panose="020F0502020204030204" pitchFamily="34" charset="0"/>
                <a:cs typeface="Times New Roman" panose="02020603050405020304" pitchFamily="18" charset="0"/>
              </a:rPr>
              <a:t>			A[j] ← 0;  //mark the element as eliminated</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8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j ← j + p; </a:t>
            </a:r>
            <a:r>
              <a:rPr lang="en-US" dirty="0">
                <a:solidFill>
                  <a:srgbClr val="008000"/>
                </a:solidFill>
                <a:latin typeface="Times New Roman" panose="02020603050405020304" pitchFamily="18" charset="0"/>
                <a:ea typeface="Calibri" panose="020F0502020204030204" pitchFamily="34" charset="0"/>
                <a:cs typeface="Times New Roman" panose="02020603050405020304" pitchFamily="18" charset="0"/>
              </a:rPr>
              <a:t>//j = p*p + p = (p+1)p}//end </a:t>
            </a:r>
            <a:r>
              <a:rPr lang="en-US" dirty="0" err="1">
                <a:solidFill>
                  <a:srgbClr val="008000"/>
                </a:solidFill>
                <a:latin typeface="Times New Roman" panose="02020603050405020304" pitchFamily="18" charset="0"/>
                <a:ea typeface="Calibri" panose="020F0502020204030204" pitchFamily="34" charset="0"/>
                <a:cs typeface="Times New Roman" panose="02020603050405020304" pitchFamily="18" charset="0"/>
              </a:rPr>
              <a:t>while_do</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	} //end if (else back to for after p = p+1)</a:t>
            </a:r>
          </a:p>
          <a:p>
            <a:r>
              <a:rPr lang="en-US" dirty="0">
                <a:latin typeface="Times New Roman" panose="02020603050405020304" pitchFamily="18" charset="0"/>
                <a:ea typeface="Calibri" panose="020F0502020204030204" pitchFamily="34" charset="0"/>
                <a:cs typeface="Times New Roman" panose="02020603050405020304" pitchFamily="18" charset="0"/>
              </a:rPr>
              <a:t>	p = p + 1;</a:t>
            </a:r>
            <a:endParaRPr lang="en-US"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 //end for</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//copy the remaining elements of A to array L of the primes</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err="1">
                <a:latin typeface="Times New Roman" panose="02020603050405020304" pitchFamily="18" charset="0"/>
                <a:ea typeface="Calibri" panose="020F0502020204030204" pitchFamily="34" charset="0"/>
                <a:cs typeface="Times New Roman" panose="02020603050405020304" pitchFamily="18" charset="0"/>
              </a:rPr>
              <a:t>i</a:t>
            </a:r>
            <a:r>
              <a:rPr lang="en-US" dirty="0">
                <a:latin typeface="Times New Roman" panose="02020603050405020304" pitchFamily="18" charset="0"/>
                <a:ea typeface="Calibri" panose="020F0502020204030204" pitchFamily="34" charset="0"/>
                <a:cs typeface="Times New Roman" panose="02020603050405020304" pitchFamily="18" charset="0"/>
              </a:rPr>
              <a:t> ← 0;</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for p ← 2  to n  do {</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	  if  A[p] ≠ 0  {</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		L[</a:t>
            </a:r>
            <a:r>
              <a:rPr lang="en-US" dirty="0" err="1">
                <a:latin typeface="Times New Roman" panose="02020603050405020304" pitchFamily="18" charset="0"/>
                <a:ea typeface="Calibri" panose="020F0502020204030204" pitchFamily="34" charset="0"/>
                <a:cs typeface="Times New Roman" panose="02020603050405020304" pitchFamily="18" charset="0"/>
              </a:rPr>
              <a:t>i</a:t>
            </a:r>
            <a:r>
              <a:rPr lang="en-US" dirty="0">
                <a:latin typeface="Times New Roman" panose="02020603050405020304" pitchFamily="18" charset="0"/>
                <a:ea typeface="Calibri" panose="020F0502020204030204" pitchFamily="34" charset="0"/>
                <a:cs typeface="Times New Roman" panose="02020603050405020304" pitchFamily="18" charset="0"/>
              </a:rPr>
              <a:t>] ← A[p];</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i</a:t>
            </a:r>
            <a:r>
              <a:rPr lang="en-US" dirty="0">
                <a:latin typeface="Times New Roman" panose="02020603050405020304" pitchFamily="18" charset="0"/>
                <a:ea typeface="Calibri" panose="020F0502020204030204" pitchFamily="34" charset="0"/>
                <a:cs typeface="Times New Roman" panose="02020603050405020304" pitchFamily="18" charset="0"/>
              </a:rPr>
              <a:t> ← </a:t>
            </a:r>
            <a:r>
              <a:rPr lang="en-US" dirty="0" err="1">
                <a:latin typeface="Times New Roman" panose="02020603050405020304" pitchFamily="18" charset="0"/>
                <a:ea typeface="Calibri" panose="020F0502020204030204" pitchFamily="34" charset="0"/>
                <a:cs typeface="Times New Roman" panose="02020603050405020304" pitchFamily="18" charset="0"/>
              </a:rPr>
              <a:t>i</a:t>
            </a:r>
            <a:r>
              <a:rPr lang="en-US" dirty="0">
                <a:latin typeface="Times New Roman" panose="02020603050405020304" pitchFamily="18" charset="0"/>
                <a:ea typeface="Calibri" panose="020F0502020204030204" pitchFamily="34" charset="0"/>
                <a:cs typeface="Times New Roman" panose="02020603050405020304" pitchFamily="18" charset="0"/>
              </a:rPr>
              <a:t> + 1; } //end if </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 //end for</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return L</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B33E7E8F-F169-4B0B-98C5-016240526ACA}"/>
              </a:ext>
            </a:extLst>
          </p:cNvPr>
          <p:cNvSpPr/>
          <p:nvPr/>
        </p:nvSpPr>
        <p:spPr>
          <a:xfrm rot="20706359" flipH="1">
            <a:off x="758322" y="2306012"/>
            <a:ext cx="376201" cy="302004"/>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692017" y="4754503"/>
            <a:ext cx="5678483" cy="1754326"/>
          </a:xfrm>
          <a:prstGeom prst="rect">
            <a:avLst/>
          </a:prstGeom>
          <a:noFill/>
          <a:ln>
            <a:solidFill>
              <a:srgbClr val="FF0000"/>
            </a:solidFill>
          </a:ln>
        </p:spPr>
        <p:txBody>
          <a:bodyPr wrap="square" rtlCol="0">
            <a:spAutoFit/>
          </a:bodyPr>
          <a:lstStyle/>
          <a:p>
            <a:r>
              <a:rPr lang="en-US" dirty="0">
                <a:solidFill>
                  <a:srgbClr val="3333FF"/>
                </a:solidFill>
              </a:rPr>
              <a:t>A[2] = 2, A[4] = 0 A[6]=0, A[8]=0, A[10]=0, A[12] =0, A[14]=0, A[16]=0, A[18]=0, A[20]=0, A[22]=0, A[24]=0, A[26]=0, A[28]=0, A[30]=0, …, A[48]=0. </a:t>
            </a:r>
          </a:p>
          <a:p>
            <a:r>
              <a:rPr lang="en-US" dirty="0">
                <a:solidFill>
                  <a:srgbClr val="C00000"/>
                </a:solidFill>
              </a:rPr>
              <a:t>A[3]= 3, A[9]=0, A[12] = 0, A[15] = 0, A[18]=0, A[21] = 0, A[24] = 0, A[27]=0, A[30]=0, A[33]=0, …, A[45]=0, A[48]=0. </a:t>
            </a:r>
          </a:p>
          <a:p>
            <a:r>
              <a:rPr lang="en-US" dirty="0"/>
              <a:t>A[5] =5, A[25] = 0, A[30]=0, A[35]=0, A[40]=0, A[45]=0. </a:t>
            </a:r>
          </a:p>
        </p:txBody>
      </p:sp>
      <p:pic>
        <p:nvPicPr>
          <p:cNvPr id="6" name="Picture 5"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1023" y="2177591"/>
            <a:ext cx="742596" cy="473699"/>
          </a:xfrm>
          <a:prstGeom prst="rect">
            <a:avLst/>
          </a:prstGeom>
          <a:noFill/>
          <a:extLst>
            <a:ext uri="{909E8E84-426E-40DD-AFC4-6F175D3DCCD1}">
              <a14:hiddenFill xmlns:a14="http://schemas.microsoft.com/office/drawing/2010/main">
                <a:solidFill>
                  <a:srgbClr val="FFFFFF"/>
                </a:solidFill>
              </a14:hiddenFill>
            </a:ext>
          </a:extLst>
        </p:spPr>
      </p:pic>
      <p:sp>
        <p:nvSpPr>
          <p:cNvPr id="3" name="Right Brace 2"/>
          <p:cNvSpPr/>
          <p:nvPr/>
        </p:nvSpPr>
        <p:spPr>
          <a:xfrm>
            <a:off x="9171432" y="1892808"/>
            <a:ext cx="228600" cy="22037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p:cNvSpPr txBox="1"/>
              <p:nvPr/>
            </p:nvSpPr>
            <p:spPr>
              <a:xfrm>
                <a:off x="9518904" y="733222"/>
                <a:ext cx="1636776" cy="369331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 A[p] ≠ 0” </a:t>
                </a:r>
                <a:r>
                  <a:rPr lang="en-US" dirty="0">
                    <a:latin typeface="Times New Roman" panose="02020603050405020304" pitchFamily="18" charset="0"/>
                    <a:ea typeface="Calibri" panose="020F0502020204030204" pitchFamily="34" charset="0"/>
                    <a:cs typeface="Times New Roman" panose="02020603050405020304" pitchFamily="18" charset="0"/>
                  </a:rPr>
                  <a:t>checks whether p is a prime. If p is not a prime, then p*p, (p+1)*p, (p+2)*p, …</a:t>
                </a:r>
                <a:r>
                  <a:rPr lang="en-US" sz="1800" dirty="0">
                    <a:solidFill>
                      <a:srgbClr val="0000CC"/>
                    </a:solidFill>
                    <a:ea typeface="Cambria Math" panose="02040503050406030204" pitchFamily="18" charset="0"/>
                    <a:cs typeface="Times New Roman" panose="02020603050405020304" pitchFamily="18" charset="0"/>
                  </a:rPr>
                  <a:t> </a:t>
                </a:r>
                <a14:m>
                  <m:oMath xmlns:m="http://schemas.openxmlformats.org/officeDocument/2006/math">
                    <m:r>
                      <a:rPr lang="en-US" sz="1800" i="1" smtClean="0">
                        <a:solidFill>
                          <a:srgbClr val="0000C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n, </a:t>
                </a:r>
                <a:r>
                  <a:rPr lang="en-US" dirty="0">
                    <a:latin typeface="Times New Roman" panose="02020603050405020304" pitchFamily="18" charset="0"/>
                    <a:ea typeface="Calibri" panose="020F0502020204030204" pitchFamily="34" charset="0"/>
                    <a:cs typeface="Times New Roman" panose="02020603050405020304" pitchFamily="18" charset="0"/>
                  </a:rPr>
                  <a:t>then A[p*p], A[(p+1)*p], … have been eliminated on previous passes.</a:t>
                </a:r>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9518904" y="733222"/>
                <a:ext cx="1636776" cy="3693319"/>
              </a:xfrm>
              <a:prstGeom prst="rect">
                <a:avLst/>
              </a:prstGeom>
              <a:blipFill>
                <a:blip r:embed="rId3"/>
                <a:stretch>
                  <a:fillRect l="-2963" t="-658" r="-4074" b="-1316"/>
                </a:stretch>
              </a:blipFill>
            </p:spPr>
            <p:txBody>
              <a:bodyPr/>
              <a:lstStyle/>
              <a:p>
                <a:r>
                  <a:rPr lang="en-US">
                    <a:noFill/>
                  </a:rPr>
                  <a:t> </a:t>
                </a:r>
              </a:p>
            </p:txBody>
          </p:sp>
        </mc:Fallback>
      </mc:AlternateContent>
      <p:cxnSp>
        <p:nvCxnSpPr>
          <p:cNvPr id="10" name="Straight Arrow Connector 9"/>
          <p:cNvCxnSpPr/>
          <p:nvPr/>
        </p:nvCxnSpPr>
        <p:spPr>
          <a:xfrm flipH="1">
            <a:off x="8330184" y="877824"/>
            <a:ext cx="1188720" cy="1138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021509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AE841DEB-3ECA-57B1-29AF-DE0E5333EA9E}"/>
              </a:ext>
            </a:extLst>
          </p:cNvPr>
          <p:cNvSpPr txBox="1"/>
          <p:nvPr/>
        </p:nvSpPr>
        <p:spPr>
          <a:xfrm>
            <a:off x="1228436" y="401889"/>
            <a:ext cx="5052291" cy="450163"/>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435016" y="401889"/>
                <a:ext cx="9851819" cy="6298006"/>
              </a:xfrm>
              <a:prstGeom prst="rect">
                <a:avLst/>
              </a:prstGeom>
            </p:spPr>
            <p:txBody>
              <a:bodyPr wrap="square">
                <a:spAutoFit/>
              </a:bodyPr>
              <a:lstStyle/>
              <a:p>
                <a:pPr>
                  <a:lnSpc>
                    <a:spcPct val="107000"/>
                  </a:lnSpc>
                  <a:spcAft>
                    <a:spcPts val="800"/>
                  </a:spcAft>
                </a:pP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How fast the algorithm is?</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For n = 48, p*p </a:t>
                </a:r>
                <a14:m>
                  <m:oMath xmlns:m="http://schemas.openxmlformats.org/officeDocument/2006/math">
                    <m:r>
                      <a:rPr lang="en-US" sz="2200"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cs typeface="Times New Roman" panose="02020603050405020304" pitchFamily="18" charset="0"/>
                  </a:rPr>
                  <a:t>48 implies that p = 5, eliminate 23 of 2, 7 of 3, and 2 of 5 with total </a:t>
                </a:r>
                <a:r>
                  <a:rPr lang="en-US" sz="2200" dirty="0">
                    <a:solidFill>
                      <a:srgbClr val="0000FF"/>
                    </a:solidFill>
                    <a:latin typeface="Times New Roman" panose="02020603050405020304" pitchFamily="18" charset="0"/>
                    <a:cs typeface="Times New Roman" panose="02020603050405020304" pitchFamily="18" charset="0"/>
                  </a:rPr>
                  <a:t>32 numbers out of 48</a:t>
                </a:r>
                <a:r>
                  <a:rPr lang="en-US" sz="2200" dirty="0">
                    <a:latin typeface="Times New Roman" panose="02020603050405020304" pitchFamily="18" charset="0"/>
                    <a:cs typeface="Times New Roman" panose="02020603050405020304" pitchFamily="18" charset="0"/>
                  </a:rPr>
                  <a:t>; for n = 49 implies that p = 7, eliminate 23 of 2, 7 of 2, 2 of 5 and 1 of 7 with total </a:t>
                </a:r>
                <a:r>
                  <a:rPr lang="en-US" sz="2200" dirty="0">
                    <a:solidFill>
                      <a:srgbClr val="0000FF"/>
                    </a:solidFill>
                    <a:latin typeface="Times New Roman" panose="02020603050405020304" pitchFamily="18" charset="0"/>
                    <a:cs typeface="Times New Roman" panose="02020603050405020304" pitchFamily="18" charset="0"/>
                  </a:rPr>
                  <a:t>33 numbers out of 49</a:t>
                </a:r>
                <a:r>
                  <a:rPr lang="en-US" sz="2200" dirty="0">
                    <a:latin typeface="Times New Roman" panose="02020603050405020304" pitchFamily="18" charset="0"/>
                    <a:cs typeface="Times New Roman" panose="02020603050405020304" pitchFamily="18" charset="0"/>
                  </a:rPr>
                  <a:t>; for n = 63 implies that p = 7, eliminate 30 of 2, 10 of 3, 3 of 5 and 1 of 7 with total </a:t>
                </a:r>
                <a:r>
                  <a:rPr lang="en-US" sz="2200" dirty="0">
                    <a:solidFill>
                      <a:srgbClr val="0000FF"/>
                    </a:solidFill>
                    <a:latin typeface="Times New Roman" panose="02020603050405020304" pitchFamily="18" charset="0"/>
                    <a:cs typeface="Times New Roman" panose="02020603050405020304" pitchFamily="18" charset="0"/>
                  </a:rPr>
                  <a:t>44 numbers out of 63</a:t>
                </a:r>
                <a:r>
                  <a:rPr 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nSpc>
                    <a:spcPct val="107000"/>
                  </a:lnSpc>
                  <a:spcAft>
                    <a:spcPts val="800"/>
                  </a:spcAft>
                  <a:buFont typeface="Arial" panose="020B0604020202020204" pitchFamily="34" charset="0"/>
                  <a:buChar char="•"/>
                </a:pP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The total number </a:t>
                </a:r>
                <a:r>
                  <a:rPr lang="en-US" sz="2000" b="1" dirty="0">
                    <a:latin typeface="Times New Roman" panose="02020603050405020304" pitchFamily="18" charset="0"/>
                    <a:cs typeface="Times New Roman" panose="02020603050405020304" pitchFamily="18" charset="0"/>
                  </a:rPr>
                  <a:t>d</a:t>
                </a: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eliminated out of </a:t>
                </a:r>
                <a:r>
                  <a:rPr lang="en-US" sz="2200" baseline="-25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p*p </a:t>
                </a:r>
                <a:r>
                  <a:rPr lang="en-US" sz="2200" baseline="-25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sz="2200" i="1" smtClean="0">
                        <a:solidFill>
                          <a:srgbClr val="0000C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n </a:t>
                </a:r>
                <a14:m>
                  <m:oMath xmlns:m="http://schemas.openxmlformats.org/officeDocument/2006/math">
                    <m:r>
                      <a:rPr lang="en-US" sz="2200" i="1">
                        <a:solidFill>
                          <a:srgbClr val="0000C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200" baseline="-25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(p+1)*(p+1) </a:t>
                </a:r>
                <a:r>
                  <a:rPr lang="en-US" sz="2200" baseline="-25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is </a:t>
                </a:r>
                <a:r>
                  <a:rPr lang="en-US" sz="2200" i="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least</a:t>
                </a:r>
              </a:p>
              <a:p>
                <a:pPr>
                  <a:spcAft>
                    <a:spcPts val="800"/>
                  </a:spcAft>
                </a:pPr>
                <a:r>
                  <a:rPr lang="en-US" sz="2400" b="1" dirty="0">
                    <a:latin typeface="Times New Roman" panose="02020603050405020304" pitchFamily="18" charset="0"/>
                    <a:cs typeface="Times New Roman" panose="02020603050405020304" pitchFamily="18" charset="0"/>
                  </a:rPr>
                  <a:t>(1</a:t>
                </a:r>
                <a:r>
                  <a:rPr lang="en-US" sz="2400" b="1" baseline="-25000" dirty="0">
                    <a:latin typeface="Times New Roman" panose="02020603050405020304" pitchFamily="18" charset="0"/>
                    <a:cs typeface="Times New Roman" panose="02020603050405020304" pitchFamily="18" charset="0"/>
                  </a:rPr>
                  <a:t>2</a:t>
                </a:r>
                <a:r>
                  <a:rPr lang="en-US" sz="2400" b="1" dirty="0">
                    <a:latin typeface="Times New Roman" panose="02020603050405020304" pitchFamily="18" charset="0"/>
                    <a:cs typeface="Times New Roman" panose="02020603050405020304" pitchFamily="18" charset="0"/>
                  </a:rPr>
                  <a:t> + 2</a:t>
                </a:r>
                <a:r>
                  <a:rPr lang="en-US" sz="2400" b="1" baseline="-25000" dirty="0">
                    <a:latin typeface="Times New Roman" panose="02020603050405020304" pitchFamily="18" charset="0"/>
                    <a:cs typeface="Times New Roman" panose="02020603050405020304" pitchFamily="18" charset="0"/>
                  </a:rPr>
                  <a:t>3</a:t>
                </a:r>
                <a:r>
                  <a:rPr lang="en-US" sz="2400" b="1" dirty="0">
                    <a:latin typeface="Times New Roman" panose="02020603050405020304" pitchFamily="18" charset="0"/>
                    <a:cs typeface="Times New Roman" panose="02020603050405020304" pitchFamily="18" charset="0"/>
                  </a:rPr>
                  <a:t> + 3</a:t>
                </a:r>
                <a:r>
                  <a:rPr lang="en-US" sz="2400" b="1" baseline="-25000" dirty="0">
                    <a:latin typeface="Times New Roman" panose="02020603050405020304" pitchFamily="18" charset="0"/>
                    <a:cs typeface="Times New Roman" panose="02020603050405020304" pitchFamily="18" charset="0"/>
                  </a:rPr>
                  <a:t>4</a:t>
                </a:r>
                <a:r>
                  <a:rPr lang="en-US" sz="2400" b="1" dirty="0">
                    <a:latin typeface="Times New Roman" panose="02020603050405020304" pitchFamily="18" charset="0"/>
                    <a:cs typeface="Times New Roman" panose="02020603050405020304" pitchFamily="18" charset="0"/>
                  </a:rPr>
                  <a:t> + 4</a:t>
                </a:r>
                <a:r>
                  <a:rPr lang="en-US" sz="2400" b="1" baseline="-25000" dirty="0">
                    <a:latin typeface="Times New Roman" panose="02020603050405020304" pitchFamily="18" charset="0"/>
                    <a:cs typeface="Times New Roman" panose="02020603050405020304" pitchFamily="18" charset="0"/>
                  </a:rPr>
                  <a:t>5</a:t>
                </a:r>
                <a:r>
                  <a:rPr lang="en-US" sz="2400" b="1" dirty="0">
                    <a:latin typeface="Times New Roman" panose="02020603050405020304" pitchFamily="18" charset="0"/>
                    <a:cs typeface="Times New Roman" panose="02020603050405020304" pitchFamily="18" charset="0"/>
                  </a:rPr>
                  <a:t> + 5</a:t>
                </a:r>
                <a:r>
                  <a:rPr lang="en-US" sz="2400" b="1" baseline="-25000" dirty="0">
                    <a:latin typeface="Times New Roman" panose="02020603050405020304" pitchFamily="18" charset="0"/>
                    <a:cs typeface="Times New Roman" panose="02020603050405020304" pitchFamily="18" charset="0"/>
                  </a:rPr>
                  <a:t>6</a:t>
                </a:r>
                <a:r>
                  <a:rPr lang="en-US" sz="2400" b="1" dirty="0">
                    <a:latin typeface="Times New Roman" panose="02020603050405020304" pitchFamily="18" charset="0"/>
                    <a:cs typeface="Times New Roman" panose="02020603050405020304" pitchFamily="18" charset="0"/>
                  </a:rPr>
                  <a:t> + 6</a:t>
                </a:r>
                <a:r>
                  <a:rPr lang="en-US" sz="2400" b="1" baseline="-25000" dirty="0">
                    <a:latin typeface="Times New Roman" panose="02020603050405020304" pitchFamily="18" charset="0"/>
                    <a:cs typeface="Times New Roman" panose="02020603050405020304" pitchFamily="18" charset="0"/>
                  </a:rPr>
                  <a:t>7</a:t>
                </a:r>
                <a:r>
                  <a:rPr lang="en-US" sz="2400" b="1" dirty="0">
                    <a:latin typeface="Times New Roman" panose="02020603050405020304" pitchFamily="18" charset="0"/>
                    <a:cs typeface="Times New Roman" panose="02020603050405020304" pitchFamily="18" charset="0"/>
                  </a:rPr>
                  <a:t> + 7</a:t>
                </a:r>
                <a:r>
                  <a:rPr lang="en-US" sz="2400" b="1" baseline="-25000" dirty="0">
                    <a:latin typeface="Times New Roman" panose="02020603050405020304" pitchFamily="18" charset="0"/>
                    <a:cs typeface="Times New Roman" panose="02020603050405020304" pitchFamily="18" charset="0"/>
                  </a:rPr>
                  <a:t>8 </a:t>
                </a:r>
                <a:r>
                  <a:rPr lang="en-US" sz="2400" b="1" dirty="0">
                    <a:latin typeface="Times New Roman" panose="02020603050405020304" pitchFamily="18" charset="0"/>
                    <a:cs typeface="Times New Roman" panose="02020603050405020304" pitchFamily="18" charset="0"/>
                  </a:rPr>
                  <a:t>+ … + (p – 1)</a:t>
                </a:r>
                <a:r>
                  <a:rPr lang="en-US" sz="2400" b="1" baseline="-25000" dirty="0">
                    <a:latin typeface="Times New Roman" panose="02020603050405020304" pitchFamily="18" charset="0"/>
                    <a:cs typeface="Times New Roman" panose="02020603050405020304" pitchFamily="18" charset="0"/>
                  </a:rPr>
                  <a:t>p</a:t>
                </a:r>
                <a:r>
                  <a:rPr lang="en-US" sz="2400" b="1" dirty="0">
                    <a:latin typeface="Times New Roman" panose="02020603050405020304" pitchFamily="18" charset="0"/>
                    <a:cs typeface="Times New Roman" panose="02020603050405020304" pitchFamily="18" charset="0"/>
                  </a:rPr>
                  <a:t> )  = </a:t>
                </a:r>
                <a14:m>
                  <m:oMath xmlns:m="http://schemas.openxmlformats.org/officeDocument/2006/math">
                    <m:f>
                      <m:fPr>
                        <m:ctrlPr>
                          <a:rPr lang="en-US" sz="2400" b="1" i="1">
                            <a:latin typeface="Cambria Math" panose="02040503050406030204" pitchFamily="18" charset="0"/>
                          </a:rPr>
                        </m:ctrlPr>
                      </m:fPr>
                      <m:num>
                        <m:r>
                          <a:rPr lang="en-US" sz="2400" b="1" i="1">
                            <a:latin typeface="Cambria Math" panose="02040503050406030204" pitchFamily="18" charset="0"/>
                          </a:rPr>
                          <m:t>(</m:t>
                        </m:r>
                        <m:r>
                          <a:rPr lang="en-US" sz="2400" b="1" i="1">
                            <a:latin typeface="Cambria Math" panose="02040503050406030204" pitchFamily="18" charset="0"/>
                          </a:rPr>
                          <m:t>𝒑</m:t>
                        </m:r>
                        <m:r>
                          <a:rPr lang="en-US" sz="2400" b="1" i="1">
                            <a:latin typeface="Cambria Math" panose="02040503050406030204" pitchFamily="18" charset="0"/>
                          </a:rPr>
                          <m:t>−</m:t>
                        </m:r>
                        <m:r>
                          <a:rPr lang="en-US" sz="2400" b="1" i="1">
                            <a:latin typeface="Cambria Math" panose="02040503050406030204" pitchFamily="18" charset="0"/>
                          </a:rPr>
                          <m:t>𝟏</m:t>
                        </m:r>
                        <m:r>
                          <a:rPr lang="en-US" sz="2400" b="1" i="1">
                            <a:latin typeface="Cambria Math" panose="02040503050406030204" pitchFamily="18" charset="0"/>
                          </a:rPr>
                          <m:t>)(</m:t>
                        </m:r>
                        <m:r>
                          <a:rPr lang="en-US" sz="2400" b="1" i="1">
                            <a:latin typeface="Cambria Math" panose="02040503050406030204" pitchFamily="18" charset="0"/>
                          </a:rPr>
                          <m:t>𝒑</m:t>
                        </m:r>
                        <m:r>
                          <a:rPr lang="en-US" sz="2400" b="1" i="1">
                            <a:latin typeface="Cambria Math" panose="02040503050406030204" pitchFamily="18" charset="0"/>
                          </a:rPr>
                          <m:t>−</m:t>
                        </m:r>
                        <m:r>
                          <a:rPr lang="en-US" sz="2400" b="1" i="1">
                            <a:latin typeface="Cambria Math" panose="02040503050406030204" pitchFamily="18" charset="0"/>
                          </a:rPr>
                          <m:t>𝟏</m:t>
                        </m:r>
                        <m:r>
                          <a:rPr lang="en-US" sz="2400" b="1" i="1">
                            <a:latin typeface="Cambria Math" panose="02040503050406030204" pitchFamily="18" charset="0"/>
                          </a:rPr>
                          <m:t>+</m:t>
                        </m:r>
                        <m:r>
                          <a:rPr lang="en-US" sz="2400" b="1" i="1">
                            <a:latin typeface="Cambria Math" panose="02040503050406030204" pitchFamily="18" charset="0"/>
                          </a:rPr>
                          <m:t>𝟏</m:t>
                        </m:r>
                        <m:r>
                          <a:rPr lang="en-US" sz="2400" b="1" i="1">
                            <a:latin typeface="Cambria Math" panose="02040503050406030204" pitchFamily="18" charset="0"/>
                          </a:rPr>
                          <m:t>)</m:t>
                        </m:r>
                      </m:num>
                      <m:den>
                        <m:r>
                          <a:rPr lang="en-US" sz="2400" b="1" i="1">
                            <a:latin typeface="Cambria Math" panose="02040503050406030204" pitchFamily="18" charset="0"/>
                          </a:rPr>
                          <m:t>𝟐</m:t>
                        </m:r>
                      </m:den>
                    </m:f>
                    <m:r>
                      <a:rPr lang="en-US" sz="2400" b="1" i="1">
                        <a:latin typeface="Cambria Math" panose="02040503050406030204" pitchFamily="18" charset="0"/>
                      </a:rPr>
                      <m:t> </m:t>
                    </m:r>
                  </m:oMath>
                </a14:m>
                <a:endParaRPr lang="en-US" sz="24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800"/>
                  </a:spcAft>
                </a:pPr>
                <a:r>
                  <a:rPr lang="en-US" sz="2400" b="1"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b="1" i="1" smtClean="0">
                            <a:solidFill>
                              <a:srgbClr val="0000FF"/>
                            </a:solidFill>
                            <a:latin typeface="Cambria Math" panose="02040503050406030204" pitchFamily="18" charset="0"/>
                          </a:rPr>
                        </m:ctrlPr>
                      </m:fPr>
                      <m:num>
                        <m:r>
                          <a:rPr lang="en-US" sz="2400" b="1" i="1">
                            <a:solidFill>
                              <a:srgbClr val="0000FF"/>
                            </a:solidFill>
                            <a:latin typeface="Cambria Math" panose="02040503050406030204" pitchFamily="18" charset="0"/>
                          </a:rPr>
                          <m:t>𝒑</m:t>
                        </m:r>
                        <m:r>
                          <a:rPr lang="en-US" sz="2400" b="1" i="1">
                            <a:solidFill>
                              <a:srgbClr val="0000FF"/>
                            </a:solidFill>
                            <a:latin typeface="Cambria Math" panose="02040503050406030204" pitchFamily="18" charset="0"/>
                          </a:rPr>
                          <m:t>(</m:t>
                        </m:r>
                        <m:r>
                          <a:rPr lang="en-US" sz="2400" b="1" i="1">
                            <a:solidFill>
                              <a:srgbClr val="0000FF"/>
                            </a:solidFill>
                            <a:latin typeface="Cambria Math" panose="02040503050406030204" pitchFamily="18" charset="0"/>
                          </a:rPr>
                          <m:t>𝒑</m:t>
                        </m:r>
                        <m:r>
                          <a:rPr lang="en-US" sz="2400" b="1" i="1">
                            <a:solidFill>
                              <a:srgbClr val="0000FF"/>
                            </a:solidFill>
                            <a:latin typeface="Cambria Math" panose="02040503050406030204" pitchFamily="18" charset="0"/>
                          </a:rPr>
                          <m:t>−</m:t>
                        </m:r>
                        <m:r>
                          <a:rPr lang="en-US" sz="2400" b="1" i="1">
                            <a:solidFill>
                              <a:srgbClr val="0000FF"/>
                            </a:solidFill>
                            <a:latin typeface="Cambria Math" panose="02040503050406030204" pitchFamily="18" charset="0"/>
                          </a:rPr>
                          <m:t>𝟏</m:t>
                        </m:r>
                        <m:r>
                          <a:rPr lang="en-US" sz="2400" b="1" i="1">
                            <a:solidFill>
                              <a:srgbClr val="0000FF"/>
                            </a:solidFill>
                            <a:latin typeface="Cambria Math" panose="02040503050406030204" pitchFamily="18" charset="0"/>
                          </a:rPr>
                          <m:t>)</m:t>
                        </m:r>
                      </m:num>
                      <m:den>
                        <m:r>
                          <a:rPr lang="en-US" sz="2400" b="1" i="1">
                            <a:solidFill>
                              <a:srgbClr val="0000FF"/>
                            </a:solidFill>
                            <a:latin typeface="Cambria Math" panose="02040503050406030204" pitchFamily="18" charset="0"/>
                          </a:rPr>
                          <m:t>𝟐</m:t>
                        </m:r>
                      </m:den>
                    </m:f>
                  </m:oMath>
                </a14:m>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 ≤ d ≤</a:t>
                </a:r>
                <a14:m>
                  <m:oMath xmlns:m="http://schemas.openxmlformats.org/officeDocument/2006/math">
                    <m:r>
                      <a:rPr lang="en-US" sz="2000" b="1" i="0" smtClean="0">
                        <a:latin typeface="Cambria Math" panose="02040503050406030204" pitchFamily="18" charset="0"/>
                        <a:cs typeface="Times New Roman" panose="02020603050405020304" pitchFamily="18" charset="0"/>
                      </a:rPr>
                      <m:t> </m:t>
                    </m:r>
                    <m:nary>
                      <m:naryPr>
                        <m:chr m:val="∑"/>
                        <m:ctrlPr>
                          <a:rPr lang="en-US" sz="2000" b="1" i="1">
                            <a:latin typeface="Cambria Math" panose="02040503050406030204" pitchFamily="18" charset="0"/>
                            <a:cs typeface="Times New Roman" panose="02020603050405020304" pitchFamily="18" charset="0"/>
                          </a:rPr>
                        </m:ctrlPr>
                      </m:naryPr>
                      <m:sub>
                        <m:r>
                          <m:rPr>
                            <m:brk m:alnAt="23"/>
                          </m:rPr>
                          <a:rPr lang="en-US" sz="2000" b="1" i="1">
                            <a:latin typeface="Cambria Math" panose="02040503050406030204" pitchFamily="18" charset="0"/>
                            <a:cs typeface="Times New Roman" panose="02020603050405020304" pitchFamily="18" charset="0"/>
                          </a:rPr>
                          <m:t>𝒑</m:t>
                        </m:r>
                        <m:r>
                          <a:rPr lang="en-US" sz="2000" b="1" i="1">
                            <a:latin typeface="Cambria Math" panose="02040503050406030204" pitchFamily="18" charset="0"/>
                            <a:cs typeface="Times New Roman" panose="02020603050405020304" pitchFamily="18" charset="0"/>
                          </a:rPr>
                          <m:t>′=</m:t>
                        </m:r>
                        <m:r>
                          <a:rPr lang="en-US" sz="2000" b="1" i="1">
                            <a:latin typeface="Cambria Math" panose="02040503050406030204" pitchFamily="18" charset="0"/>
                            <a:cs typeface="Times New Roman" panose="02020603050405020304" pitchFamily="18" charset="0"/>
                          </a:rPr>
                          <m:t>𝟐</m:t>
                        </m:r>
                      </m:sub>
                      <m:sup>
                        <m:r>
                          <m:rPr>
                            <m:nor/>
                          </m:rPr>
                          <a:rPr lang="en-US" sz="2000" spc="-100" baseline="-25000" dirty="0">
                            <a:latin typeface="Consolas" panose="020B0609020204030204" pitchFamily="49" charset="0"/>
                            <a:ea typeface="Calibri" panose="020F0502020204030204" pitchFamily="34" charset="0"/>
                            <a:cs typeface="Times New Roman" panose="02020603050405020304" pitchFamily="18" charset="0"/>
                          </a:rPr>
                          <m:t>└</m:t>
                        </m:r>
                        <m:rad>
                          <m:radPr>
                            <m:degHide m:val="on"/>
                            <m:ctrlPr>
                              <a:rPr lang="en-US" sz="2000" b="1" i="1">
                                <a:latin typeface="Cambria Math" panose="02040503050406030204" pitchFamily="18" charset="0"/>
                              </a:rPr>
                            </m:ctrlPr>
                          </m:radPr>
                          <m:deg/>
                          <m:e>
                            <m:r>
                              <a:rPr lang="en-US" sz="2000" b="1" i="1">
                                <a:latin typeface="Cambria Math" panose="02040503050406030204" pitchFamily="18" charset="0"/>
                              </a:rPr>
                              <m:t>𝒏</m:t>
                            </m:r>
                          </m:e>
                        </m:rad>
                        <m:r>
                          <m:rPr>
                            <m:nor/>
                          </m:rPr>
                          <a:rPr lang="en-US" sz="2000" spc="-100" baseline="-25000" dirty="0">
                            <a:latin typeface="Consolas" panose="020B0609020204030204" pitchFamily="49" charset="0"/>
                            <a:ea typeface="Calibri" panose="020F0502020204030204" pitchFamily="34" charset="0"/>
                            <a:cs typeface="Times New Roman" panose="02020603050405020304" pitchFamily="18" charset="0"/>
                          </a:rPr>
                          <m:t>┘</m:t>
                        </m:r>
                      </m:sup>
                      <m:e>
                        <m:r>
                          <a:rPr lang="en-US" sz="2000" b="1" i="1">
                            <a:latin typeface="Cambria Math" panose="02040503050406030204" pitchFamily="18" charset="0"/>
                            <a:cs typeface="Times New Roman" panose="02020603050405020304" pitchFamily="18" charset="0"/>
                          </a:rPr>
                          <m:t>(</m:t>
                        </m:r>
                        <m:r>
                          <m:rPr>
                            <m:nor/>
                          </m:rPr>
                          <a:rPr lang="en-US" sz="2000" baseline="-25000" dirty="0">
                            <a:latin typeface="Times New Roman" panose="02020603050405020304" pitchFamily="18" charset="0"/>
                            <a:ea typeface="Calibri" panose="020F0502020204030204" pitchFamily="34" charset="0"/>
                            <a:cs typeface="Times New Roman" panose="02020603050405020304" pitchFamily="18" charset="0"/>
                          </a:rPr>
                          <m:t>└</m:t>
                        </m:r>
                        <m:f>
                          <m:fPr>
                            <m:ctrlPr>
                              <a:rPr lang="en-US" sz="2000" i="1" dirty="0">
                                <a:latin typeface="Cambria Math" panose="02040503050406030204" pitchFamily="18" charset="0"/>
                                <a:cs typeface="Times New Roman" panose="02020603050405020304" pitchFamily="18" charset="0"/>
                              </a:rPr>
                            </m:ctrlPr>
                          </m:fPr>
                          <m:num>
                            <m:r>
                              <a:rPr lang="en-US" sz="2000" i="1" dirty="0">
                                <a:latin typeface="Cambria Math" panose="02040503050406030204" pitchFamily="18" charset="0"/>
                                <a:cs typeface="Times New Roman" panose="02020603050405020304" pitchFamily="18" charset="0"/>
                              </a:rPr>
                              <m:t>𝑛</m:t>
                            </m:r>
                          </m:num>
                          <m:den>
                            <m:r>
                              <a:rPr lang="en-US" sz="2000" i="1" dirty="0">
                                <a:latin typeface="Cambria Math" panose="02040503050406030204" pitchFamily="18" charset="0"/>
                                <a:cs typeface="Times New Roman" panose="02020603050405020304" pitchFamily="18" charset="0"/>
                              </a:rPr>
                              <m:t>𝑝</m:t>
                            </m:r>
                            <m:r>
                              <a:rPr lang="en-US" sz="2000" i="1" dirty="0">
                                <a:latin typeface="Cambria Math" panose="02040503050406030204" pitchFamily="18" charset="0"/>
                                <a:cs typeface="Times New Roman" panose="02020603050405020304" pitchFamily="18" charset="0"/>
                              </a:rPr>
                              <m:t>′</m:t>
                            </m:r>
                          </m:den>
                        </m:f>
                        <m:r>
                          <m:rPr>
                            <m:nor/>
                          </m:rPr>
                          <a:rPr lang="en-US" sz="2000" baseline="-25000" dirty="0">
                            <a:latin typeface="Times New Roman" panose="02020603050405020304" pitchFamily="18" charset="0"/>
                            <a:ea typeface="Calibri" panose="020F0502020204030204" pitchFamily="34" charset="0"/>
                            <a:cs typeface="Times New Roman" panose="02020603050405020304" pitchFamily="18" charset="0"/>
                          </a:rPr>
                          <m:t>┘</m:t>
                        </m:r>
                      </m:e>
                    </m:nary>
                    <m:r>
                      <a:rPr lang="en-US" sz="2000" b="1" i="1" dirty="0">
                        <a:latin typeface="Cambria Math" panose="02040503050406030204" pitchFamily="18" charset="0"/>
                        <a:ea typeface="Calibri" panose="020F0502020204030204" pitchFamily="34" charset="0"/>
                        <a:cs typeface="Times New Roman" panose="02020603050405020304" pitchFamily="18" charset="0"/>
                      </a:rPr>
                      <m:t>−</m:t>
                    </m:r>
                    <m:r>
                      <a:rPr lang="en-US" sz="2000" b="1" i="1">
                        <a:latin typeface="Cambria Math" panose="02040503050406030204" pitchFamily="18" charset="0"/>
                        <a:cs typeface="Times New Roman" panose="02020603050405020304" pitchFamily="18" charset="0"/>
                      </a:rPr>
                      <m:t>(</m:t>
                    </m:r>
                    <m:sSup>
                      <m:sSupPr>
                        <m:ctrlPr>
                          <a:rPr lang="en-US" sz="2000" i="1">
                            <a:latin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cs typeface="Times New Roman" panose="02020603050405020304" pitchFamily="18" charset="0"/>
                          </a:rPr>
                          <m:t>𝑝</m:t>
                        </m:r>
                      </m:e>
                      <m:sup>
                        <m:r>
                          <a:rPr lang="en-US" sz="2000" i="1">
                            <a:latin typeface="Cambria Math" panose="02040503050406030204" pitchFamily="18" charset="0"/>
                            <a:cs typeface="Times New Roman" panose="02020603050405020304" pitchFamily="18" charset="0"/>
                          </a:rPr>
                          <m:t>′</m:t>
                        </m:r>
                      </m:sup>
                    </m:sSup>
                    <m:r>
                      <a:rPr lang="en-US" sz="2000" i="1">
                        <a:latin typeface="Cambria Math" panose="02040503050406030204" pitchFamily="18" charset="0"/>
                        <a:cs typeface="Times New Roman" panose="02020603050405020304" pitchFamily="18" charset="0"/>
                      </a:rPr>
                      <m:t>−1</m:t>
                    </m:r>
                    <m:r>
                      <a:rPr lang="en-US" sz="2000" b="1" i="1">
                        <a:latin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cs typeface="Times New Roman" panose="02020603050405020304" pitchFamily="18" charset="0"/>
                      </a:rPr>
                      <m:t>.</m:t>
                    </m:r>
                  </m:oMath>
                </a14:m>
                <a:r>
                  <a:rPr lang="en-US" sz="2200" dirty="0">
                    <a:latin typeface="Times New Roman" panose="02020603050405020304" pitchFamily="18" charset="0"/>
                    <a:cs typeface="Times New Roman" panose="02020603050405020304" pitchFamily="18" charset="0"/>
                  </a:rPr>
                  <a:t>	2*2, 3*2, 4*2, 5*2, 6*2, 7*2, 8*2, …, p*2 </a:t>
                </a:r>
                <a14:m>
                  <m:oMath xmlns:m="http://schemas.openxmlformats.org/officeDocument/2006/math">
                    <m:r>
                      <a:rPr lang="en-US" sz="2200"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cs typeface="Times New Roman" panose="02020603050405020304" pitchFamily="18" charset="0"/>
                  </a:rPr>
                  <a:t>n</a:t>
                </a:r>
              </a:p>
              <a:p>
                <a:r>
                  <a:rPr lang="en-US" sz="2200" dirty="0">
                    <a:latin typeface="Times New Roman" panose="02020603050405020304" pitchFamily="18" charset="0"/>
                    <a:cs typeface="Times New Roman" panose="02020603050405020304" pitchFamily="18" charset="0"/>
                  </a:rPr>
                  <a:t>                     3*3, 4*3, 5*3, 6*3, 7*3, 8*3, …, p*3 </a:t>
                </a:r>
                <a14:m>
                  <m:oMath xmlns:m="http://schemas.openxmlformats.org/officeDocument/2006/math">
                    <m:r>
                      <a:rPr lang="en-US" sz="2200"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cs typeface="Times New Roman" panose="02020603050405020304" pitchFamily="18" charset="0"/>
                  </a:rPr>
                  <a:t>n</a:t>
                </a:r>
              </a:p>
              <a:p>
                <a:r>
                  <a:rPr lang="en-US" sz="2200" dirty="0">
                    <a:latin typeface="Times New Roman" panose="02020603050405020304" pitchFamily="18" charset="0"/>
                    <a:cs typeface="Times New Roman" panose="02020603050405020304" pitchFamily="18" charset="0"/>
                  </a:rPr>
                  <a:t>                             4*4, 5*4, 6*4, 7*4, 8*4, …, p*4 </a:t>
                </a:r>
                <a14:m>
                  <m:oMath xmlns:m="http://schemas.openxmlformats.org/officeDocument/2006/math">
                    <m:r>
                      <a:rPr lang="en-US" sz="2200"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cs typeface="Times New Roman" panose="02020603050405020304" pitchFamily="18" charset="0"/>
                  </a:rPr>
                  <a:t>n</a:t>
                </a:r>
              </a:p>
              <a:p>
                <a:r>
                  <a:rPr lang="en-US" sz="2200" dirty="0">
                    <a:latin typeface="Times New Roman" panose="02020603050405020304" pitchFamily="18" charset="0"/>
                    <a:cs typeface="Times New Roman" panose="02020603050405020304" pitchFamily="18" charset="0"/>
                  </a:rPr>
                  <a:t>		           5*5, 6*5, 7*5, 8*5, …, p*5	 if p = 7, there are p-1 </a:t>
                </a:r>
              </a:p>
              <a:p>
                <a:r>
                  <a:rPr lang="en-US" sz="2200" dirty="0">
                    <a:latin typeface="Times New Roman" panose="02020603050405020304" pitchFamily="18" charset="0"/>
                    <a:cs typeface="Times New Roman" panose="02020603050405020304" pitchFamily="18" charset="0"/>
                  </a:rPr>
                  <a:t>		                   6*6, 7*6, 8*6, …, p*6         in this column (which				              7*7, 8*7, …, p*7      have been eliminated)</a:t>
                </a:r>
              </a:p>
              <a:p>
                <a:r>
                  <a:rPr lang="en-US" sz="22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                                                             8*8</a:t>
                </a: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p*8</a:t>
                </a:r>
                <a:endParaRPr lang="en-US" sz="22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435016" y="401889"/>
                <a:ext cx="9851819" cy="6298006"/>
              </a:xfrm>
              <a:prstGeom prst="rect">
                <a:avLst/>
              </a:prstGeom>
              <a:blipFill>
                <a:blip r:embed="rId2"/>
                <a:stretch>
                  <a:fillRect l="-928" t="-678"/>
                </a:stretch>
              </a:blipFill>
            </p:spPr>
            <p:txBody>
              <a:bodyPr/>
              <a:lstStyle/>
              <a:p>
                <a:r>
                  <a:rPr lang="en-US">
                    <a:noFill/>
                  </a:rPr>
                  <a:t> </a:t>
                </a:r>
              </a:p>
            </p:txBody>
          </p:sp>
        </mc:Fallback>
      </mc:AlternateContent>
      <p:cxnSp>
        <p:nvCxnSpPr>
          <p:cNvPr id="5" name="Straight Arrow Connector 4"/>
          <p:cNvCxnSpPr/>
          <p:nvPr/>
        </p:nvCxnSpPr>
        <p:spPr>
          <a:xfrm>
            <a:off x="1729803" y="3324981"/>
            <a:ext cx="807868"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p:cNvCxnSpPr>
          <p:nvPr/>
        </p:nvCxnSpPr>
        <p:spPr>
          <a:xfrm>
            <a:off x="2299275" y="3358083"/>
            <a:ext cx="795167" cy="881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869315" y="3308900"/>
            <a:ext cx="76348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495516" y="3341532"/>
            <a:ext cx="76348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069189" y="3358083"/>
            <a:ext cx="76348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660070" y="3358083"/>
            <a:ext cx="76348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F292F49-9DF8-4787-B880-28600D7025B7}"/>
                  </a:ext>
                </a:extLst>
              </p:cNvPr>
              <p:cNvSpPr txBox="1"/>
              <p:nvPr/>
            </p:nvSpPr>
            <p:spPr>
              <a:xfrm>
                <a:off x="292621" y="6226930"/>
                <a:ext cx="5259977" cy="631070"/>
              </a:xfrm>
              <a:prstGeom prst="rect">
                <a:avLst/>
              </a:prstGeom>
              <a:noFill/>
              <a:ln>
                <a:solidFill>
                  <a:srgbClr val="C00000"/>
                </a:solidFill>
              </a:ln>
            </p:spPr>
            <p:txBody>
              <a:bodyPr wrap="square" rtlCol="0">
                <a:spAutoFit/>
              </a:bodyPr>
              <a:lstStyle/>
              <a:p>
                <a:r>
                  <a:rPr lang="en-US" sz="2400" dirty="0">
                    <a:solidFill>
                      <a:srgbClr val="0000FF"/>
                    </a:solidFill>
                  </a:rPr>
                  <a:t>  1 +  2  +  3  +  4  +  5  +  6   = </a:t>
                </a:r>
                <a14:m>
                  <m:oMath xmlns:m="http://schemas.openxmlformats.org/officeDocument/2006/math">
                    <m:f>
                      <m:fPr>
                        <m:ctrlPr>
                          <a:rPr lang="en-US" sz="2400" b="1" i="1">
                            <a:latin typeface="Cambria Math" panose="02040503050406030204" pitchFamily="18" charset="0"/>
                          </a:rPr>
                        </m:ctrlPr>
                      </m:fPr>
                      <m:num>
                        <m:r>
                          <a:rPr lang="en-US" sz="2400" b="1" i="1" smtClean="0">
                            <a:latin typeface="Cambria Math" panose="02040503050406030204" pitchFamily="18" charset="0"/>
                          </a:rPr>
                          <m:t>𝟕</m:t>
                        </m:r>
                        <m:r>
                          <a:rPr lang="en-US" sz="2400" b="1" i="1">
                            <a:latin typeface="Cambria Math" panose="02040503050406030204" pitchFamily="18" charset="0"/>
                          </a:rPr>
                          <m:t>(</m:t>
                        </m:r>
                        <m:r>
                          <a:rPr lang="en-US" sz="2400" b="1" i="1" smtClean="0">
                            <a:latin typeface="Cambria Math" panose="02040503050406030204" pitchFamily="18" charset="0"/>
                          </a:rPr>
                          <m:t>𝟕</m:t>
                        </m:r>
                        <m:r>
                          <a:rPr lang="en-US" sz="2400" b="1" i="1">
                            <a:latin typeface="Cambria Math" panose="02040503050406030204" pitchFamily="18" charset="0"/>
                          </a:rPr>
                          <m:t>−</m:t>
                        </m:r>
                        <m:r>
                          <a:rPr lang="en-US" sz="2400" b="1" i="1">
                            <a:latin typeface="Cambria Math" panose="02040503050406030204" pitchFamily="18" charset="0"/>
                          </a:rPr>
                          <m:t>𝟏</m:t>
                        </m:r>
                        <m:r>
                          <a:rPr lang="en-US" sz="2400" b="1" i="1">
                            <a:latin typeface="Cambria Math" panose="02040503050406030204" pitchFamily="18" charset="0"/>
                          </a:rPr>
                          <m:t>)</m:t>
                        </m:r>
                      </m:num>
                      <m:den>
                        <m:r>
                          <a:rPr lang="en-US" sz="2400" b="1" i="1">
                            <a:latin typeface="Cambria Math" panose="02040503050406030204" pitchFamily="18" charset="0"/>
                          </a:rPr>
                          <m:t>𝟐</m:t>
                        </m:r>
                      </m:den>
                    </m:f>
                  </m:oMath>
                </a14:m>
                <a:r>
                  <a:rPr lang="en-US" sz="2400" dirty="0">
                    <a:solidFill>
                      <a:srgbClr val="0000FF"/>
                    </a:solidFill>
                  </a:rPr>
                  <a:t> = 21</a:t>
                </a:r>
              </a:p>
            </p:txBody>
          </p:sp>
        </mc:Choice>
        <mc:Fallback xmlns="">
          <p:sp>
            <p:nvSpPr>
              <p:cNvPr id="3" name="TextBox 2">
                <a:extLst>
                  <a:ext uri="{FF2B5EF4-FFF2-40B4-BE49-F238E27FC236}">
                    <a16:creationId xmlns:a16="http://schemas.microsoft.com/office/drawing/2014/main" id="{8F292F49-9DF8-4787-B880-28600D7025B7}"/>
                  </a:ext>
                </a:extLst>
              </p:cNvPr>
              <p:cNvSpPr txBox="1">
                <a:spLocks noRot="1" noChangeAspect="1" noMove="1" noResize="1" noEditPoints="1" noAdjustHandles="1" noChangeArrowheads="1" noChangeShapeType="1" noTextEdit="1"/>
              </p:cNvSpPr>
              <p:nvPr/>
            </p:nvSpPr>
            <p:spPr>
              <a:xfrm>
                <a:off x="292621" y="6226930"/>
                <a:ext cx="5259977" cy="631070"/>
              </a:xfrm>
              <a:prstGeom prst="rect">
                <a:avLst/>
              </a:prstGeom>
              <a:blipFill>
                <a:blip r:embed="rId3"/>
                <a:stretch>
                  <a:fillRect b="-7547"/>
                </a:stretch>
              </a:blipFill>
              <a:ln>
                <a:solidFill>
                  <a:srgbClr val="C00000"/>
                </a:solidFill>
              </a:ln>
            </p:spPr>
            <p:txBody>
              <a:bodyPr/>
              <a:lstStyle/>
              <a:p>
                <a:r>
                  <a:rPr lang="en-US">
                    <a:noFill/>
                  </a:rPr>
                  <a:t> </a:t>
                </a:r>
              </a:p>
            </p:txBody>
          </p:sp>
        </mc:Fallback>
      </mc:AlternateContent>
      <p:cxnSp>
        <p:nvCxnSpPr>
          <p:cNvPr id="13" name="Straight Arrow Connector 12"/>
          <p:cNvCxnSpPr>
            <a:cxnSpLocks/>
          </p:cNvCxnSpPr>
          <p:nvPr/>
        </p:nvCxnSpPr>
        <p:spPr>
          <a:xfrm>
            <a:off x="5234929" y="3436701"/>
            <a:ext cx="635339" cy="757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13" descr="Image result for smiley face images">
            <a:extLst>
              <a:ext uri="{FF2B5EF4-FFF2-40B4-BE49-F238E27FC236}">
                <a16:creationId xmlns:a16="http://schemas.microsoft.com/office/drawing/2014/main" id="{AF9F398B-A752-44B3-A86E-9F9F4AC3A2B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325996">
            <a:off x="635073" y="1108053"/>
            <a:ext cx="730509" cy="511777"/>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a:extLst>
              <a:ext uri="{FF2B5EF4-FFF2-40B4-BE49-F238E27FC236}">
                <a16:creationId xmlns:a16="http://schemas.microsoft.com/office/drawing/2014/main" id="{B2FE3529-2F3B-C606-C098-01938FD26A2F}"/>
              </a:ext>
            </a:extLst>
          </p:cNvPr>
          <p:cNvCxnSpPr>
            <a:cxnSpLocks/>
          </p:cNvCxnSpPr>
          <p:nvPr/>
        </p:nvCxnSpPr>
        <p:spPr>
          <a:xfrm>
            <a:off x="6399888" y="3424575"/>
            <a:ext cx="521574" cy="748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918500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961849-810F-47B8-870D-FB846FFC5A5A}"/>
              </a:ext>
            </a:extLst>
          </p:cNvPr>
          <p:cNvSpPr txBox="1"/>
          <p:nvPr/>
        </p:nvSpPr>
        <p:spPr>
          <a:xfrm>
            <a:off x="1490946" y="1422400"/>
            <a:ext cx="10233892" cy="3214255"/>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841929" y="349167"/>
                <a:ext cx="9531927" cy="6508833"/>
              </a:xfrm>
              <a:prstGeom prst="rect">
                <a:avLst/>
              </a:prstGeom>
            </p:spPr>
            <p:txBody>
              <a:bodyPr wrap="square">
                <a:spAutoFit/>
              </a:bodyPr>
              <a:lstStyle/>
              <a:p>
                <a:r>
                  <a:rPr lang="en-US" sz="2600" dirty="0">
                    <a:ea typeface="Calibri" panose="020F0502020204030204" pitchFamily="34" charset="0"/>
                    <a:cs typeface="Times New Roman" panose="02020603050405020304" pitchFamily="18" charset="0"/>
                  </a:rPr>
                  <a:t>Time Efficiency for the Sieve of Eratosthenes to find all the prime which is less than n.</a:t>
                </a:r>
              </a:p>
              <a:p>
                <a:endPar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The total multiplications required is </a:t>
                </a:r>
                <a14:m>
                  <m:oMath xmlns:m="http://schemas.openxmlformats.org/officeDocument/2006/math">
                    <m:f>
                      <m:fPr>
                        <m:ctrlPr>
                          <a:rPr lang="en-US" sz="2000" b="1" i="1">
                            <a:solidFill>
                              <a:srgbClr val="0000FF"/>
                            </a:solidFill>
                            <a:latin typeface="Cambria Math" panose="02040503050406030204" pitchFamily="18" charset="0"/>
                          </a:rPr>
                        </m:ctrlPr>
                      </m:fPr>
                      <m:num>
                        <m:r>
                          <a:rPr lang="en-US" sz="2000" b="1" i="1">
                            <a:solidFill>
                              <a:srgbClr val="0000FF"/>
                            </a:solidFill>
                            <a:latin typeface="Cambria Math" panose="02040503050406030204" pitchFamily="18" charset="0"/>
                          </a:rPr>
                          <m:t>𝒑</m:t>
                        </m:r>
                        <m:r>
                          <a:rPr lang="en-US" sz="2000" b="1" i="1">
                            <a:solidFill>
                              <a:srgbClr val="0000FF"/>
                            </a:solidFill>
                            <a:latin typeface="Cambria Math" panose="02040503050406030204" pitchFamily="18" charset="0"/>
                          </a:rPr>
                          <m:t>(</m:t>
                        </m:r>
                        <m:r>
                          <a:rPr lang="en-US" sz="2000" b="1" i="1">
                            <a:solidFill>
                              <a:srgbClr val="0000FF"/>
                            </a:solidFill>
                            <a:latin typeface="Cambria Math" panose="02040503050406030204" pitchFamily="18" charset="0"/>
                          </a:rPr>
                          <m:t>𝒑</m:t>
                        </m:r>
                        <m:r>
                          <a:rPr lang="en-US" sz="2000" b="1" i="1">
                            <a:solidFill>
                              <a:srgbClr val="0000FF"/>
                            </a:solidFill>
                            <a:latin typeface="Cambria Math" panose="02040503050406030204" pitchFamily="18" charset="0"/>
                          </a:rPr>
                          <m:t>−</m:t>
                        </m:r>
                        <m:r>
                          <a:rPr lang="en-US" sz="2000" b="1" i="1">
                            <a:solidFill>
                              <a:srgbClr val="0000FF"/>
                            </a:solidFill>
                            <a:latin typeface="Cambria Math" panose="02040503050406030204" pitchFamily="18" charset="0"/>
                          </a:rPr>
                          <m:t>𝟏</m:t>
                        </m:r>
                        <m:r>
                          <a:rPr lang="en-US" sz="2000" b="1" i="1">
                            <a:solidFill>
                              <a:srgbClr val="0000FF"/>
                            </a:solidFill>
                            <a:latin typeface="Cambria Math" panose="02040503050406030204" pitchFamily="18" charset="0"/>
                          </a:rPr>
                          <m:t>)</m:t>
                        </m:r>
                      </m:num>
                      <m:den>
                        <m:r>
                          <a:rPr lang="en-US" sz="2000" b="1" i="1">
                            <a:solidFill>
                              <a:srgbClr val="0000FF"/>
                            </a:solidFill>
                            <a:latin typeface="Cambria Math" panose="02040503050406030204" pitchFamily="18" charset="0"/>
                          </a:rPr>
                          <m:t>𝟐</m:t>
                        </m:r>
                      </m:den>
                    </m:f>
                  </m:oMath>
                </a14:m>
                <a:r>
                  <a:rPr lang="en-US" sz="2000" b="1" dirty="0">
                    <a:solidFill>
                      <a:srgbClr val="0000FF"/>
                    </a:solidFill>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  ≤  m ≤  </a:t>
                </a:r>
                <a14:m>
                  <m:oMath xmlns:m="http://schemas.openxmlformats.org/officeDocument/2006/math">
                    <m:nary>
                      <m:naryPr>
                        <m:chr m:val="∑"/>
                        <m:ctrlPr>
                          <a:rPr lang="en-US" sz="2000" b="1" i="1">
                            <a:latin typeface="Cambria Math" panose="02040503050406030204" pitchFamily="18" charset="0"/>
                            <a:cs typeface="Times New Roman" panose="02020603050405020304" pitchFamily="18" charset="0"/>
                          </a:rPr>
                        </m:ctrlPr>
                      </m:naryPr>
                      <m:sub>
                        <m:r>
                          <m:rPr>
                            <m:brk m:alnAt="23"/>
                          </m:rPr>
                          <a:rPr lang="en-US" sz="2000" b="1" i="1">
                            <a:latin typeface="Cambria Math" panose="02040503050406030204" pitchFamily="18" charset="0"/>
                            <a:cs typeface="Times New Roman" panose="02020603050405020304" pitchFamily="18" charset="0"/>
                          </a:rPr>
                          <m:t>𝒑</m:t>
                        </m:r>
                        <m:r>
                          <a:rPr lang="en-US" sz="2000" b="1" i="1" smtClean="0">
                            <a:latin typeface="Cambria Math" panose="02040503050406030204" pitchFamily="18" charset="0"/>
                            <a:cs typeface="Times New Roman" panose="02020603050405020304" pitchFamily="18" charset="0"/>
                          </a:rPr>
                          <m:t>′</m:t>
                        </m:r>
                        <m:r>
                          <a:rPr lang="en-US" sz="2000" b="1" i="1">
                            <a:latin typeface="Cambria Math" panose="02040503050406030204" pitchFamily="18" charset="0"/>
                            <a:cs typeface="Times New Roman" panose="02020603050405020304" pitchFamily="18" charset="0"/>
                          </a:rPr>
                          <m:t>=</m:t>
                        </m:r>
                        <m:r>
                          <a:rPr lang="en-US" sz="2000" b="1" i="1">
                            <a:latin typeface="Cambria Math" panose="02040503050406030204" pitchFamily="18" charset="0"/>
                            <a:cs typeface="Times New Roman" panose="02020603050405020304" pitchFamily="18" charset="0"/>
                          </a:rPr>
                          <m:t>𝟐</m:t>
                        </m:r>
                      </m:sub>
                      <m:sup>
                        <m:r>
                          <m:rPr>
                            <m:nor/>
                          </m:rPr>
                          <a:rPr lang="en-US" sz="2000" spc="-100" baseline="-25000" dirty="0">
                            <a:latin typeface="Consolas" panose="020B0609020204030204" pitchFamily="49" charset="0"/>
                            <a:ea typeface="Calibri" panose="020F0502020204030204" pitchFamily="34" charset="0"/>
                            <a:cs typeface="Times New Roman" panose="02020603050405020304" pitchFamily="18" charset="0"/>
                          </a:rPr>
                          <m:t>└</m:t>
                        </m:r>
                        <m:rad>
                          <m:radPr>
                            <m:degHide m:val="on"/>
                            <m:ctrlPr>
                              <a:rPr lang="en-US" sz="2000" b="1" i="1">
                                <a:latin typeface="Cambria Math" panose="02040503050406030204" pitchFamily="18" charset="0"/>
                              </a:rPr>
                            </m:ctrlPr>
                          </m:radPr>
                          <m:deg/>
                          <m:e>
                            <m:r>
                              <a:rPr lang="en-US" sz="2000" b="1" i="1">
                                <a:latin typeface="Cambria Math" panose="02040503050406030204" pitchFamily="18" charset="0"/>
                              </a:rPr>
                              <m:t>𝒏</m:t>
                            </m:r>
                          </m:e>
                        </m:rad>
                        <m:r>
                          <m:rPr>
                            <m:nor/>
                          </m:rPr>
                          <a:rPr lang="en-US" sz="2000" spc="-100" baseline="-25000" dirty="0">
                            <a:latin typeface="Consolas" panose="020B0609020204030204" pitchFamily="49" charset="0"/>
                            <a:ea typeface="Calibri" panose="020F0502020204030204" pitchFamily="34" charset="0"/>
                            <a:cs typeface="Times New Roman" panose="02020603050405020304" pitchFamily="18" charset="0"/>
                          </a:rPr>
                          <m:t>┘</m:t>
                        </m:r>
                      </m:sup>
                      <m:e>
                        <m:r>
                          <a:rPr lang="en-US" sz="2000" b="1" i="1">
                            <a:latin typeface="Cambria Math" panose="02040503050406030204" pitchFamily="18" charset="0"/>
                            <a:cs typeface="Times New Roman" panose="02020603050405020304" pitchFamily="18" charset="0"/>
                          </a:rPr>
                          <m:t>(</m:t>
                        </m:r>
                        <m:r>
                          <m:rPr>
                            <m:nor/>
                          </m:rPr>
                          <a:rPr lang="en-US" sz="2000" baseline="-25000" dirty="0">
                            <a:latin typeface="Times New Roman" panose="02020603050405020304" pitchFamily="18" charset="0"/>
                            <a:ea typeface="Calibri" panose="020F0502020204030204" pitchFamily="34" charset="0"/>
                            <a:cs typeface="Times New Roman" panose="02020603050405020304" pitchFamily="18" charset="0"/>
                          </a:rPr>
                          <m:t>└</m:t>
                        </m:r>
                        <m:f>
                          <m:fPr>
                            <m:ctrlPr>
                              <a:rPr lang="en-US" sz="2000" i="1" dirty="0">
                                <a:latin typeface="Cambria Math" panose="02040503050406030204" pitchFamily="18" charset="0"/>
                                <a:cs typeface="Times New Roman" panose="02020603050405020304" pitchFamily="18" charset="0"/>
                              </a:rPr>
                            </m:ctrlPr>
                          </m:fPr>
                          <m:num>
                            <m:r>
                              <a:rPr lang="en-US" sz="2000" i="1" dirty="0">
                                <a:latin typeface="Cambria Math" panose="02040503050406030204" pitchFamily="18" charset="0"/>
                                <a:cs typeface="Times New Roman" panose="02020603050405020304" pitchFamily="18" charset="0"/>
                              </a:rPr>
                              <m:t>𝑛</m:t>
                            </m:r>
                          </m:num>
                          <m:den>
                            <m:r>
                              <a:rPr lang="en-US" sz="2000" i="1" dirty="0">
                                <a:latin typeface="Cambria Math" panose="02040503050406030204" pitchFamily="18" charset="0"/>
                                <a:cs typeface="Times New Roman" panose="02020603050405020304" pitchFamily="18" charset="0"/>
                              </a:rPr>
                              <m:t>𝑝</m:t>
                            </m:r>
                            <m:r>
                              <a:rPr lang="en-US" sz="2000" b="0" i="1" dirty="0" smtClean="0">
                                <a:latin typeface="Cambria Math" panose="02040503050406030204" pitchFamily="18" charset="0"/>
                                <a:cs typeface="Times New Roman" panose="02020603050405020304" pitchFamily="18" charset="0"/>
                              </a:rPr>
                              <m:t>′</m:t>
                            </m:r>
                          </m:den>
                        </m:f>
                        <m:r>
                          <m:rPr>
                            <m:nor/>
                          </m:rPr>
                          <a:rPr lang="en-US" sz="2000" baseline="-25000" dirty="0">
                            <a:latin typeface="Times New Roman" panose="02020603050405020304" pitchFamily="18" charset="0"/>
                            <a:ea typeface="Calibri" panose="020F0502020204030204" pitchFamily="34" charset="0"/>
                            <a:cs typeface="Times New Roman" panose="02020603050405020304" pitchFamily="18" charset="0"/>
                          </a:rPr>
                          <m:t>┘</m:t>
                        </m:r>
                      </m:e>
                    </m:nary>
                    <m:r>
                      <a:rPr lang="en-US" sz="2000" b="1" i="1" dirty="0" smtClean="0">
                        <a:latin typeface="Cambria Math" panose="02040503050406030204" pitchFamily="18" charset="0"/>
                        <a:ea typeface="Calibri" panose="020F0502020204030204" pitchFamily="34" charset="0"/>
                        <a:cs typeface="Times New Roman" panose="02020603050405020304" pitchFamily="18" charset="0"/>
                      </a:rPr>
                      <m:t>−</m:t>
                    </m:r>
                    <m:r>
                      <a:rPr lang="en-US" sz="2000" b="1" i="1">
                        <a:latin typeface="Cambria Math" panose="02040503050406030204" pitchFamily="18" charset="0"/>
                        <a:cs typeface="Times New Roman" panose="02020603050405020304" pitchFamily="18" charset="0"/>
                      </a:rPr>
                      <m:t>(</m:t>
                    </m:r>
                    <m:sSup>
                      <m:sSupPr>
                        <m:ctrlPr>
                          <a:rPr lang="en-US" sz="2000" b="0" i="1" smtClean="0">
                            <a:latin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cs typeface="Times New Roman" panose="02020603050405020304" pitchFamily="18" charset="0"/>
                          </a:rPr>
                          <m:t>𝑝</m:t>
                        </m:r>
                      </m:e>
                      <m:sup>
                        <m:r>
                          <a:rPr lang="en-US" sz="2000" b="0" i="1" smtClean="0">
                            <a:latin typeface="Cambria Math" panose="02040503050406030204" pitchFamily="18" charset="0"/>
                            <a:cs typeface="Times New Roman" panose="02020603050405020304" pitchFamily="18" charset="0"/>
                          </a:rPr>
                          <m:t>′</m:t>
                        </m:r>
                      </m:sup>
                    </m:sSup>
                    <m:r>
                      <a:rPr lang="en-US" sz="2000" b="0" i="1" smtClean="0">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1</m:t>
                    </m:r>
                    <m:r>
                      <a:rPr lang="en-US" sz="2000" b="1" i="1">
                        <a:latin typeface="Cambria Math" panose="02040503050406030204" pitchFamily="18" charset="0"/>
                        <a:cs typeface="Times New Roman" panose="02020603050405020304" pitchFamily="18" charset="0"/>
                      </a:rPr>
                      <m:t>))</m:t>
                    </m:r>
                  </m:oMath>
                </a14:m>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&lt; n</a:t>
                </a:r>
              </a:p>
              <a:p>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where </a:t>
                </a:r>
                <a14:m>
                  <m:oMath xmlns:m="http://schemas.openxmlformats.org/officeDocument/2006/math">
                    <m:r>
                      <a:rPr lang="en-US" sz="2400" i="1">
                        <a:latin typeface="Cambria Math" panose="02040503050406030204" pitchFamily="18" charset="0"/>
                        <a:cs typeface="Times New Roman" panose="02020603050405020304" pitchFamily="18" charset="0"/>
                      </a:rPr>
                      <m:t>𝑝</m:t>
                    </m:r>
                    <m:r>
                      <a:rPr lang="en-US" sz="2400" i="1" smtClean="0">
                        <a:latin typeface="Cambria Math" panose="02040503050406030204" pitchFamily="18" charset="0"/>
                        <a:cs typeface="Times New Roman" panose="02020603050405020304" pitchFamily="18" charset="0"/>
                      </a:rPr>
                      <m:t>′</m:t>
                    </m:r>
                  </m:oMath>
                </a14:m>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sz="2400" i="1" smtClean="0">
                        <a:solidFill>
                          <a:srgbClr val="0000C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{2, 3, 5, 7, …,</a:t>
                </a:r>
                <a:r>
                  <a:rPr lang="en-US" sz="2400" spc="-100" baseline="-25000" dirty="0">
                    <a:ea typeface="Calibri" panose="020F0502020204030204" pitchFamily="34" charset="0"/>
                    <a:cs typeface="Times New Roman" panose="02020603050405020304" pitchFamily="18" charset="0"/>
                  </a:rPr>
                  <a:t> </a:t>
                </a:r>
                <a14:m>
                  <m:oMath xmlns:m="http://schemas.openxmlformats.org/officeDocument/2006/math">
                    <m:r>
                      <m:rPr>
                        <m:nor/>
                      </m:rPr>
                      <a:rPr lang="en-US" sz="2400" spc="-100" baseline="-25000" dirty="0">
                        <a:latin typeface="Consolas" panose="020B0609020204030204" pitchFamily="49" charset="0"/>
                        <a:ea typeface="Calibri" panose="020F0502020204030204" pitchFamily="34" charset="0"/>
                        <a:cs typeface="Times New Roman" panose="02020603050405020304" pitchFamily="18" charset="0"/>
                      </a:rPr>
                      <m:t>└</m:t>
                    </m:r>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𝑛</m:t>
                        </m:r>
                      </m:e>
                    </m:rad>
                    <m:r>
                      <m:rPr>
                        <m:nor/>
                      </m:rPr>
                      <a:rPr lang="en-US" sz="2400" spc="-100" baseline="-25000" dirty="0">
                        <a:latin typeface="Consolas" panose="020B0609020204030204" pitchFamily="49" charset="0"/>
                        <a:ea typeface="Calibri" panose="020F0502020204030204" pitchFamily="34" charset="0"/>
                        <a:cs typeface="Times New Roman" panose="02020603050405020304" pitchFamily="18" charset="0"/>
                      </a:rPr>
                      <m:t>┘</m:t>
                    </m:r>
                  </m:oMath>
                </a14:m>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a:t>
                </a:r>
              </a:p>
              <a:p>
                <a:r>
                  <a:rPr lang="en-US" sz="2400" dirty="0">
                    <a:latin typeface="Times New Roman" panose="02020603050405020304" pitchFamily="18" charset="0"/>
                    <a:cs typeface="Times New Roman" panose="02020603050405020304" pitchFamily="18" charset="0"/>
                  </a:rPr>
                  <a:t>If the running time for each multiplication is O(n</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a:t>
                </a:r>
              </a:p>
              <a:p>
                <a:r>
                  <a:rPr lang="en-US" sz="2400" dirty="0">
                    <a:latin typeface="Times New Roman" panose="02020603050405020304" pitchFamily="18" charset="0"/>
                    <a:cs typeface="Times New Roman" panose="02020603050405020304" pitchFamily="18" charset="0"/>
                  </a:rPr>
                  <a:t>the running time for the algorithm is n * O(n</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  O(n</a:t>
                </a:r>
                <a:r>
                  <a:rPr lang="en-US" sz="2400" baseline="30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What is </a:t>
                </a:r>
                <a14:m>
                  <m:oMath xmlns:m="http://schemas.openxmlformats.org/officeDocument/2006/math">
                    <m:nary>
                      <m:naryPr>
                        <m:chr m:val="∑"/>
                        <m:ctrlPr>
                          <a:rPr lang="en-US" sz="2400" b="1" i="1" smtClean="0">
                            <a:latin typeface="Cambria Math" panose="02040503050406030204" pitchFamily="18" charset="0"/>
                            <a:cs typeface="Times New Roman" panose="02020603050405020304" pitchFamily="18" charset="0"/>
                          </a:rPr>
                        </m:ctrlPr>
                      </m:naryPr>
                      <m:sub>
                        <m:r>
                          <m:rPr>
                            <m:brk m:alnAt="23"/>
                          </m:rPr>
                          <a:rPr lang="en-US" sz="2400" b="1" i="1">
                            <a:latin typeface="Cambria Math" panose="02040503050406030204" pitchFamily="18" charset="0"/>
                            <a:cs typeface="Times New Roman" panose="02020603050405020304" pitchFamily="18" charset="0"/>
                          </a:rPr>
                          <m:t>𝒑</m:t>
                        </m:r>
                        <m:r>
                          <a:rPr lang="en-US" sz="2400" b="1" i="1" smtClean="0">
                            <a:latin typeface="Cambria Math" panose="02040503050406030204" pitchFamily="18" charset="0"/>
                            <a:cs typeface="Times New Roman" panose="02020603050405020304" pitchFamily="18" charset="0"/>
                          </a:rPr>
                          <m:t>′</m:t>
                        </m:r>
                        <m:r>
                          <a:rPr lang="en-US" sz="2400" b="1" i="1">
                            <a:latin typeface="Cambria Math" panose="02040503050406030204" pitchFamily="18" charset="0"/>
                            <a:cs typeface="Times New Roman" panose="02020603050405020304" pitchFamily="18" charset="0"/>
                          </a:rPr>
                          <m:t>=</m:t>
                        </m:r>
                        <m:r>
                          <a:rPr lang="en-US" sz="2400" b="1" i="1">
                            <a:latin typeface="Cambria Math" panose="02040503050406030204" pitchFamily="18" charset="0"/>
                            <a:cs typeface="Times New Roman" panose="02020603050405020304" pitchFamily="18" charset="0"/>
                          </a:rPr>
                          <m:t>𝟐</m:t>
                        </m:r>
                      </m:sub>
                      <m:sup>
                        <m:r>
                          <m:rPr>
                            <m:nor/>
                          </m:rPr>
                          <a:rPr lang="en-US" sz="2400" spc="-100" baseline="-25000" dirty="0">
                            <a:latin typeface="Consolas" panose="020B0609020204030204" pitchFamily="49" charset="0"/>
                            <a:ea typeface="Calibri" panose="020F0502020204030204" pitchFamily="34" charset="0"/>
                            <a:cs typeface="Times New Roman" panose="02020603050405020304" pitchFamily="18" charset="0"/>
                          </a:rPr>
                          <m:t>└</m:t>
                        </m:r>
                        <m:rad>
                          <m:radPr>
                            <m:degHide m:val="on"/>
                            <m:ctrlPr>
                              <a:rPr lang="en-US" sz="2400" b="1" i="1">
                                <a:latin typeface="Cambria Math" panose="02040503050406030204" pitchFamily="18" charset="0"/>
                              </a:rPr>
                            </m:ctrlPr>
                          </m:radPr>
                          <m:deg/>
                          <m:e>
                            <m:r>
                              <a:rPr lang="en-US" sz="2400" b="1" i="1">
                                <a:latin typeface="Cambria Math" panose="02040503050406030204" pitchFamily="18" charset="0"/>
                              </a:rPr>
                              <m:t>𝒏</m:t>
                            </m:r>
                          </m:e>
                        </m:rad>
                        <m:r>
                          <m:rPr>
                            <m:nor/>
                          </m:rPr>
                          <a:rPr lang="en-US" sz="2400" spc="-100" baseline="-25000" dirty="0">
                            <a:latin typeface="Consolas" panose="020B0609020204030204" pitchFamily="49" charset="0"/>
                            <a:ea typeface="Calibri" panose="020F0502020204030204" pitchFamily="34" charset="0"/>
                            <a:cs typeface="Times New Roman" panose="02020603050405020304" pitchFamily="18" charset="0"/>
                          </a:rPr>
                          <m:t>┘</m:t>
                        </m:r>
                      </m:sup>
                      <m:e>
                        <m:r>
                          <a:rPr lang="en-US" sz="2400" b="1" i="1">
                            <a:latin typeface="Cambria Math" panose="02040503050406030204" pitchFamily="18" charset="0"/>
                            <a:cs typeface="Times New Roman" panose="02020603050405020304" pitchFamily="18" charset="0"/>
                          </a:rPr>
                          <m:t>(</m:t>
                        </m:r>
                        <m:r>
                          <m:rPr>
                            <m:nor/>
                          </m:rPr>
                          <a:rPr lang="en-US" sz="2400" baseline="-25000" dirty="0">
                            <a:latin typeface="Times New Roman" panose="02020603050405020304" pitchFamily="18" charset="0"/>
                            <a:ea typeface="Calibri" panose="020F0502020204030204" pitchFamily="34" charset="0"/>
                            <a:cs typeface="Times New Roman" panose="02020603050405020304" pitchFamily="18" charset="0"/>
                          </a:rPr>
                          <m:t>└</m:t>
                        </m:r>
                        <m:f>
                          <m:fPr>
                            <m:ctrlPr>
                              <a:rPr lang="en-US" sz="2400" i="1" dirty="0">
                                <a:latin typeface="Cambria Math" panose="02040503050406030204" pitchFamily="18" charset="0"/>
                                <a:cs typeface="Times New Roman" panose="02020603050405020304" pitchFamily="18" charset="0"/>
                              </a:rPr>
                            </m:ctrlPr>
                          </m:fPr>
                          <m:num>
                            <m:r>
                              <a:rPr lang="en-US" sz="2400" i="1" dirty="0">
                                <a:latin typeface="Cambria Math" panose="02040503050406030204" pitchFamily="18" charset="0"/>
                                <a:cs typeface="Times New Roman" panose="02020603050405020304" pitchFamily="18" charset="0"/>
                              </a:rPr>
                              <m:t>𝑛</m:t>
                            </m:r>
                          </m:num>
                          <m:den>
                            <m:r>
                              <a:rPr lang="en-US" sz="2400" i="1" dirty="0">
                                <a:latin typeface="Cambria Math" panose="02040503050406030204" pitchFamily="18" charset="0"/>
                                <a:cs typeface="Times New Roman" panose="02020603050405020304" pitchFamily="18" charset="0"/>
                              </a:rPr>
                              <m:t>𝑝</m:t>
                            </m:r>
                            <m:r>
                              <a:rPr lang="en-US" sz="2400" b="0" i="1" dirty="0" smtClean="0">
                                <a:latin typeface="Cambria Math" panose="02040503050406030204" pitchFamily="18" charset="0"/>
                                <a:cs typeface="Times New Roman" panose="02020603050405020304" pitchFamily="18" charset="0"/>
                              </a:rPr>
                              <m:t>′</m:t>
                            </m:r>
                          </m:den>
                        </m:f>
                        <m:r>
                          <m:rPr>
                            <m:nor/>
                          </m:rPr>
                          <a:rPr lang="en-US" sz="2400" baseline="-25000" dirty="0">
                            <a:latin typeface="Times New Roman" panose="02020603050405020304" pitchFamily="18" charset="0"/>
                            <a:ea typeface="Calibri" panose="020F0502020204030204" pitchFamily="34" charset="0"/>
                            <a:cs typeface="Times New Roman" panose="02020603050405020304" pitchFamily="18" charset="0"/>
                          </a:rPr>
                          <m:t>┘</m:t>
                        </m:r>
                      </m:e>
                    </m:nary>
                    <m:r>
                      <a:rPr lang="en-US" sz="2400" b="1"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𝑝</m:t>
                    </m:r>
                    <m:r>
                      <a:rPr lang="en-US" sz="2400" b="0" i="1" smtClean="0">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+1</m:t>
                    </m:r>
                    <m:r>
                      <a:rPr lang="en-US" sz="2400" b="1" i="1">
                        <a:latin typeface="Cambria Math" panose="02040503050406030204" pitchFamily="18" charset="0"/>
                        <a:cs typeface="Times New Roman" panose="02020603050405020304" pitchFamily="18" charset="0"/>
                      </a:rPr>
                      <m:t>))</m:t>
                    </m:r>
                  </m:oMath>
                </a14:m>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when n = 63?</a:t>
                </a:r>
              </a:p>
              <a:p>
                <a:r>
                  <a:rPr lang="en-US" sz="2400" dirty="0">
                    <a:solidFill>
                      <a:srgbClr val="0000CC"/>
                    </a:solidFill>
                    <a:latin typeface="Times New Roman" panose="02020603050405020304" pitchFamily="18" charset="0"/>
                    <a:cs typeface="Times New Roman" panose="02020603050405020304" pitchFamily="18" charset="0"/>
                  </a:rPr>
                  <a:t>Total number of eliminations  is </a:t>
                </a:r>
                <a14:m>
                  <m:oMath xmlns:m="http://schemas.openxmlformats.org/officeDocument/2006/math">
                    <m:nary>
                      <m:naryPr>
                        <m:chr m:val="∑"/>
                        <m:ctrlPr>
                          <a:rPr lang="en-US" sz="2400" b="1" i="1">
                            <a:latin typeface="Cambria Math" panose="02040503050406030204" pitchFamily="18" charset="0"/>
                            <a:cs typeface="Times New Roman" panose="02020603050405020304" pitchFamily="18" charset="0"/>
                          </a:rPr>
                        </m:ctrlPr>
                      </m:naryPr>
                      <m:sub>
                        <m:r>
                          <m:rPr>
                            <m:brk m:alnAt="23"/>
                          </m:rPr>
                          <a:rPr lang="en-US" sz="2400" b="1" i="1">
                            <a:latin typeface="Cambria Math" panose="02040503050406030204" pitchFamily="18" charset="0"/>
                            <a:cs typeface="Times New Roman" panose="02020603050405020304" pitchFamily="18" charset="0"/>
                          </a:rPr>
                          <m:t>𝒑</m:t>
                        </m:r>
                        <m:r>
                          <a:rPr lang="en-US" sz="2400" b="1" i="1">
                            <a:latin typeface="Cambria Math" panose="02040503050406030204" pitchFamily="18" charset="0"/>
                            <a:cs typeface="Times New Roman" panose="02020603050405020304" pitchFamily="18" charset="0"/>
                          </a:rPr>
                          <m:t>′=</m:t>
                        </m:r>
                        <m:r>
                          <a:rPr lang="en-US" sz="2400" b="1" i="1">
                            <a:latin typeface="Cambria Math" panose="02040503050406030204" pitchFamily="18" charset="0"/>
                            <a:cs typeface="Times New Roman" panose="02020603050405020304" pitchFamily="18" charset="0"/>
                          </a:rPr>
                          <m:t>𝟐</m:t>
                        </m:r>
                      </m:sub>
                      <m:sup>
                        <m:r>
                          <m:rPr>
                            <m:nor/>
                          </m:rPr>
                          <a:rPr lang="en-US" sz="2400" spc="-100" baseline="-25000" dirty="0">
                            <a:latin typeface="Consolas" panose="020B0609020204030204" pitchFamily="49" charset="0"/>
                            <a:ea typeface="Calibri" panose="020F0502020204030204" pitchFamily="34" charset="0"/>
                            <a:cs typeface="Times New Roman" panose="02020603050405020304" pitchFamily="18" charset="0"/>
                          </a:rPr>
                          <m:t>└</m:t>
                        </m:r>
                        <m:rad>
                          <m:radPr>
                            <m:degHide m:val="on"/>
                            <m:ctrlPr>
                              <a:rPr lang="en-US" sz="2400" b="1" i="1">
                                <a:latin typeface="Cambria Math" panose="02040503050406030204" pitchFamily="18" charset="0"/>
                              </a:rPr>
                            </m:ctrlPr>
                          </m:radPr>
                          <m:deg/>
                          <m:e>
                            <m:r>
                              <a:rPr lang="en-US" sz="2400" b="1" i="1">
                                <a:latin typeface="Cambria Math" panose="02040503050406030204" pitchFamily="18" charset="0"/>
                              </a:rPr>
                              <m:t>𝒏</m:t>
                            </m:r>
                          </m:e>
                        </m:rad>
                        <m:r>
                          <m:rPr>
                            <m:nor/>
                          </m:rPr>
                          <a:rPr lang="en-US" sz="2400" spc="-100" baseline="-25000" dirty="0">
                            <a:latin typeface="Consolas" panose="020B0609020204030204" pitchFamily="49" charset="0"/>
                            <a:ea typeface="Calibri" panose="020F0502020204030204" pitchFamily="34" charset="0"/>
                            <a:cs typeface="Times New Roman" panose="02020603050405020304" pitchFamily="18" charset="0"/>
                          </a:rPr>
                          <m:t>┘</m:t>
                        </m:r>
                      </m:sup>
                      <m:e>
                        <m:r>
                          <a:rPr lang="en-US" sz="2400" b="1" i="1">
                            <a:latin typeface="Cambria Math" panose="02040503050406030204" pitchFamily="18" charset="0"/>
                            <a:cs typeface="Times New Roman" panose="02020603050405020304" pitchFamily="18" charset="0"/>
                          </a:rPr>
                          <m:t>(</m:t>
                        </m:r>
                        <m:r>
                          <m:rPr>
                            <m:nor/>
                          </m:rPr>
                          <a:rPr lang="en-US" sz="2400" baseline="-25000" dirty="0">
                            <a:latin typeface="Times New Roman" panose="02020603050405020304" pitchFamily="18" charset="0"/>
                            <a:ea typeface="Calibri" panose="020F0502020204030204" pitchFamily="34" charset="0"/>
                            <a:cs typeface="Times New Roman" panose="02020603050405020304" pitchFamily="18" charset="0"/>
                          </a:rPr>
                          <m:t>└</m:t>
                        </m:r>
                        <m:f>
                          <m:fPr>
                            <m:ctrlPr>
                              <a:rPr lang="en-US" sz="2400" i="1" dirty="0">
                                <a:latin typeface="Cambria Math" panose="02040503050406030204" pitchFamily="18" charset="0"/>
                                <a:cs typeface="Times New Roman" panose="02020603050405020304" pitchFamily="18" charset="0"/>
                              </a:rPr>
                            </m:ctrlPr>
                          </m:fPr>
                          <m:num>
                            <m:r>
                              <a:rPr lang="en-US" sz="2400" i="1" dirty="0">
                                <a:latin typeface="Cambria Math" panose="02040503050406030204" pitchFamily="18" charset="0"/>
                                <a:cs typeface="Times New Roman" panose="02020603050405020304" pitchFamily="18" charset="0"/>
                              </a:rPr>
                              <m:t>𝑛</m:t>
                            </m:r>
                          </m:num>
                          <m:den>
                            <m:r>
                              <a:rPr lang="en-US" sz="2400" i="1" dirty="0">
                                <a:latin typeface="Cambria Math" panose="02040503050406030204" pitchFamily="18" charset="0"/>
                                <a:cs typeface="Times New Roman" panose="02020603050405020304" pitchFamily="18" charset="0"/>
                              </a:rPr>
                              <m:t>𝑝</m:t>
                            </m:r>
                            <m:r>
                              <a:rPr lang="en-US" sz="2400" i="1" dirty="0">
                                <a:latin typeface="Cambria Math" panose="02040503050406030204" pitchFamily="18" charset="0"/>
                                <a:cs typeface="Times New Roman" panose="02020603050405020304" pitchFamily="18" charset="0"/>
                              </a:rPr>
                              <m:t>′</m:t>
                            </m:r>
                          </m:den>
                        </m:f>
                        <m:r>
                          <m:rPr>
                            <m:nor/>
                          </m:rPr>
                          <a:rPr lang="en-US" sz="2400" baseline="-25000" dirty="0">
                            <a:latin typeface="Times New Roman" panose="02020603050405020304" pitchFamily="18" charset="0"/>
                            <a:ea typeface="Calibri" panose="020F0502020204030204" pitchFamily="34" charset="0"/>
                            <a:cs typeface="Times New Roman" panose="02020603050405020304" pitchFamily="18" charset="0"/>
                          </a:rPr>
                          <m:t>┘</m:t>
                        </m:r>
                      </m:e>
                    </m:nary>
                    <m:r>
                      <a:rPr lang="en-US" sz="2400" b="1" i="1" dirty="0">
                        <a:latin typeface="Cambria Math" panose="02040503050406030204" pitchFamily="18" charset="0"/>
                        <a:ea typeface="Calibri" panose="020F0502020204030204" pitchFamily="34" charset="0"/>
                        <a:cs typeface="Times New Roman" panose="02020603050405020304" pitchFamily="18" charset="0"/>
                      </a:rPr>
                      <m:t>−</m:t>
                    </m:r>
                    <m:r>
                      <a:rPr lang="en-US" sz="2400" b="1" i="1">
                        <a:latin typeface="Cambria Math" panose="02040503050406030204" pitchFamily="18" charset="0"/>
                        <a:cs typeface="Times New Roman" panose="02020603050405020304" pitchFamily="18" charset="0"/>
                      </a:rPr>
                      <m:t>(</m:t>
                    </m:r>
                    <m:sSup>
                      <m:sSupPr>
                        <m:ctrlPr>
                          <a:rPr lang="en-US" sz="2400" i="1">
                            <a:latin typeface="Cambria Math" panose="02040503050406030204" pitchFamily="18" charset="0"/>
                            <a:cs typeface="Times New Roman" panose="02020603050405020304" pitchFamily="18" charset="0"/>
                          </a:rPr>
                        </m:ctrlPr>
                      </m:sSupPr>
                      <m:e>
                        <m:r>
                          <a:rPr lang="en-US" sz="2400" i="1">
                            <a:latin typeface="Cambria Math" panose="02040503050406030204" pitchFamily="18" charset="0"/>
                            <a:cs typeface="Times New Roman" panose="02020603050405020304" pitchFamily="18" charset="0"/>
                          </a:rPr>
                          <m:t>𝑝</m:t>
                        </m:r>
                      </m:e>
                      <m:sup>
                        <m:r>
                          <a:rPr lang="en-US" sz="2400" i="1">
                            <a:latin typeface="Cambria Math" panose="02040503050406030204" pitchFamily="18" charset="0"/>
                            <a:cs typeface="Times New Roman" panose="02020603050405020304" pitchFamily="18" charset="0"/>
                          </a:rPr>
                          <m:t>′</m:t>
                        </m:r>
                      </m:sup>
                    </m:sSup>
                    <m:r>
                      <a:rPr lang="en-US" sz="2400" i="1">
                        <a:latin typeface="Cambria Math" panose="02040503050406030204" pitchFamily="18" charset="0"/>
                        <a:cs typeface="Times New Roman" panose="02020603050405020304" pitchFamily="18" charset="0"/>
                      </a:rPr>
                      <m:t>−1</m:t>
                    </m:r>
                    <m:r>
                      <a:rPr lang="en-US" sz="2400" b="1" i="1">
                        <a:latin typeface="Cambria Math" panose="02040503050406030204" pitchFamily="18" charset="0"/>
                        <a:cs typeface="Times New Roman" panose="02020603050405020304" pitchFamily="18" charset="0"/>
                      </a:rPr>
                      <m:t>))</m:t>
                    </m:r>
                  </m:oMath>
                </a14:m>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p>
              <a:p>
                <a:r>
                  <a:rPr lang="en-US" sz="2400" dirty="0">
                    <a:solidFill>
                      <a:srgbClr val="0000CC"/>
                    </a:solidFill>
                    <a:latin typeface="Times New Roman" panose="02020603050405020304" pitchFamily="18" charset="0"/>
                    <a:cs typeface="Times New Roman" panose="02020603050405020304" pitchFamily="18" charset="0"/>
                  </a:rPr>
                  <a:t>= </a:t>
                </a:r>
                <a:r>
                  <a:rPr lang="en-US" sz="2000" dirty="0">
                    <a:solidFill>
                      <a:srgbClr val="0000CC"/>
                    </a:solidFill>
                    <a:latin typeface="Times New Roman" panose="02020603050405020304" pitchFamily="18" charset="0"/>
                    <a:cs typeface="Times New Roman" panose="02020603050405020304" pitchFamily="18" charset="0"/>
                  </a:rPr>
                  <a:t>(</a:t>
                </a:r>
                <a14:m>
                  <m:oMath xmlns:m="http://schemas.openxmlformats.org/officeDocument/2006/math">
                    <m:r>
                      <m:rPr>
                        <m:nor/>
                      </m:rPr>
                      <a:rPr lang="en-US" sz="2000" baseline="-25000" dirty="0">
                        <a:latin typeface="Times New Roman" panose="02020603050405020304" pitchFamily="18" charset="0"/>
                        <a:ea typeface="Calibri" panose="020F0502020204030204" pitchFamily="34" charset="0"/>
                        <a:cs typeface="Times New Roman" panose="02020603050405020304" pitchFamily="18" charset="0"/>
                      </a:rPr>
                      <m:t>└</m:t>
                    </m:r>
                    <m:f>
                      <m:fPr>
                        <m:ctrlPr>
                          <a:rPr lang="en-US" sz="2000" i="1" dirty="0">
                            <a:latin typeface="Cambria Math" panose="02040503050406030204" pitchFamily="18" charset="0"/>
                            <a:cs typeface="Times New Roman" panose="02020603050405020304" pitchFamily="18" charset="0"/>
                          </a:rPr>
                        </m:ctrlPr>
                      </m:fPr>
                      <m:num>
                        <m:r>
                          <a:rPr lang="en-US" sz="2000" b="0" i="1" dirty="0" smtClean="0">
                            <a:latin typeface="Cambria Math" panose="02040503050406030204" pitchFamily="18" charset="0"/>
                            <a:cs typeface="Times New Roman" panose="02020603050405020304" pitchFamily="18" charset="0"/>
                          </a:rPr>
                          <m:t>63</m:t>
                        </m:r>
                      </m:num>
                      <m:den>
                        <m:r>
                          <a:rPr lang="en-US" sz="2000" b="0" i="1" dirty="0" smtClean="0">
                            <a:latin typeface="Cambria Math" panose="02040503050406030204" pitchFamily="18" charset="0"/>
                            <a:cs typeface="Times New Roman" panose="02020603050405020304" pitchFamily="18" charset="0"/>
                          </a:rPr>
                          <m:t>2</m:t>
                        </m:r>
                      </m:den>
                    </m:f>
                    <m:r>
                      <m:rPr>
                        <m:nor/>
                      </m:rPr>
                      <a:rPr lang="en-US" sz="2000" baseline="-25000" dirty="0">
                        <a:latin typeface="Times New Roman" panose="02020603050405020304" pitchFamily="18" charset="0"/>
                        <a:ea typeface="Calibri" panose="020F0502020204030204" pitchFamily="34" charset="0"/>
                        <a:cs typeface="Times New Roman" panose="02020603050405020304" pitchFamily="18" charset="0"/>
                      </a:rPr>
                      <m:t>┘</m:t>
                    </m:r>
                    <m:r>
                      <a:rPr lang="en-US" sz="2000" i="1" baseline="-25000" dirty="0">
                        <a:latin typeface="Cambria Math" panose="02040503050406030204" pitchFamily="18" charset="0"/>
                        <a:ea typeface="Calibri" panose="020F0502020204030204" pitchFamily="34" charset="0"/>
                        <a:cs typeface="Times New Roman" panose="02020603050405020304" pitchFamily="18" charset="0"/>
                      </a:rPr>
                      <m:t> </m:t>
                    </m:r>
                    <m:r>
                      <a:rPr lang="en-US" sz="2000" b="1" i="1" smtClean="0">
                        <a:latin typeface="Cambria Math" panose="02040503050406030204" pitchFamily="18" charset="0"/>
                        <a:cs typeface="Times New Roman" panose="02020603050405020304" pitchFamily="18" charset="0"/>
                      </a:rPr>
                      <m:t>−</m:t>
                    </m:r>
                    <m:r>
                      <a:rPr lang="en-US" sz="2000" b="1" i="1">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2−</m:t>
                    </m:r>
                    <m:r>
                      <a:rPr lang="en-US" sz="2000" i="1">
                        <a:latin typeface="Cambria Math" panose="02040503050406030204" pitchFamily="18" charset="0"/>
                        <a:cs typeface="Times New Roman" panose="02020603050405020304" pitchFamily="18" charset="0"/>
                      </a:rPr>
                      <m:t>1</m:t>
                    </m:r>
                    <m:r>
                      <a:rPr lang="en-US" sz="2000" b="1" i="1">
                        <a:latin typeface="Cambria Math" panose="02040503050406030204" pitchFamily="18" charset="0"/>
                        <a:cs typeface="Times New Roman" panose="02020603050405020304" pitchFamily="18" charset="0"/>
                      </a:rPr>
                      <m:t>))</m:t>
                    </m:r>
                  </m:oMath>
                </a14:m>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000CC"/>
                    </a:solidFill>
                    <a:latin typeface="Times New Roman" panose="02020603050405020304" pitchFamily="18" charset="0"/>
                    <a:cs typeface="Times New Roman" panose="02020603050405020304" pitchFamily="18" charset="0"/>
                  </a:rPr>
                  <a:t> (</a:t>
                </a:r>
                <a14:m>
                  <m:oMath xmlns:m="http://schemas.openxmlformats.org/officeDocument/2006/math">
                    <m:r>
                      <m:rPr>
                        <m:nor/>
                      </m:rPr>
                      <a:rPr lang="en-US" sz="2000" baseline="-25000" dirty="0">
                        <a:latin typeface="Times New Roman" panose="02020603050405020304" pitchFamily="18" charset="0"/>
                        <a:ea typeface="Calibri" panose="020F0502020204030204" pitchFamily="34" charset="0"/>
                        <a:cs typeface="Times New Roman" panose="02020603050405020304" pitchFamily="18" charset="0"/>
                      </a:rPr>
                      <m:t>└</m:t>
                    </m:r>
                    <m:f>
                      <m:fPr>
                        <m:ctrlPr>
                          <a:rPr lang="en-US" sz="2000" i="1" dirty="0">
                            <a:latin typeface="Cambria Math" panose="02040503050406030204" pitchFamily="18" charset="0"/>
                            <a:cs typeface="Times New Roman" panose="02020603050405020304" pitchFamily="18" charset="0"/>
                          </a:rPr>
                        </m:ctrlPr>
                      </m:fPr>
                      <m:num>
                        <m:r>
                          <a:rPr lang="en-US" sz="2000" i="1" dirty="0">
                            <a:latin typeface="Cambria Math" panose="02040503050406030204" pitchFamily="18" charset="0"/>
                            <a:cs typeface="Times New Roman" panose="02020603050405020304" pitchFamily="18" charset="0"/>
                          </a:rPr>
                          <m:t>63</m:t>
                        </m:r>
                      </m:num>
                      <m:den>
                        <m:r>
                          <a:rPr lang="en-US" sz="2000" b="0" i="1" dirty="0" smtClean="0">
                            <a:latin typeface="Cambria Math" panose="02040503050406030204" pitchFamily="18" charset="0"/>
                            <a:cs typeface="Times New Roman" panose="02020603050405020304" pitchFamily="18" charset="0"/>
                          </a:rPr>
                          <m:t>3</m:t>
                        </m:r>
                      </m:den>
                    </m:f>
                    <m:r>
                      <m:rPr>
                        <m:nor/>
                      </m:rPr>
                      <a:rPr lang="en-US" sz="2000" baseline="-25000" dirty="0">
                        <a:latin typeface="Times New Roman" panose="02020603050405020304" pitchFamily="18" charset="0"/>
                        <a:ea typeface="Calibri" panose="020F0502020204030204" pitchFamily="34" charset="0"/>
                        <a:cs typeface="Times New Roman" panose="02020603050405020304" pitchFamily="18" charset="0"/>
                      </a:rPr>
                      <m:t>┘</m:t>
                    </m:r>
                    <m:r>
                      <a:rPr lang="en-US" sz="2000" i="1" baseline="-25000" dirty="0">
                        <a:latin typeface="Cambria Math" panose="02040503050406030204" pitchFamily="18" charset="0"/>
                        <a:ea typeface="Calibri" panose="020F0502020204030204" pitchFamily="34" charset="0"/>
                        <a:cs typeface="Times New Roman" panose="02020603050405020304" pitchFamily="18" charset="0"/>
                      </a:rPr>
                      <m:t> </m:t>
                    </m:r>
                    <m:r>
                      <a:rPr lang="en-US" sz="2000" b="1" i="1">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3</m:t>
                    </m:r>
                    <m:r>
                      <a:rPr lang="en-US" sz="2000" i="1">
                        <a:latin typeface="Cambria Math" panose="02040503050406030204" pitchFamily="18" charset="0"/>
                        <a:cs typeface="Times New Roman" panose="02020603050405020304" pitchFamily="18" charset="0"/>
                      </a:rPr>
                      <m:t>−1</m:t>
                    </m:r>
                    <m:r>
                      <a:rPr lang="en-US" sz="2000" b="1" i="1">
                        <a:latin typeface="Cambria Math" panose="02040503050406030204" pitchFamily="18" charset="0"/>
                        <a:cs typeface="Times New Roman" panose="02020603050405020304" pitchFamily="18" charset="0"/>
                      </a:rPr>
                      <m:t>))</m:t>
                    </m:r>
                  </m:oMath>
                </a14:m>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000" baseline="-25000" dirty="0">
                    <a:ea typeface="Calibri" panose="020F0502020204030204" pitchFamily="34" charset="0"/>
                    <a:cs typeface="Times New Roman" panose="02020603050405020304" pitchFamily="18" charset="0"/>
                  </a:rPr>
                  <a:t> </a:t>
                </a:r>
                <a:r>
                  <a:rPr lang="en-US" sz="2000" dirty="0">
                    <a:solidFill>
                      <a:srgbClr val="0000CC"/>
                    </a:solidFill>
                    <a:latin typeface="Times New Roman" panose="02020603050405020304" pitchFamily="18" charset="0"/>
                    <a:cs typeface="Times New Roman" panose="02020603050405020304" pitchFamily="18" charset="0"/>
                  </a:rPr>
                  <a:t> (</a:t>
                </a:r>
                <a14:m>
                  <m:oMath xmlns:m="http://schemas.openxmlformats.org/officeDocument/2006/math">
                    <m:r>
                      <m:rPr>
                        <m:nor/>
                      </m:rPr>
                      <a:rPr lang="en-US" sz="2000" baseline="-25000" dirty="0">
                        <a:latin typeface="Times New Roman" panose="02020603050405020304" pitchFamily="18" charset="0"/>
                        <a:ea typeface="Calibri" panose="020F0502020204030204" pitchFamily="34" charset="0"/>
                        <a:cs typeface="Times New Roman" panose="02020603050405020304" pitchFamily="18" charset="0"/>
                      </a:rPr>
                      <m:t>└</m:t>
                    </m:r>
                    <m:f>
                      <m:fPr>
                        <m:ctrlPr>
                          <a:rPr lang="en-US" sz="2000" i="1" dirty="0">
                            <a:latin typeface="Cambria Math" panose="02040503050406030204" pitchFamily="18" charset="0"/>
                            <a:cs typeface="Times New Roman" panose="02020603050405020304" pitchFamily="18" charset="0"/>
                          </a:rPr>
                        </m:ctrlPr>
                      </m:fPr>
                      <m:num>
                        <m:r>
                          <a:rPr lang="en-US" sz="2000" i="1" dirty="0">
                            <a:latin typeface="Cambria Math" panose="02040503050406030204" pitchFamily="18" charset="0"/>
                            <a:cs typeface="Times New Roman" panose="02020603050405020304" pitchFamily="18" charset="0"/>
                          </a:rPr>
                          <m:t>63</m:t>
                        </m:r>
                      </m:num>
                      <m:den>
                        <m:r>
                          <a:rPr lang="en-US" sz="2000" b="0" i="1" dirty="0" smtClean="0">
                            <a:latin typeface="Cambria Math" panose="02040503050406030204" pitchFamily="18" charset="0"/>
                            <a:cs typeface="Times New Roman" panose="02020603050405020304" pitchFamily="18" charset="0"/>
                          </a:rPr>
                          <m:t>5</m:t>
                        </m:r>
                      </m:den>
                    </m:f>
                    <m:r>
                      <m:rPr>
                        <m:nor/>
                      </m:rPr>
                      <a:rPr lang="en-US" sz="2000" baseline="-25000" dirty="0">
                        <a:latin typeface="Times New Roman" panose="02020603050405020304" pitchFamily="18" charset="0"/>
                        <a:ea typeface="Calibri" panose="020F0502020204030204" pitchFamily="34" charset="0"/>
                        <a:cs typeface="Times New Roman" panose="02020603050405020304" pitchFamily="18" charset="0"/>
                      </a:rPr>
                      <m:t>┘</m:t>
                    </m:r>
                    <m:r>
                      <a:rPr lang="en-US" sz="2000" i="1" baseline="-25000" dirty="0">
                        <a:latin typeface="Cambria Math" panose="02040503050406030204" pitchFamily="18" charset="0"/>
                        <a:ea typeface="Calibri" panose="020F0502020204030204" pitchFamily="34" charset="0"/>
                        <a:cs typeface="Times New Roman" panose="02020603050405020304" pitchFamily="18" charset="0"/>
                      </a:rPr>
                      <m:t> </m:t>
                    </m:r>
                    <m:r>
                      <a:rPr lang="en-US" sz="2000" b="1" i="1">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5</m:t>
                    </m:r>
                    <m:r>
                      <a:rPr lang="en-US" sz="2000" i="1">
                        <a:latin typeface="Cambria Math" panose="02040503050406030204" pitchFamily="18" charset="0"/>
                        <a:cs typeface="Times New Roman" panose="02020603050405020304" pitchFamily="18" charset="0"/>
                      </a:rPr>
                      <m:t>−1</m:t>
                    </m:r>
                    <m:r>
                      <a:rPr lang="en-US" sz="2000" b="1" i="1">
                        <a:latin typeface="Cambria Math" panose="02040503050406030204" pitchFamily="18" charset="0"/>
                        <a:cs typeface="Times New Roman" panose="02020603050405020304" pitchFamily="18" charset="0"/>
                      </a:rPr>
                      <m:t>))</m:t>
                    </m:r>
                  </m:oMath>
                </a14:m>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a:t>
                </a:r>
                <a:r>
                  <a:rPr lang="en-US" sz="2000" dirty="0">
                    <a:solidFill>
                      <a:srgbClr val="0000CC"/>
                    </a:solidFill>
                    <a:latin typeface="Times New Roman" panose="02020603050405020304" pitchFamily="18" charset="0"/>
                    <a:cs typeface="Times New Roman" panose="02020603050405020304" pitchFamily="18" charset="0"/>
                  </a:rPr>
                  <a:t> (</a:t>
                </a:r>
                <a14:m>
                  <m:oMath xmlns:m="http://schemas.openxmlformats.org/officeDocument/2006/math">
                    <m:r>
                      <m:rPr>
                        <m:nor/>
                      </m:rPr>
                      <a:rPr lang="en-US" sz="2000" baseline="-25000" dirty="0">
                        <a:latin typeface="Times New Roman" panose="02020603050405020304" pitchFamily="18" charset="0"/>
                        <a:ea typeface="Calibri" panose="020F0502020204030204" pitchFamily="34" charset="0"/>
                        <a:cs typeface="Times New Roman" panose="02020603050405020304" pitchFamily="18" charset="0"/>
                      </a:rPr>
                      <m:t>└</m:t>
                    </m:r>
                    <m:f>
                      <m:fPr>
                        <m:ctrlPr>
                          <a:rPr lang="en-US" sz="2000" i="1" dirty="0">
                            <a:latin typeface="Cambria Math" panose="02040503050406030204" pitchFamily="18" charset="0"/>
                            <a:cs typeface="Times New Roman" panose="02020603050405020304" pitchFamily="18" charset="0"/>
                          </a:rPr>
                        </m:ctrlPr>
                      </m:fPr>
                      <m:num>
                        <m:r>
                          <a:rPr lang="en-US" sz="2000" i="1" dirty="0">
                            <a:latin typeface="Cambria Math" panose="02040503050406030204" pitchFamily="18" charset="0"/>
                            <a:cs typeface="Times New Roman" panose="02020603050405020304" pitchFamily="18" charset="0"/>
                          </a:rPr>
                          <m:t>63</m:t>
                        </m:r>
                      </m:num>
                      <m:den>
                        <m:r>
                          <a:rPr lang="en-US" sz="2000" b="0" i="1" dirty="0" smtClean="0">
                            <a:latin typeface="Cambria Math" panose="02040503050406030204" pitchFamily="18" charset="0"/>
                            <a:cs typeface="Times New Roman" panose="02020603050405020304" pitchFamily="18" charset="0"/>
                          </a:rPr>
                          <m:t>7</m:t>
                        </m:r>
                      </m:den>
                    </m:f>
                    <m:r>
                      <m:rPr>
                        <m:nor/>
                      </m:rPr>
                      <a:rPr lang="en-US" sz="2000" baseline="-25000" dirty="0">
                        <a:latin typeface="Times New Roman" panose="02020603050405020304" pitchFamily="18" charset="0"/>
                        <a:ea typeface="Calibri" panose="020F0502020204030204" pitchFamily="34" charset="0"/>
                        <a:cs typeface="Times New Roman" panose="02020603050405020304" pitchFamily="18" charset="0"/>
                      </a:rPr>
                      <m:t>┘</m:t>
                    </m:r>
                    <m:r>
                      <a:rPr lang="en-US" sz="2000" i="1" baseline="-25000" dirty="0">
                        <a:latin typeface="Cambria Math" panose="02040503050406030204" pitchFamily="18" charset="0"/>
                        <a:ea typeface="Calibri" panose="020F0502020204030204" pitchFamily="34" charset="0"/>
                        <a:cs typeface="Times New Roman" panose="02020603050405020304" pitchFamily="18" charset="0"/>
                      </a:rPr>
                      <m:t> </m:t>
                    </m:r>
                    <m:r>
                      <a:rPr lang="en-US" sz="2000" b="1" i="1">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7</m:t>
                    </m:r>
                    <m:r>
                      <a:rPr lang="en-US" sz="2000" i="1">
                        <a:latin typeface="Cambria Math" panose="02040503050406030204" pitchFamily="18" charset="0"/>
                        <a:cs typeface="Times New Roman" panose="02020603050405020304" pitchFamily="18" charset="0"/>
                      </a:rPr>
                      <m:t>−1</m:t>
                    </m:r>
                    <m:r>
                      <a:rPr lang="en-US" sz="2000" b="1" i="1">
                        <a:latin typeface="Cambria Math" panose="02040503050406030204" pitchFamily="18" charset="0"/>
                        <a:cs typeface="Times New Roman" panose="02020603050405020304" pitchFamily="18" charset="0"/>
                      </a:rPr>
                      <m:t>))</m:t>
                    </m:r>
                  </m:oMath>
                </a14:m>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p>
              <a:p>
                <a:r>
                  <a:rPr lang="en-US" sz="2000" dirty="0">
                    <a:solidFill>
                      <a:srgbClr val="0000CC"/>
                    </a:solidFill>
                    <a:latin typeface="Times New Roman" panose="02020603050405020304" pitchFamily="18" charset="0"/>
                    <a:cs typeface="Times New Roman" panose="02020603050405020304" pitchFamily="18" charset="0"/>
                  </a:rPr>
                  <a:t>= 30</a:t>
                </a:r>
                <a:r>
                  <a:rPr lang="en-US" sz="2000" baseline="-25000" dirty="0">
                    <a:solidFill>
                      <a:srgbClr val="0000CC"/>
                    </a:solidFill>
                    <a:latin typeface="Times New Roman" panose="02020603050405020304" pitchFamily="18" charset="0"/>
                    <a:cs typeface="Times New Roman" panose="02020603050405020304" pitchFamily="18" charset="0"/>
                  </a:rPr>
                  <a:t>2</a:t>
                </a:r>
                <a:r>
                  <a:rPr lang="en-US" sz="2000" dirty="0">
                    <a:solidFill>
                      <a:srgbClr val="0000CC"/>
                    </a:solidFill>
                    <a:latin typeface="Times New Roman" panose="02020603050405020304" pitchFamily="18" charset="0"/>
                    <a:cs typeface="Times New Roman" panose="02020603050405020304" pitchFamily="18" charset="0"/>
                  </a:rPr>
                  <a:t> + 19</a:t>
                </a:r>
                <a:r>
                  <a:rPr lang="en-US" sz="2000" baseline="-25000" dirty="0">
                    <a:solidFill>
                      <a:srgbClr val="0000CC"/>
                    </a:solidFill>
                    <a:latin typeface="Times New Roman" panose="02020603050405020304" pitchFamily="18" charset="0"/>
                    <a:cs typeface="Times New Roman" panose="02020603050405020304" pitchFamily="18" charset="0"/>
                  </a:rPr>
                  <a:t>3</a:t>
                </a:r>
                <a:r>
                  <a:rPr lang="en-US" sz="2000" dirty="0">
                    <a:solidFill>
                      <a:srgbClr val="0000CC"/>
                    </a:solidFill>
                    <a:latin typeface="Times New Roman" panose="02020603050405020304" pitchFamily="18" charset="0"/>
                    <a:cs typeface="Times New Roman" panose="02020603050405020304" pitchFamily="18" charset="0"/>
                  </a:rPr>
                  <a:t> + 8</a:t>
                </a:r>
                <a:r>
                  <a:rPr lang="en-US" sz="2000" baseline="-25000" dirty="0">
                    <a:solidFill>
                      <a:srgbClr val="0000CC"/>
                    </a:solidFill>
                    <a:latin typeface="Times New Roman" panose="02020603050405020304" pitchFamily="18" charset="0"/>
                    <a:cs typeface="Times New Roman" panose="02020603050405020304" pitchFamily="18" charset="0"/>
                  </a:rPr>
                  <a:t>5</a:t>
                </a:r>
                <a:r>
                  <a:rPr lang="en-US" sz="2000" dirty="0">
                    <a:solidFill>
                      <a:srgbClr val="0000CC"/>
                    </a:solidFill>
                    <a:latin typeface="Times New Roman" panose="02020603050405020304" pitchFamily="18" charset="0"/>
                    <a:cs typeface="Times New Roman" panose="02020603050405020304" pitchFamily="18" charset="0"/>
                  </a:rPr>
                  <a:t> + 3</a:t>
                </a:r>
                <a:r>
                  <a:rPr lang="en-US" sz="2000" baseline="-25000" dirty="0">
                    <a:solidFill>
                      <a:srgbClr val="0000CC"/>
                    </a:solidFill>
                    <a:latin typeface="Times New Roman" panose="02020603050405020304" pitchFamily="18" charset="0"/>
                    <a:cs typeface="Times New Roman" panose="02020603050405020304" pitchFamily="18" charset="0"/>
                  </a:rPr>
                  <a:t>7 </a:t>
                </a:r>
                <a:r>
                  <a:rPr lang="en-US" sz="2000" dirty="0">
                    <a:solidFill>
                      <a:srgbClr val="0000CC"/>
                    </a:solidFill>
                    <a:latin typeface="Times New Roman" panose="02020603050405020304" pitchFamily="18" charset="0"/>
                    <a:cs typeface="Times New Roman" panose="02020603050405020304" pitchFamily="18" charset="0"/>
                  </a:rPr>
                  <a:t> = 60 times marking “</a:t>
                </a:r>
                <a:r>
                  <a:rPr lang="en-US" sz="2000" dirty="0">
                    <a:solidFill>
                      <a:srgbClr val="008000"/>
                    </a:solidFill>
                    <a:latin typeface="Times New Roman" panose="02020603050405020304" pitchFamily="18" charset="0"/>
                    <a:ea typeface="Calibri" panose="020F0502020204030204" pitchFamily="34" charset="0"/>
                    <a:cs typeface="Times New Roman" panose="02020603050405020304" pitchFamily="18" charset="0"/>
                  </a:rPr>
                  <a:t>A[j] ← 0;” </a:t>
                </a:r>
                <a:r>
                  <a:rPr lang="en-US" sz="2000" dirty="0">
                    <a:latin typeface="Times New Roman" panose="02020603050405020304" pitchFamily="18" charset="0"/>
                    <a:ea typeface="Calibri" panose="020F0502020204030204" pitchFamily="34" charset="0"/>
                    <a:cs typeface="Times New Roman" panose="02020603050405020304" pitchFamily="18" charset="0"/>
                  </a:rPr>
                  <a:t>in</a:t>
                </a:r>
                <a:r>
                  <a:rPr lang="en-US" sz="2000" dirty="0">
                    <a:solidFill>
                      <a:srgbClr val="008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a:ea typeface="Calibri" panose="020F0502020204030204" pitchFamily="34" charset="0"/>
                    <a:cs typeface="Times New Roman" panose="02020603050405020304" pitchFamily="18" charset="0"/>
                  </a:rPr>
                  <a:t>Algorithm Sieve(n), which generates the prime numbers 2, 3, 5, 7, 11, 13, 17, 19, 23, 29, 31, 37, 41, 43, 47, 53, 59, 61.</a:t>
                </a:r>
              </a:p>
              <a:p>
                <a:r>
                  <a:rPr lang="en-US" sz="2000" dirty="0">
                    <a:latin typeface="Times New Roman" panose="02020603050405020304" pitchFamily="18" charset="0"/>
                    <a:cs typeface="Times New Roman" panose="02020603050405020304" pitchFamily="18" charset="0"/>
                  </a:rPr>
                  <a:t>What this says is that when considering 3, p*p = 3*3 is the first one A[9]</a:t>
                </a:r>
                <a:r>
                  <a:rPr lang="en-US" sz="2000" dirty="0">
                    <a:solidFill>
                      <a:srgbClr val="008000"/>
                    </a:solidFill>
                    <a:latin typeface="Times New Roman" panose="02020603050405020304" pitchFamily="18" charset="0"/>
                    <a:ea typeface="Calibri" panose="020F0502020204030204" pitchFamily="34" charset="0"/>
                    <a:cs typeface="Times New Roman" panose="02020603050405020304" pitchFamily="18" charset="0"/>
                  </a:rPr>
                  <a:t> ← 0</a:t>
                </a:r>
                <a:r>
                  <a:rPr lang="en-US" sz="2000" dirty="0">
                    <a:latin typeface="Times New Roman" panose="02020603050405020304" pitchFamily="18" charset="0"/>
                    <a:cs typeface="Times New Roman" panose="02020603050405020304" pitchFamily="18" charset="0"/>
                  </a:rPr>
                  <a:t> . Then the next is 4*3, A[12] </a:t>
                </a:r>
                <a:r>
                  <a:rPr lang="en-US" sz="2000" dirty="0">
                    <a:solidFill>
                      <a:srgbClr val="008000"/>
                    </a:solidFill>
                    <a:latin typeface="Times New Roman" panose="02020603050405020304" pitchFamily="18" charset="0"/>
                    <a:ea typeface="Calibri" panose="020F0502020204030204" pitchFamily="34" charset="0"/>
                    <a:cs typeface="Times New Roman" panose="02020603050405020304" pitchFamily="18" charset="0"/>
                  </a:rPr>
                  <a:t>← 0, but this was done when considering 2.</a:t>
                </a:r>
                <a:r>
                  <a:rPr lang="en-US" sz="2000" dirty="0">
                    <a:latin typeface="Times New Roman" panose="02020603050405020304" pitchFamily="18" charset="0"/>
                    <a:cs typeface="Times New Roman" panose="02020603050405020304" pitchFamily="18" charset="0"/>
                  </a:rPr>
                  <a:t> That is, when (p+1)*3 ≤ 63. A[(p+1)*3] </a:t>
                </a:r>
                <a:r>
                  <a:rPr lang="en-US" sz="2000" dirty="0">
                    <a:solidFill>
                      <a:srgbClr val="008000"/>
                    </a:solidFill>
                    <a:latin typeface="Times New Roman" panose="02020603050405020304" pitchFamily="18" charset="0"/>
                    <a:ea typeface="Calibri" panose="020F0502020204030204" pitchFamily="34" charset="0"/>
                    <a:cs typeface="Times New Roman" panose="02020603050405020304" pitchFamily="18" charset="0"/>
                  </a:rPr>
                  <a:t>← 0 even when </a:t>
                </a:r>
                <a:r>
                  <a:rPr lang="en-US" sz="2000" dirty="0">
                    <a:latin typeface="Times New Roman" panose="02020603050405020304" pitchFamily="18" charset="0"/>
                    <a:cs typeface="Times New Roman" panose="02020603050405020304" pitchFamily="18" charset="0"/>
                  </a:rPr>
                  <a:t>(p+1)*3 is even. Repetition of eliminations are occurred.</a:t>
                </a:r>
              </a:p>
            </p:txBody>
          </p:sp>
        </mc:Choice>
        <mc:Fallback xmlns="">
          <p:sp>
            <p:nvSpPr>
              <p:cNvPr id="2" name="Rectangle 1"/>
              <p:cNvSpPr>
                <a:spLocks noRot="1" noChangeAspect="1" noMove="1" noResize="1" noEditPoints="1" noAdjustHandles="1" noChangeArrowheads="1" noChangeShapeType="1" noTextEdit="1"/>
              </p:cNvSpPr>
              <p:nvPr/>
            </p:nvSpPr>
            <p:spPr>
              <a:xfrm>
                <a:off x="1841929" y="349167"/>
                <a:ext cx="9531927" cy="6508833"/>
              </a:xfrm>
              <a:prstGeom prst="rect">
                <a:avLst/>
              </a:prstGeom>
              <a:blipFill>
                <a:blip r:embed="rId2"/>
                <a:stretch>
                  <a:fillRect l="-1151" t="-749" r="-703"/>
                </a:stretch>
              </a:blipFill>
            </p:spPr>
            <p:txBody>
              <a:bodyPr/>
              <a:lstStyle/>
              <a:p>
                <a:r>
                  <a:rPr lang="en-US">
                    <a:noFill/>
                  </a:rPr>
                  <a:t> </a:t>
                </a:r>
              </a:p>
            </p:txBody>
          </p:sp>
        </mc:Fallback>
      </mc:AlternateContent>
      <p:pic>
        <p:nvPicPr>
          <p:cNvPr id="5" name="Picture 4" descr="Image result for smiley face images">
            <a:extLst>
              <a:ext uri="{FF2B5EF4-FFF2-40B4-BE49-F238E27FC236}">
                <a16:creationId xmlns:a16="http://schemas.microsoft.com/office/drawing/2014/main" id="{7B7C148E-C9B9-439E-989D-C48FBE88711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844751">
            <a:off x="860281" y="2115638"/>
            <a:ext cx="661298" cy="428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790551"/>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3669A6-0DF4-4211-983A-FFF6B70B7532}"/>
              </a:ext>
            </a:extLst>
          </p:cNvPr>
          <p:cNvSpPr txBox="1"/>
          <p:nvPr/>
        </p:nvSpPr>
        <p:spPr>
          <a:xfrm>
            <a:off x="1710894" y="564576"/>
            <a:ext cx="9261906" cy="6019104"/>
          </a:xfrm>
          <a:prstGeom prst="rect">
            <a:avLst/>
          </a:prstGeom>
          <a:solidFill>
            <a:schemeClr val="accent5">
              <a:lumMod val="20000"/>
              <a:lumOff val="80000"/>
            </a:schemeClr>
          </a:solidFill>
        </p:spPr>
        <p:txBody>
          <a:bodyPr wrap="square" rtlCol="0">
            <a:spAutoFit/>
          </a:bodyPr>
          <a:lstStyle/>
          <a:p>
            <a:endParaRPr lang="en-US" dirty="0"/>
          </a:p>
        </p:txBody>
      </p:sp>
      <p:sp>
        <p:nvSpPr>
          <p:cNvPr id="2" name="Rectangle 1"/>
          <p:cNvSpPr/>
          <p:nvPr/>
        </p:nvSpPr>
        <p:spPr>
          <a:xfrm>
            <a:off x="1602595" y="634182"/>
            <a:ext cx="8986810" cy="5886035"/>
          </a:xfrm>
          <a:prstGeom prst="rect">
            <a:avLst/>
          </a:prstGeom>
        </p:spPr>
        <p:txBody>
          <a:bodyPr wrap="square">
            <a:spAutoFit/>
          </a:bodyPr>
          <a:lstStyle/>
          <a:p>
            <a:pPr>
              <a:lnSpc>
                <a:spcPct val="107000"/>
              </a:lnSpc>
              <a:spcBef>
                <a:spcPts val="1200"/>
              </a:spcBef>
              <a:spcAft>
                <a:spcPts val="800"/>
              </a:spcAft>
            </a:pPr>
            <a:r>
              <a:rPr lang="en-US" sz="2600" i="1" dirty="0">
                <a:ea typeface="Calibri" panose="020F0502020204030204" pitchFamily="34" charset="0"/>
                <a:cs typeface="Times New Roman" panose="02020603050405020304" pitchFamily="18" charset="0"/>
              </a:rPr>
              <a:t>Several characteristics of Algorithms:</a:t>
            </a:r>
            <a:endParaRPr lang="en-US" sz="2600" dirty="0">
              <a:ea typeface="Calibri" panose="020F0502020204030204" pitchFamily="34" charset="0"/>
              <a:cs typeface="Times New Roman" panose="02020603050405020304" pitchFamily="18" charset="0"/>
            </a:endParaRPr>
          </a:p>
          <a:p>
            <a:pPr marL="342900" marR="0" lvl="0" indent="-342900">
              <a:spcBef>
                <a:spcPts val="0"/>
              </a:spcBef>
              <a:spcAft>
                <a:spcPts val="600"/>
              </a:spcAft>
              <a:buFont typeface="Arial" panose="020B0604020202020204" pitchFamily="34" charset="0"/>
              <a:buChar char="•"/>
              <a:tabLst>
                <a:tab pos="45720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[non-ambiguity] The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non-ambiguity requirement</a:t>
            </a:r>
            <a:r>
              <a:rPr lang="en-US" sz="2400" dirty="0">
                <a:latin typeface="Times New Roman" panose="02020603050405020304" pitchFamily="18" charset="0"/>
                <a:ea typeface="Calibri" panose="020F0502020204030204" pitchFamily="34" charset="0"/>
                <a:cs typeface="Times New Roman" panose="02020603050405020304" pitchFamily="18" charset="0"/>
              </a:rPr>
              <a:t> for each step of an algorithm cannot be compromised. </a:t>
            </a:r>
          </a:p>
          <a:p>
            <a:pPr marL="800100" lvl="1" indent="-342900">
              <a:spcAft>
                <a:spcPts val="600"/>
              </a:spcAft>
              <a:buFont typeface="Arial" panose="020B0604020202020204" pitchFamily="34" charset="0"/>
              <a:buChar char="•"/>
              <a:tabLst>
                <a:tab pos="457200" algn="l"/>
              </a:tabLst>
            </a:pP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Prime Factorization in Middle School Procedure for computing </a:t>
            </a:r>
            <a:r>
              <a:rPr lang="en-US" sz="2400" dirty="0" err="1">
                <a:solidFill>
                  <a:srgbClr val="3333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(m, n) is defined ambiguously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600"/>
              </a:spcAft>
              <a:buFont typeface="Arial" panose="020B0604020202020204" pitchFamily="34" charset="0"/>
              <a:buChar char="•"/>
              <a:tabLst>
                <a:tab pos="45720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[Well-specified inputs’ range]</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The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range of inputs</a:t>
            </a:r>
            <a:r>
              <a:rPr lang="en-US" sz="2400" dirty="0">
                <a:latin typeface="Times New Roman" panose="02020603050405020304" pitchFamily="18" charset="0"/>
                <a:ea typeface="Calibri" panose="020F0502020204030204" pitchFamily="34" charset="0"/>
                <a:cs typeface="Times New Roman" panose="02020603050405020304" pitchFamily="18" charset="0"/>
              </a:rPr>
              <a:t> for which an algorithm works has to be specified carefully. </a:t>
            </a:r>
          </a:p>
          <a:p>
            <a:pPr marL="800100" lvl="1" indent="-342900">
              <a:spcAft>
                <a:spcPts val="600"/>
              </a:spcAft>
              <a:buFont typeface="Arial" panose="020B0604020202020204" pitchFamily="34" charset="0"/>
              <a:buChar char="•"/>
              <a:tabLst>
                <a:tab pos="457200" algn="l"/>
              </a:tabLst>
            </a:pP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Consecutive integer checking algorithm for computing </a:t>
            </a:r>
            <a:r>
              <a:rPr lang="en-US" sz="2400" dirty="0" err="1">
                <a:solidFill>
                  <a:srgbClr val="3333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(m, n) does not work correctly when one of the input numbers is zero.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600"/>
              </a:spcAft>
              <a:buFont typeface="Arial" panose="020B0604020202020204" pitchFamily="34" charset="0"/>
              <a:buChar char="•"/>
              <a:tabLst>
                <a:tab pos="45720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[Different ways for specifying an algorithm]</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The same algorithm can be represented in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several different ways. </a:t>
            </a:r>
          </a:p>
          <a:p>
            <a:pPr marL="800100" lvl="1" indent="-342900">
              <a:spcAft>
                <a:spcPts val="600"/>
              </a:spcAft>
              <a:buFont typeface="Arial" panose="020B0604020202020204" pitchFamily="34" charset="0"/>
              <a:buChar char="•"/>
              <a:tabLst>
                <a:tab pos="457200" algn="l"/>
              </a:tabLst>
            </a:pP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Euclid’s algorithm can be defined recursively or non-recursively.</a:t>
            </a:r>
          </a:p>
          <a:p>
            <a:pPr marL="800100" lvl="1" indent="-342900">
              <a:spcAft>
                <a:spcPts val="600"/>
              </a:spcAft>
              <a:buFont typeface="Arial" panose="020B0604020202020204" pitchFamily="34" charset="0"/>
              <a:buChar char="•"/>
              <a:tabLst>
                <a:tab pos="457200" algn="l"/>
              </a:tabLst>
            </a:pP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The nth Fibonacci Term can be computed recursively and iteratively.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hought Bubble: Cloud 3">
            <a:extLst>
              <a:ext uri="{FF2B5EF4-FFF2-40B4-BE49-F238E27FC236}">
                <a16:creationId xmlns:a16="http://schemas.microsoft.com/office/drawing/2014/main" id="{B33E7E8F-F169-4B0B-98C5-016240526ACA}"/>
              </a:ext>
            </a:extLst>
          </p:cNvPr>
          <p:cNvSpPr/>
          <p:nvPr/>
        </p:nvSpPr>
        <p:spPr>
          <a:xfrm rot="20706359" flipH="1">
            <a:off x="750493" y="2246125"/>
            <a:ext cx="447454" cy="353601"/>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mage result for smiley face images">
            <a:extLst>
              <a:ext uri="{FF2B5EF4-FFF2-40B4-BE49-F238E27FC236}">
                <a16:creationId xmlns:a16="http://schemas.microsoft.com/office/drawing/2014/main" id="{B9DA06A3-30F8-4567-B7AA-44BF0B7E347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272242">
            <a:off x="669048" y="2180819"/>
            <a:ext cx="615488" cy="470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1138206"/>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389D0C-B1DA-4739-A8F3-F15C01033FF2}"/>
              </a:ext>
            </a:extLst>
          </p:cNvPr>
          <p:cNvSpPr txBox="1"/>
          <p:nvPr/>
        </p:nvSpPr>
        <p:spPr>
          <a:xfrm>
            <a:off x="1294280" y="564576"/>
            <a:ext cx="9678520" cy="6019104"/>
          </a:xfrm>
          <a:prstGeom prst="rect">
            <a:avLst/>
          </a:prstGeom>
          <a:solidFill>
            <a:schemeClr val="accent5">
              <a:lumMod val="20000"/>
              <a:lumOff val="80000"/>
            </a:schemeClr>
          </a:solidFill>
        </p:spPr>
        <p:txBody>
          <a:bodyPr wrap="square" rtlCol="0">
            <a:spAutoFit/>
          </a:bodyPr>
          <a:lstStyle/>
          <a:p>
            <a:endParaRPr lang="en-US" dirty="0"/>
          </a:p>
        </p:txBody>
      </p:sp>
      <p:sp>
        <p:nvSpPr>
          <p:cNvPr id="2" name="Rectangle 1"/>
          <p:cNvSpPr/>
          <p:nvPr/>
        </p:nvSpPr>
        <p:spPr>
          <a:xfrm>
            <a:off x="1580247" y="1507748"/>
            <a:ext cx="9317473" cy="4832092"/>
          </a:xfrm>
          <a:prstGeom prst="rect">
            <a:avLst/>
          </a:prstGeom>
        </p:spPr>
        <p:txBody>
          <a:bodyPr wrap="square">
            <a:spAutoFit/>
          </a:bodyPr>
          <a:lstStyle/>
          <a:p>
            <a:pPr marL="461963" marR="0" lvl="0" indent="-461963">
              <a:spcBef>
                <a:spcPts val="0"/>
              </a:spcBef>
              <a:spcAft>
                <a:spcPts val="600"/>
              </a:spcAft>
              <a:buFont typeface="Arial" panose="020B0604020202020204" pitchFamily="34" charset="0"/>
              <a:buChar char="•"/>
              <a:tabLst>
                <a:tab pos="45720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[Several algorithms for a problem]</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Several algorithms for solving the same problem may exist. </a:t>
            </a:r>
          </a:p>
          <a:p>
            <a:pPr marL="919163" lvl="1" indent="-461963">
              <a:spcAft>
                <a:spcPts val="600"/>
              </a:spcAft>
              <a:buFont typeface="Arial" panose="020B0604020202020204" pitchFamily="34" charset="0"/>
              <a:buChar char="•"/>
              <a:tabLst>
                <a:tab pos="457200" algn="l"/>
              </a:tabLst>
            </a:pP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Euclid, Consecutive integer checking and Middle school procedure for computing </a:t>
            </a:r>
            <a:r>
              <a:rPr lang="en-US" sz="2400" dirty="0" err="1">
                <a:solidFill>
                  <a:srgbClr val="3333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(m, n). </a:t>
            </a:r>
            <a:endParaRPr lang="en-US" sz="2400" strike="sngStrike" dirty="0">
              <a:solidFill>
                <a:srgbClr val="3333FF"/>
              </a:solidFill>
              <a:latin typeface="Times New Roman" panose="02020603050405020304" pitchFamily="18" charset="0"/>
              <a:ea typeface="Calibri" panose="020F0502020204030204" pitchFamily="34" charset="0"/>
              <a:cs typeface="Times New Roman" panose="02020603050405020304" pitchFamily="18" charset="0"/>
            </a:endParaRPr>
          </a:p>
          <a:p>
            <a:pPr marL="461963" marR="0" lvl="0" indent="-461963">
              <a:spcBef>
                <a:spcPts val="0"/>
              </a:spcBef>
              <a:spcAft>
                <a:spcPts val="600"/>
              </a:spcAft>
              <a:buFont typeface="Arial" panose="020B0604020202020204" pitchFamily="34" charset="0"/>
              <a:buChar char="•"/>
              <a:tabLst>
                <a:tab pos="45720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[Various Speeds of different Algorithms for solving the same problem] Algorithms for the same problem can be based on very different ideas and can solve the problem with dramatically different speeds. </a:t>
            </a:r>
          </a:p>
          <a:p>
            <a:pPr marL="919163" lvl="1" indent="-461963">
              <a:spcAft>
                <a:spcPts val="600"/>
              </a:spcAft>
              <a:buFont typeface="Arial" panose="020B0604020202020204" pitchFamily="34" charset="0"/>
              <a:buChar char="•"/>
              <a:tabLst>
                <a:tab pos="457200" algn="l"/>
              </a:tabLs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exponential</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i="1" dirty="0">
                <a:solidFill>
                  <a:srgbClr val="0000FF"/>
                </a:solidFill>
                <a:latin typeface="Times New Roman" panose="02020603050405020304" pitchFamily="18" charset="0"/>
                <a:cs typeface="Times New Roman" panose="02020603050405020304" pitchFamily="18" charset="0"/>
              </a:rPr>
              <a:t>Algorithm </a:t>
            </a:r>
            <a:r>
              <a:rPr lang="en-US" sz="2400" i="1" dirty="0" err="1">
                <a:solidFill>
                  <a:srgbClr val="0000FF"/>
                </a:solidFill>
                <a:latin typeface="Times New Roman" panose="02020603050405020304" pitchFamily="18" charset="0"/>
                <a:cs typeface="Times New Roman" panose="02020603050405020304" pitchFamily="18" charset="0"/>
              </a:rPr>
              <a:t>Fibonacci_Number_F</a:t>
            </a:r>
            <a:r>
              <a:rPr lang="en-US" sz="2400" i="1" dirty="0">
                <a:solidFill>
                  <a:srgbClr val="0000FF"/>
                </a:solidFill>
                <a:latin typeface="Times New Roman" panose="02020603050405020304" pitchFamily="18" charset="0"/>
                <a:cs typeface="Times New Roman" panose="02020603050405020304" pitchFamily="18" charset="0"/>
              </a:rPr>
              <a:t>(n)</a:t>
            </a:r>
            <a:r>
              <a:rPr lang="en-US" sz="2400" dirty="0">
                <a:solidFill>
                  <a:srgbClr val="0000FF"/>
                </a:solidFill>
                <a:latin typeface="Times New Roman" panose="02020603050405020304" pitchFamily="18" charset="0"/>
                <a:cs typeface="Times New Roman" panose="02020603050405020304" pitchFamily="18" charset="0"/>
              </a:rPr>
              <a:t> computes recursively the list of the n Fibonacci members based on its definition, and </a:t>
            </a:r>
          </a:p>
          <a:p>
            <a:pPr marL="919163" lvl="1" indent="-461963">
              <a:spcAft>
                <a:spcPts val="600"/>
              </a:spcAft>
              <a:buFont typeface="Arial" panose="020B0604020202020204" pitchFamily="34" charset="0"/>
              <a:buChar char="•"/>
              <a:tabLst>
                <a:tab pos="457200" algn="l"/>
              </a:tabLst>
            </a:pPr>
            <a:r>
              <a:rPr lang="en-US" sz="2400" dirty="0">
                <a:solidFill>
                  <a:srgbClr val="0000FF"/>
                </a:solidFill>
                <a:latin typeface="Times New Roman" panose="02020603050405020304" pitchFamily="18" charset="0"/>
                <a:cs typeface="Times New Roman" panose="02020603050405020304" pitchFamily="18" charset="0"/>
              </a:rPr>
              <a:t>a </a:t>
            </a:r>
            <a:r>
              <a:rPr lang="en-US" sz="2400" dirty="0">
                <a:solidFill>
                  <a:srgbClr val="C00000"/>
                </a:solidFill>
                <a:latin typeface="Times New Roman" panose="02020603050405020304" pitchFamily="18" charset="0"/>
                <a:cs typeface="Times New Roman" panose="02020603050405020304" pitchFamily="18" charset="0"/>
              </a:rPr>
              <a:t>polynomial</a:t>
            </a:r>
            <a:r>
              <a:rPr lang="en-US" sz="2400" dirty="0">
                <a:solidFill>
                  <a:srgbClr val="0000FF"/>
                </a:solidFill>
                <a:latin typeface="Times New Roman" panose="02020603050405020304" pitchFamily="18" charset="0"/>
                <a:cs typeface="Times New Roman" panose="02020603050405020304" pitchFamily="18" charset="0"/>
              </a:rPr>
              <a:t> </a:t>
            </a:r>
            <a:r>
              <a:rPr lang="en-US" sz="2400" i="1" dirty="0" err="1">
                <a:solidFill>
                  <a:srgbClr val="0000FF"/>
                </a:solidFill>
                <a:latin typeface="Times New Roman" panose="02020603050405020304" pitchFamily="18" charset="0"/>
                <a:cs typeface="Times New Roman" panose="02020603050405020304" pitchFamily="18" charset="0"/>
              </a:rPr>
              <a:t>Polynomial_Algorithm_Fib</a:t>
            </a:r>
            <a:r>
              <a:rPr lang="en-US" sz="2400" i="1" dirty="0">
                <a:solidFill>
                  <a:srgbClr val="0000FF"/>
                </a:solidFill>
                <a:latin typeface="Times New Roman" panose="02020603050405020304" pitchFamily="18" charset="0"/>
                <a:cs typeface="Times New Roman" panose="02020603050405020304" pitchFamily="18" charset="0"/>
              </a:rPr>
              <a:t>(n)</a:t>
            </a:r>
            <a:r>
              <a:rPr lang="en-US" sz="2400" dirty="0">
                <a:solidFill>
                  <a:srgbClr val="0000FF"/>
                </a:solidFill>
                <a:latin typeface="Times New Roman" panose="02020603050405020304" pitchFamily="18" charset="0"/>
                <a:cs typeface="Times New Roman" panose="02020603050405020304" pitchFamily="18" charset="0"/>
              </a:rPr>
              <a:t> computes non-recursively the list of its of its n members.</a:t>
            </a:r>
          </a:p>
        </p:txBody>
      </p:sp>
      <p:sp>
        <p:nvSpPr>
          <p:cNvPr id="3" name="Thought Bubble: Cloud 3">
            <a:extLst>
              <a:ext uri="{FF2B5EF4-FFF2-40B4-BE49-F238E27FC236}">
                <a16:creationId xmlns:a16="http://schemas.microsoft.com/office/drawing/2014/main" id="{B33E7E8F-F169-4B0B-98C5-016240526ACA}"/>
              </a:ext>
            </a:extLst>
          </p:cNvPr>
          <p:cNvSpPr/>
          <p:nvPr/>
        </p:nvSpPr>
        <p:spPr>
          <a:xfrm rot="20706359" flipH="1">
            <a:off x="707140" y="2263252"/>
            <a:ext cx="376201" cy="327125"/>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Striped Right 3">
            <a:extLst>
              <a:ext uri="{FF2B5EF4-FFF2-40B4-BE49-F238E27FC236}">
                <a16:creationId xmlns:a16="http://schemas.microsoft.com/office/drawing/2014/main" id="{49AC542A-A996-49FA-B6AE-220250BD9C84}"/>
              </a:ext>
            </a:extLst>
          </p:cNvPr>
          <p:cNvSpPr/>
          <p:nvPr/>
        </p:nvSpPr>
        <p:spPr>
          <a:xfrm>
            <a:off x="10040983" y="6165669"/>
            <a:ext cx="426720" cy="34834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pic>
        <p:nvPicPr>
          <p:cNvPr id="5" name="Picture 4" descr="Image result for smiley face images">
            <a:extLst>
              <a:ext uri="{FF2B5EF4-FFF2-40B4-BE49-F238E27FC236}">
                <a16:creationId xmlns:a16="http://schemas.microsoft.com/office/drawing/2014/main" id="{E83E9E2D-1B96-4082-89B4-1EDFDC126B1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467204">
            <a:off x="619100" y="2230526"/>
            <a:ext cx="689373" cy="49046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763AD72-53CC-41DF-A6F5-330E7443D73F}"/>
              </a:ext>
            </a:extLst>
          </p:cNvPr>
          <p:cNvSpPr/>
          <p:nvPr/>
        </p:nvSpPr>
        <p:spPr>
          <a:xfrm>
            <a:off x="1580247" y="708336"/>
            <a:ext cx="5181418" cy="501419"/>
          </a:xfrm>
          <a:prstGeom prst="rect">
            <a:avLst/>
          </a:prstGeom>
        </p:spPr>
        <p:txBody>
          <a:bodyPr wrap="none">
            <a:spAutoFit/>
          </a:bodyPr>
          <a:lstStyle/>
          <a:p>
            <a:pPr>
              <a:lnSpc>
                <a:spcPct val="107000"/>
              </a:lnSpc>
              <a:spcBef>
                <a:spcPts val="1200"/>
              </a:spcBef>
              <a:spcAft>
                <a:spcPts val="800"/>
              </a:spcAft>
            </a:pPr>
            <a:r>
              <a:rPr lang="en-US" sz="2600" i="1" dirty="0">
                <a:ea typeface="Calibri" panose="020F0502020204030204" pitchFamily="34" charset="0"/>
                <a:cs typeface="Times New Roman" panose="02020603050405020304" pitchFamily="18" charset="0"/>
              </a:rPr>
              <a:t>Several characteristics of Algorithms:</a:t>
            </a:r>
            <a:endParaRPr lang="en-US" sz="26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9322004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5C2321-0E21-4B06-B52F-69631A9B6A78}"/>
              </a:ext>
            </a:extLst>
          </p:cNvPr>
          <p:cNvSpPr txBox="1"/>
          <p:nvPr/>
        </p:nvSpPr>
        <p:spPr>
          <a:xfrm>
            <a:off x="1885065" y="2516777"/>
            <a:ext cx="8077541" cy="1482558"/>
          </a:xfrm>
          <a:prstGeom prst="rect">
            <a:avLst/>
          </a:prstGeom>
          <a:solidFill>
            <a:srgbClr val="FFFF00"/>
          </a:solidFill>
        </p:spPr>
        <p:txBody>
          <a:bodyPr wrap="square" rtlCol="0">
            <a:spAutoFit/>
          </a:bodyPr>
          <a:lstStyle/>
          <a:p>
            <a:endParaRPr lang="en-US" dirty="0"/>
          </a:p>
        </p:txBody>
      </p:sp>
      <p:sp>
        <p:nvSpPr>
          <p:cNvPr id="2" name="Rectangle 1">
            <a:extLst>
              <a:ext uri="{FF2B5EF4-FFF2-40B4-BE49-F238E27FC236}">
                <a16:creationId xmlns:a16="http://schemas.microsoft.com/office/drawing/2014/main" id="{C8C7BD24-698A-45B2-8D53-7DF3C90F0370}"/>
              </a:ext>
            </a:extLst>
          </p:cNvPr>
          <p:cNvSpPr/>
          <p:nvPr/>
        </p:nvSpPr>
        <p:spPr>
          <a:xfrm>
            <a:off x="2569464" y="2922117"/>
            <a:ext cx="6992547" cy="1077218"/>
          </a:xfrm>
          <a:prstGeom prst="rect">
            <a:avLst/>
          </a:prstGeom>
        </p:spPr>
        <p:txBody>
          <a:bodyPr wrap="square">
            <a:spAutoFit/>
          </a:bodyPr>
          <a:lstStyle/>
          <a:p>
            <a:pPr algn="ctr"/>
            <a:r>
              <a:rPr lang="en-US" sz="3200" dirty="0">
                <a:cs typeface="Times New Roman" panose="02020603050405020304" pitchFamily="18" charset="0"/>
              </a:rPr>
              <a:t>Another Way for Finding the GCD:</a:t>
            </a:r>
          </a:p>
          <a:p>
            <a:pPr algn="ctr"/>
            <a:r>
              <a:rPr lang="en-US" sz="3200" dirty="0">
                <a:cs typeface="Times New Roman" panose="02020603050405020304" pitchFamily="18" charset="0"/>
              </a:rPr>
              <a:t>Writing a GCD as a Linear Combination</a:t>
            </a:r>
            <a:endParaRPr lang="en-US" sz="3200" dirty="0"/>
          </a:p>
        </p:txBody>
      </p:sp>
    </p:spTree>
    <p:extLst>
      <p:ext uri="{BB962C8B-B14F-4D97-AF65-F5344CB8AC3E}">
        <p14:creationId xmlns:p14="http://schemas.microsoft.com/office/powerpoint/2010/main" val="304675652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429408-857F-45B5-8DFD-87D36E461177}"/>
              </a:ext>
            </a:extLst>
          </p:cNvPr>
          <p:cNvSpPr txBox="1"/>
          <p:nvPr/>
        </p:nvSpPr>
        <p:spPr>
          <a:xfrm>
            <a:off x="1357218" y="3103392"/>
            <a:ext cx="9477564" cy="2611291"/>
          </a:xfrm>
          <a:prstGeom prst="rect">
            <a:avLst/>
          </a:prstGeom>
          <a:solidFill>
            <a:srgbClr val="FFFF00"/>
          </a:solidFill>
        </p:spPr>
        <p:txBody>
          <a:bodyPr wrap="square" rtlCol="0">
            <a:spAutoFit/>
          </a:bodyPr>
          <a:lstStyle/>
          <a:p>
            <a:endParaRPr lang="en-US" dirty="0"/>
          </a:p>
        </p:txBody>
      </p:sp>
      <p:sp>
        <p:nvSpPr>
          <p:cNvPr id="2" name="TextBox 1">
            <a:extLst>
              <a:ext uri="{FF2B5EF4-FFF2-40B4-BE49-F238E27FC236}">
                <a16:creationId xmlns:a16="http://schemas.microsoft.com/office/drawing/2014/main" id="{182BD8AB-D057-43C1-B888-3CC16D3F6928}"/>
              </a:ext>
            </a:extLst>
          </p:cNvPr>
          <p:cNvSpPr txBox="1"/>
          <p:nvPr/>
        </p:nvSpPr>
        <p:spPr>
          <a:xfrm>
            <a:off x="1742094" y="2628985"/>
            <a:ext cx="8784837" cy="2611292"/>
          </a:xfrm>
          <a:prstGeom prst="rect">
            <a:avLst/>
          </a:prstGeom>
          <a:solidFill>
            <a:schemeClr val="accent5">
              <a:lumMod val="20000"/>
              <a:lumOff val="80000"/>
            </a:schemeClr>
          </a:solidFill>
        </p:spPr>
        <p:txBody>
          <a:bodyPr wrap="square" rtlCol="0">
            <a:spAutoFit/>
          </a:bodyPr>
          <a:lstStyle/>
          <a:p>
            <a:pPr marL="457200" indent="-457200">
              <a:buFont typeface="Arial" panose="020B0604020202020204" pitchFamily="34" charset="0"/>
              <a:buChar char="•"/>
            </a:pPr>
            <a:r>
              <a:rPr lang="en-US" sz="2600" dirty="0">
                <a:cs typeface="Times New Roman" panose="02020603050405020304" pitchFamily="18" charset="0"/>
              </a:rPr>
              <a:t>Definition:</a:t>
            </a:r>
          </a:p>
          <a:p>
            <a:endParaRPr lang="en-US" sz="2400" dirty="0">
              <a:latin typeface="Times New Roman" panose="02020603050405020304" pitchFamily="18" charset="0"/>
              <a:cs typeface="Times New Roman" panose="02020603050405020304" pitchFamily="18" charset="0"/>
            </a:endParaRPr>
          </a:p>
          <a:p>
            <a:pPr marL="461963">
              <a:lnSpc>
                <a:spcPct val="150000"/>
              </a:lnSpc>
              <a:spcAft>
                <a:spcPts val="1200"/>
              </a:spcAft>
            </a:pPr>
            <a:r>
              <a:rPr lang="en-US" sz="2400" dirty="0">
                <a:latin typeface="Times New Roman" panose="02020603050405020304" pitchFamily="18" charset="0"/>
                <a:cs typeface="Times New Roman" panose="02020603050405020304" pitchFamily="18" charset="0"/>
              </a:rPr>
              <a:t>Any integer d is said to be a </a:t>
            </a:r>
            <a:r>
              <a:rPr lang="en-US" sz="2400" i="1" dirty="0">
                <a:solidFill>
                  <a:srgbClr val="3333FF"/>
                </a:solidFill>
                <a:latin typeface="Times New Roman" panose="02020603050405020304" pitchFamily="18" charset="0"/>
                <a:cs typeface="Times New Roman" panose="02020603050405020304" pitchFamily="18" charset="0"/>
              </a:rPr>
              <a:t>linear combination of integers </a:t>
            </a:r>
            <a:r>
              <a:rPr lang="en-US" sz="2400" dirty="0">
                <a:latin typeface="Times New Roman" panose="02020603050405020304" pitchFamily="18" charset="0"/>
                <a:cs typeface="Times New Roman" panose="02020603050405020304" pitchFamily="18" charset="0"/>
              </a:rPr>
              <a:t>x and y if, and only if there exist integers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and j such that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*x + j*y = d.</a:t>
            </a:r>
          </a:p>
          <a:p>
            <a:pPr marL="342900" indent="-342900">
              <a:lnSpc>
                <a:spcPct val="150000"/>
              </a:lnSpc>
              <a:spcAft>
                <a:spcPts val="12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Write a GCD as a Linear Combination</a:t>
            </a:r>
            <a:endParaRPr lang="en-US" sz="2400" dirty="0">
              <a:latin typeface="Times New Roman" panose="02020603050405020304" pitchFamily="18" charset="0"/>
              <a:cs typeface="Times New Roman" panose="02020603050405020304" pitchFamily="18" charset="0"/>
            </a:endParaRPr>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913409">
            <a:off x="1075476" y="2175547"/>
            <a:ext cx="581835" cy="38378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Image result for sad face">
            <a:extLst>
              <a:ext uri="{FF2B5EF4-FFF2-40B4-BE49-F238E27FC236}">
                <a16:creationId xmlns:a16="http://schemas.microsoft.com/office/drawing/2014/main" id="{33F83EC3-52C3-972A-6DFE-2608732C1CC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697490" y="1997006"/>
            <a:ext cx="395798" cy="359814"/>
          </a:xfrm>
          <a:prstGeom prst="rect">
            <a:avLst/>
          </a:prstGeom>
          <a:noFill/>
        </p:spPr>
      </p:pic>
    </p:spTree>
    <p:extLst>
      <p:ext uri="{BB962C8B-B14F-4D97-AF65-F5344CB8AC3E}">
        <p14:creationId xmlns:p14="http://schemas.microsoft.com/office/powerpoint/2010/main" val="213186022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079B37F-42DB-4171-8FBA-38BBDA55A02E}"/>
              </a:ext>
            </a:extLst>
          </p:cNvPr>
          <p:cNvSpPr txBox="1"/>
          <p:nvPr/>
        </p:nvSpPr>
        <p:spPr>
          <a:xfrm>
            <a:off x="905691" y="5407573"/>
            <a:ext cx="9318172" cy="1476552"/>
          </a:xfrm>
          <a:prstGeom prst="rect">
            <a:avLst/>
          </a:prstGeom>
          <a:solidFill>
            <a:srgbClr val="FFFF00"/>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C1532978-C5D6-4372-822E-E1E6AF719565}"/>
              </a:ext>
            </a:extLst>
          </p:cNvPr>
          <p:cNvSpPr txBox="1"/>
          <p:nvPr/>
        </p:nvSpPr>
        <p:spPr>
          <a:xfrm>
            <a:off x="905691" y="3406805"/>
            <a:ext cx="9318173" cy="1035136"/>
          </a:xfrm>
          <a:prstGeom prst="rect">
            <a:avLst/>
          </a:prstGeom>
          <a:solidFill>
            <a:srgbClr val="FFFF00"/>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56CA7BCC-9711-4B1F-8AB7-BBA693365219}"/>
              </a:ext>
            </a:extLst>
          </p:cNvPr>
          <p:cNvSpPr txBox="1"/>
          <p:nvPr/>
        </p:nvSpPr>
        <p:spPr>
          <a:xfrm>
            <a:off x="1591149" y="534004"/>
            <a:ext cx="8632714" cy="1665633"/>
          </a:xfrm>
          <a:prstGeom prst="rect">
            <a:avLst/>
          </a:prstGeom>
          <a:solidFill>
            <a:schemeClr val="accent5">
              <a:lumMod val="20000"/>
              <a:lumOff val="80000"/>
            </a:schemeClr>
          </a:solidFill>
        </p:spPr>
        <p:txBody>
          <a:bodyPr wrap="square" rtlCol="0">
            <a:spAutoFit/>
          </a:bodyPr>
          <a:lstStyle/>
          <a:p>
            <a:endParaRPr lang="en-US" dirty="0"/>
          </a:p>
        </p:txBody>
      </p:sp>
      <p:sp>
        <p:nvSpPr>
          <p:cNvPr id="2" name="Rectangle 1"/>
          <p:cNvSpPr/>
          <p:nvPr/>
        </p:nvSpPr>
        <p:spPr>
          <a:xfrm>
            <a:off x="1844040" y="969725"/>
            <a:ext cx="8503919" cy="5478679"/>
          </a:xfrm>
          <a:prstGeom prst="rect">
            <a:avLst/>
          </a:prstGeom>
        </p:spPr>
        <p:txBody>
          <a:bodyPr wrap="square">
            <a:spAutoFit/>
          </a:bodyPr>
          <a:lstStyle/>
          <a:p>
            <a:pPr>
              <a:lnSpc>
                <a:spcPct val="107000"/>
              </a:lnSpc>
              <a:spcAft>
                <a:spcPts val="800"/>
              </a:spcAft>
            </a:pPr>
            <a:r>
              <a:rPr lang="en-US" sz="2600" dirty="0">
                <a:ea typeface="Calibri" panose="020F0502020204030204" pitchFamily="34" charset="0"/>
                <a:cs typeface="Times New Roman" panose="02020603050405020304" pitchFamily="18" charset="0"/>
              </a:rPr>
              <a:t>Theorem 0.2</a:t>
            </a: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 d | a and d | b, then for integers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j, d |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jb</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Example:</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Consider  a = 24 and b = 30.  </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Since 6 | 24 and 6 | 30, then for integers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 and j, 6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*24+j*30). </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That is,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*24+j*30) is multiples of 6. </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fact is that 24 = 4*6 and 30 = 5*6; </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*24+j*30)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*4*6 + j*5*6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*4 + j*5)6. </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That is, 6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*24+j*30) for 6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*4 + j*5)6.</a:t>
            </a:r>
          </a:p>
          <a:p>
            <a:pPr>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*24+j*30) has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least multiple of 6  when (</a:t>
            </a:r>
            <a:r>
              <a:rPr lang="en-US" sz="2400" i="1"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*4 + j*5) = 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79A2BE6F-884C-47DB-A30F-95176D20056D}"/>
              </a:ext>
            </a:extLst>
          </p:cNvPr>
          <p:cNvSpPr/>
          <p:nvPr/>
        </p:nvSpPr>
        <p:spPr>
          <a:xfrm rot="20706359" flipH="1">
            <a:off x="846597" y="1564701"/>
            <a:ext cx="376201" cy="302004"/>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235947">
            <a:off x="823428" y="1539559"/>
            <a:ext cx="581452" cy="411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47018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C2FC651-0B36-C959-17CF-55C4AD16F936}"/>
              </a:ext>
            </a:extLst>
          </p:cNvPr>
          <p:cNvSpPr txBox="1"/>
          <p:nvPr/>
        </p:nvSpPr>
        <p:spPr>
          <a:xfrm>
            <a:off x="370547" y="3636221"/>
            <a:ext cx="10835313" cy="1511942"/>
          </a:xfrm>
          <a:prstGeom prst="rect">
            <a:avLst/>
          </a:prstGeom>
          <a:solidFill>
            <a:srgbClr val="FFFF00"/>
          </a:solidFill>
        </p:spPr>
        <p:txBody>
          <a:bodyPr wrap="square" rtlCol="0">
            <a:spAutoFit/>
          </a:bodyPr>
          <a:lstStyle/>
          <a:p>
            <a:endParaRPr lang="en-US" dirty="0"/>
          </a:p>
        </p:txBody>
      </p:sp>
      <p:sp>
        <p:nvSpPr>
          <p:cNvPr id="2" name="TextBox 1">
            <a:extLst>
              <a:ext uri="{FF2B5EF4-FFF2-40B4-BE49-F238E27FC236}">
                <a16:creationId xmlns:a16="http://schemas.microsoft.com/office/drawing/2014/main" id="{FCA141CE-1D9E-48EA-B9E5-95EAD2F08E28}"/>
              </a:ext>
            </a:extLst>
          </p:cNvPr>
          <p:cNvSpPr txBox="1"/>
          <p:nvPr/>
        </p:nvSpPr>
        <p:spPr>
          <a:xfrm>
            <a:off x="1892439" y="3561196"/>
            <a:ext cx="8055863" cy="1661993"/>
          </a:xfrm>
          <a:prstGeom prst="rect">
            <a:avLst/>
          </a:prstGeom>
          <a:solidFill>
            <a:schemeClr val="bg1"/>
          </a:solidFill>
        </p:spPr>
        <p:txBody>
          <a:bodyPr wrap="square" rtlCol="0">
            <a:spAutoFit/>
          </a:bodyPr>
          <a:lstStyle/>
          <a:p>
            <a:pPr>
              <a:lnSpc>
                <a:spcPct val="150000"/>
              </a:lnSpc>
              <a:spcAft>
                <a:spcPts val="600"/>
              </a:spcAft>
            </a:pPr>
            <a:r>
              <a:rPr lang="en-US" sz="2600" dirty="0">
                <a:solidFill>
                  <a:srgbClr val="3333FF"/>
                </a:solidFill>
                <a:cs typeface="Times New Roman" panose="02020603050405020304" pitchFamily="18" charset="0"/>
              </a:rPr>
              <a:t>Theorem 0.1.4.5:   </a:t>
            </a:r>
            <a:r>
              <a:rPr lang="en-US" sz="2400" dirty="0">
                <a:solidFill>
                  <a:srgbClr val="0000FF"/>
                </a:solidFill>
                <a:cs typeface="Times New Roman" panose="02020603050405020304" pitchFamily="18" charset="0"/>
              </a:rPr>
              <a:t>(Writing a GCD as a Linear Combination)</a:t>
            </a:r>
          </a:p>
          <a:p>
            <a:pPr>
              <a:spcBef>
                <a:spcPts val="600"/>
              </a:spcBef>
            </a:pPr>
            <a:r>
              <a:rPr lang="en-US" sz="2400" dirty="0">
                <a:solidFill>
                  <a:srgbClr val="0000FF"/>
                </a:solidFill>
                <a:latin typeface="Times New Roman" panose="02020603050405020304" pitchFamily="18" charset="0"/>
                <a:cs typeface="Times New Roman" panose="02020603050405020304" pitchFamily="18" charset="0"/>
              </a:rPr>
              <a:t>For all integers a and b, not both zero, if d = </a:t>
            </a:r>
            <a:r>
              <a:rPr lang="en-US" sz="2400" dirty="0" err="1">
                <a:solidFill>
                  <a:srgbClr val="0000FF"/>
                </a:solidFill>
                <a:latin typeface="Times New Roman" panose="02020603050405020304" pitchFamily="18" charset="0"/>
                <a:cs typeface="Times New Roman" panose="02020603050405020304" pitchFamily="18" charset="0"/>
              </a:rPr>
              <a:t>gcd</a:t>
            </a:r>
            <a:r>
              <a:rPr lang="en-US" sz="2400" dirty="0">
                <a:solidFill>
                  <a:srgbClr val="0000FF"/>
                </a:solidFill>
                <a:latin typeface="Times New Roman" panose="02020603050405020304" pitchFamily="18" charset="0"/>
                <a:cs typeface="Times New Roman" panose="02020603050405020304" pitchFamily="18" charset="0"/>
              </a:rPr>
              <a:t>(a, b), then</a:t>
            </a:r>
          </a:p>
          <a:p>
            <a:pPr>
              <a:spcBef>
                <a:spcPts val="600"/>
              </a:spcBef>
            </a:pPr>
            <a:r>
              <a:rPr lang="en-US" sz="2400" dirty="0">
                <a:solidFill>
                  <a:srgbClr val="0000FF"/>
                </a:solidFill>
                <a:latin typeface="Times New Roman" panose="02020603050405020304" pitchFamily="18" charset="0"/>
                <a:cs typeface="Times New Roman" panose="02020603050405020304" pitchFamily="18" charset="0"/>
              </a:rPr>
              <a:t>there exist integers </a:t>
            </a:r>
            <a:r>
              <a:rPr lang="en-US" sz="2400" dirty="0" err="1">
                <a:solidFill>
                  <a:srgbClr val="0000FF"/>
                </a:solidFill>
                <a:latin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cs typeface="Times New Roman" panose="02020603050405020304" pitchFamily="18" charset="0"/>
              </a:rPr>
              <a:t> and j such that a*</a:t>
            </a:r>
            <a:r>
              <a:rPr lang="en-US" sz="2400" dirty="0" err="1">
                <a:solidFill>
                  <a:srgbClr val="0000FF"/>
                </a:solidFill>
                <a:latin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cs typeface="Times New Roman" panose="02020603050405020304" pitchFamily="18" charset="0"/>
              </a:rPr>
              <a:t> + b*j = d.</a:t>
            </a:r>
          </a:p>
        </p:txBody>
      </p:sp>
      <p:sp>
        <p:nvSpPr>
          <p:cNvPr id="4" name="Thought Bubble: Cloud 3">
            <a:extLst>
              <a:ext uri="{FF2B5EF4-FFF2-40B4-BE49-F238E27FC236}">
                <a16:creationId xmlns:a16="http://schemas.microsoft.com/office/drawing/2014/main" id="{DB5EBF07-187B-4EAD-9FC4-269B5CB7C2B5}"/>
              </a:ext>
            </a:extLst>
          </p:cNvPr>
          <p:cNvSpPr/>
          <p:nvPr/>
        </p:nvSpPr>
        <p:spPr>
          <a:xfrm rot="20706359" flipH="1">
            <a:off x="1018633" y="3731174"/>
            <a:ext cx="376201" cy="302004"/>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moticon smiley with thumb up Stock Vector - 16515884">
            <a:extLst>
              <a:ext uri="{FF2B5EF4-FFF2-40B4-BE49-F238E27FC236}">
                <a16:creationId xmlns:a16="http://schemas.microsoft.com/office/drawing/2014/main" id="{9D533402-AFA9-4DF7-84D0-C04A5F9945E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6139" y="3743364"/>
            <a:ext cx="377444" cy="277625"/>
          </a:xfrm>
          <a:prstGeom prst="rect">
            <a:avLst/>
          </a:prstGeom>
          <a:noFill/>
          <a:ln>
            <a:noFill/>
          </a:ln>
        </p:spPr>
      </p:pic>
      <p:sp>
        <p:nvSpPr>
          <p:cNvPr id="6" name="TextBox 5">
            <a:extLst>
              <a:ext uri="{FF2B5EF4-FFF2-40B4-BE49-F238E27FC236}">
                <a16:creationId xmlns:a16="http://schemas.microsoft.com/office/drawing/2014/main" id="{6FD3892C-8710-814B-6068-397782B338BF}"/>
              </a:ext>
            </a:extLst>
          </p:cNvPr>
          <p:cNvSpPr txBox="1"/>
          <p:nvPr/>
        </p:nvSpPr>
        <p:spPr>
          <a:xfrm>
            <a:off x="1527951" y="896795"/>
            <a:ext cx="8784837" cy="2611292"/>
          </a:xfrm>
          <a:prstGeom prst="rect">
            <a:avLst/>
          </a:prstGeom>
          <a:solidFill>
            <a:schemeClr val="accent5">
              <a:lumMod val="20000"/>
              <a:lumOff val="80000"/>
            </a:schemeClr>
          </a:solidFill>
        </p:spPr>
        <p:txBody>
          <a:bodyPr wrap="square" rtlCol="0">
            <a:spAutoFit/>
          </a:bodyPr>
          <a:lstStyle/>
          <a:p>
            <a:pPr marL="457200" indent="-457200">
              <a:buFont typeface="Arial" panose="020B0604020202020204" pitchFamily="34" charset="0"/>
              <a:buChar char="•"/>
            </a:pPr>
            <a:r>
              <a:rPr lang="en-US" sz="2600" dirty="0">
                <a:cs typeface="Times New Roman" panose="02020603050405020304" pitchFamily="18" charset="0"/>
              </a:rPr>
              <a:t>Definition:</a:t>
            </a:r>
          </a:p>
          <a:p>
            <a:endParaRPr lang="en-US" sz="2400" dirty="0">
              <a:latin typeface="Times New Roman" panose="02020603050405020304" pitchFamily="18" charset="0"/>
              <a:cs typeface="Times New Roman" panose="02020603050405020304" pitchFamily="18" charset="0"/>
            </a:endParaRPr>
          </a:p>
          <a:p>
            <a:pPr marL="461963">
              <a:lnSpc>
                <a:spcPct val="150000"/>
              </a:lnSpc>
              <a:spcAft>
                <a:spcPts val="1200"/>
              </a:spcAft>
            </a:pPr>
            <a:r>
              <a:rPr lang="en-US" sz="2400" dirty="0">
                <a:latin typeface="Times New Roman" panose="02020603050405020304" pitchFamily="18" charset="0"/>
                <a:cs typeface="Times New Roman" panose="02020603050405020304" pitchFamily="18" charset="0"/>
              </a:rPr>
              <a:t>Any integer d is said to be a </a:t>
            </a:r>
            <a:r>
              <a:rPr lang="en-US" sz="2400" i="1" dirty="0">
                <a:solidFill>
                  <a:srgbClr val="3333FF"/>
                </a:solidFill>
                <a:latin typeface="Times New Roman" panose="02020603050405020304" pitchFamily="18" charset="0"/>
                <a:cs typeface="Times New Roman" panose="02020603050405020304" pitchFamily="18" charset="0"/>
              </a:rPr>
              <a:t>linear combination of integers </a:t>
            </a:r>
            <a:r>
              <a:rPr lang="en-US" sz="2400" dirty="0">
                <a:latin typeface="Times New Roman" panose="02020603050405020304" pitchFamily="18" charset="0"/>
                <a:cs typeface="Times New Roman" panose="02020603050405020304" pitchFamily="18" charset="0"/>
              </a:rPr>
              <a:t>x and y if, and only if there exist integers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and j such that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*x + j*y = d.</a:t>
            </a:r>
          </a:p>
          <a:p>
            <a:pPr marL="342900" indent="-342900">
              <a:lnSpc>
                <a:spcPct val="150000"/>
              </a:lnSpc>
              <a:spcAft>
                <a:spcPts val="12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Write a GCD as a Linear Combination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9837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5008D2-E218-42A9-8147-BD5DB3861EA1}"/>
              </a:ext>
            </a:extLst>
          </p:cNvPr>
          <p:cNvSpPr txBox="1"/>
          <p:nvPr/>
        </p:nvSpPr>
        <p:spPr>
          <a:xfrm>
            <a:off x="1075119" y="2416341"/>
            <a:ext cx="9897681" cy="2214134"/>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626484" y="1849952"/>
            <a:ext cx="7702243" cy="2919069"/>
          </a:xfrm>
          <a:prstGeom prst="rect">
            <a:avLst/>
          </a:prstGeom>
        </p:spPr>
        <p:txBody>
          <a:bodyPr wrap="square">
            <a:spAutoFit/>
          </a:bodyPr>
          <a:lstStyle/>
          <a:p>
            <a:pPr>
              <a:lnSpc>
                <a:spcPct val="150000"/>
              </a:lnSpc>
              <a:spcAft>
                <a:spcPts val="600"/>
              </a:spcAft>
            </a:pPr>
            <a:r>
              <a:rPr lang="en-US" sz="2600" dirty="0">
                <a:cs typeface="Times New Roman" panose="02020603050405020304" pitchFamily="18" charset="0"/>
              </a:rPr>
              <a:t>1.0   Analysis of Algorithms?</a:t>
            </a:r>
          </a:p>
          <a:p>
            <a:pPr marL="919163" lvl="1" indent="-461963">
              <a:lnSpc>
                <a:spcPct val="150000"/>
              </a:lnSpc>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Study the complexity of an algorithm according to</a:t>
            </a:r>
          </a:p>
          <a:p>
            <a:pPr marL="1376363" lvl="2" indent="-461963">
              <a:lnSpc>
                <a:spcPct val="150000"/>
              </a:lnSpc>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time efficiency and</a:t>
            </a:r>
          </a:p>
          <a:p>
            <a:pPr marL="1376363" lvl="2" indent="-461963">
              <a:lnSpc>
                <a:spcPct val="150000"/>
              </a:lnSpc>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space efficiency (the amount of resource required to run an algorithm). </a:t>
            </a:r>
            <a:r>
              <a:rPr lang="en-US" sz="2400" dirty="0">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a16="http://schemas.microsoft.com/office/drawing/2014/main" id="{A69E4E0E-C16C-48AA-B454-D6ED2C7CDD78}"/>
              </a:ext>
            </a:extLst>
          </p:cNvPr>
          <p:cNvSpPr txBox="1"/>
          <p:nvPr/>
        </p:nvSpPr>
        <p:spPr>
          <a:xfrm>
            <a:off x="1556425" y="739303"/>
            <a:ext cx="8550613" cy="523220"/>
          </a:xfrm>
          <a:prstGeom prst="rect">
            <a:avLst/>
          </a:prstGeom>
          <a:noFill/>
        </p:spPr>
        <p:txBody>
          <a:bodyPr wrap="square" rtlCol="0">
            <a:spAutoFit/>
          </a:bodyPr>
          <a:lstStyle/>
          <a:p>
            <a:r>
              <a:rPr lang="en-US" sz="2800" dirty="0"/>
              <a:t>Analysis, Design and Implementation of an Algorithm:</a:t>
            </a:r>
          </a:p>
        </p:txBody>
      </p:sp>
    </p:spTree>
    <p:extLst>
      <p:ext uri="{BB962C8B-B14F-4D97-AF65-F5344CB8AC3E}">
        <p14:creationId xmlns:p14="http://schemas.microsoft.com/office/powerpoint/2010/main" val="4155473449"/>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C961F56D-C4EC-F37F-E05C-EA58D903EA6C}"/>
              </a:ext>
            </a:extLst>
          </p:cNvPr>
          <p:cNvSpPr txBox="1"/>
          <p:nvPr/>
        </p:nvSpPr>
        <p:spPr>
          <a:xfrm>
            <a:off x="0" y="4441371"/>
            <a:ext cx="9330612" cy="1819466"/>
          </a:xfrm>
          <a:prstGeom prst="rect">
            <a:avLst/>
          </a:prstGeom>
          <a:solidFill>
            <a:srgbClr val="FFFF00"/>
          </a:solidFill>
        </p:spPr>
        <p:txBody>
          <a:bodyPr wrap="square" rtlCol="0">
            <a:spAutoFit/>
          </a:bodyPr>
          <a:lstStyle/>
          <a:p>
            <a:endParaRPr lang="en-US" dirty="0"/>
          </a:p>
        </p:txBody>
      </p:sp>
      <p:sp>
        <p:nvSpPr>
          <p:cNvPr id="9" name="TextBox 8">
            <a:extLst>
              <a:ext uri="{FF2B5EF4-FFF2-40B4-BE49-F238E27FC236}">
                <a16:creationId xmlns:a16="http://schemas.microsoft.com/office/drawing/2014/main" id="{73E1EDD9-CD06-4D51-B74D-C3A5A477E84E}"/>
              </a:ext>
            </a:extLst>
          </p:cNvPr>
          <p:cNvSpPr txBox="1"/>
          <p:nvPr/>
        </p:nvSpPr>
        <p:spPr>
          <a:xfrm>
            <a:off x="1" y="2443263"/>
            <a:ext cx="11852366" cy="486135"/>
          </a:xfrm>
          <a:prstGeom prst="rect">
            <a:avLst/>
          </a:prstGeom>
          <a:solidFill>
            <a:srgbClr val="FFFF00"/>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06D8E101-2C31-4386-B640-44212B4BB558}"/>
              </a:ext>
            </a:extLst>
          </p:cNvPr>
          <p:cNvSpPr txBox="1"/>
          <p:nvPr/>
        </p:nvSpPr>
        <p:spPr>
          <a:xfrm>
            <a:off x="0" y="6286308"/>
            <a:ext cx="11852366" cy="486135"/>
          </a:xfrm>
          <a:prstGeom prst="rect">
            <a:avLst/>
          </a:prstGeom>
          <a:solidFill>
            <a:srgbClr val="FFFF00"/>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849DDE34-9F21-4378-BD9E-5DA1AC1A836B}"/>
              </a:ext>
            </a:extLst>
          </p:cNvPr>
          <p:cNvSpPr txBox="1"/>
          <p:nvPr/>
        </p:nvSpPr>
        <p:spPr>
          <a:xfrm>
            <a:off x="541453" y="722811"/>
            <a:ext cx="10835313" cy="1511942"/>
          </a:xfrm>
          <a:prstGeom prst="rect">
            <a:avLst/>
          </a:prstGeom>
          <a:solidFill>
            <a:srgbClr val="FFFF00"/>
          </a:solidFill>
        </p:spPr>
        <p:txBody>
          <a:bodyPr wrap="square" rtlCol="0">
            <a:spAutoFit/>
          </a:bodyPr>
          <a:lstStyle/>
          <a:p>
            <a:endParaRPr lang="en-US" dirty="0"/>
          </a:p>
        </p:txBody>
      </p:sp>
      <p:pic>
        <p:nvPicPr>
          <p:cNvPr id="10" name="Picture 9" descr="Emoticon smiley with thumb up Stock Vector - 16515884">
            <a:extLst>
              <a:ext uri="{FF2B5EF4-FFF2-40B4-BE49-F238E27FC236}">
                <a16:creationId xmlns:a16="http://schemas.microsoft.com/office/drawing/2014/main" id="{3757CB9C-98D7-4178-90EB-FAE7A3E84E1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50" y="6286308"/>
            <a:ext cx="377444" cy="277625"/>
          </a:xfrm>
          <a:prstGeom prst="rect">
            <a:avLst/>
          </a:prstGeom>
          <a:noFill/>
          <a:ln>
            <a:noFill/>
          </a:ln>
        </p:spPr>
      </p:pic>
      <p:sp>
        <p:nvSpPr>
          <p:cNvPr id="11" name="Thought Bubble: Cloud 10">
            <a:extLst>
              <a:ext uri="{FF2B5EF4-FFF2-40B4-BE49-F238E27FC236}">
                <a16:creationId xmlns:a16="http://schemas.microsoft.com/office/drawing/2014/main" id="{9AB7582A-398D-AA5B-EC1F-96EB179F5EAF}"/>
              </a:ext>
            </a:extLst>
          </p:cNvPr>
          <p:cNvSpPr/>
          <p:nvPr/>
        </p:nvSpPr>
        <p:spPr>
          <a:xfrm rot="20706359" flipH="1">
            <a:off x="573946" y="1369211"/>
            <a:ext cx="376201" cy="302004"/>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Emoticon smiley with thumb up Stock Vector - 16515884">
            <a:extLst>
              <a:ext uri="{FF2B5EF4-FFF2-40B4-BE49-F238E27FC236}">
                <a16:creationId xmlns:a16="http://schemas.microsoft.com/office/drawing/2014/main" id="{AC3C7405-01AB-A664-A217-B378C64AE93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0006" y="1323604"/>
            <a:ext cx="377444" cy="277625"/>
          </a:xfrm>
          <a:prstGeom prst="rect">
            <a:avLst/>
          </a:prstGeom>
          <a:noFill/>
          <a:ln>
            <a:noFill/>
          </a:ln>
        </p:spPr>
      </p:pic>
      <p:sp>
        <p:nvSpPr>
          <p:cNvPr id="13" name="TextBox 12">
            <a:extLst>
              <a:ext uri="{FF2B5EF4-FFF2-40B4-BE49-F238E27FC236}">
                <a16:creationId xmlns:a16="http://schemas.microsoft.com/office/drawing/2014/main" id="{26DFFA4B-11B5-E04E-D65B-F0CFB542EABD}"/>
              </a:ext>
            </a:extLst>
          </p:cNvPr>
          <p:cNvSpPr txBox="1"/>
          <p:nvPr/>
        </p:nvSpPr>
        <p:spPr>
          <a:xfrm>
            <a:off x="5514392" y="3036616"/>
            <a:ext cx="6337974" cy="1404755"/>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937450" y="597163"/>
                <a:ext cx="10650582" cy="6175280"/>
              </a:xfrm>
              <a:prstGeom prst="rect">
                <a:avLst/>
              </a:prstGeom>
            </p:spPr>
            <p:txBody>
              <a:bodyPr wrap="square">
                <a:spAutoFit/>
              </a:bodyPr>
              <a:lstStyle/>
              <a:p>
                <a:pPr>
                  <a:lnSpc>
                    <a:spcPct val="150000"/>
                  </a:lnSpc>
                  <a:spcAft>
                    <a:spcPts val="600"/>
                  </a:spcAft>
                </a:pPr>
                <a:r>
                  <a:rPr lang="en-US" sz="2600" dirty="0">
                    <a:solidFill>
                      <a:srgbClr val="3333FF"/>
                    </a:solidFill>
                    <a:cs typeface="Times New Roman" panose="02020603050405020304" pitchFamily="18" charset="0"/>
                  </a:rPr>
                  <a:t>Theorem 0.1.4.5:   </a:t>
                </a:r>
                <a:r>
                  <a:rPr lang="en-US" sz="2400" dirty="0">
                    <a:solidFill>
                      <a:srgbClr val="0000FF"/>
                    </a:solidFill>
                    <a:cs typeface="Times New Roman" panose="02020603050405020304" pitchFamily="18" charset="0"/>
                  </a:rPr>
                  <a:t>(Writing a GCD as a Linear Combination)</a:t>
                </a:r>
              </a:p>
              <a:p>
                <a:pPr lvl="1"/>
                <a:r>
                  <a:rPr lang="en-US" sz="2400" dirty="0">
                    <a:solidFill>
                      <a:srgbClr val="0000FF"/>
                    </a:solidFill>
                    <a:latin typeface="Times New Roman" panose="02020603050405020304" pitchFamily="18" charset="0"/>
                    <a:cs typeface="Times New Roman" panose="02020603050405020304" pitchFamily="18" charset="0"/>
                  </a:rPr>
                  <a:t>For all integers a and b, not both zero, if d = </a:t>
                </a:r>
                <a:r>
                  <a:rPr lang="en-US" sz="2400" dirty="0" err="1">
                    <a:solidFill>
                      <a:srgbClr val="0000FF"/>
                    </a:solidFill>
                    <a:latin typeface="Times New Roman" panose="02020603050405020304" pitchFamily="18" charset="0"/>
                    <a:cs typeface="Times New Roman" panose="02020603050405020304" pitchFamily="18" charset="0"/>
                  </a:rPr>
                  <a:t>gcd</a:t>
                </a:r>
                <a:r>
                  <a:rPr lang="en-US" sz="2400" dirty="0">
                    <a:solidFill>
                      <a:srgbClr val="0000FF"/>
                    </a:solidFill>
                    <a:latin typeface="Times New Roman" panose="02020603050405020304" pitchFamily="18" charset="0"/>
                    <a:cs typeface="Times New Roman" panose="02020603050405020304" pitchFamily="18" charset="0"/>
                  </a:rPr>
                  <a:t>(a, b), </a:t>
                </a:r>
              </a:p>
              <a:p>
                <a:pPr lvl="1"/>
                <a:r>
                  <a:rPr lang="en-US" sz="2400" dirty="0">
                    <a:solidFill>
                      <a:srgbClr val="0000FF"/>
                    </a:solidFill>
                    <a:latin typeface="Times New Roman" panose="02020603050405020304" pitchFamily="18" charset="0"/>
                    <a:cs typeface="Times New Roman" panose="02020603050405020304" pitchFamily="18" charset="0"/>
                  </a:rPr>
                  <a:t>then there exist integers </a:t>
                </a:r>
                <a:r>
                  <a:rPr lang="en-US" sz="2400" dirty="0" err="1">
                    <a:solidFill>
                      <a:srgbClr val="0000FF"/>
                    </a:solidFill>
                    <a:latin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cs typeface="Times New Roman" panose="02020603050405020304" pitchFamily="18" charset="0"/>
                  </a:rPr>
                  <a:t> and j such that a*</a:t>
                </a:r>
                <a:r>
                  <a:rPr lang="en-US" sz="2400" dirty="0" err="1">
                    <a:solidFill>
                      <a:srgbClr val="0000FF"/>
                    </a:solidFill>
                    <a:latin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cs typeface="Times New Roman" panose="02020603050405020304" pitchFamily="18" charset="0"/>
                  </a:rPr>
                  <a:t> + b*j = d.</a:t>
                </a:r>
              </a:p>
              <a:p>
                <a:pPr>
                  <a:lnSpc>
                    <a:spcPct val="107000"/>
                  </a:lnSpc>
                  <a:spcAft>
                    <a:spcPts val="800"/>
                  </a:spcAft>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Example: </a:t>
                </a:r>
                <a:r>
                  <a:rPr lang="en-US" sz="22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Write a GCD as a Linear Combination. </a:t>
                </a:r>
                <a:r>
                  <a:rPr lang="en-US" sz="22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Is this a way to find the </a:t>
                </a:r>
                <a:r>
                  <a:rPr lang="en-US" sz="2200" dirty="0" err="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gcd</a:t>
                </a:r>
                <a:r>
                  <a:rPr lang="en-US" sz="22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(30, 24)?)</a:t>
                </a:r>
              </a:p>
              <a:p>
                <a:r>
                  <a:rPr lang="en-US" sz="2400" dirty="0">
                    <a:latin typeface="Times New Roman" panose="02020603050405020304" pitchFamily="18" charset="0"/>
                    <a:ea typeface="Calibri" panose="020F0502020204030204" pitchFamily="34" charset="0"/>
                    <a:cs typeface="Times New Roman" panose="02020603050405020304" pitchFamily="18" charset="0"/>
                  </a:rPr>
                  <a:t>Consider  a = 30 and b = 24.                </a:t>
                </a:r>
                <a:r>
                  <a:rPr lang="en-US" sz="2400" u="sng" dirty="0">
                    <a:latin typeface="Times New Roman" panose="02020603050405020304" pitchFamily="18" charset="0"/>
                    <a:ea typeface="Calibri" panose="020F0502020204030204" pitchFamily="34" charset="0"/>
                    <a:cs typeface="Times New Roman" panose="02020603050405020304" pitchFamily="18" charset="0"/>
                  </a:rPr>
                  <a:t>x  = q *   y +  r yields       x –   q * y   = r</a:t>
                </a:r>
              </a:p>
              <a:p>
                <a:r>
                  <a:rPr lang="en-US" sz="2400" dirty="0">
                    <a:latin typeface="Times New Roman" panose="02020603050405020304" pitchFamily="18" charset="0"/>
                    <a:ea typeface="Calibri" panose="020F0502020204030204" pitchFamily="34" charset="0"/>
                    <a:cs typeface="Times New Roman" panose="02020603050405020304" pitchFamily="18" charset="0"/>
                  </a:rPr>
                  <a:t>Then d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(30, 24)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(24, 6)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30</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+ 6 yields (</a:t>
                </a:r>
                <a:r>
                  <a:rPr lang="en-US" sz="2400"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1*</a:t>
                </a:r>
                <a:r>
                  <a:rPr lang="en-US" sz="2400" u="sng"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30</a:t>
                </a:r>
                <a:r>
                  <a:rPr lang="en-US" sz="2400"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 + -1*</a:t>
                </a:r>
                <a:r>
                  <a:rPr lang="en-US" sz="2400" u="sng"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24</a:t>
                </a:r>
                <a:r>
                  <a:rPr lang="en-US" sz="2400"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6</a:t>
                </a:r>
                <a:r>
                  <a:rPr lang="en-US" sz="2400" dirty="0">
                    <a:latin typeface="Times New Roman" panose="02020603050405020304" pitchFamily="18" charset="0"/>
                    <a:ea typeface="Calibri" panose="020F0502020204030204" pitchFamily="34" charset="0"/>
                    <a:cs typeface="Times New Roman" panose="02020603050405020304" pitchFamily="18" charset="0"/>
                  </a:rPr>
                  <a:t>.   (1)</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  6, 0)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 4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  6</a:t>
                </a:r>
                <a:r>
                  <a:rPr lang="en-US" sz="2400" dirty="0">
                    <a:latin typeface="Times New Roman" panose="02020603050405020304" pitchFamily="18" charset="0"/>
                    <a:ea typeface="Calibri" panose="020F0502020204030204" pitchFamily="34" charset="0"/>
                    <a:cs typeface="Times New Roman" panose="02020603050405020304" pitchFamily="18" charset="0"/>
                  </a:rPr>
                  <a:t> + 0 yields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24</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-4 * </a:t>
                </a:r>
                <a:r>
                  <a:rPr lang="en-US" sz="2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6</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0.   (2)</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6</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  6</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  0</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6</a:t>
                </a:r>
                <a:r>
                  <a:rPr lang="en-US" sz="2400" dirty="0">
                    <a:latin typeface="Times New Roman" panose="02020603050405020304" pitchFamily="18" charset="0"/>
                    <a:ea typeface="Calibri" panose="020F0502020204030204" pitchFamily="34" charset="0"/>
                    <a:cs typeface="Times New Roman" panose="02020603050405020304" pitchFamily="18" charset="0"/>
                  </a:rPr>
                  <a:t> yields (1* </a:t>
                </a:r>
                <a:r>
                  <a:rPr lang="en-US" sz="2400" u="sng" dirty="0">
                    <a:latin typeface="Times New Roman" panose="02020603050405020304" pitchFamily="18" charset="0"/>
                    <a:ea typeface="Calibri" panose="020F0502020204030204" pitchFamily="34" charset="0"/>
                    <a:cs typeface="Times New Roman" panose="02020603050405020304" pitchFamily="18" charset="0"/>
                  </a:rPr>
                  <a:t> 6 </a:t>
                </a:r>
                <a:r>
                  <a:rPr lang="en-US" sz="2400" dirty="0">
                    <a:latin typeface="Times New Roman" panose="02020603050405020304" pitchFamily="18" charset="0"/>
                    <a:ea typeface="Calibri" panose="020F0502020204030204" pitchFamily="34" charset="0"/>
                    <a:cs typeface="Times New Roman" panose="02020603050405020304" pitchFamily="18" charset="0"/>
                  </a:rPr>
                  <a:t>+ -1 * </a:t>
                </a:r>
                <a:r>
                  <a:rPr lang="en-US" sz="2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6</a:t>
                </a:r>
                <a:r>
                  <a:rPr lang="en-US" sz="2400" dirty="0">
                    <a:latin typeface="Times New Roman" panose="02020603050405020304" pitchFamily="18" charset="0"/>
                    <a:ea typeface="Calibri" panose="020F0502020204030204" pitchFamily="34" charset="0"/>
                    <a:cs typeface="Times New Roman" panose="02020603050405020304" pitchFamily="18" charset="0"/>
                  </a:rPr>
                  <a:t>.   (3)</a:t>
                </a:r>
              </a:p>
              <a:p>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6</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240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m:t>
                        </m:r>
                      </m:e>
                      <m:sub>
                        <m:r>
                          <a:rPr lang="en-US" sz="2400" b="0" i="1" dirty="0" smtClean="0">
                            <a:latin typeface="Cambria Math" panose="02040503050406030204" pitchFamily="18" charset="0"/>
                            <a:cs typeface="Times New Roman" panose="02020603050405020304" pitchFamily="18" charset="0"/>
                          </a:rPr>
                          <m:t>(3)</m:t>
                        </m:r>
                      </m:sub>
                    </m:sSub>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(1* </a:t>
                </a:r>
                <a:r>
                  <a:rPr lang="en-US" sz="2400" u="sng" dirty="0">
                    <a:latin typeface="Times New Roman" panose="02020603050405020304" pitchFamily="18" charset="0"/>
                    <a:ea typeface="Calibri" panose="020F0502020204030204" pitchFamily="34" charset="0"/>
                    <a:cs typeface="Times New Roman" panose="02020603050405020304" pitchFamily="18" charset="0"/>
                  </a:rPr>
                  <a:t>6</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i="1" dirty="0">
                  <a:latin typeface="Cambria Math" panose="02040503050406030204" pitchFamily="18" charset="0"/>
                  <a:cs typeface="Times New Roman" panose="02020603050405020304" pitchFamily="18" charset="0"/>
                </a:endParaRPr>
              </a:p>
              <a:p>
                <a14:m>
                  <m:oMath xmlns:m="http://schemas.openxmlformats.org/officeDocument/2006/math">
                    <m:r>
                      <a:rPr lang="en-US" sz="2400" b="0" i="1" dirty="0" smtClean="0">
                        <a:latin typeface="Cambria Math" panose="02040503050406030204" pitchFamily="18" charset="0"/>
                        <a:cs typeface="Times New Roman" panose="02020603050405020304" pitchFamily="18" charset="0"/>
                      </a:rPr>
                      <m:t>   </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cs typeface="Times New Roman" panose="02020603050405020304" pitchFamily="18" charset="0"/>
                          </a:rPr>
                          <m:t>=</m:t>
                        </m:r>
                      </m:e>
                      <m:sub>
                        <m:r>
                          <a:rPr lang="en-US" sz="2400" i="1" dirty="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2</m:t>
                        </m:r>
                        <m:r>
                          <a:rPr lang="en-US" sz="2400" i="1" dirty="0">
                            <a:latin typeface="Cambria Math" panose="02040503050406030204" pitchFamily="18" charset="0"/>
                            <a:cs typeface="Times New Roman" panose="02020603050405020304" pitchFamily="18" charset="0"/>
                          </a:rPr>
                          <m:t>)</m:t>
                        </m:r>
                      </m:sub>
                    </m:sSub>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(1* </a:t>
                </a:r>
                <a:r>
                  <a:rPr lang="en-US" sz="2400" u="sng" dirty="0">
                    <a:latin typeface="Times New Roman" panose="02020603050405020304" pitchFamily="18" charset="0"/>
                    <a:ea typeface="Calibri" panose="020F0502020204030204" pitchFamily="34" charset="0"/>
                    <a:cs typeface="Times New Roman" panose="02020603050405020304" pitchFamily="18" charset="0"/>
                  </a:rPr>
                  <a:t>6</a:t>
                </a:r>
                <a:r>
                  <a:rPr lang="en-US" sz="2400" dirty="0">
                    <a:latin typeface="Times New Roman" panose="02020603050405020304" pitchFamily="18" charset="0"/>
                    <a:ea typeface="Calibri" panose="020F0502020204030204" pitchFamily="34" charset="0"/>
                    <a:cs typeface="Times New Roman" panose="02020603050405020304" pitchFamily="18" charset="0"/>
                  </a:rPr>
                  <a:t> + -1*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 * </a:t>
                </a:r>
                <a:r>
                  <a:rPr lang="en-US" sz="2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24</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-4 * </a:t>
                </a:r>
                <a:r>
                  <a:rPr lang="en-US" sz="2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6</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Times New Roman" panose="02020603050405020304" pitchFamily="18" charset="0"/>
                    <a:ea typeface="Calibri" panose="020F0502020204030204" pitchFamily="34" charset="0"/>
                    <a:cs typeface="Times New Roman" panose="02020603050405020304" pitchFamily="18" charset="0"/>
                  </a:rPr>
                  <a:t>  )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+ 5 * </a:t>
                </a:r>
                <a:r>
                  <a:rPr lang="en-US" sz="2400" u="sng"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6</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cs typeface="Times New Roman" panose="02020603050405020304" pitchFamily="18" charset="0"/>
                          </a:rPr>
                          <m:t>=</m:t>
                        </m:r>
                      </m:e>
                      <m:sub>
                        <m:r>
                          <a:rPr lang="en-US" sz="2400" i="1" dirty="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1</m:t>
                        </m:r>
                        <m:r>
                          <a:rPr lang="en-US" sz="2400" i="1" dirty="0">
                            <a:latin typeface="Cambria Math" panose="02040503050406030204" pitchFamily="18" charset="0"/>
                            <a:cs typeface="Times New Roman" panose="02020603050405020304" pitchFamily="18" charset="0"/>
                          </a:rPr>
                          <m:t>)</m:t>
                        </m:r>
                      </m:sub>
                    </m:sSub>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+ 5* (</a:t>
                </a:r>
                <a:r>
                  <a:rPr lang="en-US" sz="2400"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1*</a:t>
                </a:r>
                <a:r>
                  <a:rPr lang="en-US" sz="2400" u="sng"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30</a:t>
                </a:r>
                <a:r>
                  <a:rPr lang="en-US" sz="2400"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 + -1*</a:t>
                </a:r>
                <a:r>
                  <a:rPr lang="en-US" sz="2400" u="sng"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+ 5 </a:t>
                </a:r>
                <a:r>
                  <a:rPr lang="en-US" sz="2400"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30</a:t>
                </a:r>
                <a:r>
                  <a:rPr lang="en-US" sz="2400"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 + -5 * </a:t>
                </a:r>
                <a:r>
                  <a:rPr lang="en-US" sz="2400" u="sng"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      (5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30</a:t>
                </a:r>
                <a:r>
                  <a:rPr lang="en-US" sz="2400" dirty="0">
                    <a:latin typeface="Times New Roman" panose="02020603050405020304" pitchFamily="18" charset="0"/>
                    <a:ea typeface="Calibri" panose="020F0502020204030204" pitchFamily="34" charset="0"/>
                    <a:cs typeface="Times New Roman" panose="02020603050405020304" pitchFamily="18" charset="0"/>
                  </a:rPr>
                  <a:t> + -6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      6 (5 * 5 – 6 * 4), where (5 * 5 – 6 * 4) = 1,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 = 5 and j = -6.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Thus,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(24, 30) = 6 </a:t>
                </a:r>
                <a14:m>
                  <m:oMath xmlns:m="http://schemas.openxmlformats.org/officeDocument/2006/math">
                    <m:r>
                      <a:rPr lang="en-US" sz="240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there exist 5 and -6 integers, such that 6 (5 * 5 – 6 * 4) = 6.</a:t>
                </a:r>
                <a:endParaRPr lang="en-US" sz="24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937450" y="597163"/>
                <a:ext cx="10650582" cy="6175280"/>
              </a:xfrm>
              <a:prstGeom prst="rect">
                <a:avLst/>
              </a:prstGeom>
              <a:blipFill>
                <a:blip r:embed="rId3"/>
                <a:stretch>
                  <a:fillRect l="-1030" b="-1185"/>
                </a:stretch>
              </a:blipFill>
            </p:spPr>
            <p:txBody>
              <a:bodyPr/>
              <a:lstStyle/>
              <a:p>
                <a:r>
                  <a:rPr lang="en-US">
                    <a:noFill/>
                  </a:rPr>
                  <a:t> </a:t>
                </a:r>
              </a:p>
            </p:txBody>
          </p:sp>
        </mc:Fallback>
      </mc:AlternateContent>
    </p:spTree>
    <p:extLst>
      <p:ext uri="{BB962C8B-B14F-4D97-AF65-F5344CB8AC3E}">
        <p14:creationId xmlns:p14="http://schemas.microsoft.com/office/powerpoint/2010/main" val="16864349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F2C3320-B05F-4A4D-9D16-0BF926B4B98D}"/>
              </a:ext>
            </a:extLst>
          </p:cNvPr>
          <p:cNvSpPr txBox="1"/>
          <p:nvPr/>
        </p:nvSpPr>
        <p:spPr>
          <a:xfrm>
            <a:off x="1001485" y="1599891"/>
            <a:ext cx="10755087" cy="1564609"/>
          </a:xfrm>
          <a:prstGeom prst="rect">
            <a:avLst/>
          </a:prstGeom>
          <a:solidFill>
            <a:srgbClr val="FFFF00"/>
          </a:solidFill>
          <a:ln>
            <a:solidFill>
              <a:srgbClr val="FFFF00"/>
            </a:solidFill>
          </a:ln>
        </p:spPr>
        <p:txBody>
          <a:bodyPr wrap="square" rtlCol="0">
            <a:spAutoFit/>
          </a:bodyPr>
          <a:lstStyle/>
          <a:p>
            <a:endParaRPr lang="en-US" dirty="0"/>
          </a:p>
        </p:txBody>
      </p:sp>
      <p:sp>
        <p:nvSpPr>
          <p:cNvPr id="7" name="TextBox 6">
            <a:extLst>
              <a:ext uri="{FF2B5EF4-FFF2-40B4-BE49-F238E27FC236}">
                <a16:creationId xmlns:a16="http://schemas.microsoft.com/office/drawing/2014/main" id="{5FE6D81B-2ACD-4943-9D44-D4A872C185ED}"/>
              </a:ext>
            </a:extLst>
          </p:cNvPr>
          <p:cNvSpPr txBox="1"/>
          <p:nvPr/>
        </p:nvSpPr>
        <p:spPr>
          <a:xfrm>
            <a:off x="5277393" y="3213463"/>
            <a:ext cx="6426927" cy="1395447"/>
          </a:xfrm>
          <a:prstGeom prst="rect">
            <a:avLst/>
          </a:prstGeom>
          <a:solidFill>
            <a:srgbClr val="FFFF00"/>
          </a:solidFill>
          <a:ln>
            <a:solidFill>
              <a:srgbClr val="FFFF00"/>
            </a:solidFill>
          </a:ln>
        </p:spPr>
        <p:txBody>
          <a:bodyPr wrap="square" rtlCol="0">
            <a:spAutoFit/>
          </a:bodyPr>
          <a:lstStyle/>
          <a:p>
            <a:endParaRPr lang="en-US" dirty="0"/>
          </a:p>
        </p:txBody>
      </p:sp>
      <p:sp>
        <p:nvSpPr>
          <p:cNvPr id="6" name="TextBox 5">
            <a:extLst>
              <a:ext uri="{FF2B5EF4-FFF2-40B4-BE49-F238E27FC236}">
                <a16:creationId xmlns:a16="http://schemas.microsoft.com/office/drawing/2014/main" id="{70B2FEFD-003B-4D2A-A848-5AA8167E4ECF}"/>
              </a:ext>
            </a:extLst>
          </p:cNvPr>
          <p:cNvSpPr txBox="1"/>
          <p:nvPr/>
        </p:nvSpPr>
        <p:spPr>
          <a:xfrm>
            <a:off x="949233" y="4657873"/>
            <a:ext cx="10755087" cy="2200127"/>
          </a:xfrm>
          <a:prstGeom prst="rect">
            <a:avLst/>
          </a:prstGeom>
          <a:solidFill>
            <a:srgbClr val="FFFF00"/>
          </a:solidFill>
          <a:ln>
            <a:solidFill>
              <a:srgbClr val="FFFF00"/>
            </a:solidFill>
          </a:ln>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462279" y="217913"/>
                <a:ext cx="10356321" cy="6640087"/>
              </a:xfrm>
              <a:prstGeom prst="rect">
                <a:avLst/>
              </a:prstGeom>
            </p:spPr>
            <p:txBody>
              <a:bodyPr wrap="square">
                <a:spAutoFit/>
              </a:bodyPr>
              <a:lstStyle/>
              <a:p>
                <a:pPr>
                  <a:lnSpc>
                    <a:spcPct val="107000"/>
                  </a:lnSpc>
                  <a:spcAft>
                    <a:spcPts val="800"/>
                  </a:spcAft>
                </a:pPr>
                <a:r>
                  <a:rPr lang="en-US" sz="2600" dirty="0">
                    <a:ea typeface="Calibri" panose="020F0502020204030204" pitchFamily="34" charset="0"/>
                    <a:cs typeface="Times New Roman" panose="02020603050405020304" pitchFamily="18" charset="0"/>
                  </a:rPr>
                  <a:t>Example 0.26a:  Writing a GCD as a Linear Combination.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Use the Euclid algorithm to find the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 of 30 and 24, which is 6. </a:t>
                </a:r>
              </a:p>
              <a:p>
                <a:pPr lvl="1">
                  <a:spcAft>
                    <a:spcPts val="600"/>
                  </a:spcAft>
                </a:pPr>
                <a:r>
                  <a:rPr lang="en-US" sz="2200" dirty="0" err="1">
                    <a:solidFill>
                      <a:srgbClr val="0000FF"/>
                    </a:solidFill>
                    <a:latin typeface="Times New Roman" panose="02020603050405020304" pitchFamily="18" charset="0"/>
                    <a:ea typeface="Calibri" panose="020F0502020204030204" pitchFamily="34" charset="0"/>
                  </a:rPr>
                  <a:t>gcd</a:t>
                </a:r>
                <a:r>
                  <a:rPr lang="en-US" sz="2200" dirty="0">
                    <a:solidFill>
                      <a:srgbClr val="0000FF"/>
                    </a:solidFill>
                    <a:latin typeface="Times New Roman" panose="02020603050405020304" pitchFamily="18" charset="0"/>
                    <a:ea typeface="Calibri" panose="020F0502020204030204" pitchFamily="34" charset="0"/>
                  </a:rPr>
                  <a:t>(30, 24) = </a:t>
                </a:r>
                <a:r>
                  <a:rPr lang="en-US" sz="2200" dirty="0" err="1">
                    <a:solidFill>
                      <a:srgbClr val="0000FF"/>
                    </a:solidFill>
                    <a:latin typeface="Times New Roman" panose="02020603050405020304" pitchFamily="18" charset="0"/>
                    <a:ea typeface="Calibri" panose="020F0502020204030204" pitchFamily="34" charset="0"/>
                  </a:rPr>
                  <a:t>gcd</a:t>
                </a:r>
                <a:r>
                  <a:rPr lang="en-US" sz="2200" dirty="0">
                    <a:solidFill>
                      <a:srgbClr val="0000FF"/>
                    </a:solidFill>
                    <a:latin typeface="Times New Roman" panose="02020603050405020304" pitchFamily="18" charset="0"/>
                    <a:ea typeface="Calibri" panose="020F0502020204030204" pitchFamily="34" charset="0"/>
                  </a:rPr>
                  <a:t>(24, 30 mod 24) = </a:t>
                </a:r>
                <a:r>
                  <a:rPr lang="en-US" sz="2200" dirty="0" err="1">
                    <a:solidFill>
                      <a:srgbClr val="0000FF"/>
                    </a:solidFill>
                    <a:latin typeface="Times New Roman" panose="02020603050405020304" pitchFamily="18" charset="0"/>
                    <a:ea typeface="Calibri" panose="020F0502020204030204" pitchFamily="34" charset="0"/>
                  </a:rPr>
                  <a:t>gcd</a:t>
                </a:r>
                <a:r>
                  <a:rPr lang="en-US" sz="2200" dirty="0">
                    <a:solidFill>
                      <a:srgbClr val="0000FF"/>
                    </a:solidFill>
                    <a:latin typeface="Times New Roman" panose="02020603050405020304" pitchFamily="18" charset="0"/>
                    <a:ea typeface="Calibri" panose="020F0502020204030204" pitchFamily="34" charset="0"/>
                  </a:rPr>
                  <a:t>(24, 6) = </a:t>
                </a:r>
                <a:r>
                  <a:rPr lang="en-US" sz="2200" dirty="0" err="1">
                    <a:solidFill>
                      <a:srgbClr val="0000FF"/>
                    </a:solidFill>
                    <a:latin typeface="Times New Roman" panose="02020603050405020304" pitchFamily="18" charset="0"/>
                    <a:ea typeface="Calibri" panose="020F0502020204030204" pitchFamily="34" charset="0"/>
                  </a:rPr>
                  <a:t>gcd</a:t>
                </a:r>
                <a:r>
                  <a:rPr lang="en-US" sz="2200" dirty="0">
                    <a:solidFill>
                      <a:srgbClr val="0000FF"/>
                    </a:solidFill>
                    <a:latin typeface="Times New Roman" panose="02020603050405020304" pitchFamily="18" charset="0"/>
                    <a:ea typeface="Calibri" panose="020F0502020204030204" pitchFamily="34" charset="0"/>
                  </a:rPr>
                  <a:t>(6, 0) = 6.</a:t>
                </a: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Ex</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press the computation of </a:t>
                </a:r>
                <a:r>
                  <a:rPr lang="en-US" sz="24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(30, 24) as a linear combination of 30 and 24:</a:t>
                </a:r>
                <a:endParaRPr lang="en-US" sz="2400"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rPr>
                  <a:t>The first three steps use successive applications of the quotient-remainder theorem. Then, find the coefficients of the linear combination by substituting back through the results of the previous three steps.</a:t>
                </a:r>
              </a:p>
              <a:p>
                <a:pPr>
                  <a:spcAft>
                    <a:spcPts val="600"/>
                  </a:spcAft>
                </a:pPr>
                <a:r>
                  <a:rPr lang="en-US" sz="2400" dirty="0">
                    <a:solidFill>
                      <a:srgbClr val="0000FF"/>
                    </a:solidFill>
                    <a:latin typeface="Times New Roman" panose="02020603050405020304" pitchFamily="18" charset="0"/>
                    <a:ea typeface="Calibri" panose="020F0502020204030204" pitchFamily="34" charset="0"/>
                  </a:rPr>
                  <a:t>    </a:t>
                </a:r>
                <a:r>
                  <a:rPr lang="en-US" sz="2400" dirty="0" err="1">
                    <a:solidFill>
                      <a:srgbClr val="0000FF"/>
                    </a:solidFill>
                    <a:latin typeface="Times New Roman" panose="02020603050405020304" pitchFamily="18" charset="0"/>
                    <a:ea typeface="Calibri" panose="020F0502020204030204" pitchFamily="34" charset="0"/>
                  </a:rPr>
                  <a:t>gcd</a:t>
                </a:r>
                <a:r>
                  <a:rPr lang="en-US" sz="2400" dirty="0">
                    <a:solidFill>
                      <a:srgbClr val="0000FF"/>
                    </a:solidFill>
                    <a:latin typeface="Times New Roman" panose="02020603050405020304" pitchFamily="18" charset="0"/>
                    <a:ea typeface="Calibri" panose="020F0502020204030204" pitchFamily="34" charset="0"/>
                  </a:rPr>
                  <a:t>(30, 24) = </a:t>
                </a:r>
                <a:r>
                  <a:rPr lang="en-US" sz="2400" dirty="0" err="1">
                    <a:solidFill>
                      <a:srgbClr val="0000FF"/>
                    </a:solidFill>
                    <a:latin typeface="Times New Roman" panose="02020603050405020304" pitchFamily="18" charset="0"/>
                    <a:ea typeface="Calibri" panose="020F0502020204030204" pitchFamily="34" charset="0"/>
                  </a:rPr>
                  <a:t>gcd</a:t>
                </a:r>
                <a:r>
                  <a:rPr lang="en-US" sz="2400" dirty="0">
                    <a:solidFill>
                      <a:srgbClr val="0000FF"/>
                    </a:solidFill>
                    <a:latin typeface="Times New Roman" panose="02020603050405020304" pitchFamily="18" charset="0"/>
                    <a:ea typeface="Calibri" panose="020F0502020204030204" pitchFamily="34" charset="0"/>
                  </a:rPr>
                  <a:t>(24, 6)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 </m:t>
                    </m:r>
                    <m:r>
                      <a:rPr lang="en-US" sz="2400" b="0" i="0"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u="sng" dirty="0">
                    <a:solidFill>
                      <a:srgbClr val="0000FF"/>
                    </a:solidFill>
                    <a:latin typeface="Times New Roman" panose="02020603050405020304" pitchFamily="18" charset="0"/>
                    <a:ea typeface="Calibri" panose="020F0502020204030204" pitchFamily="34" charset="0"/>
                  </a:rPr>
                  <a:t>30</a:t>
                </a:r>
                <a:r>
                  <a:rPr lang="en-US" sz="2400" dirty="0">
                    <a:solidFill>
                      <a:srgbClr val="0000FF"/>
                    </a:solidFill>
                    <a:latin typeface="Times New Roman" panose="02020603050405020304" pitchFamily="18" charset="0"/>
                    <a:ea typeface="Calibri" panose="020F0502020204030204" pitchFamily="34" charset="0"/>
                  </a:rPr>
                  <a:t> = 1 * </a:t>
                </a:r>
                <a:r>
                  <a:rPr lang="en-US" sz="2400" u="sng" dirty="0">
                    <a:solidFill>
                      <a:srgbClr val="0000FF"/>
                    </a:solidFill>
                    <a:latin typeface="Times New Roman" panose="02020603050405020304" pitchFamily="18" charset="0"/>
                    <a:ea typeface="Calibri" panose="020F0502020204030204" pitchFamily="34" charset="0"/>
                  </a:rPr>
                  <a:t>24</a:t>
                </a:r>
                <a:r>
                  <a:rPr lang="en-US" sz="2400" dirty="0">
                    <a:solidFill>
                      <a:srgbClr val="0000FF"/>
                    </a:solidFill>
                    <a:latin typeface="Times New Roman" panose="02020603050405020304" pitchFamily="18" charset="0"/>
                    <a:ea typeface="Calibri" panose="020F0502020204030204" pitchFamily="34" charset="0"/>
                  </a:rPr>
                  <a:t>  + 6, </a:t>
                </a:r>
                <a:r>
                  <a:rPr lang="en-US" sz="2400" dirty="0">
                    <a:latin typeface="Times New Roman" panose="02020603050405020304" pitchFamily="18" charset="0"/>
                    <a:ea typeface="Calibri" panose="020F0502020204030204" pitchFamily="34" charset="0"/>
                  </a:rPr>
                  <a:t>yields </a:t>
                </a:r>
                <a:r>
                  <a:rPr lang="en-US" sz="2400" dirty="0">
                    <a:solidFill>
                      <a:srgbClr val="0000FF"/>
                    </a:solidFill>
                    <a:latin typeface="Times New Roman" panose="02020603050405020304" pitchFamily="18" charset="0"/>
                    <a:ea typeface="Calibri" panose="020F0502020204030204" pitchFamily="34" charset="0"/>
                  </a:rPr>
                  <a:t>6 = </a:t>
                </a:r>
                <a:r>
                  <a:rPr lang="en-US" sz="2400" u="sng" dirty="0">
                    <a:solidFill>
                      <a:srgbClr val="0000FF"/>
                    </a:solidFill>
                    <a:latin typeface="Times New Roman" panose="02020603050405020304" pitchFamily="18" charset="0"/>
                    <a:ea typeface="Calibri" panose="020F0502020204030204" pitchFamily="34" charset="0"/>
                  </a:rPr>
                  <a:t>30</a:t>
                </a:r>
                <a:r>
                  <a:rPr lang="en-US" sz="2400" dirty="0">
                    <a:solidFill>
                      <a:srgbClr val="0000FF"/>
                    </a:solidFill>
                    <a:latin typeface="Times New Roman" panose="02020603050405020304" pitchFamily="18" charset="0"/>
                    <a:ea typeface="Calibri" panose="020F0502020204030204" pitchFamily="34" charset="0"/>
                  </a:rPr>
                  <a:t> – 1* </a:t>
                </a:r>
                <a:r>
                  <a:rPr lang="en-US" sz="2400" u="sng" dirty="0">
                    <a:solidFill>
                      <a:srgbClr val="0000FF"/>
                    </a:solidFill>
                    <a:latin typeface="Times New Roman" panose="02020603050405020304" pitchFamily="18" charset="0"/>
                    <a:ea typeface="Calibri" panose="020F0502020204030204" pitchFamily="34" charset="0"/>
                  </a:rPr>
                  <a:t>24</a:t>
                </a:r>
                <a:r>
                  <a:rPr lang="en-US" sz="2400" dirty="0">
                    <a:solidFill>
                      <a:srgbClr val="0000FF"/>
                    </a:solidFill>
                    <a:latin typeface="Times New Roman" panose="02020603050405020304" pitchFamily="18" charset="0"/>
                    <a:ea typeface="Calibri" panose="020F0502020204030204" pitchFamily="34" charset="0"/>
                  </a:rPr>
                  <a:t>. (1)</a:t>
                </a:r>
              </a:p>
              <a:p>
                <a:pPr>
                  <a:spcAft>
                    <a:spcPts val="600"/>
                  </a:spcAft>
                </a:pPr>
                <a:r>
                  <a:rPr lang="en-US" sz="2400" dirty="0">
                    <a:solidFill>
                      <a:srgbClr val="0000FF"/>
                    </a:solidFill>
                    <a:latin typeface="Times New Roman" panose="02020603050405020304" pitchFamily="18" charset="0"/>
                    <a:ea typeface="Calibri" panose="020F0502020204030204" pitchFamily="34" charset="0"/>
                  </a:rPr>
                  <a:t>    </a:t>
                </a:r>
                <a:r>
                  <a:rPr lang="en-US" sz="2400" dirty="0" err="1">
                    <a:solidFill>
                      <a:srgbClr val="0000FF"/>
                    </a:solidFill>
                    <a:latin typeface="Times New Roman" panose="02020603050405020304" pitchFamily="18" charset="0"/>
                    <a:ea typeface="Calibri" panose="020F0502020204030204" pitchFamily="34" charset="0"/>
                  </a:rPr>
                  <a:t>gcd</a:t>
                </a:r>
                <a:r>
                  <a:rPr lang="en-US" sz="2400" dirty="0">
                    <a:solidFill>
                      <a:srgbClr val="0000FF"/>
                    </a:solidFill>
                    <a:latin typeface="Times New Roman" panose="02020603050405020304" pitchFamily="18" charset="0"/>
                    <a:ea typeface="Calibri" panose="020F0502020204030204" pitchFamily="34" charset="0"/>
                  </a:rPr>
                  <a:t>(24, 6)   = </a:t>
                </a:r>
                <a:r>
                  <a:rPr lang="en-US" sz="2400" dirty="0" err="1">
                    <a:solidFill>
                      <a:srgbClr val="0000FF"/>
                    </a:solidFill>
                    <a:latin typeface="Times New Roman" panose="02020603050405020304" pitchFamily="18" charset="0"/>
                    <a:ea typeface="Calibri" panose="020F0502020204030204" pitchFamily="34" charset="0"/>
                  </a:rPr>
                  <a:t>gcd</a:t>
                </a:r>
                <a:r>
                  <a:rPr lang="en-US" sz="2400" dirty="0">
                    <a:solidFill>
                      <a:srgbClr val="0000FF"/>
                    </a:solidFill>
                    <a:latin typeface="Times New Roman" panose="02020603050405020304" pitchFamily="18" charset="0"/>
                    <a:ea typeface="Calibri" panose="020F0502020204030204" pitchFamily="34" charset="0"/>
                  </a:rPr>
                  <a:t>(6, 0)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 </m:t>
                    </m:r>
                    <m:r>
                      <a:rPr lang="en-US" sz="2400" b="0" i="0"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u="sng" dirty="0">
                    <a:solidFill>
                      <a:srgbClr val="0000FF"/>
                    </a:solidFill>
                    <a:latin typeface="Times New Roman" panose="02020603050405020304" pitchFamily="18" charset="0"/>
                  </a:rPr>
                  <a:t>24</a:t>
                </a:r>
                <a:r>
                  <a:rPr lang="en-US" sz="2400" dirty="0">
                    <a:solidFill>
                      <a:srgbClr val="0000FF"/>
                    </a:solidFill>
                    <a:latin typeface="Times New Roman" panose="02020603050405020304" pitchFamily="18" charset="0"/>
                  </a:rPr>
                  <a:t> = 4 *   </a:t>
                </a:r>
                <a:r>
                  <a:rPr lang="en-US" sz="2400" u="sng" dirty="0">
                    <a:solidFill>
                      <a:srgbClr val="0000FF"/>
                    </a:solidFill>
                    <a:latin typeface="Times New Roman" panose="02020603050405020304" pitchFamily="18" charset="0"/>
                  </a:rPr>
                  <a:t>6</a:t>
                </a:r>
                <a:r>
                  <a:rPr lang="en-US" sz="2400" dirty="0">
                    <a:solidFill>
                      <a:srgbClr val="0000FF"/>
                    </a:solidFill>
                    <a:latin typeface="Times New Roman" panose="02020603050405020304" pitchFamily="18" charset="0"/>
                  </a:rPr>
                  <a:t>  + 0, </a:t>
                </a:r>
                <a:r>
                  <a:rPr lang="en-US" sz="2400" dirty="0">
                    <a:latin typeface="Times New Roman" panose="02020603050405020304" pitchFamily="18" charset="0"/>
                  </a:rPr>
                  <a:t>yields </a:t>
                </a:r>
                <a:r>
                  <a:rPr lang="en-US" sz="2400" dirty="0">
                    <a:solidFill>
                      <a:srgbClr val="0000FF"/>
                    </a:solidFill>
                    <a:latin typeface="Times New Roman" panose="02020603050405020304" pitchFamily="18" charset="0"/>
                  </a:rPr>
                  <a:t>0 = </a:t>
                </a:r>
                <a:r>
                  <a:rPr lang="en-US" sz="2400" u="sng" dirty="0">
                    <a:solidFill>
                      <a:srgbClr val="0000FF"/>
                    </a:solidFill>
                    <a:latin typeface="Times New Roman" panose="02020603050405020304" pitchFamily="18" charset="0"/>
                  </a:rPr>
                  <a:t>24</a:t>
                </a:r>
                <a:r>
                  <a:rPr lang="en-US" sz="2400" dirty="0">
                    <a:solidFill>
                      <a:srgbClr val="0000FF"/>
                    </a:solidFill>
                    <a:latin typeface="Times New Roman" panose="02020603050405020304" pitchFamily="18" charset="0"/>
                  </a:rPr>
                  <a:t> – 4 *  </a:t>
                </a:r>
                <a:r>
                  <a:rPr lang="en-US" sz="2400" u="sng" dirty="0">
                    <a:solidFill>
                      <a:srgbClr val="0000FF"/>
                    </a:solidFill>
                    <a:latin typeface="Times New Roman" panose="02020603050405020304" pitchFamily="18" charset="0"/>
                  </a:rPr>
                  <a:t>6</a:t>
                </a:r>
                <a:r>
                  <a:rPr lang="en-US" sz="2400" dirty="0">
                    <a:solidFill>
                      <a:srgbClr val="0000FF"/>
                    </a:solidFill>
                    <a:latin typeface="Times New Roman" panose="02020603050405020304" pitchFamily="18" charset="0"/>
                  </a:rPr>
                  <a:t>. (2)</a:t>
                </a:r>
              </a:p>
              <a:p>
                <a:pPr>
                  <a:spcAft>
                    <a:spcPts val="600"/>
                  </a:spcAft>
                </a:pPr>
                <a:r>
                  <a:rPr lang="en-US" sz="2400" dirty="0">
                    <a:solidFill>
                      <a:srgbClr val="0000FF"/>
                    </a:solidFill>
                    <a:latin typeface="Times New Roman" panose="02020603050405020304" pitchFamily="18" charset="0"/>
                  </a:rPr>
                  <a:t>    </a:t>
                </a:r>
                <a:r>
                  <a:rPr lang="en-US" sz="2400" dirty="0" err="1">
                    <a:solidFill>
                      <a:srgbClr val="0000FF"/>
                    </a:solidFill>
                    <a:latin typeface="Times New Roman" panose="02020603050405020304" pitchFamily="18" charset="0"/>
                    <a:ea typeface="Calibri" panose="020F0502020204030204" pitchFamily="34" charset="0"/>
                  </a:rPr>
                  <a:t>gcd</a:t>
                </a:r>
                <a:r>
                  <a:rPr lang="en-US" sz="2400" dirty="0">
                    <a:solidFill>
                      <a:srgbClr val="0000FF"/>
                    </a:solidFill>
                    <a:latin typeface="Times New Roman" panose="02020603050405020304" pitchFamily="18" charset="0"/>
                    <a:ea typeface="Calibri" panose="020F0502020204030204" pitchFamily="34" charset="0"/>
                  </a:rPr>
                  <a:t>(6, 0)     = 6 </a:t>
                </a:r>
                <a:r>
                  <a:rPr lang="en-US" sz="2400" dirty="0">
                    <a:solidFill>
                      <a:srgbClr val="0000FF"/>
                    </a:solidFill>
                    <a:latin typeface="Times New Roman" panose="02020603050405020304" pitchFamily="18" charset="0"/>
                  </a:rPr>
                  <a:t>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rPr>
                  <a:t>     </a:t>
                </a:r>
                <a:r>
                  <a:rPr lang="en-US" sz="2400" u="sng" dirty="0">
                    <a:solidFill>
                      <a:srgbClr val="0000FF"/>
                    </a:solidFill>
                    <a:latin typeface="Times New Roman" panose="02020603050405020304" pitchFamily="18" charset="0"/>
                  </a:rPr>
                  <a:t>6</a:t>
                </a:r>
                <a:r>
                  <a:rPr lang="en-US" sz="2400" dirty="0">
                    <a:solidFill>
                      <a:srgbClr val="0000FF"/>
                    </a:solidFill>
                    <a:latin typeface="Times New Roman" panose="02020603050405020304" pitchFamily="18" charset="0"/>
                  </a:rPr>
                  <a:t> = 1 *   </a:t>
                </a:r>
                <a:r>
                  <a:rPr lang="en-US" sz="2400" u="sng" dirty="0">
                    <a:solidFill>
                      <a:srgbClr val="0000FF"/>
                    </a:solidFill>
                    <a:latin typeface="Times New Roman" panose="02020603050405020304" pitchFamily="18" charset="0"/>
                  </a:rPr>
                  <a:t>0</a:t>
                </a:r>
                <a:r>
                  <a:rPr lang="en-US" sz="2400" dirty="0">
                    <a:solidFill>
                      <a:srgbClr val="0000FF"/>
                    </a:solidFill>
                    <a:latin typeface="Times New Roman" panose="02020603050405020304" pitchFamily="18" charset="0"/>
                  </a:rPr>
                  <a:t>  + 6, </a:t>
                </a:r>
                <a:r>
                  <a:rPr lang="en-US" sz="2400" dirty="0">
                    <a:latin typeface="Times New Roman" panose="02020603050405020304" pitchFamily="18" charset="0"/>
                  </a:rPr>
                  <a:t>yields </a:t>
                </a:r>
                <a:r>
                  <a:rPr lang="en-US" sz="2400" dirty="0">
                    <a:solidFill>
                      <a:srgbClr val="0000FF"/>
                    </a:solidFill>
                    <a:latin typeface="Times New Roman" panose="02020603050405020304" pitchFamily="18" charset="0"/>
                  </a:rPr>
                  <a:t>6 =   </a:t>
                </a:r>
                <a:r>
                  <a:rPr lang="en-US" sz="2400" u="sng" dirty="0">
                    <a:solidFill>
                      <a:srgbClr val="0000FF"/>
                    </a:solidFill>
                    <a:latin typeface="Times New Roman" panose="02020603050405020304" pitchFamily="18" charset="0"/>
                  </a:rPr>
                  <a:t>6</a:t>
                </a:r>
                <a:r>
                  <a:rPr lang="en-US" sz="2400" dirty="0">
                    <a:solidFill>
                      <a:srgbClr val="0000FF"/>
                    </a:solidFill>
                    <a:latin typeface="Times New Roman" panose="02020603050405020304" pitchFamily="18" charset="0"/>
                  </a:rPr>
                  <a:t> – 1 *  </a:t>
                </a:r>
                <a:r>
                  <a:rPr lang="en-US" sz="2400" u="sng" dirty="0">
                    <a:solidFill>
                      <a:srgbClr val="0000FF"/>
                    </a:solidFill>
                    <a:latin typeface="Times New Roman" panose="02020603050405020304" pitchFamily="18" charset="0"/>
                  </a:rPr>
                  <a:t>0</a:t>
                </a:r>
                <a:r>
                  <a:rPr lang="en-US" sz="2400" dirty="0">
                    <a:solidFill>
                      <a:srgbClr val="0000FF"/>
                    </a:solidFill>
                    <a:latin typeface="Times New Roman" panose="02020603050405020304" pitchFamily="18" charset="0"/>
                  </a:rPr>
                  <a:t>. (3)</a:t>
                </a:r>
              </a:p>
              <a:p>
                <a:pPr>
                  <a:spcAft>
                    <a:spcPts val="600"/>
                  </a:spcAft>
                </a:pPr>
                <a:r>
                  <a:rPr lang="en-US" sz="2400" dirty="0">
                    <a:latin typeface="Times New Roman" panose="02020603050405020304" pitchFamily="18" charset="0"/>
                  </a:rPr>
                  <a:t>Since 6 = </a:t>
                </a:r>
                <a:r>
                  <a:rPr lang="en-US" sz="2600" dirty="0">
                    <a:latin typeface="Times New Roman" panose="02020603050405020304" pitchFamily="18" charset="0"/>
                  </a:rPr>
                  <a:t> </a:t>
                </a:r>
                <a:r>
                  <a:rPr lang="en-US" sz="2400" u="sng" dirty="0">
                    <a:latin typeface="Times New Roman" panose="02020603050405020304" pitchFamily="18" charset="0"/>
                  </a:rPr>
                  <a:t>6</a:t>
                </a:r>
                <a:r>
                  <a:rPr lang="en-US" sz="2400" dirty="0">
                    <a:latin typeface="Times New Roman" panose="02020603050405020304" pitchFamily="18" charset="0"/>
                  </a:rPr>
                  <a:t>  – 1 *   </a:t>
                </a:r>
                <a:r>
                  <a:rPr lang="en-US" sz="2400" u="sng" dirty="0">
                    <a:latin typeface="Times New Roman" panose="02020603050405020304" pitchFamily="18" charset="0"/>
                  </a:rPr>
                  <a:t>0</a:t>
                </a:r>
                <a:r>
                  <a:rPr lang="en-US" sz="2400" dirty="0">
                    <a:latin typeface="Times New Roman" panose="02020603050405020304" pitchFamily="18" charset="0"/>
                  </a:rPr>
                  <a:t>  = 1 * </a:t>
                </a:r>
                <a:r>
                  <a:rPr lang="en-US" sz="2400" u="sng" dirty="0">
                    <a:latin typeface="Times New Roman" panose="02020603050405020304" pitchFamily="18" charset="0"/>
                  </a:rPr>
                  <a:t>6</a:t>
                </a:r>
                <a:r>
                  <a:rPr lang="en-US" sz="2400" dirty="0">
                    <a:latin typeface="Times New Roman" panose="02020603050405020304" pitchFamily="18" charset="0"/>
                  </a:rPr>
                  <a:t>   from step (3)</a:t>
                </a:r>
                <a:endParaRPr lang="en-US" sz="2400" u="sng" dirty="0">
                  <a:latin typeface="Times New Roman" panose="02020603050405020304" pitchFamily="18" charset="0"/>
                </a:endParaRPr>
              </a:p>
              <a:p>
                <a:pPr>
                  <a:spcAft>
                    <a:spcPts val="600"/>
                  </a:spcAft>
                </a:pPr>
                <a:r>
                  <a:rPr lang="en-US" sz="2400" dirty="0">
                    <a:latin typeface="Times New Roman" panose="02020603050405020304" pitchFamily="18" charset="0"/>
                  </a:rPr>
                  <a:t>             = 1 *  (</a:t>
                </a:r>
                <a:r>
                  <a:rPr lang="en-US" sz="2400" u="sng" dirty="0">
                    <a:latin typeface="Times New Roman" panose="02020603050405020304" pitchFamily="18" charset="0"/>
                  </a:rPr>
                  <a:t>30</a:t>
                </a:r>
                <a:r>
                  <a:rPr lang="en-US" sz="2400" dirty="0">
                    <a:latin typeface="Times New Roman" panose="02020603050405020304" pitchFamily="18" charset="0"/>
                  </a:rPr>
                  <a:t>  – 1  * </a:t>
                </a:r>
                <a:r>
                  <a:rPr lang="en-US" sz="2400" u="sng" dirty="0">
                    <a:latin typeface="Times New Roman" panose="02020603050405020304" pitchFamily="18" charset="0"/>
                  </a:rPr>
                  <a:t>24</a:t>
                </a:r>
                <a:r>
                  <a:rPr lang="en-US" sz="2400" dirty="0">
                    <a:latin typeface="Times New Roman" panose="02020603050405020304" pitchFamily="18" charset="0"/>
                  </a:rPr>
                  <a:t> )	   by substitution of </a:t>
                </a:r>
                <a:r>
                  <a:rPr lang="en-US" sz="2400" u="sng" dirty="0">
                    <a:latin typeface="Times New Roman" panose="02020603050405020304" pitchFamily="18" charset="0"/>
                  </a:rPr>
                  <a:t>6</a:t>
                </a:r>
                <a:r>
                  <a:rPr lang="en-US" sz="2400" dirty="0">
                    <a:latin typeface="Times New Roman" panose="02020603050405020304" pitchFamily="18" charset="0"/>
                  </a:rPr>
                  <a:t> from step (1)</a:t>
                </a:r>
              </a:p>
              <a:p>
                <a:pPr>
                  <a:spcAft>
                    <a:spcPts val="600"/>
                  </a:spcAft>
                </a:pPr>
                <a:r>
                  <a:rPr lang="en-US" sz="2400" dirty="0">
                    <a:latin typeface="Times New Roman" panose="02020603050405020304" pitchFamily="18" charset="0"/>
                  </a:rPr>
                  <a:t>             = 1 * </a:t>
                </a:r>
                <a:r>
                  <a:rPr lang="en-US" sz="2400" u="sng" dirty="0">
                    <a:latin typeface="Times New Roman" panose="02020603050405020304" pitchFamily="18" charset="0"/>
                  </a:rPr>
                  <a:t>30</a:t>
                </a:r>
                <a:r>
                  <a:rPr lang="en-US" sz="2400" dirty="0">
                    <a:latin typeface="Times New Roman" panose="02020603050405020304" pitchFamily="18" charset="0"/>
                  </a:rPr>
                  <a:t> + (-1) * </a:t>
                </a:r>
                <a:r>
                  <a:rPr lang="en-US" sz="2400" u="sng" dirty="0">
                    <a:latin typeface="Times New Roman" panose="02020603050405020304" pitchFamily="18" charset="0"/>
                  </a:rPr>
                  <a:t>24</a:t>
                </a:r>
              </a:p>
              <a:p>
                <a:pPr>
                  <a:spcAft>
                    <a:spcPts val="600"/>
                  </a:spcAft>
                </a:pPr>
                <a:r>
                  <a:rPr lang="en-US" sz="2400" dirty="0">
                    <a:latin typeface="Times New Roman" panose="02020603050405020304" pitchFamily="18" charset="0"/>
                  </a:rPr>
                  <a:t>Thus, </a:t>
                </a:r>
                <a:r>
                  <a:rPr lang="en-US" sz="2400" dirty="0" err="1">
                    <a:solidFill>
                      <a:srgbClr val="0000FF"/>
                    </a:solidFill>
                    <a:latin typeface="Times New Roman" panose="02020603050405020304" pitchFamily="18" charset="0"/>
                  </a:rPr>
                  <a:t>gcd</a:t>
                </a:r>
                <a:r>
                  <a:rPr lang="en-US" sz="2400" dirty="0">
                    <a:solidFill>
                      <a:srgbClr val="0000FF"/>
                    </a:solidFill>
                    <a:latin typeface="Times New Roman" panose="02020603050405020304" pitchFamily="18" charset="0"/>
                  </a:rPr>
                  <a:t>(30, 24) = </a:t>
                </a:r>
                <a:r>
                  <a:rPr lang="en-US" sz="2400" dirty="0">
                    <a:latin typeface="Times New Roman" panose="02020603050405020304" pitchFamily="18" charset="0"/>
                  </a:rPr>
                  <a:t>1*30 + (-1)*24 </a:t>
                </a:r>
              </a:p>
              <a:p>
                <a:pPr>
                  <a:spcAft>
                    <a:spcPts val="600"/>
                  </a:spcAft>
                </a:pPr>
                <a:r>
                  <a:rPr lang="en-US" sz="2400" dirty="0">
                    <a:solidFill>
                      <a:srgbClr val="0000FF"/>
                    </a:solidFill>
                    <a:latin typeface="Times New Roman" panose="02020603050405020304" pitchFamily="18" charset="0"/>
                  </a:rPr>
                  <a:t>                             = 6(1*5 + (-1)*4) = 6, where (1*5 + (-1)*4) = 1, </a:t>
                </a:r>
                <a:r>
                  <a:rPr lang="en-US" sz="2400" dirty="0" err="1">
                    <a:solidFill>
                      <a:srgbClr val="0000FF"/>
                    </a:solidFill>
                    <a:latin typeface="Times New Roman" panose="02020603050405020304" pitchFamily="18" charset="0"/>
                  </a:rPr>
                  <a:t>i</a:t>
                </a:r>
                <a:r>
                  <a:rPr lang="en-US" sz="2400" dirty="0">
                    <a:solidFill>
                      <a:srgbClr val="0000FF"/>
                    </a:solidFill>
                    <a:latin typeface="Times New Roman" panose="02020603050405020304" pitchFamily="18" charset="0"/>
                  </a:rPr>
                  <a:t> = 1 and j = -1. </a:t>
                </a:r>
                <a:endParaRPr lang="en-US" sz="2400" dirty="0"/>
              </a:p>
            </p:txBody>
          </p:sp>
        </mc:Choice>
        <mc:Fallback xmlns="">
          <p:sp>
            <p:nvSpPr>
              <p:cNvPr id="2" name="Rectangle 1"/>
              <p:cNvSpPr>
                <a:spLocks noRot="1" noChangeAspect="1" noMove="1" noResize="1" noEditPoints="1" noAdjustHandles="1" noChangeArrowheads="1" noChangeShapeType="1" noTextEdit="1"/>
              </p:cNvSpPr>
              <p:nvPr/>
            </p:nvSpPr>
            <p:spPr>
              <a:xfrm>
                <a:off x="1462279" y="217913"/>
                <a:ext cx="10356321" cy="6640087"/>
              </a:xfrm>
              <a:prstGeom prst="rect">
                <a:avLst/>
              </a:prstGeom>
              <a:blipFill>
                <a:blip r:embed="rId2"/>
                <a:stretch>
                  <a:fillRect l="-1059" t="-735" r="-647" b="-1102"/>
                </a:stretch>
              </a:blipFill>
            </p:spPr>
            <p:txBody>
              <a:bodyPr/>
              <a:lstStyle/>
              <a:p>
                <a:r>
                  <a:rPr lang="en-US">
                    <a:noFill/>
                  </a:rPr>
                  <a:t> </a:t>
                </a:r>
              </a:p>
            </p:txBody>
          </p:sp>
        </mc:Fallback>
      </mc:AlternateContent>
      <p:sp>
        <p:nvSpPr>
          <p:cNvPr id="4" name="Cloud Callout 2">
            <a:extLst>
              <a:ext uri="{FF2B5EF4-FFF2-40B4-BE49-F238E27FC236}">
                <a16:creationId xmlns:a16="http://schemas.microsoft.com/office/drawing/2014/main" id="{5729AD17-C268-4ED1-B874-806205827980}"/>
              </a:ext>
            </a:extLst>
          </p:cNvPr>
          <p:cNvSpPr/>
          <p:nvPr/>
        </p:nvSpPr>
        <p:spPr>
          <a:xfrm flipH="1">
            <a:off x="706643" y="1202813"/>
            <a:ext cx="540688" cy="348116"/>
          </a:xfrm>
          <a:prstGeom prst="cloudCallout">
            <a:avLst>
              <a:gd name="adj1" fmla="val -59429"/>
              <a:gd name="adj2" fmla="val 1257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Emoticon smiley with thumb up Stock Vector - 16515884">
            <a:extLst>
              <a:ext uri="{FF2B5EF4-FFF2-40B4-BE49-F238E27FC236}">
                <a16:creationId xmlns:a16="http://schemas.microsoft.com/office/drawing/2014/main" id="{768CF4B1-3731-492B-AC80-07F120D1023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8265" y="1238058"/>
            <a:ext cx="377444" cy="277625"/>
          </a:xfrm>
          <a:prstGeom prst="rect">
            <a:avLst/>
          </a:prstGeom>
          <a:noFill/>
          <a:ln>
            <a:noFill/>
          </a:ln>
        </p:spPr>
      </p:pic>
    </p:spTree>
    <p:extLst>
      <p:ext uri="{BB962C8B-B14F-4D97-AF65-F5344CB8AC3E}">
        <p14:creationId xmlns:p14="http://schemas.microsoft.com/office/powerpoint/2010/main" val="373095622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A311325-052F-FE81-426B-AA72A2750873}"/>
              </a:ext>
            </a:extLst>
          </p:cNvPr>
          <p:cNvSpPr txBox="1"/>
          <p:nvPr/>
        </p:nvSpPr>
        <p:spPr>
          <a:xfrm>
            <a:off x="1118450" y="534004"/>
            <a:ext cx="9328516" cy="1665633"/>
          </a:xfrm>
          <a:prstGeom prst="rect">
            <a:avLst/>
          </a:prstGeom>
          <a:solidFill>
            <a:schemeClr val="accent5">
              <a:lumMod val="20000"/>
              <a:lumOff val="80000"/>
            </a:schemeClr>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8079120D-67CB-4BE0-AED4-8C4CE5809C93}"/>
              </a:ext>
            </a:extLst>
          </p:cNvPr>
          <p:cNvSpPr txBox="1"/>
          <p:nvPr/>
        </p:nvSpPr>
        <p:spPr>
          <a:xfrm>
            <a:off x="1118449" y="2239450"/>
            <a:ext cx="9328517" cy="2502408"/>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838612" y="828518"/>
                <a:ext cx="8245351" cy="5763501"/>
              </a:xfrm>
              <a:prstGeom prst="rect">
                <a:avLst/>
              </a:prstGeom>
            </p:spPr>
            <p:txBody>
              <a:bodyPr wrap="square">
                <a:spAutoFit/>
              </a:bodyPr>
              <a:lstStyle/>
              <a:p>
                <a:pPr>
                  <a:lnSpc>
                    <a:spcPct val="107000"/>
                  </a:lnSpc>
                  <a:spcAft>
                    <a:spcPts val="1800"/>
                  </a:spcAft>
                </a:pP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The following theorem states that if x and y are any integers, not both zero, then </a:t>
                </a:r>
                <a:r>
                  <a:rPr lang="en-US" sz="24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(x, y) is the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smallest </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positive element of the set {ix + </a:t>
                </a:r>
                <a:r>
                  <a:rPr lang="en-US" sz="24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jy</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j </a:t>
                </a:r>
                <a14:m>
                  <m:oMath xmlns:m="http://schemas.openxmlformats.org/officeDocument/2006/math">
                    <m:r>
                      <a:rPr lang="en-US" sz="2400" b="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Z, </a:t>
                </a:r>
                <a:r>
                  <a:rPr lang="en-US" sz="2400" dirty="0">
                    <a:latin typeface="Times New Roman" panose="02020603050405020304" pitchFamily="18" charset="0"/>
                    <a:ea typeface="Calibri" panose="020F0502020204030204" pitchFamily="34" charset="0"/>
                    <a:cs typeface="Times New Roman" panose="02020603050405020304" pitchFamily="18" charset="0"/>
                  </a:rPr>
                  <a:t>ix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jy</a:t>
                </a:r>
                <a:r>
                  <a:rPr lang="en-US" sz="2400" dirty="0">
                    <a:latin typeface="Times New Roman" panose="02020603050405020304" pitchFamily="18" charset="0"/>
                    <a:ea typeface="Calibri" panose="020F0502020204030204" pitchFamily="34" charset="0"/>
                    <a:cs typeface="Times New Roman" panose="02020603050405020304" pitchFamily="18" charset="0"/>
                  </a:rPr>
                  <a:t> &gt; 0</a:t>
                </a: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of linear combination of x and y.</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600" dirty="0">
                    <a:solidFill>
                      <a:srgbClr val="0000FF"/>
                    </a:solidFill>
                    <a:effectLst/>
                    <a:ea typeface="Calibri" panose="020F0502020204030204" pitchFamily="34" charset="0"/>
                    <a:cs typeface="Times New Roman" panose="02020603050405020304" pitchFamily="18" charset="0"/>
                  </a:rPr>
                  <a:t>Theorem 0.3</a:t>
                </a:r>
              </a:p>
              <a:p>
                <a:pPr>
                  <a:spcAft>
                    <a:spcPts val="9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Let x and y be integers, not both 0. </a:t>
                </a:r>
              </a:p>
              <a:p>
                <a:pPr>
                  <a:spcAft>
                    <a:spcPts val="9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Let d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min</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{ix + </a:t>
                </a:r>
                <a:r>
                  <a:rPr lang="en-US" sz="2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jy</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j </a:t>
                </a:r>
                <a14:m>
                  <m:oMath xmlns:m="http://schemas.openxmlformats.org/officeDocument/2006/math">
                    <m:r>
                      <a:rPr lang="en-US" sz="2400" b="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Z and ix + </a:t>
                </a:r>
                <a:r>
                  <a:rPr lang="en-US" sz="2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jy</a:t>
                </a: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&gt; 0}, which means that</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9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d is the </a:t>
                </a:r>
                <a:r>
                  <a:rPr lang="en-US" sz="24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smallest</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positive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linear combination of x and y. </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spcAft>
                    <a:spcPts val="9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Then,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d = </a:t>
                </a:r>
                <a:r>
                  <a:rPr lang="en-US" sz="24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(x, y).</a:t>
                </a:r>
              </a:p>
              <a:p>
                <a:pPr>
                  <a:spcBef>
                    <a:spcPts val="600"/>
                  </a:spcBef>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Rationalize:</a:t>
                </a:r>
              </a:p>
              <a:p>
                <a:pPr lvl="1">
                  <a:spcAft>
                    <a:spcPts val="600"/>
                  </a:spcAft>
                </a:pPr>
                <a:r>
                  <a:rPr lang="en-US" sz="2400" dirty="0">
                    <a:latin typeface="Times New Roman" panose="02020603050405020304" pitchFamily="18" charset="0"/>
                    <a:cs typeface="Times New Roman" panose="02020603050405020304" pitchFamily="18" charset="0"/>
                  </a:rPr>
                  <a:t>Let d = </a:t>
                </a:r>
                <a:r>
                  <a:rPr lang="en-US" sz="2400" dirty="0" err="1">
                    <a:latin typeface="Times New Roman" panose="02020603050405020304" pitchFamily="18" charset="0"/>
                    <a:cs typeface="Times New Roman" panose="02020603050405020304" pitchFamily="18" charset="0"/>
                  </a:rPr>
                  <a:t>gcd</a:t>
                </a:r>
                <a:r>
                  <a:rPr lang="en-US" sz="2400" dirty="0">
                    <a:latin typeface="Times New Roman" panose="02020603050405020304" pitchFamily="18" charset="0"/>
                    <a:cs typeface="Times New Roman" panose="02020603050405020304" pitchFamily="18" charset="0"/>
                  </a:rPr>
                  <a:t>(x, y).    This says, d | x and d | y and d | (</a:t>
                </a:r>
                <a:r>
                  <a:rPr lang="en-US" sz="2400" dirty="0" err="1">
                    <a:latin typeface="Times New Roman" panose="02020603050405020304" pitchFamily="18" charset="0"/>
                    <a:cs typeface="Times New Roman" panose="02020603050405020304" pitchFamily="18" charset="0"/>
                  </a:rPr>
                  <a:t>x+y</a:t>
                </a:r>
                <a:r>
                  <a:rPr lang="en-US" sz="2400" dirty="0">
                    <a:latin typeface="Times New Roman" panose="02020603050405020304" pitchFamily="18" charset="0"/>
                    <a:cs typeface="Times New Roman" panose="02020603050405020304" pitchFamily="18" charset="0"/>
                  </a:rPr>
                  <a:t>). </a:t>
                </a:r>
              </a:p>
              <a:p>
                <a:pPr lvl="1">
                  <a:spcAft>
                    <a:spcPts val="600"/>
                  </a:spcAft>
                </a:pPr>
                <a:r>
                  <a:rPr lang="en-US" sz="2400" dirty="0">
                    <a:latin typeface="Times New Roman" panose="02020603050405020304" pitchFamily="18" charset="0"/>
                    <a:cs typeface="Times New Roman" panose="02020603050405020304" pitchFamily="18" charset="0"/>
                  </a:rPr>
                  <a:t>d | (md + </a:t>
                </a:r>
                <a:r>
                  <a:rPr lang="en-US" sz="2400" dirty="0" err="1">
                    <a:latin typeface="Times New Roman" panose="02020603050405020304" pitchFamily="18" charset="0"/>
                    <a:cs typeface="Times New Roman" panose="02020603050405020304" pitchFamily="18" charset="0"/>
                  </a:rPr>
                  <a:t>nd</a:t>
                </a:r>
                <a:r>
                  <a:rPr lang="en-US" sz="2400" dirty="0">
                    <a:latin typeface="Times New Roman" panose="02020603050405020304" pitchFamily="18" charset="0"/>
                    <a:cs typeface="Times New Roman" panose="02020603050405020304" pitchFamily="18" charset="0"/>
                  </a:rPr>
                  <a:t>) where x = md and y = </a:t>
                </a:r>
                <a:r>
                  <a:rPr lang="en-US" sz="2400" dirty="0" err="1">
                    <a:latin typeface="Times New Roman" panose="02020603050405020304" pitchFamily="18" charset="0"/>
                    <a:cs typeface="Times New Roman" panose="02020603050405020304" pitchFamily="18" charset="0"/>
                  </a:rPr>
                  <a:t>nd</a:t>
                </a:r>
                <a:r>
                  <a:rPr lang="en-US" sz="2400" dirty="0">
                    <a:latin typeface="Times New Roman" panose="02020603050405020304" pitchFamily="18" charset="0"/>
                    <a:cs typeface="Times New Roman" panose="02020603050405020304" pitchFamily="18" charset="0"/>
                  </a:rPr>
                  <a:t>. </a:t>
                </a:r>
              </a:p>
              <a:p>
                <a:pPr lvl="1">
                  <a:spcAft>
                    <a:spcPts val="600"/>
                  </a:spcAft>
                </a:pPr>
                <a:r>
                  <a:rPr lang="en-US" sz="2400" dirty="0">
                    <a:latin typeface="Times New Roman" panose="02020603050405020304" pitchFamily="18" charset="0"/>
                    <a:cs typeface="Times New Roman" panose="02020603050405020304" pitchFamily="18" charset="0"/>
                  </a:rPr>
                  <a:t>d | (</a:t>
                </a:r>
                <a:r>
                  <a:rPr lang="en-US" sz="2400" dirty="0" err="1">
                    <a:latin typeface="Times New Roman" panose="02020603050405020304" pitchFamily="18" charset="0"/>
                    <a:cs typeface="Times New Roman" panose="02020603050405020304" pitchFamily="18" charset="0"/>
                  </a:rPr>
                  <a:t>im</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jn</a:t>
                </a:r>
                <a:r>
                  <a:rPr lang="en-US" sz="2400" dirty="0">
                    <a:latin typeface="Times New Roman" panose="02020603050405020304" pitchFamily="18" charset="0"/>
                    <a:cs typeface="Times New Roman" panose="02020603050405020304" pitchFamily="18" charset="0"/>
                  </a:rPr>
                  <a:t>)d and </a:t>
                </a:r>
                <a:r>
                  <a:rPr lang="en-US" sz="2400" dirty="0" err="1">
                    <a:latin typeface="Times New Roman" panose="02020603050405020304" pitchFamily="18" charset="0"/>
                    <a:cs typeface="Times New Roman" panose="02020603050405020304" pitchFamily="18" charset="0"/>
                  </a:rPr>
                  <a:t>imd</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jnd</a:t>
                </a:r>
                <a:r>
                  <a:rPr lang="en-US" sz="2400" dirty="0">
                    <a:latin typeface="Times New Roman" panose="02020603050405020304" pitchFamily="18" charset="0"/>
                    <a:cs typeface="Times New Roman" panose="02020603050405020304" pitchFamily="18" charset="0"/>
                  </a:rPr>
                  <a:t> &gt; 0.</a:t>
                </a:r>
              </a:p>
            </p:txBody>
          </p:sp>
        </mc:Choice>
        <mc:Fallback xmlns="">
          <p:sp>
            <p:nvSpPr>
              <p:cNvPr id="2" name="Rectangle 1"/>
              <p:cNvSpPr>
                <a:spLocks noRot="1" noChangeAspect="1" noMove="1" noResize="1" noEditPoints="1" noAdjustHandles="1" noChangeArrowheads="1" noChangeShapeType="1" noTextEdit="1"/>
              </p:cNvSpPr>
              <p:nvPr/>
            </p:nvSpPr>
            <p:spPr>
              <a:xfrm>
                <a:off x="1838612" y="828518"/>
                <a:ext cx="8245351" cy="5763501"/>
              </a:xfrm>
              <a:prstGeom prst="rect">
                <a:avLst/>
              </a:prstGeom>
              <a:blipFill>
                <a:blip r:embed="rId2"/>
                <a:stretch>
                  <a:fillRect l="-1331" t="-847" r="-814" b="-1587"/>
                </a:stretch>
              </a:blipFill>
            </p:spPr>
            <p:txBody>
              <a:bodyPr/>
              <a:lstStyle/>
              <a:p>
                <a:r>
                  <a:rPr lang="en-US">
                    <a:noFill/>
                  </a:rPr>
                  <a:t> </a:t>
                </a:r>
              </a:p>
            </p:txBody>
          </p:sp>
        </mc:Fallback>
      </mc:AlternateContent>
      <p:sp>
        <p:nvSpPr>
          <p:cNvPr id="5" name="Thought Bubble: Cloud 4">
            <a:extLst>
              <a:ext uri="{FF2B5EF4-FFF2-40B4-BE49-F238E27FC236}">
                <a16:creationId xmlns:a16="http://schemas.microsoft.com/office/drawing/2014/main" id="{E5A9E041-2933-4761-A371-F93096293132}"/>
              </a:ext>
            </a:extLst>
          </p:cNvPr>
          <p:cNvSpPr/>
          <p:nvPr/>
        </p:nvSpPr>
        <p:spPr>
          <a:xfrm rot="20706359" flipH="1">
            <a:off x="1216202" y="3022068"/>
            <a:ext cx="376201" cy="302004"/>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Emoticon smiley with thumb up Stock Vector - 16515884">
            <a:extLst>
              <a:ext uri="{FF2B5EF4-FFF2-40B4-BE49-F238E27FC236}">
                <a16:creationId xmlns:a16="http://schemas.microsoft.com/office/drawing/2014/main" id="{1ECE6909-900D-ED38-1E4A-22A18DE6E6C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3709" y="3002005"/>
            <a:ext cx="377444" cy="277625"/>
          </a:xfrm>
          <a:prstGeom prst="rect">
            <a:avLst/>
          </a:prstGeom>
          <a:noFill/>
          <a:ln>
            <a:noFill/>
          </a:ln>
        </p:spPr>
      </p:pic>
    </p:spTree>
    <p:extLst>
      <p:ext uri="{BB962C8B-B14F-4D97-AF65-F5344CB8AC3E}">
        <p14:creationId xmlns:p14="http://schemas.microsoft.com/office/powerpoint/2010/main" val="2560101625"/>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7B4FE4F-FF10-4BEB-8B6D-A827E6AE2008}"/>
              </a:ext>
            </a:extLst>
          </p:cNvPr>
          <p:cNvSpPr txBox="1"/>
          <p:nvPr/>
        </p:nvSpPr>
        <p:spPr>
          <a:xfrm>
            <a:off x="861885" y="2806204"/>
            <a:ext cx="10269535" cy="3984170"/>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748025" y="67626"/>
                <a:ext cx="9383395" cy="6809365"/>
              </a:xfrm>
              <a:prstGeom prst="rect">
                <a:avLst/>
              </a:prstGeom>
            </p:spPr>
            <p:txBody>
              <a:bodyPr wrap="square">
                <a:spAutoFit/>
              </a:bodyPr>
              <a:lstStyle/>
              <a:p>
                <a:pPr>
                  <a:lnSpc>
                    <a:spcPct val="107000"/>
                  </a:lnSpc>
                  <a:spcAft>
                    <a:spcPts val="800"/>
                  </a:spcAft>
                </a:pPr>
                <a:r>
                  <a:rPr lang="en-US" sz="2600" dirty="0">
                    <a:solidFill>
                      <a:srgbClr val="0000FF"/>
                    </a:solidFill>
                    <a:effectLst/>
                    <a:ea typeface="Calibri" panose="020F0502020204030204" pitchFamily="34" charset="0"/>
                    <a:cs typeface="Times New Roman" panose="02020603050405020304" pitchFamily="18" charset="0"/>
                  </a:rPr>
                  <a:t>Theorem 0.3</a:t>
                </a:r>
              </a:p>
              <a:p>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Let x and y be integers, not both 0. Let </a:t>
                </a:r>
              </a:p>
              <a:p>
                <a:pPr indent="457200"/>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 = min{ix + </a:t>
                </a:r>
                <a:r>
                  <a:rPr lang="en-US" sz="2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jy</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j </a:t>
                </a:r>
                <a14:m>
                  <m:oMath xmlns:m="http://schemas.openxmlformats.org/officeDocument/2006/math">
                    <m:r>
                      <a:rPr lang="en-US" sz="2400" b="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Z and ix + </a:t>
                </a:r>
                <a:r>
                  <a:rPr lang="en-US" sz="2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jy</a:t>
                </a: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&gt; 0}.</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i.e.</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 is the smallest positive linear combination of x and y. </a:t>
                </a:r>
                <a:endPar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Then, d = </a:t>
                </a:r>
                <a:r>
                  <a:rPr lang="en-US" sz="2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 y).</a:t>
                </a:r>
              </a:p>
              <a:p>
                <a:pPr>
                  <a:spcBef>
                    <a:spcPts val="1800"/>
                  </a:spcBef>
                  <a:spcAft>
                    <a:spcPts val="1800"/>
                  </a:spcAft>
                </a:pPr>
                <a:r>
                  <a:rPr lang="en-US" sz="2600" dirty="0">
                    <a:solidFill>
                      <a:srgbClr val="0000FF"/>
                    </a:solidFill>
                    <a:ea typeface="Calibri" panose="020F0502020204030204" pitchFamily="34" charset="0"/>
                    <a:cs typeface="Times New Roman" panose="02020603050405020304" pitchFamily="18" charset="0"/>
                  </a:rPr>
                  <a:t>Example:</a:t>
                </a:r>
              </a:p>
              <a:p>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Let x = 30 and y = 24. </a:t>
                </a:r>
              </a:p>
              <a:p>
                <a:pPr>
                  <a:spcAft>
                    <a:spcPts val="600"/>
                  </a:spcAft>
                </a:pPr>
                <a:r>
                  <a:rPr lang="en-US" sz="2400" dirty="0">
                    <a:latin typeface="Times New Roman" panose="02020603050405020304" pitchFamily="18" charset="0"/>
                    <a:cs typeface="Times New Roman" panose="02020603050405020304" pitchFamily="18" charset="0"/>
                  </a:rPr>
                  <a:t>d = min{</a:t>
                </a:r>
                <a:r>
                  <a:rPr lang="en-US" sz="2400" dirty="0">
                    <a:solidFill>
                      <a:srgbClr val="0000FF"/>
                    </a:solidFill>
                    <a:latin typeface="Times New Roman" panose="02020603050405020304" pitchFamily="18" charset="0"/>
                    <a:cs typeface="Times New Roman" panose="02020603050405020304" pitchFamily="18" charset="0"/>
                  </a:rPr>
                  <a:t>-1*24+1*30</a:t>
                </a:r>
                <a:r>
                  <a:rPr lang="en-US" sz="2400" dirty="0">
                    <a:latin typeface="Times New Roman" panose="02020603050405020304" pitchFamily="18" charset="0"/>
                    <a:cs typeface="Times New Roman" panose="02020603050405020304" pitchFamily="18" charset="0"/>
                  </a:rPr>
                  <a:t>,  -2*24 + 2*30, 3*24 + (-2)*30, …, 2*24 + (-1)*30,   	  -3*24 + 3*30,  1*24 + 0*30, 0*24 + 1*30, …,  -6*24 + 5*30, …              </a:t>
                </a:r>
              </a:p>
              <a:p>
                <a:pPr>
                  <a:spcAft>
                    <a:spcPts val="600"/>
                  </a:spcAft>
                </a:pPr>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 j </a:t>
                </a:r>
                <a14:m>
                  <m:oMath xmlns:m="http://schemas.openxmlformats.org/officeDocument/2006/math">
                    <m:r>
                      <a:rPr lang="en-US" sz="2400" b="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Z and </a:t>
                </a:r>
                <a:r>
                  <a:rPr lang="en-US" sz="2400" dirty="0" err="1">
                    <a:solidFill>
                      <a:srgbClr val="0000FF"/>
                    </a:solidFill>
                    <a:latin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cs typeface="Times New Roman" panose="02020603050405020304" pitchFamily="18" charset="0"/>
                  </a:rPr>
                  <a:t>*24+j*30 &gt; 0}</a:t>
                </a:r>
                <a:r>
                  <a:rPr lang="en-US" sz="2400" dirty="0">
                    <a:latin typeface="Times New Roman" panose="02020603050405020304" pitchFamily="18" charset="0"/>
                    <a:cs typeface="Times New Roman" panose="02020603050405020304" pitchFamily="18" charset="0"/>
                  </a:rPr>
                  <a:t>.</a:t>
                </a:r>
                <a:endPar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r>
                  <a:rPr lang="en-US" sz="2400" dirty="0" err="1">
                    <a:solidFill>
                      <a:srgbClr val="0000FF"/>
                    </a:solidFill>
                    <a:latin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cs typeface="Times New Roman" panose="02020603050405020304" pitchFamily="18" charset="0"/>
                  </a:rPr>
                  <a:t> * 30 + j * 24 &gt; 0  if and only if  (</a:t>
                </a:r>
                <a:r>
                  <a:rPr lang="en-US" sz="2400" dirty="0" err="1">
                    <a:solidFill>
                      <a:srgbClr val="0000FF"/>
                    </a:solidFill>
                    <a:latin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cs typeface="Times New Roman" panose="02020603050405020304" pitchFamily="18" charset="0"/>
                  </a:rPr>
                  <a:t> * 5 + j * 4)6 &gt; 0. </a:t>
                </a:r>
              </a:p>
              <a:p>
                <a:r>
                  <a:rPr lang="en-US" sz="2400" dirty="0">
                    <a:solidFill>
                      <a:srgbClr val="0000FF"/>
                    </a:solidFill>
                    <a:latin typeface="Times New Roman" panose="02020603050405020304" pitchFamily="18" charset="0"/>
                    <a:cs typeface="Times New Roman" panose="02020603050405020304" pitchFamily="18" charset="0"/>
                  </a:rPr>
                  <a:t>For yielding the minimum value of d (i.e., the smallest positive linear combination of x = 30 and y = 24,  </a:t>
                </a:r>
                <a:r>
                  <a:rPr lang="en-US" sz="2400" dirty="0" err="1">
                    <a:solidFill>
                      <a:srgbClr val="0000FF"/>
                    </a:solidFill>
                    <a:latin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cs typeface="Times New Roman" panose="02020603050405020304" pitchFamily="18" charset="0"/>
                  </a:rPr>
                  <a:t> * 30 + j * 24 &gt; 0 ), (</a:t>
                </a:r>
                <a:r>
                  <a:rPr lang="en-US" sz="2400" dirty="0" err="1">
                    <a:solidFill>
                      <a:srgbClr val="0000FF"/>
                    </a:solidFill>
                    <a:latin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cs typeface="Times New Roman" panose="02020603050405020304" pitchFamily="18" charset="0"/>
                  </a:rPr>
                  <a:t> * 5 + j * 4)6 &gt; 0 has a minimum value if and only if  </a:t>
                </a:r>
                <a:r>
                  <a:rPr lang="en-US" sz="2400" dirty="0" err="1">
                    <a:solidFill>
                      <a:srgbClr val="0000FF"/>
                    </a:solidFill>
                    <a:latin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cs typeface="Times New Roman" panose="02020603050405020304" pitchFamily="18" charset="0"/>
                  </a:rPr>
                  <a:t> * 5 + j * 4 = 1, where</a:t>
                </a:r>
                <a:r>
                  <a:rPr lang="en-US" sz="2400" dirty="0">
                    <a:latin typeface="Times New Roman" panose="02020603050405020304" pitchFamily="18" charset="0"/>
                    <a:ea typeface="Calibri" panose="020F0502020204030204" pitchFamily="34" charset="0"/>
                    <a:cs typeface="Times New Roman" panose="02020603050405020304" pitchFamily="18" charset="0"/>
                  </a:rPr>
                  <a:t> i, j </a:t>
                </a:r>
                <a14:m>
                  <m:oMath xmlns:m="http://schemas.openxmlformats.org/officeDocument/2006/math">
                    <m:r>
                      <a:rPr lang="en-US" sz="2400" i="1">
                        <a:latin typeface="Cambria Math" panose="02040503050406030204" pitchFamily="18" charset="0"/>
                        <a:ea typeface="Calibri" panose="020F0502020204030204" pitchFamily="34" charset="0"/>
                        <a:cs typeface="Times New Roman" panose="02020603050405020304" pitchFamily="18" charset="0"/>
                      </a:rPr>
                      <m:t>∈</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Z</a:t>
                </a:r>
                <a:r>
                  <a:rPr lang="en-US" sz="2400" dirty="0">
                    <a:solidFill>
                      <a:srgbClr val="0000FF"/>
                    </a:solidFill>
                    <a:latin typeface="Times New Roman" panose="02020603050405020304" pitchFamily="18" charset="0"/>
                    <a:cs typeface="Times New Roman" panose="02020603050405020304" pitchFamily="18" charset="0"/>
                  </a:rPr>
                  <a:t>.</a:t>
                </a:r>
              </a:p>
              <a:p>
                <a:r>
                  <a:rPr lang="en-US" sz="2400" dirty="0">
                    <a:solidFill>
                      <a:srgbClr val="0000FF"/>
                    </a:solidFill>
                    <a:latin typeface="Times New Roman" panose="02020603050405020304" pitchFamily="18" charset="0"/>
                    <a:cs typeface="Times New Roman" panose="02020603050405020304" pitchFamily="18" charset="0"/>
                  </a:rPr>
                  <a:t>This implies that </a:t>
                </a:r>
                <a:r>
                  <a:rPr lang="en-US" sz="2400" dirty="0" err="1">
                    <a:solidFill>
                      <a:srgbClr val="0000FF"/>
                    </a:solidFill>
                    <a:latin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cs typeface="Times New Roman" panose="02020603050405020304" pitchFamily="18" charset="0"/>
                  </a:rPr>
                  <a:t> = 1 and j = -1 can be a choice. </a:t>
                </a:r>
              </a:p>
              <a:p>
                <a:r>
                  <a:rPr lang="en-US" sz="2400" dirty="0">
                    <a:solidFill>
                      <a:srgbClr val="0000FF"/>
                    </a:solidFill>
                    <a:latin typeface="Times New Roman" panose="02020603050405020304" pitchFamily="18" charset="0"/>
                    <a:cs typeface="Times New Roman" panose="02020603050405020304" pitchFamily="18" charset="0"/>
                  </a:rPr>
                  <a:t>Then d = </a:t>
                </a:r>
                <a:r>
                  <a:rPr lang="en-US" sz="2400" dirty="0" err="1">
                    <a:solidFill>
                      <a:srgbClr val="0000FF"/>
                    </a:solidFill>
                    <a:latin typeface="Times New Roman" panose="02020603050405020304" pitchFamily="18" charset="0"/>
                    <a:cs typeface="Times New Roman" panose="02020603050405020304" pitchFamily="18" charset="0"/>
                  </a:rPr>
                  <a:t>gcd</a:t>
                </a:r>
                <a:r>
                  <a:rPr lang="en-US" sz="2400" dirty="0">
                    <a:solidFill>
                      <a:srgbClr val="0000FF"/>
                    </a:solidFill>
                    <a:latin typeface="Times New Roman" panose="02020603050405020304" pitchFamily="18" charset="0"/>
                    <a:cs typeface="Times New Roman" panose="02020603050405020304" pitchFamily="18" charset="0"/>
                  </a:rPr>
                  <a:t>(30, 24) = 6.</a:t>
                </a:r>
              </a:p>
            </p:txBody>
          </p:sp>
        </mc:Choice>
        <mc:Fallback xmlns="">
          <p:sp>
            <p:nvSpPr>
              <p:cNvPr id="2" name="Rectangle 1"/>
              <p:cNvSpPr>
                <a:spLocks noRot="1" noChangeAspect="1" noMove="1" noResize="1" noEditPoints="1" noAdjustHandles="1" noChangeArrowheads="1" noChangeShapeType="1" noTextEdit="1"/>
              </p:cNvSpPr>
              <p:nvPr/>
            </p:nvSpPr>
            <p:spPr>
              <a:xfrm>
                <a:off x="1748025" y="67626"/>
                <a:ext cx="9383395" cy="6809365"/>
              </a:xfrm>
              <a:prstGeom prst="rect">
                <a:avLst/>
              </a:prstGeom>
              <a:blipFill>
                <a:blip r:embed="rId2"/>
                <a:stretch>
                  <a:fillRect l="-1170" t="-627" r="-9877" b="-1164"/>
                </a:stretch>
              </a:blipFill>
            </p:spPr>
            <p:txBody>
              <a:bodyPr/>
              <a:lstStyle/>
              <a:p>
                <a:r>
                  <a:rPr lang="en-US">
                    <a:noFill/>
                  </a:rPr>
                  <a:t> </a:t>
                </a:r>
              </a:p>
            </p:txBody>
          </p:sp>
        </mc:Fallback>
      </mc:AlternateContent>
      <p:sp>
        <p:nvSpPr>
          <p:cNvPr id="5" name="Thought Bubble: Cloud 4">
            <a:extLst>
              <a:ext uri="{FF2B5EF4-FFF2-40B4-BE49-F238E27FC236}">
                <a16:creationId xmlns:a16="http://schemas.microsoft.com/office/drawing/2014/main" id="{E5A9E041-2933-4761-A371-F93096293132}"/>
              </a:ext>
            </a:extLst>
          </p:cNvPr>
          <p:cNvSpPr/>
          <p:nvPr/>
        </p:nvSpPr>
        <p:spPr>
          <a:xfrm rot="20706359" flipH="1">
            <a:off x="1216202" y="3022068"/>
            <a:ext cx="376201" cy="302004"/>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405400">
            <a:off x="908870" y="3566257"/>
            <a:ext cx="545093" cy="3493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Emoticon smiley with thumb up Stock Vector - 16515884">
            <a:extLst>
              <a:ext uri="{FF2B5EF4-FFF2-40B4-BE49-F238E27FC236}">
                <a16:creationId xmlns:a16="http://schemas.microsoft.com/office/drawing/2014/main" id="{6132B4BE-593B-E639-83CF-A548FFA626CD}"/>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81416" y="3034257"/>
            <a:ext cx="377444" cy="277625"/>
          </a:xfrm>
          <a:prstGeom prst="rect">
            <a:avLst/>
          </a:prstGeom>
          <a:noFill/>
          <a:ln>
            <a:noFill/>
          </a:ln>
        </p:spPr>
      </p:pic>
    </p:spTree>
    <p:extLst>
      <p:ext uri="{BB962C8B-B14F-4D97-AF65-F5344CB8AC3E}">
        <p14:creationId xmlns:p14="http://schemas.microsoft.com/office/powerpoint/2010/main" val="298318477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0568" y="1205126"/>
            <a:ext cx="8860091" cy="4871142"/>
          </a:xfrm>
          <a:prstGeom prst="rect">
            <a:avLst/>
          </a:prstGeom>
        </p:spPr>
        <p:txBody>
          <a:bodyPr wrap="square">
            <a:spAutoFit/>
          </a:bodyPr>
          <a:lstStyle/>
          <a:p>
            <a:pPr>
              <a:lnSpc>
                <a:spcPct val="107000"/>
              </a:lnSpc>
              <a:spcAft>
                <a:spcPts val="800"/>
              </a:spcAft>
            </a:pPr>
            <a:r>
              <a:rPr lang="en-US" sz="2400" dirty="0">
                <a:ea typeface="Calibri" panose="020F0502020204030204" pitchFamily="34" charset="0"/>
                <a:cs typeface="Times New Roman" panose="02020603050405020304" pitchFamily="18" charset="0"/>
              </a:rPr>
              <a:t>Theorem 0.2</a:t>
            </a: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 d | a and d | b, then for integers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j, d |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jb</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2400" dirty="0">
              <a:ea typeface="Calibri" panose="020F0502020204030204" pitchFamily="34" charset="0"/>
              <a:cs typeface="Times New Roman" panose="02020603050405020304" pitchFamily="18" charset="0"/>
            </a:endParaRPr>
          </a:p>
          <a:p>
            <a:pPr>
              <a:lnSpc>
                <a:spcPct val="107000"/>
              </a:lnSpc>
              <a:spcAft>
                <a:spcPts val="800"/>
              </a:spcAft>
            </a:pPr>
            <a:endParaRPr lang="en-US" sz="2400" dirty="0">
              <a:ea typeface="Calibri" panose="020F0502020204030204" pitchFamily="34" charset="0"/>
              <a:cs typeface="Times New Roman" panose="02020603050405020304" pitchFamily="18" charset="0"/>
            </a:endParaRPr>
          </a:p>
          <a:p>
            <a:pPr>
              <a:lnSpc>
                <a:spcPct val="107000"/>
              </a:lnSpc>
              <a:spcAft>
                <a:spcPts val="800"/>
              </a:spcAft>
            </a:pPr>
            <a:r>
              <a:rPr lang="en-US" sz="2400" dirty="0">
                <a:ea typeface="Calibri" panose="020F0502020204030204" pitchFamily="34" charset="0"/>
                <a:cs typeface="Times New Roman" panose="02020603050405020304" pitchFamily="18" charset="0"/>
              </a:rPr>
              <a:t>Corollary 0.3.1</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For any integers x and y, if d | x and d | y,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then d |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 y). </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This Corollary 0.3.1 states:</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Suppose x and y are integers, not both 0.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Then every common divisor of x and y is a divisor of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 y). </a:t>
            </a:r>
            <a:endPar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descr="Image result for smiley face images">
            <a:extLst>
              <a:ext uri="{FF2B5EF4-FFF2-40B4-BE49-F238E27FC236}">
                <a16:creationId xmlns:a16="http://schemas.microsoft.com/office/drawing/2014/main" id="{5911F9ED-0311-4A7D-86D2-B0E0B23604C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611167">
            <a:off x="568438" y="1817947"/>
            <a:ext cx="729140" cy="472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32860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5BFAFC-015B-425E-9C39-B31E21C114CE}"/>
              </a:ext>
            </a:extLst>
          </p:cNvPr>
          <p:cNvSpPr txBox="1"/>
          <p:nvPr/>
        </p:nvSpPr>
        <p:spPr>
          <a:xfrm>
            <a:off x="1418253" y="3207864"/>
            <a:ext cx="8773263" cy="1837509"/>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819656" y="1135910"/>
            <a:ext cx="8135049" cy="5173596"/>
          </a:xfrm>
          <a:prstGeom prst="rect">
            <a:avLst/>
          </a:prstGeom>
        </p:spPr>
        <p:txBody>
          <a:bodyPr wrap="square">
            <a:spAutoFit/>
          </a:bodyPr>
          <a:lstStyle/>
          <a:p>
            <a:pPr>
              <a:spcAft>
                <a:spcPts val="1800"/>
              </a:spcAft>
            </a:pPr>
            <a:r>
              <a:rPr lang="en-US" sz="3200" dirty="0">
                <a:ea typeface="Calibri" panose="020F0502020204030204" pitchFamily="34" charset="0"/>
                <a:cs typeface="Times New Roman" panose="02020603050405020304" pitchFamily="18" charset="0"/>
              </a:rPr>
              <a:t>Greatest Common Divisor (GCD)  </a:t>
            </a:r>
          </a:p>
          <a:p>
            <a:pPr>
              <a:lnSpc>
                <a:spcPct val="107000"/>
              </a:lnSpc>
              <a:spcAft>
                <a:spcPts val="800"/>
              </a:spcAft>
            </a:pP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Describe Euclid’s algorithm for efficiently computing the greatest common divisor of two given integers, not both zero.  </a:t>
            </a:r>
          </a:p>
          <a:p>
            <a:pPr>
              <a:lnSpc>
                <a:spcPct val="107000"/>
              </a:lnSpc>
              <a:spcAft>
                <a:spcPts val="1800"/>
              </a:spcAft>
            </a:pPr>
            <a:endParaRPr lang="en-US" sz="2400" dirty="0">
              <a:ea typeface="Calibri" panose="020F0502020204030204" pitchFamily="34" charset="0"/>
              <a:cs typeface="Times New Roman" panose="02020603050405020304" pitchFamily="18" charset="0"/>
            </a:endParaRPr>
          </a:p>
          <a:p>
            <a:pPr>
              <a:lnSpc>
                <a:spcPct val="107000"/>
              </a:lnSpc>
              <a:spcAft>
                <a:spcPts val="1800"/>
              </a:spcAft>
            </a:pPr>
            <a:r>
              <a:rPr lang="en-US" sz="2600" dirty="0">
                <a:ea typeface="Calibri" panose="020F0502020204030204" pitchFamily="34" charset="0"/>
                <a:cs typeface="Times New Roman" panose="02020603050405020304" pitchFamily="18" charset="0"/>
              </a:rPr>
              <a:t>Theorem 0.4 (GCD Recursion Theorem)</a:t>
            </a:r>
          </a:p>
          <a:p>
            <a:pPr>
              <a:lnSpc>
                <a:spcPct val="107000"/>
              </a:lnSpc>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For any nonnegative integer a and any positive integer b,</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indent="457200">
              <a:lnSpc>
                <a:spcPct val="107000"/>
              </a:lnSpc>
              <a:spcAft>
                <a:spcPts val="600"/>
              </a:spcAft>
            </a:pP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b) =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 a mod b).</a:t>
            </a:r>
          </a:p>
          <a:p>
            <a:pPr indent="457200">
              <a:lnSpc>
                <a:spcPct val="107000"/>
              </a:lnSpc>
              <a:spcAft>
                <a:spcPts val="600"/>
              </a:spcAft>
            </a:pPr>
            <a:endPar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This theorem gives us a straightforward method for determining the greatest common divisor of two integers. </a:t>
            </a:r>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7943" y="1021394"/>
            <a:ext cx="685131" cy="424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200869"/>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B565C9-193B-4F94-AA75-A372DDA62910}"/>
              </a:ext>
            </a:extLst>
          </p:cNvPr>
          <p:cNvSpPr txBox="1"/>
          <p:nvPr/>
        </p:nvSpPr>
        <p:spPr>
          <a:xfrm>
            <a:off x="1797978" y="1538370"/>
            <a:ext cx="8756810" cy="2502408"/>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992222" y="616081"/>
                <a:ext cx="8842677" cy="5526385"/>
              </a:xfrm>
              <a:prstGeom prst="rect">
                <a:avLst/>
              </a:prstGeom>
            </p:spPr>
            <p:txBody>
              <a:bodyPr wrap="square">
                <a:spAutoFit/>
              </a:bodyPr>
              <a:lstStyle/>
              <a:p>
                <a:pPr>
                  <a:spcAft>
                    <a:spcPts val="1800"/>
                  </a:spcAft>
                </a:pPr>
                <a:r>
                  <a:rPr lang="en-US" sz="2600" dirty="0">
                    <a:ea typeface="Calibri" panose="020F0502020204030204" pitchFamily="34" charset="0"/>
                    <a:cs typeface="Times New Roman" panose="02020603050405020304" pitchFamily="18" charset="0"/>
                  </a:rPr>
                  <a:t>Euclid’s Algorithm for Computing Common Divisor</a:t>
                </a:r>
              </a:p>
              <a:p>
                <a:pPr>
                  <a:spcAft>
                    <a:spcPts val="600"/>
                  </a:spcAft>
                </a:pPr>
                <a:endParaRPr lang="en-US" sz="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a:spcAft>
                    <a:spcPts val="600"/>
                  </a:spcAft>
                </a:pPr>
                <a:endParaRPr lang="en-US" sz="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Euclid’s algorithm</a:t>
                </a:r>
                <a:r>
                  <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for computing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 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repeatedly applying the equality</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 n) =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m mod 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//where m mod n is the remainder of  </a:t>
                </a:r>
                <a14:m>
                  <m:oMath xmlns:m="http://schemas.openxmlformats.org/officeDocument/2006/math">
                    <m:f>
                      <m:fPr>
                        <m:ctrlPr>
                          <a:rPr lang="en-US" sz="2400" i="1" dirty="0">
                            <a:latin typeface="Cambria Math" panose="02040503050406030204" pitchFamily="18" charset="0"/>
                            <a:cs typeface="Times New Roman" panose="02020603050405020304" pitchFamily="18" charset="0"/>
                          </a:rPr>
                        </m:ctrlPr>
                      </m:fPr>
                      <m:num>
                        <m:r>
                          <a:rPr lang="en-US" sz="2400" b="0" i="1" dirty="0" smtClean="0">
                            <a:latin typeface="Cambria Math" panose="02040503050406030204" pitchFamily="18" charset="0"/>
                            <a:cs typeface="Times New Roman" panose="02020603050405020304" pitchFamily="18" charset="0"/>
                          </a:rPr>
                          <m:t>𝑚</m:t>
                        </m:r>
                      </m:num>
                      <m:den>
                        <m:r>
                          <a:rPr lang="en-US" sz="2400" b="0" i="1" dirty="0" smtClean="0">
                            <a:latin typeface="Cambria Math" panose="02040503050406030204" pitchFamily="18" charset="0"/>
                            <a:cs typeface="Times New Roman" panose="02020603050405020304" pitchFamily="18" charset="0"/>
                          </a:rPr>
                          <m:t>𝑛</m:t>
                        </m:r>
                      </m:den>
                    </m:f>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until (m mod n) = 0.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endParaRPr lang="en-US" sz="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Since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 0) = m, the last value of m is the greatest common divisor of the initial m and n</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This method is called Euclid’s Algorithm, developed by Euclid  around 300 B.C.</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992222" y="616081"/>
                <a:ext cx="8842677" cy="5526385"/>
              </a:xfrm>
              <a:prstGeom prst="rect">
                <a:avLst/>
              </a:prstGeom>
              <a:blipFill>
                <a:blip r:embed="rId2"/>
                <a:stretch>
                  <a:fillRect l="-1241" t="-882" b="-1433"/>
                </a:stretch>
              </a:blipFill>
            </p:spPr>
            <p:txBody>
              <a:bodyPr/>
              <a:lstStyle/>
              <a:p>
                <a:r>
                  <a:rPr lang="en-US">
                    <a:noFill/>
                  </a:rPr>
                  <a:t> </a:t>
                </a:r>
              </a:p>
            </p:txBody>
          </p:sp>
        </mc:Fallback>
      </mc:AlternateContent>
      <p:sp>
        <p:nvSpPr>
          <p:cNvPr id="3" name="Thought Bubble: Cloud 5">
            <a:extLst>
              <a:ext uri="{FF2B5EF4-FFF2-40B4-BE49-F238E27FC236}">
                <a16:creationId xmlns:a16="http://schemas.microsoft.com/office/drawing/2014/main" id="{5E45BF84-F09F-4A36-ACEC-53F905CA8248}"/>
              </a:ext>
            </a:extLst>
          </p:cNvPr>
          <p:cNvSpPr/>
          <p:nvPr/>
        </p:nvSpPr>
        <p:spPr>
          <a:xfrm rot="20706359" flipH="1">
            <a:off x="1221515" y="2266999"/>
            <a:ext cx="376201" cy="302004"/>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7937704"/>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0205DF4-BE5E-403C-B56E-A83E72E5FC8E}"/>
              </a:ext>
            </a:extLst>
          </p:cNvPr>
          <p:cNvSpPr txBox="1"/>
          <p:nvPr/>
        </p:nvSpPr>
        <p:spPr>
          <a:xfrm>
            <a:off x="1266755" y="1703831"/>
            <a:ext cx="9636376" cy="4877385"/>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455938" y="1126958"/>
                <a:ext cx="9143151" cy="5271379"/>
              </a:xfrm>
              <a:prstGeom prst="rect">
                <a:avLst/>
              </a:prstGeom>
            </p:spPr>
            <p:txBody>
              <a:bodyPr wrap="square">
                <a:spAutoFit/>
              </a:bodyPr>
              <a:lstStyle/>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Note that if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(x, y) = d, then {ix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jy</a:t>
                </a:r>
                <a:r>
                  <a:rPr lang="en-US" sz="2400" dirty="0">
                    <a:latin typeface="Times New Roman" panose="02020603050405020304" pitchFamily="18" charset="0"/>
                    <a:ea typeface="Calibri" panose="020F0502020204030204" pitchFamily="34" charset="0"/>
                    <a:cs typeface="Times New Roman" panose="02020603050405020304" pitchFamily="18" charset="0"/>
                  </a:rPr>
                  <a:t>} = {d (</a:t>
                </a:r>
                <a14:m>
                  <m:oMath xmlns:m="http://schemas.openxmlformats.org/officeDocument/2006/math">
                    <m:f>
                      <m:fPr>
                        <m:ctrlPr>
                          <a:rPr lang="en-US" sz="2400" i="1">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a:latin typeface="Cambria Math" panose="02040503050406030204" pitchFamily="18" charset="0"/>
                            <a:ea typeface="Calibri" panose="020F0502020204030204" pitchFamily="34" charset="0"/>
                            <a:cs typeface="Times New Roman" panose="02020603050405020304" pitchFamily="18" charset="0"/>
                          </a:rPr>
                          <m:t>𝑥</m:t>
                        </m:r>
                      </m:num>
                      <m:den>
                        <m:r>
                          <a:rPr lang="en-US" sz="2400" b="0" i="1">
                            <a:latin typeface="Cambria Math" panose="02040503050406030204" pitchFamily="18" charset="0"/>
                            <a:ea typeface="Calibri" panose="020F0502020204030204" pitchFamily="34" charset="0"/>
                            <a:cs typeface="Times New Roman" panose="02020603050405020304" pitchFamily="18" charset="0"/>
                          </a:rPr>
                          <m:t>𝑑</m:t>
                        </m:r>
                      </m:den>
                    </m:f>
                    <m:r>
                      <a:rPr lang="en-US" sz="2400" b="0" i="1">
                        <a:latin typeface="Cambria Math" panose="02040503050406030204" pitchFamily="18" charset="0"/>
                        <a:ea typeface="Calibri" panose="020F0502020204030204" pitchFamily="34" charset="0"/>
                        <a:cs typeface="Times New Roman" panose="02020603050405020304" pitchFamily="18" charset="0"/>
                      </a:rPr>
                      <m:t> </m:t>
                    </m:r>
                    <m:r>
                      <a:rPr lang="en-US" sz="2400" b="0" i="1">
                        <a:latin typeface="Cambria Math" panose="02040503050406030204" pitchFamily="18" charset="0"/>
                        <a:ea typeface="Calibri" panose="020F0502020204030204" pitchFamily="34" charset="0"/>
                        <a:cs typeface="Times New Roman" panose="02020603050405020304" pitchFamily="18" charset="0"/>
                      </a:rPr>
                      <m:t>𝑖</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en-US" sz="2400" i="1">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a:latin typeface="Cambria Math" panose="02040503050406030204" pitchFamily="18" charset="0"/>
                            <a:ea typeface="Calibri" panose="020F0502020204030204" pitchFamily="34" charset="0"/>
                            <a:cs typeface="Times New Roman" panose="02020603050405020304" pitchFamily="18" charset="0"/>
                          </a:rPr>
                          <m:t>𝑦</m:t>
                        </m:r>
                      </m:num>
                      <m:den>
                        <m:r>
                          <a:rPr lang="en-US" sz="2400" b="0" i="1">
                            <a:latin typeface="Cambria Math" panose="02040503050406030204" pitchFamily="18" charset="0"/>
                            <a:ea typeface="Calibri" panose="020F0502020204030204" pitchFamily="34" charset="0"/>
                            <a:cs typeface="Times New Roman" panose="02020603050405020304" pitchFamily="18" charset="0"/>
                          </a:rPr>
                          <m:t>𝑑</m:t>
                        </m:r>
                      </m:den>
                    </m:f>
                    <m:r>
                      <a:rPr lang="en-US" sz="2400" b="0" i="1">
                        <a:latin typeface="Cambria Math" panose="02040503050406030204" pitchFamily="18" charset="0"/>
                        <a:ea typeface="Calibri" panose="020F0502020204030204" pitchFamily="34" charset="0"/>
                        <a:cs typeface="Times New Roman" panose="02020603050405020304" pitchFamily="18" charset="0"/>
                      </a:rPr>
                      <m:t>𝑗</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US" sz="2600" dirty="0">
                    <a:ea typeface="Calibri" panose="020F0502020204030204" pitchFamily="34" charset="0"/>
                    <a:cs typeface="Times New Roman" panose="02020603050405020304" pitchFamily="18" charset="0"/>
                  </a:rPr>
                  <a:t>Example 0.28: </a:t>
                </a:r>
                <a:r>
                  <a:rPr lang="en-US" sz="2400" dirty="0">
                    <a:latin typeface="Times New Roman" panose="02020603050405020304" pitchFamily="18" charset="0"/>
                    <a:ea typeface="Calibri" panose="020F0502020204030204" pitchFamily="34" charset="0"/>
                    <a:cs typeface="Times New Roman" panose="02020603050405020304" pitchFamily="18" charset="0"/>
                  </a:rPr>
                  <a:t>find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(60, 24).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Let x = 60, y = 24.  To find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(60, 24), write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(60, 24) as a linear combination of 60 and 24.</a:t>
                </a:r>
              </a:p>
              <a:p>
                <a:pPr>
                  <a:lnSpc>
                    <a:spcPct val="107000"/>
                  </a:lnSpc>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By Theorem 0.3,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(x, y) = d = min{ix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jy</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 j </a:t>
                </a:r>
                <a14:m>
                  <m:oMath xmlns:m="http://schemas.openxmlformats.org/officeDocument/2006/math">
                    <m:r>
                      <a:rPr lang="en-US" sz="2400" b="0" i="1">
                        <a:latin typeface="Cambria Math" panose="02040503050406030204" pitchFamily="18" charset="0"/>
                        <a:ea typeface="Calibri" panose="020F0502020204030204" pitchFamily="34" charset="0"/>
                        <a:cs typeface="Times New Roman" panose="02020603050405020304" pitchFamily="18" charset="0"/>
                      </a:rPr>
                      <m:t>∈</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Z and </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ix +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jy</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&gt; 0</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For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 j </a:t>
                </a:r>
                <a14:m>
                  <m:oMath xmlns:m="http://schemas.openxmlformats.org/officeDocument/2006/math">
                    <m:r>
                      <a:rPr lang="en-US" sz="2400" b="0" i="1">
                        <a:latin typeface="Cambria Math" panose="02040503050406030204" pitchFamily="18" charset="0"/>
                        <a:ea typeface="Calibri" panose="020F0502020204030204" pitchFamily="34" charset="0"/>
                        <a:cs typeface="Times New Roman" panose="02020603050405020304" pitchFamily="18" charset="0"/>
                      </a:rPr>
                      <m:t>∈</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Z and </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ix +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jy</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&gt; 0 implies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 60 + j * 24 = 12(</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 5 + j * 2) &gt; 0.</a:t>
                </a:r>
              </a:p>
              <a:p>
                <a:pPr>
                  <a:lnSpc>
                    <a:spcPct val="107000"/>
                  </a:lnSpc>
                  <a:spcAft>
                    <a:spcPts val="12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This implies that </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 5 + j * 2) &gt; 0.</a:t>
                </a:r>
              </a:p>
              <a:p>
                <a:pPr>
                  <a:lnSpc>
                    <a:spcPct val="107000"/>
                  </a:lnSpc>
                  <a:spcAft>
                    <a:spcPts val="1200"/>
                  </a:spcAft>
                </a:pPr>
                <a:r>
                  <a:rPr lang="en-US" sz="2400" i="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12(</a:t>
                </a:r>
                <a:r>
                  <a:rPr lang="en-US" sz="2400" i="1"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i="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 5 + j * 2) &gt; 0 has a minimum value if  </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0 &lt;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 5 + j * 2) = 1. </a:t>
                </a:r>
              </a:p>
              <a:p>
                <a:pPr>
                  <a:lnSpc>
                    <a:spcPct val="107000"/>
                  </a:lnSpc>
                  <a:spcAft>
                    <a:spcPts val="1200"/>
                  </a:spcAf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That is, </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j) </a:t>
                </a:r>
                <a14:m>
                  <m:oMath xmlns:m="http://schemas.openxmlformats.org/officeDocument/2006/math">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-2), (-1, 3), (3, -7), (-3, 8), (5, -12), (-5, 13), (7, -17), (-7, 18), etc. </a:t>
                </a:r>
                <a:r>
                  <a:rPr lang="en-US" sz="28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0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 5 + j * 2) = 1, and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*60 + j *24) &gt; 0}. </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455938" y="1126958"/>
                <a:ext cx="9143151" cy="5271379"/>
              </a:xfrm>
              <a:prstGeom prst="rect">
                <a:avLst/>
              </a:prstGeom>
              <a:blipFill>
                <a:blip r:embed="rId2"/>
                <a:stretch>
                  <a:fillRect l="-1200" b="-2312"/>
                </a:stretch>
              </a:blipFill>
            </p:spPr>
            <p:txBody>
              <a:bodyPr/>
              <a:lstStyle/>
              <a:p>
                <a:r>
                  <a:rPr lang="en-US">
                    <a:noFill/>
                  </a:rPr>
                  <a:t> </a:t>
                </a:r>
              </a:p>
            </p:txBody>
          </p:sp>
        </mc:Fallback>
      </mc:AlternateContent>
      <p:sp>
        <p:nvSpPr>
          <p:cNvPr id="5" name="TextBox 4"/>
          <p:cNvSpPr txBox="1"/>
          <p:nvPr/>
        </p:nvSpPr>
        <p:spPr>
          <a:xfrm>
            <a:off x="3977714" y="543968"/>
            <a:ext cx="6621375" cy="400110"/>
          </a:xfrm>
          <a:prstGeom prst="rect">
            <a:avLst/>
          </a:prstGeom>
          <a:noFill/>
          <a:ln>
            <a:solidFill>
              <a:schemeClr val="accent1"/>
            </a:solidFill>
          </a:ln>
        </p:spPr>
        <p:txBody>
          <a:bodyPr wrap="square" rtlCol="0">
            <a:spAutoFit/>
          </a:bodyPr>
          <a:lstStyle/>
          <a:p>
            <a:r>
              <a:rPr lang="en-US" sz="2000" dirty="0" err="1">
                <a:latin typeface="Times New Roman" panose="02020603050405020304" pitchFamily="18" charset="0"/>
                <a:cs typeface="Times New Roman" panose="02020603050405020304" pitchFamily="18" charset="0"/>
              </a:rPr>
              <a:t>gcd</a:t>
            </a:r>
            <a:r>
              <a:rPr lang="en-US" sz="2000" dirty="0">
                <a:latin typeface="Times New Roman" panose="02020603050405020304" pitchFamily="18" charset="0"/>
                <a:cs typeface="Times New Roman" panose="02020603050405020304" pitchFamily="18" charset="0"/>
              </a:rPr>
              <a:t>(60, 24) d=12= min{1*60 + (-2)*24,  3*60 + (-7)*24, …. }</a:t>
            </a:r>
          </a:p>
        </p:txBody>
      </p:sp>
      <p:pic>
        <p:nvPicPr>
          <p:cNvPr id="6" name="Picture 5" descr="Image result for smiley face images">
            <a:extLst>
              <a:ext uri="{FF2B5EF4-FFF2-40B4-BE49-F238E27FC236}">
                <a16:creationId xmlns:a16="http://schemas.microsoft.com/office/drawing/2014/main" id="{95804E2D-8FA2-4730-B9BC-5C67355E540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826711">
            <a:off x="505299" y="1043280"/>
            <a:ext cx="648166" cy="451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964646"/>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34B1D95-FDA1-4C73-910F-F0F2D0AA1EF4}"/>
              </a:ext>
            </a:extLst>
          </p:cNvPr>
          <p:cNvSpPr txBox="1"/>
          <p:nvPr/>
        </p:nvSpPr>
        <p:spPr>
          <a:xfrm>
            <a:off x="925115" y="1704808"/>
            <a:ext cx="10341770" cy="4714384"/>
          </a:xfrm>
          <a:prstGeom prst="rect">
            <a:avLst/>
          </a:prstGeom>
          <a:solidFill>
            <a:srgbClr val="FFFF00"/>
          </a:solidFill>
          <a:ln>
            <a:solidFill>
              <a:srgbClr val="FFFF00"/>
            </a:solidFill>
          </a:ln>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211027" y="1152189"/>
                <a:ext cx="10274509" cy="5245347"/>
              </a:xfrm>
              <a:prstGeom prst="rect">
                <a:avLst/>
              </a:prstGeom>
            </p:spPr>
            <p:txBody>
              <a:bodyPr wrap="square">
                <a:spAutoFit/>
              </a:bodyPr>
              <a:lstStyle/>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Note that if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(x, y) = d, then {ix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jy</a:t>
                </a:r>
                <a:r>
                  <a:rPr lang="en-US" sz="2400" dirty="0">
                    <a:latin typeface="Times New Roman" panose="02020603050405020304" pitchFamily="18" charset="0"/>
                    <a:ea typeface="Calibri" panose="020F0502020204030204" pitchFamily="34" charset="0"/>
                    <a:cs typeface="Times New Roman" panose="02020603050405020304" pitchFamily="18" charset="0"/>
                  </a:rPr>
                  <a:t>} = {d (</a:t>
                </a:r>
                <a14:m>
                  <m:oMath xmlns:m="http://schemas.openxmlformats.org/officeDocument/2006/math">
                    <m:f>
                      <m:fPr>
                        <m:ctrlPr>
                          <a:rPr lang="en-US" sz="2400" i="1">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a:latin typeface="Cambria Math" panose="02040503050406030204" pitchFamily="18" charset="0"/>
                            <a:ea typeface="Calibri" panose="020F0502020204030204" pitchFamily="34" charset="0"/>
                            <a:cs typeface="Times New Roman" panose="02020603050405020304" pitchFamily="18" charset="0"/>
                          </a:rPr>
                          <m:t>𝑥</m:t>
                        </m:r>
                      </m:num>
                      <m:den>
                        <m:r>
                          <a:rPr lang="en-US" sz="2400" b="0" i="1">
                            <a:latin typeface="Cambria Math" panose="02040503050406030204" pitchFamily="18" charset="0"/>
                            <a:ea typeface="Calibri" panose="020F0502020204030204" pitchFamily="34" charset="0"/>
                            <a:cs typeface="Times New Roman" panose="02020603050405020304" pitchFamily="18" charset="0"/>
                          </a:rPr>
                          <m:t>𝑑</m:t>
                        </m:r>
                      </m:den>
                    </m:f>
                    <m:r>
                      <a:rPr lang="en-US" sz="2400" b="0" i="1">
                        <a:latin typeface="Cambria Math" panose="02040503050406030204" pitchFamily="18" charset="0"/>
                        <a:ea typeface="Calibri" panose="020F0502020204030204" pitchFamily="34" charset="0"/>
                        <a:cs typeface="Times New Roman" panose="02020603050405020304" pitchFamily="18" charset="0"/>
                      </a:rPr>
                      <m:t> </m:t>
                    </m:r>
                    <m:r>
                      <a:rPr lang="en-US" sz="2400" b="0" i="1">
                        <a:latin typeface="Cambria Math" panose="02040503050406030204" pitchFamily="18" charset="0"/>
                        <a:ea typeface="Calibri" panose="020F0502020204030204" pitchFamily="34" charset="0"/>
                        <a:cs typeface="Times New Roman" panose="02020603050405020304" pitchFamily="18" charset="0"/>
                      </a:rPr>
                      <m:t>𝑖</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en-US" sz="2400" i="1">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a:latin typeface="Cambria Math" panose="02040503050406030204" pitchFamily="18" charset="0"/>
                            <a:ea typeface="Calibri" panose="020F0502020204030204" pitchFamily="34" charset="0"/>
                            <a:cs typeface="Times New Roman" panose="02020603050405020304" pitchFamily="18" charset="0"/>
                          </a:rPr>
                          <m:t>𝑦</m:t>
                        </m:r>
                      </m:num>
                      <m:den>
                        <m:r>
                          <a:rPr lang="en-US" sz="2400" b="0" i="1">
                            <a:latin typeface="Cambria Math" panose="02040503050406030204" pitchFamily="18" charset="0"/>
                            <a:ea typeface="Calibri" panose="020F0502020204030204" pitchFamily="34" charset="0"/>
                            <a:cs typeface="Times New Roman" panose="02020603050405020304" pitchFamily="18" charset="0"/>
                          </a:rPr>
                          <m:t>𝑑</m:t>
                        </m:r>
                      </m:den>
                    </m:f>
                    <m:r>
                      <a:rPr lang="en-US" sz="2400" b="0" i="1">
                        <a:latin typeface="Cambria Math" panose="02040503050406030204" pitchFamily="18" charset="0"/>
                        <a:ea typeface="Calibri" panose="020F0502020204030204" pitchFamily="34" charset="0"/>
                        <a:cs typeface="Times New Roman" panose="02020603050405020304" pitchFamily="18" charset="0"/>
                      </a:rPr>
                      <m:t>𝑗</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US" sz="2400" dirty="0">
                    <a:ea typeface="Calibri" panose="020F0502020204030204" pitchFamily="34" charset="0"/>
                    <a:cs typeface="Times New Roman" panose="02020603050405020304" pitchFamily="18" charset="0"/>
                  </a:rPr>
                  <a:t>Example 0.28: </a:t>
                </a:r>
                <a:r>
                  <a:rPr lang="en-US" sz="2400" dirty="0">
                    <a:latin typeface="Times New Roman" panose="02020603050405020304" pitchFamily="18" charset="0"/>
                    <a:ea typeface="Calibri" panose="020F0502020204030204" pitchFamily="34" charset="0"/>
                    <a:cs typeface="Times New Roman" panose="02020603050405020304" pitchFamily="18" charset="0"/>
                  </a:rPr>
                  <a:t>find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(60, 24). continue….	</a:t>
                </a:r>
              </a:p>
              <a:p>
                <a:pPr>
                  <a:spcAft>
                    <a:spcPts val="600"/>
                  </a:spcAft>
                </a:pP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(60, 24) </a:t>
                </a:r>
              </a:p>
              <a:p>
                <a:pPr lvl="1">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(24, 12) for </a:t>
                </a:r>
                <a:r>
                  <a:rPr lang="en-US" sz="2400" u="sng" dirty="0">
                    <a:latin typeface="Times New Roman" panose="02020603050405020304" pitchFamily="18" charset="0"/>
                    <a:ea typeface="Calibri" panose="020F0502020204030204" pitchFamily="34" charset="0"/>
                    <a:cs typeface="Times New Roman" panose="02020603050405020304" pitchFamily="18" charset="0"/>
                  </a:rPr>
                  <a:t>60</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+ 12 which yields12 = 1* </a:t>
                </a:r>
                <a:r>
                  <a:rPr lang="en-US" sz="2400" u="sng" dirty="0">
                    <a:latin typeface="Times New Roman" panose="02020603050405020304" pitchFamily="18" charset="0"/>
                    <a:ea typeface="Calibri" panose="020F0502020204030204" pitchFamily="34" charset="0"/>
                    <a:cs typeface="Times New Roman" panose="02020603050405020304" pitchFamily="18" charset="0"/>
                  </a:rPr>
                  <a:t>60</a:t>
                </a:r>
                <a:r>
                  <a:rPr lang="en-US" sz="2400" dirty="0">
                    <a:latin typeface="Times New Roman" panose="02020603050405020304" pitchFamily="18" charset="0"/>
                    <a:ea typeface="Calibri" panose="020F0502020204030204" pitchFamily="34" charset="0"/>
                    <a:cs typeface="Times New Roman" panose="02020603050405020304" pitchFamily="18" charset="0"/>
                  </a:rPr>
                  <a:t> - 2*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(1)    </a:t>
                </a:r>
              </a:p>
              <a:p>
                <a:pPr lvl="1">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(12,   0) for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+ 0  which yields  0  = </a:t>
                </a:r>
                <a:r>
                  <a:rPr lang="en-US" sz="2400" dirty="0">
                    <a:solidFill>
                      <a:srgbClr val="000099"/>
                    </a:solidFill>
                    <a:latin typeface="Times New Roman" panose="02020603050405020304" pitchFamily="18" charset="0"/>
                    <a:ea typeface="Calibri" panose="020F0502020204030204" pitchFamily="34" charset="0"/>
                    <a:cs typeface="Times New Roman" panose="02020603050405020304" pitchFamily="18" charset="0"/>
                  </a:rPr>
                  <a:t>1* </a:t>
                </a:r>
                <a:r>
                  <a:rPr lang="en-US" sz="2400" u="sng" dirty="0">
                    <a:solidFill>
                      <a:srgbClr val="000099"/>
                    </a:solidFill>
                    <a:latin typeface="Times New Roman" panose="02020603050405020304" pitchFamily="18" charset="0"/>
                    <a:ea typeface="Calibri" panose="020F0502020204030204" pitchFamily="34" charset="0"/>
                    <a:cs typeface="Times New Roman" panose="02020603050405020304" pitchFamily="18" charset="0"/>
                  </a:rPr>
                  <a:t>24</a:t>
                </a:r>
                <a:r>
                  <a:rPr lang="en-US" sz="2400" dirty="0">
                    <a:solidFill>
                      <a:srgbClr val="000099"/>
                    </a:solidFill>
                    <a:latin typeface="Times New Roman" panose="02020603050405020304" pitchFamily="18" charset="0"/>
                    <a:ea typeface="Calibri" panose="020F0502020204030204" pitchFamily="34" charset="0"/>
                    <a:cs typeface="Times New Roman" panose="02020603050405020304" pitchFamily="18" charset="0"/>
                  </a:rPr>
                  <a:t> - 2* </a:t>
                </a:r>
                <a:r>
                  <a:rPr lang="en-US" sz="2400" u="sng" dirty="0">
                    <a:solidFill>
                      <a:srgbClr val="000099"/>
                    </a:solidFill>
                    <a:latin typeface="Times New Roman" panose="02020603050405020304" pitchFamily="18" charset="0"/>
                    <a:ea typeface="Calibri" panose="020F0502020204030204" pitchFamily="34" charset="0"/>
                    <a:cs typeface="Times New Roman" panose="02020603050405020304" pitchFamily="18" charset="0"/>
                  </a:rPr>
                  <a:t>12</a:t>
                </a:r>
                <a:r>
                  <a:rPr lang="en-US" sz="2400" dirty="0">
                    <a:solidFill>
                      <a:srgbClr val="000099"/>
                    </a:solidFill>
                    <a:latin typeface="Times New Roman" panose="02020603050405020304" pitchFamily="18" charset="0"/>
                    <a:ea typeface="Calibri" panose="020F0502020204030204" pitchFamily="34" charset="0"/>
                    <a:cs typeface="Times New Roman" panose="02020603050405020304" pitchFamily="18" charset="0"/>
                  </a:rPr>
                  <a:t>     (2) </a:t>
                </a:r>
              </a:p>
              <a:p>
                <a:pPr lvl="1">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12               for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 0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+ 12   which yields 12 = 1*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- 0*  </a:t>
                </a:r>
                <a:r>
                  <a:rPr lang="en-US" sz="2400" u="sng"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(3) </a:t>
                </a: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12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 0 * </a:t>
                </a:r>
                <a:r>
                  <a:rPr lang="en-US" sz="2400" u="sng" dirty="0">
                    <a:solidFill>
                      <a:srgbClr val="000099"/>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solidFill>
                      <a:srgbClr val="000099"/>
                    </a:solidFill>
                    <a:latin typeface="Times New Roman" panose="02020603050405020304" pitchFamily="18" charset="0"/>
                    <a:ea typeface="Calibri" panose="020F0502020204030204" pitchFamily="34" charset="0"/>
                    <a:cs typeface="Times New Roman" panose="02020603050405020304" pitchFamily="18" charset="0"/>
                  </a:rPr>
                  <a:t>  from (3)</a:t>
                </a:r>
              </a:p>
              <a:p>
                <a:pPr>
                  <a:spcAft>
                    <a:spcPts val="600"/>
                  </a:spcAft>
                </a:pPr>
                <a:r>
                  <a:rPr lang="en-US" sz="2400" dirty="0">
                    <a:solidFill>
                      <a:srgbClr val="000099"/>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 0 * </a:t>
                </a:r>
                <a:r>
                  <a:rPr lang="en-US" sz="2400" dirty="0">
                    <a:solidFill>
                      <a:srgbClr val="000099"/>
                    </a:solidFill>
                    <a:latin typeface="Times New Roman" panose="02020603050405020304" pitchFamily="18" charset="0"/>
                    <a:ea typeface="Calibri" panose="020F0502020204030204" pitchFamily="34" charset="0"/>
                    <a:cs typeface="Times New Roman" panose="02020603050405020304" pitchFamily="18" charset="0"/>
                  </a:rPr>
                  <a:t>(1 * </a:t>
                </a:r>
                <a:r>
                  <a:rPr lang="en-US" sz="2400" u="sng" dirty="0">
                    <a:solidFill>
                      <a:srgbClr val="000099"/>
                    </a:solidFill>
                    <a:latin typeface="Times New Roman" panose="02020603050405020304" pitchFamily="18" charset="0"/>
                    <a:ea typeface="Calibri" panose="020F0502020204030204" pitchFamily="34" charset="0"/>
                    <a:cs typeface="Times New Roman" panose="02020603050405020304" pitchFamily="18" charset="0"/>
                  </a:rPr>
                  <a:t>24</a:t>
                </a:r>
                <a:r>
                  <a:rPr lang="en-US" sz="2400" dirty="0">
                    <a:solidFill>
                      <a:srgbClr val="000099"/>
                    </a:solidFill>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solidFill>
                      <a:srgbClr val="000099"/>
                    </a:solidFill>
                    <a:latin typeface="Times New Roman" panose="02020603050405020304" pitchFamily="18" charset="0"/>
                    <a:ea typeface="Calibri" panose="020F0502020204030204" pitchFamily="34" charset="0"/>
                    <a:cs typeface="Times New Roman" panose="02020603050405020304" pitchFamily="18" charset="0"/>
                  </a:rPr>
                  <a:t>12</a:t>
                </a:r>
                <a:r>
                  <a:rPr lang="en-US" sz="2400" dirty="0">
                    <a:solidFill>
                      <a:srgbClr val="000099"/>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from (2)</a:t>
                </a:r>
                <a:endParaRPr lang="en-US" sz="2400" u="sng" dirty="0">
                  <a:latin typeface="Times New Roman" panose="02020603050405020304" pitchFamily="18" charset="0"/>
                  <a:ea typeface="Calibri" panose="020F0502020204030204" pitchFamily="34" charset="0"/>
                  <a:cs typeface="Times New Roman" panose="02020603050405020304" pitchFamily="18" charset="0"/>
                </a:endParaRP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 1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60</a:t>
                </a:r>
                <a:r>
                  <a:rPr lang="en-US" sz="2400" dirty="0">
                    <a:latin typeface="Times New Roman" panose="02020603050405020304" pitchFamily="18" charset="0"/>
                    <a:ea typeface="Calibri" panose="020F0502020204030204" pitchFamily="34" charset="0"/>
                    <a:cs typeface="Times New Roman" panose="02020603050405020304" pitchFamily="18" charset="0"/>
                  </a:rPr>
                  <a:t> – 2 * 24)  from (10</a:t>
                </a: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60</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 12{1* 5 + (- 2)* 2 } &gt; 0.</a:t>
                </a:r>
              </a:p>
              <a:p>
                <a:pPr>
                  <a:spcAft>
                    <a:spcPts val="600"/>
                  </a:spcAft>
                </a:pPr>
                <a:r>
                  <a:rPr lang="en-US" sz="2400" dirty="0">
                    <a:solidFill>
                      <a:srgbClr val="0000FF"/>
                    </a:solidFill>
                    <a:latin typeface="Times New Roman" panose="02020603050405020304" pitchFamily="18" charset="0"/>
                  </a:rPr>
                  <a:t>Thus, GCD(60, 24) = 1*60 + (-2)*24 = 12(</a:t>
                </a:r>
                <a:r>
                  <a:rPr lang="en-US" sz="2400" dirty="0">
                    <a:latin typeface="Times New Roman" panose="02020603050405020304" pitchFamily="18" charset="0"/>
                    <a:ea typeface="Calibri" panose="020F0502020204030204" pitchFamily="34" charset="0"/>
                    <a:cs typeface="Times New Roman" panose="02020603050405020304" pitchFamily="18" charset="0"/>
                  </a:rPr>
                  <a:t>1*5 + (- 2)*2</a:t>
                </a:r>
                <a:r>
                  <a:rPr lang="en-US" sz="2400" dirty="0">
                    <a:solidFill>
                      <a:srgbClr val="0000FF"/>
                    </a:solidFill>
                    <a:latin typeface="Times New Roman" panose="02020603050405020304" pitchFamily="18" charset="0"/>
                  </a:rPr>
                  <a:t> ) = 12.</a:t>
                </a:r>
                <a:endParaRPr lang="en-US" sz="2400" dirty="0"/>
              </a:p>
            </p:txBody>
          </p:sp>
        </mc:Choice>
        <mc:Fallback xmlns="">
          <p:sp>
            <p:nvSpPr>
              <p:cNvPr id="2" name="Rectangle 1"/>
              <p:cNvSpPr>
                <a:spLocks noRot="1" noChangeAspect="1" noMove="1" noResize="1" noEditPoints="1" noAdjustHandles="1" noChangeArrowheads="1" noChangeShapeType="1" noTextEdit="1"/>
              </p:cNvSpPr>
              <p:nvPr/>
            </p:nvSpPr>
            <p:spPr>
              <a:xfrm>
                <a:off x="1211027" y="1152189"/>
                <a:ext cx="10274509" cy="5245347"/>
              </a:xfrm>
              <a:prstGeom prst="rect">
                <a:avLst/>
              </a:prstGeom>
              <a:blipFill>
                <a:blip r:embed="rId2"/>
                <a:stretch>
                  <a:fillRect l="-950" b="-1047"/>
                </a:stretch>
              </a:blipFill>
            </p:spPr>
            <p:txBody>
              <a:bodyPr/>
              <a:lstStyle/>
              <a:p>
                <a:r>
                  <a:rPr lang="en-US">
                    <a:noFill/>
                  </a:rPr>
                  <a:t> </a:t>
                </a:r>
              </a:p>
            </p:txBody>
          </p:sp>
        </mc:Fallback>
      </mc:AlternateContent>
      <p:sp>
        <p:nvSpPr>
          <p:cNvPr id="5" name="TextBox 4"/>
          <p:cNvSpPr txBox="1"/>
          <p:nvPr/>
        </p:nvSpPr>
        <p:spPr>
          <a:xfrm>
            <a:off x="4250539" y="438808"/>
            <a:ext cx="6621375" cy="400110"/>
          </a:xfrm>
          <a:prstGeom prst="rect">
            <a:avLst/>
          </a:prstGeom>
          <a:noFill/>
          <a:ln>
            <a:solidFill>
              <a:schemeClr val="accent1"/>
            </a:solidFill>
          </a:ln>
        </p:spPr>
        <p:txBody>
          <a:bodyPr wrap="square" rtlCol="0">
            <a:spAutoFit/>
          </a:bodyPr>
          <a:lstStyle/>
          <a:p>
            <a:r>
              <a:rPr lang="en-US" sz="2000" dirty="0" err="1">
                <a:latin typeface="Times New Roman" panose="02020603050405020304" pitchFamily="18" charset="0"/>
                <a:cs typeface="Times New Roman" panose="02020603050405020304" pitchFamily="18" charset="0"/>
              </a:rPr>
              <a:t>gcd</a:t>
            </a:r>
            <a:r>
              <a:rPr lang="en-US" sz="2000" dirty="0">
                <a:latin typeface="Times New Roman" panose="02020603050405020304" pitchFamily="18" charset="0"/>
                <a:cs typeface="Times New Roman" panose="02020603050405020304" pitchFamily="18" charset="0"/>
              </a:rPr>
              <a:t>(60, 24) d=12= min{1*60 + (-2)*24,  3*60 + (-7)*24, …. }</a:t>
            </a:r>
          </a:p>
        </p:txBody>
      </p:sp>
      <p:pic>
        <p:nvPicPr>
          <p:cNvPr id="7" name="Picture 6" descr="Image result for smiley face images">
            <a:extLst>
              <a:ext uri="{FF2B5EF4-FFF2-40B4-BE49-F238E27FC236}">
                <a16:creationId xmlns:a16="http://schemas.microsoft.com/office/drawing/2014/main" id="{E84309E5-2DC6-49A4-93A6-1C472B16FE8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6389" y="944077"/>
            <a:ext cx="714638" cy="41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53356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5619" y="405464"/>
            <a:ext cx="10058400" cy="6452536"/>
          </a:xfrm>
          <a:prstGeom prst="rect">
            <a:avLst/>
          </a:prstGeom>
        </p:spPr>
        <p:txBody>
          <a:bodyPr wrap="square">
            <a:spAutoFit/>
          </a:bodyPr>
          <a:lstStyle/>
          <a:p>
            <a:pPr>
              <a:lnSpc>
                <a:spcPct val="107000"/>
              </a:lnSpc>
              <a:spcAft>
                <a:spcPts val="800"/>
              </a:spcAft>
            </a:pPr>
            <a:r>
              <a:rPr lang="en-US" sz="2400" dirty="0">
                <a:solidFill>
                  <a:srgbClr val="0000FF"/>
                </a:solidFill>
                <a:ea typeface="Calibri" panose="020F0502020204030204" pitchFamily="34" charset="0"/>
                <a:cs typeface="Times New Roman" panose="02020603050405020304" pitchFamily="18" charset="0"/>
              </a:rPr>
              <a:t>Example 0.30:</a:t>
            </a:r>
            <a:endParaRPr lang="en-US" sz="2400" dirty="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According to the theorem 0.4 (GCD Recursion Theorem),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sz="22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200" dirty="0">
                <a:latin typeface="Times New Roman" panose="02020603050405020304" pitchFamily="18" charset="0"/>
                <a:ea typeface="Calibri" panose="020F0502020204030204" pitchFamily="34" charset="0"/>
                <a:cs typeface="Times New Roman" panose="02020603050405020304" pitchFamily="18" charset="0"/>
              </a:rPr>
              <a:t>(64, 24) </a:t>
            </a:r>
          </a:p>
          <a:p>
            <a:pPr indent="457200">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200" dirty="0">
                <a:latin typeface="Times New Roman" panose="02020603050405020304" pitchFamily="18" charset="0"/>
                <a:ea typeface="Calibri" panose="020F0502020204030204" pitchFamily="34" charset="0"/>
                <a:cs typeface="Times New Roman" panose="02020603050405020304" pitchFamily="18" charset="0"/>
              </a:rPr>
              <a:t>(24, 16), where 16 = 64 mod 24.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lvl="1"/>
            <a:r>
              <a:rPr lang="en-US" sz="2200" dirty="0">
                <a:latin typeface="Times New Roman" panose="02020603050405020304" pitchFamily="18" charset="0"/>
                <a:ea typeface="Calibri" panose="020F0502020204030204" pitchFamily="34" charset="0"/>
                <a:cs typeface="Times New Roman" panose="02020603050405020304" pitchFamily="18" charset="0"/>
              </a:rPr>
              <a:t>                       for </a:t>
            </a:r>
            <a:r>
              <a:rPr lang="en-US" sz="2200" u="sng" dirty="0">
                <a:solidFill>
                  <a:srgbClr val="3333FF"/>
                </a:solidFill>
                <a:latin typeface="Times New Roman" panose="02020603050405020304" pitchFamily="18" charset="0"/>
                <a:cs typeface="Times New Roman" panose="02020603050405020304" pitchFamily="18" charset="0"/>
              </a:rPr>
              <a:t>64</a:t>
            </a:r>
            <a:r>
              <a:rPr lang="en-US" sz="2200" dirty="0">
                <a:solidFill>
                  <a:srgbClr val="0000FF"/>
                </a:solidFill>
                <a:latin typeface="Times New Roman" panose="02020603050405020304" pitchFamily="18" charset="0"/>
                <a:cs typeface="Times New Roman" panose="02020603050405020304" pitchFamily="18" charset="0"/>
              </a:rPr>
              <a:t> = 2 * </a:t>
            </a:r>
            <a:r>
              <a:rPr lang="en-US" sz="2200" u="sng" dirty="0">
                <a:solidFill>
                  <a:srgbClr val="0000FF"/>
                </a:solidFill>
                <a:latin typeface="Times New Roman" panose="02020603050405020304" pitchFamily="18" charset="0"/>
                <a:cs typeface="Times New Roman" panose="02020603050405020304" pitchFamily="18" charset="0"/>
              </a:rPr>
              <a:t>24</a:t>
            </a:r>
            <a:r>
              <a:rPr lang="en-US" sz="2200" dirty="0">
                <a:solidFill>
                  <a:srgbClr val="0000FF"/>
                </a:solidFill>
                <a:latin typeface="Times New Roman" panose="02020603050405020304" pitchFamily="18" charset="0"/>
                <a:cs typeface="Times New Roman" panose="02020603050405020304" pitchFamily="18" charset="0"/>
              </a:rPr>
              <a:t> + 16 yields 16 = 1*</a:t>
            </a:r>
            <a:r>
              <a:rPr lang="en-US" sz="2200" u="sng" dirty="0">
                <a:solidFill>
                  <a:srgbClr val="0000FF"/>
                </a:solidFill>
                <a:latin typeface="Times New Roman" panose="02020603050405020304" pitchFamily="18" charset="0"/>
                <a:cs typeface="Times New Roman" panose="02020603050405020304" pitchFamily="18" charset="0"/>
              </a:rPr>
              <a:t>64</a:t>
            </a:r>
            <a:r>
              <a:rPr lang="en-US" sz="2200" dirty="0">
                <a:solidFill>
                  <a:srgbClr val="0000FF"/>
                </a:solidFill>
                <a:latin typeface="Times New Roman" panose="02020603050405020304" pitchFamily="18" charset="0"/>
                <a:cs typeface="Times New Roman" panose="02020603050405020304" pitchFamily="18" charset="0"/>
              </a:rPr>
              <a:t> – 2*</a:t>
            </a:r>
            <a:r>
              <a:rPr lang="en-US" sz="2200" u="sng" dirty="0">
                <a:solidFill>
                  <a:srgbClr val="0000FF"/>
                </a:solidFill>
                <a:latin typeface="Times New Roman" panose="02020603050405020304" pitchFamily="18" charset="0"/>
                <a:cs typeface="Times New Roman" panose="02020603050405020304" pitchFamily="18" charset="0"/>
              </a:rPr>
              <a:t>24</a:t>
            </a:r>
            <a:r>
              <a:rPr lang="en-US" sz="2200" dirty="0">
                <a:solidFill>
                  <a:srgbClr val="0000FF"/>
                </a:solidFill>
                <a:latin typeface="Times New Roman" panose="02020603050405020304" pitchFamily="18" charset="0"/>
                <a:cs typeface="Times New Roman" panose="02020603050405020304" pitchFamily="18" charset="0"/>
              </a:rPr>
              <a:t>     (1)</a:t>
            </a:r>
          </a:p>
          <a:p>
            <a:pPr lvl="1">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200" dirty="0">
                <a:latin typeface="Times New Roman" panose="02020603050405020304" pitchFamily="18" charset="0"/>
                <a:ea typeface="Calibri" panose="020F0502020204030204" pitchFamily="34" charset="0"/>
                <a:cs typeface="Times New Roman" panose="02020603050405020304" pitchFamily="18" charset="0"/>
              </a:rPr>
              <a:t>(16, 8)   for </a:t>
            </a:r>
            <a:r>
              <a:rPr lang="en-US" sz="2200" u="sng"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24</a:t>
            </a:r>
            <a:r>
              <a:rPr lang="en-US" sz="22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 1 * </a:t>
            </a:r>
            <a:r>
              <a:rPr lang="en-US" sz="2200" u="sng"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16</a:t>
            </a:r>
            <a:r>
              <a:rPr lang="en-US" sz="22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   8 </a:t>
            </a:r>
            <a:r>
              <a:rPr lang="en-US" sz="2200" dirty="0">
                <a:solidFill>
                  <a:srgbClr val="0000FF"/>
                </a:solidFill>
                <a:latin typeface="Times New Roman" panose="02020603050405020304" pitchFamily="18" charset="0"/>
                <a:cs typeface="Times New Roman" panose="02020603050405020304" pitchFamily="18" charset="0"/>
              </a:rPr>
              <a:t>yields</a:t>
            </a:r>
            <a:r>
              <a:rPr lang="en-US" sz="22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8 = 1*</a:t>
            </a:r>
            <a:r>
              <a:rPr lang="en-US" sz="2200" u="sng"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24</a:t>
            </a:r>
            <a:r>
              <a:rPr lang="en-US" sz="22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 1*</a:t>
            </a:r>
            <a:r>
              <a:rPr lang="en-US" sz="2200" u="sng"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16</a:t>
            </a:r>
            <a:r>
              <a:rPr lang="en-US" sz="22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(2)</a:t>
            </a:r>
            <a:endParaRPr lang="en-US" sz="2200" dirty="0">
              <a:solidFill>
                <a:srgbClr val="3333FF"/>
              </a:solidFill>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200" dirty="0">
                <a:latin typeface="Times New Roman" panose="02020603050405020304" pitchFamily="18" charset="0"/>
                <a:ea typeface="Calibri" panose="020F0502020204030204" pitchFamily="34" charset="0"/>
                <a:cs typeface="Times New Roman" panose="02020603050405020304" pitchFamily="18" charset="0"/>
              </a:rPr>
              <a:t>(8, 0)     for </a:t>
            </a:r>
            <a:r>
              <a:rPr lang="en-US" sz="2200" u="sng"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16</a:t>
            </a:r>
            <a:r>
              <a:rPr lang="en-US" sz="22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 2 *   </a:t>
            </a:r>
            <a:r>
              <a:rPr lang="en-US" sz="2200" u="sng"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8</a:t>
            </a:r>
            <a:r>
              <a:rPr lang="en-US" sz="22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   0 </a:t>
            </a:r>
            <a:r>
              <a:rPr lang="en-US" sz="2200" dirty="0">
                <a:solidFill>
                  <a:srgbClr val="0000FF"/>
                </a:solidFill>
                <a:latin typeface="Times New Roman" panose="02020603050405020304" pitchFamily="18" charset="0"/>
                <a:cs typeface="Times New Roman" panose="02020603050405020304" pitchFamily="18" charset="0"/>
              </a:rPr>
              <a:t>yields</a:t>
            </a:r>
            <a:r>
              <a:rPr lang="en-US" sz="22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0 = 1*</a:t>
            </a:r>
            <a:r>
              <a:rPr lang="en-US" sz="2200" u="sng"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16</a:t>
            </a:r>
            <a:r>
              <a:rPr lang="en-US" sz="22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 2*  </a:t>
            </a:r>
            <a:r>
              <a:rPr lang="en-US" sz="2200" u="sng"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8</a:t>
            </a:r>
            <a:r>
              <a:rPr lang="en-US" sz="22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(3)</a:t>
            </a:r>
            <a:endParaRPr lang="en-US" sz="2200" u="sng" dirty="0">
              <a:solidFill>
                <a:srgbClr val="3333FF"/>
              </a:solidFill>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8.                for   </a:t>
            </a:r>
            <a:r>
              <a:rPr lang="en-US" sz="2200" u="sng"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8</a:t>
            </a:r>
            <a:r>
              <a:rPr lang="en-US" sz="22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 0 *   </a:t>
            </a:r>
            <a:r>
              <a:rPr lang="en-US" sz="2200" u="sng"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0</a:t>
            </a:r>
            <a:r>
              <a:rPr lang="en-US" sz="22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   8 </a:t>
            </a:r>
            <a:r>
              <a:rPr lang="en-US" sz="2200" dirty="0">
                <a:solidFill>
                  <a:srgbClr val="0000FF"/>
                </a:solidFill>
                <a:latin typeface="Times New Roman" panose="02020603050405020304" pitchFamily="18" charset="0"/>
                <a:cs typeface="Times New Roman" panose="02020603050405020304" pitchFamily="18" charset="0"/>
              </a:rPr>
              <a:t>yields</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8 = 1*  </a:t>
            </a:r>
            <a:r>
              <a:rPr lang="en-US" sz="2200" u="sng"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8</a:t>
            </a:r>
            <a:r>
              <a:rPr lang="en-US" sz="2200" dirty="0">
                <a:latin typeface="Times New Roman" panose="02020603050405020304" pitchFamily="18" charset="0"/>
                <a:ea typeface="Calibri" panose="020F0502020204030204" pitchFamily="34" charset="0"/>
                <a:cs typeface="Times New Roman" panose="02020603050405020304" pitchFamily="18" charset="0"/>
              </a:rPr>
              <a:t> – 0*  </a:t>
            </a:r>
            <a:r>
              <a:rPr lang="en-US" sz="2200" u="sng"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0</a:t>
            </a:r>
            <a:r>
              <a:rPr lang="en-US" sz="22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(4)</a:t>
            </a:r>
            <a:endParaRPr lang="en-US" sz="2200" u="sng" dirty="0">
              <a:solidFill>
                <a:srgbClr val="3333FF"/>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To compute the linear combination, we begin</a:t>
            </a: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8 = 1 * </a:t>
            </a:r>
            <a:r>
              <a:rPr lang="en-US" sz="2200" u="sng"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8</a:t>
            </a:r>
            <a:r>
              <a:rPr lang="en-US" sz="2200" dirty="0">
                <a:latin typeface="Times New Roman" panose="02020603050405020304" pitchFamily="18" charset="0"/>
                <a:ea typeface="Calibri" panose="020F0502020204030204" pitchFamily="34" charset="0"/>
                <a:cs typeface="Times New Roman" panose="02020603050405020304" pitchFamily="18" charset="0"/>
              </a:rPr>
              <a:t> – 0 * 0</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using (4)</a:t>
            </a: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1 * </a:t>
            </a:r>
            <a:r>
              <a:rPr lang="en-US" sz="2200" u="sng" dirty="0">
                <a:effectLst/>
                <a:latin typeface="Times New Roman" panose="02020603050405020304" pitchFamily="18" charset="0"/>
                <a:ea typeface="Calibri" panose="020F0502020204030204" pitchFamily="34" charset="0"/>
                <a:cs typeface="Times New Roman" panose="02020603050405020304" pitchFamily="18" charset="0"/>
              </a:rPr>
              <a:t>8</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0*(1*</a:t>
            </a:r>
            <a:r>
              <a:rPr lang="en-US" sz="2200" u="sng" dirty="0">
                <a:effectLst/>
                <a:latin typeface="Times New Roman" panose="02020603050405020304" pitchFamily="18" charset="0"/>
                <a:ea typeface="Calibri" panose="020F0502020204030204" pitchFamily="34" charset="0"/>
                <a:cs typeface="Times New Roman" panose="02020603050405020304" pitchFamily="18" charset="0"/>
              </a:rPr>
              <a:t>16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- 2 * </a:t>
            </a:r>
            <a:r>
              <a:rPr lang="en-US" sz="2200" u="sng" dirty="0">
                <a:effectLst/>
                <a:latin typeface="Times New Roman" panose="02020603050405020304" pitchFamily="18" charset="0"/>
                <a:ea typeface="Calibri" panose="020F0502020204030204" pitchFamily="34" charset="0"/>
                <a:cs typeface="Times New Roman" panose="02020603050405020304" pitchFamily="18" charset="0"/>
              </a:rPr>
              <a:t>8</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using (3):</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0 = 1*</a:t>
            </a:r>
            <a:r>
              <a:rPr lang="en-US" sz="2200" u="sng"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16</a:t>
            </a:r>
            <a:r>
              <a:rPr lang="en-US" sz="22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 2*  </a:t>
            </a:r>
            <a:r>
              <a:rPr lang="en-US" sz="2200" u="sng"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8</a:t>
            </a:r>
            <a:r>
              <a:rPr lang="en-US" sz="22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for 0</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 1 * (1*</a:t>
            </a:r>
            <a:r>
              <a:rPr lang="en-US" sz="2200" u="sng" dirty="0">
                <a:latin typeface="Times New Roman" panose="02020603050405020304" pitchFamily="18" charset="0"/>
                <a:ea typeface="Calibri" panose="020F0502020204030204" pitchFamily="34" charset="0"/>
                <a:cs typeface="Times New Roman" panose="02020603050405020304" pitchFamily="18" charset="0"/>
              </a:rPr>
              <a:t>24</a:t>
            </a:r>
            <a:r>
              <a:rPr lang="en-US" sz="2200" dirty="0">
                <a:latin typeface="Times New Roman" panose="02020603050405020304" pitchFamily="18" charset="0"/>
                <a:ea typeface="Calibri" panose="020F0502020204030204" pitchFamily="34" charset="0"/>
                <a:cs typeface="Times New Roman" panose="02020603050405020304" pitchFamily="18" charset="0"/>
              </a:rPr>
              <a:t> – 1 *</a:t>
            </a:r>
            <a:r>
              <a:rPr lang="en-US" sz="2200" u="sng" dirty="0">
                <a:latin typeface="Times New Roman" panose="02020603050405020304" pitchFamily="18" charset="0"/>
                <a:ea typeface="Calibri" panose="020F0502020204030204" pitchFamily="34" charset="0"/>
                <a:cs typeface="Times New Roman" panose="02020603050405020304" pitchFamily="18" charset="0"/>
              </a:rPr>
              <a:t>16</a:t>
            </a:r>
            <a:r>
              <a:rPr lang="en-US" sz="2200" dirty="0">
                <a:latin typeface="Times New Roman" panose="02020603050405020304" pitchFamily="18" charset="0"/>
                <a:ea typeface="Calibri" panose="020F0502020204030204" pitchFamily="34" charset="0"/>
                <a:cs typeface="Times New Roman" panose="02020603050405020304" pitchFamily="18" charset="0"/>
              </a:rPr>
              <a:t>),         using (2):   </a:t>
            </a:r>
            <a:r>
              <a:rPr lang="en-US" sz="22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8 = 1*</a:t>
            </a:r>
            <a:r>
              <a:rPr lang="en-US" sz="2200" u="sng"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24</a:t>
            </a:r>
            <a:r>
              <a:rPr lang="en-US" sz="22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 1*</a:t>
            </a:r>
            <a:r>
              <a:rPr lang="en-US" sz="2200" u="sng"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16</a:t>
            </a:r>
            <a:r>
              <a:rPr lang="en-US" sz="2200" dirty="0">
                <a:solidFill>
                  <a:srgbClr val="3333FF"/>
                </a:solidFill>
                <a:latin typeface="Calibri" panose="020F0502020204030204" pitchFamily="34" charset="0"/>
                <a:ea typeface="Calibri" panose="020F0502020204030204" pitchFamily="34" charset="0"/>
                <a:cs typeface="Times New Roman" panose="02020603050405020304" pitchFamily="18" charset="0"/>
              </a:rPr>
              <a:t> </a:t>
            </a:r>
            <a:r>
              <a:rPr lang="en-US" sz="22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for 8</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1*</a:t>
            </a:r>
            <a:r>
              <a:rPr lang="en-US" sz="2200" u="sng" dirty="0">
                <a:effectLst/>
                <a:latin typeface="Times New Roman" panose="02020603050405020304" pitchFamily="18" charset="0"/>
                <a:ea typeface="Calibri" panose="020F0502020204030204" pitchFamily="34" charset="0"/>
                <a:cs typeface="Times New Roman" panose="02020603050405020304" pitchFamily="18" charset="0"/>
              </a:rPr>
              <a:t>24</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1 *(1*</a:t>
            </a:r>
            <a:r>
              <a:rPr lang="en-US" sz="2200" u="sng" dirty="0">
                <a:effectLst/>
                <a:latin typeface="Times New Roman" panose="02020603050405020304" pitchFamily="18" charset="0"/>
                <a:ea typeface="Calibri" panose="020F0502020204030204" pitchFamily="34" charset="0"/>
                <a:cs typeface="Times New Roman" panose="02020603050405020304" pitchFamily="18" charset="0"/>
              </a:rPr>
              <a:t>64</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-2*</a:t>
            </a:r>
            <a:r>
              <a:rPr lang="en-US" sz="2200" u="sng" dirty="0">
                <a:effectLst/>
                <a:latin typeface="Times New Roman" panose="02020603050405020304" pitchFamily="18" charset="0"/>
                <a:ea typeface="Calibri" panose="020F0502020204030204" pitchFamily="34" charset="0"/>
                <a:cs typeface="Times New Roman" panose="02020603050405020304" pitchFamily="18" charset="0"/>
              </a:rPr>
              <a:t>24</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using (1): </a:t>
            </a:r>
            <a:r>
              <a:rPr lang="en-US" sz="2200" dirty="0">
                <a:solidFill>
                  <a:srgbClr val="0000FF"/>
                </a:solidFill>
                <a:latin typeface="Times New Roman" panose="02020603050405020304" pitchFamily="18" charset="0"/>
                <a:cs typeface="Times New Roman" panose="02020603050405020304" pitchFamily="18" charset="0"/>
              </a:rPr>
              <a:t>16 = 1*</a:t>
            </a:r>
            <a:r>
              <a:rPr lang="en-US" sz="2200" u="sng" dirty="0">
                <a:solidFill>
                  <a:srgbClr val="0000FF"/>
                </a:solidFill>
                <a:latin typeface="Times New Roman" panose="02020603050405020304" pitchFamily="18" charset="0"/>
                <a:cs typeface="Times New Roman" panose="02020603050405020304" pitchFamily="18" charset="0"/>
              </a:rPr>
              <a:t>64</a:t>
            </a:r>
            <a:r>
              <a:rPr lang="en-US" sz="2200" dirty="0">
                <a:solidFill>
                  <a:srgbClr val="0000FF"/>
                </a:solidFill>
                <a:latin typeface="Times New Roman" panose="02020603050405020304" pitchFamily="18" charset="0"/>
                <a:cs typeface="Times New Roman" panose="02020603050405020304" pitchFamily="18" charset="0"/>
              </a:rPr>
              <a:t> – 2*</a:t>
            </a:r>
            <a:r>
              <a:rPr lang="en-US" sz="2200" u="sng" dirty="0">
                <a:solidFill>
                  <a:srgbClr val="0000FF"/>
                </a:solidFill>
                <a:latin typeface="Times New Roman" panose="02020603050405020304" pitchFamily="18" charset="0"/>
                <a:cs typeface="Times New Roman" panose="02020603050405020304" pitchFamily="18" charset="0"/>
              </a:rPr>
              <a:t>24</a:t>
            </a:r>
            <a:r>
              <a:rPr lang="en-US" sz="2200" dirty="0">
                <a:solidFill>
                  <a:srgbClr val="0000FF"/>
                </a:solidFill>
                <a:latin typeface="Times New Roman" panose="02020603050405020304" pitchFamily="18" charset="0"/>
                <a:cs typeface="Times New Roman" panose="02020603050405020304" pitchFamily="18" charset="0"/>
              </a:rPr>
              <a:t> for 16</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 -1 * 64 + 3 * 24  which is the linear combination.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C615F6D6-F991-4224-8296-341F2B56D3CB}"/>
              </a:ext>
            </a:extLst>
          </p:cNvPr>
          <p:cNvSpPr/>
          <p:nvPr/>
        </p:nvSpPr>
        <p:spPr>
          <a:xfrm>
            <a:off x="8726833" y="385657"/>
            <a:ext cx="2137124" cy="1477328"/>
          </a:xfrm>
          <a:prstGeom prst="rect">
            <a:avLst/>
          </a:prstGeom>
          <a:ln>
            <a:solidFill>
              <a:schemeClr val="tx1"/>
            </a:solidFill>
          </a:ln>
        </p:spPr>
        <p:txBody>
          <a:bodyPr wrap="none">
            <a:spAutoFit/>
          </a:bodyPr>
          <a:lstStyle/>
          <a:p>
            <a:r>
              <a:rPr lang="en-US"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 q*b + (a mod b), </a:t>
            </a:r>
          </a:p>
          <a:p>
            <a:r>
              <a:rPr lang="en-US" dirty="0">
                <a:solidFill>
                  <a:srgbClr val="0000FF"/>
                </a:solidFill>
                <a:latin typeface="Times New Roman" panose="02020603050405020304" pitchFamily="18" charset="0"/>
                <a:cs typeface="Times New Roman" panose="02020603050405020304" pitchFamily="18" charset="0"/>
              </a:rPr>
              <a:t>64 = 2 * 24 + 16</a:t>
            </a:r>
          </a:p>
          <a:p>
            <a:r>
              <a:rPr lang="en-US" dirty="0">
                <a:solidFill>
                  <a:srgbClr val="0000FF"/>
                </a:solidFill>
                <a:latin typeface="Times New Roman" panose="02020603050405020304" pitchFamily="18" charset="0"/>
                <a:cs typeface="Times New Roman" panose="02020603050405020304" pitchFamily="18" charset="0"/>
              </a:rPr>
              <a:t>24 = 1*16 + 8</a:t>
            </a:r>
          </a:p>
          <a:p>
            <a:r>
              <a:rPr lang="en-US" dirty="0">
                <a:solidFill>
                  <a:srgbClr val="0000FF"/>
                </a:solidFill>
                <a:latin typeface="Times New Roman" panose="02020603050405020304" pitchFamily="18" charset="0"/>
                <a:cs typeface="Times New Roman" panose="02020603050405020304" pitchFamily="18" charset="0"/>
              </a:rPr>
              <a:t>16 = 2 * 8 + 0</a:t>
            </a:r>
          </a:p>
          <a:p>
            <a:r>
              <a:rPr lang="en-US" dirty="0">
                <a:solidFill>
                  <a:srgbClr val="0000FF"/>
                </a:solidFill>
                <a:latin typeface="Times New Roman" panose="02020603050405020304" pitchFamily="18" charset="0"/>
                <a:cs typeface="Times New Roman" panose="02020603050405020304" pitchFamily="18" charset="0"/>
              </a:rPr>
              <a:t>8 =  0 * 0 + 8</a:t>
            </a:r>
            <a:endParaRPr lang="en-US" dirty="0"/>
          </a:p>
        </p:txBody>
      </p:sp>
      <p:sp>
        <p:nvSpPr>
          <p:cNvPr id="5" name="Rectangle 4">
            <a:extLst>
              <a:ext uri="{FF2B5EF4-FFF2-40B4-BE49-F238E27FC236}">
                <a16:creationId xmlns:a16="http://schemas.microsoft.com/office/drawing/2014/main" id="{80EB6F75-4205-49D1-8EDE-3A4274D131B3}"/>
              </a:ext>
            </a:extLst>
          </p:cNvPr>
          <p:cNvSpPr/>
          <p:nvPr/>
        </p:nvSpPr>
        <p:spPr>
          <a:xfrm>
            <a:off x="3529584" y="541350"/>
            <a:ext cx="3429000" cy="374077"/>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note that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(24, 64) =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(64, 24)</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1677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5008D2-E218-42A9-8147-BD5DB3861EA1}"/>
              </a:ext>
            </a:extLst>
          </p:cNvPr>
          <p:cNvSpPr txBox="1"/>
          <p:nvPr/>
        </p:nvSpPr>
        <p:spPr>
          <a:xfrm>
            <a:off x="1120638" y="2334638"/>
            <a:ext cx="10286786" cy="3793944"/>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728416" y="1181672"/>
            <a:ext cx="9071231" cy="4647426"/>
          </a:xfrm>
          <a:prstGeom prst="rect">
            <a:avLst/>
          </a:prstGeom>
        </p:spPr>
        <p:txBody>
          <a:bodyPr wrap="square">
            <a:spAutoFit/>
          </a:bodyPr>
          <a:lstStyle/>
          <a:p>
            <a:pPr>
              <a:lnSpc>
                <a:spcPct val="150000"/>
              </a:lnSpc>
              <a:spcAft>
                <a:spcPts val="600"/>
              </a:spcAft>
            </a:pPr>
            <a:r>
              <a:rPr lang="en-US" sz="2600" dirty="0">
                <a:cs typeface="Times New Roman" panose="02020603050405020304" pitchFamily="18" charset="0"/>
              </a:rPr>
              <a:t>1.1   Why Analyze an Algorithm?</a:t>
            </a:r>
          </a:p>
          <a:p>
            <a:pPr marL="461963" indent="-461963">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Reasons for analyzing an algorithm is: </a:t>
            </a:r>
          </a:p>
          <a:p>
            <a:pPr marL="919163" lvl="1" indent="-461963">
              <a:spcAft>
                <a:spcPts val="12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Discover an algorithm’s characteristics</a:t>
            </a:r>
            <a:endParaRPr lang="en-US" sz="2400" dirty="0">
              <a:latin typeface="Times New Roman" panose="02020603050405020304" pitchFamily="18" charset="0"/>
              <a:cs typeface="Times New Roman" panose="02020603050405020304" pitchFamily="18" charset="0"/>
            </a:endParaRPr>
          </a:p>
          <a:p>
            <a:pPr marL="1376363" lvl="2" indent="-461963">
              <a:spcAft>
                <a:spcPts val="12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Evaluate it</a:t>
            </a:r>
            <a:r>
              <a:rPr lang="en-US" sz="2400" dirty="0">
                <a:latin typeface="Times New Roman" panose="02020603050405020304" pitchFamily="18" charset="0"/>
                <a:cs typeface="Times New Roman" panose="02020603050405020304" pitchFamily="18" charset="0"/>
              </a:rPr>
              <a:t>s suitability for various applications</a:t>
            </a:r>
          </a:p>
          <a:p>
            <a:pPr marL="1376363" lvl="2" indent="-461963">
              <a:spcAft>
                <a:spcPts val="12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Compare it with other alg</a:t>
            </a:r>
            <a:r>
              <a:rPr lang="en-US" sz="2400" dirty="0">
                <a:latin typeface="Times New Roman" panose="02020603050405020304" pitchFamily="18" charset="0"/>
                <a:cs typeface="Times New Roman" panose="02020603050405020304" pitchFamily="18" charset="0"/>
              </a:rPr>
              <a:t>orithms for the same application. </a:t>
            </a:r>
          </a:p>
          <a:p>
            <a:pPr marL="919163" lvl="1" indent="-461963">
              <a:spcAft>
                <a:spcPts val="12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Understand it (algorithm) better</a:t>
            </a:r>
            <a:r>
              <a:rPr lang="en-US" sz="2400" dirty="0">
                <a:latin typeface="Times New Roman" panose="02020603050405020304" pitchFamily="18" charset="0"/>
                <a:cs typeface="Times New Roman" panose="02020603050405020304" pitchFamily="18" charset="0"/>
              </a:rPr>
              <a:t>, and </a:t>
            </a:r>
          </a:p>
          <a:p>
            <a:pPr marL="919163" lvl="1" indent="-461963">
              <a:spcAft>
                <a:spcPts val="12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Improve it</a:t>
            </a:r>
            <a:r>
              <a:rPr lang="en-US" sz="2400" dirty="0">
                <a:latin typeface="Times New Roman" panose="02020603050405020304" pitchFamily="18" charset="0"/>
                <a:cs typeface="Times New Roman" panose="02020603050405020304" pitchFamily="18" charset="0"/>
              </a:rPr>
              <a:t>. </a:t>
            </a:r>
          </a:p>
          <a:p>
            <a:pPr marL="1376363" lvl="2" indent="-461963">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Algorithms tend to become shorter, simpler, and more elegant during the analysis process.</a:t>
            </a:r>
          </a:p>
        </p:txBody>
      </p:sp>
      <p:sp>
        <p:nvSpPr>
          <p:cNvPr id="3" name="TextBox 2">
            <a:extLst>
              <a:ext uri="{FF2B5EF4-FFF2-40B4-BE49-F238E27FC236}">
                <a16:creationId xmlns:a16="http://schemas.microsoft.com/office/drawing/2014/main" id="{A69E4E0E-C16C-48AA-B454-D6ED2C7CDD78}"/>
              </a:ext>
            </a:extLst>
          </p:cNvPr>
          <p:cNvSpPr txBox="1"/>
          <p:nvPr/>
        </p:nvSpPr>
        <p:spPr>
          <a:xfrm>
            <a:off x="1663430" y="466928"/>
            <a:ext cx="8550613" cy="523220"/>
          </a:xfrm>
          <a:prstGeom prst="rect">
            <a:avLst/>
          </a:prstGeom>
          <a:noFill/>
        </p:spPr>
        <p:txBody>
          <a:bodyPr wrap="square" rtlCol="0">
            <a:spAutoFit/>
          </a:bodyPr>
          <a:lstStyle/>
          <a:p>
            <a:r>
              <a:rPr lang="en-US" sz="2800" dirty="0"/>
              <a:t>Analysis, Design and Implementation of an Algorithm:</a:t>
            </a:r>
          </a:p>
        </p:txBody>
      </p:sp>
    </p:spTree>
    <p:extLst>
      <p:ext uri="{BB962C8B-B14F-4D97-AF65-F5344CB8AC3E}">
        <p14:creationId xmlns:p14="http://schemas.microsoft.com/office/powerpoint/2010/main" val="1776132818"/>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455938" y="1126958"/>
                <a:ext cx="8933538" cy="5271379"/>
              </a:xfrm>
              <a:prstGeom prst="rect">
                <a:avLst/>
              </a:prstGeom>
            </p:spPr>
            <p:txBody>
              <a:bodyPr wrap="square">
                <a:spAutoFit/>
              </a:bodyPr>
              <a:lstStyle/>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Note that if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(x, y) = d, then {ix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jy</a:t>
                </a:r>
                <a:r>
                  <a:rPr lang="en-US" sz="2400" dirty="0">
                    <a:latin typeface="Times New Roman" panose="02020603050405020304" pitchFamily="18" charset="0"/>
                    <a:ea typeface="Calibri" panose="020F0502020204030204" pitchFamily="34" charset="0"/>
                    <a:cs typeface="Times New Roman" panose="02020603050405020304" pitchFamily="18" charset="0"/>
                  </a:rPr>
                  <a:t>} = {d (</a:t>
                </a:r>
                <a14:m>
                  <m:oMath xmlns:m="http://schemas.openxmlformats.org/officeDocument/2006/math">
                    <m:f>
                      <m:fPr>
                        <m:ctrlPr>
                          <a:rPr lang="en-US" sz="2400" i="1">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a:latin typeface="Cambria Math" panose="02040503050406030204" pitchFamily="18" charset="0"/>
                            <a:ea typeface="Calibri" panose="020F0502020204030204" pitchFamily="34" charset="0"/>
                            <a:cs typeface="Times New Roman" panose="02020603050405020304" pitchFamily="18" charset="0"/>
                          </a:rPr>
                          <m:t>𝑥</m:t>
                        </m:r>
                      </m:num>
                      <m:den>
                        <m:r>
                          <a:rPr lang="en-US" sz="2400" b="0" i="1">
                            <a:latin typeface="Cambria Math" panose="02040503050406030204" pitchFamily="18" charset="0"/>
                            <a:ea typeface="Calibri" panose="020F0502020204030204" pitchFamily="34" charset="0"/>
                            <a:cs typeface="Times New Roman" panose="02020603050405020304" pitchFamily="18" charset="0"/>
                          </a:rPr>
                          <m:t>𝑑</m:t>
                        </m:r>
                      </m:den>
                    </m:f>
                    <m:r>
                      <a:rPr lang="en-US" sz="2400" b="0" i="1">
                        <a:latin typeface="Cambria Math" panose="02040503050406030204" pitchFamily="18" charset="0"/>
                        <a:ea typeface="Calibri" panose="020F0502020204030204" pitchFamily="34" charset="0"/>
                        <a:cs typeface="Times New Roman" panose="02020603050405020304" pitchFamily="18" charset="0"/>
                      </a:rPr>
                      <m:t> </m:t>
                    </m:r>
                    <m:r>
                      <a:rPr lang="en-US" sz="2400" b="0" i="1">
                        <a:latin typeface="Cambria Math" panose="02040503050406030204" pitchFamily="18" charset="0"/>
                        <a:ea typeface="Calibri" panose="020F0502020204030204" pitchFamily="34" charset="0"/>
                        <a:cs typeface="Times New Roman" panose="02020603050405020304" pitchFamily="18" charset="0"/>
                      </a:rPr>
                      <m:t>𝑖</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en-US" sz="2400" i="1">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a:latin typeface="Cambria Math" panose="02040503050406030204" pitchFamily="18" charset="0"/>
                            <a:ea typeface="Calibri" panose="020F0502020204030204" pitchFamily="34" charset="0"/>
                            <a:cs typeface="Times New Roman" panose="02020603050405020304" pitchFamily="18" charset="0"/>
                          </a:rPr>
                          <m:t>𝑦</m:t>
                        </m:r>
                      </m:num>
                      <m:den>
                        <m:r>
                          <a:rPr lang="en-US" sz="2400" b="0" i="1">
                            <a:latin typeface="Cambria Math" panose="02040503050406030204" pitchFamily="18" charset="0"/>
                            <a:ea typeface="Calibri" panose="020F0502020204030204" pitchFamily="34" charset="0"/>
                            <a:cs typeface="Times New Roman" panose="02020603050405020304" pitchFamily="18" charset="0"/>
                          </a:rPr>
                          <m:t>𝑑</m:t>
                        </m:r>
                      </m:den>
                    </m:f>
                    <m:r>
                      <a:rPr lang="en-US" sz="2400" b="0" i="1">
                        <a:latin typeface="Cambria Math" panose="02040503050406030204" pitchFamily="18" charset="0"/>
                        <a:ea typeface="Calibri" panose="020F0502020204030204" pitchFamily="34" charset="0"/>
                        <a:cs typeface="Times New Roman" panose="02020603050405020304" pitchFamily="18" charset="0"/>
                      </a:rPr>
                      <m:t>𝑗</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US" sz="2600" dirty="0">
                    <a:ea typeface="Calibri" panose="020F0502020204030204" pitchFamily="34" charset="0"/>
                    <a:cs typeface="Times New Roman" panose="02020603050405020304" pitchFamily="18" charset="0"/>
                  </a:rPr>
                  <a:t>Example 0.30: </a:t>
                </a:r>
                <a:r>
                  <a:rPr lang="en-US" sz="2400" dirty="0">
                    <a:latin typeface="Times New Roman" panose="02020603050405020304" pitchFamily="18" charset="0"/>
                    <a:ea typeface="Calibri" panose="020F0502020204030204" pitchFamily="34" charset="0"/>
                    <a:cs typeface="Times New Roman" panose="02020603050405020304" pitchFamily="18" charset="0"/>
                  </a:rPr>
                  <a:t>find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(64, 24).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Let x = 64, y = 24.  To find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(64, 24), write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(64, 24) as a linear combination of 64 and 24.</a:t>
                </a:r>
              </a:p>
              <a:p>
                <a:pPr>
                  <a:lnSpc>
                    <a:spcPct val="107000"/>
                  </a:lnSpc>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By Theorem 0.3,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(x, y) = d = min{ix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jy</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 j </a:t>
                </a:r>
                <a14:m>
                  <m:oMath xmlns:m="http://schemas.openxmlformats.org/officeDocument/2006/math">
                    <m:r>
                      <a:rPr lang="en-US" sz="2400" b="0" i="1">
                        <a:latin typeface="Cambria Math" panose="02040503050406030204" pitchFamily="18" charset="0"/>
                        <a:ea typeface="Calibri" panose="020F0502020204030204" pitchFamily="34" charset="0"/>
                        <a:cs typeface="Times New Roman" panose="02020603050405020304" pitchFamily="18" charset="0"/>
                      </a:rPr>
                      <m:t>∈</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Z and </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ix +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jy</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&gt; 0</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For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 j </a:t>
                </a:r>
                <a14:m>
                  <m:oMath xmlns:m="http://schemas.openxmlformats.org/officeDocument/2006/math">
                    <m:r>
                      <a:rPr lang="en-US" sz="2400" b="0" i="1">
                        <a:latin typeface="Cambria Math" panose="02040503050406030204" pitchFamily="18" charset="0"/>
                        <a:ea typeface="Calibri" panose="020F0502020204030204" pitchFamily="34" charset="0"/>
                        <a:cs typeface="Times New Roman" panose="02020603050405020304" pitchFamily="18" charset="0"/>
                      </a:rPr>
                      <m:t>∈</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Z and </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ix +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jy</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&gt; 0 implies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 64 + j * 24 = 8(</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 8 + j * 3) &gt; 0.</a:t>
                </a:r>
              </a:p>
              <a:p>
                <a:pPr>
                  <a:lnSpc>
                    <a:spcPct val="107000"/>
                  </a:lnSpc>
                  <a:spcAft>
                    <a:spcPts val="12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This implies that </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 8 + j * 3) &gt; 0.</a:t>
                </a:r>
              </a:p>
              <a:p>
                <a:pPr>
                  <a:lnSpc>
                    <a:spcPct val="107000"/>
                  </a:lnSpc>
                  <a:spcAft>
                    <a:spcPts val="1200"/>
                  </a:spcAft>
                </a:pPr>
                <a:r>
                  <a:rPr lang="en-US" sz="2400" i="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8(</a:t>
                </a:r>
                <a:r>
                  <a:rPr lang="en-US" sz="2400" i="1"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i="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 8 + j * 3) &gt; 0 has a minimum value if  </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0 &lt;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 8 + j * 3) = 1. </a:t>
                </a:r>
              </a:p>
              <a:p>
                <a:pPr>
                  <a:lnSpc>
                    <a:spcPct val="107000"/>
                  </a:lnSpc>
                  <a:spcAft>
                    <a:spcPts val="1200"/>
                  </a:spcAf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That is, </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j) </a:t>
                </a:r>
                <a14:m>
                  <m:oMath xmlns:m="http://schemas.openxmlformats.org/officeDocument/2006/math">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3), (2, -5), </a:t>
                </a:r>
                <a:r>
                  <a:rPr lang="en-US" sz="2400" strike="sngStrike"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(3, -7), (4, -11),</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(5, -13), (8, -21), …</a:t>
                </a:r>
                <a:r>
                  <a:rPr lang="en-US" sz="28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0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 8 + j * 3) = 1, and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*64 + j *24) &gt; 0}. </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455938" y="1126958"/>
                <a:ext cx="8933538" cy="5271379"/>
              </a:xfrm>
              <a:prstGeom prst="rect">
                <a:avLst/>
              </a:prstGeom>
              <a:blipFill>
                <a:blip r:embed="rId2"/>
                <a:stretch>
                  <a:fillRect l="-1229" r="-273" b="-1734"/>
                </a:stretch>
              </a:blipFill>
            </p:spPr>
            <p:txBody>
              <a:bodyPr/>
              <a:lstStyle/>
              <a:p>
                <a:r>
                  <a:rPr lang="en-US">
                    <a:noFill/>
                  </a:rPr>
                  <a:t> </a:t>
                </a:r>
              </a:p>
            </p:txBody>
          </p:sp>
        </mc:Fallback>
      </mc:AlternateContent>
      <p:sp>
        <p:nvSpPr>
          <p:cNvPr id="5" name="TextBox 4"/>
          <p:cNvSpPr txBox="1"/>
          <p:nvPr/>
        </p:nvSpPr>
        <p:spPr>
          <a:xfrm>
            <a:off x="3977714" y="543968"/>
            <a:ext cx="6844257" cy="400110"/>
          </a:xfrm>
          <a:prstGeom prst="rect">
            <a:avLst/>
          </a:prstGeom>
          <a:noFill/>
          <a:ln>
            <a:solidFill>
              <a:schemeClr val="accent1"/>
            </a:solidFill>
          </a:ln>
        </p:spPr>
        <p:txBody>
          <a:bodyPr wrap="square" rtlCol="0">
            <a:spAutoFit/>
          </a:bodyPr>
          <a:lstStyle/>
          <a:p>
            <a:r>
              <a:rPr lang="en-US" sz="2000" dirty="0" err="1">
                <a:latin typeface="Times New Roman" panose="02020603050405020304" pitchFamily="18" charset="0"/>
                <a:cs typeface="Times New Roman" panose="02020603050405020304" pitchFamily="18" charset="0"/>
              </a:rPr>
              <a:t>gcd</a:t>
            </a:r>
            <a:r>
              <a:rPr lang="en-US" sz="2000" dirty="0">
                <a:latin typeface="Times New Roman" panose="02020603050405020304" pitchFamily="18" charset="0"/>
                <a:cs typeface="Times New Roman" panose="02020603050405020304" pitchFamily="18" charset="0"/>
              </a:rPr>
              <a:t>(64, 24) d=8= min{(-1)1*64 + (3)*24,  2*64 + (-5)*24, …. }</a:t>
            </a:r>
          </a:p>
        </p:txBody>
      </p:sp>
    </p:spTree>
    <p:extLst>
      <p:ext uri="{BB962C8B-B14F-4D97-AF65-F5344CB8AC3E}">
        <p14:creationId xmlns:p14="http://schemas.microsoft.com/office/powerpoint/2010/main" val="101872794"/>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8F4709E-6C64-47E9-AB29-1E1E2822BB53}"/>
              </a:ext>
            </a:extLst>
          </p:cNvPr>
          <p:cNvSpPr/>
          <p:nvPr/>
        </p:nvSpPr>
        <p:spPr>
          <a:xfrm>
            <a:off x="2784356" y="3240542"/>
            <a:ext cx="6623288" cy="584775"/>
          </a:xfrm>
          <a:prstGeom prst="rect">
            <a:avLst/>
          </a:prstGeom>
        </p:spPr>
        <p:txBody>
          <a:bodyPr wrap="none">
            <a:spAutoFit/>
          </a:bodyPr>
          <a:lstStyle/>
          <a:p>
            <a:pPr>
              <a:spcAft>
                <a:spcPts val="1200"/>
              </a:spcAft>
            </a:pPr>
            <a:r>
              <a:rPr lang="en-US" sz="3200" dirty="0">
                <a:ea typeface="Calibri" panose="020F0502020204030204" pitchFamily="34" charset="0"/>
                <a:cs typeface="Times New Roman" panose="02020603050405020304" pitchFamily="18" charset="0"/>
              </a:rPr>
              <a:t>Prime Factorization and Relative Prime</a:t>
            </a:r>
          </a:p>
        </p:txBody>
      </p:sp>
    </p:spTree>
    <p:extLst>
      <p:ext uri="{BB962C8B-B14F-4D97-AF65-F5344CB8AC3E}">
        <p14:creationId xmlns:p14="http://schemas.microsoft.com/office/powerpoint/2010/main" val="29681656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6076" y="1326902"/>
            <a:ext cx="9382541" cy="5024068"/>
          </a:xfrm>
          <a:prstGeom prst="rect">
            <a:avLst/>
          </a:prstGeom>
        </p:spPr>
        <p:txBody>
          <a:bodyPr wrap="square">
            <a:spAutoFit/>
          </a:bodyPr>
          <a:lstStyle/>
          <a:p>
            <a:pPr>
              <a:lnSpc>
                <a:spcPct val="150000"/>
              </a:lnSpc>
            </a:pPr>
            <a:r>
              <a:rPr lang="en-US" sz="2800" dirty="0">
                <a:solidFill>
                  <a:srgbClr val="0000FF"/>
                </a:solidFill>
                <a:ea typeface="Calibri" panose="020F0502020204030204" pitchFamily="34" charset="0"/>
                <a:cs typeface="Times New Roman" panose="02020603050405020304" pitchFamily="18" charset="0"/>
              </a:rPr>
              <a:t>Cryptography – The RSA Public Key Cryptosystem</a:t>
            </a:r>
            <a:endParaRPr lang="en-US" sz="2800" dirty="0">
              <a:ea typeface="Calibri" panose="020F0502020204030204" pitchFamily="34" charset="0"/>
              <a:cs typeface="Times New Roman" panose="02020603050405020304" pitchFamily="18" charset="0"/>
            </a:endParaRPr>
          </a:p>
          <a:p>
            <a:pPr>
              <a:lnSpc>
                <a:spcPct val="150000"/>
              </a:lnSpc>
            </a:pPr>
            <a:r>
              <a:rPr lang="en-US" sz="1200"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The </a:t>
            </a:r>
            <a:r>
              <a:rPr lang="en-US" sz="22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Rivest</a:t>
            </a: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-Shamir-</a:t>
            </a:r>
            <a:r>
              <a:rPr lang="en-US" sz="22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Adleman</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RSA) cryptosystem uses </a:t>
            </a:r>
            <a:r>
              <a:rPr lang="en-US" sz="2200" dirty="0">
                <a:latin typeface="Times New Roman" panose="02020603050405020304" pitchFamily="18" charset="0"/>
                <a:ea typeface="Calibri" panose="020F0502020204030204" pitchFamily="34" charset="0"/>
                <a:cs typeface="Times New Roman" panose="02020603050405020304" pitchFamily="18" charset="0"/>
              </a:rPr>
              <a:t>all the ideas we have introduced in this lecture note.  It derives very strong guarantees of security by ingeniously exploiting the wide gulf between the polynomial-time computability of certain number-theoretic tasks: (</a:t>
            </a:r>
          </a:p>
          <a:p>
            <a:pPr marL="800100" lvl="1" indent="-342900">
              <a:lnSpc>
                <a:spcPct val="150000"/>
              </a:lnSpc>
              <a:buFont typeface="Arial" panose="020B0604020202020204" pitchFamily="34" charset="0"/>
              <a:buChar char="•"/>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modular exponentiation, </a:t>
            </a:r>
          </a:p>
          <a:p>
            <a:pPr marL="800100" lvl="1" indent="-342900">
              <a:lnSpc>
                <a:spcPct val="150000"/>
              </a:lnSpc>
              <a:buFont typeface="Arial" panose="020B0604020202020204" pitchFamily="34" charset="0"/>
              <a:buChar char="•"/>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greatest common divisor, </a:t>
            </a:r>
          </a:p>
          <a:p>
            <a:pPr marL="800100" lvl="1" indent="-342900">
              <a:lnSpc>
                <a:spcPct val="150000"/>
              </a:lnSpc>
              <a:buFont typeface="Arial" panose="020B0604020202020204" pitchFamily="34" charset="0"/>
              <a:buChar char="•"/>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primality testing) and </a:t>
            </a:r>
          </a:p>
          <a:p>
            <a:pPr marL="800100" lvl="1" indent="-342900">
              <a:lnSpc>
                <a:spcPct val="150000"/>
              </a:lnSpc>
              <a:buFont typeface="Arial" panose="020B0604020202020204" pitchFamily="34" charset="0"/>
              <a:buChar char="•"/>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intractability of others (factoring).</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207026">
            <a:off x="898635" y="957569"/>
            <a:ext cx="562704" cy="369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59592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t>Section 05</a:t>
            </a:r>
          </a:p>
        </p:txBody>
      </p:sp>
      <p:sp>
        <p:nvSpPr>
          <p:cNvPr id="3" name="Subtitle 2"/>
          <p:cNvSpPr>
            <a:spLocks noGrp="1"/>
          </p:cNvSpPr>
          <p:nvPr>
            <p:ph type="subTitle" idx="1"/>
          </p:nvPr>
        </p:nvSpPr>
        <p:spPr/>
        <p:txBody>
          <a:bodyPr>
            <a:normAutofit/>
          </a:bodyPr>
          <a:lstStyle/>
          <a:p>
            <a:r>
              <a:rPr lang="en-US" sz="3600" dirty="0"/>
              <a:t>Introducing Foundations</a:t>
            </a:r>
          </a:p>
        </p:txBody>
      </p:sp>
    </p:spTree>
    <p:extLst>
      <p:ext uri="{BB962C8B-B14F-4D97-AF65-F5344CB8AC3E}">
        <p14:creationId xmlns:p14="http://schemas.microsoft.com/office/powerpoint/2010/main" val="167801226"/>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8F4709E-6C64-47E9-AB29-1E1E2822BB53}"/>
              </a:ext>
            </a:extLst>
          </p:cNvPr>
          <p:cNvSpPr/>
          <p:nvPr/>
        </p:nvSpPr>
        <p:spPr>
          <a:xfrm>
            <a:off x="1916609" y="2260828"/>
            <a:ext cx="8766942" cy="2154436"/>
          </a:xfrm>
          <a:prstGeom prst="rect">
            <a:avLst/>
          </a:prstGeom>
          <a:solidFill>
            <a:srgbClr val="FFFF00"/>
          </a:solidFill>
        </p:spPr>
        <p:txBody>
          <a:bodyPr wrap="square">
            <a:spAutoFit/>
          </a:bodyPr>
          <a:lstStyle/>
          <a:p>
            <a:pPr>
              <a:spcAft>
                <a:spcPts val="1200"/>
              </a:spcAft>
            </a:pPr>
            <a:r>
              <a:rPr lang="en-US" sz="3200" dirty="0">
                <a:ea typeface="Calibri" panose="020F0502020204030204" pitchFamily="34" charset="0"/>
                <a:cs typeface="Times New Roman" panose="02020603050405020304" pitchFamily="18" charset="0"/>
              </a:rPr>
              <a:t>Outline</a:t>
            </a:r>
          </a:p>
          <a:p>
            <a:pPr marL="461963" indent="-461963">
              <a:spcAft>
                <a:spcPts val="1200"/>
              </a:spcAft>
              <a:buFont typeface="Arial" panose="020B0604020202020204" pitchFamily="34" charset="0"/>
              <a:buChar char="•"/>
            </a:pPr>
            <a:r>
              <a:rPr lang="en-US" sz="2400" dirty="0">
                <a:ea typeface="Calibri" panose="020F0502020204030204" pitchFamily="34" charset="0"/>
                <a:cs typeface="Times New Roman" panose="02020603050405020304" pitchFamily="18" charset="0"/>
              </a:rPr>
              <a:t>Relative Prime and Prime Factorization [5-6, 9-12, 13-15]</a:t>
            </a:r>
          </a:p>
          <a:p>
            <a:pPr marL="461963" indent="-461963">
              <a:spcAft>
                <a:spcPts val="1200"/>
              </a:spcAft>
              <a:buFont typeface="Arial" panose="020B0604020202020204" pitchFamily="34" charset="0"/>
              <a:buChar char="•"/>
            </a:pPr>
            <a:r>
              <a:rPr lang="en-US" sz="2400" dirty="0">
                <a:ea typeface="Calibri" panose="020F0502020204030204" pitchFamily="34" charset="0"/>
                <a:cs typeface="Times New Roman" panose="02020603050405020304" pitchFamily="18" charset="0"/>
              </a:rPr>
              <a:t>An Extension of Euclid Algorithm  [17-25]</a:t>
            </a:r>
          </a:p>
          <a:p>
            <a:pPr marL="461963" indent="-461963">
              <a:spcAft>
                <a:spcPts val="1200"/>
              </a:spcAft>
              <a:buFont typeface="Arial" panose="020B0604020202020204" pitchFamily="34" charset="0"/>
              <a:buChar char="•"/>
            </a:pPr>
            <a:r>
              <a:rPr lang="en-US" sz="2400" dirty="0">
                <a:ea typeface="Calibri" panose="020F0502020204030204" pitchFamily="34" charset="0"/>
                <a:cs typeface="Times New Roman" panose="02020603050405020304" pitchFamily="18" charset="0"/>
              </a:rPr>
              <a:t>Modular Division and</a:t>
            </a:r>
            <a:r>
              <a:rPr lang="en-US" sz="2400" dirty="0">
                <a:solidFill>
                  <a:srgbClr val="3333FF"/>
                </a:solidFill>
                <a:cs typeface="Times New Roman" panose="02020603050405020304" pitchFamily="18" charset="0"/>
              </a:rPr>
              <a:t> Inverse Modulo n Computation [40-45]</a:t>
            </a:r>
            <a:endParaRPr lang="en-US" sz="2400" dirty="0">
              <a:ea typeface="Calibri" panose="020F0502020204030204" pitchFamily="34" charset="0"/>
              <a:cs typeface="Times New Roman" panose="02020603050405020304" pitchFamily="18" charset="0"/>
            </a:endParaRPr>
          </a:p>
        </p:txBody>
      </p:sp>
      <p:pic>
        <p:nvPicPr>
          <p:cNvPr id="6" name="Picture 5" descr="Image result for sad face">
            <a:extLst>
              <a:ext uri="{FF2B5EF4-FFF2-40B4-BE49-F238E27FC236}">
                <a16:creationId xmlns:a16="http://schemas.microsoft.com/office/drawing/2014/main" id="{20B2F5DA-73B3-4BFA-9D09-31A3620CFBA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345109" y="1738223"/>
            <a:ext cx="571500" cy="522605"/>
          </a:xfrm>
          <a:prstGeom prst="rect">
            <a:avLst/>
          </a:prstGeom>
          <a:noFill/>
        </p:spPr>
      </p:pic>
    </p:spTree>
    <p:extLst>
      <p:ext uri="{BB962C8B-B14F-4D97-AF65-F5344CB8AC3E}">
        <p14:creationId xmlns:p14="http://schemas.microsoft.com/office/powerpoint/2010/main" val="2948239051"/>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2857" y="911323"/>
            <a:ext cx="8584688" cy="5137945"/>
          </a:xfrm>
          <a:prstGeom prst="rect">
            <a:avLst/>
          </a:prstGeom>
        </p:spPr>
        <p:txBody>
          <a:bodyPr wrap="square">
            <a:spAutoFit/>
          </a:bodyPr>
          <a:lstStyle/>
          <a:p>
            <a:pPr>
              <a:lnSpc>
                <a:spcPct val="107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Elementary Number-Theoretic Notions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 application of number-theoretic algorithms is in </a:t>
            </a:r>
            <a:r>
              <a:rPr lang="en-US" sz="2400" b="1"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cryptography </a:t>
            </a:r>
          </a:p>
          <a:p>
            <a:pPr marL="914400" lvl="1" indent="-4572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 discipline concerned with encrypting a message sent from one party to another, such that someone who intercepts the message will not be able to decode it.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Let the set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Z = { …., -2, -1, 0, 1, 2, 3, ….} of integers.</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Let the set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 {0, 1, 2, 3, ….} of natural numbers (nonnegative integers.</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notation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 | a </a:t>
            </a:r>
            <a:r>
              <a:rPr lang="en-US" sz="2400" dirty="0">
                <a:latin typeface="Times New Roman" panose="02020603050405020304" pitchFamily="18" charset="0"/>
                <a:ea typeface="Calibri" panose="020F0502020204030204" pitchFamily="34" charset="0"/>
                <a:cs typeface="Times New Roman" panose="02020603050405020304" pitchFamily="18" charset="0"/>
              </a:rPr>
              <a:t>(read “d </a:t>
            </a:r>
            <a:r>
              <a:rPr lang="en-US" sz="2400" b="1" i="1" dirty="0">
                <a:latin typeface="Times New Roman" panose="02020603050405020304" pitchFamily="18" charset="0"/>
                <a:ea typeface="Calibri" panose="020F0502020204030204" pitchFamily="34" charset="0"/>
                <a:cs typeface="Times New Roman" panose="02020603050405020304" pitchFamily="18" charset="0"/>
              </a:rPr>
              <a:t>divides</a:t>
            </a:r>
            <a:r>
              <a:rPr lang="en-US" sz="2400" dirty="0">
                <a:latin typeface="Times New Roman" panose="02020603050405020304" pitchFamily="18" charset="0"/>
                <a:ea typeface="Calibri" panose="020F0502020204030204" pitchFamily="34" charset="0"/>
                <a:cs typeface="Times New Roman" panose="02020603050405020304" pitchFamily="18" charset="0"/>
              </a:rPr>
              <a:t> a”) means </a:t>
            </a:r>
          </a:p>
          <a:p>
            <a:pPr marL="914400" lvl="1" indent="-4572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 k*d </a:t>
            </a:r>
            <a:r>
              <a:rPr lang="en-US" sz="2400" dirty="0">
                <a:latin typeface="Times New Roman" panose="02020603050405020304" pitchFamily="18" charset="0"/>
                <a:ea typeface="Calibri" panose="020F0502020204030204" pitchFamily="34" charset="0"/>
                <a:cs typeface="Times New Roman" panose="02020603050405020304" pitchFamily="18" charset="0"/>
              </a:rPr>
              <a:t>for some integer k, (i.e., a is k multiple of 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04551237"/>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8F4709E-6C64-47E9-AB29-1E1E2822BB53}"/>
              </a:ext>
            </a:extLst>
          </p:cNvPr>
          <p:cNvSpPr/>
          <p:nvPr/>
        </p:nvSpPr>
        <p:spPr>
          <a:xfrm>
            <a:off x="2784356" y="3240542"/>
            <a:ext cx="6623288" cy="584775"/>
          </a:xfrm>
          <a:prstGeom prst="rect">
            <a:avLst/>
          </a:prstGeom>
          <a:solidFill>
            <a:srgbClr val="FFFF00"/>
          </a:solidFill>
        </p:spPr>
        <p:txBody>
          <a:bodyPr wrap="none">
            <a:spAutoFit/>
          </a:bodyPr>
          <a:lstStyle/>
          <a:p>
            <a:pPr>
              <a:spcAft>
                <a:spcPts val="1200"/>
              </a:spcAft>
            </a:pPr>
            <a:r>
              <a:rPr lang="en-US" sz="3200" dirty="0">
                <a:ea typeface="Calibri" panose="020F0502020204030204" pitchFamily="34" charset="0"/>
                <a:cs typeface="Times New Roman" panose="02020603050405020304" pitchFamily="18" charset="0"/>
              </a:rPr>
              <a:t>Prime Factorization and Relative Prime</a:t>
            </a:r>
          </a:p>
        </p:txBody>
      </p:sp>
    </p:spTree>
    <p:extLst>
      <p:ext uri="{BB962C8B-B14F-4D97-AF65-F5344CB8AC3E}">
        <p14:creationId xmlns:p14="http://schemas.microsoft.com/office/powerpoint/2010/main" val="704218025"/>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18570F-8C3C-4C05-8458-272F49871F5F}"/>
              </a:ext>
            </a:extLst>
          </p:cNvPr>
          <p:cNvSpPr txBox="1"/>
          <p:nvPr/>
        </p:nvSpPr>
        <p:spPr>
          <a:xfrm>
            <a:off x="1796073" y="1354926"/>
            <a:ext cx="8018487" cy="1928205"/>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987920" y="1354926"/>
            <a:ext cx="7469590" cy="4680705"/>
          </a:xfrm>
          <a:prstGeom prst="rect">
            <a:avLst/>
          </a:prstGeom>
        </p:spPr>
        <p:txBody>
          <a:bodyPr wrap="square">
            <a:spAutoFit/>
          </a:bodyPr>
          <a:lstStyle/>
          <a:p>
            <a:pPr>
              <a:lnSpc>
                <a:spcPct val="107000"/>
              </a:lnSpc>
              <a:spcAft>
                <a:spcPts val="800"/>
              </a:spcAft>
            </a:pPr>
            <a:r>
              <a:rPr lang="en-US" sz="2600" dirty="0">
                <a:ea typeface="Calibri" panose="020F0502020204030204" pitchFamily="34" charset="0"/>
                <a:cs typeface="Times New Roman" panose="02020603050405020304" pitchFamily="18" charset="0"/>
              </a:rPr>
              <a:t>Relatively prime integers</a:t>
            </a:r>
          </a:p>
          <a:p>
            <a:pPr>
              <a:lnSpc>
                <a:spcPct val="107000"/>
              </a:lnSpc>
              <a:spcAft>
                <a:spcPts val="800"/>
              </a:spcAft>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Two integers a and b are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relatively prime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 and only if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b) = 1, that is,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iff</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their only common divisor is 1.</a:t>
            </a:r>
          </a:p>
          <a:p>
            <a:pPr>
              <a:lnSpc>
                <a:spcPct val="107000"/>
              </a:lnSpc>
              <a:spcAft>
                <a:spcPts val="800"/>
              </a:spcAft>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For example: </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8 and 15 are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relatively prime</a:t>
            </a:r>
            <a:r>
              <a:rPr lang="en-US" sz="2400" dirty="0">
                <a:latin typeface="Times New Roman" panose="02020603050405020304" pitchFamily="18" charset="0"/>
                <a:ea typeface="Calibri" panose="020F0502020204030204" pitchFamily="34" charset="0"/>
                <a:cs typeface="Times New Roman" panose="02020603050405020304" pitchFamily="18" charset="0"/>
              </a:rPr>
              <a:t>, because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(8, 15) =1. </a:t>
            </a:r>
          </a:p>
          <a:p>
            <a:pPr>
              <a:lnSpc>
                <a:spcPct val="107000"/>
              </a:lnSpc>
              <a:spcAft>
                <a:spcPts val="800"/>
              </a:spcAft>
            </a:pP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(8 15) = 1, because</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the divisors of 8 are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2, 4, and 8, and </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the divisors of 15 are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3, 5, and 15.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Emoticon making a point Stock Vector - 14709057">
            <a:extLst>
              <a:ext uri="{FF2B5EF4-FFF2-40B4-BE49-F238E27FC236}">
                <a16:creationId xmlns:a16="http://schemas.microsoft.com/office/drawing/2014/main" id="{0CD76976-FCB1-4187-FD3C-D38B2F8C41C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7181" y="1916430"/>
            <a:ext cx="417830" cy="281940"/>
          </a:xfrm>
          <a:prstGeom prst="rect">
            <a:avLst/>
          </a:prstGeom>
          <a:noFill/>
          <a:ln>
            <a:noFill/>
          </a:ln>
        </p:spPr>
      </p:pic>
    </p:spTree>
    <p:extLst>
      <p:ext uri="{BB962C8B-B14F-4D97-AF65-F5344CB8AC3E}">
        <p14:creationId xmlns:p14="http://schemas.microsoft.com/office/powerpoint/2010/main" val="3644021193"/>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75EB7D-64AE-48BB-88BB-5C4EE05738B6}"/>
              </a:ext>
            </a:extLst>
          </p:cNvPr>
          <p:cNvSpPr txBox="1"/>
          <p:nvPr/>
        </p:nvSpPr>
        <p:spPr>
          <a:xfrm>
            <a:off x="1683331" y="2126985"/>
            <a:ext cx="8591181" cy="1928205"/>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2112451" y="1318281"/>
                <a:ext cx="8760112" cy="2882777"/>
              </a:xfrm>
              <a:prstGeom prst="rect">
                <a:avLst/>
              </a:prstGeom>
            </p:spPr>
            <p:txBody>
              <a:bodyPr wrap="square">
                <a:spAutoFit/>
              </a:bodyPr>
              <a:lstStyle/>
              <a:p>
                <a:pPr>
                  <a:lnSpc>
                    <a:spcPct val="107000"/>
                  </a:lnSpc>
                  <a:spcAft>
                    <a:spcPts val="800"/>
                  </a:spcAft>
                </a:pPr>
                <a:r>
                  <a:rPr lang="en-US" sz="2800" dirty="0">
                    <a:ea typeface="Calibri" panose="020F0502020204030204" pitchFamily="34" charset="0"/>
                    <a:cs typeface="Times New Roman" panose="02020603050405020304" pitchFamily="18" charset="0"/>
                  </a:rPr>
                  <a:t>Pairwise relatively prime integers</a:t>
                </a:r>
              </a:p>
              <a:p>
                <a:pPr>
                  <a:lnSpc>
                    <a:spcPct val="107000"/>
                  </a:lnSpc>
                  <a:spcAft>
                    <a:spcPts val="800"/>
                  </a:spcAft>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Integers </a:t>
                </a:r>
                <a14:m>
                  <m:oMath xmlns:m="http://schemas.openxmlformats.org/officeDocument/2006/math">
                    <m:sSub>
                      <m:sSubPr>
                        <m:ctrlPr>
                          <a:rPr lang="en-US" sz="2400" i="1" dirty="0" smtClean="0">
                            <a:solidFill>
                              <a:srgbClr val="0000FF"/>
                            </a:solidFill>
                            <a:latin typeface="Cambria Math" panose="02040503050406030204" pitchFamily="18" charset="0"/>
                            <a:cs typeface="Times New Roman" panose="02020603050405020304" pitchFamily="18" charset="0"/>
                          </a:rPr>
                        </m:ctrlPr>
                      </m:sSubPr>
                      <m:e>
                        <m:r>
                          <a:rPr lang="en-US" sz="2400" b="0" i="1" dirty="0" smtClean="0">
                            <a:solidFill>
                              <a:srgbClr val="0000FF"/>
                            </a:solidFill>
                            <a:latin typeface="Cambria Math" panose="02040503050406030204" pitchFamily="18" charset="0"/>
                            <a:cs typeface="Times New Roman" panose="02020603050405020304" pitchFamily="18" charset="0"/>
                          </a:rPr>
                          <m:t>𝑎</m:t>
                        </m:r>
                      </m:e>
                      <m:sub>
                        <m:r>
                          <a:rPr lang="en-US" sz="2400" b="0" i="1" dirty="0" smtClean="0">
                            <a:solidFill>
                              <a:srgbClr val="0000FF"/>
                            </a:solidFill>
                            <a:latin typeface="Cambria Math" panose="02040503050406030204" pitchFamily="18" charset="0"/>
                            <a:cs typeface="Times New Roman" panose="02020603050405020304" pitchFamily="18" charset="0"/>
                          </a:rPr>
                          <m:t>1</m:t>
                        </m:r>
                      </m:sub>
                    </m:sSub>
                    <m:r>
                      <a:rPr lang="en-US" sz="2400" b="0" i="1" dirty="0" smtClean="0">
                        <a:solidFill>
                          <a:srgbClr val="0000FF"/>
                        </a:solidFill>
                        <a:latin typeface="Cambria Math" panose="02040503050406030204" pitchFamily="18" charset="0"/>
                        <a:cs typeface="Times New Roman" panose="02020603050405020304" pitchFamily="18" charset="0"/>
                      </a:rPr>
                      <m:t>,</m:t>
                    </m:r>
                    <m:sSub>
                      <m:sSubPr>
                        <m:ctrlPr>
                          <a:rPr lang="en-US" sz="2400" i="1" dirty="0">
                            <a:solidFill>
                              <a:srgbClr val="0000FF"/>
                            </a:solidFill>
                            <a:latin typeface="Cambria Math" panose="02040503050406030204" pitchFamily="18" charset="0"/>
                            <a:cs typeface="Times New Roman" panose="02020603050405020304" pitchFamily="18" charset="0"/>
                          </a:rPr>
                        </m:ctrlPr>
                      </m:sSubPr>
                      <m:e>
                        <m:r>
                          <a:rPr lang="en-US" sz="2400" b="0" i="1" dirty="0" smtClean="0">
                            <a:solidFill>
                              <a:srgbClr val="0000FF"/>
                            </a:solidFill>
                            <a:latin typeface="Cambria Math" panose="02040503050406030204" pitchFamily="18" charset="0"/>
                            <a:cs typeface="Times New Roman" panose="02020603050405020304" pitchFamily="18" charset="0"/>
                          </a:rPr>
                          <m:t>𝑎</m:t>
                        </m:r>
                      </m:e>
                      <m:sub>
                        <m:r>
                          <a:rPr lang="en-US" sz="2400" b="0" i="1" dirty="0" smtClean="0">
                            <a:solidFill>
                              <a:srgbClr val="0000FF"/>
                            </a:solidFill>
                            <a:latin typeface="Cambria Math" panose="02040503050406030204" pitchFamily="18" charset="0"/>
                            <a:cs typeface="Times New Roman" panose="02020603050405020304" pitchFamily="18" charset="0"/>
                          </a:rPr>
                          <m:t>2</m:t>
                        </m:r>
                      </m:sub>
                    </m:sSub>
                    <m:r>
                      <a:rPr lang="en-US" sz="2400" b="0" i="1" dirty="0" smtClean="0">
                        <a:solidFill>
                          <a:srgbClr val="0000FF"/>
                        </a:solidFill>
                        <a:latin typeface="Cambria Math" panose="02040503050406030204" pitchFamily="18" charset="0"/>
                        <a:cs typeface="Times New Roman" panose="02020603050405020304" pitchFamily="18" charset="0"/>
                      </a:rPr>
                      <m:t>,</m:t>
                    </m:r>
                    <m:sSub>
                      <m:sSubPr>
                        <m:ctrlPr>
                          <a:rPr lang="en-US" sz="2400" i="1" dirty="0">
                            <a:solidFill>
                              <a:srgbClr val="0000FF"/>
                            </a:solidFill>
                            <a:latin typeface="Cambria Math" panose="02040503050406030204" pitchFamily="18" charset="0"/>
                            <a:cs typeface="Times New Roman" panose="02020603050405020304" pitchFamily="18" charset="0"/>
                          </a:rPr>
                        </m:ctrlPr>
                      </m:sSubPr>
                      <m:e>
                        <m:r>
                          <a:rPr lang="en-US" sz="2400" b="0" i="1" dirty="0" smtClean="0">
                            <a:solidFill>
                              <a:srgbClr val="0000FF"/>
                            </a:solidFill>
                            <a:latin typeface="Cambria Math" panose="02040503050406030204" pitchFamily="18" charset="0"/>
                            <a:cs typeface="Times New Roman" panose="02020603050405020304" pitchFamily="18" charset="0"/>
                          </a:rPr>
                          <m:t>𝑎</m:t>
                        </m:r>
                      </m:e>
                      <m:sub>
                        <m:r>
                          <a:rPr lang="en-US" sz="2400" b="0" i="1" dirty="0" smtClean="0">
                            <a:solidFill>
                              <a:srgbClr val="0000FF"/>
                            </a:solidFill>
                            <a:latin typeface="Cambria Math" panose="02040503050406030204" pitchFamily="18" charset="0"/>
                            <a:cs typeface="Times New Roman" panose="02020603050405020304" pitchFamily="18" charset="0"/>
                          </a:rPr>
                          <m:t>3</m:t>
                        </m:r>
                      </m:sub>
                    </m:sSub>
                    <m:r>
                      <a:rPr lang="en-US" sz="2400" b="0" i="1" dirty="0" smtClean="0">
                        <a:solidFill>
                          <a:srgbClr val="0000FF"/>
                        </a:solidFill>
                        <a:latin typeface="Cambria Math" panose="02040503050406030204" pitchFamily="18" charset="0"/>
                        <a:cs typeface="Times New Roman" panose="02020603050405020304" pitchFamily="18" charset="0"/>
                      </a:rPr>
                      <m:t>, …,</m:t>
                    </m:r>
                    <m:sSub>
                      <m:sSubPr>
                        <m:ctrlPr>
                          <a:rPr lang="en-US" sz="2400" i="1" dirty="0">
                            <a:solidFill>
                              <a:srgbClr val="0000FF"/>
                            </a:solidFill>
                            <a:latin typeface="Cambria Math" panose="02040503050406030204" pitchFamily="18" charset="0"/>
                            <a:cs typeface="Times New Roman" panose="02020603050405020304" pitchFamily="18" charset="0"/>
                          </a:rPr>
                        </m:ctrlPr>
                      </m:sSubPr>
                      <m:e>
                        <m:r>
                          <a:rPr lang="en-US" sz="2400" b="0" i="1" dirty="0" smtClean="0">
                            <a:solidFill>
                              <a:srgbClr val="0000FF"/>
                            </a:solidFill>
                            <a:latin typeface="Cambria Math" panose="02040503050406030204" pitchFamily="18" charset="0"/>
                            <a:cs typeface="Times New Roman" panose="02020603050405020304" pitchFamily="18" charset="0"/>
                          </a:rPr>
                          <m:t>𝑎</m:t>
                        </m:r>
                      </m:e>
                      <m:sub>
                        <m:r>
                          <a:rPr lang="en-US" sz="2400" b="0" i="1" dirty="0" smtClean="0">
                            <a:solidFill>
                              <a:srgbClr val="0000FF"/>
                            </a:solidFill>
                            <a:latin typeface="Cambria Math" panose="02040503050406030204" pitchFamily="18" charset="0"/>
                            <a:cs typeface="Times New Roman" panose="02020603050405020304" pitchFamily="18" charset="0"/>
                          </a:rPr>
                          <m:t>𝑛</m:t>
                        </m:r>
                      </m:sub>
                    </m:sSub>
                  </m:oMath>
                </a14:m>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are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pairwise relatively primes </a:t>
                </a: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 and only if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14:m>
                  <m:oMath xmlns:m="http://schemas.openxmlformats.org/officeDocument/2006/math">
                    <m:sSub>
                      <m:sSubPr>
                        <m:ctrlPr>
                          <a:rPr lang="en-US" sz="2400" i="1" dirty="0">
                            <a:solidFill>
                              <a:srgbClr val="0000FF"/>
                            </a:solidFill>
                            <a:latin typeface="Cambria Math" panose="02040503050406030204" pitchFamily="18" charset="0"/>
                            <a:cs typeface="Times New Roman" panose="02020603050405020304" pitchFamily="18" charset="0"/>
                          </a:rPr>
                        </m:ctrlPr>
                      </m:sSubPr>
                      <m:e>
                        <m:r>
                          <a:rPr lang="en-US" sz="2400" b="0" i="1" dirty="0" smtClean="0">
                            <a:solidFill>
                              <a:srgbClr val="0000FF"/>
                            </a:solidFill>
                            <a:latin typeface="Cambria Math" panose="02040503050406030204" pitchFamily="18" charset="0"/>
                            <a:cs typeface="Times New Roman" panose="02020603050405020304" pitchFamily="18" charset="0"/>
                          </a:rPr>
                          <m:t>𝑎</m:t>
                        </m:r>
                      </m:e>
                      <m:sub>
                        <m:r>
                          <a:rPr lang="en-US" sz="2400" b="0" i="1" dirty="0" smtClean="0">
                            <a:solidFill>
                              <a:srgbClr val="0000FF"/>
                            </a:solidFill>
                            <a:latin typeface="Cambria Math" panose="02040503050406030204" pitchFamily="18" charset="0"/>
                            <a:cs typeface="Times New Roman" panose="02020603050405020304" pitchFamily="18" charset="0"/>
                          </a:rPr>
                          <m:t>𝑖</m:t>
                        </m:r>
                      </m:sub>
                    </m:sSub>
                    <m:r>
                      <a:rPr lang="en-US" sz="2400" b="0" i="1" dirty="0" smtClean="0">
                        <a:solidFill>
                          <a:srgbClr val="0000FF"/>
                        </a:solidFill>
                        <a:latin typeface="Cambria Math" panose="02040503050406030204" pitchFamily="18" charset="0"/>
                        <a:cs typeface="Times New Roman" panose="02020603050405020304" pitchFamily="18" charset="0"/>
                      </a:rPr>
                      <m:t>,</m:t>
                    </m:r>
                    <m:sSub>
                      <m:sSubPr>
                        <m:ctrlPr>
                          <a:rPr lang="en-US" sz="2400" i="1" dirty="0">
                            <a:solidFill>
                              <a:srgbClr val="0000FF"/>
                            </a:solidFill>
                            <a:latin typeface="Cambria Math" panose="02040503050406030204" pitchFamily="18" charset="0"/>
                            <a:cs typeface="Times New Roman" panose="02020603050405020304" pitchFamily="18" charset="0"/>
                          </a:rPr>
                        </m:ctrlPr>
                      </m:sSubPr>
                      <m:e>
                        <m:r>
                          <a:rPr lang="en-US" sz="2400" b="0" i="1" dirty="0" smtClean="0">
                            <a:solidFill>
                              <a:srgbClr val="0000FF"/>
                            </a:solidFill>
                            <a:latin typeface="Cambria Math" panose="02040503050406030204" pitchFamily="18" charset="0"/>
                            <a:cs typeface="Times New Roman" panose="02020603050405020304" pitchFamily="18" charset="0"/>
                          </a:rPr>
                          <m:t>𝑎</m:t>
                        </m:r>
                      </m:e>
                      <m:sub>
                        <m:r>
                          <a:rPr lang="en-US" sz="2400" b="0" i="1" dirty="0" smtClean="0">
                            <a:solidFill>
                              <a:srgbClr val="0000FF"/>
                            </a:solidFill>
                            <a:latin typeface="Cambria Math" panose="02040503050406030204" pitchFamily="18" charset="0"/>
                            <a:cs typeface="Times New Roman" panose="02020603050405020304" pitchFamily="18" charset="0"/>
                          </a:rPr>
                          <m:t>𝑗</m:t>
                        </m:r>
                      </m:sub>
                    </m:sSub>
                  </m:oMath>
                </a14:m>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 </a:t>
                </a: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for all integers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j with 1 </a:t>
                </a:r>
                <a14:m>
                  <m:oMath xmlns:m="http://schemas.openxmlformats.org/officeDocument/2006/math">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𝑖</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𝑗</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𝑛</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𝑎𝑛𝑑</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𝑖</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𝑗</m:t>
                    </m:r>
                  </m:oMath>
                </a14:m>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endPar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2112451" y="1318281"/>
                <a:ext cx="8760112" cy="2882777"/>
              </a:xfrm>
              <a:prstGeom prst="rect">
                <a:avLst/>
              </a:prstGeom>
              <a:blipFill>
                <a:blip r:embed="rId2"/>
                <a:stretch>
                  <a:fillRect l="-1461" t="-1691"/>
                </a:stretch>
              </a:blipFill>
            </p:spPr>
            <p:txBody>
              <a:bodyPr/>
              <a:lstStyle/>
              <a:p>
                <a:r>
                  <a:rPr lang="en-US">
                    <a:noFill/>
                  </a:rPr>
                  <a:t> </a:t>
                </a:r>
              </a:p>
            </p:txBody>
          </p:sp>
        </mc:Fallback>
      </mc:AlternateContent>
      <p:pic>
        <p:nvPicPr>
          <p:cNvPr id="4" name="Picture 3"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45840">
            <a:off x="912946" y="1987288"/>
            <a:ext cx="600878" cy="39780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B19F959-CE7D-F401-850D-DD0E95DA2CE8}"/>
                  </a:ext>
                </a:extLst>
              </p:cNvPr>
              <p:cNvSpPr txBox="1"/>
              <p:nvPr/>
            </p:nvSpPr>
            <p:spPr>
              <a:xfrm>
                <a:off x="1601081" y="4385557"/>
                <a:ext cx="8309754" cy="2308324"/>
              </a:xfrm>
              <a:prstGeom prst="rect">
                <a:avLst/>
              </a:prstGeom>
              <a:noFill/>
            </p:spPr>
            <p:txBody>
              <a:bodyPr wrap="square" rtlCol="0">
                <a:spAutoFit/>
              </a:bodyPr>
              <a:lstStyle/>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2, 3, 5, 7, 9, 11, 13, 17, 19, 21, 23, 25; they are </a:t>
                </a:r>
                <a:r>
                  <a:rPr lang="en-US" sz="2400" i="1" dirty="0">
                    <a:latin typeface="Times New Roman" panose="02020603050405020304" pitchFamily="18" charset="0"/>
                    <a:cs typeface="Times New Roman" panose="02020603050405020304" pitchFamily="18" charset="0"/>
                  </a:rPr>
                  <a:t>not</a:t>
                </a:r>
                <a:r>
                  <a:rPr lang="en-US" sz="2400" dirty="0">
                    <a:latin typeface="Times New Roman" panose="02020603050405020304" pitchFamily="18" charset="0"/>
                    <a:cs typeface="Times New Roman" panose="02020603050405020304" pitchFamily="18" charset="0"/>
                  </a:rPr>
                  <a:t> pairwise relatively prime, for </a:t>
                </a:r>
                <a:r>
                  <a:rPr lang="en-US" sz="2400" dirty="0" err="1">
                    <a:latin typeface="Times New Roman" panose="02020603050405020304" pitchFamily="18" charset="0"/>
                    <a:cs typeface="Times New Roman" panose="02020603050405020304" pitchFamily="18" charset="0"/>
                  </a:rPr>
                  <a:t>gcd</a:t>
                </a:r>
                <a:r>
                  <a:rPr lang="en-US" sz="2400" dirty="0">
                    <a:latin typeface="Times New Roman" panose="02020603050405020304" pitchFamily="18" charset="0"/>
                    <a:cs typeface="Times New Roman" panose="02020603050405020304" pitchFamily="18" charset="0"/>
                  </a:rPr>
                  <a:t>(3, 9) </a:t>
                </a:r>
                <a14:m>
                  <m:oMath xmlns:m="http://schemas.openxmlformats.org/officeDocument/2006/math">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1. So as, gcd(3, 21) </a:t>
                </a:r>
                <a14:m>
                  <m:oMath xmlns:m="http://schemas.openxmlformats.org/officeDocument/2006/math">
                    <m:r>
                      <a:rPr lang="en-US"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1 and </a:t>
                </a:r>
                <a:r>
                  <a:rPr lang="en-US" sz="2400" dirty="0" err="1">
                    <a:latin typeface="Times New Roman" panose="02020603050405020304" pitchFamily="18" charset="0"/>
                    <a:cs typeface="Times New Roman" panose="02020603050405020304" pitchFamily="18" charset="0"/>
                  </a:rPr>
                  <a:t>gcd</a:t>
                </a:r>
                <a:r>
                  <a:rPr lang="en-US" sz="2400" dirty="0">
                    <a:latin typeface="Times New Roman" panose="02020603050405020304" pitchFamily="18" charset="0"/>
                    <a:cs typeface="Times New Roman" panose="02020603050405020304" pitchFamily="18" charset="0"/>
                  </a:rPr>
                  <a:t>(5, 25) </a:t>
                </a:r>
                <a14:m>
                  <m:oMath xmlns:m="http://schemas.openxmlformats.org/officeDocument/2006/math">
                    <m:r>
                      <a:rPr lang="en-US"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1. </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2, 7, 9, 11, 13, 17, 19, 21, 23, 25 are pairwise relative primes. Although 21 and 25 are not primes, they are pairwise relatively primes with other integers.</a:t>
                </a:r>
              </a:p>
            </p:txBody>
          </p:sp>
        </mc:Choice>
        <mc:Fallback xmlns="">
          <p:sp>
            <p:nvSpPr>
              <p:cNvPr id="5" name="TextBox 4">
                <a:extLst>
                  <a:ext uri="{FF2B5EF4-FFF2-40B4-BE49-F238E27FC236}">
                    <a16:creationId xmlns:a16="http://schemas.microsoft.com/office/drawing/2014/main" id="{AB19F959-CE7D-F401-850D-DD0E95DA2CE8}"/>
                  </a:ext>
                </a:extLst>
              </p:cNvPr>
              <p:cNvSpPr txBox="1">
                <a:spLocks noRot="1" noChangeAspect="1" noMove="1" noResize="1" noEditPoints="1" noAdjustHandles="1" noChangeArrowheads="1" noChangeShapeType="1" noTextEdit="1"/>
              </p:cNvSpPr>
              <p:nvPr/>
            </p:nvSpPr>
            <p:spPr>
              <a:xfrm>
                <a:off x="1601081" y="4385557"/>
                <a:ext cx="8309754" cy="2308324"/>
              </a:xfrm>
              <a:prstGeom prst="rect">
                <a:avLst/>
              </a:prstGeom>
              <a:blipFill>
                <a:blip r:embed="rId4"/>
                <a:stretch>
                  <a:fillRect t="-2111" r="-1247" b="-5013"/>
                </a:stretch>
              </a:blipFill>
            </p:spPr>
            <p:txBody>
              <a:bodyPr/>
              <a:lstStyle/>
              <a:p>
                <a:r>
                  <a:rPr lang="en-US">
                    <a:noFill/>
                  </a:rPr>
                  <a:t> </a:t>
                </a:r>
              </a:p>
            </p:txBody>
          </p:sp>
        </mc:Fallback>
      </mc:AlternateContent>
    </p:spTree>
    <p:extLst>
      <p:ext uri="{BB962C8B-B14F-4D97-AF65-F5344CB8AC3E}">
        <p14:creationId xmlns:p14="http://schemas.microsoft.com/office/powerpoint/2010/main" val="359052623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3937" y="1863633"/>
            <a:ext cx="8833103" cy="4062651"/>
          </a:xfrm>
          <a:prstGeom prst="rect">
            <a:avLst/>
          </a:prstGeom>
        </p:spPr>
        <p:txBody>
          <a:bodyPr wrap="square">
            <a:spAutoFit/>
          </a:bodyPr>
          <a:lstStyle/>
          <a:p>
            <a:pPr>
              <a:spcAft>
                <a:spcPts val="1200"/>
              </a:spcAft>
            </a:pPr>
            <a:r>
              <a:rPr lang="en-US" sz="2600" dirty="0">
                <a:ea typeface="Calibri" panose="020F0502020204030204" pitchFamily="34" charset="0"/>
                <a:cs typeface="Times New Roman" panose="02020603050405020304" pitchFamily="18" charset="0"/>
              </a:rPr>
              <a:t>Prime Factorization and Relative Prime</a:t>
            </a:r>
          </a:p>
          <a:p>
            <a:pPr>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Every integer greater than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one</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can be written as a unique product of primes. </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We next develop theory that proves this assertion.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following theorem states that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 two integers are each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relatively prime</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to an integer p, then their product is relatively prime to p</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pPr>
              <a:spcAft>
                <a:spcPts val="12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Example: Let p = 15, x = 4, y = 16 such that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gcd</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(4, 15) = 1 and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gcd</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(16, 15) = 1. Then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gcd</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(4*16, 15) = 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79963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C0F668E-8A2B-44D6-B80D-2F1EC80827B9}"/>
              </a:ext>
            </a:extLst>
          </p:cNvPr>
          <p:cNvSpPr txBox="1"/>
          <p:nvPr/>
        </p:nvSpPr>
        <p:spPr>
          <a:xfrm>
            <a:off x="914400" y="2169267"/>
            <a:ext cx="10223770" cy="3949429"/>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481257" y="1632781"/>
            <a:ext cx="9154318" cy="4370427"/>
          </a:xfrm>
          <a:prstGeom prst="rect">
            <a:avLst/>
          </a:prstGeom>
        </p:spPr>
        <p:txBody>
          <a:bodyPr wrap="square">
            <a:spAutoFit/>
          </a:bodyPr>
          <a:lstStyle/>
          <a:p>
            <a:pPr>
              <a:spcAft>
                <a:spcPts val="1200"/>
              </a:spcAft>
            </a:pPr>
            <a:r>
              <a:rPr lang="en-US" sz="2600" dirty="0">
                <a:cs typeface="Times New Roman" panose="02020603050405020304" pitchFamily="18" charset="0"/>
              </a:rPr>
              <a:t>1.2   Computational Complexity.</a:t>
            </a:r>
          </a:p>
          <a:p>
            <a:pPr>
              <a:spcBef>
                <a:spcPts val="600"/>
              </a:spcBef>
              <a:spcAft>
                <a:spcPts val="1200"/>
              </a:spcAft>
            </a:pPr>
            <a:r>
              <a:rPr lang="en-US" sz="2400" dirty="0">
                <a:latin typeface="Times New Roman" panose="02020603050405020304" pitchFamily="18" charset="0"/>
                <a:cs typeface="Times New Roman" panose="02020603050405020304" pitchFamily="18" charset="0"/>
              </a:rPr>
              <a:t>In theoretical computer science, </a:t>
            </a:r>
          </a:p>
          <a:p>
            <a:pPr marL="342900" indent="-342900">
              <a:spcBef>
                <a:spcPts val="600"/>
              </a:spcBef>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study of computational complexity theory </a:t>
            </a:r>
            <a:r>
              <a:rPr lang="en-US" sz="2400" dirty="0">
                <a:solidFill>
                  <a:srgbClr val="0000FF"/>
                </a:solidFill>
                <a:latin typeface="Times New Roman" panose="02020603050405020304" pitchFamily="18" charset="0"/>
                <a:cs typeface="Times New Roman" panose="02020603050405020304" pitchFamily="18" charset="0"/>
              </a:rPr>
              <a:t>focuses on studying the complexity of problems:</a:t>
            </a:r>
          </a:p>
          <a:p>
            <a:pPr marL="800100" lvl="1" indent="-342900">
              <a:spcBef>
                <a:spcPts val="600"/>
              </a:spcBef>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complexity of a problem is </a:t>
            </a:r>
            <a:r>
              <a:rPr lang="en-US" sz="2400" dirty="0">
                <a:solidFill>
                  <a:srgbClr val="0000FF"/>
                </a:solidFill>
                <a:latin typeface="Times New Roman" panose="02020603050405020304" pitchFamily="18" charset="0"/>
                <a:cs typeface="Times New Roman" panose="02020603050405020304" pitchFamily="18" charset="0"/>
              </a:rPr>
              <a:t>the complexity of the best algorithms</a:t>
            </a:r>
            <a:r>
              <a:rPr lang="en-US" sz="2400" dirty="0">
                <a:latin typeface="Times New Roman" panose="02020603050405020304" pitchFamily="18" charset="0"/>
                <a:cs typeface="Times New Roman" panose="02020603050405020304" pitchFamily="18" charset="0"/>
              </a:rPr>
              <a:t> that allow solving the problem.</a:t>
            </a:r>
            <a:endParaRPr lang="en-US" sz="2400" dirty="0">
              <a:solidFill>
                <a:srgbClr val="0000FF"/>
              </a:solidFill>
              <a:latin typeface="Times New Roman" panose="02020603050405020304" pitchFamily="18" charset="0"/>
              <a:cs typeface="Times New Roman" panose="02020603050405020304" pitchFamily="18" charset="0"/>
            </a:endParaRPr>
          </a:p>
          <a:p>
            <a:pPr marL="800100" lvl="1" indent="-342900">
              <a:spcBef>
                <a:spcPts val="600"/>
              </a:spcBef>
              <a:spcAft>
                <a:spcPts val="12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Study the complexity of a computational problems according to their inherent difficulty</a:t>
            </a:r>
            <a:r>
              <a:rPr lang="en-US" sz="2400" dirty="0">
                <a:latin typeface="Times New Roman" panose="02020603050405020304" pitchFamily="18" charset="0"/>
                <a:cs typeface="Times New Roman" panose="02020603050405020304" pitchFamily="18" charset="0"/>
              </a:rPr>
              <a:t> and </a:t>
            </a:r>
            <a:r>
              <a:rPr lang="en-US" sz="2400" dirty="0">
                <a:solidFill>
                  <a:srgbClr val="0000FF"/>
                </a:solidFill>
                <a:latin typeface="Times New Roman" panose="02020603050405020304" pitchFamily="18" charset="0"/>
                <a:cs typeface="Times New Roman" panose="02020603050405020304" pitchFamily="18" charset="0"/>
              </a:rPr>
              <a:t>relating those complexity classes </a:t>
            </a:r>
            <a:r>
              <a:rPr lang="en-US" sz="2400" dirty="0">
                <a:latin typeface="Times New Roman" panose="02020603050405020304" pitchFamily="18" charset="0"/>
                <a:cs typeface="Times New Roman" panose="02020603050405020304" pitchFamily="18" charset="0"/>
              </a:rPr>
              <a:t>to each other. e.g., TSP is a NP problem.</a:t>
            </a:r>
          </a:p>
        </p:txBody>
      </p:sp>
      <p:sp>
        <p:nvSpPr>
          <p:cNvPr id="3" name="TextBox 2">
            <a:extLst>
              <a:ext uri="{FF2B5EF4-FFF2-40B4-BE49-F238E27FC236}">
                <a16:creationId xmlns:a16="http://schemas.microsoft.com/office/drawing/2014/main" id="{57D6035D-7211-4821-ACCC-6BC5A6AB4F5E}"/>
              </a:ext>
            </a:extLst>
          </p:cNvPr>
          <p:cNvSpPr txBox="1"/>
          <p:nvPr/>
        </p:nvSpPr>
        <p:spPr>
          <a:xfrm>
            <a:off x="1556425" y="739303"/>
            <a:ext cx="8550613" cy="523220"/>
          </a:xfrm>
          <a:prstGeom prst="rect">
            <a:avLst/>
          </a:prstGeom>
          <a:noFill/>
        </p:spPr>
        <p:txBody>
          <a:bodyPr wrap="square" rtlCol="0">
            <a:spAutoFit/>
          </a:bodyPr>
          <a:lstStyle/>
          <a:p>
            <a:r>
              <a:rPr lang="en-US" sz="2800" dirty="0"/>
              <a:t>Analysis, Design and Implementation of an Algorithm:</a:t>
            </a:r>
          </a:p>
        </p:txBody>
      </p:sp>
    </p:spTree>
    <p:extLst>
      <p:ext uri="{BB962C8B-B14F-4D97-AF65-F5344CB8AC3E}">
        <p14:creationId xmlns:p14="http://schemas.microsoft.com/office/powerpoint/2010/main" val="3700665462"/>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8439E4-1C04-400D-9071-FC45FE2646EF}"/>
              </a:ext>
            </a:extLst>
          </p:cNvPr>
          <p:cNvSpPr txBox="1"/>
          <p:nvPr/>
        </p:nvSpPr>
        <p:spPr>
          <a:xfrm>
            <a:off x="1099127" y="4771321"/>
            <a:ext cx="9520845" cy="1221224"/>
          </a:xfrm>
          <a:prstGeom prst="rect">
            <a:avLst/>
          </a:prstGeom>
          <a:solidFill>
            <a:srgbClr val="FFFF00"/>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1394DF6D-D4D6-4764-8F6E-25087556CAD7}"/>
              </a:ext>
            </a:extLst>
          </p:cNvPr>
          <p:cNvSpPr txBox="1"/>
          <p:nvPr/>
        </p:nvSpPr>
        <p:spPr>
          <a:xfrm>
            <a:off x="1099127" y="1538950"/>
            <a:ext cx="9640408" cy="1791063"/>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572028" y="1888706"/>
            <a:ext cx="9328954" cy="4194803"/>
          </a:xfrm>
          <a:prstGeom prst="rect">
            <a:avLst/>
          </a:prstGeom>
        </p:spPr>
        <p:txBody>
          <a:bodyPr wrap="square">
            <a:spAutoFit/>
          </a:bodyPr>
          <a:lstStyle/>
          <a:p>
            <a:pPr>
              <a:lnSpc>
                <a:spcPct val="107000"/>
              </a:lnSpc>
              <a:spcAft>
                <a:spcPts val="800"/>
              </a:spcAft>
            </a:pPr>
            <a:r>
              <a:rPr lang="en-US" sz="2600" dirty="0">
                <a:ea typeface="Calibri" panose="020F0502020204030204" pitchFamily="34" charset="0"/>
                <a:cs typeface="Times New Roman" panose="02020603050405020304" pitchFamily="18" charset="0"/>
              </a:rPr>
              <a:t>Theorem 0.7</a:t>
            </a: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For all primes p and all integers a, b, if p | ab, then p | a or p | b (or both). That is,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p) = 1 or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 p) = 1.</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Example: Let p = 15, x = 4, y = 16 such that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(4, 15) = 1 and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(16, 15) = 1. Then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(4*16, 15) = 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consequence of Theorem 0.7 is that </a:t>
            </a:r>
          </a:p>
          <a:p>
            <a:pPr marL="800100" lvl="1" indent="-342900">
              <a:lnSpc>
                <a:spcPct val="107000"/>
              </a:lnSpc>
              <a:spcAft>
                <a:spcPts val="8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every integer n &gt; 1 has a unique factorization as a product of prime numbers. </a:t>
            </a:r>
          </a:p>
        </p:txBody>
      </p:sp>
    </p:spTree>
    <p:extLst>
      <p:ext uri="{BB962C8B-B14F-4D97-AF65-F5344CB8AC3E}">
        <p14:creationId xmlns:p14="http://schemas.microsoft.com/office/powerpoint/2010/main" val="350670197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E81D97-437D-44A7-B123-97938C8CF184}"/>
              </a:ext>
            </a:extLst>
          </p:cNvPr>
          <p:cNvSpPr txBox="1"/>
          <p:nvPr/>
        </p:nvSpPr>
        <p:spPr>
          <a:xfrm>
            <a:off x="1337819" y="2406735"/>
            <a:ext cx="9516361" cy="3008068"/>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616415" y="710573"/>
                <a:ext cx="9429538" cy="5819094"/>
              </a:xfrm>
              <a:prstGeom prst="rect">
                <a:avLst/>
              </a:prstGeom>
            </p:spPr>
            <p:txBody>
              <a:bodyPr wrap="square">
                <a:spAutoFit/>
              </a:bodyPr>
              <a:lstStyle/>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following </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unique factorization theorem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is also called </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the fundamental theorem of arithmetic.</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Every integer greater than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one</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can be written as a unique product of primes. </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600" dirty="0">
                    <a:effectLst/>
                    <a:ea typeface="Calibri" panose="020F0502020204030204" pitchFamily="34" charset="0"/>
                    <a:cs typeface="Times New Roman" panose="02020603050405020304" pitchFamily="18" charset="0"/>
                  </a:rPr>
                  <a:t>Theorem 0.8 (Unique factorization) </a:t>
                </a:r>
              </a:p>
              <a:p>
                <a:pPr>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There is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exactly </a:t>
                </a:r>
                <a:r>
                  <a:rPr lang="en-US" sz="24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one way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to write any composite integer n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as a product of the form </a:t>
                </a:r>
              </a:p>
              <a:p>
                <a:pPr marL="457200" marR="0">
                  <a:lnSpc>
                    <a:spcPct val="107000"/>
                  </a:lnSpc>
                  <a:spcBef>
                    <a:spcPts val="0"/>
                  </a:spcBef>
                  <a:spcAft>
                    <a:spcPts val="800"/>
                  </a:spcAft>
                </a:pP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n  =  </a:t>
                </a:r>
                <a14:m>
                  <m:oMath xmlns:m="http://schemas.openxmlformats.org/officeDocument/2006/math">
                    <m:sSubSup>
                      <m:sSubSupPr>
                        <m:ctrlP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1</m:t>
                        </m:r>
                      </m:sub>
                      <m:sup>
                        <m:sSub>
                          <m:sSubPr>
                            <m:ctrlP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𝑒</m:t>
                            </m:r>
                          </m:e>
                          <m:sub>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1</m:t>
                            </m:r>
                          </m:sub>
                        </m:sSub>
                      </m:sup>
                    </m:sSubSup>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 </m:t>
                    </m:r>
                    <m:sSubSup>
                      <m:sSubSupPr>
                        <m:ctrlP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2</m:t>
                        </m:r>
                      </m:sub>
                      <m:sup>
                        <m:sSub>
                          <m:sSubPr>
                            <m:ctrlP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𝑒</m:t>
                            </m:r>
                          </m:e>
                          <m:sub>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2</m:t>
                            </m:r>
                          </m:sub>
                        </m:sSub>
                      </m:sup>
                    </m:sSubSup>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 </m:t>
                    </m:r>
                    <m:sSubSup>
                      <m:sSubSupPr>
                        <m:ctrlP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𝑗</m:t>
                        </m:r>
                      </m:sub>
                      <m:sup>
                        <m:sSub>
                          <m:sSubPr>
                            <m:ctrlP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𝑒</m:t>
                            </m:r>
                          </m:e>
                          <m:sub>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𝑗</m:t>
                            </m:r>
                          </m:sub>
                        </m:sSub>
                      </m:sup>
                    </m:sSubSup>
                  </m:oMath>
                </a14:m>
                <a:r>
                  <a:rPr lang="en-US" sz="24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where the </a:t>
                </a:r>
                <a:r>
                  <a:rPr lang="en-US" sz="24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p</a:t>
                </a:r>
                <a:r>
                  <a:rPr lang="en-US" sz="2400" i="1"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are prime,   </a:t>
                </a:r>
                <a:r>
                  <a:rPr lang="en-US" sz="24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p</a:t>
                </a:r>
                <a:r>
                  <a:rPr lang="en-US" sz="2400" i="1"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1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&lt;   </a:t>
                </a:r>
                <a:r>
                  <a:rPr lang="en-US" sz="24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p</a:t>
                </a:r>
                <a:r>
                  <a:rPr lang="en-US" sz="2400" i="1"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2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&lt;  </a:t>
                </a:r>
                <a:r>
                  <a:rPr lang="en-US" sz="24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p</a:t>
                </a:r>
                <a:r>
                  <a:rPr lang="en-US" sz="2400" i="1"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3</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&lt; …. &lt; </a:t>
                </a:r>
                <a:r>
                  <a:rPr lang="en-US" sz="2400" i="1"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p</a:t>
                </a:r>
                <a:r>
                  <a:rPr lang="en-US" sz="2400" i="1" baseline="-250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j</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 and </a:t>
                </a: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the </a:t>
                </a:r>
                <a:r>
                  <a:rPr lang="en-US" sz="2400" i="1"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e</a:t>
                </a:r>
                <a:r>
                  <a:rPr lang="en-US" sz="2400" i="1" baseline="-250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are positive integers. </a:t>
                </a:r>
              </a:p>
              <a:p>
                <a:pPr>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This representation of n is </a:t>
                </a:r>
                <a:r>
                  <a:rPr lang="en-US" sz="24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unique. </a:t>
                </a:r>
              </a:p>
              <a:p>
                <a:pPr>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integer </a:t>
                </a:r>
                <a:r>
                  <a:rPr lang="en-US" sz="2400" i="1"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e</a:t>
                </a:r>
                <a:r>
                  <a:rPr lang="en-US" sz="2400" i="1" baseline="-250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is called the </a:t>
                </a:r>
                <a:r>
                  <a:rPr lang="en-US" sz="24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order</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of </a:t>
                </a:r>
                <a:r>
                  <a:rPr lang="en-US" sz="24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p</a:t>
                </a:r>
                <a:r>
                  <a:rPr lang="en-US" sz="2400" i="1"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in 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616415" y="710573"/>
                <a:ext cx="9429538" cy="5819094"/>
              </a:xfrm>
              <a:prstGeom prst="rect">
                <a:avLst/>
              </a:prstGeom>
              <a:blipFill>
                <a:blip r:embed="rId2"/>
                <a:stretch>
                  <a:fillRect l="-1164" t="-839" b="-1572"/>
                </a:stretch>
              </a:blipFill>
            </p:spPr>
            <p:txBody>
              <a:bodyPr/>
              <a:lstStyle/>
              <a:p>
                <a:r>
                  <a:rPr lang="en-US">
                    <a:noFill/>
                  </a:rPr>
                  <a:t> </a:t>
                </a:r>
              </a:p>
            </p:txBody>
          </p:sp>
        </mc:Fallback>
      </mc:AlternateContent>
      <p:pic>
        <p:nvPicPr>
          <p:cNvPr id="5" name="Picture 4" descr="Emoticon making a point Stock Vector - 14709057">
            <a:extLst>
              <a:ext uri="{FF2B5EF4-FFF2-40B4-BE49-F238E27FC236}">
                <a16:creationId xmlns:a16="http://schemas.microsoft.com/office/drawing/2014/main" id="{337D80EE-621B-19CD-A600-7159CDDAB52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216" y="2911512"/>
            <a:ext cx="417830" cy="281940"/>
          </a:xfrm>
          <a:prstGeom prst="rect">
            <a:avLst/>
          </a:prstGeom>
          <a:noFill/>
          <a:ln>
            <a:noFill/>
          </a:ln>
        </p:spPr>
      </p:pic>
    </p:spTree>
    <p:extLst>
      <p:ext uri="{BB962C8B-B14F-4D97-AF65-F5344CB8AC3E}">
        <p14:creationId xmlns:p14="http://schemas.microsoft.com/office/powerpoint/2010/main" val="93460703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F6350-2AE2-4011-805B-40F3115B17C0}"/>
              </a:ext>
            </a:extLst>
          </p:cNvPr>
          <p:cNvSpPr txBox="1"/>
          <p:nvPr/>
        </p:nvSpPr>
        <p:spPr>
          <a:xfrm>
            <a:off x="1360349" y="3548742"/>
            <a:ext cx="9542782" cy="2756264"/>
          </a:xfrm>
          <a:prstGeom prst="rect">
            <a:avLst/>
          </a:prstGeom>
          <a:solidFill>
            <a:srgbClr val="FFFF00"/>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96AAC6F3-2F60-4362-9F8D-1B476B548B63}"/>
              </a:ext>
            </a:extLst>
          </p:cNvPr>
          <p:cNvSpPr txBox="1"/>
          <p:nvPr/>
        </p:nvSpPr>
        <p:spPr>
          <a:xfrm>
            <a:off x="1360349" y="1027611"/>
            <a:ext cx="9446988" cy="1672046"/>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561874" y="1097351"/>
            <a:ext cx="9068251" cy="5276060"/>
          </a:xfrm>
          <a:prstGeom prst="rect">
            <a:avLst/>
          </a:prstGeom>
        </p:spPr>
        <p:txBody>
          <a:bodyPr wrap="square">
            <a:spAutoFit/>
          </a:bodyPr>
          <a:lstStyle/>
          <a:p>
            <a:pPr>
              <a:lnSpc>
                <a:spcPct val="107000"/>
              </a:lnSpc>
            </a:pPr>
            <a:r>
              <a:rPr lang="en-US" sz="2600" dirty="0">
                <a:ea typeface="Calibri" panose="020F0502020204030204" pitchFamily="34" charset="0"/>
                <a:cs typeface="Times New Roman" panose="02020603050405020304" pitchFamily="18" charset="0"/>
              </a:rPr>
              <a:t>Theorem 0.9</a:t>
            </a:r>
          </a:p>
          <a:p>
            <a:pPr>
              <a:lnSpc>
                <a:spcPct val="107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 n) is a product of the primes </a:t>
            </a:r>
            <a:r>
              <a:rPr lang="en-US" sz="2400" dirty="0">
                <a:latin typeface="Times New Roman" panose="02020603050405020304" pitchFamily="18" charset="0"/>
                <a:ea typeface="Calibri" panose="020F0502020204030204" pitchFamily="34" charset="0"/>
                <a:cs typeface="Times New Roman" panose="02020603050405020304" pitchFamily="18" charset="0"/>
              </a:rPr>
              <a:t>that are common to m and 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where</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the power of each prime in the product is the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smaller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of its orders in m and 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Proof: 	The proof is left as an exercise.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600" dirty="0">
                <a:ea typeface="Calibri" panose="020F0502020204030204" pitchFamily="34" charset="0"/>
                <a:cs typeface="Times New Roman" panose="02020603050405020304" pitchFamily="18" charset="0"/>
              </a:rPr>
              <a:t>Example 0.40:</a:t>
            </a:r>
          </a:p>
          <a:p>
            <a:pPr marL="342900" indent="-342900">
              <a:lnSpc>
                <a:spcPct val="107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300 = </a:t>
            </a:r>
            <a:r>
              <a:rPr lang="en-US" sz="2400" dirty="0">
                <a:latin typeface="Times New Roman" panose="02020603050405020304" pitchFamily="18" charset="0"/>
                <a:ea typeface="Calibri" panose="020F0502020204030204" pitchFamily="34" charset="0"/>
                <a:cs typeface="Times New Roman" panose="02020603050405020304" pitchFamily="18" charset="0"/>
              </a:rPr>
              <a:t>2</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x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x 5</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1125 = 3</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x 5</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nSpc>
                <a:spcPct val="107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So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(300, 1125) = 2</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x 3</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x 5</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75.</a:t>
            </a:r>
          </a:p>
          <a:p>
            <a:pPr>
              <a:lnSpc>
                <a:spcPct val="107000"/>
              </a:lnSpc>
            </a:pPr>
            <a:endPar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US" sz="24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(300, 1125) = 4*300 + (-1)*1125 </a:t>
            </a:r>
          </a:p>
          <a:p>
            <a:pPr>
              <a:lnSpc>
                <a:spcPct val="107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75{4*4 + (-1)*15}, where 0 &lt;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4*4 + (-1)*15 = 1</a:t>
            </a:r>
            <a:endPar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75</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Emoticon making a point Stock Vector - 14709057">
            <a:extLst>
              <a:ext uri="{FF2B5EF4-FFF2-40B4-BE49-F238E27FC236}">
                <a16:creationId xmlns:a16="http://schemas.microsoft.com/office/drawing/2014/main" id="{C0F9D88B-C1DC-7A69-F788-E586BB72C6F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2519" y="1863634"/>
            <a:ext cx="417830" cy="281940"/>
          </a:xfrm>
          <a:prstGeom prst="rect">
            <a:avLst/>
          </a:prstGeom>
          <a:noFill/>
          <a:ln>
            <a:noFill/>
          </a:ln>
        </p:spPr>
      </p:pic>
    </p:spTree>
    <p:extLst>
      <p:ext uri="{BB962C8B-B14F-4D97-AF65-F5344CB8AC3E}">
        <p14:creationId xmlns:p14="http://schemas.microsoft.com/office/powerpoint/2010/main" val="1441801675"/>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F9A5F1B-6176-40F9-B576-827032D299E9}"/>
              </a:ext>
            </a:extLst>
          </p:cNvPr>
          <p:cNvSpPr txBox="1"/>
          <p:nvPr/>
        </p:nvSpPr>
        <p:spPr>
          <a:xfrm>
            <a:off x="1360347" y="2779412"/>
            <a:ext cx="9455697" cy="3050977"/>
          </a:xfrm>
          <a:prstGeom prst="rect">
            <a:avLst/>
          </a:prstGeom>
          <a:solidFill>
            <a:srgbClr val="FFFF00"/>
          </a:solidFill>
        </p:spPr>
        <p:txBody>
          <a:bodyPr wrap="square" rtlCol="0">
            <a:spAutoFit/>
          </a:bodyPr>
          <a:lstStyle/>
          <a:p>
            <a:endParaRPr lang="en-US" dirty="0"/>
          </a:p>
        </p:txBody>
      </p:sp>
      <p:sp>
        <p:nvSpPr>
          <p:cNvPr id="5" name="TextBox 4">
            <a:extLst>
              <a:ext uri="{FF2B5EF4-FFF2-40B4-BE49-F238E27FC236}">
                <a16:creationId xmlns:a16="http://schemas.microsoft.com/office/drawing/2014/main" id="{E130891C-7FA4-428F-9B6A-C43BB16C65EA}"/>
              </a:ext>
            </a:extLst>
          </p:cNvPr>
          <p:cNvSpPr txBox="1"/>
          <p:nvPr/>
        </p:nvSpPr>
        <p:spPr>
          <a:xfrm>
            <a:off x="1360348" y="1027611"/>
            <a:ext cx="9455697" cy="844732"/>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610091" y="1409351"/>
            <a:ext cx="8722629" cy="4863576"/>
          </a:xfrm>
          <a:prstGeom prst="rect">
            <a:avLst/>
          </a:prstGeom>
        </p:spPr>
        <p:txBody>
          <a:bodyPr wrap="square">
            <a:spAutoFit/>
          </a:bodyPr>
          <a:lstStyle/>
          <a:p>
            <a:pPr>
              <a:lnSpc>
                <a:spcPct val="107000"/>
              </a:lnSpc>
              <a:spcAft>
                <a:spcPts val="800"/>
              </a:spcAft>
            </a:pPr>
            <a:r>
              <a:rPr lang="en-US" sz="2600" dirty="0">
                <a:ea typeface="Calibri" panose="020F0502020204030204" pitchFamily="34" charset="0"/>
                <a:cs typeface="Times New Roman" panose="02020603050405020304" pitchFamily="18" charset="0"/>
              </a:rPr>
              <a:t>Computing the Greatest Common Divisor</a:t>
            </a: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Theorem 0.9 gives us a straightforward way to compute the greatest common divisor of two such integers.</a:t>
            </a:r>
            <a:r>
              <a:rPr lang="en-US" sz="2400" dirty="0">
                <a:latin typeface="Times New Roman" panose="02020603050405020304" pitchFamily="18" charset="0"/>
                <a:ea typeface="Calibri" panose="020F0502020204030204" pitchFamily="34" charset="0"/>
                <a:cs typeface="Times New Roman" panose="02020603050405020304" pitchFamily="18" charset="0"/>
              </a:rPr>
              <a:t> We simply </a:t>
            </a:r>
          </a:p>
          <a:p>
            <a:pPr marL="800100" lvl="1" indent="-3429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find the unique factorizations for the two integers, </a:t>
            </a:r>
          </a:p>
          <a:p>
            <a:pPr marL="800100" lvl="1" indent="-3429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determine which primes they have in common, and </a:t>
            </a:r>
          </a:p>
          <a:p>
            <a:pPr marL="800100" lvl="1" indent="-3429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determine the greatest common divisor to be a product whose terms are these common primes, where the power of each prime in the product is the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smaller</a:t>
            </a:r>
            <a:r>
              <a:rPr lang="en-US" sz="2400" dirty="0">
                <a:latin typeface="Times New Roman" panose="02020603050405020304" pitchFamily="18" charset="0"/>
                <a:ea typeface="Calibri" panose="020F0502020204030204" pitchFamily="34" charset="0"/>
                <a:cs typeface="Times New Roman" panose="02020603050405020304" pitchFamily="18" charset="0"/>
              </a:rPr>
              <a:t> of its orders in the two integers. </a:t>
            </a:r>
          </a:p>
          <a:p>
            <a:pPr>
              <a:lnSpc>
                <a:spcPct val="107000"/>
              </a:lnSpc>
              <a:spcAft>
                <a:spcPts val="800"/>
              </a:spcAft>
            </a:pP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following example illustrated this.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3A6934CB-FA5E-4DCF-8ADC-50326B44F38F}"/>
              </a:ext>
            </a:extLst>
          </p:cNvPr>
          <p:cNvSpPr/>
          <p:nvPr/>
        </p:nvSpPr>
        <p:spPr>
          <a:xfrm rot="20706359" flipH="1">
            <a:off x="594074" y="1653421"/>
            <a:ext cx="595129" cy="437843"/>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Times New Roman" panose="02020603050405020304" pitchFamily="18" charset="0"/>
                <a:cs typeface="Times New Roman" panose="02020603050405020304" pitchFamily="18" charset="0"/>
              </a:rPr>
              <a:t>?</a:t>
            </a:r>
          </a:p>
        </p:txBody>
      </p:sp>
      <p:pic>
        <p:nvPicPr>
          <p:cNvPr id="7" name="Picture 6" descr="Image result for sad face">
            <a:extLst>
              <a:ext uri="{FF2B5EF4-FFF2-40B4-BE49-F238E27FC236}">
                <a16:creationId xmlns:a16="http://schemas.microsoft.com/office/drawing/2014/main" id="{20B2F5DA-73B3-4BFA-9D09-31A3620CFBA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58905" y="1551576"/>
            <a:ext cx="460395" cy="421006"/>
          </a:xfrm>
          <a:prstGeom prst="rect">
            <a:avLst/>
          </a:prstGeom>
          <a:noFill/>
        </p:spPr>
      </p:pic>
    </p:spTree>
    <p:extLst>
      <p:ext uri="{BB962C8B-B14F-4D97-AF65-F5344CB8AC3E}">
        <p14:creationId xmlns:p14="http://schemas.microsoft.com/office/powerpoint/2010/main" val="3123537849"/>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4480" y="1024128"/>
            <a:ext cx="8686591" cy="4878323"/>
          </a:xfrm>
          <a:prstGeom prst="rect">
            <a:avLst/>
          </a:prstGeom>
          <a:solidFill>
            <a:srgbClr val="FFFF00"/>
          </a:solidFill>
        </p:spPr>
        <p:txBody>
          <a:bodyPr wrap="square">
            <a:spAutoFit/>
          </a:bodyPr>
          <a:lstStyle/>
          <a:p>
            <a:pPr>
              <a:lnSpc>
                <a:spcPct val="107000"/>
              </a:lnSpc>
              <a:spcAft>
                <a:spcPts val="800"/>
              </a:spcAft>
            </a:pPr>
            <a:r>
              <a:rPr lang="en-US" sz="2600" dirty="0">
                <a:ea typeface="Calibri" panose="020F0502020204030204" pitchFamily="34" charset="0"/>
                <a:cs typeface="Times New Roman" panose="02020603050405020304" pitchFamily="18" charset="0"/>
              </a:rPr>
              <a:t>Example 0.43:</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3,185,325 = 3</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4</a:t>
            </a:r>
            <a:r>
              <a:rPr lang="en-US" sz="2400" dirty="0">
                <a:latin typeface="Times New Roman" panose="02020603050405020304" pitchFamily="18" charset="0"/>
                <a:ea typeface="Calibri" panose="020F0502020204030204" pitchFamily="34" charset="0"/>
                <a:cs typeface="Times New Roman" panose="02020603050405020304" pitchFamily="18" charset="0"/>
              </a:rPr>
              <a:t> x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5</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x 11</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x 13</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7,276,500 = 2</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x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a:t>
            </a:r>
            <a:r>
              <a:rPr lang="en-US" sz="2400" dirty="0">
                <a:latin typeface="Times New Roman" panose="02020603050405020304" pitchFamily="18" charset="0"/>
                <a:ea typeface="Calibri" panose="020F0502020204030204" pitchFamily="34" charset="0"/>
                <a:cs typeface="Times New Roman" panose="02020603050405020304" pitchFamily="18" charset="0"/>
              </a:rPr>
              <a:t> x 5</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3</a:t>
            </a:r>
            <a:r>
              <a:rPr lang="en-US" sz="2400" dirty="0">
                <a:latin typeface="Times New Roman" panose="02020603050405020304" pitchFamily="18" charset="0"/>
                <a:ea typeface="Calibri" panose="020F0502020204030204" pitchFamily="34" charset="0"/>
                <a:cs typeface="Times New Roman" panose="02020603050405020304" pitchFamily="18" charset="0"/>
              </a:rPr>
              <a:t> x 7</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x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11</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(3,185,325, 7,276,500) =  3</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x 5</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x 11</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7,425.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problem </a:t>
            </a:r>
            <a:r>
              <a:rPr lang="en-US" sz="2400" dirty="0">
                <a:latin typeface="Times New Roman" panose="02020603050405020304" pitchFamily="18" charset="0"/>
                <a:ea typeface="Calibri" panose="020F0502020204030204" pitchFamily="34" charset="0"/>
                <a:cs typeface="Times New Roman" panose="02020603050405020304" pitchFamily="18" charset="0"/>
              </a:rPr>
              <a:t>with this technique is:</a:t>
            </a:r>
          </a:p>
          <a:p>
            <a:pPr marL="342900" indent="-342900">
              <a:lnSpc>
                <a:spcPct val="107000"/>
              </a:lnSpc>
              <a:spcAft>
                <a:spcPts val="8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Not easy to find the unique factorization of an integer</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800100" lvl="1" indent="-3429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Some difficulty factoring these integers in this example.</a:t>
            </a:r>
          </a:p>
          <a:p>
            <a:pPr marL="800100" lvl="1" indent="-3429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imagine the difficulty if the integer has 25 digits instead of 7. </a:t>
            </a:r>
          </a:p>
          <a:p>
            <a:pPr marL="342900" indent="-342900">
              <a:lnSpc>
                <a:spcPct val="107000"/>
              </a:lnSpc>
              <a:spcAft>
                <a:spcPts val="800"/>
              </a:spcAft>
              <a:buFont typeface="Arial" panose="020B0604020202020204" pitchFamily="34" charset="0"/>
              <a:buChar char="•"/>
            </a:pP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no one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has ever found a polynomial-time algorithm </a:t>
            </a:r>
            <a:r>
              <a:rPr lang="en-US" sz="2400" dirty="0">
                <a:latin typeface="Times New Roman" panose="02020603050405020304" pitchFamily="18" charset="0"/>
                <a:ea typeface="Calibri" panose="020F0502020204030204" pitchFamily="34" charset="0"/>
                <a:cs typeface="Times New Roman" panose="02020603050405020304" pitchFamily="18" charset="0"/>
              </a:rPr>
              <a:t>for determining the factorization of an integer.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Image result for sad face">
            <a:extLst>
              <a:ext uri="{FF2B5EF4-FFF2-40B4-BE49-F238E27FC236}">
                <a16:creationId xmlns:a16="http://schemas.microsoft.com/office/drawing/2014/main" id="{20B2F5DA-73B3-4BFA-9D09-31A3620CFBA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42421" y="3429000"/>
            <a:ext cx="462212" cy="422667"/>
          </a:xfrm>
          <a:prstGeom prst="rect">
            <a:avLst/>
          </a:prstGeom>
          <a:noFill/>
        </p:spPr>
      </p:pic>
    </p:spTree>
    <p:extLst>
      <p:ext uri="{BB962C8B-B14F-4D97-AF65-F5344CB8AC3E}">
        <p14:creationId xmlns:p14="http://schemas.microsoft.com/office/powerpoint/2010/main" val="604352491"/>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435608" y="140968"/>
                <a:ext cx="10165842" cy="6717032"/>
              </a:xfrm>
              <a:prstGeom prst="rect">
                <a:avLst/>
              </a:prstGeom>
            </p:spPr>
            <p:txBody>
              <a:bodyPr wrap="square">
                <a:spAutoFit/>
              </a:bodyPr>
              <a:lstStyle/>
              <a:p>
                <a:pPr>
                  <a:lnSpc>
                    <a:spcPct val="107000"/>
                  </a:lnSpc>
                  <a:spcAft>
                    <a:spcPts val="800"/>
                  </a:spcAft>
                </a:pPr>
                <a:r>
                  <a:rPr lang="en-US" sz="2600" dirty="0">
                    <a:ea typeface="Calibri" panose="020F0502020204030204" pitchFamily="34" charset="0"/>
                    <a:cs typeface="Times New Roman" panose="02020603050405020304" pitchFamily="18" charset="0"/>
                  </a:rPr>
                  <a:t>Example 0.43:  </a:t>
                </a:r>
                <a:r>
                  <a:rPr lang="en-US" sz="2400" dirty="0">
                    <a:ea typeface="Calibri" panose="020F0502020204030204" pitchFamily="34" charset="0"/>
                    <a:cs typeface="Times New Roman" panose="02020603050405020304" pitchFamily="18" charset="0"/>
                  </a:rPr>
                  <a:t>find </a:t>
                </a:r>
                <a:r>
                  <a:rPr lang="en-US" sz="2400" dirty="0" err="1">
                    <a:ea typeface="Calibri" panose="020F0502020204030204" pitchFamily="34" charset="0"/>
                    <a:cs typeface="Times New Roman" panose="02020603050405020304" pitchFamily="18" charset="0"/>
                  </a:rPr>
                  <a:t>gcd</a:t>
                </a:r>
                <a:r>
                  <a:rPr lang="en-US" sz="2400" dirty="0">
                    <a:ea typeface="Calibri" panose="020F0502020204030204" pitchFamily="34" charset="0"/>
                    <a:cs typeface="Times New Roman" panose="02020603050405020304" pitchFamily="18" charset="0"/>
                  </a:rPr>
                  <a:t>(7,276,500, 3,185,325)</a:t>
                </a:r>
              </a:p>
              <a:p>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ea typeface="Calibri" panose="020F0502020204030204" pitchFamily="34" charset="0"/>
                    <a:cs typeface="Times New Roman" panose="02020603050405020304" pitchFamily="18" charset="0"/>
                  </a:rPr>
                  <a:t>(</a:t>
                </a:r>
                <a:r>
                  <a:rPr lang="en-US" dirty="0">
                    <a:latin typeface="Times New Roman" panose="02020603050405020304" pitchFamily="18" charset="0"/>
                    <a:ea typeface="Calibri" panose="020F0502020204030204" pitchFamily="34" charset="0"/>
                    <a:cs typeface="Times New Roman" panose="02020603050405020304" pitchFamily="18" charset="0"/>
                  </a:rPr>
                  <a:t>7,276,500, 3,185,325)</a:t>
                </a:r>
              </a:p>
              <a:p>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(3,185,325, 905,850)   </a:t>
                </a:r>
                <a:r>
                  <a:rPr lang="en-US" u="sng" dirty="0">
                    <a:latin typeface="Times New Roman" panose="02020603050405020304" pitchFamily="18" charset="0"/>
                    <a:ea typeface="Calibri" panose="020F0502020204030204" pitchFamily="34" charset="0"/>
                    <a:cs typeface="Times New Roman" panose="02020603050405020304" pitchFamily="18" charset="0"/>
                  </a:rPr>
                  <a:t>7,276,500</a:t>
                </a:r>
                <a:r>
                  <a:rPr lang="en-US" dirty="0">
                    <a:latin typeface="Times New Roman" panose="02020603050405020304" pitchFamily="18" charset="0"/>
                    <a:ea typeface="Calibri" panose="020F0502020204030204" pitchFamily="34" charset="0"/>
                    <a:cs typeface="Times New Roman" panose="02020603050405020304" pitchFamily="18" charset="0"/>
                  </a:rPr>
                  <a:t> = 2*</a:t>
                </a:r>
                <a:r>
                  <a:rPr lang="en-US" u="sng" dirty="0">
                    <a:latin typeface="Times New Roman" panose="02020603050405020304" pitchFamily="18" charset="0"/>
                    <a:ea typeface="Calibri" panose="020F0502020204030204" pitchFamily="34" charset="0"/>
                    <a:cs typeface="Times New Roman" panose="02020603050405020304" pitchFamily="18" charset="0"/>
                  </a:rPr>
                  <a:t>3,185,325</a:t>
                </a:r>
                <a:r>
                  <a:rPr lang="en-US" dirty="0">
                    <a:latin typeface="Times New Roman" panose="02020603050405020304" pitchFamily="18" charset="0"/>
                    <a:ea typeface="Calibri" panose="020F0502020204030204" pitchFamily="34" charset="0"/>
                    <a:cs typeface="Times New Roman" panose="02020603050405020304" pitchFamily="18" charset="0"/>
                  </a:rPr>
                  <a:t> + 905,850  </a:t>
                </a:r>
                <a14:m>
                  <m:oMath xmlns:m="http://schemas.openxmlformats.org/officeDocument/2006/math">
                    <m:r>
                      <a:rPr lang="en-US"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dirty="0">
                    <a:ea typeface="Calibri" panose="020F0502020204030204" pitchFamily="34" charset="0"/>
                    <a:cs typeface="Times New Roman" panose="02020603050405020304" pitchFamily="18" charset="0"/>
                  </a:rPr>
                  <a:t> </a:t>
                </a:r>
              </a:p>
              <a:p>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(905,850, 467,775)      </a:t>
                </a:r>
                <a:r>
                  <a:rPr lang="en-US" u="sng" dirty="0">
                    <a:latin typeface="Times New Roman" panose="02020603050405020304" pitchFamily="18" charset="0"/>
                    <a:ea typeface="Calibri" panose="020F0502020204030204" pitchFamily="34" charset="0"/>
                    <a:cs typeface="Times New Roman" panose="02020603050405020304" pitchFamily="18" charset="0"/>
                  </a:rPr>
                  <a:t>3,185,325</a:t>
                </a:r>
                <a:r>
                  <a:rPr lang="en-US" dirty="0">
                    <a:latin typeface="Times New Roman" panose="02020603050405020304" pitchFamily="18" charset="0"/>
                    <a:ea typeface="Calibri" panose="020F0502020204030204" pitchFamily="34" charset="0"/>
                    <a:cs typeface="Times New Roman" panose="02020603050405020304" pitchFamily="18" charset="0"/>
                  </a:rPr>
                  <a:t> = 3* </a:t>
                </a:r>
                <a:r>
                  <a:rPr lang="en-US" u="sng" dirty="0">
                    <a:latin typeface="Times New Roman" panose="02020603050405020304" pitchFamily="18" charset="0"/>
                    <a:ea typeface="Calibri" panose="020F0502020204030204" pitchFamily="34" charset="0"/>
                    <a:cs typeface="Times New Roman" panose="02020603050405020304" pitchFamily="18" charset="0"/>
                  </a:rPr>
                  <a:t>905,850</a:t>
                </a:r>
                <a:r>
                  <a:rPr lang="en-US" dirty="0">
                    <a:latin typeface="Times New Roman" panose="02020603050405020304" pitchFamily="18" charset="0"/>
                    <a:ea typeface="Calibri" panose="020F0502020204030204" pitchFamily="34" charset="0"/>
                    <a:cs typeface="Times New Roman" panose="02020603050405020304" pitchFamily="18" charset="0"/>
                  </a:rPr>
                  <a:t> + 467,775</a:t>
                </a:r>
              </a:p>
              <a:p>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(467,775, 438,075)        </a:t>
                </a:r>
                <a:r>
                  <a:rPr lang="en-US" u="sng" dirty="0">
                    <a:latin typeface="Times New Roman" panose="02020603050405020304" pitchFamily="18" charset="0"/>
                    <a:ea typeface="Calibri" panose="020F0502020204030204" pitchFamily="34" charset="0"/>
                    <a:cs typeface="Times New Roman" panose="02020603050405020304" pitchFamily="18" charset="0"/>
                  </a:rPr>
                  <a:t>905,850</a:t>
                </a:r>
                <a:r>
                  <a:rPr lang="en-US" dirty="0">
                    <a:latin typeface="Times New Roman" panose="02020603050405020304" pitchFamily="18" charset="0"/>
                    <a:ea typeface="Calibri" panose="020F0502020204030204" pitchFamily="34" charset="0"/>
                    <a:cs typeface="Times New Roman" panose="02020603050405020304" pitchFamily="18" charset="0"/>
                  </a:rPr>
                  <a:t>  = 1* </a:t>
                </a:r>
                <a:r>
                  <a:rPr lang="en-US" u="sng" dirty="0">
                    <a:latin typeface="Times New Roman" panose="02020603050405020304" pitchFamily="18" charset="0"/>
                    <a:ea typeface="Calibri" panose="020F0502020204030204" pitchFamily="34" charset="0"/>
                    <a:cs typeface="Times New Roman" panose="02020603050405020304" pitchFamily="18" charset="0"/>
                  </a:rPr>
                  <a:t>467,775</a:t>
                </a:r>
                <a:r>
                  <a:rPr lang="en-US" dirty="0">
                    <a:latin typeface="Times New Roman" panose="02020603050405020304" pitchFamily="18" charset="0"/>
                    <a:ea typeface="Calibri" panose="020F0502020204030204" pitchFamily="34" charset="0"/>
                    <a:cs typeface="Times New Roman" panose="02020603050405020304" pitchFamily="18" charset="0"/>
                  </a:rPr>
                  <a:t> + 438,075 </a:t>
                </a:r>
              </a:p>
              <a:p>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(438,075, 29,700)          </a:t>
                </a:r>
                <a:r>
                  <a:rPr lang="en-US" u="sng" dirty="0">
                    <a:latin typeface="Times New Roman" panose="02020603050405020304" pitchFamily="18" charset="0"/>
                    <a:ea typeface="Calibri" panose="020F0502020204030204" pitchFamily="34" charset="0"/>
                    <a:cs typeface="Times New Roman" panose="02020603050405020304" pitchFamily="18" charset="0"/>
                  </a:rPr>
                  <a:t>467,775</a:t>
                </a:r>
                <a:r>
                  <a:rPr lang="en-US" dirty="0">
                    <a:latin typeface="Times New Roman" panose="02020603050405020304" pitchFamily="18" charset="0"/>
                    <a:ea typeface="Calibri" panose="020F0502020204030204" pitchFamily="34" charset="0"/>
                    <a:cs typeface="Times New Roman" panose="02020603050405020304" pitchFamily="18" charset="0"/>
                  </a:rPr>
                  <a:t>  = 1* </a:t>
                </a:r>
                <a:r>
                  <a:rPr lang="en-US" u="sng" dirty="0">
                    <a:latin typeface="Times New Roman" panose="02020603050405020304" pitchFamily="18" charset="0"/>
                    <a:ea typeface="Calibri" panose="020F0502020204030204" pitchFamily="34" charset="0"/>
                    <a:cs typeface="Times New Roman" panose="02020603050405020304" pitchFamily="18" charset="0"/>
                  </a:rPr>
                  <a:t>438,075</a:t>
                </a:r>
                <a:r>
                  <a:rPr lang="en-US" dirty="0">
                    <a:latin typeface="Times New Roman" panose="02020603050405020304" pitchFamily="18" charset="0"/>
                    <a:ea typeface="Calibri" panose="020F0502020204030204" pitchFamily="34" charset="0"/>
                    <a:cs typeface="Times New Roman" panose="02020603050405020304" pitchFamily="18" charset="0"/>
                  </a:rPr>
                  <a:t> + 29,700</a:t>
                </a:r>
              </a:p>
              <a:p>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(29,770, 22,275)            </a:t>
                </a:r>
                <a:r>
                  <a:rPr lang="en-US" u="sng" dirty="0">
                    <a:latin typeface="Times New Roman" panose="02020603050405020304" pitchFamily="18" charset="0"/>
                    <a:ea typeface="Calibri" panose="020F0502020204030204" pitchFamily="34" charset="0"/>
                    <a:cs typeface="Times New Roman" panose="02020603050405020304" pitchFamily="18" charset="0"/>
                  </a:rPr>
                  <a:t>438,075</a:t>
                </a:r>
                <a:r>
                  <a:rPr lang="en-US" dirty="0">
                    <a:latin typeface="Times New Roman" panose="02020603050405020304" pitchFamily="18" charset="0"/>
                    <a:ea typeface="Calibri" panose="020F0502020204030204" pitchFamily="34" charset="0"/>
                    <a:cs typeface="Times New Roman" panose="02020603050405020304" pitchFamily="18" charset="0"/>
                  </a:rPr>
                  <a:t>  = 14* </a:t>
                </a:r>
                <a:r>
                  <a:rPr lang="en-US" u="sng" dirty="0">
                    <a:latin typeface="Times New Roman" panose="02020603050405020304" pitchFamily="18" charset="0"/>
                    <a:ea typeface="Calibri" panose="020F0502020204030204" pitchFamily="34" charset="0"/>
                    <a:cs typeface="Times New Roman" panose="02020603050405020304" pitchFamily="18" charset="0"/>
                  </a:rPr>
                  <a:t>29,700</a:t>
                </a:r>
                <a:r>
                  <a:rPr lang="en-US" dirty="0">
                    <a:latin typeface="Times New Roman" panose="02020603050405020304" pitchFamily="18" charset="0"/>
                    <a:ea typeface="Calibri" panose="020F0502020204030204" pitchFamily="34" charset="0"/>
                    <a:cs typeface="Times New Roman" panose="02020603050405020304" pitchFamily="18" charset="0"/>
                  </a:rPr>
                  <a:t> + 22,275</a:t>
                </a:r>
              </a:p>
              <a:p>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(22,275, 7,425)	       </a:t>
                </a:r>
                <a:r>
                  <a:rPr lang="en-US" u="sng" dirty="0">
                    <a:latin typeface="Times New Roman" panose="02020603050405020304" pitchFamily="18" charset="0"/>
                    <a:ea typeface="Calibri" panose="020F0502020204030204" pitchFamily="34" charset="0"/>
                    <a:cs typeface="Times New Roman" panose="02020603050405020304" pitchFamily="18" charset="0"/>
                  </a:rPr>
                  <a:t>29,770</a:t>
                </a:r>
                <a:r>
                  <a:rPr lang="en-US" dirty="0">
                    <a:latin typeface="Times New Roman" panose="02020603050405020304" pitchFamily="18" charset="0"/>
                    <a:ea typeface="Calibri" panose="020F0502020204030204" pitchFamily="34" charset="0"/>
                    <a:cs typeface="Times New Roman" panose="02020603050405020304" pitchFamily="18" charset="0"/>
                  </a:rPr>
                  <a:t> = 1* </a:t>
                </a:r>
                <a:r>
                  <a:rPr lang="en-US" u="sng" dirty="0">
                    <a:latin typeface="Times New Roman" panose="02020603050405020304" pitchFamily="18" charset="0"/>
                    <a:ea typeface="Calibri" panose="020F0502020204030204" pitchFamily="34" charset="0"/>
                    <a:cs typeface="Times New Roman" panose="02020603050405020304" pitchFamily="18" charset="0"/>
                  </a:rPr>
                  <a:t>22,275</a:t>
                </a:r>
                <a:r>
                  <a:rPr lang="en-US" dirty="0">
                    <a:latin typeface="Times New Roman" panose="02020603050405020304" pitchFamily="18" charset="0"/>
                    <a:ea typeface="Calibri" panose="020F0502020204030204" pitchFamily="34" charset="0"/>
                    <a:cs typeface="Times New Roman" panose="02020603050405020304" pitchFamily="18" charset="0"/>
                  </a:rPr>
                  <a:t> + 7425</a:t>
                </a:r>
              </a:p>
              <a:p>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(7,425, 0) 		       </a:t>
                </a:r>
                <a:r>
                  <a:rPr lang="en-US" u="sng" dirty="0">
                    <a:latin typeface="Times New Roman" panose="02020603050405020304" pitchFamily="18" charset="0"/>
                    <a:ea typeface="Calibri" panose="020F0502020204030204" pitchFamily="34" charset="0"/>
                    <a:cs typeface="Times New Roman" panose="02020603050405020304" pitchFamily="18" charset="0"/>
                  </a:rPr>
                  <a:t>22,275</a:t>
                </a:r>
                <a:r>
                  <a:rPr lang="en-US" dirty="0">
                    <a:latin typeface="Times New Roman" panose="02020603050405020304" pitchFamily="18" charset="0"/>
                    <a:ea typeface="Calibri" panose="020F0502020204030204" pitchFamily="34" charset="0"/>
                    <a:cs typeface="Times New Roman" panose="02020603050405020304" pitchFamily="18" charset="0"/>
                  </a:rPr>
                  <a:t>  = 3 * </a:t>
                </a:r>
                <a:r>
                  <a:rPr lang="en-US" u="sng" dirty="0">
                    <a:latin typeface="Times New Roman" panose="02020603050405020304" pitchFamily="18" charset="0"/>
                    <a:ea typeface="Calibri" panose="020F0502020204030204" pitchFamily="34" charset="0"/>
                    <a:cs typeface="Times New Roman" panose="02020603050405020304" pitchFamily="18" charset="0"/>
                  </a:rPr>
                  <a:t>7,425</a:t>
                </a:r>
                <a:r>
                  <a:rPr lang="en-US" dirty="0">
                    <a:latin typeface="Times New Roman" panose="02020603050405020304" pitchFamily="18" charset="0"/>
                    <a:ea typeface="Calibri" panose="020F0502020204030204" pitchFamily="34" charset="0"/>
                    <a:cs typeface="Times New Roman" panose="02020603050405020304" pitchFamily="18" charset="0"/>
                  </a:rPr>
                  <a:t> + 0</a:t>
                </a:r>
              </a:p>
              <a:p>
                <a:r>
                  <a:rPr lang="en-US" dirty="0">
                    <a:latin typeface="Times New Roman" panose="02020603050405020304" pitchFamily="18" charset="0"/>
                    <a:ea typeface="Calibri" panose="020F0502020204030204" pitchFamily="34" charset="0"/>
                    <a:cs typeface="Times New Roman" panose="02020603050405020304" pitchFamily="18" charset="0"/>
                  </a:rPr>
                  <a:t>= 7,425			         </a:t>
                </a:r>
                <a:r>
                  <a:rPr lang="en-US" u="sng" dirty="0">
                    <a:latin typeface="Times New Roman" panose="02020603050405020304" pitchFamily="18" charset="0"/>
                    <a:ea typeface="Calibri" panose="020F0502020204030204" pitchFamily="34" charset="0"/>
                    <a:cs typeface="Times New Roman" panose="02020603050405020304" pitchFamily="18" charset="0"/>
                  </a:rPr>
                  <a:t>7,425</a:t>
                </a:r>
                <a:r>
                  <a:rPr lang="en-US" dirty="0">
                    <a:latin typeface="Times New Roman" panose="02020603050405020304" pitchFamily="18" charset="0"/>
                    <a:ea typeface="Calibri" panose="020F0502020204030204" pitchFamily="34" charset="0"/>
                    <a:cs typeface="Times New Roman" panose="02020603050405020304" pitchFamily="18" charset="0"/>
                  </a:rPr>
                  <a:t>  = 0 * </a:t>
                </a:r>
                <a:r>
                  <a:rPr lang="en-US" u="sng" dirty="0">
                    <a:latin typeface="Times New Roman" panose="02020603050405020304" pitchFamily="18" charset="0"/>
                    <a:ea typeface="Calibri" panose="020F0502020204030204" pitchFamily="34" charset="0"/>
                    <a:cs typeface="Times New Roman" panose="02020603050405020304" pitchFamily="18" charset="0"/>
                  </a:rPr>
                  <a:t>0</a:t>
                </a:r>
                <a:r>
                  <a:rPr lang="en-US" dirty="0">
                    <a:latin typeface="Times New Roman" panose="02020603050405020304" pitchFamily="18" charset="0"/>
                    <a:ea typeface="Calibri" panose="020F0502020204030204" pitchFamily="34" charset="0"/>
                    <a:cs typeface="Times New Roman" panose="02020603050405020304" pitchFamily="18" charset="0"/>
                  </a:rPr>
                  <a:t> + 7,425</a:t>
                </a:r>
              </a:p>
              <a:p>
                <a:r>
                  <a:rPr lang="en-US" dirty="0">
                    <a:latin typeface="Times New Roman" panose="02020603050405020304" pitchFamily="18" charset="0"/>
                    <a:ea typeface="Calibri" panose="020F0502020204030204" pitchFamily="34" charset="0"/>
                    <a:cs typeface="Times New Roman" panose="02020603050405020304" pitchFamily="18" charset="0"/>
                  </a:rPr>
                  <a:t>7,425 = 1*</a:t>
                </a:r>
                <a:r>
                  <a:rPr lang="en-US" u="sng" dirty="0">
                    <a:latin typeface="Times New Roman" panose="02020603050405020304" pitchFamily="18" charset="0"/>
                    <a:ea typeface="Calibri" panose="020F0502020204030204" pitchFamily="34" charset="0"/>
                    <a:cs typeface="Times New Roman" panose="02020603050405020304" pitchFamily="18" charset="0"/>
                  </a:rPr>
                  <a:t> 7,425</a:t>
                </a:r>
                <a:r>
                  <a:rPr lang="en-US" dirty="0">
                    <a:latin typeface="Times New Roman" panose="02020603050405020304" pitchFamily="18" charset="0"/>
                    <a:ea typeface="Calibri" panose="020F0502020204030204" pitchFamily="34" charset="0"/>
                    <a:cs typeface="Times New Roman" panose="02020603050405020304" pitchFamily="18" charset="0"/>
                  </a:rPr>
                  <a:t>  = 1*(1* </a:t>
                </a:r>
                <a:r>
                  <a:rPr lang="en-US" u="sng" dirty="0">
                    <a:latin typeface="Times New Roman" panose="02020603050405020304" pitchFamily="18" charset="0"/>
                    <a:ea typeface="Calibri" panose="020F0502020204030204" pitchFamily="34" charset="0"/>
                    <a:cs typeface="Times New Roman" panose="02020603050405020304" pitchFamily="18" charset="0"/>
                  </a:rPr>
                  <a:t>29,770</a:t>
                </a:r>
                <a:r>
                  <a:rPr lang="en-US" dirty="0">
                    <a:latin typeface="Times New Roman" panose="02020603050405020304" pitchFamily="18" charset="0"/>
                    <a:ea typeface="Calibri" panose="020F0502020204030204" pitchFamily="34" charset="0"/>
                    <a:cs typeface="Times New Roman" panose="02020603050405020304" pitchFamily="18" charset="0"/>
                  </a:rPr>
                  <a:t> - 1* </a:t>
                </a:r>
                <a:r>
                  <a:rPr lang="en-US" u="sng" dirty="0">
                    <a:latin typeface="Times New Roman" panose="02020603050405020304" pitchFamily="18" charset="0"/>
                    <a:ea typeface="Calibri" panose="020F0502020204030204" pitchFamily="34" charset="0"/>
                    <a:cs typeface="Times New Roman" panose="02020603050405020304" pitchFamily="18" charset="0"/>
                  </a:rPr>
                  <a:t>22,275</a:t>
                </a:r>
                <a:r>
                  <a:rPr lang="en-US" dirty="0">
                    <a:latin typeface="Times New Roman" panose="02020603050405020304" pitchFamily="18" charset="0"/>
                    <a:ea typeface="Calibri" panose="020F0502020204030204" pitchFamily="34" charset="0"/>
                    <a:cs typeface="Times New Roman" panose="02020603050405020304" pitchFamily="18" charset="0"/>
                  </a:rPr>
                  <a:t> )</a:t>
                </a:r>
              </a:p>
              <a:p>
                <a:r>
                  <a:rPr lang="en-US" dirty="0">
                    <a:latin typeface="Times New Roman" panose="02020603050405020304" pitchFamily="18" charset="0"/>
                    <a:ea typeface="Calibri" panose="020F0502020204030204" pitchFamily="34" charset="0"/>
                    <a:cs typeface="Times New Roman" panose="02020603050405020304" pitchFamily="18" charset="0"/>
                  </a:rPr>
                  <a:t>= 1* (1*</a:t>
                </a:r>
                <a:r>
                  <a:rPr lang="en-US" u="sng" dirty="0">
                    <a:latin typeface="Times New Roman" panose="02020603050405020304" pitchFamily="18" charset="0"/>
                    <a:ea typeface="Calibri" panose="020F0502020204030204" pitchFamily="34" charset="0"/>
                    <a:cs typeface="Times New Roman" panose="02020603050405020304" pitchFamily="18" charset="0"/>
                  </a:rPr>
                  <a:t>467,775</a:t>
                </a:r>
                <a:r>
                  <a:rPr lang="en-US" dirty="0">
                    <a:latin typeface="Times New Roman" panose="02020603050405020304" pitchFamily="18" charset="0"/>
                    <a:ea typeface="Calibri" panose="020F0502020204030204" pitchFamily="34" charset="0"/>
                    <a:cs typeface="Times New Roman" panose="02020603050405020304" pitchFamily="18" charset="0"/>
                  </a:rPr>
                  <a:t>  - 1* </a:t>
                </a:r>
                <a:r>
                  <a:rPr lang="en-US" u="sng" dirty="0">
                    <a:latin typeface="Times New Roman" panose="02020603050405020304" pitchFamily="18" charset="0"/>
                    <a:ea typeface="Calibri" panose="020F0502020204030204" pitchFamily="34" charset="0"/>
                    <a:cs typeface="Times New Roman" panose="02020603050405020304" pitchFamily="18" charset="0"/>
                  </a:rPr>
                  <a:t>438,075</a:t>
                </a:r>
                <a:r>
                  <a:rPr lang="en-US" dirty="0">
                    <a:latin typeface="Times New Roman" panose="02020603050405020304" pitchFamily="18" charset="0"/>
                    <a:ea typeface="Calibri" panose="020F0502020204030204" pitchFamily="34" charset="0"/>
                    <a:cs typeface="Times New Roman" panose="02020603050405020304" pitchFamily="18" charset="0"/>
                  </a:rPr>
                  <a:t> ) – (1 * </a:t>
                </a:r>
                <a:r>
                  <a:rPr lang="en-US" u="sng" dirty="0">
                    <a:latin typeface="Times New Roman" panose="02020603050405020304" pitchFamily="18" charset="0"/>
                    <a:ea typeface="Calibri" panose="020F0502020204030204" pitchFamily="34" charset="0"/>
                    <a:cs typeface="Times New Roman" panose="02020603050405020304" pitchFamily="18" charset="0"/>
                  </a:rPr>
                  <a:t>438,075</a:t>
                </a:r>
                <a:r>
                  <a:rPr lang="en-US" dirty="0">
                    <a:latin typeface="Times New Roman" panose="02020603050405020304" pitchFamily="18" charset="0"/>
                    <a:ea typeface="Calibri" panose="020F0502020204030204" pitchFamily="34" charset="0"/>
                    <a:cs typeface="Times New Roman" panose="02020603050405020304" pitchFamily="18" charset="0"/>
                  </a:rPr>
                  <a:t> -14* </a:t>
                </a:r>
                <a:r>
                  <a:rPr lang="en-US" u="sng" dirty="0">
                    <a:latin typeface="Times New Roman" panose="02020603050405020304" pitchFamily="18" charset="0"/>
                    <a:ea typeface="Calibri" panose="020F0502020204030204" pitchFamily="34" charset="0"/>
                    <a:cs typeface="Times New Roman" panose="02020603050405020304" pitchFamily="18" charset="0"/>
                  </a:rPr>
                  <a:t>29,700</a:t>
                </a:r>
                <a:r>
                  <a:rPr lang="en-US" dirty="0">
                    <a:latin typeface="Times New Roman" panose="02020603050405020304" pitchFamily="18" charset="0"/>
                    <a:ea typeface="Calibri" panose="020F0502020204030204" pitchFamily="34" charset="0"/>
                    <a:cs typeface="Times New Roman" panose="02020603050405020304" pitchFamily="18" charset="0"/>
                  </a:rPr>
                  <a:t> ))</a:t>
                </a:r>
              </a:p>
              <a:p>
                <a:r>
                  <a:rPr lang="en-US" dirty="0">
                    <a:latin typeface="Times New Roman" panose="02020603050405020304" pitchFamily="18" charset="0"/>
                    <a:ea typeface="Calibri" panose="020F0502020204030204" pitchFamily="34" charset="0"/>
                    <a:cs typeface="Times New Roman" panose="02020603050405020304" pitchFamily="18" charset="0"/>
                  </a:rPr>
                  <a:t>= 1*</a:t>
                </a:r>
                <a:r>
                  <a:rPr lang="en-US" u="sng" dirty="0">
                    <a:latin typeface="Times New Roman" panose="02020603050405020304" pitchFamily="18" charset="0"/>
                    <a:ea typeface="Calibri" panose="020F0502020204030204" pitchFamily="34" charset="0"/>
                    <a:cs typeface="Times New Roman" panose="02020603050405020304" pitchFamily="18" charset="0"/>
                  </a:rPr>
                  <a:t>467,775</a:t>
                </a:r>
                <a:r>
                  <a:rPr lang="en-US" dirty="0">
                    <a:latin typeface="Times New Roman" panose="02020603050405020304" pitchFamily="18" charset="0"/>
                    <a:ea typeface="Calibri" panose="020F0502020204030204" pitchFamily="34" charset="0"/>
                    <a:cs typeface="Times New Roman" panose="02020603050405020304" pitchFamily="18" charset="0"/>
                  </a:rPr>
                  <a:t>  - 2* </a:t>
                </a:r>
                <a:r>
                  <a:rPr lang="en-US" u="sng" dirty="0">
                    <a:latin typeface="Times New Roman" panose="02020603050405020304" pitchFamily="18" charset="0"/>
                    <a:ea typeface="Calibri" panose="020F0502020204030204" pitchFamily="34" charset="0"/>
                    <a:cs typeface="Times New Roman" panose="02020603050405020304" pitchFamily="18" charset="0"/>
                  </a:rPr>
                  <a:t>438,075</a:t>
                </a:r>
                <a:r>
                  <a:rPr lang="en-US" dirty="0">
                    <a:latin typeface="Times New Roman" panose="02020603050405020304" pitchFamily="18" charset="0"/>
                    <a:ea typeface="Calibri" panose="020F0502020204030204" pitchFamily="34" charset="0"/>
                    <a:cs typeface="Times New Roman" panose="02020603050405020304" pitchFamily="18" charset="0"/>
                  </a:rPr>
                  <a:t>  + 14* </a:t>
                </a:r>
                <a:r>
                  <a:rPr lang="en-US" u="sng" dirty="0">
                    <a:latin typeface="Times New Roman" panose="02020603050405020304" pitchFamily="18" charset="0"/>
                    <a:ea typeface="Calibri" panose="020F0502020204030204" pitchFamily="34" charset="0"/>
                    <a:cs typeface="Times New Roman" panose="02020603050405020304" pitchFamily="18" charset="0"/>
                  </a:rPr>
                  <a:t>29,700</a:t>
                </a:r>
                <a:r>
                  <a:rPr lang="en-US" dirty="0">
                    <a:latin typeface="Times New Roman" panose="02020603050405020304" pitchFamily="18" charset="0"/>
                    <a:ea typeface="Calibri" panose="020F0502020204030204" pitchFamily="34" charset="0"/>
                    <a:cs typeface="Times New Roman" panose="02020603050405020304" pitchFamily="18" charset="0"/>
                  </a:rPr>
                  <a:t> )</a:t>
                </a:r>
              </a:p>
              <a:p>
                <a:r>
                  <a:rPr lang="en-US" dirty="0">
                    <a:latin typeface="Times New Roman" panose="02020603050405020304" pitchFamily="18" charset="0"/>
                    <a:ea typeface="Calibri" panose="020F0502020204030204" pitchFamily="34" charset="0"/>
                    <a:cs typeface="Times New Roman" panose="02020603050405020304" pitchFamily="18" charset="0"/>
                  </a:rPr>
                  <a:t>= 1*</a:t>
                </a:r>
                <a:r>
                  <a:rPr lang="en-US" u="sng" dirty="0">
                    <a:latin typeface="Times New Roman" panose="02020603050405020304" pitchFamily="18" charset="0"/>
                    <a:ea typeface="Calibri" panose="020F0502020204030204" pitchFamily="34" charset="0"/>
                    <a:cs typeface="Times New Roman" panose="02020603050405020304" pitchFamily="18" charset="0"/>
                  </a:rPr>
                  <a:t>467,775</a:t>
                </a:r>
                <a:r>
                  <a:rPr lang="en-US" dirty="0">
                    <a:latin typeface="Times New Roman" panose="02020603050405020304" pitchFamily="18" charset="0"/>
                    <a:ea typeface="Calibri" panose="020F0502020204030204" pitchFamily="34" charset="0"/>
                    <a:cs typeface="Times New Roman" panose="02020603050405020304" pitchFamily="18" charset="0"/>
                  </a:rPr>
                  <a:t> -2*(1*</a:t>
                </a:r>
                <a:r>
                  <a:rPr lang="en-US" u="sng" dirty="0">
                    <a:latin typeface="Times New Roman" panose="02020603050405020304" pitchFamily="18" charset="0"/>
                    <a:ea typeface="Calibri" panose="020F0502020204030204" pitchFamily="34" charset="0"/>
                    <a:cs typeface="Times New Roman" panose="02020603050405020304" pitchFamily="18" charset="0"/>
                  </a:rPr>
                  <a:t> 905,850</a:t>
                </a:r>
                <a:r>
                  <a:rPr lang="en-US" dirty="0">
                    <a:latin typeface="Times New Roman" panose="02020603050405020304" pitchFamily="18" charset="0"/>
                    <a:ea typeface="Calibri" panose="020F0502020204030204" pitchFamily="34" charset="0"/>
                    <a:cs typeface="Times New Roman" panose="02020603050405020304" pitchFamily="18" charset="0"/>
                  </a:rPr>
                  <a:t>  -1* </a:t>
                </a:r>
                <a:r>
                  <a:rPr lang="en-US" u="sng" dirty="0">
                    <a:latin typeface="Times New Roman" panose="02020603050405020304" pitchFamily="18" charset="0"/>
                    <a:ea typeface="Calibri" panose="020F0502020204030204" pitchFamily="34" charset="0"/>
                    <a:cs typeface="Times New Roman" panose="02020603050405020304" pitchFamily="18" charset="0"/>
                  </a:rPr>
                  <a:t>467,775)</a:t>
                </a:r>
                <a:r>
                  <a:rPr lang="en-US" dirty="0">
                    <a:latin typeface="Times New Roman" panose="02020603050405020304" pitchFamily="18" charset="0"/>
                    <a:ea typeface="Calibri" panose="020F0502020204030204" pitchFamily="34" charset="0"/>
                    <a:cs typeface="Times New Roman" panose="02020603050405020304" pitchFamily="18" charset="0"/>
                  </a:rPr>
                  <a:t> + 14*(1*</a:t>
                </a:r>
                <a:r>
                  <a:rPr lang="en-US" u="sng" dirty="0">
                    <a:latin typeface="Times New Roman" panose="02020603050405020304" pitchFamily="18" charset="0"/>
                    <a:ea typeface="Calibri" panose="020F0502020204030204" pitchFamily="34" charset="0"/>
                    <a:cs typeface="Times New Roman" panose="02020603050405020304" pitchFamily="18" charset="0"/>
                  </a:rPr>
                  <a:t> 467,775</a:t>
                </a:r>
                <a:r>
                  <a:rPr lang="en-US" dirty="0">
                    <a:latin typeface="Times New Roman" panose="02020603050405020304" pitchFamily="18" charset="0"/>
                    <a:ea typeface="Calibri" panose="020F0502020204030204" pitchFamily="34" charset="0"/>
                    <a:cs typeface="Times New Roman" panose="02020603050405020304" pitchFamily="18" charset="0"/>
                  </a:rPr>
                  <a:t> - 1* </a:t>
                </a:r>
                <a:r>
                  <a:rPr lang="en-US" u="sng" dirty="0">
                    <a:latin typeface="Times New Roman" panose="02020603050405020304" pitchFamily="18" charset="0"/>
                    <a:ea typeface="Calibri" panose="020F0502020204030204" pitchFamily="34" charset="0"/>
                    <a:cs typeface="Times New Roman" panose="02020603050405020304" pitchFamily="18" charset="0"/>
                  </a:rPr>
                  <a:t>438,075</a:t>
                </a:r>
                <a:r>
                  <a:rPr lang="en-US" dirty="0">
                    <a:latin typeface="Times New Roman" panose="02020603050405020304" pitchFamily="18" charset="0"/>
                    <a:ea typeface="Calibri" panose="020F0502020204030204" pitchFamily="34" charset="0"/>
                    <a:cs typeface="Times New Roman" panose="02020603050405020304" pitchFamily="18" charset="0"/>
                  </a:rPr>
                  <a:t>) </a:t>
                </a:r>
              </a:p>
              <a:p>
                <a:r>
                  <a:rPr lang="en-US" dirty="0">
                    <a:latin typeface="Times New Roman" panose="02020603050405020304" pitchFamily="18" charset="0"/>
                    <a:ea typeface="Calibri" panose="020F0502020204030204" pitchFamily="34" charset="0"/>
                    <a:cs typeface="Times New Roman" panose="02020603050405020304" pitchFamily="18" charset="0"/>
                  </a:rPr>
                  <a:t>= 1</a:t>
                </a:r>
                <a:r>
                  <a:rPr lang="en-U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7</a:t>
                </a:r>
                <a:r>
                  <a:rPr lang="en-US" dirty="0">
                    <a:latin typeface="Times New Roman" panose="02020603050405020304" pitchFamily="18" charset="0"/>
                    <a:ea typeface="Calibri" panose="020F0502020204030204" pitchFamily="34" charset="0"/>
                    <a:cs typeface="Times New Roman" panose="02020603050405020304" pitchFamily="18" charset="0"/>
                  </a:rPr>
                  <a:t>*</a:t>
                </a:r>
                <a:r>
                  <a:rPr lang="en-US" u="sng" dirty="0">
                    <a:latin typeface="Times New Roman" panose="02020603050405020304" pitchFamily="18" charset="0"/>
                    <a:ea typeface="Calibri" panose="020F0502020204030204" pitchFamily="34" charset="0"/>
                    <a:cs typeface="Times New Roman" panose="02020603050405020304" pitchFamily="18" charset="0"/>
                  </a:rPr>
                  <a:t>467,775</a:t>
                </a:r>
                <a:r>
                  <a:rPr lang="en-US" dirty="0">
                    <a:latin typeface="Times New Roman" panose="02020603050405020304" pitchFamily="18" charset="0"/>
                    <a:ea typeface="Calibri" panose="020F0502020204030204" pitchFamily="34" charset="0"/>
                    <a:cs typeface="Times New Roman" panose="02020603050405020304" pitchFamily="18" charset="0"/>
                  </a:rPr>
                  <a:t> -2*</a:t>
                </a:r>
                <a:r>
                  <a:rPr lang="en-US" u="sng" dirty="0">
                    <a:latin typeface="Times New Roman" panose="02020603050405020304" pitchFamily="18" charset="0"/>
                    <a:ea typeface="Calibri" panose="020F0502020204030204" pitchFamily="34" charset="0"/>
                    <a:cs typeface="Times New Roman" panose="02020603050405020304" pitchFamily="18" charset="0"/>
                  </a:rPr>
                  <a:t> 905,850</a:t>
                </a:r>
                <a:r>
                  <a:rPr lang="en-US" dirty="0">
                    <a:latin typeface="Times New Roman" panose="02020603050405020304" pitchFamily="18" charset="0"/>
                    <a:ea typeface="Calibri" panose="020F0502020204030204" pitchFamily="34" charset="0"/>
                    <a:cs typeface="Times New Roman" panose="02020603050405020304" pitchFamily="18" charset="0"/>
                  </a:rPr>
                  <a:t>  - 14* </a:t>
                </a:r>
                <a:r>
                  <a:rPr lang="en-US" u="sng" dirty="0">
                    <a:latin typeface="Times New Roman" panose="02020603050405020304" pitchFamily="18" charset="0"/>
                    <a:ea typeface="Calibri" panose="020F0502020204030204" pitchFamily="34" charset="0"/>
                    <a:cs typeface="Times New Roman" panose="02020603050405020304" pitchFamily="18" charset="0"/>
                  </a:rPr>
                  <a:t>438,075</a:t>
                </a:r>
                <a:r>
                  <a:rPr lang="en-US" dirty="0">
                    <a:latin typeface="Times New Roman" panose="02020603050405020304" pitchFamily="18" charset="0"/>
                    <a:ea typeface="Calibri" panose="020F0502020204030204" pitchFamily="34" charset="0"/>
                    <a:cs typeface="Times New Roman" panose="02020603050405020304" pitchFamily="18" charset="0"/>
                  </a:rPr>
                  <a:t> </a:t>
                </a:r>
              </a:p>
              <a:p>
                <a:r>
                  <a:rPr lang="en-US" dirty="0">
                    <a:latin typeface="Times New Roman" panose="02020603050405020304" pitchFamily="18" charset="0"/>
                    <a:ea typeface="Calibri" panose="020F0502020204030204" pitchFamily="34" charset="0"/>
                    <a:cs typeface="Times New Roman" panose="02020603050405020304" pitchFamily="18" charset="0"/>
                  </a:rPr>
                  <a:t>= 17*(</a:t>
                </a:r>
                <a:r>
                  <a:rPr lang="en-US" u="sng" dirty="0">
                    <a:latin typeface="Times New Roman" panose="02020603050405020304" pitchFamily="18" charset="0"/>
                    <a:ea typeface="Calibri" panose="020F0502020204030204" pitchFamily="34" charset="0"/>
                    <a:cs typeface="Times New Roman" panose="02020603050405020304" pitchFamily="18" charset="0"/>
                  </a:rPr>
                  <a:t>3,185,325</a:t>
                </a:r>
                <a:r>
                  <a:rPr lang="en-US" dirty="0">
                    <a:latin typeface="Times New Roman" panose="02020603050405020304" pitchFamily="18" charset="0"/>
                    <a:ea typeface="Calibri" panose="020F0502020204030204" pitchFamily="34" charset="0"/>
                    <a:cs typeface="Times New Roman" panose="02020603050405020304" pitchFamily="18" charset="0"/>
                  </a:rPr>
                  <a:t> - 3* </a:t>
                </a:r>
                <a:r>
                  <a:rPr lang="en-US" u="sng" dirty="0">
                    <a:latin typeface="Times New Roman" panose="02020603050405020304" pitchFamily="18" charset="0"/>
                    <a:ea typeface="Calibri" panose="020F0502020204030204" pitchFamily="34" charset="0"/>
                    <a:cs typeface="Times New Roman" panose="02020603050405020304" pitchFamily="18" charset="0"/>
                  </a:rPr>
                  <a:t>905,850</a:t>
                </a:r>
                <a:r>
                  <a:rPr lang="en-US" dirty="0">
                    <a:latin typeface="Times New Roman" panose="02020603050405020304" pitchFamily="18" charset="0"/>
                    <a:ea typeface="Calibri" panose="020F0502020204030204" pitchFamily="34" charset="0"/>
                    <a:cs typeface="Times New Roman" panose="02020603050405020304" pitchFamily="18" charset="0"/>
                  </a:rPr>
                  <a:t> )- 2*(</a:t>
                </a:r>
                <a:r>
                  <a:rPr lang="en-US" u="sng" dirty="0">
                    <a:latin typeface="Times New Roman" panose="02020603050405020304" pitchFamily="18" charset="0"/>
                    <a:ea typeface="Calibri" panose="020F0502020204030204" pitchFamily="34" charset="0"/>
                    <a:cs typeface="Times New Roman" panose="02020603050405020304" pitchFamily="18" charset="0"/>
                  </a:rPr>
                  <a:t>7,276,500</a:t>
                </a:r>
                <a:r>
                  <a:rPr lang="en-US" dirty="0">
                    <a:latin typeface="Times New Roman" panose="02020603050405020304" pitchFamily="18" charset="0"/>
                    <a:ea typeface="Calibri" panose="020F0502020204030204" pitchFamily="34" charset="0"/>
                    <a:cs typeface="Times New Roman" panose="02020603050405020304" pitchFamily="18" charset="0"/>
                  </a:rPr>
                  <a:t> -2*</a:t>
                </a:r>
                <a:r>
                  <a:rPr lang="en-US" u="sng" dirty="0">
                    <a:latin typeface="Times New Roman" panose="02020603050405020304" pitchFamily="18" charset="0"/>
                    <a:ea typeface="Calibri" panose="020F0502020204030204" pitchFamily="34" charset="0"/>
                    <a:cs typeface="Times New Roman" panose="02020603050405020304" pitchFamily="18" charset="0"/>
                  </a:rPr>
                  <a:t>3,185,325</a:t>
                </a:r>
                <a:r>
                  <a:rPr lang="en-US" dirty="0">
                    <a:latin typeface="Times New Roman" panose="02020603050405020304" pitchFamily="18" charset="0"/>
                    <a:ea typeface="Calibri" panose="020F0502020204030204" pitchFamily="34" charset="0"/>
                    <a:cs typeface="Times New Roman" panose="02020603050405020304" pitchFamily="18" charset="0"/>
                  </a:rPr>
                  <a:t> ) -14*(</a:t>
                </a:r>
                <a:r>
                  <a:rPr lang="en-US" u="sng" dirty="0">
                    <a:latin typeface="Times New Roman" panose="02020603050405020304" pitchFamily="18" charset="0"/>
                    <a:ea typeface="Calibri" panose="020F0502020204030204" pitchFamily="34" charset="0"/>
                    <a:cs typeface="Times New Roman" panose="02020603050405020304" pitchFamily="18" charset="0"/>
                  </a:rPr>
                  <a:t>905,850</a:t>
                </a:r>
                <a:r>
                  <a:rPr lang="en-US" dirty="0">
                    <a:latin typeface="Times New Roman" panose="02020603050405020304" pitchFamily="18" charset="0"/>
                    <a:ea typeface="Calibri" panose="020F0502020204030204" pitchFamily="34" charset="0"/>
                    <a:cs typeface="Times New Roman" panose="02020603050405020304" pitchFamily="18" charset="0"/>
                  </a:rPr>
                  <a:t>  - 1* </a:t>
                </a:r>
                <a:r>
                  <a:rPr lang="en-US" u="sng" dirty="0">
                    <a:latin typeface="Times New Roman" panose="02020603050405020304" pitchFamily="18" charset="0"/>
                    <a:ea typeface="Calibri" panose="020F0502020204030204" pitchFamily="34" charset="0"/>
                    <a:cs typeface="Times New Roman" panose="02020603050405020304" pitchFamily="18" charset="0"/>
                  </a:rPr>
                  <a:t>467,775</a:t>
                </a:r>
                <a:r>
                  <a:rPr lang="en-US" dirty="0">
                    <a:latin typeface="Times New Roman" panose="02020603050405020304" pitchFamily="18" charset="0"/>
                    <a:ea typeface="Calibri" panose="020F0502020204030204" pitchFamily="34" charset="0"/>
                    <a:cs typeface="Times New Roman" panose="02020603050405020304" pitchFamily="18" charset="0"/>
                  </a:rPr>
                  <a:t> )</a:t>
                </a:r>
              </a:p>
              <a:p>
                <a:r>
                  <a:rPr lang="en-US" dirty="0">
                    <a:latin typeface="Times New Roman" panose="02020603050405020304" pitchFamily="18" charset="0"/>
                    <a:ea typeface="Calibri" panose="020F0502020204030204" pitchFamily="34" charset="0"/>
                    <a:cs typeface="Times New Roman" panose="02020603050405020304" pitchFamily="18" charset="0"/>
                  </a:rPr>
                  <a:t>= 17*</a:t>
                </a:r>
                <a:r>
                  <a:rPr lang="en-US" u="sng" dirty="0">
                    <a:latin typeface="Times New Roman" panose="02020603050405020304" pitchFamily="18" charset="0"/>
                    <a:ea typeface="Calibri" panose="020F0502020204030204" pitchFamily="34" charset="0"/>
                    <a:cs typeface="Times New Roman" panose="02020603050405020304" pitchFamily="18" charset="0"/>
                  </a:rPr>
                  <a:t>3,185,325</a:t>
                </a:r>
                <a:r>
                  <a:rPr lang="en-US" dirty="0">
                    <a:latin typeface="Times New Roman" panose="02020603050405020304" pitchFamily="18" charset="0"/>
                    <a:ea typeface="Calibri" panose="020F0502020204030204" pitchFamily="34" charset="0"/>
                    <a:cs typeface="Times New Roman" panose="02020603050405020304" pitchFamily="18" charset="0"/>
                  </a:rPr>
                  <a:t> - 51* </a:t>
                </a:r>
                <a:r>
                  <a:rPr lang="en-US" u="sng" dirty="0">
                    <a:latin typeface="Times New Roman" panose="02020603050405020304" pitchFamily="18" charset="0"/>
                    <a:ea typeface="Calibri" panose="020F0502020204030204" pitchFamily="34" charset="0"/>
                    <a:cs typeface="Times New Roman" panose="02020603050405020304" pitchFamily="18" charset="0"/>
                  </a:rPr>
                  <a:t>905,850</a:t>
                </a:r>
                <a:r>
                  <a:rPr lang="en-US" dirty="0">
                    <a:latin typeface="Times New Roman" panose="02020603050405020304" pitchFamily="18" charset="0"/>
                    <a:ea typeface="Calibri" panose="020F0502020204030204" pitchFamily="34" charset="0"/>
                    <a:cs typeface="Times New Roman" panose="02020603050405020304" pitchFamily="18" charset="0"/>
                  </a:rPr>
                  <a:t> - 2*</a:t>
                </a:r>
                <a:r>
                  <a:rPr lang="en-US" u="sng" dirty="0">
                    <a:latin typeface="Times New Roman" panose="02020603050405020304" pitchFamily="18" charset="0"/>
                    <a:ea typeface="Calibri" panose="020F0502020204030204" pitchFamily="34" charset="0"/>
                    <a:cs typeface="Times New Roman" panose="02020603050405020304" pitchFamily="18" charset="0"/>
                  </a:rPr>
                  <a:t>7,276,500</a:t>
                </a:r>
                <a:r>
                  <a:rPr lang="en-US" dirty="0">
                    <a:latin typeface="Times New Roman" panose="02020603050405020304" pitchFamily="18" charset="0"/>
                    <a:ea typeface="Calibri" panose="020F0502020204030204" pitchFamily="34" charset="0"/>
                    <a:cs typeface="Times New Roman" panose="02020603050405020304" pitchFamily="18" charset="0"/>
                  </a:rPr>
                  <a:t> +4*</a:t>
                </a:r>
                <a:r>
                  <a:rPr lang="en-US" u="sng" dirty="0">
                    <a:latin typeface="Times New Roman" panose="02020603050405020304" pitchFamily="18" charset="0"/>
                    <a:ea typeface="Calibri" panose="020F0502020204030204" pitchFamily="34" charset="0"/>
                    <a:cs typeface="Times New Roman" panose="02020603050405020304" pitchFamily="18" charset="0"/>
                  </a:rPr>
                  <a:t>3,185,325</a:t>
                </a:r>
                <a:r>
                  <a:rPr lang="en-US" dirty="0">
                    <a:latin typeface="Times New Roman" panose="02020603050405020304" pitchFamily="18" charset="0"/>
                    <a:ea typeface="Calibri" panose="020F0502020204030204" pitchFamily="34" charset="0"/>
                    <a:cs typeface="Times New Roman" panose="02020603050405020304" pitchFamily="18" charset="0"/>
                  </a:rPr>
                  <a:t>  -14*</a:t>
                </a:r>
                <a:r>
                  <a:rPr lang="en-US" u="sng" dirty="0">
                    <a:latin typeface="Times New Roman" panose="02020603050405020304" pitchFamily="18" charset="0"/>
                    <a:ea typeface="Calibri" panose="020F0502020204030204" pitchFamily="34" charset="0"/>
                    <a:cs typeface="Times New Roman" panose="02020603050405020304" pitchFamily="18" charset="0"/>
                  </a:rPr>
                  <a:t>905,850</a:t>
                </a:r>
                <a:r>
                  <a:rPr lang="en-US" dirty="0">
                    <a:latin typeface="Times New Roman" panose="02020603050405020304" pitchFamily="18" charset="0"/>
                    <a:ea typeface="Calibri" panose="020F0502020204030204" pitchFamily="34" charset="0"/>
                    <a:cs typeface="Times New Roman" panose="02020603050405020304" pitchFamily="18" charset="0"/>
                  </a:rPr>
                  <a:t>  +14* </a:t>
                </a:r>
                <a:r>
                  <a:rPr lang="en-US" u="sng" dirty="0">
                    <a:latin typeface="Times New Roman" panose="02020603050405020304" pitchFamily="18" charset="0"/>
                    <a:ea typeface="Calibri" panose="020F0502020204030204" pitchFamily="34" charset="0"/>
                    <a:cs typeface="Times New Roman" panose="02020603050405020304" pitchFamily="18" charset="0"/>
                  </a:rPr>
                  <a:t>467,775</a:t>
                </a:r>
                <a:r>
                  <a:rPr lang="en-US" dirty="0">
                    <a:latin typeface="Times New Roman" panose="02020603050405020304" pitchFamily="18" charset="0"/>
                    <a:ea typeface="Calibri" panose="020F0502020204030204" pitchFamily="34" charset="0"/>
                    <a:cs typeface="Times New Roman" panose="02020603050405020304" pitchFamily="18" charset="0"/>
                  </a:rPr>
                  <a:t> </a:t>
                </a:r>
              </a:p>
              <a:p>
                <a:r>
                  <a:rPr lang="en-US" dirty="0">
                    <a:latin typeface="Times New Roman" panose="02020603050405020304" pitchFamily="18" charset="0"/>
                    <a:ea typeface="Calibri" panose="020F0502020204030204" pitchFamily="34" charset="0"/>
                    <a:cs typeface="Times New Roman" panose="02020603050405020304" pitchFamily="18" charset="0"/>
                  </a:rPr>
                  <a:t>= - 2*</a:t>
                </a:r>
                <a:r>
                  <a:rPr lang="en-US" u="sng" dirty="0">
                    <a:latin typeface="Times New Roman" panose="02020603050405020304" pitchFamily="18" charset="0"/>
                    <a:ea typeface="Calibri" panose="020F0502020204030204" pitchFamily="34" charset="0"/>
                    <a:cs typeface="Times New Roman" panose="02020603050405020304" pitchFamily="18" charset="0"/>
                  </a:rPr>
                  <a:t>7,276,500</a:t>
                </a:r>
                <a:r>
                  <a:rPr lang="en-US" dirty="0">
                    <a:latin typeface="Times New Roman" panose="02020603050405020304" pitchFamily="18" charset="0"/>
                    <a:ea typeface="Calibri" panose="020F0502020204030204" pitchFamily="34" charset="0"/>
                    <a:cs typeface="Times New Roman" panose="02020603050405020304" pitchFamily="18" charset="0"/>
                  </a:rPr>
                  <a:t> + 21*</a:t>
                </a:r>
                <a:r>
                  <a:rPr lang="en-US" u="sng" dirty="0">
                    <a:latin typeface="Times New Roman" panose="02020603050405020304" pitchFamily="18" charset="0"/>
                    <a:ea typeface="Calibri" panose="020F0502020204030204" pitchFamily="34" charset="0"/>
                    <a:cs typeface="Times New Roman" panose="02020603050405020304" pitchFamily="18" charset="0"/>
                  </a:rPr>
                  <a:t>3,185,325</a:t>
                </a:r>
                <a:r>
                  <a:rPr lang="en-US" dirty="0">
                    <a:latin typeface="Times New Roman" panose="02020603050405020304" pitchFamily="18" charset="0"/>
                    <a:ea typeface="Calibri" panose="020F0502020204030204" pitchFamily="34" charset="0"/>
                    <a:cs typeface="Times New Roman" panose="02020603050405020304" pitchFamily="18" charset="0"/>
                  </a:rPr>
                  <a:t> - 65* </a:t>
                </a:r>
                <a:r>
                  <a:rPr lang="en-US" u="sng" dirty="0">
                    <a:latin typeface="Times New Roman" panose="02020603050405020304" pitchFamily="18" charset="0"/>
                    <a:ea typeface="Calibri" panose="020F0502020204030204" pitchFamily="34" charset="0"/>
                    <a:cs typeface="Times New Roman" panose="02020603050405020304" pitchFamily="18" charset="0"/>
                  </a:rPr>
                  <a:t>905,850</a:t>
                </a:r>
                <a:r>
                  <a:rPr lang="en-US" dirty="0">
                    <a:latin typeface="Times New Roman" panose="02020603050405020304" pitchFamily="18" charset="0"/>
                    <a:ea typeface="Calibri" panose="020F0502020204030204" pitchFamily="34" charset="0"/>
                    <a:cs typeface="Times New Roman" panose="02020603050405020304" pitchFamily="18" charset="0"/>
                  </a:rPr>
                  <a:t> + 14* </a:t>
                </a:r>
                <a:r>
                  <a:rPr lang="en-US" u="sng" dirty="0">
                    <a:latin typeface="Times New Roman" panose="02020603050405020304" pitchFamily="18" charset="0"/>
                    <a:ea typeface="Calibri" panose="020F0502020204030204" pitchFamily="34" charset="0"/>
                    <a:cs typeface="Times New Roman" panose="02020603050405020304" pitchFamily="18" charset="0"/>
                  </a:rPr>
                  <a:t>467,775</a:t>
                </a:r>
                <a:r>
                  <a:rPr lang="en-US" dirty="0">
                    <a:latin typeface="Times New Roman" panose="02020603050405020304" pitchFamily="18" charset="0"/>
                    <a:ea typeface="Calibri" panose="020F0502020204030204" pitchFamily="34" charset="0"/>
                    <a:cs typeface="Times New Roman" panose="02020603050405020304" pitchFamily="18" charset="0"/>
                  </a:rPr>
                  <a:t> </a:t>
                </a:r>
              </a:p>
              <a:p>
                <a:r>
                  <a:rPr lang="en-US" dirty="0">
                    <a:latin typeface="Times New Roman" panose="02020603050405020304" pitchFamily="18" charset="0"/>
                    <a:ea typeface="Calibri" panose="020F0502020204030204" pitchFamily="34" charset="0"/>
                    <a:cs typeface="Times New Roman" panose="02020603050405020304" pitchFamily="18" charset="0"/>
                  </a:rPr>
                  <a:t>= - 2*</a:t>
                </a:r>
                <a:r>
                  <a:rPr lang="en-US" u="sng" dirty="0">
                    <a:latin typeface="Times New Roman" panose="02020603050405020304" pitchFamily="18" charset="0"/>
                    <a:ea typeface="Calibri" panose="020F0502020204030204" pitchFamily="34" charset="0"/>
                    <a:cs typeface="Times New Roman" panose="02020603050405020304" pitchFamily="18" charset="0"/>
                  </a:rPr>
                  <a:t>7,276,500</a:t>
                </a:r>
                <a:r>
                  <a:rPr lang="en-US" dirty="0">
                    <a:latin typeface="Times New Roman" panose="02020603050405020304" pitchFamily="18" charset="0"/>
                    <a:ea typeface="Calibri" panose="020F0502020204030204" pitchFamily="34" charset="0"/>
                    <a:cs typeface="Times New Roman" panose="02020603050405020304" pitchFamily="18" charset="0"/>
                  </a:rPr>
                  <a:t> + 21*</a:t>
                </a:r>
                <a:r>
                  <a:rPr lang="en-US" u="sng" dirty="0">
                    <a:latin typeface="Times New Roman" panose="02020603050405020304" pitchFamily="18" charset="0"/>
                    <a:ea typeface="Calibri" panose="020F0502020204030204" pitchFamily="34" charset="0"/>
                    <a:cs typeface="Times New Roman" panose="02020603050405020304" pitchFamily="18" charset="0"/>
                  </a:rPr>
                  <a:t>3,185,325</a:t>
                </a:r>
                <a:r>
                  <a:rPr lang="en-US" dirty="0">
                    <a:latin typeface="Times New Roman" panose="02020603050405020304" pitchFamily="18" charset="0"/>
                    <a:ea typeface="Calibri" panose="020F0502020204030204" pitchFamily="34" charset="0"/>
                    <a:cs typeface="Times New Roman" panose="02020603050405020304" pitchFamily="18" charset="0"/>
                  </a:rPr>
                  <a:t> - 65* </a:t>
                </a:r>
                <a:r>
                  <a:rPr lang="en-US" u="sng" dirty="0">
                    <a:latin typeface="Times New Roman" panose="02020603050405020304" pitchFamily="18" charset="0"/>
                    <a:ea typeface="Calibri" panose="020F0502020204030204" pitchFamily="34" charset="0"/>
                    <a:cs typeface="Times New Roman" panose="02020603050405020304" pitchFamily="18" charset="0"/>
                  </a:rPr>
                  <a:t>7,276,500</a:t>
                </a:r>
                <a:r>
                  <a:rPr lang="en-US" dirty="0">
                    <a:latin typeface="Times New Roman" panose="02020603050405020304" pitchFamily="18" charset="0"/>
                    <a:ea typeface="Calibri" panose="020F0502020204030204" pitchFamily="34" charset="0"/>
                    <a:cs typeface="Times New Roman" panose="02020603050405020304" pitchFamily="18" charset="0"/>
                  </a:rPr>
                  <a:t> + 130*</a:t>
                </a:r>
                <a:r>
                  <a:rPr lang="en-US" u="sng" dirty="0">
                    <a:latin typeface="Times New Roman" panose="02020603050405020304" pitchFamily="18" charset="0"/>
                    <a:ea typeface="Calibri" panose="020F0502020204030204" pitchFamily="34" charset="0"/>
                    <a:cs typeface="Times New Roman" panose="02020603050405020304" pitchFamily="18" charset="0"/>
                  </a:rPr>
                  <a:t>3,185,325</a:t>
                </a:r>
                <a:r>
                  <a:rPr lang="en-US" dirty="0">
                    <a:latin typeface="Times New Roman" panose="02020603050405020304" pitchFamily="18" charset="0"/>
                    <a:ea typeface="Calibri" panose="020F0502020204030204" pitchFamily="34" charset="0"/>
                    <a:cs typeface="Times New Roman" panose="02020603050405020304" pitchFamily="18" charset="0"/>
                  </a:rPr>
                  <a:t> ) + 14* *</a:t>
                </a:r>
                <a:r>
                  <a:rPr lang="en-US" u="sng" dirty="0">
                    <a:latin typeface="Times New Roman" panose="02020603050405020304" pitchFamily="18" charset="0"/>
                    <a:ea typeface="Calibri" panose="020F0502020204030204" pitchFamily="34" charset="0"/>
                    <a:cs typeface="Times New Roman" panose="02020603050405020304" pitchFamily="18" charset="0"/>
                  </a:rPr>
                  <a:t>3,185,325</a:t>
                </a:r>
                <a:r>
                  <a:rPr lang="en-US" dirty="0">
                    <a:latin typeface="Times New Roman" panose="02020603050405020304" pitchFamily="18" charset="0"/>
                    <a:ea typeface="Calibri" panose="020F0502020204030204" pitchFamily="34" charset="0"/>
                    <a:cs typeface="Times New Roman" panose="02020603050405020304" pitchFamily="18" charset="0"/>
                  </a:rPr>
                  <a:t> - 42* </a:t>
                </a:r>
                <a:r>
                  <a:rPr lang="en-US" u="sng" dirty="0">
                    <a:latin typeface="Times New Roman" panose="02020603050405020304" pitchFamily="18" charset="0"/>
                    <a:ea typeface="Calibri" panose="020F0502020204030204" pitchFamily="34" charset="0"/>
                    <a:cs typeface="Times New Roman" panose="02020603050405020304" pitchFamily="18" charset="0"/>
                  </a:rPr>
                  <a:t>905,850</a:t>
                </a:r>
                <a:r>
                  <a:rPr lang="en-US" dirty="0">
                    <a:latin typeface="Times New Roman" panose="02020603050405020304" pitchFamily="18" charset="0"/>
                    <a:ea typeface="Calibri" panose="020F0502020204030204" pitchFamily="34" charset="0"/>
                    <a:cs typeface="Times New Roman" panose="02020603050405020304" pitchFamily="18" charset="0"/>
                  </a:rPr>
                  <a:t> </a:t>
                </a:r>
              </a:p>
              <a:p>
                <a:r>
                  <a:rPr lang="en-US" dirty="0">
                    <a:latin typeface="Times New Roman" panose="02020603050405020304" pitchFamily="18" charset="0"/>
                    <a:ea typeface="Calibri" panose="020F0502020204030204" pitchFamily="34" charset="0"/>
                    <a:cs typeface="Times New Roman" panose="02020603050405020304" pitchFamily="18" charset="0"/>
                  </a:rPr>
                  <a:t>= - 67*</a:t>
                </a:r>
                <a:r>
                  <a:rPr lang="en-US" u="sng" dirty="0">
                    <a:latin typeface="Times New Roman" panose="02020603050405020304" pitchFamily="18" charset="0"/>
                    <a:ea typeface="Calibri" panose="020F0502020204030204" pitchFamily="34" charset="0"/>
                    <a:cs typeface="Times New Roman" panose="02020603050405020304" pitchFamily="18" charset="0"/>
                  </a:rPr>
                  <a:t>7,276,500</a:t>
                </a:r>
                <a:r>
                  <a:rPr lang="en-US" dirty="0">
                    <a:latin typeface="Times New Roman" panose="02020603050405020304" pitchFamily="18" charset="0"/>
                    <a:ea typeface="Calibri" panose="020F0502020204030204" pitchFamily="34" charset="0"/>
                    <a:cs typeface="Times New Roman" panose="02020603050405020304" pitchFamily="18" charset="0"/>
                  </a:rPr>
                  <a:t> + 166*</a:t>
                </a:r>
                <a:r>
                  <a:rPr lang="en-US" u="sng" dirty="0">
                    <a:latin typeface="Times New Roman" panose="02020603050405020304" pitchFamily="18" charset="0"/>
                    <a:ea typeface="Calibri" panose="020F0502020204030204" pitchFamily="34" charset="0"/>
                    <a:cs typeface="Times New Roman" panose="02020603050405020304" pitchFamily="18" charset="0"/>
                  </a:rPr>
                  <a:t>3,185,325</a:t>
                </a:r>
                <a:r>
                  <a:rPr lang="en-US" dirty="0">
                    <a:latin typeface="Times New Roman" panose="02020603050405020304" pitchFamily="18" charset="0"/>
                    <a:ea typeface="Calibri" panose="020F0502020204030204" pitchFamily="34" charset="0"/>
                    <a:cs typeface="Times New Roman" panose="02020603050405020304" pitchFamily="18" charset="0"/>
                  </a:rPr>
                  <a:t> - 42* </a:t>
                </a:r>
                <a:r>
                  <a:rPr lang="en-US" u="sng" dirty="0">
                    <a:latin typeface="Times New Roman" panose="02020603050405020304" pitchFamily="18" charset="0"/>
                    <a:ea typeface="Calibri" panose="020F0502020204030204" pitchFamily="34" charset="0"/>
                    <a:cs typeface="Times New Roman" panose="02020603050405020304" pitchFamily="18" charset="0"/>
                  </a:rPr>
                  <a:t>7,276,500</a:t>
                </a:r>
                <a:r>
                  <a:rPr lang="en-US" dirty="0">
                    <a:latin typeface="Times New Roman" panose="02020603050405020304" pitchFamily="18" charset="0"/>
                    <a:ea typeface="Calibri" panose="020F0502020204030204" pitchFamily="34" charset="0"/>
                    <a:cs typeface="Times New Roman" panose="02020603050405020304" pitchFamily="18" charset="0"/>
                  </a:rPr>
                  <a:t> + 84*</a:t>
                </a:r>
                <a:r>
                  <a:rPr lang="en-US" u="sng" dirty="0">
                    <a:latin typeface="Times New Roman" panose="02020603050405020304" pitchFamily="18" charset="0"/>
                    <a:ea typeface="Calibri" panose="020F0502020204030204" pitchFamily="34" charset="0"/>
                    <a:cs typeface="Times New Roman" panose="02020603050405020304" pitchFamily="18" charset="0"/>
                  </a:rPr>
                  <a:t>3,185,325</a:t>
                </a:r>
                <a:r>
                  <a:rPr lang="en-US" dirty="0">
                    <a:latin typeface="Times New Roman" panose="02020603050405020304" pitchFamily="18" charset="0"/>
                    <a:ea typeface="Calibri" panose="020F0502020204030204" pitchFamily="34" charset="0"/>
                    <a:cs typeface="Times New Roman" panose="02020603050405020304" pitchFamily="18" charset="0"/>
                  </a:rPr>
                  <a:t> )</a:t>
                </a:r>
              </a:p>
              <a:p>
                <a:r>
                  <a:rPr lang="en-US" dirty="0">
                    <a:latin typeface="Times New Roman" panose="02020603050405020304" pitchFamily="18" charset="0"/>
                    <a:ea typeface="Calibri" panose="020F0502020204030204" pitchFamily="34" charset="0"/>
                    <a:cs typeface="Times New Roman" panose="02020603050405020304" pitchFamily="18" charset="0"/>
                  </a:rPr>
                  <a:t>= - 109*</a:t>
                </a:r>
                <a:r>
                  <a:rPr lang="en-US" u="sng" dirty="0">
                    <a:latin typeface="Times New Roman" panose="02020603050405020304" pitchFamily="18" charset="0"/>
                    <a:ea typeface="Calibri" panose="020F0502020204030204" pitchFamily="34" charset="0"/>
                    <a:cs typeface="Times New Roman" panose="02020603050405020304" pitchFamily="18" charset="0"/>
                  </a:rPr>
                  <a:t>7,276,500</a:t>
                </a:r>
                <a:r>
                  <a:rPr lang="en-US" dirty="0">
                    <a:latin typeface="Times New Roman" panose="02020603050405020304" pitchFamily="18" charset="0"/>
                    <a:ea typeface="Calibri" panose="020F0502020204030204" pitchFamily="34" charset="0"/>
                    <a:cs typeface="Times New Roman" panose="02020603050405020304" pitchFamily="18" charset="0"/>
                  </a:rPr>
                  <a:t> + 250*</a:t>
                </a:r>
                <a:r>
                  <a:rPr lang="en-US" u="sng" dirty="0">
                    <a:latin typeface="Times New Roman" panose="02020603050405020304" pitchFamily="18" charset="0"/>
                    <a:ea typeface="Calibri" panose="020F0502020204030204" pitchFamily="34" charset="0"/>
                    <a:cs typeface="Times New Roman" panose="02020603050405020304" pitchFamily="18" charset="0"/>
                  </a:rPr>
                  <a:t>3,185,325</a:t>
                </a:r>
              </a:p>
              <a:p>
                <a:r>
                  <a:rPr lang="en-US" dirty="0">
                    <a:latin typeface="Times New Roman" panose="02020603050405020304" pitchFamily="18" charset="0"/>
                    <a:ea typeface="Calibri" panose="020F0502020204030204" pitchFamily="34" charset="0"/>
                    <a:cs typeface="Times New Roman" panose="02020603050405020304" pitchFamily="18" charset="0"/>
                  </a:rPr>
                  <a:t>= -109 * 980 * 7425 + 250 * 429 * 7425</a:t>
                </a:r>
              </a:p>
              <a:p>
                <a:r>
                  <a:rPr lang="en-US" dirty="0">
                    <a:latin typeface="Times New Roman" panose="02020603050405020304" pitchFamily="18" charset="0"/>
                    <a:ea typeface="Calibri" panose="020F0502020204030204" pitchFamily="34" charset="0"/>
                    <a:cs typeface="Times New Roman" panose="02020603050405020304" pitchFamily="18" charset="0"/>
                  </a:rPr>
                  <a:t>= (-109 * 980 + 250 *429)*7425</a:t>
                </a:r>
              </a:p>
            </p:txBody>
          </p:sp>
        </mc:Choice>
        <mc:Fallback xmlns="">
          <p:sp>
            <p:nvSpPr>
              <p:cNvPr id="2" name="Rectangle 1"/>
              <p:cNvSpPr>
                <a:spLocks noRot="1" noChangeAspect="1" noMove="1" noResize="1" noEditPoints="1" noAdjustHandles="1" noChangeArrowheads="1" noChangeShapeType="1" noTextEdit="1"/>
              </p:cNvSpPr>
              <p:nvPr/>
            </p:nvSpPr>
            <p:spPr>
              <a:xfrm>
                <a:off x="1435608" y="140968"/>
                <a:ext cx="10165842" cy="6717032"/>
              </a:xfrm>
              <a:prstGeom prst="rect">
                <a:avLst/>
              </a:prstGeom>
              <a:blipFill>
                <a:blip r:embed="rId2"/>
                <a:stretch>
                  <a:fillRect l="-1080" t="-635" b="-454"/>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B85BB631-E2CF-47E3-9316-0D9A8273850C}"/>
              </a:ext>
            </a:extLst>
          </p:cNvPr>
          <p:cNvSpPr/>
          <p:nvPr/>
        </p:nvSpPr>
        <p:spPr>
          <a:xfrm rot="20706359" flipH="1">
            <a:off x="893574" y="1173951"/>
            <a:ext cx="376201" cy="302004"/>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7340939"/>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8D5CCF-87AF-4F2F-B192-D8730DCBFD5C}"/>
              </a:ext>
            </a:extLst>
          </p:cNvPr>
          <p:cNvSpPr txBox="1"/>
          <p:nvPr/>
        </p:nvSpPr>
        <p:spPr>
          <a:xfrm>
            <a:off x="1288870" y="1254034"/>
            <a:ext cx="10224680" cy="5116020"/>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523999" y="714369"/>
            <a:ext cx="9144001" cy="5554854"/>
          </a:xfrm>
          <a:prstGeom prst="rect">
            <a:avLst/>
          </a:prstGeom>
        </p:spPr>
        <p:txBody>
          <a:bodyPr wrap="square">
            <a:spAutoFit/>
          </a:bodyPr>
          <a:lstStyle/>
          <a:p>
            <a:pPr>
              <a:lnSpc>
                <a:spcPct val="107000"/>
              </a:lnSpc>
              <a:spcAft>
                <a:spcPts val="800"/>
              </a:spcAft>
            </a:pPr>
            <a:r>
              <a:rPr lang="en-US" sz="2800" i="1" dirty="0">
                <a:ea typeface="Calibri" panose="020F0502020204030204" pitchFamily="34" charset="0"/>
                <a:cs typeface="Times New Roman" panose="02020603050405020304" pitchFamily="18" charset="0"/>
              </a:rPr>
              <a:t>Euclid’s Algorithm</a:t>
            </a:r>
            <a:endParaRPr lang="en-US" sz="2800" dirty="0">
              <a:ea typeface="Calibri" panose="020F0502020204030204" pitchFamily="34" charset="0"/>
              <a:cs typeface="Times New Roman" panose="02020603050405020304" pitchFamily="18" charset="0"/>
            </a:endParaRPr>
          </a:p>
          <a:p>
            <a:pPr>
              <a:lnSpc>
                <a:spcPct val="107000"/>
              </a:lnSpc>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recursive Euclid’s algorithm is based on Theorem 0.4.</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For any nonnegative integer a and any positive integer b,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b) =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 a mod b). </a:t>
            </a:r>
          </a:p>
          <a:p>
            <a:pPr>
              <a:lnSpc>
                <a:spcPct val="107000"/>
              </a:lnSpc>
              <a:spcAft>
                <a:spcPts val="600"/>
              </a:spcAft>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600" dirty="0">
                <a:ea typeface="Calibri" panose="020F0502020204030204" pitchFamily="34" charset="0"/>
                <a:cs typeface="Times New Roman" panose="02020603050405020304" pitchFamily="18" charset="0"/>
              </a:rPr>
              <a:t>Algorithm Euclid (m, n)</a:t>
            </a:r>
          </a:p>
          <a:p>
            <a:pPr marL="457200" marR="0">
              <a:lnSpc>
                <a:spcPct val="107000"/>
              </a:lnSpc>
              <a:spcBef>
                <a:spcPts val="0"/>
              </a:spcBef>
            </a:pPr>
            <a:r>
              <a:rPr lang="en-US" sz="2400" dirty="0">
                <a:latin typeface="Times New Roman" panose="02020603050405020304" pitchFamily="18" charset="0"/>
                <a:ea typeface="Calibri" panose="020F0502020204030204" pitchFamily="34" charset="0"/>
                <a:cs typeface="Times New Roman" panose="02020603050405020304" pitchFamily="18" charset="0"/>
              </a:rPr>
              <a:t>//Compute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(m, n) by Euclid’s algorithm</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pPr>
            <a:r>
              <a:rPr lang="en-US" sz="2400" dirty="0">
                <a:latin typeface="Times New Roman" panose="02020603050405020304" pitchFamily="18" charset="0"/>
                <a:ea typeface="Calibri" panose="020F0502020204030204" pitchFamily="34" charset="0"/>
                <a:cs typeface="Times New Roman" panose="02020603050405020304" pitchFamily="18" charset="0"/>
              </a:rPr>
              <a:t>Input: two non-negative m and n, not both zero integers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pPr>
            <a:r>
              <a:rPr lang="en-US" sz="2400" dirty="0">
                <a:latin typeface="Times New Roman" panose="02020603050405020304" pitchFamily="18" charset="0"/>
                <a:ea typeface="Calibri" panose="020F0502020204030204" pitchFamily="34" charset="0"/>
                <a:cs typeface="Times New Roman" panose="02020603050405020304" pitchFamily="18" charset="0"/>
              </a:rPr>
              <a:t>Output: the greatest common divisor of m and 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if (n == 0)</a:t>
            </a:r>
          </a:p>
          <a:p>
            <a:pPr marL="457200" marR="0">
              <a:lnSpc>
                <a:spcPct val="107000"/>
              </a:lnSpc>
              <a:spcBef>
                <a:spcPts val="0"/>
              </a:spcBef>
              <a:spcAft>
                <a:spcPts val="8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	then return m;</a:t>
            </a:r>
          </a:p>
          <a:p>
            <a:pPr marL="457200" marR="0">
              <a:lnSpc>
                <a:spcPct val="107000"/>
              </a:lnSpc>
              <a:spcBef>
                <a:spcPts val="0"/>
              </a:spcBef>
              <a:spcAft>
                <a:spcPts val="8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	else Euclid(n, m mod n);</a:t>
            </a:r>
            <a:endParaRPr lang="en-US" sz="2400" spc="-1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4BD599C3-C8BC-4FB6-A70B-71928260C187}"/>
              </a:ext>
            </a:extLst>
          </p:cNvPr>
          <p:cNvSpPr txBox="1"/>
          <p:nvPr/>
        </p:nvSpPr>
        <p:spPr>
          <a:xfrm>
            <a:off x="4238172" y="6370054"/>
            <a:ext cx="5486399" cy="369332"/>
          </a:xfrm>
          <a:prstGeom prst="rect">
            <a:avLst/>
          </a:prstGeom>
          <a:noFill/>
        </p:spPr>
        <p:txBody>
          <a:bodyPr wrap="square">
            <a:spAutoFit/>
          </a:bodyPr>
          <a:lstStyle/>
          <a:p>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total running time is 2</a:t>
            </a:r>
            <a:r>
              <a:rPr lang="en-US" sz="18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O(</a:t>
            </a:r>
            <a:r>
              <a:rPr lang="en-US" sz="18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18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 O(</a:t>
            </a:r>
            <a:r>
              <a:rPr lang="en-US" sz="18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18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a:t>
            </a:r>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endParaRPr lang="en-US" dirty="0"/>
          </a:p>
        </p:txBody>
      </p:sp>
      <p:pic>
        <p:nvPicPr>
          <p:cNvPr id="5" name="Picture 4" descr="Emoticon making a point Stock Vector - 14709057">
            <a:extLst>
              <a:ext uri="{FF2B5EF4-FFF2-40B4-BE49-F238E27FC236}">
                <a16:creationId xmlns:a16="http://schemas.microsoft.com/office/drawing/2014/main" id="{7F7F827F-4600-5E09-3D13-B45EC698013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9690" y="2696359"/>
            <a:ext cx="417830" cy="281940"/>
          </a:xfrm>
          <a:prstGeom prst="rect">
            <a:avLst/>
          </a:prstGeom>
          <a:noFill/>
          <a:ln>
            <a:noFill/>
          </a:ln>
        </p:spPr>
      </p:pic>
    </p:spTree>
    <p:extLst>
      <p:ext uri="{BB962C8B-B14F-4D97-AF65-F5344CB8AC3E}">
        <p14:creationId xmlns:p14="http://schemas.microsoft.com/office/powerpoint/2010/main" val="3358406805"/>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A3794B-1C03-4666-9E09-890C7FEF5E4C}"/>
              </a:ext>
            </a:extLst>
          </p:cNvPr>
          <p:cNvSpPr txBox="1"/>
          <p:nvPr/>
        </p:nvSpPr>
        <p:spPr>
          <a:xfrm>
            <a:off x="1033441" y="2742943"/>
            <a:ext cx="9888854" cy="3953692"/>
          </a:xfrm>
          <a:prstGeom prst="rect">
            <a:avLst/>
          </a:prstGeom>
          <a:solidFill>
            <a:schemeClr val="accent5">
              <a:lumMod val="20000"/>
              <a:lumOff val="80000"/>
            </a:schemeClr>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500146" y="794161"/>
                <a:ext cx="9191708" cy="6063839"/>
              </a:xfrm>
              <a:prstGeom prst="rect">
                <a:avLst/>
              </a:prstGeom>
            </p:spPr>
            <p:txBody>
              <a:bodyPr wrap="square">
                <a:spAutoFit/>
              </a:bodyPr>
              <a:lstStyle/>
              <a:p>
                <a:pPr>
                  <a:lnSpc>
                    <a:spcPct val="107000"/>
                  </a:lnSpc>
                  <a:spcAft>
                    <a:spcPts val="800"/>
                  </a:spcAft>
                </a:pPr>
                <a:r>
                  <a:rPr lang="en-US" sz="2600" i="1" dirty="0">
                    <a:ea typeface="Calibri" panose="020F0502020204030204" pitchFamily="34" charset="0"/>
                    <a:cs typeface="Times New Roman" panose="02020603050405020304" pitchFamily="18" charset="0"/>
                  </a:rPr>
                  <a:t>Analysis of </a:t>
                </a:r>
                <a:r>
                  <a:rPr lang="en-US" sz="2600" spc="-100" dirty="0">
                    <a:latin typeface="Consolas" panose="020B0609020204030204" pitchFamily="49" charset="0"/>
                    <a:ea typeface="Calibri" panose="020F0502020204030204" pitchFamily="34" charset="0"/>
                    <a:cs typeface="Times New Roman" panose="02020603050405020304" pitchFamily="18" charset="0"/>
                  </a:rPr>
                  <a:t>Algorithm Euclid(m, n)</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Let’s analyze the Algorithm Euclid (m, n) using binary encoding. </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input size is the number of bits it takes to encode the numbers m and n, which are </a:t>
                </a:r>
                <a:r>
                  <a:rPr lang="en-US" sz="2400" baseline="-25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log</a:t>
                </a:r>
                <a:r>
                  <a:rPr lang="en-US" sz="2400" baseline="-25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m </a:t>
                </a:r>
                <a:r>
                  <a:rPr lang="en-US" sz="2400" baseline="-25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+ 1 and </a:t>
                </a:r>
                <a:r>
                  <a:rPr lang="en-US" sz="2400" baseline="-25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log n </a:t>
                </a:r>
                <a:r>
                  <a:rPr lang="en-US" sz="2400" baseline="-25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+ 1, respectively.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i="1" dirty="0">
                    <a:latin typeface="Times New Roman" panose="02020603050405020304" pitchFamily="18" charset="0"/>
                    <a:ea typeface="Calibri" panose="020F0502020204030204" pitchFamily="34" charset="0"/>
                    <a:cs typeface="Times New Roman" panose="02020603050405020304" pitchFamily="18" charset="0"/>
                  </a:rPr>
                  <a:t>Worst-Case Time Complexity (Euclid Algorithm)</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Basic operation: One-bit manipulation in the computation of a remainder.</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Input size: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number of bits s it takes to encode m and the number of bits t it takes to encode n. That is, </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s = </a:t>
                </a:r>
                <a:r>
                  <a:rPr lang="en-US" sz="2400" baseline="-25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log</a:t>
                </a:r>
                <a:r>
                  <a:rPr lang="en-US" sz="2400" baseline="-25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m </a:t>
                </a:r>
                <a:r>
                  <a:rPr lang="en-US" sz="2400" baseline="-25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+ 1		t = </a:t>
                </a:r>
                <a:r>
                  <a:rPr lang="en-US" sz="2400" baseline="-25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log n </a:t>
                </a:r>
                <a:r>
                  <a:rPr lang="en-US" sz="2400" baseline="-25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For the case 1 </a:t>
                </a:r>
                <a14:m>
                  <m:oMath xmlns:m="http://schemas.openxmlformats.org/officeDocument/2006/math">
                    <m:r>
                      <a:rPr lang="en-US" sz="240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m &lt; n, the worst-case number of recursive calls for input size s, t is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W(s, t) </a:t>
                </a:r>
                <a14:m>
                  <m:oMath xmlns:m="http://schemas.openxmlformats.org/officeDocument/2006/math">
                    <m:r>
                      <a:rPr lang="en-US" sz="2400" b="0" i="1" smtClean="0">
                        <a:solidFill>
                          <a:srgbClr val="0000CC"/>
                        </a:solidFill>
                        <a:latin typeface="Cambria Math" panose="02040503050406030204" pitchFamily="18" charset="0"/>
                        <a:ea typeface="Calibri" panose="020F0502020204030204" pitchFamily="34" charset="0"/>
                        <a:cs typeface="Times New Roman" panose="02020603050405020304" pitchFamily="18" charset="0"/>
                      </a:rPr>
                      <m:t>∈</m:t>
                    </m:r>
                    <m:r>
                      <a:rPr lang="en-US" sz="2400" b="0" i="1" smtClean="0">
                        <a:solidFill>
                          <a:srgbClr val="0000CC"/>
                        </a:solidFill>
                        <a:latin typeface="Cambria Math" panose="02040503050406030204" pitchFamily="18" charset="0"/>
                        <a:ea typeface="Cambria Math" panose="02040503050406030204" pitchFamily="18" charset="0"/>
                        <a:cs typeface="Times New Roman" panose="02020603050405020304" pitchFamily="18" charset="0"/>
                      </a:rPr>
                      <m:t>𝜃</m:t>
                    </m:r>
                    <m:d>
                      <m:dPr>
                        <m:ctrlPr>
                          <a:rPr lang="en-US" sz="2400" i="1">
                            <a:solidFill>
                              <a:srgbClr val="0000CC"/>
                            </a:solidFill>
                            <a:latin typeface="Cambria Math" panose="02040503050406030204" pitchFamily="18" charset="0"/>
                            <a:ea typeface="Calibri" panose="020F0502020204030204" pitchFamily="34" charset="0"/>
                            <a:cs typeface="Times New Roman" panose="02020603050405020304" pitchFamily="18" charset="0"/>
                          </a:rPr>
                        </m:ctrlPr>
                      </m:dPr>
                      <m:e>
                        <m:r>
                          <a:rPr lang="en-US" sz="2400" b="0" i="1" smtClean="0">
                            <a:solidFill>
                              <a:srgbClr val="0000CC"/>
                            </a:solidFill>
                            <a:latin typeface="Cambria Math" panose="02040503050406030204" pitchFamily="18" charset="0"/>
                            <a:ea typeface="Calibri" panose="020F0502020204030204" pitchFamily="34" charset="0"/>
                            <a:cs typeface="Times New Roman" panose="02020603050405020304" pitchFamily="18" charset="0"/>
                          </a:rPr>
                          <m:t>𝑡</m:t>
                        </m:r>
                      </m:e>
                    </m:d>
                    <m:r>
                      <a:rPr lang="en-US" sz="2400" b="0" i="1" smtClean="0">
                        <a:solidFill>
                          <a:srgbClr val="0000CC"/>
                        </a:solidFill>
                        <a:latin typeface="Cambria Math" panose="02040503050406030204" pitchFamily="18" charset="0"/>
                        <a:ea typeface="Calibri" panose="020F0502020204030204" pitchFamily="34" charset="0"/>
                        <a:cs typeface="Times New Roman" panose="02020603050405020304" pitchFamily="18" charset="0"/>
                      </a:rPr>
                      <m:t>.</m:t>
                    </m:r>
                  </m:oMath>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500146" y="794161"/>
                <a:ext cx="9191708" cy="6063839"/>
              </a:xfrm>
              <a:prstGeom prst="rect">
                <a:avLst/>
              </a:prstGeom>
              <a:blipFill>
                <a:blip r:embed="rId2"/>
                <a:stretch>
                  <a:fillRect l="-1194" t="-804" r="-729" b="-1206"/>
                </a:stretch>
              </a:blipFill>
            </p:spPr>
            <p:txBody>
              <a:bodyPr/>
              <a:lstStyle/>
              <a:p>
                <a:r>
                  <a:rPr lang="en-US">
                    <a:noFill/>
                  </a:rPr>
                  <a:t> </a:t>
                </a:r>
              </a:p>
            </p:txBody>
          </p:sp>
        </mc:Fallback>
      </mc:AlternateContent>
      <p:pic>
        <p:nvPicPr>
          <p:cNvPr id="5" name="Picture 4" descr="Image result for smiley face images">
            <a:extLst>
              <a:ext uri="{FF2B5EF4-FFF2-40B4-BE49-F238E27FC236}">
                <a16:creationId xmlns:a16="http://schemas.microsoft.com/office/drawing/2014/main" id="{F7A3B598-BBC9-4065-8A36-50B8B594474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321658">
            <a:off x="1111381" y="3256280"/>
            <a:ext cx="475615" cy="345440"/>
          </a:xfrm>
          <a:prstGeom prst="rect">
            <a:avLst/>
          </a:prstGeom>
          <a:noFill/>
        </p:spPr>
      </p:pic>
    </p:spTree>
    <p:extLst>
      <p:ext uri="{BB962C8B-B14F-4D97-AF65-F5344CB8AC3E}">
        <p14:creationId xmlns:p14="http://schemas.microsoft.com/office/powerpoint/2010/main" val="3748036829"/>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FB798E-8149-4387-BCF8-6944E013558E}"/>
              </a:ext>
            </a:extLst>
          </p:cNvPr>
          <p:cNvSpPr/>
          <p:nvPr/>
        </p:nvSpPr>
        <p:spPr>
          <a:xfrm>
            <a:off x="3507298" y="3241962"/>
            <a:ext cx="5738302" cy="595932"/>
          </a:xfrm>
          <a:prstGeom prst="rect">
            <a:avLst/>
          </a:prstGeom>
          <a:solidFill>
            <a:srgbClr val="FFFF00"/>
          </a:solidFill>
        </p:spPr>
        <p:txBody>
          <a:bodyPr wrap="square">
            <a:spAutoFit/>
          </a:bodyPr>
          <a:lstStyle/>
          <a:p>
            <a:pPr>
              <a:lnSpc>
                <a:spcPct val="107000"/>
              </a:lnSpc>
              <a:spcAft>
                <a:spcPts val="800"/>
              </a:spcAft>
            </a:pPr>
            <a:r>
              <a:rPr lang="en-US" sz="3200" dirty="0">
                <a:ea typeface="Calibri" panose="020F0502020204030204" pitchFamily="34" charset="0"/>
                <a:cs typeface="Times New Roman" panose="02020603050405020304" pitchFamily="18" charset="0"/>
              </a:rPr>
              <a:t>An extension of Euclid Algorithm</a:t>
            </a:r>
          </a:p>
        </p:txBody>
      </p:sp>
    </p:spTree>
    <p:extLst>
      <p:ext uri="{BB962C8B-B14F-4D97-AF65-F5344CB8AC3E}">
        <p14:creationId xmlns:p14="http://schemas.microsoft.com/office/powerpoint/2010/main" val="2651969536"/>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6CFEC94-6BB7-4597-B5F3-CF718C2D82EC}"/>
              </a:ext>
            </a:extLst>
          </p:cNvPr>
          <p:cNvSpPr txBox="1"/>
          <p:nvPr/>
        </p:nvSpPr>
        <p:spPr>
          <a:xfrm>
            <a:off x="1568399" y="4452505"/>
            <a:ext cx="9455697" cy="844732"/>
          </a:xfrm>
          <a:prstGeom prst="rect">
            <a:avLst/>
          </a:prstGeom>
          <a:solidFill>
            <a:schemeClr val="accent5">
              <a:lumMod val="20000"/>
              <a:lumOff val="80000"/>
            </a:schemeClr>
          </a:solidFill>
        </p:spPr>
        <p:txBody>
          <a:bodyPr wrap="square" rtlCol="0">
            <a:spAutoFit/>
          </a:bodyPr>
          <a:lstStyle/>
          <a:p>
            <a:endParaRPr lang="en-US" dirty="0"/>
          </a:p>
        </p:txBody>
      </p:sp>
      <p:sp>
        <p:nvSpPr>
          <p:cNvPr id="9" name="TextBox 8">
            <a:extLst>
              <a:ext uri="{FF2B5EF4-FFF2-40B4-BE49-F238E27FC236}">
                <a16:creationId xmlns:a16="http://schemas.microsoft.com/office/drawing/2014/main" id="{082F25D1-ADAB-4C9C-9F16-C0F0B235303D}"/>
              </a:ext>
            </a:extLst>
          </p:cNvPr>
          <p:cNvSpPr txBox="1"/>
          <p:nvPr/>
        </p:nvSpPr>
        <p:spPr>
          <a:xfrm>
            <a:off x="1568399" y="5420296"/>
            <a:ext cx="9455697" cy="844732"/>
          </a:xfrm>
          <a:prstGeom prst="rect">
            <a:avLst/>
          </a:prstGeom>
          <a:solidFill>
            <a:schemeClr val="accent5">
              <a:lumMod val="20000"/>
              <a:lumOff val="80000"/>
            </a:schemeClr>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19D1F943-B373-4A1F-BFC7-FD335B36D8C4}"/>
              </a:ext>
            </a:extLst>
          </p:cNvPr>
          <p:cNvSpPr txBox="1"/>
          <p:nvPr/>
        </p:nvSpPr>
        <p:spPr>
          <a:xfrm>
            <a:off x="1468251" y="3486497"/>
            <a:ext cx="9455697" cy="844732"/>
          </a:xfrm>
          <a:prstGeom prst="rect">
            <a:avLst/>
          </a:prstGeom>
          <a:solidFill>
            <a:srgbClr val="FFFF00"/>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A0F730EE-6B09-4C84-BF68-2CAC3510004D}"/>
              </a:ext>
            </a:extLst>
          </p:cNvPr>
          <p:cNvSpPr txBox="1"/>
          <p:nvPr/>
        </p:nvSpPr>
        <p:spPr>
          <a:xfrm>
            <a:off x="1468252" y="2438400"/>
            <a:ext cx="9455697" cy="844732"/>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771825" y="1352030"/>
            <a:ext cx="8601885" cy="4911216"/>
          </a:xfrm>
          <a:prstGeom prst="rect">
            <a:avLst/>
          </a:prstGeom>
        </p:spPr>
        <p:txBody>
          <a:bodyPr wrap="square">
            <a:spAutoFit/>
          </a:bodyPr>
          <a:lstStyle/>
          <a:p>
            <a:pPr>
              <a:lnSpc>
                <a:spcPct val="107000"/>
              </a:lnSpc>
              <a:spcAft>
                <a:spcPts val="800"/>
              </a:spcAft>
            </a:pPr>
            <a:r>
              <a:rPr lang="en-US" sz="2800" i="1" dirty="0">
                <a:ea typeface="Calibri" panose="020F0502020204030204" pitchFamily="34" charset="0"/>
                <a:cs typeface="Times New Roman" panose="02020603050405020304" pitchFamily="18" charset="0"/>
              </a:rPr>
              <a:t>An extension of Euclid Algorithm</a:t>
            </a:r>
            <a:endParaRPr lang="en-US" sz="2800" dirty="0">
              <a:ea typeface="Calibri" panose="020F0502020204030204" pitchFamily="34" charset="0"/>
              <a:cs typeface="Times New Roman" panose="02020603050405020304" pitchFamily="18" charset="0"/>
            </a:endParaRPr>
          </a:p>
          <a:p>
            <a:pPr marL="342900" indent="-342900">
              <a:lnSpc>
                <a:spcPct val="107000"/>
              </a:lnSpc>
              <a:spcAft>
                <a:spcPts val="1200"/>
              </a:spcAft>
              <a:buFont typeface="Arial" panose="020B0604020202020204" pitchFamily="34" charset="0"/>
              <a:buChar char="•"/>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How can we check that d is claimed to be the GCD(a, b)?  </a:t>
            </a:r>
          </a:p>
          <a:p>
            <a:pPr marL="800100" lvl="1" indent="-342900">
              <a:lnSpc>
                <a:spcPct val="107000"/>
              </a:lnSpc>
              <a:spcAft>
                <a:spcPts val="12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When we </a:t>
            </a:r>
            <a:r>
              <a:rPr lang="en-US" sz="2400" i="1" dirty="0">
                <a:latin typeface="Times New Roman" panose="02020603050405020304" pitchFamily="18" charset="0"/>
                <a:ea typeface="Calibri" panose="020F0502020204030204" pitchFamily="34" charset="0"/>
                <a:cs typeface="Times New Roman" panose="02020603050405020304" pitchFamily="18" charset="0"/>
              </a:rPr>
              <a:t>check</a:t>
            </a:r>
            <a:r>
              <a:rPr lang="en-US" sz="2400" dirty="0">
                <a:latin typeface="Times New Roman" panose="02020603050405020304" pitchFamily="18" charset="0"/>
                <a:ea typeface="Calibri" panose="020F0502020204030204" pitchFamily="34" charset="0"/>
                <a:cs typeface="Times New Roman" panose="02020603050405020304" pitchFamily="18" charset="0"/>
              </a:rPr>
              <a:t> that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 | a  and  d | b</a:t>
            </a:r>
            <a:r>
              <a:rPr lang="en-US" sz="2400" dirty="0">
                <a:latin typeface="Times New Roman" panose="02020603050405020304" pitchFamily="18" charset="0"/>
                <a:ea typeface="Calibri" panose="020F0502020204030204" pitchFamily="34" charset="0"/>
                <a:cs typeface="Times New Roman" panose="02020603050405020304" pitchFamily="18" charset="0"/>
              </a:rPr>
              <a:t>, this only shows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a:t>
            </a:r>
            <a:r>
              <a:rPr lang="en-US" sz="2400" dirty="0">
                <a:latin typeface="Times New Roman" panose="02020603050405020304" pitchFamily="18" charset="0"/>
                <a:ea typeface="Calibri" panose="020F0502020204030204" pitchFamily="34" charset="0"/>
                <a:cs typeface="Times New Roman" panose="02020603050405020304" pitchFamily="18" charset="0"/>
              </a:rPr>
              <a:t> to be a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common factor</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not necessarily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greatest (largest) one </a:t>
            </a:r>
            <a:endPar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1200"/>
              </a:spcAft>
              <a:buFont typeface="Arial" panose="020B0604020202020204" pitchFamily="34" charset="0"/>
              <a:buChar char="•"/>
            </a:pPr>
            <a:r>
              <a:rPr lang="en-US" sz="2400" i="1" dirty="0">
                <a:latin typeface="Times New Roman" panose="02020603050405020304" pitchFamily="18" charset="0"/>
                <a:ea typeface="Calibri" panose="020F0502020204030204" pitchFamily="34" charset="0"/>
                <a:cs typeface="Times New Roman" panose="02020603050405020304" pitchFamily="18" charset="0"/>
              </a:rPr>
              <a:t>Here is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test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that can be used if d = ai +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bj</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for some integers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j.</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spcAft>
                <a:spcPts val="1200"/>
              </a:spcAft>
              <a:buFont typeface="Arial" panose="020B0604020202020204" pitchFamily="34" charset="0"/>
              <a:buChar char="•"/>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Theorem 0.2</a:t>
            </a:r>
            <a:r>
              <a:rPr lang="en-US" sz="2400" b="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states that: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If d | a and d | b, then for integers </a:t>
            </a:r>
            <a:r>
              <a:rPr lang="en-US" sz="24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and j, d | (</a:t>
            </a:r>
            <a:r>
              <a:rPr lang="en-US" sz="24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ia</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jb</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spcAft>
                <a:spcPts val="800"/>
              </a:spcAft>
              <a:buFont typeface="Arial" panose="020B0604020202020204" pitchFamily="34" charset="0"/>
              <a:buChar char="•"/>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This theorem entails that there are integers </a:t>
            </a:r>
            <a:r>
              <a:rPr lang="en-US" sz="24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and j such that</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 b) = </a:t>
            </a:r>
            <a:r>
              <a:rPr lang="en-US" sz="24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ia</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jb.</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D5C6E873-E931-46BC-BFC9-902E038391FB}"/>
              </a:ext>
            </a:extLst>
          </p:cNvPr>
          <p:cNvSpPr/>
          <p:nvPr/>
        </p:nvSpPr>
        <p:spPr>
          <a:xfrm rot="20706359" flipH="1">
            <a:off x="294071" y="4282516"/>
            <a:ext cx="1121807" cy="554157"/>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recall</a:t>
            </a:r>
          </a:p>
        </p:txBody>
      </p:sp>
      <p:pic>
        <p:nvPicPr>
          <p:cNvPr id="10" name="Picture 9" descr="Image result for sad face">
            <a:extLst>
              <a:ext uri="{FF2B5EF4-FFF2-40B4-BE49-F238E27FC236}">
                <a16:creationId xmlns:a16="http://schemas.microsoft.com/office/drawing/2014/main" id="{20B2F5DA-73B3-4BFA-9D09-31A3620CFBA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97244" y="2338161"/>
            <a:ext cx="407007" cy="372185"/>
          </a:xfrm>
          <a:prstGeom prst="rect">
            <a:avLst/>
          </a:prstGeom>
          <a:noFill/>
        </p:spPr>
      </p:pic>
    </p:spTree>
    <p:extLst>
      <p:ext uri="{BB962C8B-B14F-4D97-AF65-F5344CB8AC3E}">
        <p14:creationId xmlns:p14="http://schemas.microsoft.com/office/powerpoint/2010/main" val="2705055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F10081-B44F-492D-9B41-C74D1F966EBF}"/>
              </a:ext>
            </a:extLst>
          </p:cNvPr>
          <p:cNvSpPr txBox="1"/>
          <p:nvPr/>
        </p:nvSpPr>
        <p:spPr>
          <a:xfrm>
            <a:off x="849746" y="1477818"/>
            <a:ext cx="9928502" cy="4864901"/>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623930" y="864296"/>
            <a:ext cx="9154318" cy="5632311"/>
          </a:xfrm>
          <a:prstGeom prst="rect">
            <a:avLst/>
          </a:prstGeom>
        </p:spPr>
        <p:txBody>
          <a:bodyPr wrap="square">
            <a:spAutoFit/>
          </a:bodyPr>
          <a:lstStyle/>
          <a:p>
            <a:pPr>
              <a:spcAft>
                <a:spcPts val="1200"/>
              </a:spcAft>
            </a:pPr>
            <a:r>
              <a:rPr lang="en-US" sz="2600" dirty="0">
                <a:cs typeface="Times New Roman" panose="02020603050405020304" pitchFamily="18" charset="0"/>
              </a:rPr>
              <a:t>1.2   Computational Complexity.</a:t>
            </a:r>
          </a:p>
          <a:p>
            <a:pPr>
              <a:spcBef>
                <a:spcPts val="600"/>
              </a:spcBef>
              <a:spcAft>
                <a:spcPts val="600"/>
              </a:spcAft>
            </a:pPr>
            <a:r>
              <a:rPr lang="en-US" sz="2400" dirty="0">
                <a:latin typeface="Times New Roman" panose="02020603050405020304" pitchFamily="18" charset="0"/>
                <a:cs typeface="Times New Roman" panose="02020603050405020304" pitchFamily="18" charset="0"/>
              </a:rPr>
              <a:t>In theoretical computer science, </a:t>
            </a:r>
          </a:p>
          <a:p>
            <a:pPr marL="342900" indent="-342900">
              <a:spcBef>
                <a:spcPts val="600"/>
              </a:spcBef>
              <a:spcAft>
                <a:spcPts val="6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the study of computational complexity </a:t>
            </a:r>
            <a:r>
              <a:rPr lang="en-US" sz="2400" dirty="0">
                <a:latin typeface="Times New Roman" panose="02020603050405020304" pitchFamily="18" charset="0"/>
                <a:cs typeface="Times New Roman" panose="02020603050405020304" pitchFamily="18" charset="0"/>
              </a:rPr>
              <a:t>theory focuses on </a:t>
            </a:r>
            <a:r>
              <a:rPr lang="en-US" sz="2400" dirty="0">
                <a:solidFill>
                  <a:srgbClr val="0000FF"/>
                </a:solidFill>
                <a:latin typeface="Times New Roman" panose="02020603050405020304" pitchFamily="18" charset="0"/>
                <a:cs typeface="Times New Roman" panose="02020603050405020304" pitchFamily="18" charset="0"/>
              </a:rPr>
              <a:t>classifying: </a:t>
            </a:r>
          </a:p>
          <a:p>
            <a:pPr marL="800100" lvl="1" indent="-342900">
              <a:spcBef>
                <a:spcPts val="600"/>
              </a:spcBef>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algorithms according to time and space efficiency, such as O(n</a:t>
            </a:r>
            <a:r>
              <a:rPr lang="en-US" sz="2400" baseline="30000" dirty="0">
                <a:solidFill>
                  <a:srgbClr val="0000FF"/>
                </a:solidFill>
                <a:latin typeface="Times New Roman" panose="02020603050405020304" pitchFamily="18" charset="0"/>
                <a:cs typeface="Times New Roman" panose="02020603050405020304" pitchFamily="18" charset="0"/>
              </a:rPr>
              <a:t>2</a:t>
            </a:r>
            <a:r>
              <a:rPr lang="en-US" sz="2400" dirty="0">
                <a:solidFill>
                  <a:srgbClr val="0000FF"/>
                </a:solidFill>
                <a:latin typeface="Times New Roman" panose="02020603050405020304" pitchFamily="18" charset="0"/>
                <a:cs typeface="Times New Roman" panose="02020603050405020304" pitchFamily="18" charset="0"/>
              </a:rPr>
              <a:t>)</a:t>
            </a:r>
          </a:p>
          <a:p>
            <a:pPr marL="800100" lvl="1" indent="-342900">
              <a:spcBef>
                <a:spcPts val="600"/>
              </a:spcBef>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computational problems, based on their inherent difficulty,</a:t>
            </a:r>
            <a:r>
              <a:rPr lang="en-US" sz="2400" dirty="0">
                <a:latin typeface="Times New Roman" panose="02020603050405020304" pitchFamily="18" charset="0"/>
                <a:cs typeface="Times New Roman" panose="02020603050405020304" pitchFamily="18" charset="0"/>
              </a:rPr>
              <a:t> </a:t>
            </a:r>
          </a:p>
          <a:p>
            <a:pPr lvl="1">
              <a:spcBef>
                <a:spcPts val="600"/>
              </a:spcBef>
            </a:pPr>
            <a:r>
              <a:rPr lang="en-US" sz="2400" dirty="0">
                <a:latin typeface="Times New Roman" panose="02020603050405020304" pitchFamily="18" charset="0"/>
                <a:cs typeface="Times New Roman" panose="02020603050405020304" pitchFamily="18" charset="0"/>
              </a:rPr>
              <a:t>     into classes, such as P class, NP  class.</a:t>
            </a:r>
          </a:p>
          <a:p>
            <a:pPr marL="800100" lvl="1" indent="-342900">
              <a:spcBef>
                <a:spcPts val="6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They </a:t>
            </a:r>
            <a:r>
              <a:rPr lang="en-US" sz="2400" dirty="0">
                <a:solidFill>
                  <a:srgbClr val="0000FF"/>
                </a:solidFill>
                <a:latin typeface="Times New Roman" panose="02020603050405020304" pitchFamily="18" charset="0"/>
                <a:cs typeface="Times New Roman" panose="02020603050405020304" pitchFamily="18" charset="0"/>
              </a:rPr>
              <a:t>focus on order-of-growth worst-case performance</a:t>
            </a:r>
            <a:r>
              <a:rPr lang="en-US" sz="2400" dirty="0">
                <a:latin typeface="Times New Roman" panose="02020603050405020304" pitchFamily="18" charset="0"/>
                <a:cs typeface="Times New Roman" panose="02020603050405020304" pitchFamily="18" charset="0"/>
              </a:rPr>
              <a:t>.</a:t>
            </a:r>
          </a:p>
          <a:p>
            <a:pPr marL="800100" lvl="1" indent="-342900">
              <a:spcBef>
                <a:spcPts val="6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Such classifications </a:t>
            </a:r>
            <a:r>
              <a:rPr lang="en-US" sz="2400" i="1" dirty="0">
                <a:latin typeface="Times New Roman" panose="02020603050405020304" pitchFamily="18" charset="0"/>
                <a:cs typeface="Times New Roman" panose="02020603050405020304" pitchFamily="18" charset="0"/>
              </a:rPr>
              <a:t>are </a:t>
            </a:r>
            <a:r>
              <a:rPr lang="en-US" sz="2400" i="1" dirty="0">
                <a:solidFill>
                  <a:srgbClr val="0000FF"/>
                </a:solidFill>
                <a:latin typeface="Times New Roman" panose="02020603050405020304" pitchFamily="18" charset="0"/>
                <a:cs typeface="Times New Roman" panose="02020603050405020304" pitchFamily="18" charset="0"/>
              </a:rPr>
              <a:t>not useful </a:t>
            </a:r>
            <a:r>
              <a:rPr lang="en-US" sz="2400" dirty="0">
                <a:solidFill>
                  <a:srgbClr val="0000FF"/>
                </a:solidFill>
                <a:latin typeface="Times New Roman" panose="02020603050405020304" pitchFamily="18" charset="0"/>
                <a:cs typeface="Times New Roman" panose="02020603050405020304" pitchFamily="18" charset="0"/>
              </a:rPr>
              <a:t>for</a:t>
            </a:r>
          </a:p>
          <a:p>
            <a:pPr marL="1257300" lvl="2" indent="-342900">
              <a:spcBef>
                <a:spcPts val="600"/>
              </a:spcBef>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predicting performance or </a:t>
            </a:r>
          </a:p>
          <a:p>
            <a:pPr marL="1257300" lvl="2" indent="-342900">
              <a:spcBef>
                <a:spcPts val="600"/>
              </a:spcBef>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comparing algorithms in practical applications.</a:t>
            </a:r>
            <a:endParaRPr lang="en-US" sz="2400" dirty="0">
              <a:latin typeface="Times New Roman" panose="02020603050405020304" pitchFamily="18" charset="0"/>
              <a:cs typeface="Times New Roman" panose="02020603050405020304" pitchFamily="18" charset="0"/>
            </a:endParaRPr>
          </a:p>
          <a:p>
            <a:pPr marL="342900" indent="-342900">
              <a:spcBef>
                <a:spcPts val="600"/>
              </a:spcBef>
              <a:spcAft>
                <a:spcPts val="6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We focus on analyses that </a:t>
            </a:r>
            <a:r>
              <a:rPr lang="en-US" sz="2400" i="1" dirty="0">
                <a:solidFill>
                  <a:srgbClr val="0000FF"/>
                </a:solidFill>
                <a:latin typeface="Times New Roman" panose="02020603050405020304" pitchFamily="18" charset="0"/>
                <a:cs typeface="Times New Roman" panose="02020603050405020304" pitchFamily="18" charset="0"/>
              </a:rPr>
              <a:t>can</a:t>
            </a:r>
            <a:r>
              <a:rPr lang="en-US" sz="2400" dirty="0">
                <a:solidFill>
                  <a:srgbClr val="0000FF"/>
                </a:solidFill>
                <a:latin typeface="Times New Roman" panose="02020603050405020304" pitchFamily="18" charset="0"/>
                <a:cs typeface="Times New Roman" panose="02020603050405020304" pitchFamily="18" charset="0"/>
              </a:rPr>
              <a:t> be used to </a:t>
            </a:r>
            <a:r>
              <a:rPr lang="en-US" sz="2400" i="1" dirty="0">
                <a:solidFill>
                  <a:srgbClr val="0000FF"/>
                </a:solidFill>
                <a:latin typeface="Times New Roman" panose="02020603050405020304" pitchFamily="18" charset="0"/>
                <a:cs typeface="Times New Roman" panose="02020603050405020304" pitchFamily="18" charset="0"/>
              </a:rPr>
              <a:t>predict performance and compare algorithms.</a:t>
            </a:r>
          </a:p>
        </p:txBody>
      </p:sp>
    </p:spTree>
    <p:extLst>
      <p:ext uri="{BB962C8B-B14F-4D97-AF65-F5344CB8AC3E}">
        <p14:creationId xmlns:p14="http://schemas.microsoft.com/office/powerpoint/2010/main" val="3446281705"/>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4D36DE-7CD4-4579-A4C7-6F4A3C92CF39}"/>
              </a:ext>
            </a:extLst>
          </p:cNvPr>
          <p:cNvSpPr txBox="1"/>
          <p:nvPr/>
        </p:nvSpPr>
        <p:spPr>
          <a:xfrm>
            <a:off x="1458721" y="1178081"/>
            <a:ext cx="9281310" cy="2827861"/>
          </a:xfrm>
          <a:prstGeom prst="rect">
            <a:avLst/>
          </a:prstGeom>
          <a:solidFill>
            <a:schemeClr val="accent5">
              <a:lumMod val="20000"/>
              <a:lumOff val="80000"/>
            </a:schemeClr>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572176" y="762153"/>
                <a:ext cx="9167854" cy="5732531"/>
              </a:xfrm>
              <a:prstGeom prst="rect">
                <a:avLst/>
              </a:prstGeom>
            </p:spPr>
            <p:txBody>
              <a:bodyPr wrap="square">
                <a:spAutoFit/>
              </a:bodyPr>
              <a:lstStyle/>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Recall:</a:t>
                </a:r>
              </a:p>
              <a:p>
                <a:pPr>
                  <a:lnSpc>
                    <a:spcPct val="107000"/>
                  </a:lnSpc>
                  <a:spcAft>
                    <a:spcPts val="800"/>
                  </a:spcAft>
                </a:pPr>
                <a:r>
                  <a:rPr lang="en-US" sz="2600" dirty="0">
                    <a:ea typeface="Calibri" panose="020F0502020204030204" pitchFamily="34" charset="0"/>
                    <a:cs typeface="Times New Roman" panose="02020603050405020304" pitchFamily="18" charset="0"/>
                  </a:rPr>
                  <a:t>Theorem 0.3</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Let x and y be integers, not both 0. Let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d = min{ix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jy</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 j </a:t>
                </a:r>
                <a14:m>
                  <m:oMath xmlns:m="http://schemas.openxmlformats.org/officeDocument/2006/math">
                    <m:r>
                      <a:rPr lang="en-US" sz="2400" b="0" i="1" smtClean="0">
                        <a:latin typeface="Cambria Math" panose="02040503050406030204" pitchFamily="18" charset="0"/>
                        <a:ea typeface="Calibri" panose="020F0502020204030204" pitchFamily="34" charset="0"/>
                        <a:cs typeface="Times New Roman" panose="02020603050405020304" pitchFamily="18" charset="0"/>
                      </a:rPr>
                      <m:t>∈</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Z and </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ix +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jy</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&gt; 0</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i.e., d is the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smallest positive </a:t>
                </a:r>
                <a:r>
                  <a:rPr lang="en-US" sz="2400" dirty="0">
                    <a:latin typeface="Times New Roman" panose="02020603050405020304" pitchFamily="18" charset="0"/>
                    <a:ea typeface="Calibri" panose="020F0502020204030204" pitchFamily="34" charset="0"/>
                    <a:cs typeface="Times New Roman" panose="02020603050405020304" pitchFamily="18" charset="0"/>
                  </a:rPr>
                  <a:t>linear combination of x and y. </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Then d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(x, y).</a:t>
                </a:r>
              </a:p>
              <a:p>
                <a:pPr>
                  <a:lnSpc>
                    <a:spcPct val="107000"/>
                  </a:lnSpc>
                  <a:spcAft>
                    <a:spcPts val="800"/>
                  </a:spcAft>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Note that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(x, y) = ix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jy</a:t>
                </a:r>
                <a:r>
                  <a:rPr lang="en-US" sz="2400" dirty="0">
                    <a:latin typeface="Times New Roman" panose="02020603050405020304" pitchFamily="18" charset="0"/>
                    <a:ea typeface="Calibri" panose="020F0502020204030204" pitchFamily="34" charset="0"/>
                    <a:cs typeface="Times New Roman" panose="02020603050405020304" pitchFamily="18" charset="0"/>
                  </a:rPr>
                  <a:t> &gt; 0</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 d(</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14:m>
                  <m:oMath xmlns:m="http://schemas.openxmlformats.org/officeDocument/2006/math">
                    <m:f>
                      <m:fPr>
                        <m:ctrlPr>
                          <a:rPr lang="en-US" sz="240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𝑥</m:t>
                        </m:r>
                      </m:num>
                      <m:den>
                        <m:r>
                          <a:rPr lang="en-US" sz="2400" b="0" i="1" smtClean="0">
                            <a:latin typeface="Cambria Math" panose="02040503050406030204" pitchFamily="18" charset="0"/>
                            <a:cs typeface="Times New Roman" panose="02020603050405020304" pitchFamily="18" charset="0"/>
                          </a:rPr>
                          <m:t>𝑑</m:t>
                        </m:r>
                      </m:den>
                    </m:f>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 j*</a:t>
                </a:r>
                <a14:m>
                  <m:oMath xmlns:m="http://schemas.openxmlformats.org/officeDocument/2006/math">
                    <m:f>
                      <m:fPr>
                        <m:ctrlPr>
                          <a:rPr lang="en-US" sz="240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𝑦</m:t>
                        </m:r>
                      </m:num>
                      <m:den>
                        <m:r>
                          <a:rPr lang="en-US" sz="2400" b="0" i="1" smtClean="0">
                            <a:latin typeface="Cambria Math" panose="02040503050406030204" pitchFamily="18" charset="0"/>
                            <a:cs typeface="Times New Roman" panose="02020603050405020304" pitchFamily="18" charset="0"/>
                          </a:rPr>
                          <m:t>𝑑</m:t>
                        </m:r>
                      </m:den>
                    </m:f>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 &gt; 0, where 0 &lt;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14:m>
                  <m:oMath xmlns:m="http://schemas.openxmlformats.org/officeDocument/2006/math">
                    <m:f>
                      <m:fPr>
                        <m:ctrlPr>
                          <a:rPr lang="en-US" sz="2400" i="1">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𝑥</m:t>
                        </m:r>
                      </m:num>
                      <m:den>
                        <m:r>
                          <a:rPr lang="en-US" sz="2400" b="0" i="1" smtClean="0">
                            <a:latin typeface="Cambria Math" panose="02040503050406030204" pitchFamily="18" charset="0"/>
                            <a:cs typeface="Times New Roman" panose="02020603050405020304" pitchFamily="18" charset="0"/>
                          </a:rPr>
                          <m:t>𝑑</m:t>
                        </m:r>
                      </m:den>
                    </m:f>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 j*</a:t>
                </a:r>
                <a14:m>
                  <m:oMath xmlns:m="http://schemas.openxmlformats.org/officeDocument/2006/math">
                    <m:f>
                      <m:fPr>
                        <m:ctrlPr>
                          <a:rPr lang="en-US" sz="2400" i="1">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𝑦</m:t>
                        </m:r>
                      </m:num>
                      <m:den>
                        <m:r>
                          <a:rPr lang="en-US" sz="2400" b="0" i="1" smtClean="0">
                            <a:latin typeface="Cambria Math" panose="02040503050406030204" pitchFamily="18" charset="0"/>
                            <a:cs typeface="Times New Roman" panose="02020603050405020304" pitchFamily="18" charset="0"/>
                          </a:rPr>
                          <m:t>𝑑</m:t>
                        </m:r>
                      </m:den>
                    </m:f>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 = 1</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  d = min{ix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jy</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 j </a:t>
                </a:r>
                <a14:m>
                  <m:oMath xmlns:m="http://schemas.openxmlformats.org/officeDocument/2006/math">
                    <m:r>
                      <a:rPr lang="en-US" sz="2400" b="0" i="1" smtClean="0">
                        <a:latin typeface="Cambria Math" panose="02040503050406030204" pitchFamily="18" charset="0"/>
                        <a:ea typeface="Calibri" panose="020F0502020204030204" pitchFamily="34" charset="0"/>
                        <a:cs typeface="Times New Roman" panose="02020603050405020304" pitchFamily="18" charset="0"/>
                      </a:rPr>
                      <m:t>∈</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Z and </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ix +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jy</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&gt; 0</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Furthermore,  </a:t>
                </a:r>
                <a14:m>
                  <m:oMath xmlns:m="http://schemas.openxmlformats.org/officeDocument/2006/math">
                    <m:f>
                      <m:fPr>
                        <m:ctrlPr>
                          <a:rPr lang="en-US" sz="2400" i="1">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𝑥</m:t>
                        </m:r>
                      </m:num>
                      <m:den>
                        <m:r>
                          <a:rPr lang="en-US" sz="2400" b="0" i="1" smtClean="0">
                            <a:latin typeface="Cambria Math" panose="02040503050406030204" pitchFamily="18" charset="0"/>
                            <a:cs typeface="Times New Roman" panose="02020603050405020304" pitchFamily="18" charset="0"/>
                          </a:rPr>
                          <m:t>𝑑</m:t>
                        </m:r>
                      </m:den>
                    </m:f>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and  </a:t>
                </a:r>
                <a14:m>
                  <m:oMath xmlns:m="http://schemas.openxmlformats.org/officeDocument/2006/math">
                    <m:f>
                      <m:fPr>
                        <m:ctrlPr>
                          <a:rPr lang="en-US" sz="2400" i="1">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𝑦</m:t>
                        </m:r>
                      </m:num>
                      <m:den>
                        <m:r>
                          <a:rPr lang="en-US" sz="2400" b="0" i="1" smtClean="0">
                            <a:latin typeface="Cambria Math" panose="02040503050406030204" pitchFamily="18" charset="0"/>
                            <a:cs typeface="Times New Roman" panose="02020603050405020304" pitchFamily="18" charset="0"/>
                          </a:rPr>
                          <m:t>𝑑</m:t>
                        </m:r>
                      </m:den>
                    </m:f>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are relatively prime.</a:t>
                </a:r>
              </a:p>
            </p:txBody>
          </p:sp>
        </mc:Choice>
        <mc:Fallback xmlns="">
          <p:sp>
            <p:nvSpPr>
              <p:cNvPr id="2" name="Rectangle 1"/>
              <p:cNvSpPr>
                <a:spLocks noRot="1" noChangeAspect="1" noMove="1" noResize="1" noEditPoints="1" noAdjustHandles="1" noChangeArrowheads="1" noChangeShapeType="1" noTextEdit="1"/>
              </p:cNvSpPr>
              <p:nvPr/>
            </p:nvSpPr>
            <p:spPr>
              <a:xfrm>
                <a:off x="1572176" y="762153"/>
                <a:ext cx="9167854" cy="5732531"/>
              </a:xfrm>
              <a:prstGeom prst="rect">
                <a:avLst/>
              </a:prstGeom>
              <a:blipFill>
                <a:blip r:embed="rId2"/>
                <a:stretch>
                  <a:fillRect l="-1197" t="-851" b="-638"/>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D5C6E873-E931-46BC-BFC9-902E038391FB}"/>
              </a:ext>
            </a:extLst>
          </p:cNvPr>
          <p:cNvSpPr/>
          <p:nvPr/>
        </p:nvSpPr>
        <p:spPr>
          <a:xfrm rot="21223345" flipH="1">
            <a:off x="271387" y="1587472"/>
            <a:ext cx="1166440" cy="446109"/>
          </a:xfrm>
          <a:prstGeom prst="cloudCallout">
            <a:avLst>
              <a:gd name="adj1" fmla="val -22594"/>
              <a:gd name="adj2" fmla="val 16672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recall</a:t>
            </a:r>
          </a:p>
        </p:txBody>
      </p:sp>
      <p:pic>
        <p:nvPicPr>
          <p:cNvPr id="5" name="Picture 4" descr="Image result for smiley face images">
            <a:extLst>
              <a:ext uri="{FF2B5EF4-FFF2-40B4-BE49-F238E27FC236}">
                <a16:creationId xmlns:a16="http://schemas.microsoft.com/office/drawing/2014/main" id="{CB19796A-34FE-4D81-BEC0-B9AA9A49A19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764929">
            <a:off x="641157" y="1984248"/>
            <a:ext cx="684724" cy="441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770204"/>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7EBEB4-B724-4E0F-8C20-25AD00100E5A}"/>
              </a:ext>
            </a:extLst>
          </p:cNvPr>
          <p:cNvSpPr txBox="1"/>
          <p:nvPr/>
        </p:nvSpPr>
        <p:spPr>
          <a:xfrm>
            <a:off x="1317998" y="4143477"/>
            <a:ext cx="10024257" cy="2137250"/>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953331" y="1105683"/>
                <a:ext cx="8506053" cy="5065169"/>
              </a:xfrm>
              <a:prstGeom prst="rect">
                <a:avLst/>
              </a:prstGeom>
            </p:spPr>
            <p:txBody>
              <a:bodyPr wrap="square">
                <a:spAutoFit/>
              </a:bodyPr>
              <a:lstStyle/>
              <a:p>
                <a:pPr>
                  <a:lnSpc>
                    <a:spcPct val="107000"/>
                  </a:lnSpc>
                  <a:spcAft>
                    <a:spcPts val="800"/>
                  </a:spcAft>
                </a:pPr>
                <a:r>
                  <a:rPr lang="en-US" sz="2400" dirty="0">
                    <a:ea typeface="Calibri" panose="020F0502020204030204" pitchFamily="34" charset="0"/>
                    <a:cs typeface="Times New Roman" panose="02020603050405020304" pitchFamily="18" charset="0"/>
                  </a:rPr>
                  <a:t>Theorem 0.3</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Let x and y be integers, not both 0. Let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d = min{ix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jy</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 j </a:t>
                </a:r>
                <a14:m>
                  <m:oMath xmlns:m="http://schemas.openxmlformats.org/officeDocument/2006/math">
                    <m:r>
                      <a:rPr lang="en-US" sz="2400" b="0" i="1" smtClean="0">
                        <a:latin typeface="Cambria Math" panose="02040503050406030204" pitchFamily="18" charset="0"/>
                        <a:ea typeface="Calibri" panose="020F0502020204030204" pitchFamily="34" charset="0"/>
                        <a:cs typeface="Times New Roman" panose="02020603050405020304" pitchFamily="18" charset="0"/>
                      </a:rPr>
                      <m:t>∈</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Z and </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ix +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jy</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&gt; 0</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i.e., d is the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smallest positive </a:t>
                </a:r>
                <a:r>
                  <a:rPr lang="en-US" sz="2400" dirty="0">
                    <a:latin typeface="Times New Roman" panose="02020603050405020304" pitchFamily="18" charset="0"/>
                    <a:ea typeface="Calibri" panose="020F0502020204030204" pitchFamily="34" charset="0"/>
                    <a:cs typeface="Times New Roman" panose="02020603050405020304" pitchFamily="18" charset="0"/>
                  </a:rPr>
                  <a:t>linear combination of x and y. </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Then d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(x, y).</a:t>
                </a:r>
              </a:p>
              <a:p>
                <a:pPr>
                  <a:lnSpc>
                    <a:spcPct val="107000"/>
                  </a:lnSpc>
                  <a:spcAft>
                    <a:spcPts val="1200"/>
                  </a:spcAft>
                </a:pPr>
                <a:endParaRPr lang="en-US" sz="2600" dirty="0">
                  <a:ea typeface="Calibri" panose="020F0502020204030204" pitchFamily="34" charset="0"/>
                  <a:cs typeface="Times New Roman" panose="02020603050405020304" pitchFamily="18" charset="0"/>
                </a:endParaRPr>
              </a:p>
              <a:p>
                <a:pPr>
                  <a:lnSpc>
                    <a:spcPct val="107000"/>
                  </a:lnSpc>
                  <a:spcAft>
                    <a:spcPts val="1200"/>
                  </a:spcAft>
                </a:pPr>
                <a:r>
                  <a:rPr lang="en-US" sz="2600" b="1" dirty="0">
                    <a:ea typeface="Calibri" panose="020F0502020204030204" pitchFamily="34" charset="0"/>
                    <a:cs typeface="Times New Roman" panose="02020603050405020304" pitchFamily="18" charset="0"/>
                  </a:rPr>
                  <a:t>Lemma 0.4:  </a:t>
                </a:r>
              </a:p>
              <a:p>
                <a:pPr>
                  <a:lnSpc>
                    <a:spcPct val="107000"/>
                  </a:lnSpc>
                  <a:spcAft>
                    <a:spcPts val="12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 d divides both x and y, and d =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 + j*y for some integers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j then necessarily d =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 y).   </a:t>
                </a:r>
              </a:p>
              <a:p>
                <a:pPr>
                  <a:lnSpc>
                    <a:spcPct val="107000"/>
                  </a:lnSpc>
                  <a:spcAft>
                    <a:spcPts val="800"/>
                  </a:spcAft>
                </a:pP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[note that d is the smallest positive of the set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 + j*y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953331" y="1105683"/>
                <a:ext cx="8506053" cy="5065169"/>
              </a:xfrm>
              <a:prstGeom prst="rect">
                <a:avLst/>
              </a:prstGeom>
              <a:blipFill>
                <a:blip r:embed="rId2"/>
                <a:stretch>
                  <a:fillRect l="-1289" t="-842" r="-931" b="-1685"/>
                </a:stretch>
              </a:blipFill>
            </p:spPr>
            <p:txBody>
              <a:bodyPr/>
              <a:lstStyle/>
              <a:p>
                <a:r>
                  <a:rPr lang="en-US">
                    <a:noFill/>
                  </a:rPr>
                  <a:t> </a:t>
                </a:r>
              </a:p>
            </p:txBody>
          </p:sp>
        </mc:Fallback>
      </mc:AlternateContent>
      <p:pic>
        <p:nvPicPr>
          <p:cNvPr id="5" name="Picture 4" descr="Emoticon making a point Stock Vector - 14709057">
            <a:extLst>
              <a:ext uri="{FF2B5EF4-FFF2-40B4-BE49-F238E27FC236}">
                <a16:creationId xmlns:a16="http://schemas.microsoft.com/office/drawing/2014/main" id="{EFA22FB9-9DC9-2C30-4B99-8E02D23C61A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7444" y="5071132"/>
            <a:ext cx="417830" cy="281940"/>
          </a:xfrm>
          <a:prstGeom prst="rect">
            <a:avLst/>
          </a:prstGeom>
          <a:noFill/>
          <a:ln>
            <a:noFill/>
          </a:ln>
        </p:spPr>
      </p:pic>
    </p:spTree>
    <p:extLst>
      <p:ext uri="{BB962C8B-B14F-4D97-AF65-F5344CB8AC3E}">
        <p14:creationId xmlns:p14="http://schemas.microsoft.com/office/powerpoint/2010/main" val="1864995437"/>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098861" y="991012"/>
                <a:ext cx="9994277" cy="5458289"/>
              </a:xfrm>
              <a:prstGeom prst="rect">
                <a:avLst/>
              </a:prstGeom>
            </p:spPr>
            <p:txBody>
              <a:bodyPr wrap="square">
                <a:spAutoFit/>
              </a:bodyPr>
              <a:lstStyle/>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Note that if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(x, y) = d, then {ix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jy</a:t>
                </a:r>
                <a:r>
                  <a:rPr lang="en-US" sz="2400" dirty="0">
                    <a:latin typeface="Times New Roman" panose="02020603050405020304" pitchFamily="18" charset="0"/>
                    <a:ea typeface="Calibri" panose="020F0502020204030204" pitchFamily="34" charset="0"/>
                    <a:cs typeface="Times New Roman" panose="02020603050405020304" pitchFamily="18" charset="0"/>
                  </a:rPr>
                  <a:t>} = {d (</a:t>
                </a:r>
                <a14:m>
                  <m:oMath xmlns:m="http://schemas.openxmlformats.org/officeDocument/2006/math">
                    <m:f>
                      <m:fPr>
                        <m:ctrlPr>
                          <a:rPr lang="en-US" sz="2400" i="1">
                            <a:latin typeface="Cambria Math" panose="02040503050406030204" pitchFamily="18" charset="0"/>
                            <a:ea typeface="Calibri" panose="020F0502020204030204" pitchFamily="34" charset="0"/>
                            <a:cs typeface="Times New Roman" panose="02020603050405020304" pitchFamily="18" charset="0"/>
                          </a:rPr>
                        </m:ctrlPr>
                      </m:fPr>
                      <m:num>
                        <m:r>
                          <m:rPr>
                            <m:sty m:val="p"/>
                          </m:rPr>
                          <a:rPr lang="en-US" sz="2400" i="0">
                            <a:latin typeface="Cambria Math" panose="02040503050406030204" pitchFamily="18" charset="0"/>
                            <a:ea typeface="Calibri" panose="020F0502020204030204" pitchFamily="34" charset="0"/>
                            <a:cs typeface="Times New Roman" panose="02020603050405020304" pitchFamily="18" charset="0"/>
                          </a:rPr>
                          <m:t>x</m:t>
                        </m:r>
                      </m:num>
                      <m:den>
                        <m:r>
                          <m:rPr>
                            <m:sty m:val="p"/>
                          </m:rPr>
                          <a:rPr lang="en-US" sz="2400" i="0">
                            <a:latin typeface="Cambria Math" panose="02040503050406030204" pitchFamily="18" charset="0"/>
                            <a:ea typeface="Calibri" panose="020F0502020204030204" pitchFamily="34" charset="0"/>
                            <a:cs typeface="Times New Roman" panose="02020603050405020304" pitchFamily="18" charset="0"/>
                          </a:rPr>
                          <m:t>d</m:t>
                        </m:r>
                      </m:den>
                    </m:f>
                    <m:r>
                      <a:rPr lang="en-US" sz="2400" i="0">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2400" i="0">
                        <a:latin typeface="Cambria Math" panose="02040503050406030204" pitchFamily="18" charset="0"/>
                        <a:ea typeface="Calibri" panose="020F0502020204030204" pitchFamily="34" charset="0"/>
                        <a:cs typeface="Times New Roman" panose="02020603050405020304" pitchFamily="18" charset="0"/>
                      </a:rPr>
                      <m:t>i</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en-US" sz="2400" i="1">
                            <a:latin typeface="Cambria Math" panose="02040503050406030204" pitchFamily="18" charset="0"/>
                            <a:ea typeface="Calibri" panose="020F0502020204030204" pitchFamily="34" charset="0"/>
                            <a:cs typeface="Times New Roman" panose="02020603050405020304" pitchFamily="18" charset="0"/>
                          </a:rPr>
                        </m:ctrlPr>
                      </m:fPr>
                      <m:num>
                        <m:r>
                          <m:rPr>
                            <m:sty m:val="p"/>
                          </m:rPr>
                          <a:rPr lang="en-US" sz="2400" i="0">
                            <a:latin typeface="Cambria Math" panose="02040503050406030204" pitchFamily="18" charset="0"/>
                            <a:ea typeface="Calibri" panose="020F0502020204030204" pitchFamily="34" charset="0"/>
                            <a:cs typeface="Times New Roman" panose="02020603050405020304" pitchFamily="18" charset="0"/>
                          </a:rPr>
                          <m:t>y</m:t>
                        </m:r>
                      </m:num>
                      <m:den>
                        <m:r>
                          <m:rPr>
                            <m:sty m:val="p"/>
                          </m:rPr>
                          <a:rPr lang="en-US" sz="2400" i="0">
                            <a:latin typeface="Cambria Math" panose="02040503050406030204" pitchFamily="18" charset="0"/>
                            <a:ea typeface="Calibri" panose="020F0502020204030204" pitchFamily="34" charset="0"/>
                            <a:cs typeface="Times New Roman" panose="02020603050405020304" pitchFamily="18" charset="0"/>
                          </a:rPr>
                          <m:t>d</m:t>
                        </m:r>
                      </m:den>
                    </m:f>
                    <m:r>
                      <m:rPr>
                        <m:sty m:val="p"/>
                      </m:rPr>
                      <a:rPr lang="en-US" sz="2400" i="0">
                        <a:latin typeface="Cambria Math" panose="02040503050406030204" pitchFamily="18" charset="0"/>
                        <a:ea typeface="Calibri" panose="020F0502020204030204" pitchFamily="34" charset="0"/>
                        <a:cs typeface="Times New Roman" panose="02020603050405020304" pitchFamily="18" charset="0"/>
                      </a:rPr>
                      <m:t>j</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1200"/>
                  </a:spcAft>
                </a:pPr>
                <a:r>
                  <a:rPr lang="en-US" sz="2600" dirty="0">
                    <a:ea typeface="Calibri" panose="020F0502020204030204" pitchFamily="34" charset="0"/>
                    <a:cs typeface="Times New Roman" panose="02020603050405020304" pitchFamily="18" charset="0"/>
                  </a:rPr>
                  <a:t>Example 0.28</a:t>
                </a:r>
                <a:r>
                  <a:rPr lang="en-US" sz="2400" dirty="0">
                    <a:latin typeface="Times New Roman" panose="02020603050405020304" pitchFamily="18" charset="0"/>
                    <a:ea typeface="Calibri" panose="020F0502020204030204" pitchFamily="34" charset="0"/>
                    <a:cs typeface="Times New Roman" panose="02020603050405020304" pitchFamily="18" charset="0"/>
                  </a:rPr>
                  <a:t>: continue….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Let x = 60, y = 24.  find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(60, 24). </a:t>
                </a:r>
              </a:p>
              <a:p>
                <a:pPr lvl="1">
                  <a:spcAft>
                    <a:spcPts val="600"/>
                  </a:spcAft>
                </a:pPr>
                <a:r>
                  <a:rPr lang="en-US" sz="2400" u="sng" dirty="0">
                    <a:latin typeface="Times New Roman" panose="02020603050405020304" pitchFamily="18" charset="0"/>
                    <a:ea typeface="Calibri" panose="020F0502020204030204" pitchFamily="34" charset="0"/>
                    <a:cs typeface="Times New Roman" panose="02020603050405020304" pitchFamily="18" charset="0"/>
                  </a:rPr>
                  <a:t>60</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+ 12   implies 12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60</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(1)</a:t>
                </a:r>
              </a:p>
              <a:p>
                <a:pPr lvl="1">
                  <a:spcAft>
                    <a:spcPts val="600"/>
                  </a:spcAft>
                </a:pP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+ 0     implies  0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(2)</a:t>
                </a:r>
              </a:p>
              <a:p>
                <a:pPr lvl="1">
                  <a:spcAft>
                    <a:spcPts val="600"/>
                  </a:spcAft>
                </a:pP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+ 12     implies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- 0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(3)</a:t>
                </a:r>
              </a:p>
              <a:p>
                <a:pPr>
                  <a:spcAft>
                    <a:spcPts val="600"/>
                  </a:spcAft>
                </a:pPr>
                <a:endParaRPr lang="en-US" sz="9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 0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using (3) and (2)</a:t>
                </a: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 24 + </a:t>
                </a:r>
                <a:r>
                  <a:rPr lang="en-US" sz="24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 1 * 12 </a:t>
                </a: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 1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60</a:t>
                </a:r>
                <a:r>
                  <a:rPr lang="en-US" sz="2400" dirty="0">
                    <a:latin typeface="Times New Roman" panose="02020603050405020304" pitchFamily="18" charset="0"/>
                    <a:ea typeface="Calibri" panose="020F0502020204030204" pitchFamily="34" charset="0"/>
                    <a:cs typeface="Times New Roman" panose="02020603050405020304" pitchFamily="18" charset="0"/>
                  </a:rPr>
                  <a:t> – 2 * 24) = </a:t>
                </a:r>
                <a:r>
                  <a:rPr lang="en-US" sz="24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60</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2</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using (1)</a:t>
                </a:r>
                <a:endParaRPr lang="en-US" sz="2400" u="sng" dirty="0">
                  <a:latin typeface="Times New Roman" panose="02020603050405020304" pitchFamily="18" charset="0"/>
                  <a:ea typeface="Calibri" panose="020F0502020204030204" pitchFamily="34" charset="0"/>
                  <a:cs typeface="Times New Roman" panose="02020603050405020304" pitchFamily="18" charset="0"/>
                </a:endParaRPr>
              </a:p>
              <a:p>
                <a:pPr>
                  <a:spcAft>
                    <a:spcPts val="600"/>
                  </a:spcAft>
                </a:pPr>
                <a:r>
                  <a:rPr lang="en-US" sz="2400" dirty="0">
                    <a:solidFill>
                      <a:srgbClr val="0000FF"/>
                    </a:solidFill>
                    <a:latin typeface="Times New Roman" panose="02020603050405020304" pitchFamily="18" charset="0"/>
                  </a:rPr>
                  <a:t>Thus, </a:t>
                </a:r>
                <a:r>
                  <a:rPr lang="en-US" sz="2400" dirty="0" err="1">
                    <a:solidFill>
                      <a:srgbClr val="0000FF"/>
                    </a:solidFill>
                    <a:latin typeface="Times New Roman" panose="02020603050405020304" pitchFamily="18" charset="0"/>
                  </a:rPr>
                  <a:t>gcd</a:t>
                </a:r>
                <a:r>
                  <a:rPr lang="en-US" sz="2400" dirty="0">
                    <a:solidFill>
                      <a:srgbClr val="0000FF"/>
                    </a:solidFill>
                    <a:latin typeface="Times New Roman" panose="02020603050405020304" pitchFamily="18" charset="0"/>
                  </a:rPr>
                  <a:t>(60, 24) = 1*60 + (-2) *24 </a:t>
                </a:r>
              </a:p>
              <a:p>
                <a:pPr>
                  <a:spcAft>
                    <a:spcPts val="600"/>
                  </a:spcAft>
                </a:pPr>
                <a:r>
                  <a:rPr lang="en-US" sz="2400" dirty="0">
                    <a:solidFill>
                      <a:srgbClr val="0000FF"/>
                    </a:solidFill>
                    <a:latin typeface="Times New Roman" panose="02020603050405020304" pitchFamily="18" charset="0"/>
                  </a:rPr>
                  <a:t>		     = 12{</a:t>
                </a:r>
                <a:r>
                  <a:rPr lang="en-US" sz="2400" dirty="0">
                    <a:latin typeface="Times New Roman" panose="02020603050405020304" pitchFamily="18" charset="0"/>
                    <a:ea typeface="Calibri" panose="020F0502020204030204" pitchFamily="34" charset="0"/>
                    <a:cs typeface="Times New Roman" panose="02020603050405020304" pitchFamily="18" charset="0"/>
                  </a:rPr>
                  <a:t>1*5 + (- 2)*2</a:t>
                </a:r>
                <a:r>
                  <a:rPr lang="en-US" sz="2400" dirty="0">
                    <a:solidFill>
                      <a:srgbClr val="0000FF"/>
                    </a:solidFill>
                    <a:latin typeface="Times New Roman" panose="02020603050405020304" pitchFamily="18" charset="0"/>
                  </a:rPr>
                  <a:t> } = 12, where </a:t>
                </a:r>
                <a:r>
                  <a:rPr lang="en-US" sz="2400" dirty="0">
                    <a:latin typeface="Times New Roman" panose="02020603050405020304" pitchFamily="18" charset="0"/>
                    <a:ea typeface="Calibri" panose="020F0502020204030204" pitchFamily="34" charset="0"/>
                    <a:cs typeface="Times New Roman" panose="02020603050405020304" pitchFamily="18" charset="0"/>
                  </a:rPr>
                  <a:t>1*</a:t>
                </a:r>
                <a:r>
                  <a:rPr lang="en-US" sz="2400" u="sng" dirty="0">
                    <a:latin typeface="Times New Roman" panose="02020603050405020304" pitchFamily="18" charset="0"/>
                    <a:ea typeface="Calibri" panose="020F0502020204030204" pitchFamily="34" charset="0"/>
                    <a:cs typeface="Times New Roman" panose="02020603050405020304" pitchFamily="18" charset="0"/>
                  </a:rPr>
                  <a:t>5</a:t>
                </a:r>
                <a:r>
                  <a:rPr lang="en-US" sz="2400" dirty="0">
                    <a:latin typeface="Times New Roman" panose="02020603050405020304" pitchFamily="18" charset="0"/>
                    <a:ea typeface="Calibri" panose="020F0502020204030204" pitchFamily="34" charset="0"/>
                    <a:cs typeface="Times New Roman" panose="02020603050405020304" pitchFamily="18" charset="0"/>
                  </a:rPr>
                  <a:t> + (- 2)*</a:t>
                </a:r>
                <a:r>
                  <a:rPr lang="en-US" sz="2400" u="sng"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rPr>
                  <a:t> = 1 </a:t>
                </a:r>
                <a:endParaRPr lang="en-US" sz="2400" dirty="0"/>
              </a:p>
            </p:txBody>
          </p:sp>
        </mc:Choice>
        <mc:Fallback xmlns="">
          <p:sp>
            <p:nvSpPr>
              <p:cNvPr id="2" name="Rectangle 1"/>
              <p:cNvSpPr>
                <a:spLocks noRot="1" noChangeAspect="1" noMove="1" noResize="1" noEditPoints="1" noAdjustHandles="1" noChangeArrowheads="1" noChangeShapeType="1" noTextEdit="1"/>
              </p:cNvSpPr>
              <p:nvPr/>
            </p:nvSpPr>
            <p:spPr>
              <a:xfrm>
                <a:off x="1098861" y="991012"/>
                <a:ext cx="9994277" cy="5458289"/>
              </a:xfrm>
              <a:prstGeom prst="rect">
                <a:avLst/>
              </a:prstGeom>
              <a:blipFill>
                <a:blip r:embed="rId2"/>
                <a:stretch>
                  <a:fillRect l="-1098" b="-1564"/>
                </a:stretch>
              </a:blipFill>
            </p:spPr>
            <p:txBody>
              <a:bodyPr/>
              <a:lstStyle/>
              <a:p>
                <a:r>
                  <a:rPr lang="en-US">
                    <a:noFill/>
                  </a:rPr>
                  <a:t> </a:t>
                </a:r>
              </a:p>
            </p:txBody>
          </p:sp>
        </mc:Fallback>
      </mc:AlternateContent>
      <p:sp>
        <p:nvSpPr>
          <p:cNvPr id="5" name="TextBox 4"/>
          <p:cNvSpPr txBox="1"/>
          <p:nvPr/>
        </p:nvSpPr>
        <p:spPr>
          <a:xfrm>
            <a:off x="3545145" y="470232"/>
            <a:ext cx="6621375" cy="400110"/>
          </a:xfrm>
          <a:prstGeom prst="rect">
            <a:avLst/>
          </a:prstGeom>
          <a:noFill/>
          <a:ln>
            <a:solidFill>
              <a:schemeClr val="accent1"/>
            </a:solidFill>
          </a:ln>
        </p:spPr>
        <p:txBody>
          <a:bodyPr wrap="square" rtlCol="0">
            <a:spAutoFit/>
          </a:bodyPr>
          <a:lstStyle/>
          <a:p>
            <a:r>
              <a:rPr lang="en-US" sz="2000" dirty="0" err="1">
                <a:latin typeface="Times New Roman" panose="02020603050405020304" pitchFamily="18" charset="0"/>
                <a:cs typeface="Times New Roman" panose="02020603050405020304" pitchFamily="18" charset="0"/>
              </a:rPr>
              <a:t>gcd</a:t>
            </a:r>
            <a:r>
              <a:rPr lang="en-US" sz="2000" dirty="0">
                <a:latin typeface="Times New Roman" panose="02020603050405020304" pitchFamily="18" charset="0"/>
                <a:cs typeface="Times New Roman" panose="02020603050405020304" pitchFamily="18" charset="0"/>
              </a:rPr>
              <a:t>(60, 24) d=12= min{1*60 + (-2)*24,  3*60 + (-7)*24, …. }</a:t>
            </a:r>
          </a:p>
        </p:txBody>
      </p:sp>
      <p:sp>
        <p:nvSpPr>
          <p:cNvPr id="6" name="Thought Bubble: Cloud 5">
            <a:extLst>
              <a:ext uri="{FF2B5EF4-FFF2-40B4-BE49-F238E27FC236}">
                <a16:creationId xmlns:a16="http://schemas.microsoft.com/office/drawing/2014/main" id="{5E45BF84-F09F-4A36-ACEC-53F905CA8248}"/>
              </a:ext>
            </a:extLst>
          </p:cNvPr>
          <p:cNvSpPr/>
          <p:nvPr/>
        </p:nvSpPr>
        <p:spPr>
          <a:xfrm rot="20706359" flipH="1">
            <a:off x="770763" y="243312"/>
            <a:ext cx="1122235" cy="379994"/>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Recall</a:t>
            </a:r>
          </a:p>
        </p:txBody>
      </p:sp>
      <p:sp>
        <p:nvSpPr>
          <p:cNvPr id="3" name="TextBox 2">
            <a:extLst>
              <a:ext uri="{FF2B5EF4-FFF2-40B4-BE49-F238E27FC236}">
                <a16:creationId xmlns:a16="http://schemas.microsoft.com/office/drawing/2014/main" id="{4BADE981-12A9-42D5-967A-F474EEFD6E97}"/>
              </a:ext>
            </a:extLst>
          </p:cNvPr>
          <p:cNvSpPr txBox="1"/>
          <p:nvPr/>
        </p:nvSpPr>
        <p:spPr>
          <a:xfrm>
            <a:off x="8633402" y="1838549"/>
            <a:ext cx="2459736" cy="2293607"/>
          </a:xfrm>
          <a:prstGeom prst="rect">
            <a:avLst/>
          </a:prstGeom>
          <a:noFill/>
          <a:ln>
            <a:solidFill>
              <a:schemeClr val="accent1"/>
            </a:solidFill>
          </a:ln>
        </p:spPr>
        <p:txBody>
          <a:bodyPr wrap="square" rtlCol="0">
            <a:spAutoFit/>
          </a:bodyPr>
          <a:lstStyle/>
          <a:p>
            <a:r>
              <a:rPr lang="en-US" sz="2400" dirty="0"/>
              <a:t>   </a:t>
            </a:r>
            <a:r>
              <a:rPr lang="en-US" sz="2400" dirty="0" err="1">
                <a:solidFill>
                  <a:srgbClr val="0000FF"/>
                </a:solidFill>
              </a:rPr>
              <a:t>gcd</a:t>
            </a:r>
            <a:r>
              <a:rPr lang="en-US" sz="2400" dirty="0">
                <a:solidFill>
                  <a:srgbClr val="0000FF"/>
                </a:solidFill>
              </a:rPr>
              <a:t>(60, 24)</a:t>
            </a:r>
          </a:p>
          <a:p>
            <a:r>
              <a:rPr lang="en-US" sz="2400" dirty="0"/>
              <a:t>= </a:t>
            </a:r>
            <a:r>
              <a:rPr lang="en-US" sz="2400" dirty="0" err="1"/>
              <a:t>gcd</a:t>
            </a:r>
            <a:r>
              <a:rPr lang="en-US" sz="2400" dirty="0"/>
              <a:t>(24, 60%24)</a:t>
            </a:r>
          </a:p>
          <a:p>
            <a:r>
              <a:rPr lang="en-US" sz="2400" dirty="0"/>
              <a:t>= </a:t>
            </a:r>
            <a:r>
              <a:rPr lang="en-US" sz="2400" dirty="0" err="1">
                <a:solidFill>
                  <a:srgbClr val="0000FF"/>
                </a:solidFill>
              </a:rPr>
              <a:t>gcd</a:t>
            </a:r>
            <a:r>
              <a:rPr lang="en-US" sz="2400" dirty="0">
                <a:solidFill>
                  <a:srgbClr val="0000FF"/>
                </a:solidFill>
              </a:rPr>
              <a:t>(24, 12)</a:t>
            </a:r>
          </a:p>
          <a:p>
            <a:r>
              <a:rPr lang="en-US" sz="2400" dirty="0"/>
              <a:t>= </a:t>
            </a:r>
            <a:r>
              <a:rPr lang="en-US" sz="2400" dirty="0" err="1"/>
              <a:t>gcd</a:t>
            </a:r>
            <a:r>
              <a:rPr lang="en-US" sz="2400" dirty="0"/>
              <a:t>(12, 24%12)</a:t>
            </a:r>
          </a:p>
          <a:p>
            <a:r>
              <a:rPr lang="en-US" sz="2400" dirty="0"/>
              <a:t>= </a:t>
            </a:r>
            <a:r>
              <a:rPr lang="en-US" sz="2400" dirty="0" err="1">
                <a:solidFill>
                  <a:srgbClr val="0000FF"/>
                </a:solidFill>
              </a:rPr>
              <a:t>gcd</a:t>
            </a:r>
            <a:r>
              <a:rPr lang="en-US" sz="2400" dirty="0">
                <a:solidFill>
                  <a:srgbClr val="0000FF"/>
                </a:solidFill>
              </a:rPr>
              <a:t>(12, 0)</a:t>
            </a:r>
          </a:p>
          <a:p>
            <a:r>
              <a:rPr lang="en-US" sz="2400" dirty="0"/>
              <a:t>= 12                                                                                                       </a:t>
            </a:r>
          </a:p>
        </p:txBody>
      </p:sp>
      <p:pic>
        <p:nvPicPr>
          <p:cNvPr id="8" name="Picture 7"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630080">
            <a:off x="1292990" y="487034"/>
            <a:ext cx="630936" cy="450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862213"/>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C411F7-6C43-4E64-8B70-7C129282E10B}"/>
              </a:ext>
            </a:extLst>
          </p:cNvPr>
          <p:cNvSpPr txBox="1"/>
          <p:nvPr/>
        </p:nvSpPr>
        <p:spPr>
          <a:xfrm>
            <a:off x="1297122" y="4142278"/>
            <a:ext cx="10020880" cy="1741285"/>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433507" y="1184220"/>
            <a:ext cx="10020880" cy="5237331"/>
          </a:xfrm>
          <a:prstGeom prst="rect">
            <a:avLst/>
          </a:prstGeom>
        </p:spPr>
        <p:txBody>
          <a:bodyPr wrap="square">
            <a:spAutoFit/>
          </a:bodyPr>
          <a:lstStyle/>
          <a:p>
            <a:pPr>
              <a:lnSpc>
                <a:spcPct val="107000"/>
              </a:lnSpc>
              <a:spcAft>
                <a:spcPts val="800"/>
              </a:spcAft>
            </a:pPr>
            <a:r>
              <a:rPr lang="en-US" sz="2600" dirty="0">
                <a:ea typeface="Calibri" panose="020F0502020204030204" pitchFamily="34" charset="0"/>
                <a:cs typeface="Times New Roman" panose="02020603050405020304" pitchFamily="18" charset="0"/>
              </a:rPr>
              <a:t>Example 0.45:</a:t>
            </a: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We know 12 is the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(60, 24). Using the extended Euclid Algorithm, it yields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j which are stated in the following table.  </a:t>
            </a:r>
          </a:p>
          <a:p>
            <a:pPr>
              <a:lnSpc>
                <a:spcPct val="107000"/>
              </a:lnSpc>
              <a:spcAft>
                <a:spcPts val="800"/>
              </a:spcAft>
            </a:pP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d</a:t>
            </a:r>
            <a:r>
              <a:rPr lang="en-US" sz="2400" baseline="-25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min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a:t>
            </a:r>
            <a:r>
              <a:rPr lang="en-US" sz="2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60</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(-2)*</a:t>
            </a:r>
            <a:r>
              <a:rPr lang="en-US" sz="2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24</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12(</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*5 +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 where 1*5 + (-2)*2 = 1 &gt; 0. (3</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step)</a:t>
            </a:r>
          </a:p>
          <a:p>
            <a:pPr>
              <a:lnSpc>
                <a:spcPct val="107000"/>
              </a:lnSpc>
              <a:spcAft>
                <a:spcPts val="800"/>
              </a:spcAft>
            </a:pP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d</a:t>
            </a:r>
            <a:r>
              <a:rPr lang="en-US" sz="2400" baseline="-25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min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0*</a:t>
            </a:r>
            <a:r>
              <a:rPr lang="en-US" sz="2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24</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a:t>
            </a:r>
            <a:r>
              <a:rPr lang="en-US" sz="2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12(</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 +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 where 0*2 + 1*1 = 1 &gt; 0. (2</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step) </a:t>
            </a:r>
          </a:p>
          <a:p>
            <a:pPr>
              <a:lnSpc>
                <a:spcPct val="107000"/>
              </a:lnSpc>
              <a:spcAft>
                <a:spcPts val="800"/>
              </a:spcAft>
            </a:pP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d</a:t>
            </a:r>
            <a:r>
              <a:rPr lang="en-US" sz="2400" baseline="-25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min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a:t>
            </a:r>
            <a:r>
              <a:rPr lang="en-US" sz="2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+ 0*</a:t>
            </a:r>
            <a:r>
              <a:rPr lang="en-US" sz="2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12(</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 +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 where 1*1 + 0*0 = 1 &gt; 0. (initial step)</a:t>
            </a:r>
          </a:p>
          <a:p>
            <a:pPr>
              <a:lnSpc>
                <a:spcPct val="107000"/>
              </a:lnSpc>
              <a:spcAft>
                <a:spcPts val="800"/>
              </a:spcAft>
            </a:pPr>
            <a:endPar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cs typeface="Times New Roman" panose="02020603050405020304" pitchFamily="18" charset="0"/>
              </a:rPr>
              <a:t>d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60 + </a:t>
            </a:r>
            <a:r>
              <a:rPr lang="en-US" sz="2400" dirty="0">
                <a:latin typeface="Times New Roman" panose="02020603050405020304" pitchFamily="18" charset="0"/>
                <a:ea typeface="Calibri" panose="020F0502020204030204" pitchFamily="34" charset="0"/>
                <a:cs typeface="Times New Roman" panose="02020603050405020304" pitchFamily="18" charset="0"/>
              </a:rPr>
              <a:t>j*</a:t>
            </a:r>
            <a:r>
              <a:rPr lang="en-US" sz="2400" dirty="0">
                <a:latin typeface="Times New Roman" panose="02020603050405020304" pitchFamily="18" charset="0"/>
                <a:cs typeface="Times New Roman" panose="02020603050405020304" pitchFamily="18" charset="0"/>
              </a:rPr>
              <a:t>24 =  min{12*(</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5 + j</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2)| for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j in Z,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5 + j</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2 &gt;0} </a:t>
            </a:r>
          </a:p>
        </p:txBody>
      </p:sp>
      <p:graphicFrame>
        <p:nvGraphicFramePr>
          <p:cNvPr id="3" name="Table 2"/>
          <p:cNvGraphicFramePr>
            <a:graphicFrameLocks noGrp="1"/>
          </p:cNvGraphicFramePr>
          <p:nvPr/>
        </p:nvGraphicFramePr>
        <p:xfrm>
          <a:off x="1566953" y="4314227"/>
          <a:ext cx="8221650" cy="1488653"/>
        </p:xfrm>
        <a:graphic>
          <a:graphicData uri="http://schemas.openxmlformats.org/drawingml/2006/table">
            <a:tbl>
              <a:tblPr firstRow="1" firstCol="1" bandRow="1">
                <a:tableStyleId>{5C22544A-7EE6-4342-B048-85BDC9FD1C3A}</a:tableStyleId>
              </a:tblPr>
              <a:tblGrid>
                <a:gridCol w="1173630">
                  <a:extLst>
                    <a:ext uri="{9D8B030D-6E8A-4147-A177-3AD203B41FA5}">
                      <a16:colId xmlns:a16="http://schemas.microsoft.com/office/drawing/2014/main" val="20000"/>
                    </a:ext>
                  </a:extLst>
                </a:gridCol>
                <a:gridCol w="1174670">
                  <a:extLst>
                    <a:ext uri="{9D8B030D-6E8A-4147-A177-3AD203B41FA5}">
                      <a16:colId xmlns:a16="http://schemas.microsoft.com/office/drawing/2014/main" val="20001"/>
                    </a:ext>
                  </a:extLst>
                </a:gridCol>
                <a:gridCol w="1174670">
                  <a:extLst>
                    <a:ext uri="{9D8B030D-6E8A-4147-A177-3AD203B41FA5}">
                      <a16:colId xmlns:a16="http://schemas.microsoft.com/office/drawing/2014/main" val="20002"/>
                    </a:ext>
                  </a:extLst>
                </a:gridCol>
                <a:gridCol w="1174670">
                  <a:extLst>
                    <a:ext uri="{9D8B030D-6E8A-4147-A177-3AD203B41FA5}">
                      <a16:colId xmlns:a16="http://schemas.microsoft.com/office/drawing/2014/main" val="20003"/>
                    </a:ext>
                  </a:extLst>
                </a:gridCol>
                <a:gridCol w="1174670">
                  <a:extLst>
                    <a:ext uri="{9D8B030D-6E8A-4147-A177-3AD203B41FA5}">
                      <a16:colId xmlns:a16="http://schemas.microsoft.com/office/drawing/2014/main" val="20004"/>
                    </a:ext>
                  </a:extLst>
                </a:gridCol>
                <a:gridCol w="1174670">
                  <a:extLst>
                    <a:ext uri="{9D8B030D-6E8A-4147-A177-3AD203B41FA5}">
                      <a16:colId xmlns:a16="http://schemas.microsoft.com/office/drawing/2014/main" val="20005"/>
                    </a:ext>
                  </a:extLst>
                </a:gridCol>
                <a:gridCol w="1174670">
                  <a:extLst>
                    <a:ext uri="{9D8B030D-6E8A-4147-A177-3AD203B41FA5}">
                      <a16:colId xmlns:a16="http://schemas.microsoft.com/office/drawing/2014/main" val="3204623052"/>
                    </a:ext>
                  </a:extLst>
                </a:gridCol>
              </a:tblGrid>
              <a:tr h="426710">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x</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y</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baseline="-25000" dirty="0">
                          <a:solidFill>
                            <a:schemeClr val="tx1"/>
                          </a:solidFill>
                          <a:effectLst/>
                          <a:latin typeface="Times New Roman" panose="02020603050405020304" pitchFamily="18" charset="0"/>
                          <a:cs typeface="Times New Roman" panose="02020603050405020304" pitchFamily="18" charset="0"/>
                        </a:rPr>
                        <a:t>└</a:t>
                      </a:r>
                      <a:r>
                        <a:rPr lang="en-US" sz="2200" dirty="0">
                          <a:solidFill>
                            <a:schemeClr val="tx1"/>
                          </a:solidFill>
                          <a:effectLst/>
                          <a:latin typeface="Times New Roman" panose="02020603050405020304" pitchFamily="18" charset="0"/>
                          <a:cs typeface="Times New Roman" panose="02020603050405020304" pitchFamily="18" charset="0"/>
                        </a:rPr>
                        <a:t> x/y </a:t>
                      </a:r>
                      <a:r>
                        <a:rPr lang="en-US" sz="2200" baseline="-25000" dirty="0">
                          <a:solidFill>
                            <a:schemeClr val="tx1"/>
                          </a:solidFill>
                          <a:effectLst/>
                          <a:latin typeface="Times New Roman" panose="02020603050405020304" pitchFamily="18" charset="0"/>
                          <a:cs typeface="Times New Roman" panose="02020603050405020304" pitchFamily="18" charset="0"/>
                        </a:rPr>
                        <a:t>┘</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gcd</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err="1">
                          <a:solidFill>
                            <a:schemeClr val="tx1"/>
                          </a:solidFill>
                          <a:effectLst/>
                          <a:latin typeface="Times New Roman" panose="02020603050405020304" pitchFamily="18" charset="0"/>
                          <a:cs typeface="Times New Roman" panose="02020603050405020304" pitchFamily="18" charset="0"/>
                        </a:rPr>
                        <a:t>i</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j</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53981">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60</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24</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2</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12</a:t>
                      </a:r>
                      <a:endPar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b="1" dirty="0">
                          <a:solidFill>
                            <a:srgbClr val="C00000"/>
                          </a:solidFill>
                          <a:effectLst/>
                          <a:latin typeface="Times New Roman" panose="02020603050405020304" pitchFamily="18" charset="0"/>
                          <a:cs typeface="Times New Roman" panose="02020603050405020304" pitchFamily="18" charset="0"/>
                        </a:rPr>
                        <a:t>1</a:t>
                      </a:r>
                      <a:endParaRPr lang="en-US" sz="22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b="1" dirty="0">
                          <a:solidFill>
                            <a:srgbClr val="C00000"/>
                          </a:solidFill>
                          <a:effectLst/>
                          <a:latin typeface="Times New Roman" panose="02020603050405020304" pitchFamily="18" charset="0"/>
                          <a:cs typeface="Times New Roman" panose="02020603050405020304" pitchFamily="18" charset="0"/>
                        </a:rPr>
                        <a:t>-2</a:t>
                      </a:r>
                      <a:endParaRPr lang="en-US" sz="22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a:t>
                      </a:r>
                      <a:r>
                        <a:rPr lang="en-US" sz="20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rd</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step</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53981">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24</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2</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12</a:t>
                      </a:r>
                      <a:endPar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b="1" dirty="0">
                          <a:solidFill>
                            <a:srgbClr val="C00000"/>
                          </a:solidFill>
                          <a:effectLst/>
                          <a:latin typeface="Times New Roman" panose="02020603050405020304" pitchFamily="18" charset="0"/>
                          <a:cs typeface="Times New Roman" panose="02020603050405020304" pitchFamily="18" charset="0"/>
                        </a:rPr>
                        <a:t>0</a:t>
                      </a:r>
                      <a:endParaRPr lang="en-US" sz="22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b="1" dirty="0">
                          <a:solidFill>
                            <a:srgbClr val="C00000"/>
                          </a:solidFill>
                          <a:effectLst/>
                          <a:latin typeface="Times New Roman" panose="02020603050405020304" pitchFamily="18" charset="0"/>
                          <a:cs typeface="Times New Roman" panose="02020603050405020304" pitchFamily="18" charset="0"/>
                        </a:rPr>
                        <a:t>1</a:t>
                      </a:r>
                      <a:endParaRPr lang="en-US" sz="22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0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nd</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step</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53981">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12</a:t>
                      </a:r>
                      <a:endPar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b="1" dirty="0">
                          <a:solidFill>
                            <a:srgbClr val="C00000"/>
                          </a:solidFill>
                          <a:effectLst/>
                          <a:latin typeface="Times New Roman" panose="02020603050405020304" pitchFamily="18" charset="0"/>
                          <a:cs typeface="Times New Roman" panose="02020603050405020304" pitchFamily="18" charset="0"/>
                        </a:rPr>
                        <a:t>1</a:t>
                      </a:r>
                      <a:endParaRPr lang="en-US" sz="22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b="1" dirty="0">
                          <a:solidFill>
                            <a:srgbClr val="C00000"/>
                          </a:solidFill>
                          <a:effectLst/>
                          <a:latin typeface="Times New Roman" panose="02020603050405020304" pitchFamily="18" charset="0"/>
                          <a:cs typeface="Times New Roman" panose="02020603050405020304" pitchFamily="18" charset="0"/>
                        </a:rPr>
                        <a:t>0</a:t>
                      </a:r>
                      <a:endParaRPr lang="en-US" sz="22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0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st</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step</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95A06E2-A134-4C2D-8EF3-5E93AF58B4EC}"/>
                  </a:ext>
                </a:extLst>
              </p:cNvPr>
              <p:cNvSpPr/>
              <p:nvPr/>
            </p:nvSpPr>
            <p:spPr>
              <a:xfrm>
                <a:off x="4588319" y="312717"/>
                <a:ext cx="6328498" cy="1323439"/>
              </a:xfrm>
              <a:prstGeom prst="rect">
                <a:avLst/>
              </a:prstGeom>
              <a:ln>
                <a:solidFill>
                  <a:schemeClr val="tx1"/>
                </a:solidFill>
              </a:ln>
            </p:spPr>
            <p:txBody>
              <a:bodyPr wrap="square">
                <a:spAutoFit/>
              </a:bodyPr>
              <a:lstStyle/>
              <a:p>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*60+ j*24 = 12(i5 + j2).</a:t>
                </a:r>
              </a:p>
              <a:p>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gcd</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(60, 24) = min{12(</a:t>
                </a:r>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*5 + j*2)| </a:t>
                </a:r>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j </a:t>
                </a:r>
                <a14:m>
                  <m:oMath xmlns:m="http://schemas.openxmlformats.org/officeDocument/2006/math">
                    <m:r>
                      <a:rPr lang="en-US" sz="2000"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𝜀</m:t>
                    </m:r>
                  </m:oMath>
                </a14:m>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Z, </a:t>
                </a:r>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*5 + j*2 &gt; 0}</a:t>
                </a:r>
              </a:p>
              <a:p>
                <a:r>
                  <a:rPr lang="en-US" sz="2000" dirty="0" err="1">
                    <a:solidFill>
                      <a:srgbClr val="C00000"/>
                    </a:solidFill>
                    <a:latin typeface="Times New Roman" panose="02020603050405020304" pitchFamily="18" charset="0"/>
                    <a:cs typeface="Times New Roman" panose="02020603050405020304" pitchFamily="18" charset="0"/>
                  </a:rPr>
                  <a:t>gcd</a:t>
                </a:r>
                <a:r>
                  <a:rPr lang="en-US" sz="2000" dirty="0">
                    <a:solidFill>
                      <a:srgbClr val="C00000"/>
                    </a:solidFill>
                    <a:latin typeface="Times New Roman" panose="02020603050405020304" pitchFamily="18" charset="0"/>
                    <a:cs typeface="Times New Roman" panose="02020603050405020304" pitchFamily="18" charset="0"/>
                  </a:rPr>
                  <a:t>(24, 12) = mi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n{12(</a:t>
                </a:r>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*2 + j*1)| </a:t>
                </a:r>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j </a:t>
                </a:r>
                <a14:m>
                  <m:oMath xmlns:m="http://schemas.openxmlformats.org/officeDocument/2006/math">
                    <m:r>
                      <a:rPr lang="en-US" sz="200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𝜀</m:t>
                    </m:r>
                  </m:oMath>
                </a14:m>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Z, </a:t>
                </a:r>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*2 + j*1 &gt; 0}</a:t>
                </a:r>
              </a:p>
              <a:p>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gcd</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(12, 0)  = min {12(</a:t>
                </a:r>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 + j*0)| </a:t>
                </a:r>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j </a:t>
                </a:r>
                <a14:m>
                  <m:oMath xmlns:m="http://schemas.openxmlformats.org/officeDocument/2006/math">
                    <m:r>
                      <a:rPr lang="en-US" sz="200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𝜀</m:t>
                    </m:r>
                  </m:oMath>
                </a14:m>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Z, </a:t>
                </a:r>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 + j*0 &gt; 0}</a:t>
                </a:r>
              </a:p>
            </p:txBody>
          </p:sp>
        </mc:Choice>
        <mc:Fallback xmlns="">
          <p:sp>
            <p:nvSpPr>
              <p:cNvPr id="4" name="Rectangle 3">
                <a:extLst>
                  <a:ext uri="{FF2B5EF4-FFF2-40B4-BE49-F238E27FC236}">
                    <a16:creationId xmlns:a16="http://schemas.microsoft.com/office/drawing/2014/main" id="{695A06E2-A134-4C2D-8EF3-5E93AF58B4EC}"/>
                  </a:ext>
                </a:extLst>
              </p:cNvPr>
              <p:cNvSpPr>
                <a:spLocks noRot="1" noChangeAspect="1" noMove="1" noResize="1" noEditPoints="1" noAdjustHandles="1" noChangeArrowheads="1" noChangeShapeType="1" noTextEdit="1"/>
              </p:cNvSpPr>
              <p:nvPr/>
            </p:nvSpPr>
            <p:spPr>
              <a:xfrm>
                <a:off x="4588319" y="312717"/>
                <a:ext cx="6328498" cy="1323439"/>
              </a:xfrm>
              <a:prstGeom prst="rect">
                <a:avLst/>
              </a:prstGeom>
              <a:blipFill>
                <a:blip r:embed="rId2"/>
                <a:stretch>
                  <a:fillRect l="-962" t="-1826" b="-6849"/>
                </a:stretch>
              </a:blipFill>
              <a:ln>
                <a:solidFill>
                  <a:schemeClr val="tx1"/>
                </a:solidFill>
              </a:ln>
            </p:spPr>
            <p:txBody>
              <a:bodyPr/>
              <a:lstStyle/>
              <a:p>
                <a:r>
                  <a:rPr lang="en-US">
                    <a:noFill/>
                  </a:rPr>
                  <a:t> </a:t>
                </a:r>
              </a:p>
            </p:txBody>
          </p:sp>
        </mc:Fallback>
      </mc:AlternateContent>
      <p:pic>
        <p:nvPicPr>
          <p:cNvPr id="6" name="Picture 5" descr="Emoticon making a point Stock Vector - 14709057">
            <a:extLst>
              <a:ext uri="{FF2B5EF4-FFF2-40B4-BE49-F238E27FC236}">
                <a16:creationId xmlns:a16="http://schemas.microsoft.com/office/drawing/2014/main" id="{C1ABAF9C-6385-10D5-5E41-8D98E2E2E8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5677" y="1354216"/>
            <a:ext cx="417830" cy="281940"/>
          </a:xfrm>
          <a:prstGeom prst="rect">
            <a:avLst/>
          </a:prstGeom>
          <a:noFill/>
          <a:ln>
            <a:noFill/>
          </a:ln>
        </p:spPr>
      </p:pic>
    </p:spTree>
    <p:extLst>
      <p:ext uri="{BB962C8B-B14F-4D97-AF65-F5344CB8AC3E}">
        <p14:creationId xmlns:p14="http://schemas.microsoft.com/office/powerpoint/2010/main" val="2980327917"/>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F649BFE-D9CB-422F-94F1-1B47D602B6D1}"/>
              </a:ext>
            </a:extLst>
          </p:cNvPr>
          <p:cNvSpPr txBox="1"/>
          <p:nvPr/>
        </p:nvSpPr>
        <p:spPr>
          <a:xfrm>
            <a:off x="1141726" y="3080097"/>
            <a:ext cx="10163583" cy="2988194"/>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616893" y="3161311"/>
            <a:ext cx="8119695" cy="2751715"/>
          </a:xfrm>
          <a:prstGeom prst="rect">
            <a:avLst/>
          </a:prstGeom>
        </p:spPr>
        <p:txBody>
          <a:bodyPr wrap="square">
            <a:spAutoFit/>
          </a:bodyPr>
          <a:lstStyle/>
          <a:p>
            <a:pPr>
              <a:lnSpc>
                <a:spcPct val="107000"/>
              </a:lnSpc>
              <a:spcAft>
                <a:spcPts val="800"/>
              </a:spcAft>
            </a:pP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But when can we find these integer numbers </a:t>
            </a:r>
            <a:r>
              <a:rPr lang="en-US" sz="24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and j?</a:t>
            </a:r>
          </a:p>
          <a:p>
            <a:pPr marL="800100" lvl="1" indent="-342900">
              <a:lnSpc>
                <a:spcPct val="107000"/>
              </a:lnSpc>
              <a:spcAft>
                <a:spcPts val="800"/>
              </a:spcAft>
              <a:buFont typeface="Arial" panose="020B0604020202020204" pitchFamily="34" charset="0"/>
              <a:buChar char="•"/>
            </a:pP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Under what circumstance can </a:t>
            </a:r>
            <a:r>
              <a:rPr lang="en-US" sz="24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(x, y) be expressed in this checkable form </a:t>
            </a:r>
            <a:r>
              <a:rPr lang="en-US" sz="24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*x + j*y &gt; 0?</a:t>
            </a:r>
            <a:endParaRPr lang="en-US" sz="2400"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It turns out that it always can. </a:t>
            </a:r>
          </a:p>
          <a:p>
            <a:pPr>
              <a:lnSpc>
                <a:spcPct val="107000"/>
              </a:lnSpc>
              <a:spcAft>
                <a:spcPts val="800"/>
              </a:spcAft>
            </a:pP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What is even better, the coefficients </a:t>
            </a:r>
            <a:r>
              <a:rPr lang="en-US" sz="2400" i="1"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j can be found by a small extension to Euclid’s algorithm which is as follows:</a:t>
            </a:r>
            <a:endParaRPr lang="en-US" sz="2400" i="1"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E2FDE41-24D7-479B-8C16-8838A96A51EA}"/>
                  </a:ext>
                </a:extLst>
              </p:cNvPr>
              <p:cNvSpPr txBox="1"/>
              <p:nvPr/>
            </p:nvSpPr>
            <p:spPr>
              <a:xfrm>
                <a:off x="1739698" y="1085627"/>
                <a:ext cx="7874084" cy="1612749"/>
              </a:xfrm>
              <a:prstGeom prst="rect">
                <a:avLst/>
              </a:prstGeom>
              <a:noFill/>
              <a:ln>
                <a:solidFill>
                  <a:schemeClr val="tx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gcd(x, y) = d = min{ d(</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𝑥</m:t>
                        </m:r>
                      </m:num>
                      <m:den>
                        <m:r>
                          <a:rPr lang="en-US" sz="2400" b="0" i="1" smtClean="0">
                            <a:latin typeface="Cambria Math" panose="02040503050406030204" pitchFamily="18" charset="0"/>
                          </a:rPr>
                          <m:t>𝑑</m:t>
                        </m:r>
                      </m:den>
                    </m:f>
                  </m:oMath>
                </a14:m>
                <a:r>
                  <a:rPr lang="en-US" sz="2400" dirty="0">
                    <a:latin typeface="Times New Roman" panose="02020603050405020304" pitchFamily="18" charset="0"/>
                    <a:cs typeface="Times New Roman" panose="02020603050405020304" pitchFamily="18" charset="0"/>
                  </a:rPr>
                  <a:t>  + j*</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𝑦</m:t>
                        </m:r>
                      </m:num>
                      <m:den>
                        <m:r>
                          <a:rPr lang="en-US" sz="2400" i="1">
                            <a:latin typeface="Cambria Math" panose="02040503050406030204" pitchFamily="18" charset="0"/>
                          </a:rPr>
                          <m:t>𝑑</m:t>
                        </m:r>
                      </m:den>
                    </m:f>
                  </m:oMath>
                </a14:m>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j </a:t>
                </a:r>
                <a14:m>
                  <m:oMath xmlns:m="http://schemas.openxmlformats.org/officeDocument/2006/math">
                    <m:r>
                      <a:rPr lang="en-US" sz="2400" i="1" smtClean="0">
                        <a:latin typeface="Cambria Math" panose="02040503050406030204" pitchFamily="18" charset="0"/>
                        <a:ea typeface="Cambria Math" panose="02040503050406030204" pitchFamily="18" charset="0"/>
                      </a:rPr>
                      <m:t>𝜀</m:t>
                    </m:r>
                  </m:oMath>
                </a14:m>
                <a:r>
                  <a:rPr lang="en-US" sz="2400" dirty="0">
                    <a:latin typeface="Times New Roman" panose="02020603050405020304" pitchFamily="18" charset="0"/>
                    <a:cs typeface="Times New Roman" panose="02020603050405020304" pitchFamily="18" charset="0"/>
                  </a:rPr>
                  <a:t> Z,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𝑥</m:t>
                        </m:r>
                      </m:num>
                      <m:den>
                        <m:r>
                          <a:rPr lang="en-US" sz="2400" i="1">
                            <a:latin typeface="Cambria Math" panose="02040503050406030204" pitchFamily="18" charset="0"/>
                          </a:rPr>
                          <m:t>𝑑</m:t>
                        </m:r>
                      </m:den>
                    </m:f>
                  </m:oMath>
                </a14:m>
                <a:r>
                  <a:rPr lang="en-US" sz="2400" dirty="0">
                    <a:latin typeface="Times New Roman" panose="02020603050405020304" pitchFamily="18" charset="0"/>
                    <a:cs typeface="Times New Roman" panose="02020603050405020304" pitchFamily="18" charset="0"/>
                  </a:rPr>
                  <a:t>  + j*</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𝑦</m:t>
                        </m:r>
                      </m:num>
                      <m:den>
                        <m:r>
                          <a:rPr lang="en-US" sz="2400" i="1">
                            <a:latin typeface="Cambria Math" panose="02040503050406030204" pitchFamily="18" charset="0"/>
                          </a:rPr>
                          <m:t>𝑑</m:t>
                        </m:r>
                      </m:den>
                    </m:f>
                  </m:oMath>
                </a14:m>
                <a:r>
                  <a:rPr lang="en-US" sz="2400" dirty="0">
                    <a:latin typeface="Times New Roman" panose="02020603050405020304" pitchFamily="18" charset="0"/>
                    <a:cs typeface="Times New Roman" panose="02020603050405020304" pitchFamily="18" charset="0"/>
                  </a:rPr>
                  <a:t> &gt; 0 }.</a:t>
                </a:r>
              </a:p>
              <a:p>
                <a:r>
                  <a:rPr lang="en-US" sz="2400" dirty="0">
                    <a:latin typeface="Times New Roman" panose="02020603050405020304" pitchFamily="18" charset="0"/>
                    <a:cs typeface="Times New Roman" panose="02020603050405020304" pitchFamily="18" charset="0"/>
                  </a:rPr>
                  <a:t>That means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𝑥</m:t>
                        </m:r>
                      </m:num>
                      <m:den>
                        <m:r>
                          <a:rPr lang="en-US" sz="2400" i="1">
                            <a:latin typeface="Cambria Math" panose="02040503050406030204" pitchFamily="18" charset="0"/>
                          </a:rPr>
                          <m:t>𝑑</m:t>
                        </m:r>
                      </m:den>
                    </m:f>
                  </m:oMath>
                </a14:m>
                <a:r>
                  <a:rPr lang="en-US" sz="2400" dirty="0">
                    <a:latin typeface="Times New Roman" panose="02020603050405020304" pitchFamily="18" charset="0"/>
                    <a:cs typeface="Times New Roman" panose="02020603050405020304" pitchFamily="18" charset="0"/>
                  </a:rPr>
                  <a:t>  + j*</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𝑦</m:t>
                        </m:r>
                      </m:num>
                      <m:den>
                        <m:r>
                          <a:rPr lang="en-US" sz="2400" i="1">
                            <a:latin typeface="Cambria Math" panose="02040503050406030204" pitchFamily="18" charset="0"/>
                          </a:rPr>
                          <m:t>𝑑</m:t>
                        </m:r>
                      </m:den>
                    </m:f>
                  </m:oMath>
                </a14:m>
                <a:r>
                  <a:rPr lang="en-US" sz="2400" dirty="0">
                    <a:latin typeface="Times New Roman" panose="02020603050405020304" pitchFamily="18" charset="0"/>
                    <a:cs typeface="Times New Roman" panose="02020603050405020304" pitchFamily="18" charset="0"/>
                  </a:rPr>
                  <a:t>  = 1 for getting the minimum d.</a:t>
                </a:r>
              </a:p>
              <a:p>
                <a:r>
                  <a:rPr lang="en-US" sz="2400" dirty="0">
                    <a:latin typeface="Times New Roman" panose="02020603050405020304" pitchFamily="18" charset="0"/>
                    <a:cs typeface="Times New Roman" panose="02020603050405020304" pitchFamily="18" charset="0"/>
                  </a:rPr>
                  <a:t>Furthermore, </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𝑥</m:t>
                        </m:r>
                      </m:num>
                      <m:den>
                        <m:r>
                          <a:rPr lang="en-US" sz="2400" i="1">
                            <a:latin typeface="Cambria Math" panose="02040503050406030204" pitchFamily="18" charset="0"/>
                          </a:rPr>
                          <m:t>𝑑</m:t>
                        </m:r>
                      </m:den>
                    </m:f>
                  </m:oMath>
                </a14:m>
                <a:r>
                  <a:rPr lang="en-US" sz="2400" dirty="0">
                    <a:latin typeface="Times New Roman" panose="02020603050405020304" pitchFamily="18" charset="0"/>
                    <a:cs typeface="Times New Roman" panose="02020603050405020304" pitchFamily="18" charset="0"/>
                  </a:rPr>
                  <a:t>  and  </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𝑦</m:t>
                        </m:r>
                      </m:num>
                      <m:den>
                        <m:r>
                          <a:rPr lang="en-US" sz="2400" i="1">
                            <a:latin typeface="Cambria Math" panose="02040503050406030204" pitchFamily="18" charset="0"/>
                          </a:rPr>
                          <m:t>𝑑</m:t>
                        </m:r>
                      </m:den>
                    </m:f>
                  </m:oMath>
                </a14:m>
                <a:r>
                  <a:rPr lang="en-US" sz="2400" dirty="0">
                    <a:latin typeface="Times New Roman" panose="02020603050405020304" pitchFamily="18" charset="0"/>
                    <a:cs typeface="Times New Roman" panose="02020603050405020304" pitchFamily="18" charset="0"/>
                  </a:rPr>
                  <a:t>  are relatively prime.</a:t>
                </a:r>
              </a:p>
            </p:txBody>
          </p:sp>
        </mc:Choice>
        <mc:Fallback xmlns="">
          <p:sp>
            <p:nvSpPr>
              <p:cNvPr id="5" name="TextBox 4">
                <a:extLst>
                  <a:ext uri="{FF2B5EF4-FFF2-40B4-BE49-F238E27FC236}">
                    <a16:creationId xmlns:a16="http://schemas.microsoft.com/office/drawing/2014/main" id="{2E2FDE41-24D7-479B-8C16-8838A96A51EA}"/>
                  </a:ext>
                </a:extLst>
              </p:cNvPr>
              <p:cNvSpPr txBox="1">
                <a:spLocks noRot="1" noChangeAspect="1" noMove="1" noResize="1" noEditPoints="1" noAdjustHandles="1" noChangeArrowheads="1" noChangeShapeType="1" noTextEdit="1"/>
              </p:cNvSpPr>
              <p:nvPr/>
            </p:nvSpPr>
            <p:spPr>
              <a:xfrm>
                <a:off x="1739698" y="1085627"/>
                <a:ext cx="7874084" cy="1612749"/>
              </a:xfrm>
              <a:prstGeom prst="rect">
                <a:avLst/>
              </a:prstGeom>
              <a:blipFill>
                <a:blip r:embed="rId2"/>
                <a:stretch>
                  <a:fillRect l="-1082"/>
                </a:stretch>
              </a:blipFill>
              <a:ln>
                <a:solidFill>
                  <a:schemeClr val="tx1"/>
                </a:solidFill>
              </a:ln>
            </p:spPr>
            <p:txBody>
              <a:bodyPr/>
              <a:lstStyle/>
              <a:p>
                <a:r>
                  <a:rPr lang="en-US">
                    <a:noFill/>
                  </a:rPr>
                  <a:t> </a:t>
                </a:r>
              </a:p>
            </p:txBody>
          </p:sp>
        </mc:Fallback>
      </mc:AlternateContent>
      <p:pic>
        <p:nvPicPr>
          <p:cNvPr id="6" name="Picture 5" descr="Image result for sad face">
            <a:extLst>
              <a:ext uri="{FF2B5EF4-FFF2-40B4-BE49-F238E27FC236}">
                <a16:creationId xmlns:a16="http://schemas.microsoft.com/office/drawing/2014/main" id="{20B2F5DA-73B3-4BFA-9D09-31A3620CFB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flipV="1">
            <a:off x="1141725" y="4046780"/>
            <a:ext cx="396471" cy="350408"/>
          </a:xfrm>
          <a:prstGeom prst="rect">
            <a:avLst/>
          </a:prstGeom>
          <a:noFill/>
        </p:spPr>
      </p:pic>
    </p:spTree>
    <p:extLst>
      <p:ext uri="{BB962C8B-B14F-4D97-AF65-F5344CB8AC3E}">
        <p14:creationId xmlns:p14="http://schemas.microsoft.com/office/powerpoint/2010/main" val="834814654"/>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783837" y="3155955"/>
                <a:ext cx="8508710" cy="3664721"/>
              </a:xfrm>
              <a:prstGeom prst="rect">
                <a:avLst/>
              </a:prstGeom>
              <a:solidFill>
                <a:schemeClr val="accent5">
                  <a:lumMod val="20000"/>
                  <a:lumOff val="80000"/>
                </a:schemeClr>
              </a:solidFill>
            </p:spPr>
            <p:txBody>
              <a:bodyPr wrap="square">
                <a:spAutoFit/>
              </a:bodyPr>
              <a:lstStyle/>
              <a:p>
                <a:pPr>
                  <a:lnSpc>
                    <a:spcPct val="107000"/>
                  </a:lnSpc>
                  <a:spcAft>
                    <a:spcPts val="8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function extended-Euclid(x, y)</a:t>
                </a: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Input:   Two integers x and y with x ≥ y ≥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Output: Integers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 j,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 such that d =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 y) and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 + j*y = d</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if (y == </a:t>
                </a: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0</a:t>
                </a:r>
                <a:r>
                  <a:rPr lang="en-US" sz="2400" spc="-100" dirty="0">
                    <a:latin typeface="Consolas" panose="020B0609020204030204" pitchFamily="49" charset="0"/>
                    <a:ea typeface="Calibri" panose="020F0502020204030204" pitchFamily="34" charset="0"/>
                    <a:cs typeface="Times New Roman" panose="02020603050405020304" pitchFamily="18" charset="0"/>
                  </a:rPr>
                  <a:t>) then return (1, 0, x); </a:t>
                </a:r>
                <a:r>
                  <a:rPr lang="en-US" sz="2400" spc="-100" dirty="0">
                    <a:latin typeface="Times New Roman" panose="02020603050405020304" pitchFamily="18" charset="0"/>
                    <a:ea typeface="Calibri" panose="020F0502020204030204" pitchFamily="34" charset="0"/>
                    <a:cs typeface="Times New Roman" panose="02020603050405020304" pitchFamily="18" charset="0"/>
                  </a:rPr>
                  <a:t>// 1*x + </a:t>
                </a:r>
                <a:r>
                  <a:rPr lang="en-US" sz="2400" spc="-100" dirty="0">
                    <a:latin typeface="Consolas" panose="020B0609020204030204" pitchFamily="49" charset="0"/>
                    <a:ea typeface="Calibri" panose="020F0502020204030204" pitchFamily="34" charset="0"/>
                    <a:cs typeface="Times New Roman" panose="02020603050405020304" pitchFamily="18" charset="0"/>
                  </a:rPr>
                  <a:t>0*</a:t>
                </a: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0 </a:t>
                </a:r>
                <a:r>
                  <a:rPr lang="en-US" sz="2400" spc="-100" dirty="0">
                    <a:latin typeface="Times New Roman" panose="02020603050405020304" pitchFamily="18" charset="0"/>
                    <a:ea typeface="Calibri" panose="020F0502020204030204" pitchFamily="34" charset="0"/>
                    <a:cs typeface="Times New Roman" panose="02020603050405020304" pitchFamily="18" charset="0"/>
                  </a:rPr>
                  <a:t>= x</a:t>
                </a:r>
              </a:p>
              <a:p>
                <a:pPr>
                  <a:spcAft>
                    <a:spcPts val="12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else</a:t>
                </a:r>
                <a:r>
                  <a:rPr lang="en-US" sz="2400" spc="-1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 </a:t>
                </a:r>
                <a:r>
                  <a:rPr lang="en-US" sz="2400" spc="-100" dirty="0">
                    <a:latin typeface="Consolas" panose="020B0609020204030204" pitchFamily="49" charset="0"/>
                    <a:ea typeface="Calibri" panose="020F0502020204030204" pitchFamily="34" charset="0"/>
                    <a:cs typeface="Times New Roman" panose="02020603050405020304" pitchFamily="18" charset="0"/>
                  </a:rPr>
                  <a:t>{</a:t>
                </a:r>
                <a:r>
                  <a:rPr lang="en-US" sz="2400" spc="-1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a:t>
                </a:r>
                <a:r>
                  <a:rPr lang="en-US" sz="2400" spc="-10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i</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spc="-1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 j</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spc="-1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 d</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spc="-1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 = extended-Euclid(y, x mod y);</a:t>
                </a:r>
                <a:endParaRPr lang="en-US" sz="2400" spc="-100" dirty="0">
                  <a:latin typeface="Consolas" panose="020B0609020204030204" pitchFamily="49" charset="0"/>
                  <a:ea typeface="Calibri" panose="020F0502020204030204" pitchFamily="34" charset="0"/>
                  <a:cs typeface="Times New Roman" panose="02020603050405020304" pitchFamily="18" charset="0"/>
                </a:endParaRPr>
              </a:p>
              <a:p>
                <a:pPr>
                  <a:spcAft>
                    <a:spcPts val="1200"/>
                  </a:spcAft>
                </a:pPr>
                <a:r>
                  <a:rPr lang="en-US" sz="2400" spc="-1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       return (j</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spc="-1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 </a:t>
                </a:r>
                <a:r>
                  <a:rPr lang="en-US" sz="2400" spc="-10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i</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spc="-1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a:t>
                </a:r>
                <a:r>
                  <a:rPr lang="en-US" sz="2400" spc="-100" baseline="-250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 </a:t>
                </a:r>
                <a14:m>
                  <m:oMath xmlns:m="http://schemas.openxmlformats.org/officeDocument/2006/math">
                    <m:f>
                      <m:fPr>
                        <m:ctrlPr>
                          <a:rPr lang="en-US" sz="2400" i="1" dirty="0" smtClean="0">
                            <a:solidFill>
                              <a:srgbClr val="FF0000"/>
                            </a:solidFill>
                            <a:effectLst/>
                            <a:latin typeface="Cambria Math" panose="02040503050406030204" pitchFamily="18" charset="0"/>
                            <a:cs typeface="Times New Roman" panose="02020603050405020304" pitchFamily="18" charset="0"/>
                          </a:rPr>
                        </m:ctrlPr>
                      </m:fPr>
                      <m:num>
                        <m:r>
                          <a:rPr lang="en-US" sz="2400" b="0" i="1" dirty="0" smtClean="0">
                            <a:solidFill>
                              <a:srgbClr val="FF0000"/>
                            </a:solidFill>
                            <a:effectLst/>
                            <a:latin typeface="Cambria Math" panose="02040503050406030204" pitchFamily="18" charset="0"/>
                            <a:cs typeface="Times New Roman" panose="02020603050405020304" pitchFamily="18" charset="0"/>
                          </a:rPr>
                          <m:t>𝑥</m:t>
                        </m:r>
                      </m:num>
                      <m:den>
                        <m:r>
                          <a:rPr lang="en-US" sz="2400" b="0" i="1" dirty="0" smtClean="0">
                            <a:solidFill>
                              <a:srgbClr val="FF0000"/>
                            </a:solidFill>
                            <a:effectLst/>
                            <a:latin typeface="Cambria Math" panose="02040503050406030204" pitchFamily="18" charset="0"/>
                            <a:cs typeface="Times New Roman" panose="02020603050405020304" pitchFamily="18" charset="0"/>
                          </a:rPr>
                          <m:t>𝑦</m:t>
                        </m:r>
                      </m:den>
                    </m:f>
                    <m:r>
                      <a:rPr lang="en-US" sz="2400" i="1" dirty="0"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400" spc="-100" baseline="-250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 </a:t>
                </a:r>
                <a:r>
                  <a:rPr lang="en-US" sz="2400" spc="-1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 j</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spc="-1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 d</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spc="-1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a:t>
                </a:r>
                <a:r>
                  <a:rPr lang="en-US" sz="2400" spc="-100" dirty="0">
                    <a:latin typeface="Consolas" panose="020B0609020204030204" pitchFamily="49" charset="0"/>
                    <a:ea typeface="Calibri" panose="020F0502020204030204" pitchFamily="34" charset="0"/>
                    <a:cs typeface="Times New Roman" panose="02020603050405020304" pitchFamily="18" charset="0"/>
                  </a:rPr>
                  <a:t>}</a:t>
                </a:r>
              </a:p>
              <a:p>
                <a:pPr>
                  <a:spcAft>
                    <a:spcPts val="1200"/>
                  </a:spcAft>
                </a:pP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			</a:t>
                </a:r>
                <a:r>
                  <a:rPr lang="en-US" sz="2400" spc="-100" dirty="0">
                    <a:latin typeface="Consolas" panose="020B0609020204030204" pitchFamily="49"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r =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mod j</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spc="-100" dirty="0">
                  <a:effectLst/>
                  <a:latin typeface="Consolas" panose="020B0609020204030204" pitchFamily="49"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783837" y="3155955"/>
                <a:ext cx="8508710" cy="3664721"/>
              </a:xfrm>
              <a:prstGeom prst="rect">
                <a:avLst/>
              </a:prstGeom>
              <a:blipFill>
                <a:blip r:embed="rId2"/>
                <a:stretch>
                  <a:fillRect l="-1147" t="-1165" b="-28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 Box 546"/>
              <p:cNvSpPr txBox="1"/>
              <p:nvPr/>
            </p:nvSpPr>
            <p:spPr>
              <a:xfrm>
                <a:off x="4705028" y="474260"/>
                <a:ext cx="5703135" cy="2619940"/>
              </a:xfrm>
              <a:prstGeom prst="rect">
                <a:avLst/>
              </a:prstGeom>
              <a:solidFill>
                <a:srgbClr val="FFFF00"/>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f</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unction extended-Euclid(x, y)</a:t>
                </a:r>
              </a:p>
              <a:p>
                <a:pPr marL="0" marR="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//For clarity, x =  q * y + r, where r = x mod y.</a:t>
                </a:r>
              </a:p>
              <a:p>
                <a:pPr>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if  (y == 0) then return (1, 0, x); //return (</a:t>
                </a:r>
                <a:r>
                  <a:rPr lang="en-US" sz="2000" dirty="0" err="1">
                    <a:latin typeface="Times New Roman" panose="02020603050405020304" pitchFamily="18" charset="0"/>
                    <a:ea typeface="Calibri" panose="020F0502020204030204" pitchFamily="34" charset="0"/>
                    <a:cs typeface="Times New Roman" panose="02020603050405020304" pitchFamily="18" charset="0"/>
                  </a:rPr>
                  <a:t>i</a:t>
                </a:r>
                <a:r>
                  <a:rPr lang="en-US" sz="2000" dirty="0">
                    <a:latin typeface="Times New Roman" panose="02020603050405020304" pitchFamily="18" charset="0"/>
                    <a:ea typeface="Calibri" panose="020F0502020204030204" pitchFamily="34" charset="0"/>
                    <a:cs typeface="Times New Roman" panose="02020603050405020304" pitchFamily="18" charset="0"/>
                  </a:rPr>
                  <a:t>=1, j=0, x).</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lse { </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0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j</a:t>
                </a:r>
                <a:r>
                  <a:rPr lang="en-US" sz="20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d</a:t>
                </a:r>
                <a:r>
                  <a:rPr lang="en-US" sz="20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 extended-Euclid(y, x mod y);</a:t>
                </a:r>
                <a:endParaRPr lang="en-US" sz="20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0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j, d) = (j</a:t>
                </a:r>
                <a:r>
                  <a:rPr lang="en-US" sz="20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aseline="-25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400" i="1" dirty="0" smtClean="0">
                            <a:solidFill>
                              <a:srgbClr val="FF0000"/>
                            </a:solidFill>
                            <a:effectLst/>
                            <a:latin typeface="Cambria Math" panose="02040503050406030204" pitchFamily="18" charset="0"/>
                            <a:cs typeface="Times New Roman" panose="02020603050405020304" pitchFamily="18" charset="0"/>
                          </a:rPr>
                        </m:ctrlPr>
                      </m:fPr>
                      <m:num>
                        <m:r>
                          <a:rPr lang="en-US" sz="2400" b="0" i="1" dirty="0" smtClean="0">
                            <a:solidFill>
                              <a:srgbClr val="FF0000"/>
                            </a:solidFill>
                            <a:effectLst/>
                            <a:latin typeface="Cambria Math" panose="02040503050406030204" pitchFamily="18" charset="0"/>
                            <a:cs typeface="Times New Roman" panose="02020603050405020304" pitchFamily="18" charset="0"/>
                          </a:rPr>
                          <m:t>𝑥</m:t>
                        </m:r>
                      </m:num>
                      <m:den>
                        <m:r>
                          <a:rPr lang="en-US" sz="2400" b="0" i="1" dirty="0" smtClean="0">
                            <a:solidFill>
                              <a:srgbClr val="FF0000"/>
                            </a:solidFill>
                            <a:effectLst/>
                            <a:latin typeface="Cambria Math" panose="02040503050406030204" pitchFamily="18" charset="0"/>
                            <a:cs typeface="Times New Roman" panose="02020603050405020304" pitchFamily="18" charset="0"/>
                          </a:rPr>
                          <m:t>𝑦</m:t>
                        </m:r>
                      </m:den>
                    </m:f>
                    <m:r>
                      <a:rPr lang="en-US" sz="2400" i="1" dirty="0"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000" baseline="-25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j</a:t>
                </a:r>
                <a:r>
                  <a:rPr lang="en-US" sz="20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d</a:t>
                </a:r>
                <a:r>
                  <a:rPr lang="en-US" sz="20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return (</a:t>
                </a:r>
                <a:r>
                  <a:rPr lang="en-US" sz="20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j, d) }</a:t>
                </a:r>
                <a:endParaRPr lang="en-US" sz="2000" dirty="0">
                  <a:effectLst/>
                  <a:ea typeface="Calibri" panose="020F0502020204030204" pitchFamily="34" charset="0"/>
                  <a:cs typeface="Times New Roman" panose="02020603050405020304" pitchFamily="18" charset="0"/>
                </a:endParaRPr>
              </a:p>
            </p:txBody>
          </p:sp>
        </mc:Choice>
        <mc:Fallback xmlns="">
          <p:sp>
            <p:nvSpPr>
              <p:cNvPr id="3" name="Text Box 546"/>
              <p:cNvSpPr txBox="1">
                <a:spLocks noRot="1" noChangeAspect="1" noMove="1" noResize="1" noEditPoints="1" noAdjustHandles="1" noChangeArrowheads="1" noChangeShapeType="1" noTextEdit="1"/>
              </p:cNvSpPr>
              <p:nvPr/>
            </p:nvSpPr>
            <p:spPr>
              <a:xfrm>
                <a:off x="4705028" y="474260"/>
                <a:ext cx="5703135" cy="2619940"/>
              </a:xfrm>
              <a:prstGeom prst="rect">
                <a:avLst/>
              </a:prstGeom>
              <a:blipFill>
                <a:blip r:embed="rId3"/>
                <a:stretch>
                  <a:fillRect l="-1175" t="-1392" b="-6032"/>
                </a:stretch>
              </a:blipFill>
              <a:ln w="6350">
                <a:solidFill>
                  <a:prstClr val="black"/>
                </a:solidFill>
              </a:ln>
              <a:effectLst/>
            </p:spPr>
            <p:txBody>
              <a:bodyPr/>
              <a:lstStyle/>
              <a:p>
                <a:r>
                  <a:rPr lang="en-US">
                    <a:noFill/>
                  </a:rPr>
                  <a:t> </a:t>
                </a:r>
              </a:p>
            </p:txBody>
          </p:sp>
        </mc:Fallback>
      </mc:AlternateContent>
      <p:sp>
        <p:nvSpPr>
          <p:cNvPr id="5" name="Thought Bubble: Cloud 4">
            <a:extLst>
              <a:ext uri="{FF2B5EF4-FFF2-40B4-BE49-F238E27FC236}">
                <a16:creationId xmlns:a16="http://schemas.microsoft.com/office/drawing/2014/main" id="{E3BC171D-8FD7-4CD3-9B83-055D2529D2AE}"/>
              </a:ext>
            </a:extLst>
          </p:cNvPr>
          <p:cNvSpPr/>
          <p:nvPr/>
        </p:nvSpPr>
        <p:spPr>
          <a:xfrm rot="20706359" flipH="1">
            <a:off x="955665" y="1570801"/>
            <a:ext cx="514075" cy="426859"/>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7B27FBE-E4AB-447B-98C3-9A56FF75E3B4}"/>
              </a:ext>
            </a:extLst>
          </p:cNvPr>
          <p:cNvSpPr txBox="1"/>
          <p:nvPr/>
        </p:nvSpPr>
        <p:spPr>
          <a:xfrm>
            <a:off x="1810360" y="1768377"/>
            <a:ext cx="2876006"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latin typeface="Times New Roman" panose="02020603050405020304" pitchFamily="18" charset="0"/>
                <a:cs typeface="Times New Roman" panose="02020603050405020304" pitchFamily="18" charset="0"/>
              </a:rPr>
              <a:t>Euclid(x, y)</a:t>
            </a:r>
          </a:p>
          <a:p>
            <a:r>
              <a:rPr lang="en-US" sz="2000" dirty="0">
                <a:latin typeface="Times New Roman" panose="02020603050405020304" pitchFamily="18" charset="0"/>
                <a:cs typeface="Times New Roman" panose="02020603050405020304" pitchFamily="18" charset="0"/>
              </a:rPr>
              <a:t>if (y == 0) </a:t>
            </a:r>
          </a:p>
          <a:p>
            <a:r>
              <a:rPr lang="en-US" sz="2000" dirty="0">
                <a:latin typeface="Times New Roman" panose="02020603050405020304" pitchFamily="18" charset="0"/>
                <a:cs typeface="Times New Roman" panose="02020603050405020304" pitchFamily="18" charset="0"/>
              </a:rPr>
              <a:t>then  return x;</a:t>
            </a:r>
          </a:p>
          <a:p>
            <a:r>
              <a:rPr lang="en-US" sz="2000" dirty="0">
                <a:latin typeface="Times New Roman" panose="02020603050405020304" pitchFamily="18" charset="0"/>
                <a:cs typeface="Times New Roman" panose="02020603050405020304" pitchFamily="18" charset="0"/>
              </a:rPr>
              <a:t>else Euclid(y, x mod y);</a:t>
            </a:r>
          </a:p>
        </p:txBody>
      </p:sp>
      <p:sp>
        <p:nvSpPr>
          <p:cNvPr id="7" name="Left Brace 6">
            <a:extLst>
              <a:ext uri="{FF2B5EF4-FFF2-40B4-BE49-F238E27FC236}">
                <a16:creationId xmlns:a16="http://schemas.microsoft.com/office/drawing/2014/main" id="{FF989080-A5A9-4118-B6F6-09510441EFB1}"/>
              </a:ext>
            </a:extLst>
          </p:cNvPr>
          <p:cNvSpPr/>
          <p:nvPr/>
        </p:nvSpPr>
        <p:spPr>
          <a:xfrm rot="16200000">
            <a:off x="5356888" y="5557184"/>
            <a:ext cx="120444" cy="15145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8" name="Picture 7" descr="Emoticon making a point Stock Vector - 14709057">
            <a:extLst>
              <a:ext uri="{FF2B5EF4-FFF2-40B4-BE49-F238E27FC236}">
                <a16:creationId xmlns:a16="http://schemas.microsoft.com/office/drawing/2014/main" id="{B6529133-9ADA-2A08-74D6-799ADCC0EB4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1750" y="1511904"/>
            <a:ext cx="612497" cy="413296"/>
          </a:xfrm>
          <a:prstGeom prst="rect">
            <a:avLst/>
          </a:prstGeom>
          <a:noFill/>
          <a:ln>
            <a:noFill/>
          </a:ln>
        </p:spPr>
      </p:pic>
    </p:spTree>
    <p:extLst>
      <p:ext uri="{BB962C8B-B14F-4D97-AF65-F5344CB8AC3E}">
        <p14:creationId xmlns:p14="http://schemas.microsoft.com/office/powerpoint/2010/main" val="653328839"/>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553EDDD9-9615-4842-BED3-A6204630BF1B}"/>
              </a:ext>
            </a:extLst>
          </p:cNvPr>
          <p:cNvSpPr txBox="1"/>
          <p:nvPr/>
        </p:nvSpPr>
        <p:spPr>
          <a:xfrm>
            <a:off x="1132114" y="1185478"/>
            <a:ext cx="10641875" cy="5537539"/>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375605" y="1482750"/>
            <a:ext cx="10232921" cy="4947958"/>
          </a:xfrm>
          <a:prstGeom prst="rect">
            <a:avLst/>
          </a:prstGeom>
        </p:spPr>
        <p:txBody>
          <a:bodyPr wrap="square">
            <a:spAutoFit/>
          </a:bodyPr>
          <a:lstStyle/>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e-E(x = 60, y = 24)</a:t>
            </a:r>
          </a:p>
          <a:p>
            <a:pPr>
              <a:lnSpc>
                <a:spcPct val="107000"/>
              </a:lnSpc>
              <a:spcAft>
                <a:spcPts val="800"/>
              </a:spcAft>
            </a:pP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j</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d</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 extended-Euclid(24, 60 mod 24 = 12);</a:t>
            </a:r>
          </a:p>
          <a:p>
            <a:pPr>
              <a:lnSpc>
                <a:spcPct val="107000"/>
              </a:lnSpc>
              <a:spcAft>
                <a:spcPts val="800"/>
              </a:spcAft>
            </a:pP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return (j</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x/y </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j</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d</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 (1, 0 - </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60/24 </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1, 12)</a:t>
            </a:r>
          </a:p>
          <a:p>
            <a:pPr>
              <a:lnSpc>
                <a:spcPct val="107000"/>
              </a:lnSpc>
              <a:spcAft>
                <a:spcPts val="800"/>
              </a:spcAft>
            </a:pP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 (1, -2, 12) which is </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 j', 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(3)</a:t>
            </a:r>
            <a:endParaRPr lang="en-US" sz="2400" dirty="0">
              <a:solidFill>
                <a:srgbClr val="0000FF"/>
              </a:solidFill>
              <a:ea typeface="Calibri" panose="020F0502020204030204" pitchFamily="34" charset="0"/>
              <a:cs typeface="Times New Roman" panose="02020603050405020304" pitchFamily="18" charset="0"/>
            </a:endParaRPr>
          </a:p>
          <a:p>
            <a:pPr>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e-E(x = 24, y =12)  </a:t>
            </a:r>
          </a:p>
          <a:p>
            <a:pPr>
              <a:lnSpc>
                <a:spcPct val="107000"/>
              </a:lnSpc>
              <a:spcAft>
                <a:spcPts val="800"/>
              </a:spcAft>
            </a:pP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err="1">
                <a:solidFill>
                  <a:srgbClr val="3333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j', d')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extended-Euclid(12, 24 mod 12 = 0);</a:t>
            </a:r>
            <a:endParaRPr lang="en-US" sz="2400" dirty="0">
              <a:ea typeface="Calibri" panose="020F0502020204030204" pitchFamily="34" charset="0"/>
              <a:cs typeface="Times New Roman" panose="02020603050405020304" pitchFamily="18" charset="0"/>
            </a:endParaRPr>
          </a:p>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return (j</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x/y </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j</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d</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 (0, 1 - </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24/12 </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0, 12)</a:t>
            </a:r>
          </a:p>
          <a:p>
            <a:pPr>
              <a:lnSpc>
                <a:spcPct val="107000"/>
              </a:lnSpc>
              <a:spcAft>
                <a:spcPts val="800"/>
              </a:spcAft>
            </a:pPr>
            <a:r>
              <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 (0, 1, 12) which is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j</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d)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(2)</a:t>
            </a: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e-E(x = 12, y = 0)</a:t>
            </a:r>
          </a:p>
          <a:p>
            <a:pPr>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Since</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y = 0, </a:t>
            </a:r>
            <a:r>
              <a:rPr lang="en-US" sz="2400" dirty="0">
                <a:latin typeface="Times New Roman" panose="02020603050405020304" pitchFamily="18" charset="0"/>
                <a:ea typeface="Calibri" panose="020F0502020204030204" pitchFamily="34" charset="0"/>
                <a:cs typeface="Times New Roman" panose="02020603050405020304" pitchFamily="18" charset="0"/>
              </a:rPr>
              <a:t>return </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(1, 0, 12)   which is (</a:t>
            </a:r>
            <a:r>
              <a:rPr lang="en-US" sz="2400" dirty="0" err="1">
                <a:solidFill>
                  <a:srgbClr val="3333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'=1, j'=0, x=12) …..(1)</a:t>
            </a:r>
            <a:endParaRPr lang="en-US" sz="2400" dirty="0">
              <a:solidFill>
                <a:srgbClr val="3333FF"/>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 Box 546"/>
          <p:cNvSpPr txBox="1"/>
          <p:nvPr/>
        </p:nvSpPr>
        <p:spPr>
          <a:xfrm>
            <a:off x="5955556" y="201670"/>
            <a:ext cx="5238468" cy="1666888"/>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function extended-Euclid(x, y)</a:t>
            </a:r>
          </a:p>
          <a:p>
            <a:r>
              <a:rPr lang="en-US" dirty="0">
                <a:latin typeface="Times New Roman" panose="02020603050405020304" pitchFamily="18" charset="0"/>
                <a:ea typeface="Calibri" panose="020F0502020204030204" pitchFamily="34" charset="0"/>
                <a:cs typeface="Times New Roman" panose="02020603050405020304" pitchFamily="18" charset="0"/>
              </a:rPr>
              <a:t>//For clarity, x =  q * y + r, where r = x mod y.</a:t>
            </a:r>
          </a:p>
          <a:p>
            <a:r>
              <a:rPr lang="en-US" dirty="0">
                <a:latin typeface="Times New Roman" panose="02020603050405020304" pitchFamily="18" charset="0"/>
                <a:ea typeface="Calibri" panose="020F0502020204030204" pitchFamily="34" charset="0"/>
                <a:cs typeface="Times New Roman" panose="02020603050405020304" pitchFamily="18" charset="0"/>
              </a:rPr>
              <a:t>if  y = 0 then return (1, 0, x) </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else { </a:t>
            </a:r>
            <a:r>
              <a:rPr lang="en-US" dirty="0">
                <a:ea typeface="Calibri" panose="020F0502020204030204" pitchFamily="34" charset="0"/>
                <a:cs typeface="Times New Roman" panose="02020603050405020304" pitchFamily="18" charset="0"/>
              </a:rPr>
              <a:t>     </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sz="18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j</a:t>
            </a:r>
            <a:r>
              <a:rPr lang="en-US" sz="18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d</a:t>
            </a:r>
            <a:r>
              <a:rPr lang="en-US" sz="18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 extended-Euclid(y, x mod y);</a:t>
            </a:r>
            <a:endParaRPr lang="en-US" dirty="0">
              <a:ea typeface="Calibri" panose="020F0502020204030204" pitchFamily="34" charset="0"/>
              <a:cs typeface="Times New Roman" panose="02020603050405020304" pitchFamily="18" charset="0"/>
            </a:endParaRPr>
          </a:p>
          <a:p>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j, d) = (j</a:t>
            </a:r>
            <a:r>
              <a:rPr lang="en-US" sz="18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sz="18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x/y </a:t>
            </a:r>
            <a:r>
              <a:rPr lang="en-US"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j</a:t>
            </a:r>
            <a:r>
              <a:rPr lang="en-US" sz="18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d</a:t>
            </a:r>
            <a:r>
              <a:rPr lang="en-US" sz="18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dirty="0">
              <a:ea typeface="Calibri" panose="020F0502020204030204" pitchFamily="34" charset="0"/>
              <a:cs typeface="Times New Roman" panose="02020603050405020304" pitchFamily="18" charset="0"/>
            </a:endParaRPr>
          </a:p>
          <a:p>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return (</a:t>
            </a:r>
            <a:r>
              <a:rPr lang="en-US"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j, d) </a:t>
            </a: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endParaRPr lang="en-US" dirty="0">
              <a:solidFill>
                <a:schemeClr val="tx1"/>
              </a:solidFill>
              <a:ea typeface="Calibri" panose="020F0502020204030204" pitchFamily="34" charset="0"/>
              <a:cs typeface="Times New Roman" panose="02020603050405020304" pitchFamily="18" charset="0"/>
            </a:endParaRPr>
          </a:p>
        </p:txBody>
      </p:sp>
      <p:sp>
        <p:nvSpPr>
          <p:cNvPr id="6" name="Arrow: Right 5">
            <a:extLst>
              <a:ext uri="{FF2B5EF4-FFF2-40B4-BE49-F238E27FC236}">
                <a16:creationId xmlns:a16="http://schemas.microsoft.com/office/drawing/2014/main" id="{E67842C4-3EF6-4D3B-A397-4CC675F0ADB2}"/>
              </a:ext>
            </a:extLst>
          </p:cNvPr>
          <p:cNvSpPr/>
          <p:nvPr/>
        </p:nvSpPr>
        <p:spPr>
          <a:xfrm>
            <a:off x="7617349" y="5669280"/>
            <a:ext cx="45719" cy="2002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cxnSp>
        <p:nvCxnSpPr>
          <p:cNvPr id="8" name="Straight Arrow Connector 7">
            <a:extLst>
              <a:ext uri="{FF2B5EF4-FFF2-40B4-BE49-F238E27FC236}">
                <a16:creationId xmlns:a16="http://schemas.microsoft.com/office/drawing/2014/main" id="{9F48BFC2-4BE3-4649-83C1-C6473FE8A5AB}"/>
              </a:ext>
            </a:extLst>
          </p:cNvPr>
          <p:cNvCxnSpPr/>
          <p:nvPr/>
        </p:nvCxnSpPr>
        <p:spPr>
          <a:xfrm flipH="1">
            <a:off x="2353586" y="2353586"/>
            <a:ext cx="882595" cy="118474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B12BE6B-3C9C-4DBB-9D67-95B87E14CF97}"/>
              </a:ext>
            </a:extLst>
          </p:cNvPr>
          <p:cNvCxnSpPr/>
          <p:nvPr/>
        </p:nvCxnSpPr>
        <p:spPr>
          <a:xfrm flipH="1">
            <a:off x="2353584" y="4326835"/>
            <a:ext cx="882595" cy="118474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3017172-4D75-42E8-94AE-D6A2A3367DBD}"/>
              </a:ext>
            </a:extLst>
          </p:cNvPr>
          <p:cNvCxnSpPr>
            <a:cxnSpLocks/>
          </p:cNvCxnSpPr>
          <p:nvPr/>
        </p:nvCxnSpPr>
        <p:spPr>
          <a:xfrm flipH="1" flipV="1">
            <a:off x="2682168" y="4292500"/>
            <a:ext cx="1373013" cy="16868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547B827-D224-407F-B04E-987C1BFB03B7}"/>
              </a:ext>
            </a:extLst>
          </p:cNvPr>
          <p:cNvCxnSpPr>
            <a:cxnSpLocks/>
          </p:cNvCxnSpPr>
          <p:nvPr/>
        </p:nvCxnSpPr>
        <p:spPr>
          <a:xfrm>
            <a:off x="2401291" y="4388632"/>
            <a:ext cx="850851" cy="3173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7FAC525-4507-4DEF-A89C-E521DAED8912}"/>
              </a:ext>
            </a:extLst>
          </p:cNvPr>
          <p:cNvCxnSpPr>
            <a:cxnSpLocks/>
          </p:cNvCxnSpPr>
          <p:nvPr/>
        </p:nvCxnSpPr>
        <p:spPr>
          <a:xfrm flipH="1" flipV="1">
            <a:off x="2682168" y="2250334"/>
            <a:ext cx="4179809" cy="27589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E86EF14-90DB-4E30-9283-1F2C1E3B8838}"/>
              </a:ext>
            </a:extLst>
          </p:cNvPr>
          <p:cNvCxnSpPr>
            <a:cxnSpLocks/>
          </p:cNvCxnSpPr>
          <p:nvPr/>
        </p:nvCxnSpPr>
        <p:spPr>
          <a:xfrm>
            <a:off x="2289247" y="2362426"/>
            <a:ext cx="962895" cy="3098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CA35F20-5872-4547-985F-FFF529FD73AE}"/>
              </a:ext>
            </a:extLst>
          </p:cNvPr>
          <p:cNvCxnSpPr>
            <a:cxnSpLocks/>
          </p:cNvCxnSpPr>
          <p:nvPr/>
        </p:nvCxnSpPr>
        <p:spPr>
          <a:xfrm flipH="1" flipV="1">
            <a:off x="3718560" y="1482750"/>
            <a:ext cx="3518264" cy="16436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8C9C986-0D2E-467F-B20E-BC6246A17D6B}"/>
              </a:ext>
            </a:extLst>
          </p:cNvPr>
          <p:cNvSpPr/>
          <p:nvPr/>
        </p:nvSpPr>
        <p:spPr>
          <a:xfrm>
            <a:off x="955994" y="501307"/>
            <a:ext cx="4825360" cy="646331"/>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d = min{12*(</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*5 + j*2)| for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j in Z,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*5 + j*2 &gt;0}</a:t>
            </a:r>
          </a:p>
          <a:p>
            <a:r>
              <a:rPr lang="en-US" dirty="0">
                <a:latin typeface="Times New Roman" panose="02020603050405020304" pitchFamily="18" charset="0"/>
                <a:cs typeface="Times New Roman" panose="02020603050405020304" pitchFamily="18" charset="0"/>
              </a:rPr>
              <a:t>That is, </a:t>
            </a:r>
            <a:r>
              <a:rPr lang="en-US" dirty="0">
                <a:solidFill>
                  <a:srgbClr val="FF0000"/>
                </a:solidFill>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*5  + </a:t>
            </a:r>
            <a:r>
              <a:rPr lang="en-US" dirty="0">
                <a:solidFill>
                  <a:srgbClr val="FF0000"/>
                </a:solidFill>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*2</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1</a:t>
            </a:r>
            <a:endParaRPr lang="en-US" dirty="0"/>
          </a:p>
        </p:txBody>
      </p:sp>
      <p:sp>
        <p:nvSpPr>
          <p:cNvPr id="14" name="Thought Bubble: Cloud 13">
            <a:extLst>
              <a:ext uri="{FF2B5EF4-FFF2-40B4-BE49-F238E27FC236}">
                <a16:creationId xmlns:a16="http://schemas.microsoft.com/office/drawing/2014/main" id="{C925FE20-2DB5-439C-AF38-A7F3C4AE24AA}"/>
              </a:ext>
            </a:extLst>
          </p:cNvPr>
          <p:cNvSpPr/>
          <p:nvPr/>
        </p:nvSpPr>
        <p:spPr>
          <a:xfrm rot="20706359" flipH="1">
            <a:off x="740937" y="1655128"/>
            <a:ext cx="514075" cy="426859"/>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52037C-62E3-4F95-B921-75387CB03541}"/>
              </a:ext>
            </a:extLst>
          </p:cNvPr>
          <p:cNvSpPr/>
          <p:nvPr/>
        </p:nvSpPr>
        <p:spPr>
          <a:xfrm>
            <a:off x="1375605" y="1124126"/>
            <a:ext cx="3012363" cy="369332"/>
          </a:xfrm>
          <a:prstGeom prst="rect">
            <a:avLst/>
          </a:prstGeom>
        </p:spPr>
        <p:txBody>
          <a:bodyPr wrap="none">
            <a:spAutoFit/>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function extended-Euclid(x, y)</a:t>
            </a:r>
          </a:p>
        </p:txBody>
      </p:sp>
      <p:pic>
        <p:nvPicPr>
          <p:cNvPr id="16" name="Picture 15" descr="Image result for smiley face images">
            <a:extLst>
              <a:ext uri="{FF2B5EF4-FFF2-40B4-BE49-F238E27FC236}">
                <a16:creationId xmlns:a16="http://schemas.microsoft.com/office/drawing/2014/main" id="{F5FCAE3A-767B-43C6-B024-566897EBEED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81059">
            <a:off x="682624" y="1710559"/>
            <a:ext cx="661157" cy="415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799517"/>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473B47-BAB1-4EF1-B5FF-C0455E27DE85}"/>
              </a:ext>
            </a:extLst>
          </p:cNvPr>
          <p:cNvSpPr txBox="1"/>
          <p:nvPr/>
        </p:nvSpPr>
        <p:spPr>
          <a:xfrm>
            <a:off x="1809431" y="1941876"/>
            <a:ext cx="8222843" cy="1987251"/>
          </a:xfrm>
          <a:prstGeom prst="rect">
            <a:avLst/>
          </a:prstGeom>
          <a:solidFill>
            <a:schemeClr val="accent5">
              <a:lumMod val="20000"/>
              <a:lumOff val="80000"/>
            </a:schemeClr>
          </a:solidFill>
        </p:spPr>
        <p:txBody>
          <a:bodyPr wrap="square" rtlCol="0">
            <a:spAutoFit/>
          </a:bodyPr>
          <a:lstStyle/>
          <a:p>
            <a:endParaRPr lang="en-US" dirty="0"/>
          </a:p>
        </p:txBody>
      </p:sp>
      <p:sp>
        <p:nvSpPr>
          <p:cNvPr id="2" name="Rectangle 1"/>
          <p:cNvSpPr/>
          <p:nvPr/>
        </p:nvSpPr>
        <p:spPr>
          <a:xfrm>
            <a:off x="2063496" y="2139635"/>
            <a:ext cx="8065008" cy="1908215"/>
          </a:xfrm>
          <a:prstGeom prst="rect">
            <a:avLst/>
          </a:prstGeom>
        </p:spPr>
        <p:txBody>
          <a:bodyPr wrap="square">
            <a:spAutoFit/>
          </a:bodyPr>
          <a:lstStyle/>
          <a:p>
            <a:pPr>
              <a:spcAft>
                <a:spcPts val="600"/>
              </a:spcAft>
            </a:pPr>
            <a:r>
              <a:rPr lang="en-US" sz="2600" dirty="0">
                <a:ea typeface="Calibri" panose="020F0502020204030204" pitchFamily="34" charset="0"/>
                <a:cs typeface="Times New Roman" panose="02020603050405020304" pitchFamily="18" charset="0"/>
              </a:rPr>
              <a:t>Theorem 0.11 </a:t>
            </a:r>
          </a:p>
          <a:p>
            <a:pPr>
              <a:spcBef>
                <a:spcPts val="600"/>
              </a:spcBef>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For any positive integers a and b, the extended Euclid algorithm returns integers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j, and d such that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 y) = d =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 + j*y.</a:t>
            </a:r>
          </a:p>
          <a:p>
            <a:pPr>
              <a:spcBef>
                <a:spcPts val="600"/>
              </a:spcBef>
              <a:spcAft>
                <a:spcPts val="600"/>
              </a:spcAft>
            </a:pPr>
            <a:endPar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hought Bubble: Cloud 2">
            <a:extLst>
              <a:ext uri="{FF2B5EF4-FFF2-40B4-BE49-F238E27FC236}">
                <a16:creationId xmlns:a16="http://schemas.microsoft.com/office/drawing/2014/main" id="{08E3867C-2F3B-4E3F-9FEE-C5A605E0FE68}"/>
              </a:ext>
            </a:extLst>
          </p:cNvPr>
          <p:cNvSpPr/>
          <p:nvPr/>
        </p:nvSpPr>
        <p:spPr>
          <a:xfrm rot="20706359" flipH="1">
            <a:off x="734822" y="1503625"/>
            <a:ext cx="459310" cy="385701"/>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mage result for smiley face images">
            <a:extLst>
              <a:ext uri="{FF2B5EF4-FFF2-40B4-BE49-F238E27FC236}">
                <a16:creationId xmlns:a16="http://schemas.microsoft.com/office/drawing/2014/main" id="{2C28D2EC-DCB9-423E-8C31-2E7D50904AD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74487">
            <a:off x="633962" y="1509904"/>
            <a:ext cx="579055" cy="462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23238"/>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D0785C2-814B-4413-89E0-8D8B02F4AAA0}"/>
              </a:ext>
            </a:extLst>
          </p:cNvPr>
          <p:cNvSpPr txBox="1"/>
          <p:nvPr/>
        </p:nvSpPr>
        <p:spPr>
          <a:xfrm>
            <a:off x="1166428" y="4390297"/>
            <a:ext cx="9109027" cy="1987251"/>
          </a:xfrm>
          <a:prstGeom prst="rect">
            <a:avLst/>
          </a:prstGeom>
          <a:solidFill>
            <a:srgbClr val="FFFF00"/>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788FBE77-F9C6-4B41-BB41-1D03BB242EEB}"/>
              </a:ext>
            </a:extLst>
          </p:cNvPr>
          <p:cNvSpPr txBox="1"/>
          <p:nvPr/>
        </p:nvSpPr>
        <p:spPr>
          <a:xfrm>
            <a:off x="1254173" y="1797312"/>
            <a:ext cx="9109027" cy="1987251"/>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407381" y="1191578"/>
            <a:ext cx="8955819" cy="5185971"/>
          </a:xfrm>
          <a:prstGeom prst="rect">
            <a:avLst/>
          </a:prstGeom>
        </p:spPr>
        <p:txBody>
          <a:bodyPr wrap="square">
            <a:spAutoFit/>
          </a:bodyPr>
          <a:lstStyle/>
          <a:p>
            <a:pPr>
              <a:lnSpc>
                <a:spcPct val="107000"/>
              </a:lnSpc>
              <a:spcAft>
                <a:spcPts val="800"/>
              </a:spcAft>
            </a:pPr>
            <a:r>
              <a:rPr lang="en-US" sz="2600" dirty="0">
                <a:ea typeface="Calibri" panose="020F0502020204030204" pitchFamily="34" charset="0"/>
                <a:cs typeface="Times New Roman" panose="02020603050405020304" pitchFamily="18" charset="0"/>
              </a:rPr>
              <a:t>Consider Example 0.45:</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We know 12 is the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(60, 24).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reason is that 60*1 + 24*(-2) = 12, or 60*(-1) + 24*3 = 12, or 60*(</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3</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+ 24*</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-7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12, (which is the least positive).  </a:t>
            </a: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However, we know 3 | 60 and 3 | 24. But 3 is not the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(60, 24) for there is no integers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j such that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*60 + j*24 = 3. </a:t>
            </a:r>
          </a:p>
          <a:p>
            <a:pPr>
              <a:lnSpc>
                <a:spcPct val="107000"/>
              </a:lnSpc>
              <a:spcBef>
                <a:spcPts val="600"/>
              </a:spcBef>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following table can be obtained by the computation as follows:   </a:t>
            </a:r>
          </a:p>
          <a:p>
            <a:pPr>
              <a:lnSpc>
                <a:spcPct val="107000"/>
              </a:lnSpc>
              <a:spcBef>
                <a:spcPts val="600"/>
              </a:spcBef>
              <a:spcAft>
                <a:spcPts val="800"/>
              </a:spcAft>
            </a:pPr>
            <a:endPar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*60 + j*24* =  min{12(</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*5 + j*2)| for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j in Z,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*5 + j*2 &gt;0}</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3" name="Table 2"/>
          <p:cNvGraphicFramePr>
            <a:graphicFrameLocks noGrp="1"/>
          </p:cNvGraphicFramePr>
          <p:nvPr/>
        </p:nvGraphicFramePr>
        <p:xfrm>
          <a:off x="1504688" y="4433003"/>
          <a:ext cx="8221650" cy="1338328"/>
        </p:xfrm>
        <a:graphic>
          <a:graphicData uri="http://schemas.openxmlformats.org/drawingml/2006/table">
            <a:tbl>
              <a:tblPr firstRow="1" firstCol="1" bandRow="1">
                <a:tableStyleId>{5C22544A-7EE6-4342-B048-85BDC9FD1C3A}</a:tableStyleId>
              </a:tblPr>
              <a:tblGrid>
                <a:gridCol w="1173630">
                  <a:extLst>
                    <a:ext uri="{9D8B030D-6E8A-4147-A177-3AD203B41FA5}">
                      <a16:colId xmlns:a16="http://schemas.microsoft.com/office/drawing/2014/main" val="20000"/>
                    </a:ext>
                  </a:extLst>
                </a:gridCol>
                <a:gridCol w="1174670">
                  <a:extLst>
                    <a:ext uri="{9D8B030D-6E8A-4147-A177-3AD203B41FA5}">
                      <a16:colId xmlns:a16="http://schemas.microsoft.com/office/drawing/2014/main" val="20001"/>
                    </a:ext>
                  </a:extLst>
                </a:gridCol>
                <a:gridCol w="1174670">
                  <a:extLst>
                    <a:ext uri="{9D8B030D-6E8A-4147-A177-3AD203B41FA5}">
                      <a16:colId xmlns:a16="http://schemas.microsoft.com/office/drawing/2014/main" val="20002"/>
                    </a:ext>
                  </a:extLst>
                </a:gridCol>
                <a:gridCol w="1174670">
                  <a:extLst>
                    <a:ext uri="{9D8B030D-6E8A-4147-A177-3AD203B41FA5}">
                      <a16:colId xmlns:a16="http://schemas.microsoft.com/office/drawing/2014/main" val="20003"/>
                    </a:ext>
                  </a:extLst>
                </a:gridCol>
                <a:gridCol w="1174670">
                  <a:extLst>
                    <a:ext uri="{9D8B030D-6E8A-4147-A177-3AD203B41FA5}">
                      <a16:colId xmlns:a16="http://schemas.microsoft.com/office/drawing/2014/main" val="20004"/>
                    </a:ext>
                  </a:extLst>
                </a:gridCol>
                <a:gridCol w="1174670">
                  <a:extLst>
                    <a:ext uri="{9D8B030D-6E8A-4147-A177-3AD203B41FA5}">
                      <a16:colId xmlns:a16="http://schemas.microsoft.com/office/drawing/2014/main" val="20005"/>
                    </a:ext>
                  </a:extLst>
                </a:gridCol>
                <a:gridCol w="1174670">
                  <a:extLst>
                    <a:ext uri="{9D8B030D-6E8A-4147-A177-3AD203B41FA5}">
                      <a16:colId xmlns:a16="http://schemas.microsoft.com/office/drawing/2014/main" val="1497419700"/>
                    </a:ext>
                  </a:extLst>
                </a:gridCol>
              </a:tblGrid>
              <a:tr h="204470">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x</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y</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baseline="-25000" dirty="0">
                          <a:solidFill>
                            <a:schemeClr val="tx1"/>
                          </a:solidFill>
                          <a:effectLst/>
                          <a:latin typeface="Times New Roman" panose="02020603050405020304" pitchFamily="18" charset="0"/>
                          <a:cs typeface="Times New Roman" panose="02020603050405020304" pitchFamily="18" charset="0"/>
                        </a:rPr>
                        <a:t>└</a:t>
                      </a:r>
                      <a:r>
                        <a:rPr lang="en-US" sz="2200" dirty="0">
                          <a:solidFill>
                            <a:schemeClr val="tx1"/>
                          </a:solidFill>
                          <a:effectLst/>
                          <a:latin typeface="Times New Roman" panose="02020603050405020304" pitchFamily="18" charset="0"/>
                          <a:cs typeface="Times New Roman" panose="02020603050405020304" pitchFamily="18" charset="0"/>
                        </a:rPr>
                        <a:t> x/y </a:t>
                      </a:r>
                      <a:r>
                        <a:rPr lang="en-US" sz="2200" baseline="-25000" dirty="0">
                          <a:solidFill>
                            <a:schemeClr val="tx1"/>
                          </a:solidFill>
                          <a:effectLst/>
                          <a:latin typeface="Times New Roman" panose="02020603050405020304" pitchFamily="18" charset="0"/>
                          <a:cs typeface="Times New Roman" panose="02020603050405020304" pitchFamily="18" charset="0"/>
                        </a:rPr>
                        <a:t>┘</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gcd</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err="1">
                          <a:solidFill>
                            <a:schemeClr val="tx1"/>
                          </a:solidFill>
                          <a:effectLst/>
                          <a:latin typeface="Times New Roman" panose="02020603050405020304" pitchFamily="18" charset="0"/>
                          <a:cs typeface="Times New Roman" panose="02020603050405020304" pitchFamily="18" charset="0"/>
                        </a:rPr>
                        <a:t>i</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j</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04470">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60</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24</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b="1" dirty="0">
                          <a:solidFill>
                            <a:schemeClr val="accent6">
                              <a:lumMod val="75000"/>
                            </a:schemeClr>
                          </a:solidFill>
                          <a:effectLst/>
                          <a:latin typeface="Times New Roman" panose="02020603050405020304" pitchFamily="18" charset="0"/>
                          <a:cs typeface="Times New Roman" panose="02020603050405020304" pitchFamily="18" charset="0"/>
                        </a:rPr>
                        <a:t>3</a:t>
                      </a:r>
                      <a:endParaRPr lang="en-US" sz="2200" b="1"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b="1" dirty="0">
                          <a:solidFill>
                            <a:schemeClr val="accent6">
                              <a:lumMod val="75000"/>
                            </a:schemeClr>
                          </a:solidFill>
                          <a:effectLst/>
                          <a:latin typeface="Times New Roman" panose="02020603050405020304" pitchFamily="18" charset="0"/>
                          <a:cs typeface="Times New Roman" panose="02020603050405020304" pitchFamily="18" charset="0"/>
                        </a:rPr>
                        <a:t>-7</a:t>
                      </a:r>
                      <a:endParaRPr lang="en-US" sz="2200" b="1"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a:t>
                      </a:r>
                      <a:r>
                        <a:rPr lang="en-US" sz="20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rd</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step</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04470">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24</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b="1">
                          <a:solidFill>
                            <a:schemeClr val="accent6">
                              <a:lumMod val="75000"/>
                            </a:schemeClr>
                          </a:solidFill>
                          <a:effectLst/>
                          <a:latin typeface="Times New Roman" panose="02020603050405020304" pitchFamily="18" charset="0"/>
                          <a:cs typeface="Times New Roman" panose="02020603050405020304" pitchFamily="18" charset="0"/>
                        </a:rPr>
                        <a:t>-1</a:t>
                      </a:r>
                      <a:endParaRPr lang="en-US" sz="2200" b="1">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b="1" dirty="0">
                          <a:solidFill>
                            <a:schemeClr val="accent6">
                              <a:lumMod val="75000"/>
                            </a:schemeClr>
                          </a:solidFill>
                          <a:effectLst/>
                          <a:latin typeface="Times New Roman" panose="02020603050405020304" pitchFamily="18" charset="0"/>
                          <a:cs typeface="Times New Roman" panose="02020603050405020304" pitchFamily="18" charset="0"/>
                        </a:rPr>
                        <a:t>3</a:t>
                      </a:r>
                      <a:endParaRPr lang="en-US" sz="2200" b="1"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0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nd</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step</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89253">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b="1">
                          <a:solidFill>
                            <a:schemeClr val="accent6">
                              <a:lumMod val="75000"/>
                            </a:schemeClr>
                          </a:solidFill>
                          <a:effectLst/>
                          <a:latin typeface="Times New Roman" panose="02020603050405020304" pitchFamily="18" charset="0"/>
                          <a:cs typeface="Times New Roman" panose="02020603050405020304" pitchFamily="18" charset="0"/>
                        </a:rPr>
                        <a:t>1</a:t>
                      </a:r>
                      <a:endParaRPr lang="en-US" sz="2200" b="1">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b="1" dirty="0">
                          <a:solidFill>
                            <a:schemeClr val="accent6">
                              <a:lumMod val="75000"/>
                            </a:schemeClr>
                          </a:solidFill>
                          <a:effectLst/>
                          <a:latin typeface="Times New Roman" panose="02020603050405020304" pitchFamily="18" charset="0"/>
                          <a:cs typeface="Times New Roman" panose="02020603050405020304" pitchFamily="18" charset="0"/>
                        </a:rPr>
                        <a:t>0</a:t>
                      </a:r>
                      <a:endParaRPr lang="en-US" sz="2200" b="1"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0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st</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step</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95A06E2-A134-4C2D-8EF3-5E93AF58B4EC}"/>
                  </a:ext>
                </a:extLst>
              </p:cNvPr>
              <p:cNvSpPr/>
              <p:nvPr/>
            </p:nvSpPr>
            <p:spPr>
              <a:xfrm>
                <a:off x="4993980" y="578585"/>
                <a:ext cx="5915758" cy="1015663"/>
              </a:xfrm>
              <a:prstGeom prst="rect">
                <a:avLst/>
              </a:prstGeom>
              <a:ln>
                <a:solidFill>
                  <a:schemeClr val="tx1"/>
                </a:solidFill>
              </a:ln>
            </p:spPr>
            <p:txBody>
              <a:bodyPr wrap="square">
                <a:spAutoFit/>
              </a:bodyPr>
              <a:lstStyle/>
              <a:p>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*60* + j*24* = 12(</a:t>
                </a:r>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*5 + j*2).</a:t>
                </a:r>
              </a:p>
              <a:p>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gcd</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(60, 24) = min{12(</a:t>
                </a:r>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*5 + j*2)| i, j </a:t>
                </a:r>
                <a14:m>
                  <m:oMath xmlns:m="http://schemas.openxmlformats.org/officeDocument/2006/math">
                    <m:r>
                      <a:rPr lang="en-US" sz="2000"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𝜀</m:t>
                    </m:r>
                  </m:oMath>
                </a14:m>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Z, </a:t>
                </a:r>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*5 + j*2 &gt; 0}</a:t>
                </a:r>
              </a:p>
              <a:p>
                <a:r>
                  <a:rPr lang="en-US" sz="2000" dirty="0" err="1">
                    <a:solidFill>
                      <a:srgbClr val="C00000"/>
                    </a:solidFill>
                    <a:latin typeface="Times New Roman" panose="02020603050405020304" pitchFamily="18" charset="0"/>
                    <a:cs typeface="Times New Roman" panose="02020603050405020304" pitchFamily="18" charset="0"/>
                  </a:rPr>
                  <a:t>gcd</a:t>
                </a:r>
                <a:r>
                  <a:rPr lang="en-US" sz="2000" dirty="0">
                    <a:solidFill>
                      <a:srgbClr val="C00000"/>
                    </a:solidFill>
                    <a:latin typeface="Times New Roman" panose="02020603050405020304" pitchFamily="18" charset="0"/>
                    <a:cs typeface="Times New Roman" panose="02020603050405020304" pitchFamily="18" charset="0"/>
                  </a:rPr>
                  <a:t>(24, 12) = mi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n{12(</a:t>
                </a:r>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*2 + j*1)| i, j </a:t>
                </a:r>
                <a14:m>
                  <m:oMath xmlns:m="http://schemas.openxmlformats.org/officeDocument/2006/math">
                    <m:r>
                      <a:rPr lang="en-US" sz="200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𝜀</m:t>
                    </m:r>
                  </m:oMath>
                </a14:m>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Z, </a:t>
                </a:r>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*2 + j*1 &gt; 0}</a:t>
                </a:r>
              </a:p>
            </p:txBody>
          </p:sp>
        </mc:Choice>
        <mc:Fallback xmlns="">
          <p:sp>
            <p:nvSpPr>
              <p:cNvPr id="4" name="Rectangle 3">
                <a:extLst>
                  <a:ext uri="{FF2B5EF4-FFF2-40B4-BE49-F238E27FC236}">
                    <a16:creationId xmlns:a16="http://schemas.microsoft.com/office/drawing/2014/main" id="{695A06E2-A134-4C2D-8EF3-5E93AF58B4EC}"/>
                  </a:ext>
                </a:extLst>
              </p:cNvPr>
              <p:cNvSpPr>
                <a:spLocks noRot="1" noChangeAspect="1" noMove="1" noResize="1" noEditPoints="1" noAdjustHandles="1" noChangeArrowheads="1" noChangeShapeType="1" noTextEdit="1"/>
              </p:cNvSpPr>
              <p:nvPr/>
            </p:nvSpPr>
            <p:spPr>
              <a:xfrm>
                <a:off x="4993980" y="578585"/>
                <a:ext cx="5915758" cy="1015663"/>
              </a:xfrm>
              <a:prstGeom prst="rect">
                <a:avLst/>
              </a:prstGeom>
              <a:blipFill>
                <a:blip r:embed="rId2"/>
                <a:stretch>
                  <a:fillRect l="-925" t="-2959" b="-8876"/>
                </a:stretch>
              </a:blipFill>
              <a:ln>
                <a:solidFill>
                  <a:schemeClr val="tx1"/>
                </a:solidFill>
              </a:ln>
            </p:spPr>
            <p:txBody>
              <a:bodyPr/>
              <a:lstStyle/>
              <a:p>
                <a:r>
                  <a:rPr lang="en-US">
                    <a:noFill/>
                  </a:rPr>
                  <a:t> </a:t>
                </a:r>
              </a:p>
            </p:txBody>
          </p:sp>
        </mc:Fallback>
      </mc:AlternateContent>
      <p:sp>
        <p:nvSpPr>
          <p:cNvPr id="5" name="Multiply 4"/>
          <p:cNvSpPr/>
          <p:nvPr/>
        </p:nvSpPr>
        <p:spPr>
          <a:xfrm>
            <a:off x="694944" y="578585"/>
            <a:ext cx="365760" cy="61299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339613"/>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F723B9-0725-475C-B1CB-8DC6A1D3E1A0}"/>
              </a:ext>
            </a:extLst>
          </p:cNvPr>
          <p:cNvSpPr txBox="1"/>
          <p:nvPr/>
        </p:nvSpPr>
        <p:spPr>
          <a:xfrm>
            <a:off x="1254173" y="1797312"/>
            <a:ext cx="9144000" cy="2553015"/>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524000" y="498390"/>
                <a:ext cx="9144000" cy="6186309"/>
              </a:xfrm>
              <a:prstGeom prst="rect">
                <a:avLst/>
              </a:prstGeom>
            </p:spPr>
            <p:txBody>
              <a:bodyPr wrap="square">
                <a:spAutoFit/>
              </a:bodyPr>
              <a:lstStyle/>
              <a:p>
                <a:pPr>
                  <a:lnSpc>
                    <a:spcPct val="150000"/>
                  </a:lnSpc>
                </a:pPr>
                <a:r>
                  <a:rPr lang="en-US" sz="2600" dirty="0">
                    <a:ea typeface="Calibri" panose="020F0502020204030204" pitchFamily="34" charset="0"/>
                    <a:cs typeface="Times New Roman" panose="02020603050405020304" pitchFamily="18" charset="0"/>
                  </a:rPr>
                  <a:t>Consider Example 0.45 (contd.):</a:t>
                </a:r>
              </a:p>
              <a:p>
                <a:pPr>
                  <a:lnSpc>
                    <a:spcPct val="150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To compute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(60, 24), based on </a:t>
                </a:r>
                <a:r>
                  <a:rPr lang="en-US" sz="2400" dirty="0">
                    <a:latin typeface="Times New Roman" panose="02020603050405020304" pitchFamily="18" charset="0"/>
                    <a:ea typeface="Calibri" panose="020F0502020204030204" pitchFamily="34" charset="0"/>
                    <a:cs typeface="Times New Roman" panose="02020603050405020304" pitchFamily="18" charset="0"/>
                  </a:rPr>
                  <a:t>(x = q * y + r), where r = x mod y.</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Euclid’s algorithm would proceed as follows: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(60, 24)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i="1" u="sng" dirty="0">
                    <a:latin typeface="Times New Roman" panose="02020603050405020304" pitchFamily="18" charset="0"/>
                    <a:ea typeface="Calibri" panose="020F0502020204030204" pitchFamily="34" charset="0"/>
                    <a:cs typeface="Times New Roman" panose="02020603050405020304" pitchFamily="18" charset="0"/>
                  </a:rPr>
                  <a:t>60</a:t>
                </a:r>
                <a:r>
                  <a:rPr lang="en-US" sz="2400" i="1" dirty="0">
                    <a:latin typeface="Times New Roman" panose="02020603050405020304" pitchFamily="18" charset="0"/>
                    <a:ea typeface="Calibri" panose="020F0502020204030204" pitchFamily="34" charset="0"/>
                    <a:cs typeface="Times New Roman" panose="02020603050405020304" pitchFamily="18" charset="0"/>
                  </a:rPr>
                  <a:t>  =  2 * </a:t>
                </a:r>
                <a:r>
                  <a:rPr lang="en-US" sz="2400" i="1"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i="1" dirty="0">
                    <a:latin typeface="Times New Roman" panose="02020603050405020304" pitchFamily="18" charset="0"/>
                    <a:ea typeface="Calibri" panose="020F0502020204030204" pitchFamily="34" charset="0"/>
                    <a:cs typeface="Times New Roman" panose="02020603050405020304" pitchFamily="18" charset="0"/>
                  </a:rPr>
                  <a:t> + 12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12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60</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i="1"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(3</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rd</a:t>
                </a:r>
                <a:r>
                  <a:rPr lang="en-US" sz="2400" dirty="0">
                    <a:latin typeface="Times New Roman" panose="02020603050405020304" pitchFamily="18" charset="0"/>
                    <a:ea typeface="Calibri" panose="020F0502020204030204" pitchFamily="34" charset="0"/>
                    <a:cs typeface="Times New Roman" panose="02020603050405020304" pitchFamily="18" charset="0"/>
                  </a:rPr>
                  <a:t> step)</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(24, 12)	</a:t>
                </a:r>
                <a:r>
                  <a:rPr lang="en-US" sz="2400" i="1" u="sng"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24</a:t>
                </a:r>
                <a:r>
                  <a:rPr lang="en-US" sz="2400" i="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  2 * </a:t>
                </a:r>
                <a:r>
                  <a:rPr lang="en-US" sz="2400" i="1" u="sng"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12</a:t>
                </a:r>
                <a:r>
                  <a:rPr lang="en-US" sz="2400" i="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   0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0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(2</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nd</a:t>
                </a:r>
                <a:r>
                  <a:rPr lang="en-US" sz="2400" dirty="0">
                    <a:latin typeface="Times New Roman" panose="02020603050405020304" pitchFamily="18" charset="0"/>
                    <a:ea typeface="Calibri" panose="020F0502020204030204" pitchFamily="34" charset="0"/>
                    <a:cs typeface="Times New Roman" panose="02020603050405020304" pitchFamily="18" charset="0"/>
                  </a:rPr>
                  <a:t> step)</a:t>
                </a:r>
                <a:endParaRPr lang="en-US" sz="2400" i="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(12, 0) 	</a:t>
                </a:r>
                <a:r>
                  <a:rPr lang="en-US" sz="2400"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12</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+ 12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12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0</a:t>
                </a:r>
                <a:r>
                  <a:rPr lang="en-US" sz="2400" i="1"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(1</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st</a:t>
                </a:r>
                <a:r>
                  <a:rPr lang="en-US" sz="2400" dirty="0">
                    <a:latin typeface="Times New Roman" panose="02020603050405020304" pitchFamily="18" charset="0"/>
                    <a:ea typeface="Calibri" panose="020F0502020204030204" pitchFamily="34" charset="0"/>
                    <a:cs typeface="Times New Roman" panose="02020603050405020304" pitchFamily="18" charset="0"/>
                  </a:rPr>
                  <a:t> step)</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12</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At each step, the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 computation has been reduced to the underlined numbers.</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Thus,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(60, 24)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(24, 12)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12, 0</a:t>
                </a:r>
                <a:r>
                  <a:rPr lang="en-US" sz="2400" dirty="0">
                    <a:latin typeface="Times New Roman" panose="02020603050405020304" pitchFamily="18" charset="0"/>
                    <a:ea typeface="Calibri" panose="020F0502020204030204" pitchFamily="34" charset="0"/>
                    <a:cs typeface="Times New Roman" panose="02020603050405020304" pitchFamily="18" charset="0"/>
                  </a:rPr>
                  <a:t>) = 12.</a:t>
                </a:r>
              </a:p>
              <a:p>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To find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 and j such that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*60 + j*24 = 12, we start by expressing 12 in terms of the last pair (12, 0). Then we work backwards and express it in terms of (24, 12), and finally (60, 24). The process is as follows: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524000" y="498390"/>
                <a:ext cx="9144000" cy="6186309"/>
              </a:xfrm>
              <a:prstGeom prst="rect">
                <a:avLst/>
              </a:prstGeom>
              <a:blipFill>
                <a:blip r:embed="rId2"/>
                <a:stretch>
                  <a:fillRect l="-1200" b="-1970"/>
                </a:stretch>
              </a:blipFill>
            </p:spPr>
            <p:txBody>
              <a:bodyPr/>
              <a:lstStyle/>
              <a:p>
                <a:r>
                  <a:rPr lang="en-US">
                    <a:noFill/>
                  </a:rPr>
                  <a:t> </a:t>
                </a:r>
              </a:p>
            </p:txBody>
          </p:sp>
        </mc:Fallback>
      </mc:AlternateContent>
      <p:sp>
        <p:nvSpPr>
          <p:cNvPr id="5" name="Multiply 4"/>
          <p:cNvSpPr/>
          <p:nvPr/>
        </p:nvSpPr>
        <p:spPr>
          <a:xfrm>
            <a:off x="694944" y="578585"/>
            <a:ext cx="365760" cy="61299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1360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24EDDEC-C009-4DF0-8EA2-CBEF840A1A67}"/>
              </a:ext>
            </a:extLst>
          </p:cNvPr>
          <p:cNvSpPr txBox="1"/>
          <p:nvPr/>
        </p:nvSpPr>
        <p:spPr>
          <a:xfrm>
            <a:off x="858982" y="2216727"/>
            <a:ext cx="10561290" cy="4222984"/>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309840" y="511655"/>
            <a:ext cx="9819345" cy="6001643"/>
          </a:xfrm>
          <a:prstGeom prst="rect">
            <a:avLst/>
          </a:prstGeom>
        </p:spPr>
        <p:txBody>
          <a:bodyPr wrap="square">
            <a:spAutoFit/>
          </a:bodyPr>
          <a:lstStyle/>
          <a:p>
            <a:pPr>
              <a:spcAft>
                <a:spcPts val="1200"/>
              </a:spcAft>
            </a:pPr>
            <a:r>
              <a:rPr lang="en-US" sz="2600" dirty="0">
                <a:cs typeface="Times New Roman" panose="02020603050405020304" pitchFamily="18" charset="0"/>
              </a:rPr>
              <a:t>1.3   Analysis of Algorithms.</a:t>
            </a:r>
          </a:p>
          <a:p>
            <a:pPr>
              <a:spcBef>
                <a:spcPts val="600"/>
              </a:spcBef>
              <a:spcAft>
                <a:spcPts val="1200"/>
              </a:spcAft>
            </a:pPr>
            <a:r>
              <a:rPr lang="en-US" sz="2400" dirty="0">
                <a:latin typeface="Times New Roman" panose="02020603050405020304" pitchFamily="18" charset="0"/>
                <a:cs typeface="Times New Roman" panose="02020603050405020304" pitchFamily="18" charset="0"/>
              </a:rPr>
              <a:t>A </a:t>
            </a:r>
            <a:r>
              <a:rPr lang="en-US" sz="2400" dirty="0">
                <a:solidFill>
                  <a:srgbClr val="0000FF"/>
                </a:solidFill>
                <a:latin typeface="Times New Roman" panose="02020603050405020304" pitchFamily="18" charset="0"/>
                <a:cs typeface="Times New Roman" panose="02020603050405020304" pitchFamily="18" charset="0"/>
              </a:rPr>
              <a:t>complete analysis </a:t>
            </a:r>
            <a:r>
              <a:rPr lang="en-US" sz="2400" dirty="0">
                <a:latin typeface="Times New Roman" panose="02020603050405020304" pitchFamily="18" charset="0"/>
                <a:cs typeface="Times New Roman" panose="02020603050405020304" pitchFamily="18" charset="0"/>
              </a:rPr>
              <a:t>of </a:t>
            </a:r>
            <a:r>
              <a:rPr lang="en-US" sz="2400" dirty="0">
                <a:solidFill>
                  <a:srgbClr val="0000FF"/>
                </a:solidFill>
                <a:latin typeface="Times New Roman" panose="02020603050405020304" pitchFamily="18" charset="0"/>
                <a:cs typeface="Times New Roman" panose="02020603050405020304" pitchFamily="18" charset="0"/>
              </a:rPr>
              <a:t>the running time of an algorithm </a:t>
            </a:r>
            <a:r>
              <a:rPr lang="en-US" sz="2400" dirty="0">
                <a:latin typeface="Times New Roman" panose="02020603050405020304" pitchFamily="18" charset="0"/>
                <a:cs typeface="Times New Roman" panose="02020603050405020304" pitchFamily="18" charset="0"/>
              </a:rPr>
              <a:t>involves the following steps: </a:t>
            </a:r>
          </a:p>
          <a:p>
            <a:pPr marL="461963" indent="-461963">
              <a:spcBef>
                <a:spcPts val="6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[input] </a:t>
            </a:r>
            <a:r>
              <a:rPr lang="en-US" sz="2400" dirty="0">
                <a:solidFill>
                  <a:srgbClr val="0000FF"/>
                </a:solidFill>
                <a:latin typeface="Times New Roman" panose="02020603050405020304" pitchFamily="18" charset="0"/>
                <a:cs typeface="Times New Roman" panose="02020603050405020304" pitchFamily="18" charset="0"/>
              </a:rPr>
              <a:t>Develop a realistic model for the input </a:t>
            </a:r>
            <a:r>
              <a:rPr lang="en-US" sz="2400" dirty="0">
                <a:latin typeface="Times New Roman" panose="02020603050405020304" pitchFamily="18" charset="0"/>
                <a:cs typeface="Times New Roman" panose="02020603050405020304" pitchFamily="18" charset="0"/>
              </a:rPr>
              <a:t>to the program.</a:t>
            </a:r>
          </a:p>
          <a:p>
            <a:pPr marL="461963" indent="-461963">
              <a:spcBef>
                <a:spcPts val="6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input size</a:t>
            </a:r>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Analyze the unknown quantities of </a:t>
            </a:r>
            <a:r>
              <a:rPr lang="en-US" sz="2400" dirty="0">
                <a:latin typeface="Times New Roman" panose="02020603050405020304" pitchFamily="18" charset="0"/>
                <a:cs typeface="Times New Roman" panose="02020603050405020304" pitchFamily="18" charset="0"/>
              </a:rPr>
              <a:t>the modelled input.</a:t>
            </a:r>
          </a:p>
          <a:p>
            <a:pPr marL="461963" indent="-461963">
              <a:spcBef>
                <a:spcPts val="6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[algorithm development] </a:t>
            </a:r>
            <a:r>
              <a:rPr lang="en-US" sz="2400" dirty="0">
                <a:solidFill>
                  <a:srgbClr val="0000FF"/>
                </a:solidFill>
                <a:latin typeface="Times New Roman" panose="02020603050405020304" pitchFamily="18" charset="0"/>
                <a:cs typeface="Times New Roman" panose="02020603050405020304" pitchFamily="18" charset="0"/>
              </a:rPr>
              <a:t>Implement</a:t>
            </a:r>
            <a:r>
              <a:rPr lang="en-US" sz="2400" dirty="0">
                <a:latin typeface="Times New Roman" panose="02020603050405020304" pitchFamily="18" charset="0"/>
                <a:cs typeface="Times New Roman" panose="02020603050405020304" pitchFamily="18" charset="0"/>
              </a:rPr>
              <a:t> the algorithm </a:t>
            </a:r>
            <a:r>
              <a:rPr lang="en-US" sz="2400" dirty="0">
                <a:solidFill>
                  <a:srgbClr val="0000FF"/>
                </a:solidFill>
                <a:latin typeface="Times New Roman" panose="02020603050405020304" pitchFamily="18" charset="0"/>
                <a:cs typeface="Times New Roman" panose="02020603050405020304" pitchFamily="18" charset="0"/>
              </a:rPr>
              <a:t>completely</a:t>
            </a:r>
            <a:r>
              <a:rPr lang="en-US" sz="2400" dirty="0">
                <a:latin typeface="Times New Roman" panose="02020603050405020304" pitchFamily="18" charset="0"/>
                <a:cs typeface="Times New Roman" panose="02020603050405020304" pitchFamily="18" charset="0"/>
              </a:rPr>
              <a:t>.</a:t>
            </a:r>
          </a:p>
          <a:p>
            <a:pPr marL="461963" indent="-461963">
              <a:spcBef>
                <a:spcPts val="6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[algorithm analysis] </a:t>
            </a:r>
          </a:p>
          <a:p>
            <a:pPr marL="919163" lvl="1" indent="-461963">
              <a:spcBef>
                <a:spcPts val="600"/>
              </a:spcBef>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Determine the time required for each basic operation.</a:t>
            </a:r>
          </a:p>
          <a:p>
            <a:pPr marL="919163" lvl="1" indent="-461963">
              <a:spcBef>
                <a:spcPts val="600"/>
              </a:spcBef>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Identify unknown quantities </a:t>
            </a:r>
            <a:r>
              <a:rPr lang="en-US" sz="2400" dirty="0">
                <a:latin typeface="Times New Roman" panose="02020603050405020304" pitchFamily="18" charset="0"/>
                <a:cs typeface="Times New Roman" panose="02020603050405020304" pitchFamily="18" charset="0"/>
              </a:rPr>
              <a:t>that can be used to </a:t>
            </a:r>
            <a:r>
              <a:rPr lang="en-US" sz="2400" dirty="0">
                <a:solidFill>
                  <a:srgbClr val="0000FF"/>
                </a:solidFill>
                <a:latin typeface="Times New Roman" panose="02020603050405020304" pitchFamily="18" charset="0"/>
                <a:cs typeface="Times New Roman" panose="02020603050405020304" pitchFamily="18" charset="0"/>
              </a:rPr>
              <a:t>describe the frequency of execution of the basic operations</a:t>
            </a:r>
            <a:r>
              <a:rPr lang="en-US" sz="2400" dirty="0">
                <a:latin typeface="Times New Roman" panose="02020603050405020304" pitchFamily="18" charset="0"/>
                <a:cs typeface="Times New Roman" panose="02020603050405020304" pitchFamily="18" charset="0"/>
              </a:rPr>
              <a:t>.</a:t>
            </a:r>
          </a:p>
          <a:p>
            <a:pPr marL="461963" indent="-461963">
              <a:spcBef>
                <a:spcPts val="6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[efficiency] </a:t>
            </a:r>
            <a:r>
              <a:rPr lang="en-US" sz="2400" dirty="0">
                <a:solidFill>
                  <a:srgbClr val="0000FF"/>
                </a:solidFill>
                <a:latin typeface="Times New Roman" panose="02020603050405020304" pitchFamily="18" charset="0"/>
                <a:cs typeface="Times New Roman" panose="02020603050405020304" pitchFamily="18" charset="0"/>
              </a:rPr>
              <a:t>Calculate the total running time </a:t>
            </a:r>
            <a:r>
              <a:rPr lang="en-US" sz="2400" dirty="0">
                <a:latin typeface="Times New Roman" panose="02020603050405020304" pitchFamily="18" charset="0"/>
                <a:cs typeface="Times New Roman" panose="02020603050405020304" pitchFamily="18" charset="0"/>
              </a:rPr>
              <a:t>by </a:t>
            </a:r>
          </a:p>
          <a:p>
            <a:pPr marL="919163" lvl="1" indent="-461963">
              <a:spcBef>
                <a:spcPts val="6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multiplying the time by the frequency </a:t>
            </a:r>
            <a:r>
              <a:rPr lang="en-US" sz="2400" dirty="0">
                <a:solidFill>
                  <a:srgbClr val="0000FF"/>
                </a:solidFill>
                <a:latin typeface="Times New Roman" panose="02020603050405020304" pitchFamily="18" charset="0"/>
                <a:cs typeface="Times New Roman" panose="02020603050405020304" pitchFamily="18" charset="0"/>
              </a:rPr>
              <a:t>for each operation</a:t>
            </a:r>
            <a:r>
              <a:rPr lang="en-US" sz="2400" dirty="0">
                <a:latin typeface="Times New Roman" panose="02020603050405020304" pitchFamily="18" charset="0"/>
                <a:cs typeface="Times New Roman" panose="02020603050405020304" pitchFamily="18" charset="0"/>
              </a:rPr>
              <a:t>, </a:t>
            </a:r>
          </a:p>
          <a:p>
            <a:pPr marL="919163" lvl="1" indent="-461963">
              <a:spcBef>
                <a:spcPts val="6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then adding all the products.</a:t>
            </a:r>
          </a:p>
        </p:txBody>
      </p:sp>
      <p:sp>
        <p:nvSpPr>
          <p:cNvPr id="4" name="TextBox 3">
            <a:extLst>
              <a:ext uri="{FF2B5EF4-FFF2-40B4-BE49-F238E27FC236}">
                <a16:creationId xmlns:a16="http://schemas.microsoft.com/office/drawing/2014/main" id="{1623B82C-B1AC-4C1A-84EE-204E01B14DFB}"/>
              </a:ext>
            </a:extLst>
          </p:cNvPr>
          <p:cNvSpPr txBox="1"/>
          <p:nvPr/>
        </p:nvSpPr>
        <p:spPr>
          <a:xfrm>
            <a:off x="10135997" y="1752963"/>
            <a:ext cx="1636295" cy="147732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What are the domain of data and the representation of data?</a:t>
            </a:r>
          </a:p>
        </p:txBody>
      </p:sp>
    </p:spTree>
    <p:extLst>
      <p:ext uri="{BB962C8B-B14F-4D97-AF65-F5344CB8AC3E}">
        <p14:creationId xmlns:p14="http://schemas.microsoft.com/office/powerpoint/2010/main" val="98814308"/>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8D69B21-A358-4479-A2A6-0798C9D0A707}"/>
              </a:ext>
            </a:extLst>
          </p:cNvPr>
          <p:cNvSpPr txBox="1"/>
          <p:nvPr/>
        </p:nvSpPr>
        <p:spPr>
          <a:xfrm>
            <a:off x="1254173" y="1797312"/>
            <a:ext cx="8915063" cy="4936775"/>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426438" y="1755129"/>
            <a:ext cx="9812580" cy="4647426"/>
          </a:xfrm>
          <a:prstGeom prst="rect">
            <a:avLst/>
          </a:prstGeom>
        </p:spPr>
        <p:txBody>
          <a:bodyPr wrap="square">
            <a:spAutoFit/>
          </a:bodyPr>
          <a:lstStyle/>
          <a:p>
            <a:r>
              <a:rPr lang="en-US" sz="2400" dirty="0">
                <a:latin typeface="Times New Roman" panose="02020603050405020304" pitchFamily="18" charset="0"/>
                <a:ea typeface="Calibri" panose="020F0502020204030204" pitchFamily="34" charset="0"/>
                <a:cs typeface="Times New Roman" panose="02020603050405020304" pitchFamily="18" charset="0"/>
              </a:rPr>
              <a:t>The first step is: use the last line on the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 computation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12 = </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1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 1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u="sng"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0</a:t>
            </a:r>
            <a:r>
              <a:rPr lang="en-US" sz="2400" b="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…..(1)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(i.e., based on r = x – q * y)}</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sz="800" dirty="0">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The second step is: use the second last line on the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 computation </a:t>
            </a:r>
            <a:endPar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0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 (2)  to replace </a:t>
            </a:r>
            <a:r>
              <a:rPr lang="en-US" sz="2400" b="1" u="sng"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0</a:t>
            </a:r>
            <a:r>
              <a:rPr lang="en-US" sz="2400" b="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in (1)</a:t>
            </a:r>
          </a:p>
          <a:p>
            <a:r>
              <a:rPr lang="en-US" sz="2400" dirty="0">
                <a:latin typeface="Times New Roman" panose="02020603050405020304" pitchFamily="18" charset="0"/>
                <a:ea typeface="Calibri" panose="020F0502020204030204" pitchFamily="34" charset="0"/>
                <a:cs typeface="Times New Roman" panose="02020603050405020304" pitchFamily="18" charset="0"/>
              </a:rPr>
              <a:t>to get</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12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–1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3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b="1"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12</a:t>
            </a:r>
            <a:r>
              <a:rPr lang="en-US" sz="24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….(2a)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final step is: </a:t>
            </a:r>
            <a:r>
              <a:rPr lang="en-US" sz="2400" dirty="0">
                <a:latin typeface="Times New Roman" panose="02020603050405020304" pitchFamily="18" charset="0"/>
                <a:ea typeface="Calibri" panose="020F0502020204030204" pitchFamily="34" charset="0"/>
                <a:cs typeface="Times New Roman" panose="02020603050405020304" pitchFamily="18" charset="0"/>
              </a:rPr>
              <a:t>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se the first line on the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gcd</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computation</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12 =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60</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…..(3) to replace </a:t>
            </a:r>
            <a:r>
              <a:rPr lang="en-US" sz="2400" b="1"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in (2a).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to get 	 12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+ 3 * (1*</a:t>
            </a:r>
            <a:r>
              <a:rPr lang="en-US" sz="2400" u="sng" dirty="0">
                <a:latin typeface="Times New Roman" panose="02020603050405020304" pitchFamily="18" charset="0"/>
                <a:ea typeface="Calibri" panose="020F0502020204030204" pitchFamily="34" charset="0"/>
                <a:cs typeface="Times New Roman" panose="02020603050405020304" pitchFamily="18" charset="0"/>
              </a:rPr>
              <a:t> 60</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3</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60</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7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(3a)</a:t>
            </a:r>
          </a:p>
          <a:p>
            <a:r>
              <a:rPr lang="en-US" sz="2400" dirty="0" err="1">
                <a:solidFill>
                  <a:srgbClr val="3333FF"/>
                </a:solidFill>
                <a:effectLst/>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3333FF"/>
                </a:solidFill>
                <a:effectLst/>
                <a:latin typeface="Times New Roman" panose="02020603050405020304" pitchFamily="18" charset="0"/>
                <a:ea typeface="Calibri" panose="020F0502020204030204" pitchFamily="34" charset="0"/>
                <a:cs typeface="Times New Roman" panose="02020603050405020304" pitchFamily="18" charset="0"/>
              </a:rPr>
              <a:t>(60, 24) = </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3</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60</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7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 12(3 * 5 – 7 *2) = 12</a:t>
            </a:r>
            <a:endParaRPr lang="en-US" sz="2400" dirty="0">
              <a:solidFill>
                <a:srgbClr val="3333F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9809ACC5-34E7-4A26-84A3-56ECE0858FB0}"/>
              </a:ext>
            </a:extLst>
          </p:cNvPr>
          <p:cNvSpPr/>
          <p:nvPr/>
        </p:nvSpPr>
        <p:spPr>
          <a:xfrm>
            <a:off x="2268637" y="123913"/>
            <a:ext cx="7338351" cy="1631216"/>
          </a:xfrm>
          <a:prstGeom prst="rect">
            <a:avLst/>
          </a:prstGeom>
          <a:ln>
            <a:solidFill>
              <a:srgbClr val="FF0000"/>
            </a:solidFill>
          </a:ln>
        </p:spPr>
        <p:txBody>
          <a:bodyPr wrap="square">
            <a:spAutoFit/>
          </a:bodyPr>
          <a:lstStyle/>
          <a:p>
            <a:r>
              <a:rPr lang="en-US" sz="2000" dirty="0">
                <a:latin typeface="Times New Roman" panose="02020603050405020304" pitchFamily="18" charset="0"/>
                <a:ea typeface="Calibri" panose="020F0502020204030204" pitchFamily="34" charset="0"/>
                <a:cs typeface="Times New Roman" panose="02020603050405020304" pitchFamily="18" charset="0"/>
              </a:rPr>
              <a:t>(x = q * y + r), where r = x mod y</a:t>
            </a:r>
            <a:r>
              <a:rPr lang="en-US" sz="2000" dirty="0">
                <a:latin typeface="Calibri" panose="020F0502020204030204" pitchFamily="34" charset="0"/>
                <a:ea typeface="Calibri" panose="020F0502020204030204" pitchFamily="34" charset="0"/>
                <a:cs typeface="Times New Roman" panose="02020603050405020304" pitchFamily="18" charset="0"/>
              </a:rPr>
              <a:t>.   r = x – q * y.</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r>
              <a:rPr lang="en-US" sz="20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000" dirty="0">
                <a:latin typeface="Times New Roman" panose="02020603050405020304" pitchFamily="18" charset="0"/>
                <a:ea typeface="Calibri" panose="020F0502020204030204" pitchFamily="34" charset="0"/>
                <a:cs typeface="Times New Roman" panose="02020603050405020304" pitchFamily="18" charset="0"/>
              </a:rPr>
              <a:t>(60, 24)  </a:t>
            </a:r>
            <a:r>
              <a:rPr lang="en-US" sz="2000" u="sng" dirty="0">
                <a:latin typeface="Times New Roman" panose="02020603050405020304" pitchFamily="18" charset="0"/>
                <a:ea typeface="Calibri" panose="020F0502020204030204" pitchFamily="34" charset="0"/>
                <a:cs typeface="Times New Roman" panose="02020603050405020304" pitchFamily="18" charset="0"/>
              </a:rPr>
              <a:t>60</a:t>
            </a:r>
            <a:r>
              <a:rPr lang="en-US" sz="2000" dirty="0">
                <a:latin typeface="Times New Roman" panose="02020603050405020304" pitchFamily="18" charset="0"/>
                <a:ea typeface="Calibri" panose="020F0502020204030204" pitchFamily="34" charset="0"/>
                <a:cs typeface="Times New Roman" panose="02020603050405020304" pitchFamily="18" charset="0"/>
              </a:rPr>
              <a:t>  =  2 * </a:t>
            </a:r>
            <a:r>
              <a:rPr lang="en-US" sz="2000" u="sng" dirty="0">
                <a:latin typeface="Times New Roman" panose="02020603050405020304" pitchFamily="18" charset="0"/>
                <a:ea typeface="Calibri" panose="020F0502020204030204" pitchFamily="34" charset="0"/>
                <a:cs typeface="Times New Roman" panose="02020603050405020304" pitchFamily="18" charset="0"/>
              </a:rPr>
              <a:t>24</a:t>
            </a:r>
            <a:r>
              <a:rPr lang="en-US" sz="2000" dirty="0">
                <a:latin typeface="Times New Roman" panose="02020603050405020304" pitchFamily="18" charset="0"/>
                <a:ea typeface="Calibri" panose="020F0502020204030204" pitchFamily="34" charset="0"/>
                <a:cs typeface="Times New Roman" panose="02020603050405020304" pitchFamily="18" charset="0"/>
              </a:rPr>
              <a:t> + 12     12 =   </a:t>
            </a:r>
            <a:r>
              <a:rPr lang="en-US" sz="2000" u="sng" dirty="0">
                <a:latin typeface="Times New Roman" panose="02020603050405020304" pitchFamily="18" charset="0"/>
                <a:ea typeface="Calibri" panose="020F0502020204030204" pitchFamily="34" charset="0"/>
                <a:cs typeface="Times New Roman" panose="02020603050405020304" pitchFamily="18" charset="0"/>
              </a:rPr>
              <a:t>60</a:t>
            </a:r>
            <a:r>
              <a:rPr lang="en-US" sz="2000" dirty="0">
                <a:latin typeface="Times New Roman" panose="02020603050405020304" pitchFamily="18" charset="0"/>
                <a:ea typeface="Calibri" panose="020F0502020204030204" pitchFamily="34" charset="0"/>
                <a:cs typeface="Times New Roman" panose="02020603050405020304" pitchFamily="18" charset="0"/>
              </a:rPr>
              <a:t> – 2 * </a:t>
            </a:r>
            <a:r>
              <a:rPr lang="en-US" sz="2000" u="sng" dirty="0">
                <a:latin typeface="Times New Roman" panose="02020603050405020304" pitchFamily="18" charset="0"/>
                <a:ea typeface="Calibri" panose="020F0502020204030204" pitchFamily="34" charset="0"/>
                <a:cs typeface="Times New Roman" panose="02020603050405020304" pitchFamily="18" charset="0"/>
              </a:rPr>
              <a:t>24</a:t>
            </a:r>
            <a:r>
              <a:rPr lang="en-US" sz="2000" dirty="0">
                <a:latin typeface="Times New Roman" panose="02020603050405020304" pitchFamily="18" charset="0"/>
                <a:ea typeface="Calibri" panose="020F0502020204030204" pitchFamily="34" charset="0"/>
                <a:cs typeface="Times New Roman" panose="02020603050405020304" pitchFamily="18" charset="0"/>
              </a:rPr>
              <a:t>    .…(3)</a:t>
            </a:r>
            <a:endParaRPr lang="en-US" sz="2000" u="sng" dirty="0">
              <a:latin typeface="Calibri" panose="020F0502020204030204" pitchFamily="34" charset="0"/>
              <a:ea typeface="Calibri" panose="020F0502020204030204" pitchFamily="34" charset="0"/>
              <a:cs typeface="Times New Roman" panose="02020603050405020304" pitchFamily="18" charset="0"/>
            </a:endParaRPr>
          </a:p>
          <a:p>
            <a:r>
              <a:rPr lang="en-US" sz="20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000" dirty="0">
                <a:latin typeface="Times New Roman" panose="02020603050405020304" pitchFamily="18" charset="0"/>
                <a:ea typeface="Calibri" panose="020F0502020204030204" pitchFamily="34" charset="0"/>
                <a:cs typeface="Times New Roman" panose="02020603050405020304" pitchFamily="18" charset="0"/>
              </a:rPr>
              <a:t>(24, 12)</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u="sng" dirty="0">
                <a:latin typeface="Times New Roman" panose="02020603050405020304" pitchFamily="18" charset="0"/>
                <a:ea typeface="Calibri" panose="020F0502020204030204" pitchFamily="34" charset="0"/>
                <a:cs typeface="Times New Roman" panose="02020603050405020304" pitchFamily="18" charset="0"/>
              </a:rPr>
              <a:t>24</a:t>
            </a:r>
            <a:r>
              <a:rPr lang="en-US" sz="2000" dirty="0">
                <a:latin typeface="Times New Roman" panose="02020603050405020304" pitchFamily="18" charset="0"/>
                <a:ea typeface="Calibri" panose="020F0502020204030204" pitchFamily="34" charset="0"/>
                <a:cs typeface="Times New Roman" panose="02020603050405020304" pitchFamily="18" charset="0"/>
              </a:rPr>
              <a:t>  =  2 * </a:t>
            </a:r>
            <a:r>
              <a:rPr lang="en-US" sz="2000" u="sng" dirty="0">
                <a:latin typeface="Times New Roman" panose="02020603050405020304" pitchFamily="18" charset="0"/>
                <a:ea typeface="Calibri" panose="020F0502020204030204" pitchFamily="34" charset="0"/>
                <a:cs typeface="Times New Roman" panose="02020603050405020304" pitchFamily="18" charset="0"/>
              </a:rPr>
              <a:t>12</a:t>
            </a:r>
            <a:r>
              <a:rPr lang="en-US" sz="2000" dirty="0">
                <a:latin typeface="Times New Roman" panose="02020603050405020304" pitchFamily="18" charset="0"/>
                <a:ea typeface="Calibri" panose="020F0502020204030204" pitchFamily="34" charset="0"/>
                <a:cs typeface="Times New Roman" panose="02020603050405020304" pitchFamily="18" charset="0"/>
              </a:rPr>
              <a:t>  + 0        0  =  </a:t>
            </a:r>
            <a:r>
              <a:rPr lang="en-US" sz="2000" u="sng" dirty="0">
                <a:latin typeface="Times New Roman" panose="02020603050405020304" pitchFamily="18" charset="0"/>
                <a:ea typeface="Calibri" panose="020F0502020204030204" pitchFamily="34" charset="0"/>
                <a:cs typeface="Times New Roman" panose="02020603050405020304" pitchFamily="18" charset="0"/>
              </a:rPr>
              <a:t>24</a:t>
            </a:r>
            <a:r>
              <a:rPr lang="en-US" sz="2000" dirty="0">
                <a:latin typeface="Times New Roman" panose="02020603050405020304" pitchFamily="18" charset="0"/>
                <a:ea typeface="Calibri" panose="020F0502020204030204" pitchFamily="34" charset="0"/>
                <a:cs typeface="Times New Roman" panose="02020603050405020304" pitchFamily="18" charset="0"/>
              </a:rPr>
              <a:t> – 2 * </a:t>
            </a:r>
            <a:r>
              <a:rPr lang="en-US" sz="2000" u="sng" dirty="0">
                <a:latin typeface="Times New Roman" panose="02020603050405020304" pitchFamily="18" charset="0"/>
                <a:ea typeface="Calibri" panose="020F0502020204030204" pitchFamily="34" charset="0"/>
                <a:cs typeface="Times New Roman" panose="02020603050405020304" pitchFamily="18" charset="0"/>
              </a:rPr>
              <a:t>12</a:t>
            </a:r>
            <a:r>
              <a:rPr lang="en-US" sz="2000" dirty="0">
                <a:latin typeface="Times New Roman" panose="02020603050405020304" pitchFamily="18" charset="0"/>
                <a:ea typeface="Calibri" panose="020F0502020204030204" pitchFamily="34" charset="0"/>
                <a:cs typeface="Times New Roman" panose="02020603050405020304" pitchFamily="18" charset="0"/>
              </a:rPr>
              <a:t>    .…(2)</a:t>
            </a:r>
          </a:p>
          <a:p>
            <a:r>
              <a:rPr lang="en-US" sz="20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000" dirty="0">
                <a:latin typeface="Times New Roman" panose="02020603050405020304" pitchFamily="18" charset="0"/>
                <a:ea typeface="Calibri" panose="020F0502020204030204" pitchFamily="34" charset="0"/>
                <a:cs typeface="Times New Roman" panose="02020603050405020304" pitchFamily="18" charset="0"/>
              </a:rPr>
              <a:t>(12, 0)    </a:t>
            </a:r>
            <a:r>
              <a:rPr lang="en-US" sz="2000" u="sng" dirty="0">
                <a:latin typeface="Times New Roman" panose="02020603050405020304" pitchFamily="18" charset="0"/>
                <a:ea typeface="Calibri" panose="020F0502020204030204" pitchFamily="34" charset="0"/>
                <a:cs typeface="Times New Roman" panose="02020603050405020304" pitchFamily="18" charset="0"/>
              </a:rPr>
              <a:t>12</a:t>
            </a:r>
            <a:r>
              <a:rPr lang="en-US" sz="2000" dirty="0">
                <a:latin typeface="Times New Roman" panose="02020603050405020304" pitchFamily="18" charset="0"/>
                <a:ea typeface="Calibri" panose="020F0502020204030204" pitchFamily="34" charset="0"/>
                <a:cs typeface="Times New Roman" panose="02020603050405020304" pitchFamily="18" charset="0"/>
              </a:rPr>
              <a:t>  =  1 * </a:t>
            </a:r>
            <a:r>
              <a:rPr lang="en-US" sz="2000" u="sng" dirty="0">
                <a:latin typeface="Times New Roman" panose="02020603050405020304" pitchFamily="18" charset="0"/>
                <a:ea typeface="Calibri" panose="020F0502020204030204" pitchFamily="34" charset="0"/>
                <a:cs typeface="Times New Roman" panose="02020603050405020304" pitchFamily="18" charset="0"/>
              </a:rPr>
              <a:t>0</a:t>
            </a:r>
            <a:r>
              <a:rPr lang="en-US" sz="2000" dirty="0">
                <a:latin typeface="Times New Roman" panose="02020603050405020304" pitchFamily="18" charset="0"/>
                <a:ea typeface="Calibri" panose="020F0502020204030204" pitchFamily="34" charset="0"/>
                <a:cs typeface="Times New Roman" panose="02020603050405020304" pitchFamily="18" charset="0"/>
              </a:rPr>
              <a:t> + 12        12 =  </a:t>
            </a:r>
            <a:r>
              <a:rPr lang="en-US" sz="2000" u="sng" dirty="0">
                <a:latin typeface="Times New Roman" panose="02020603050405020304" pitchFamily="18" charset="0"/>
                <a:ea typeface="Calibri" panose="020F0502020204030204" pitchFamily="34" charset="0"/>
                <a:cs typeface="Times New Roman" panose="02020603050405020304" pitchFamily="18" charset="0"/>
              </a:rPr>
              <a:t>12</a:t>
            </a:r>
            <a:r>
              <a:rPr lang="en-US" sz="2000" dirty="0">
                <a:latin typeface="Times New Roman" panose="02020603050405020304" pitchFamily="18" charset="0"/>
                <a:ea typeface="Calibri" panose="020F0502020204030204" pitchFamily="34" charset="0"/>
                <a:cs typeface="Times New Roman" panose="02020603050405020304" pitchFamily="18" charset="0"/>
              </a:rPr>
              <a:t> – 1 *   </a:t>
            </a:r>
            <a:r>
              <a:rPr lang="en-US" sz="2000" u="sng" dirty="0">
                <a:latin typeface="Times New Roman" panose="02020603050405020304" pitchFamily="18" charset="0"/>
                <a:ea typeface="Calibri" panose="020F0502020204030204" pitchFamily="34" charset="0"/>
                <a:cs typeface="Times New Roman" panose="02020603050405020304" pitchFamily="18" charset="0"/>
              </a:rPr>
              <a:t>0</a:t>
            </a:r>
            <a:r>
              <a:rPr lang="en-US" sz="2000" dirty="0">
                <a:latin typeface="Times New Roman" panose="02020603050405020304" pitchFamily="18" charset="0"/>
                <a:ea typeface="Calibri" panose="020F0502020204030204" pitchFamily="34" charset="0"/>
                <a:cs typeface="Times New Roman" panose="02020603050405020304" pitchFamily="18" charset="0"/>
              </a:rPr>
              <a:t>   …..(1)</a:t>
            </a:r>
          </a:p>
          <a:p>
            <a:r>
              <a:rPr lang="en-US" sz="2000" dirty="0">
                <a:latin typeface="Times New Roman" panose="02020603050405020304" pitchFamily="18" charset="0"/>
                <a:ea typeface="Calibri" panose="020F0502020204030204" pitchFamily="34" charset="0"/>
                <a:cs typeface="Times New Roman" panose="02020603050405020304" pitchFamily="18" charset="0"/>
              </a:rPr>
              <a:t>= 12</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Multiply 6"/>
          <p:cNvSpPr/>
          <p:nvPr/>
        </p:nvSpPr>
        <p:spPr>
          <a:xfrm>
            <a:off x="694944" y="578585"/>
            <a:ext cx="365760" cy="61299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6329918"/>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D69B21-A358-4479-A2A6-0798C9D0A707}"/>
              </a:ext>
            </a:extLst>
          </p:cNvPr>
          <p:cNvSpPr txBox="1"/>
          <p:nvPr/>
        </p:nvSpPr>
        <p:spPr>
          <a:xfrm>
            <a:off x="1591732" y="2474976"/>
            <a:ext cx="9710252" cy="2633473"/>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785270" y="700641"/>
                <a:ext cx="9516714" cy="6182142"/>
              </a:xfrm>
              <a:prstGeom prst="rect">
                <a:avLst/>
              </a:prstGeom>
            </p:spPr>
            <p:txBody>
              <a:bodyPr wrap="square">
                <a:spAutoFit/>
              </a:bodyPr>
              <a:lstStyle/>
              <a:p>
                <a:pPr>
                  <a:lnSpc>
                    <a:spcPct val="107000"/>
                  </a:lnSpc>
                  <a:spcAft>
                    <a:spcPts val="800"/>
                  </a:spcAft>
                </a:pPr>
                <a:r>
                  <a:rPr lang="en-US" sz="2400" dirty="0">
                    <a:ea typeface="Calibri" panose="020F0502020204030204" pitchFamily="34" charset="0"/>
                    <a:cs typeface="Times New Roman" panose="02020603050405020304" pitchFamily="18" charset="0"/>
                  </a:rPr>
                  <a:t>Example 0.43:</a:t>
                </a:r>
              </a:p>
              <a:p>
                <a:pPr>
                  <a:lnSpc>
                    <a:spcPct val="107000"/>
                  </a:lnSpc>
                  <a:spcAft>
                    <a:spcPts val="800"/>
                  </a:spcAft>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If we can supply two numbers x and y such that d = a*</a:t>
                </a:r>
                <a:r>
                  <a:rPr lang="en-US" sz="24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b*j, then we can be sure d = </a:t>
                </a:r>
                <a:r>
                  <a:rPr lang="en-US" sz="24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 b).   For instance, we know 1 is the </a:t>
                </a:r>
                <a:r>
                  <a:rPr lang="en-US" sz="24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(13, 4), that is, </a:t>
                </a:r>
                <a:r>
                  <a:rPr lang="en-US" sz="24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(13, 4) = 1. The reason is that 13 * 1 + 4 *(-3) = 1 (which is the least positive).</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Using function extended-Euclid(13, 4), we have the following table:</a:t>
                </a:r>
              </a:p>
              <a:p>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1 = </a:t>
                </a:r>
                <a:r>
                  <a:rPr lang="en-US" sz="2400" dirty="0" err="1">
                    <a:latin typeface="Times New Roman" panose="02020603050405020304" pitchFamily="18" charset="0"/>
                    <a:cs typeface="Times New Roman" panose="02020603050405020304" pitchFamily="18" charset="0"/>
                  </a:rPr>
                  <a:t>gcd</a:t>
                </a:r>
                <a:r>
                  <a:rPr lang="en-US" sz="2400" dirty="0">
                    <a:latin typeface="Times New Roman" panose="02020603050405020304" pitchFamily="18" charset="0"/>
                    <a:cs typeface="Times New Roman" panose="02020603050405020304" pitchFamily="18" charset="0"/>
                  </a:rPr>
                  <a:t>(13, 4) = 1 = 13 * 1 + 4 *(-3).       </a:t>
                </a:r>
              </a:p>
              <a:p>
                <a:r>
                  <a:rPr lang="en-US" sz="2400" dirty="0">
                    <a:latin typeface="Times New Roman" panose="02020603050405020304" pitchFamily="18" charset="0"/>
                    <a:cs typeface="Times New Roman" panose="02020603050405020304" pitchFamily="18" charset="0"/>
                  </a:rPr>
                  <a:t>Without applying the extended algorithm, we could find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5, j = -16. i.e., </a:t>
                </a:r>
                <a:r>
                  <a:rPr lang="en-US" sz="2400" dirty="0" err="1">
                    <a:latin typeface="Times New Roman" panose="02020603050405020304" pitchFamily="18" charset="0"/>
                    <a:cs typeface="Times New Roman" panose="02020603050405020304" pitchFamily="18" charset="0"/>
                  </a:rPr>
                  <a:t>gcd</a:t>
                </a:r>
                <a:r>
                  <a:rPr lang="en-US" sz="2400" dirty="0">
                    <a:latin typeface="Times New Roman" panose="02020603050405020304" pitchFamily="18" charset="0"/>
                    <a:cs typeface="Times New Roman" panose="02020603050405020304" pitchFamily="18" charset="0"/>
                  </a:rPr>
                  <a:t>(13, 4) = 1 = 13*5 + 4*(-16) = 1 &gt; 0. </a:t>
                </a:r>
              </a:p>
              <a:p>
                <a:r>
                  <a:rPr lang="en-US" sz="2400" dirty="0">
                    <a:latin typeface="Times New Roman" panose="02020603050405020304" pitchFamily="18" charset="0"/>
                    <a:cs typeface="Times New Roman" panose="02020603050405020304" pitchFamily="18" charset="0"/>
                  </a:rPr>
                  <a:t>For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j)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n-US" sz="2400" dirty="0">
                        <a:latin typeface="Times New Roman" panose="02020603050405020304" pitchFamily="18" charset="0"/>
                        <a:cs typeface="Times New Roman" panose="02020603050405020304" pitchFamily="18" charset="0"/>
                      </a:rPr>
                      <m:t>{(−3, 10), </m:t>
                    </m:r>
                    <m:r>
                      <m:rPr>
                        <m:nor/>
                      </m:rPr>
                      <a:rPr lang="en-US" sz="2200" dirty="0">
                        <a:latin typeface="Times New Roman" panose="02020603050405020304" pitchFamily="18" charset="0"/>
                        <a:ea typeface="Calibri" panose="020F0502020204030204" pitchFamily="34" charset="0"/>
                        <a:cs typeface="Times New Roman" panose="02020603050405020304" pitchFamily="18" charset="0"/>
                      </a:rPr>
                      <m:t>(1, −3), </m:t>
                    </m:r>
                    <m:r>
                      <m:rPr>
                        <m:nor/>
                      </m:rPr>
                      <a:rPr lang="en-US" sz="2000" dirty="0">
                        <a:latin typeface="Times New Roman" panose="02020603050405020304" pitchFamily="18" charset="0"/>
                        <a:cs typeface="Times New Roman" panose="02020603050405020304" pitchFamily="18" charset="0"/>
                      </a:rPr>
                      <m:t>(5, −16), </m:t>
                    </m:r>
                    <m:r>
                      <m:rPr>
                        <m:nor/>
                      </m:rPr>
                      <a:rPr lang="en-US" sz="2200" dirty="0">
                        <a:latin typeface="Times New Roman" panose="02020603050405020304" pitchFamily="18" charset="0"/>
                        <a:ea typeface="Calibri" panose="020F0502020204030204" pitchFamily="34" charset="0"/>
                        <a:cs typeface="Times New Roman" panose="02020603050405020304" pitchFamily="18" charset="0"/>
                      </a:rPr>
                      <m:t>…}</m:t>
                    </m:r>
                    <m:r>
                      <m:rPr>
                        <m:nor/>
                      </m:rPr>
                      <a:rPr lang="en-US" sz="2200" b="0" i="0" dirty="0" smtClean="0">
                        <a:latin typeface="Times New Roman" panose="02020603050405020304" pitchFamily="18" charset="0"/>
                        <a:ea typeface="Calibri" panose="020F0502020204030204" pitchFamily="34" charset="0"/>
                        <a:cs typeface="Times New Roman" panose="02020603050405020304" pitchFamily="18" charset="0"/>
                      </a:rPr>
                      <m:t>, </m:t>
                    </m:r>
                    <m:r>
                      <m:rPr>
                        <m:nor/>
                      </m:rPr>
                      <a:rPr lang="en-US" sz="2200" b="0" i="0" dirty="0" smtClean="0">
                        <a:latin typeface="Times New Roman" panose="02020603050405020304" pitchFamily="18" charset="0"/>
                        <a:ea typeface="Calibri" panose="020F0502020204030204" pitchFamily="34" charset="0"/>
                        <a:cs typeface="Times New Roman" panose="02020603050405020304" pitchFamily="18" charset="0"/>
                      </a:rPr>
                      <m:t>d</m:t>
                    </m:r>
                    <m:r>
                      <m:rPr>
                        <m:nor/>
                      </m:rPr>
                      <a:rPr lang="en-US" sz="2200" b="0" i="0" dirty="0" smtClean="0">
                        <a:latin typeface="Times New Roman" panose="02020603050405020304" pitchFamily="18" charset="0"/>
                        <a:ea typeface="Calibri" panose="020F0502020204030204" pitchFamily="34" charset="0"/>
                        <a:cs typeface="Times New Roman" panose="02020603050405020304" pitchFamily="18" charset="0"/>
                      </a:rPr>
                      <m:t> = </m:t>
                    </m:r>
                    <m:r>
                      <m:rPr>
                        <m:nor/>
                      </m:rPr>
                      <a:rPr lang="en-US" sz="2200" b="0" i="0" dirty="0" smtClean="0">
                        <a:latin typeface="Times New Roman" panose="02020603050405020304" pitchFamily="18" charset="0"/>
                        <a:ea typeface="Calibri" panose="020F0502020204030204" pitchFamily="34" charset="0"/>
                        <a:cs typeface="Times New Roman" panose="02020603050405020304" pitchFamily="18" charset="0"/>
                      </a:rPr>
                      <m:t>min</m:t>
                    </m:r>
                    <m:r>
                      <m:rPr>
                        <m:nor/>
                      </m:rPr>
                      <a:rPr lang="en-US" sz="2200" b="0" i="0" dirty="0" smtClean="0">
                        <a:latin typeface="Times New Roman" panose="02020603050405020304" pitchFamily="18" charset="0"/>
                        <a:ea typeface="Calibri" panose="020F0502020204030204" pitchFamily="34" charset="0"/>
                        <a:cs typeface="Times New Roman" panose="02020603050405020304" pitchFamily="18" charset="0"/>
                      </a:rPr>
                      <m:t>{</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1*(13i + 4j)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 j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Z, (</a:t>
                </a:r>
                <a:r>
                  <a:rPr lang="en-US" sz="2400" dirty="0">
                    <a:latin typeface="Times New Roman" panose="02020603050405020304" pitchFamily="18" charset="0"/>
                    <a:ea typeface="Calibri" panose="020F0502020204030204" pitchFamily="34" charset="0"/>
                    <a:cs typeface="Times New Roman" panose="02020603050405020304" pitchFamily="18" charset="0"/>
                  </a:rPr>
                  <a:t>13i + 4j) &gt; 0}. </a:t>
                </a:r>
                <a:r>
                  <a:rPr lang="en-US" sz="2200" dirty="0">
                    <a:latin typeface="Times New Roman" panose="02020603050405020304" pitchFamily="18" charset="0"/>
                    <a:ea typeface="Calibri" panose="020F0502020204030204" pitchFamily="34" charset="0"/>
                    <a:cs typeface="Times New Roman" panose="02020603050405020304" pitchFamily="18" charset="0"/>
                  </a:rPr>
                  <a:t>This implies that for any pair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j) which yields 13i + 4j =1.</a:t>
                </a:r>
                <a:endParaRPr lang="en-US" sz="2200" dirty="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785270" y="700641"/>
                <a:ext cx="9516714" cy="6182142"/>
              </a:xfrm>
              <a:prstGeom prst="rect">
                <a:avLst/>
              </a:prstGeom>
              <a:blipFill>
                <a:blip r:embed="rId2"/>
                <a:stretch>
                  <a:fillRect l="-1025" t="-690" r="-577" b="-1381"/>
                </a:stretch>
              </a:blipFill>
            </p:spPr>
            <p:txBody>
              <a:bodyPr/>
              <a:lstStyle/>
              <a:p>
                <a:r>
                  <a:rPr lang="en-US">
                    <a:noFill/>
                  </a:rPr>
                  <a:t> </a:t>
                </a:r>
              </a:p>
            </p:txBody>
          </p:sp>
        </mc:Fallback>
      </mc:AlternateContent>
      <p:graphicFrame>
        <p:nvGraphicFramePr>
          <p:cNvPr id="3" name="Table 2"/>
          <p:cNvGraphicFramePr>
            <a:graphicFrameLocks noGrp="1"/>
          </p:cNvGraphicFramePr>
          <p:nvPr/>
        </p:nvGraphicFramePr>
        <p:xfrm>
          <a:off x="2055028" y="3442225"/>
          <a:ext cx="8237354" cy="1433672"/>
        </p:xfrm>
        <a:graphic>
          <a:graphicData uri="http://schemas.openxmlformats.org/drawingml/2006/table">
            <a:tbl>
              <a:tblPr firstRow="1" firstCol="1" bandRow="1">
                <a:tableStyleId>{5C22544A-7EE6-4342-B048-85BDC9FD1C3A}</a:tableStyleId>
              </a:tblPr>
              <a:tblGrid>
                <a:gridCol w="1371879">
                  <a:extLst>
                    <a:ext uri="{9D8B030D-6E8A-4147-A177-3AD203B41FA5}">
                      <a16:colId xmlns:a16="http://schemas.microsoft.com/office/drawing/2014/main" val="20000"/>
                    </a:ext>
                  </a:extLst>
                </a:gridCol>
                <a:gridCol w="1373095">
                  <a:extLst>
                    <a:ext uri="{9D8B030D-6E8A-4147-A177-3AD203B41FA5}">
                      <a16:colId xmlns:a16="http://schemas.microsoft.com/office/drawing/2014/main" val="20001"/>
                    </a:ext>
                  </a:extLst>
                </a:gridCol>
                <a:gridCol w="1304632">
                  <a:extLst>
                    <a:ext uri="{9D8B030D-6E8A-4147-A177-3AD203B41FA5}">
                      <a16:colId xmlns:a16="http://schemas.microsoft.com/office/drawing/2014/main" val="20002"/>
                    </a:ext>
                  </a:extLst>
                </a:gridCol>
                <a:gridCol w="1441558">
                  <a:extLst>
                    <a:ext uri="{9D8B030D-6E8A-4147-A177-3AD203B41FA5}">
                      <a16:colId xmlns:a16="http://schemas.microsoft.com/office/drawing/2014/main" val="20003"/>
                    </a:ext>
                  </a:extLst>
                </a:gridCol>
                <a:gridCol w="1373095">
                  <a:extLst>
                    <a:ext uri="{9D8B030D-6E8A-4147-A177-3AD203B41FA5}">
                      <a16:colId xmlns:a16="http://schemas.microsoft.com/office/drawing/2014/main" val="20004"/>
                    </a:ext>
                  </a:extLst>
                </a:gridCol>
                <a:gridCol w="1373095">
                  <a:extLst>
                    <a:ext uri="{9D8B030D-6E8A-4147-A177-3AD203B41FA5}">
                      <a16:colId xmlns:a16="http://schemas.microsoft.com/office/drawing/2014/main" val="20005"/>
                    </a:ext>
                  </a:extLst>
                </a:gridCol>
              </a:tblGrid>
              <a:tr h="358418">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x</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y</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baseline="-25000" dirty="0">
                          <a:solidFill>
                            <a:schemeClr val="tx1"/>
                          </a:solidFill>
                          <a:effectLst/>
                          <a:latin typeface="Times New Roman" panose="02020603050405020304" pitchFamily="18" charset="0"/>
                          <a:cs typeface="Times New Roman" panose="02020603050405020304" pitchFamily="18" charset="0"/>
                        </a:rPr>
                        <a:t>└</a:t>
                      </a:r>
                      <a:r>
                        <a:rPr lang="en-US" sz="2200" dirty="0">
                          <a:solidFill>
                            <a:schemeClr val="tx1"/>
                          </a:solidFill>
                          <a:effectLst/>
                          <a:latin typeface="Times New Roman" panose="02020603050405020304" pitchFamily="18" charset="0"/>
                          <a:cs typeface="Times New Roman" panose="02020603050405020304" pitchFamily="18" charset="0"/>
                        </a:rPr>
                        <a:t> x/y </a:t>
                      </a:r>
                      <a:r>
                        <a:rPr lang="en-US" sz="2200" baseline="-25000" dirty="0">
                          <a:solidFill>
                            <a:schemeClr val="tx1"/>
                          </a:solidFill>
                          <a:effectLst/>
                          <a:latin typeface="Times New Roman" panose="02020603050405020304" pitchFamily="18" charset="0"/>
                          <a:cs typeface="Times New Roman" panose="02020603050405020304" pitchFamily="18" charset="0"/>
                        </a:rPr>
                        <a:t>┘</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gcd</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j</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58418">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13</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4</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3</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1</a:t>
                      </a:r>
                      <a:endPar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-3</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58418">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4</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4</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58418">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9086362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48D69B21-A358-4479-A2A6-0798C9D0A707}"/>
              </a:ext>
            </a:extLst>
          </p:cNvPr>
          <p:cNvSpPr txBox="1"/>
          <p:nvPr/>
        </p:nvSpPr>
        <p:spPr>
          <a:xfrm>
            <a:off x="409200" y="1428339"/>
            <a:ext cx="11014703" cy="5429661"/>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375605" y="1482750"/>
            <a:ext cx="9818419" cy="4967385"/>
          </a:xfrm>
          <a:prstGeom prst="rect">
            <a:avLst/>
          </a:prstGeom>
        </p:spPr>
        <p:txBody>
          <a:bodyPr wrap="square">
            <a:spAutoFit/>
          </a:bodyPr>
          <a:lstStyle/>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E(x = 13, y = 4)</a:t>
            </a:r>
          </a:p>
          <a:p>
            <a:pPr>
              <a:lnSpc>
                <a:spcPct val="107000"/>
              </a:lnSpc>
              <a:spcAft>
                <a:spcPts val="800"/>
              </a:spcAft>
            </a:pP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j’, d’) = extended-Euclid(4, 13 mod 4 = 1);</a:t>
            </a:r>
          </a:p>
          <a:p>
            <a:pPr>
              <a:lnSpc>
                <a:spcPct val="107000"/>
              </a:lnSpc>
              <a:spcAft>
                <a:spcPts val="800"/>
              </a:spcAft>
            </a:pP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return (j’,  </a:t>
            </a:r>
            <a:r>
              <a:rPr lang="en-US" sz="2400"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x/y </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j’,  d’) = (1, 0 - </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13/4 </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 1, 1)</a:t>
            </a:r>
          </a:p>
          <a:p>
            <a:pPr>
              <a:lnSpc>
                <a:spcPct val="107000"/>
              </a:lnSpc>
              <a:spcAft>
                <a:spcPts val="800"/>
              </a:spcAft>
            </a:pP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 (1, -3, 1)  is  </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 j, d)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a:t>
            </a:r>
            <a:endParaRPr lang="en-US" sz="2400" dirty="0">
              <a:ea typeface="Calibri" panose="020F0502020204030204" pitchFamily="34" charset="0"/>
              <a:cs typeface="Times New Roman" panose="02020603050405020304" pitchFamily="18" charset="0"/>
            </a:endParaRPr>
          </a:p>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E(x = 4, y =1)</a:t>
            </a:r>
          </a:p>
          <a:p>
            <a:pPr>
              <a:lnSpc>
                <a:spcPct val="107000"/>
              </a:lnSpc>
              <a:spcAft>
                <a:spcPts val="800"/>
              </a:spcAft>
            </a:pP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err="1">
                <a:solidFill>
                  <a:srgbClr val="3333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j’, d’)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extended-Euclid(4,  4 mod 1 = 0);</a:t>
            </a:r>
            <a:endParaRPr lang="en-US" sz="2400" dirty="0">
              <a:ea typeface="Calibri" panose="020F0502020204030204" pitchFamily="34" charset="0"/>
              <a:cs typeface="Times New Roman" panose="02020603050405020304" pitchFamily="18" charset="0"/>
            </a:endParaRPr>
          </a:p>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return (j’,  </a:t>
            </a:r>
            <a:r>
              <a:rPr lang="en-US" sz="2400"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x/y </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j’,  d’) = (0, 1 - </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4/1 </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 0, 1)</a:t>
            </a:r>
          </a:p>
          <a:p>
            <a:pPr>
              <a:lnSpc>
                <a:spcPct val="107000"/>
              </a:lnSpc>
              <a:spcAft>
                <a:spcPts val="800"/>
              </a:spcAft>
            </a:pPr>
            <a:r>
              <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 (0, 1, 1)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j’, d’)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endParaRPr lang="en-US" sz="24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E(a = 1, b = 0)</a:t>
            </a:r>
          </a:p>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Since b = 0, </a:t>
            </a:r>
            <a:r>
              <a:rPr lang="en-US" sz="2400" dirty="0">
                <a:latin typeface="Calibri" panose="020F0502020204030204" pitchFamily="34" charset="0"/>
                <a:ea typeface="Calibri" panose="020F0502020204030204" pitchFamily="34" charset="0"/>
                <a:cs typeface="Times New Roman" panose="02020603050405020304" pitchFamily="18" charset="0"/>
              </a:rPr>
              <a:t>return </a:t>
            </a:r>
            <a:r>
              <a:rPr lang="en-US" sz="2400" dirty="0">
                <a:solidFill>
                  <a:srgbClr val="3333FF"/>
                </a:solidFill>
                <a:latin typeface="Calibri" panose="020F0502020204030204" pitchFamily="34" charset="0"/>
                <a:ea typeface="Calibri" panose="020F0502020204030204" pitchFamily="34" charset="0"/>
                <a:cs typeface="Times New Roman" panose="02020603050405020304" pitchFamily="18" charset="0"/>
              </a:rPr>
              <a:t>(1, 0, 1)   </a:t>
            </a:r>
            <a:r>
              <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rPr>
              <a:t>…..(1)</a:t>
            </a:r>
            <a:endParaRPr lang="en-US" sz="2400" dirty="0">
              <a:solidFill>
                <a:srgbClr val="3333F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 Box 546"/>
          <p:cNvSpPr txBox="1"/>
          <p:nvPr/>
        </p:nvSpPr>
        <p:spPr>
          <a:xfrm>
            <a:off x="5955556" y="201670"/>
            <a:ext cx="5238468" cy="1666888"/>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function extended-Euclid(a, b)</a:t>
            </a:r>
          </a:p>
          <a:p>
            <a:r>
              <a:rPr lang="en-US" dirty="0">
                <a:latin typeface="Times New Roman" panose="02020603050405020304" pitchFamily="18" charset="0"/>
                <a:ea typeface="Calibri" panose="020F0502020204030204" pitchFamily="34" charset="0"/>
                <a:cs typeface="Times New Roman" panose="02020603050405020304" pitchFamily="18" charset="0"/>
              </a:rPr>
              <a:t>//For clarity, x=  q * y + r, where r = x mod y.</a:t>
            </a:r>
          </a:p>
          <a:p>
            <a:r>
              <a:rPr lang="en-US" dirty="0">
                <a:latin typeface="Times New Roman" panose="02020603050405020304" pitchFamily="18" charset="0"/>
                <a:ea typeface="Calibri" panose="020F0502020204030204" pitchFamily="34" charset="0"/>
                <a:cs typeface="Times New Roman" panose="02020603050405020304" pitchFamily="18" charset="0"/>
              </a:rPr>
              <a:t>if  y = 0 then return (1, 0, x) </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else { </a:t>
            </a:r>
            <a:r>
              <a:rPr lang="en-US" dirty="0">
                <a:ea typeface="Calibri" panose="020F0502020204030204" pitchFamily="34" charset="0"/>
                <a:cs typeface="Times New Roman" panose="02020603050405020304" pitchFamily="18" charset="0"/>
              </a:rPr>
              <a:t>     </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j’, d’) = extended-Euclid(y, x mod y);</a:t>
            </a:r>
            <a:endParaRPr lang="en-US" dirty="0">
              <a:ea typeface="Calibri" panose="020F0502020204030204" pitchFamily="34" charset="0"/>
              <a:cs typeface="Times New Roman" panose="02020603050405020304" pitchFamily="18" charset="0"/>
            </a:endParaRPr>
          </a:p>
          <a:p>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j, d) = (j’, </a:t>
            </a:r>
            <a:r>
              <a:rPr lang="en-US"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x/y </a:t>
            </a:r>
            <a:r>
              <a:rPr lang="en-US"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j’,  d’);</a:t>
            </a:r>
            <a:endParaRPr lang="en-US" dirty="0">
              <a:ea typeface="Calibri" panose="020F0502020204030204" pitchFamily="34" charset="0"/>
              <a:cs typeface="Times New Roman" panose="02020603050405020304" pitchFamily="18" charset="0"/>
            </a:endParaRPr>
          </a:p>
          <a:p>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return (</a:t>
            </a:r>
            <a:r>
              <a:rPr lang="en-US"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j, d) </a:t>
            </a: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endParaRPr lang="en-US" dirty="0">
              <a:solidFill>
                <a:schemeClr val="tx1"/>
              </a:solidFill>
              <a:ea typeface="Calibri" panose="020F0502020204030204" pitchFamily="34" charset="0"/>
              <a:cs typeface="Times New Roman" panose="02020603050405020304" pitchFamily="18" charset="0"/>
            </a:endParaRPr>
          </a:p>
        </p:txBody>
      </p:sp>
      <p:sp>
        <p:nvSpPr>
          <p:cNvPr id="6" name="Arrow: Right 5">
            <a:extLst>
              <a:ext uri="{FF2B5EF4-FFF2-40B4-BE49-F238E27FC236}">
                <a16:creationId xmlns:a16="http://schemas.microsoft.com/office/drawing/2014/main" id="{E67842C4-3EF6-4D3B-A397-4CC675F0ADB2}"/>
              </a:ext>
            </a:extLst>
          </p:cNvPr>
          <p:cNvSpPr/>
          <p:nvPr/>
        </p:nvSpPr>
        <p:spPr>
          <a:xfrm>
            <a:off x="7561690" y="5190620"/>
            <a:ext cx="17492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cxnSp>
        <p:nvCxnSpPr>
          <p:cNvPr id="8" name="Straight Arrow Connector 7">
            <a:extLst>
              <a:ext uri="{FF2B5EF4-FFF2-40B4-BE49-F238E27FC236}">
                <a16:creationId xmlns:a16="http://schemas.microsoft.com/office/drawing/2014/main" id="{9F48BFC2-4BE3-4649-83C1-C6473FE8A5AB}"/>
              </a:ext>
            </a:extLst>
          </p:cNvPr>
          <p:cNvCxnSpPr/>
          <p:nvPr/>
        </p:nvCxnSpPr>
        <p:spPr>
          <a:xfrm flipH="1">
            <a:off x="2353586" y="2353586"/>
            <a:ext cx="882595" cy="1184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B12BE6B-3C9C-4DBB-9D67-95B87E14CF97}"/>
              </a:ext>
            </a:extLst>
          </p:cNvPr>
          <p:cNvCxnSpPr/>
          <p:nvPr/>
        </p:nvCxnSpPr>
        <p:spPr>
          <a:xfrm flipH="1">
            <a:off x="2353585" y="4326835"/>
            <a:ext cx="882595" cy="1184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3017172-4D75-42E8-94AE-D6A2A3367DBD}"/>
              </a:ext>
            </a:extLst>
          </p:cNvPr>
          <p:cNvCxnSpPr>
            <a:cxnSpLocks/>
          </p:cNvCxnSpPr>
          <p:nvPr/>
        </p:nvCxnSpPr>
        <p:spPr>
          <a:xfrm flipH="1" flipV="1">
            <a:off x="3666309" y="4334381"/>
            <a:ext cx="388871" cy="1645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547B827-D224-407F-B04E-987C1BFB03B7}"/>
              </a:ext>
            </a:extLst>
          </p:cNvPr>
          <p:cNvCxnSpPr/>
          <p:nvPr/>
        </p:nvCxnSpPr>
        <p:spPr>
          <a:xfrm>
            <a:off x="2353585" y="4409166"/>
            <a:ext cx="1105232" cy="146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7FAC525-4507-4DEF-A89C-E521DAED8912}"/>
              </a:ext>
            </a:extLst>
          </p:cNvPr>
          <p:cNvCxnSpPr>
            <a:cxnSpLocks/>
          </p:cNvCxnSpPr>
          <p:nvPr/>
        </p:nvCxnSpPr>
        <p:spPr>
          <a:xfrm flipH="1" flipV="1">
            <a:off x="3586046" y="2353586"/>
            <a:ext cx="3275931" cy="2655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E86EF14-90DB-4E30-9283-1F2C1E3B8838}"/>
              </a:ext>
            </a:extLst>
          </p:cNvPr>
          <p:cNvCxnSpPr/>
          <p:nvPr/>
        </p:nvCxnSpPr>
        <p:spPr>
          <a:xfrm>
            <a:off x="2433099" y="2353586"/>
            <a:ext cx="1025718" cy="251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CA35F20-5872-4547-985F-FFF529FD73AE}"/>
              </a:ext>
            </a:extLst>
          </p:cNvPr>
          <p:cNvCxnSpPr/>
          <p:nvPr/>
        </p:nvCxnSpPr>
        <p:spPr>
          <a:xfrm flipH="1" flipV="1">
            <a:off x="2671638" y="1346421"/>
            <a:ext cx="4643562" cy="1706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8C9C986-0D2E-467F-B20E-BC6246A17D6B}"/>
              </a:ext>
            </a:extLst>
          </p:cNvPr>
          <p:cNvSpPr/>
          <p:nvPr/>
        </p:nvSpPr>
        <p:spPr>
          <a:xfrm>
            <a:off x="682624" y="613225"/>
            <a:ext cx="4581703" cy="646331"/>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d = min{1*(13i + 4j)| for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j in Z, 13i + 4j &gt;0}</a:t>
            </a:r>
          </a:p>
          <a:p>
            <a:r>
              <a:rPr lang="en-US" dirty="0">
                <a:latin typeface="Times New Roman" panose="02020603050405020304" pitchFamily="18" charset="0"/>
                <a:cs typeface="Times New Roman" panose="02020603050405020304" pitchFamily="18" charset="0"/>
              </a:rPr>
              <a:t>That is, 13 * </a:t>
            </a:r>
            <a:r>
              <a:rPr lang="en-US" dirty="0">
                <a:solidFill>
                  <a:srgbClr val="FF0000"/>
                </a:solidFill>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+ 4 * </a:t>
            </a:r>
            <a:r>
              <a:rPr lang="en-US" dirty="0">
                <a:solidFill>
                  <a:srgbClr val="FF0000"/>
                </a:solidFill>
                <a:latin typeface="Times New Roman" panose="02020603050405020304" pitchFamily="18" charset="0"/>
                <a:cs typeface="Times New Roman" panose="02020603050405020304" pitchFamily="18" charset="0"/>
              </a:rPr>
              <a:t>-3 </a:t>
            </a:r>
            <a:r>
              <a:rPr lang="en-US" dirty="0">
                <a:latin typeface="Times New Roman" panose="02020603050405020304" pitchFamily="18" charset="0"/>
                <a:cs typeface="Times New Roman" panose="02020603050405020304" pitchFamily="18" charset="0"/>
              </a:rPr>
              <a:t>= 1</a:t>
            </a:r>
            <a:endParaRPr lang="en-US" dirty="0"/>
          </a:p>
        </p:txBody>
      </p:sp>
    </p:spTree>
    <p:extLst>
      <p:ext uri="{BB962C8B-B14F-4D97-AF65-F5344CB8AC3E}">
        <p14:creationId xmlns:p14="http://schemas.microsoft.com/office/powerpoint/2010/main" val="3758232760"/>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63040" y="671691"/>
            <a:ext cx="9144000" cy="6130076"/>
          </a:xfrm>
          <a:prstGeom prst="rect">
            <a:avLst/>
          </a:prstGeom>
        </p:spPr>
        <p:txBody>
          <a:bodyPr wrap="square">
            <a:spAutoFit/>
          </a:bodyPr>
          <a:lstStyle/>
          <a:p>
            <a:pPr>
              <a:lnSpc>
                <a:spcPct val="150000"/>
              </a:lnSpc>
            </a:pPr>
            <a:r>
              <a:rPr lang="en-US" sz="2600" dirty="0">
                <a:ea typeface="Calibri" panose="020F0502020204030204" pitchFamily="34" charset="0"/>
                <a:cs typeface="Times New Roman" panose="02020603050405020304" pitchFamily="18" charset="0"/>
              </a:rPr>
              <a:t>Consider Example 0.43:</a:t>
            </a:r>
          </a:p>
          <a:p>
            <a:pPr>
              <a:lnSpc>
                <a:spcPct val="150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To compute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(13, 4), Euclid’s algorithm would proceed as follows: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13</a:t>
            </a:r>
            <a:r>
              <a:rPr lang="en-US" sz="2400" dirty="0">
                <a:latin typeface="Times New Roman" panose="02020603050405020304" pitchFamily="18" charset="0"/>
                <a:ea typeface="Calibri" panose="020F0502020204030204" pitchFamily="34" charset="0"/>
                <a:cs typeface="Times New Roman" panose="02020603050405020304" pitchFamily="18" charset="0"/>
              </a:rPr>
              <a:t> =  3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a:t>
            </a:r>
            <a:r>
              <a:rPr lang="en-US" sz="2400" dirty="0">
                <a:latin typeface="Times New Roman" panose="02020603050405020304" pitchFamily="18" charset="0"/>
                <a:ea typeface="Calibri" panose="020F0502020204030204" pitchFamily="34" charset="0"/>
                <a:cs typeface="Times New Roman" panose="02020603050405020304" pitchFamily="18" charset="0"/>
              </a:rPr>
              <a:t> + 1       (x = q * y + r), where r = x mod y</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 </a:t>
            </a:r>
            <a:r>
              <a:rPr lang="en-US" sz="2400" dirty="0">
                <a:latin typeface="Times New Roman" panose="02020603050405020304" pitchFamily="18" charset="0"/>
                <a:ea typeface="Calibri" panose="020F0502020204030204" pitchFamily="34" charset="0"/>
                <a:cs typeface="Times New Roman" panose="02020603050405020304" pitchFamily="18" charset="0"/>
              </a:rPr>
              <a:t> =  4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+ 0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(4, 1)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+ 1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(1, 0) = 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At each step, the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 computation has been reduced to the underlined numbers.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Thus,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(13, 4)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(4, 1)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1, 0</a:t>
            </a:r>
            <a:r>
              <a:rPr lang="en-US" sz="2400" dirty="0">
                <a:latin typeface="Times New Roman" panose="02020603050405020304" pitchFamily="18" charset="0"/>
                <a:ea typeface="Calibri" panose="020F0502020204030204" pitchFamily="34" charset="0"/>
                <a:cs typeface="Times New Roman" panose="02020603050405020304" pitchFamily="18" charset="0"/>
              </a:rPr>
              <a:t>) = 1.</a:t>
            </a:r>
          </a:p>
          <a:p>
            <a:pPr>
              <a:lnSpc>
                <a:spcPct val="150000"/>
              </a:lnSpc>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To find x and y such that 13*</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 + 4*j = 1, we start by expressing 1 in terms of the last pair (1, 0). Then we work backwards and express it in terms of (4, 1), and finally (13, 4).</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0925844A-678D-4F3A-90A3-839B4C5C98A5}"/>
              </a:ext>
            </a:extLst>
          </p:cNvPr>
          <p:cNvSpPr/>
          <p:nvPr/>
        </p:nvSpPr>
        <p:spPr>
          <a:xfrm rot="20706359" flipH="1">
            <a:off x="950041" y="1527758"/>
            <a:ext cx="459310" cy="477796"/>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7584647"/>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0219" y="411160"/>
            <a:ext cx="9156493" cy="6370975"/>
          </a:xfrm>
          <a:prstGeom prst="rect">
            <a:avLst/>
          </a:prstGeom>
        </p:spPr>
        <p:txBody>
          <a:bodyPr wrap="square">
            <a:spAutoFit/>
          </a:bodyPr>
          <a:lstStyle/>
          <a:p>
            <a:r>
              <a:rPr lang="en-US" sz="2400" dirty="0">
                <a:latin typeface="Times New Roman" panose="02020603050405020304" pitchFamily="18" charset="0"/>
                <a:ea typeface="Calibri" panose="020F0502020204030204" pitchFamily="34" charset="0"/>
                <a:cs typeface="Times New Roman" panose="02020603050405020304" pitchFamily="18" charset="0"/>
              </a:rPr>
              <a:t>The first step is: we  use the last line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+ 1  to get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(i.e., based on r = x – q * y)}</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…..(1)</a:t>
            </a:r>
          </a:p>
          <a:p>
            <a:r>
              <a:rPr lang="en-US" sz="2400" dirty="0">
                <a:latin typeface="Times New Roman" panose="02020603050405020304" pitchFamily="18" charset="0"/>
                <a:ea typeface="Calibri" panose="020F0502020204030204" pitchFamily="34" charset="0"/>
                <a:cs typeface="Times New Roman" panose="02020603050405020304" pitchFamily="18" charset="0"/>
              </a:rPr>
              <a:t>To rewrite this in terms of (4, 1), we use substitution 0 =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 * </a:t>
            </a:r>
            <a:r>
              <a:rPr lang="en-US" sz="2400"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4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  4 * </a:t>
            </a:r>
            <a:r>
              <a:rPr lang="en-US" sz="2400"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(i.e.,  r = x – q * y), which is obtained by </a:t>
            </a:r>
            <a:r>
              <a:rPr lang="en-US" sz="2400" dirty="0">
                <a:latin typeface="Times New Roman" panose="02020603050405020304" pitchFamily="18" charset="0"/>
                <a:ea typeface="Calibri" panose="020F0502020204030204" pitchFamily="34" charset="0"/>
                <a:cs typeface="Times New Roman" panose="02020603050405020304" pitchFamily="18" charset="0"/>
              </a:rPr>
              <a:t>from the second last line on the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 calculation </a:t>
            </a:r>
            <a:endPar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 </a:t>
            </a:r>
            <a:r>
              <a:rPr lang="en-US" sz="2400" dirty="0">
                <a:latin typeface="Times New Roman" panose="02020603050405020304" pitchFamily="18" charset="0"/>
                <a:ea typeface="Calibri" panose="020F0502020204030204" pitchFamily="34" charset="0"/>
                <a:cs typeface="Times New Roman" panose="02020603050405020304" pitchFamily="18" charset="0"/>
              </a:rPr>
              <a:t> =  4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0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 </a:t>
            </a:r>
            <a:r>
              <a:rPr lang="en-US" sz="2400" dirty="0">
                <a:latin typeface="Times New Roman" panose="02020603050405020304" pitchFamily="18" charset="0"/>
                <a:ea typeface="Calibri" panose="020F0502020204030204" pitchFamily="34" charset="0"/>
                <a:cs typeface="Times New Roman" panose="02020603050405020304" pitchFamily="18" charset="0"/>
              </a:rPr>
              <a:t> -  4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p>
          <a:p>
            <a:r>
              <a:rPr lang="en-US" sz="2400" dirty="0">
                <a:latin typeface="Times New Roman" panose="02020603050405020304" pitchFamily="18" charset="0"/>
                <a:ea typeface="Calibri" panose="020F0502020204030204" pitchFamily="34" charset="0"/>
                <a:cs typeface="Times New Roman" panose="02020603050405020304" pitchFamily="18" charset="0"/>
              </a:rPr>
              <a:t>to get</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1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 (1*</a:t>
            </a:r>
            <a:r>
              <a:rPr lang="en-US" sz="2400" b="1"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4 </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  4 *</a:t>
            </a:r>
            <a:r>
              <a:rPr lang="en-US" sz="2400" b="1"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a:t>
            </a:r>
            <a:r>
              <a:rPr lang="en-US" sz="2400" dirty="0">
                <a:latin typeface="Times New Roman" panose="02020603050405020304" pitchFamily="18" charset="0"/>
                <a:ea typeface="Calibri" panose="020F0502020204030204" pitchFamily="34" charset="0"/>
                <a:cs typeface="Times New Roman" panose="02020603050405020304" pitchFamily="18" charset="0"/>
              </a:rPr>
              <a:t> + 4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a:t>
            </a:r>
            <a:r>
              <a:rPr lang="en-US" sz="2400" dirty="0">
                <a:latin typeface="Times New Roman" panose="02020603050405020304" pitchFamily="18" charset="0"/>
                <a:ea typeface="Calibri" panose="020F0502020204030204" pitchFamily="34" charset="0"/>
                <a:cs typeface="Times New Roman" panose="02020603050405020304" pitchFamily="18" charset="0"/>
              </a:rPr>
              <a:t> + 5 * </a:t>
            </a:r>
            <a:r>
              <a:rPr lang="en-US" sz="2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…..(2)</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final step is to use substitution 1 = 1*13 - 3 * 4, which is obtained by from the first one on the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gcd</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calculation</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13</a:t>
            </a:r>
            <a:r>
              <a:rPr lang="en-US" sz="2400" dirty="0">
                <a:latin typeface="Times New Roman" panose="02020603050405020304" pitchFamily="18" charset="0"/>
                <a:ea typeface="Calibri" panose="020F0502020204030204" pitchFamily="34" charset="0"/>
                <a:cs typeface="Times New Roman" panose="02020603050405020304" pitchFamily="18" charset="0"/>
              </a:rPr>
              <a:t> =  3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1 = 1*</a:t>
            </a:r>
            <a:r>
              <a:rPr lang="en-US" sz="2400" u="sng" dirty="0">
                <a:latin typeface="Times New Roman" panose="02020603050405020304" pitchFamily="18" charset="0"/>
                <a:ea typeface="Calibri" panose="020F0502020204030204" pitchFamily="34" charset="0"/>
                <a:cs typeface="Times New Roman" panose="02020603050405020304" pitchFamily="18" charset="0"/>
              </a:rPr>
              <a:t> 13</a:t>
            </a:r>
            <a:r>
              <a:rPr lang="en-US" sz="2400" dirty="0">
                <a:latin typeface="Times New Roman" panose="02020603050405020304" pitchFamily="18" charset="0"/>
                <a:ea typeface="Calibri" panose="020F0502020204030204" pitchFamily="34" charset="0"/>
                <a:cs typeface="Times New Roman" panose="02020603050405020304" pitchFamily="18" charset="0"/>
              </a:rPr>
              <a:t> - 3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to get 	  1 =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a:t>
            </a:r>
            <a:r>
              <a:rPr lang="en-US" sz="2400" dirty="0">
                <a:latin typeface="Times New Roman" panose="02020603050405020304" pitchFamily="18" charset="0"/>
                <a:ea typeface="Calibri" panose="020F0502020204030204" pitchFamily="34" charset="0"/>
                <a:cs typeface="Times New Roman" panose="02020603050405020304" pitchFamily="18" charset="0"/>
              </a:rPr>
              <a:t> + 5 * (1*</a:t>
            </a:r>
            <a:r>
              <a:rPr lang="en-US" sz="2400" u="sng" dirty="0">
                <a:latin typeface="Times New Roman" panose="02020603050405020304" pitchFamily="18" charset="0"/>
                <a:ea typeface="Calibri" panose="020F0502020204030204" pitchFamily="34" charset="0"/>
                <a:cs typeface="Times New Roman" panose="02020603050405020304" pitchFamily="18" charset="0"/>
              </a:rPr>
              <a:t> 13</a:t>
            </a:r>
            <a:r>
              <a:rPr lang="en-US" sz="2400" dirty="0">
                <a:latin typeface="Times New Roman" panose="02020603050405020304" pitchFamily="18" charset="0"/>
                <a:ea typeface="Calibri" panose="020F0502020204030204" pitchFamily="34" charset="0"/>
                <a:cs typeface="Times New Roman" panose="02020603050405020304" pitchFamily="18" charset="0"/>
              </a:rPr>
              <a:t> - 3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 5 *</a:t>
            </a:r>
            <a:r>
              <a:rPr lang="en-US" sz="2400" u="sng" dirty="0">
                <a:latin typeface="Times New Roman" panose="02020603050405020304" pitchFamily="18" charset="0"/>
                <a:ea typeface="Calibri" panose="020F0502020204030204" pitchFamily="34" charset="0"/>
                <a:cs typeface="Times New Roman" panose="02020603050405020304" pitchFamily="18" charset="0"/>
              </a:rPr>
              <a:t> 13</a:t>
            </a:r>
            <a:r>
              <a:rPr lang="en-US" sz="2400" dirty="0">
                <a:latin typeface="Times New Roman" panose="02020603050405020304" pitchFamily="18" charset="0"/>
                <a:ea typeface="Calibri" panose="020F0502020204030204" pitchFamily="34" charset="0"/>
                <a:cs typeface="Times New Roman" panose="02020603050405020304" pitchFamily="18" charset="0"/>
              </a:rPr>
              <a:t> - 16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…..(3)</a:t>
            </a:r>
            <a:endParaRPr lang="en-US" sz="2400" dirty="0">
              <a:solidFill>
                <a:srgbClr val="3333F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9809ACC5-34E7-4A26-84A3-56ECE0858FB0}"/>
              </a:ext>
            </a:extLst>
          </p:cNvPr>
          <p:cNvSpPr/>
          <p:nvPr/>
        </p:nvSpPr>
        <p:spPr>
          <a:xfrm>
            <a:off x="6400801" y="2472212"/>
            <a:ext cx="5497688" cy="1294393"/>
          </a:xfrm>
          <a:prstGeom prst="rect">
            <a:avLst/>
          </a:prstGeom>
          <a:ln>
            <a:solidFill>
              <a:srgbClr val="FF0000"/>
            </a:solidFill>
          </a:ln>
        </p:spPr>
        <p:txBody>
          <a:bodyPr wrap="square">
            <a:spAutoFit/>
          </a:bodyPr>
          <a:lstStyle/>
          <a:p>
            <a:pPr>
              <a:lnSpc>
                <a:spcPct val="150000"/>
              </a:lnSpc>
            </a:pPr>
            <a:r>
              <a:rPr lang="en-US" u="sng" dirty="0">
                <a:latin typeface="Times New Roman" panose="02020603050405020304" pitchFamily="18" charset="0"/>
                <a:ea typeface="Calibri" panose="020F0502020204030204" pitchFamily="34" charset="0"/>
                <a:cs typeface="Times New Roman" panose="02020603050405020304" pitchFamily="18" charset="0"/>
              </a:rPr>
              <a:t>13</a:t>
            </a:r>
            <a:r>
              <a:rPr lang="en-US" dirty="0">
                <a:latin typeface="Times New Roman" panose="02020603050405020304" pitchFamily="18" charset="0"/>
                <a:ea typeface="Calibri" panose="020F0502020204030204" pitchFamily="34" charset="0"/>
                <a:cs typeface="Times New Roman" panose="02020603050405020304" pitchFamily="18" charset="0"/>
              </a:rPr>
              <a:t> =  3 * </a:t>
            </a:r>
            <a:r>
              <a:rPr lang="en-US" u="sng" dirty="0">
                <a:latin typeface="Times New Roman" panose="02020603050405020304" pitchFamily="18" charset="0"/>
                <a:ea typeface="Calibri" panose="020F0502020204030204" pitchFamily="34" charset="0"/>
                <a:cs typeface="Times New Roman" panose="02020603050405020304" pitchFamily="18" charset="0"/>
              </a:rPr>
              <a:t>4</a:t>
            </a:r>
            <a:r>
              <a:rPr lang="en-US" dirty="0">
                <a:latin typeface="Times New Roman" panose="02020603050405020304" pitchFamily="18" charset="0"/>
                <a:ea typeface="Calibri" panose="020F0502020204030204" pitchFamily="34" charset="0"/>
                <a:cs typeface="Times New Roman" panose="02020603050405020304" pitchFamily="18" charset="0"/>
              </a:rPr>
              <a:t> + 1       (x = q * y + r), where r = x mod y</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u="sng" dirty="0">
                <a:latin typeface="Times New Roman" panose="02020603050405020304" pitchFamily="18" charset="0"/>
                <a:ea typeface="Calibri" panose="020F0502020204030204" pitchFamily="34" charset="0"/>
                <a:cs typeface="Times New Roman" panose="02020603050405020304" pitchFamily="18" charset="0"/>
              </a:rPr>
              <a:t> 4 </a:t>
            </a:r>
            <a:r>
              <a:rPr lang="en-US" dirty="0">
                <a:latin typeface="Times New Roman" panose="02020603050405020304" pitchFamily="18" charset="0"/>
                <a:ea typeface="Calibri" panose="020F0502020204030204" pitchFamily="34" charset="0"/>
                <a:cs typeface="Times New Roman" panose="02020603050405020304" pitchFamily="18" charset="0"/>
              </a:rPr>
              <a:t> =  4 * </a:t>
            </a:r>
            <a:r>
              <a:rPr lang="en-US" u="sng" dirty="0">
                <a:latin typeface="Times New Roman" panose="02020603050405020304" pitchFamily="18" charset="0"/>
                <a:ea typeface="Calibri" panose="020F0502020204030204" pitchFamily="34" charset="0"/>
                <a:cs typeface="Times New Roman" panose="02020603050405020304" pitchFamily="18" charset="0"/>
              </a:rPr>
              <a:t>1</a:t>
            </a:r>
            <a:r>
              <a:rPr lang="en-US" dirty="0">
                <a:latin typeface="Times New Roman" panose="02020603050405020304" pitchFamily="18" charset="0"/>
                <a:ea typeface="Calibri" panose="020F0502020204030204" pitchFamily="34" charset="0"/>
                <a:cs typeface="Times New Roman" panose="02020603050405020304" pitchFamily="18" charset="0"/>
              </a:rPr>
              <a:t> + 0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(4, 1)</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u="sng" dirty="0">
                <a:latin typeface="Times New Roman" panose="02020603050405020304" pitchFamily="18" charset="0"/>
                <a:ea typeface="Calibri" panose="020F0502020204030204" pitchFamily="34" charset="0"/>
                <a:cs typeface="Times New Roman" panose="02020603050405020304" pitchFamily="18" charset="0"/>
              </a:rPr>
              <a:t>1</a:t>
            </a:r>
            <a:r>
              <a:rPr lang="en-US" dirty="0">
                <a:latin typeface="Times New Roman" panose="02020603050405020304" pitchFamily="18" charset="0"/>
                <a:ea typeface="Calibri" panose="020F0502020204030204" pitchFamily="34" charset="0"/>
                <a:cs typeface="Times New Roman" panose="02020603050405020304" pitchFamily="18" charset="0"/>
              </a:rPr>
              <a:t>  =  1 * </a:t>
            </a:r>
            <a:r>
              <a:rPr lang="en-US" u="sng" dirty="0">
                <a:latin typeface="Times New Roman" panose="02020603050405020304" pitchFamily="18" charset="0"/>
                <a:ea typeface="Calibri" panose="020F0502020204030204" pitchFamily="34" charset="0"/>
                <a:cs typeface="Times New Roman" panose="02020603050405020304" pitchFamily="18" charset="0"/>
              </a:rPr>
              <a:t>0</a:t>
            </a:r>
            <a:r>
              <a:rPr lang="en-US" dirty="0">
                <a:latin typeface="Times New Roman" panose="02020603050405020304" pitchFamily="18" charset="0"/>
                <a:ea typeface="Calibri" panose="020F0502020204030204" pitchFamily="34" charset="0"/>
                <a:cs typeface="Times New Roman" panose="02020603050405020304" pitchFamily="18" charset="0"/>
              </a:rPr>
              <a:t> + 1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(1, 0) = 1</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EAC32C19-DC21-4CC0-BD83-80BB33D5C507}"/>
              </a:ext>
            </a:extLst>
          </p:cNvPr>
          <p:cNvSpPr/>
          <p:nvPr/>
        </p:nvSpPr>
        <p:spPr>
          <a:xfrm rot="20706359" flipH="1">
            <a:off x="605732" y="2233314"/>
            <a:ext cx="459310" cy="477796"/>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6724814"/>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0219" y="411160"/>
            <a:ext cx="9156493" cy="6370975"/>
          </a:xfrm>
          <a:prstGeom prst="rect">
            <a:avLst/>
          </a:prstGeom>
        </p:spPr>
        <p:txBody>
          <a:bodyPr wrap="square">
            <a:spAutoFit/>
          </a:bodyPr>
          <a:lstStyle/>
          <a:p>
            <a:r>
              <a:rPr lang="en-US" sz="2400" dirty="0">
                <a:latin typeface="Times New Roman" panose="02020603050405020304" pitchFamily="18" charset="0"/>
                <a:ea typeface="Calibri" panose="020F0502020204030204" pitchFamily="34" charset="0"/>
                <a:cs typeface="Times New Roman" panose="02020603050405020304" pitchFamily="18" charset="0"/>
              </a:rPr>
              <a:t>The first step is: we  use the last line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+ 1  to get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(i.e., based on r = a – q * b)}</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1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To rewrite this in terms of (4, 1), we use substitution 0 =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 * </a:t>
            </a:r>
            <a:r>
              <a:rPr lang="en-US" sz="2400"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4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  4 * </a:t>
            </a:r>
            <a:r>
              <a:rPr lang="en-US" sz="2400"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(i.e.,  r = a – q * b), which is obtained by </a:t>
            </a:r>
            <a:r>
              <a:rPr lang="en-US" sz="2400" dirty="0">
                <a:latin typeface="Times New Roman" panose="02020603050405020304" pitchFamily="18" charset="0"/>
                <a:ea typeface="Calibri" panose="020F0502020204030204" pitchFamily="34" charset="0"/>
                <a:cs typeface="Times New Roman" panose="02020603050405020304" pitchFamily="18" charset="0"/>
              </a:rPr>
              <a:t>from the second last line on the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 calculation </a:t>
            </a:r>
            <a:endPar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 </a:t>
            </a:r>
            <a:r>
              <a:rPr lang="en-US" sz="2400" dirty="0">
                <a:latin typeface="Times New Roman" panose="02020603050405020304" pitchFamily="18" charset="0"/>
                <a:ea typeface="Calibri" panose="020F0502020204030204" pitchFamily="34" charset="0"/>
                <a:cs typeface="Times New Roman" panose="02020603050405020304" pitchFamily="18" charset="0"/>
              </a:rPr>
              <a:t> =  4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0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 </a:t>
            </a:r>
            <a:r>
              <a:rPr lang="en-US" sz="2400" dirty="0">
                <a:latin typeface="Times New Roman" panose="02020603050405020304" pitchFamily="18" charset="0"/>
                <a:ea typeface="Calibri" panose="020F0502020204030204" pitchFamily="34" charset="0"/>
                <a:cs typeface="Times New Roman" panose="02020603050405020304" pitchFamily="18" charset="0"/>
              </a:rPr>
              <a:t> -  4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p>
          <a:p>
            <a:r>
              <a:rPr lang="en-US" sz="2400" dirty="0">
                <a:latin typeface="Times New Roman" panose="02020603050405020304" pitchFamily="18" charset="0"/>
                <a:ea typeface="Calibri" panose="020F0502020204030204" pitchFamily="34" charset="0"/>
                <a:cs typeface="Times New Roman" panose="02020603050405020304" pitchFamily="18" charset="0"/>
              </a:rPr>
              <a:t>to get</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1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(1*</a:t>
            </a:r>
            <a:r>
              <a:rPr lang="en-US" sz="2400" u="sng" dirty="0">
                <a:latin typeface="Times New Roman" panose="02020603050405020304" pitchFamily="18" charset="0"/>
                <a:ea typeface="Calibri" panose="020F0502020204030204" pitchFamily="34" charset="0"/>
                <a:cs typeface="Times New Roman" panose="02020603050405020304" pitchFamily="18" charset="0"/>
              </a:rPr>
              <a:t>4 </a:t>
            </a:r>
            <a:r>
              <a:rPr lang="en-US" sz="2400" dirty="0">
                <a:latin typeface="Times New Roman" panose="02020603050405020304" pitchFamily="18" charset="0"/>
                <a:ea typeface="Calibri" panose="020F0502020204030204" pitchFamily="34" charset="0"/>
                <a:cs typeface="Times New Roman" panose="02020603050405020304" pitchFamily="18" charset="0"/>
              </a:rPr>
              <a:t> -  4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a:t>
            </a:r>
            <a:r>
              <a:rPr lang="en-US" sz="2400" dirty="0">
                <a:latin typeface="Times New Roman" panose="02020603050405020304" pitchFamily="18" charset="0"/>
                <a:ea typeface="Calibri" panose="020F0502020204030204" pitchFamily="34" charset="0"/>
                <a:cs typeface="Times New Roman" panose="02020603050405020304" pitchFamily="18" charset="0"/>
              </a:rPr>
              <a:t> + 4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1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5</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final step is to use substitution 1 = 1*13 - 3 * 4, which is obtained by from the first one on the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gcd</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calculation</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13</a:t>
            </a:r>
            <a:r>
              <a:rPr lang="en-US" sz="2400" dirty="0">
                <a:latin typeface="Times New Roman" panose="02020603050405020304" pitchFamily="18" charset="0"/>
                <a:ea typeface="Calibri" panose="020F0502020204030204" pitchFamily="34" charset="0"/>
                <a:cs typeface="Times New Roman" panose="02020603050405020304" pitchFamily="18" charset="0"/>
              </a:rPr>
              <a:t> =  3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1 = 1*</a:t>
            </a:r>
            <a:r>
              <a:rPr lang="en-US" sz="2400" u="sng" dirty="0">
                <a:latin typeface="Times New Roman" panose="02020603050405020304" pitchFamily="18" charset="0"/>
                <a:ea typeface="Calibri" panose="020F0502020204030204" pitchFamily="34" charset="0"/>
                <a:cs typeface="Times New Roman" panose="02020603050405020304" pitchFamily="18" charset="0"/>
              </a:rPr>
              <a:t> 13</a:t>
            </a:r>
            <a:r>
              <a:rPr lang="en-US" sz="2400" dirty="0">
                <a:latin typeface="Times New Roman" panose="02020603050405020304" pitchFamily="18" charset="0"/>
                <a:ea typeface="Calibri" panose="020F0502020204030204" pitchFamily="34" charset="0"/>
                <a:cs typeface="Times New Roman" panose="02020603050405020304" pitchFamily="18" charset="0"/>
              </a:rPr>
              <a:t> - 3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to get 	  1 =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a:t>
            </a:r>
            <a:r>
              <a:rPr lang="en-US" sz="2400" dirty="0">
                <a:latin typeface="Times New Roman" panose="02020603050405020304" pitchFamily="18" charset="0"/>
                <a:ea typeface="Calibri" panose="020F0502020204030204" pitchFamily="34" charset="0"/>
                <a:cs typeface="Times New Roman" panose="02020603050405020304" pitchFamily="18" charset="0"/>
              </a:rPr>
              <a:t> + 5 * (1*</a:t>
            </a:r>
            <a:r>
              <a:rPr lang="en-US" sz="2400" u="sng" dirty="0">
                <a:latin typeface="Times New Roman" panose="02020603050405020304" pitchFamily="18" charset="0"/>
                <a:ea typeface="Calibri" panose="020F0502020204030204" pitchFamily="34" charset="0"/>
                <a:cs typeface="Times New Roman" panose="02020603050405020304" pitchFamily="18" charset="0"/>
              </a:rPr>
              <a:t> 13</a:t>
            </a:r>
            <a:r>
              <a:rPr lang="en-US" sz="2400" dirty="0">
                <a:latin typeface="Times New Roman" panose="02020603050405020304" pitchFamily="18" charset="0"/>
                <a:ea typeface="Calibri" panose="020F0502020204030204" pitchFamily="34" charset="0"/>
                <a:cs typeface="Times New Roman" panose="02020603050405020304" pitchFamily="18" charset="0"/>
              </a:rPr>
              <a:t> - 3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5</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 13</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- 16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9809ACC5-34E7-4A26-84A3-56ECE0858FB0}"/>
              </a:ext>
            </a:extLst>
          </p:cNvPr>
          <p:cNvSpPr/>
          <p:nvPr/>
        </p:nvSpPr>
        <p:spPr>
          <a:xfrm>
            <a:off x="6400801" y="2472212"/>
            <a:ext cx="5497688" cy="1294393"/>
          </a:xfrm>
          <a:prstGeom prst="rect">
            <a:avLst/>
          </a:prstGeom>
          <a:ln>
            <a:solidFill>
              <a:srgbClr val="FF0000"/>
            </a:solidFill>
          </a:ln>
        </p:spPr>
        <p:txBody>
          <a:bodyPr wrap="square">
            <a:spAutoFit/>
          </a:bodyPr>
          <a:lstStyle/>
          <a:p>
            <a:pPr>
              <a:lnSpc>
                <a:spcPct val="150000"/>
              </a:lnSpc>
            </a:pPr>
            <a:r>
              <a:rPr lang="en-US" u="sng" dirty="0">
                <a:latin typeface="Times New Roman" panose="02020603050405020304" pitchFamily="18" charset="0"/>
                <a:ea typeface="Calibri" panose="020F0502020204030204" pitchFamily="34" charset="0"/>
                <a:cs typeface="Times New Roman" panose="02020603050405020304" pitchFamily="18" charset="0"/>
              </a:rPr>
              <a:t>13</a:t>
            </a:r>
            <a:r>
              <a:rPr lang="en-US" dirty="0">
                <a:latin typeface="Times New Roman" panose="02020603050405020304" pitchFamily="18" charset="0"/>
                <a:ea typeface="Calibri" panose="020F0502020204030204" pitchFamily="34" charset="0"/>
                <a:cs typeface="Times New Roman" panose="02020603050405020304" pitchFamily="18" charset="0"/>
              </a:rPr>
              <a:t> =  3 * </a:t>
            </a:r>
            <a:r>
              <a:rPr lang="en-US" u="sng" dirty="0">
                <a:latin typeface="Times New Roman" panose="02020603050405020304" pitchFamily="18" charset="0"/>
                <a:ea typeface="Calibri" panose="020F0502020204030204" pitchFamily="34" charset="0"/>
                <a:cs typeface="Times New Roman" panose="02020603050405020304" pitchFamily="18" charset="0"/>
              </a:rPr>
              <a:t>4</a:t>
            </a:r>
            <a:r>
              <a:rPr lang="en-US" dirty="0">
                <a:latin typeface="Times New Roman" panose="02020603050405020304" pitchFamily="18" charset="0"/>
                <a:ea typeface="Calibri" panose="020F0502020204030204" pitchFamily="34" charset="0"/>
                <a:cs typeface="Times New Roman" panose="02020603050405020304" pitchFamily="18" charset="0"/>
              </a:rPr>
              <a:t> + 1       (a = q * b + r), where r = a mod b</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u="sng" dirty="0">
                <a:latin typeface="Times New Roman" panose="02020603050405020304" pitchFamily="18" charset="0"/>
                <a:ea typeface="Calibri" panose="020F0502020204030204" pitchFamily="34" charset="0"/>
                <a:cs typeface="Times New Roman" panose="02020603050405020304" pitchFamily="18" charset="0"/>
              </a:rPr>
              <a:t>4 </a:t>
            </a:r>
            <a:r>
              <a:rPr lang="en-US" dirty="0">
                <a:latin typeface="Times New Roman" panose="02020603050405020304" pitchFamily="18" charset="0"/>
                <a:ea typeface="Calibri" panose="020F0502020204030204" pitchFamily="34" charset="0"/>
                <a:cs typeface="Times New Roman" panose="02020603050405020304" pitchFamily="18" charset="0"/>
              </a:rPr>
              <a:t> =  4 * </a:t>
            </a:r>
            <a:r>
              <a:rPr lang="en-US" u="sng" dirty="0">
                <a:latin typeface="Times New Roman" panose="02020603050405020304" pitchFamily="18" charset="0"/>
                <a:ea typeface="Calibri" panose="020F0502020204030204" pitchFamily="34" charset="0"/>
                <a:cs typeface="Times New Roman" panose="02020603050405020304" pitchFamily="18" charset="0"/>
              </a:rPr>
              <a:t>1</a:t>
            </a:r>
            <a:r>
              <a:rPr lang="en-US" dirty="0">
                <a:latin typeface="Times New Roman" panose="02020603050405020304" pitchFamily="18" charset="0"/>
                <a:ea typeface="Calibri" panose="020F0502020204030204" pitchFamily="34" charset="0"/>
                <a:cs typeface="Times New Roman" panose="02020603050405020304" pitchFamily="18" charset="0"/>
              </a:rPr>
              <a:t>  + 0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(4, 1)</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u="sng" dirty="0">
                <a:latin typeface="Times New Roman" panose="02020603050405020304" pitchFamily="18" charset="0"/>
                <a:ea typeface="Calibri" panose="020F0502020204030204" pitchFamily="34" charset="0"/>
                <a:cs typeface="Times New Roman" panose="02020603050405020304" pitchFamily="18" charset="0"/>
              </a:rPr>
              <a:t>1</a:t>
            </a:r>
            <a:r>
              <a:rPr lang="en-US" dirty="0">
                <a:latin typeface="Times New Roman" panose="02020603050405020304" pitchFamily="18" charset="0"/>
                <a:ea typeface="Calibri" panose="020F0502020204030204" pitchFamily="34" charset="0"/>
                <a:cs typeface="Times New Roman" panose="02020603050405020304" pitchFamily="18" charset="0"/>
              </a:rPr>
              <a:t>  =  1 * </a:t>
            </a:r>
            <a:r>
              <a:rPr lang="en-US" u="sng" dirty="0">
                <a:latin typeface="Times New Roman" panose="02020603050405020304" pitchFamily="18" charset="0"/>
                <a:ea typeface="Calibri" panose="020F0502020204030204" pitchFamily="34" charset="0"/>
                <a:cs typeface="Times New Roman" panose="02020603050405020304" pitchFamily="18" charset="0"/>
              </a:rPr>
              <a:t>0</a:t>
            </a:r>
            <a:r>
              <a:rPr lang="en-US" dirty="0">
                <a:latin typeface="Times New Roman" panose="02020603050405020304" pitchFamily="18" charset="0"/>
                <a:ea typeface="Calibri" panose="020F0502020204030204" pitchFamily="34" charset="0"/>
                <a:cs typeface="Times New Roman" panose="02020603050405020304" pitchFamily="18" charset="0"/>
              </a:rPr>
              <a:t> + 1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(1, 0) = 1</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EAC32C19-DC21-4CC0-BD83-80BB33D5C507}"/>
              </a:ext>
            </a:extLst>
          </p:cNvPr>
          <p:cNvSpPr/>
          <p:nvPr/>
        </p:nvSpPr>
        <p:spPr>
          <a:xfrm rot="20706359" flipH="1">
            <a:off x="786354" y="1943414"/>
            <a:ext cx="459310" cy="477796"/>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2A0C3B7-42D1-4611-A0BC-FF417F040832}"/>
              </a:ext>
            </a:extLst>
          </p:cNvPr>
          <p:cNvSpPr txBox="1"/>
          <p:nvPr/>
        </p:nvSpPr>
        <p:spPr>
          <a:xfrm>
            <a:off x="7191022" y="5294489"/>
            <a:ext cx="4481689" cy="1200329"/>
          </a:xfrm>
          <a:prstGeom prst="rect">
            <a:avLst/>
          </a:prstGeom>
          <a:noFill/>
          <a:ln>
            <a:solidFill>
              <a:srgbClr val="0000FF"/>
            </a:solidFill>
          </a:ln>
        </p:spPr>
        <p:txBody>
          <a:bodyPr wrap="square" rtlCol="0">
            <a:spAutoFit/>
          </a:bodyPr>
          <a:lstStyle/>
          <a:p>
            <a:r>
              <a:rPr lang="en-US" sz="2400" dirty="0">
                <a:solidFill>
                  <a:srgbClr val="0000FF"/>
                </a:solidFill>
              </a:rPr>
              <a:t>Using the pairs of blue colored numbers to complete </a:t>
            </a:r>
            <a:r>
              <a:rPr lang="en-US" sz="2400" dirty="0" err="1">
                <a:solidFill>
                  <a:srgbClr val="0000FF"/>
                </a:solidFill>
              </a:rPr>
              <a:t>i</a:t>
            </a:r>
            <a:r>
              <a:rPr lang="en-US" sz="2400" dirty="0">
                <a:solidFill>
                  <a:srgbClr val="0000FF"/>
                </a:solidFill>
              </a:rPr>
              <a:t> and j as in the table.</a:t>
            </a:r>
          </a:p>
        </p:txBody>
      </p:sp>
    </p:spTree>
    <p:extLst>
      <p:ext uri="{BB962C8B-B14F-4D97-AF65-F5344CB8AC3E}">
        <p14:creationId xmlns:p14="http://schemas.microsoft.com/office/powerpoint/2010/main" val="2298536989"/>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1908" y="737414"/>
            <a:ext cx="9516714" cy="5782032"/>
          </a:xfrm>
          <a:prstGeom prst="rect">
            <a:avLst/>
          </a:prstGeom>
        </p:spPr>
        <p:txBody>
          <a:bodyPr wrap="square">
            <a:spAutoFit/>
          </a:bodyPr>
          <a:lstStyle/>
          <a:p>
            <a:pPr>
              <a:lnSpc>
                <a:spcPct val="107000"/>
              </a:lnSpc>
              <a:spcAft>
                <a:spcPts val="800"/>
              </a:spcAft>
            </a:pPr>
            <a:r>
              <a:rPr lang="en-US" sz="2600" dirty="0">
                <a:ea typeface="Calibri" panose="020F0502020204030204" pitchFamily="34" charset="0"/>
                <a:cs typeface="Times New Roman" panose="02020603050405020304" pitchFamily="18" charset="0"/>
              </a:rPr>
              <a:t>Now Example 0.43 </a:t>
            </a:r>
            <a:r>
              <a:rPr lang="en-US" sz="2400" dirty="0">
                <a:latin typeface="Times New Roman" panose="02020603050405020304" pitchFamily="18" charset="0"/>
                <a:ea typeface="Calibri" panose="020F0502020204030204" pitchFamily="34" charset="0"/>
                <a:cs typeface="Times New Roman" panose="02020603050405020304" pitchFamily="18" charset="0"/>
              </a:rPr>
              <a:t>is as follows:</a:t>
            </a:r>
          </a:p>
          <a:p>
            <a:pPr>
              <a:lnSpc>
                <a:spcPct val="107000"/>
              </a:lnSpc>
              <a:spcAft>
                <a:spcPts val="800"/>
              </a:spcAft>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If we can supply two numbers x and y such that d = </a:t>
            </a:r>
            <a:r>
              <a:rPr lang="en-US" sz="24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*x+ j*y, then we can be sure d = </a:t>
            </a:r>
            <a:r>
              <a:rPr lang="en-US" sz="24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(x, y).   For instance, we know 1 is the </a:t>
            </a:r>
            <a:r>
              <a:rPr lang="en-US" sz="24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(13, 4), that is, </a:t>
            </a:r>
            <a:r>
              <a:rPr lang="en-US" sz="24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(13, 4) = 1. The reason is that 13 * 1 + 4 *(-3) = 1 (which is the least positive).</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Using function extended-Euclid(13, 4), we have the following table:</a:t>
            </a:r>
          </a:p>
          <a:p>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1 = </a:t>
            </a:r>
            <a:r>
              <a:rPr lang="en-US" sz="2400" dirty="0" err="1">
                <a:latin typeface="Times New Roman" panose="02020603050405020304" pitchFamily="18" charset="0"/>
                <a:cs typeface="Times New Roman" panose="02020603050405020304" pitchFamily="18" charset="0"/>
              </a:rPr>
              <a:t>gcd</a:t>
            </a:r>
            <a:r>
              <a:rPr lang="en-US" sz="2400" dirty="0">
                <a:latin typeface="Times New Roman" panose="02020603050405020304" pitchFamily="18" charset="0"/>
                <a:cs typeface="Times New Roman" panose="02020603050405020304" pitchFamily="18" charset="0"/>
              </a:rPr>
              <a:t>(13, 4) =  min {(13 * 5 + 4 *(-16)) | 13 * 5 + 4 *(-16) = 1 &gt; 0} . </a:t>
            </a:r>
          </a:p>
          <a:p>
            <a:r>
              <a:rPr lang="en-US" sz="2400" dirty="0">
                <a:latin typeface="Times New Roman" panose="02020603050405020304" pitchFamily="18" charset="0"/>
                <a:cs typeface="Times New Roman" panose="02020603050405020304" pitchFamily="18" charset="0"/>
              </a:rPr>
              <a:t>If apply the extended algorithm,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5, j = -16.</a:t>
            </a:r>
          </a:p>
          <a:p>
            <a:r>
              <a:rPr lang="en-US" sz="2400" dirty="0">
                <a:latin typeface="Times New Roman" panose="02020603050405020304" pitchFamily="18" charset="0"/>
                <a:cs typeface="Times New Roman" panose="02020603050405020304" pitchFamily="18" charset="0"/>
              </a:rPr>
              <a:t>i.e., </a:t>
            </a:r>
            <a:r>
              <a:rPr lang="en-US" sz="2400" dirty="0" err="1">
                <a:latin typeface="Times New Roman" panose="02020603050405020304" pitchFamily="18" charset="0"/>
                <a:cs typeface="Times New Roman" panose="02020603050405020304" pitchFamily="18" charset="0"/>
              </a:rPr>
              <a:t>gcd</a:t>
            </a:r>
            <a:r>
              <a:rPr lang="en-US" sz="2400" dirty="0">
                <a:latin typeface="Times New Roman" panose="02020603050405020304" pitchFamily="18" charset="0"/>
                <a:cs typeface="Times New Roman" panose="02020603050405020304" pitchFamily="18" charset="0"/>
              </a:rPr>
              <a:t>(13, 4) = 1 = 13*5 + 4*(-16).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j) = {(5, -16), </a:t>
            </a:r>
            <a:r>
              <a:rPr lang="en-US" sz="2200" dirty="0">
                <a:latin typeface="Times New Roman" panose="02020603050405020304" pitchFamily="18" charset="0"/>
                <a:ea typeface="Calibri" panose="020F0502020204030204" pitchFamily="34" charset="0"/>
                <a:cs typeface="Times New Roman" panose="02020603050405020304" pitchFamily="18" charset="0"/>
              </a:rPr>
              <a:t>(1, -3), …} = min {1*(13i +  4j) | (13i + 4j) &gt;0}. This implies that for any pair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j), 13i + 4j =1.</a:t>
            </a:r>
            <a:endParaRPr lang="en-US" sz="220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nvGraphicFramePr>
        <p:xfrm>
          <a:off x="1591732" y="3454417"/>
          <a:ext cx="8237354" cy="1433672"/>
        </p:xfrm>
        <a:graphic>
          <a:graphicData uri="http://schemas.openxmlformats.org/drawingml/2006/table">
            <a:tbl>
              <a:tblPr firstRow="1" firstCol="1" bandRow="1">
                <a:tableStyleId>{5C22544A-7EE6-4342-B048-85BDC9FD1C3A}</a:tableStyleId>
              </a:tblPr>
              <a:tblGrid>
                <a:gridCol w="1175871">
                  <a:extLst>
                    <a:ext uri="{9D8B030D-6E8A-4147-A177-3AD203B41FA5}">
                      <a16:colId xmlns:a16="http://schemas.microsoft.com/office/drawing/2014/main" val="20000"/>
                    </a:ext>
                  </a:extLst>
                </a:gridCol>
                <a:gridCol w="1176914">
                  <a:extLst>
                    <a:ext uri="{9D8B030D-6E8A-4147-A177-3AD203B41FA5}">
                      <a16:colId xmlns:a16="http://schemas.microsoft.com/office/drawing/2014/main" val="20001"/>
                    </a:ext>
                  </a:extLst>
                </a:gridCol>
                <a:gridCol w="1118232">
                  <a:extLst>
                    <a:ext uri="{9D8B030D-6E8A-4147-A177-3AD203B41FA5}">
                      <a16:colId xmlns:a16="http://schemas.microsoft.com/office/drawing/2014/main" val="20002"/>
                    </a:ext>
                  </a:extLst>
                </a:gridCol>
                <a:gridCol w="1235595">
                  <a:extLst>
                    <a:ext uri="{9D8B030D-6E8A-4147-A177-3AD203B41FA5}">
                      <a16:colId xmlns:a16="http://schemas.microsoft.com/office/drawing/2014/main" val="20003"/>
                    </a:ext>
                  </a:extLst>
                </a:gridCol>
                <a:gridCol w="1176914">
                  <a:extLst>
                    <a:ext uri="{9D8B030D-6E8A-4147-A177-3AD203B41FA5}">
                      <a16:colId xmlns:a16="http://schemas.microsoft.com/office/drawing/2014/main" val="20004"/>
                    </a:ext>
                  </a:extLst>
                </a:gridCol>
                <a:gridCol w="1176914">
                  <a:extLst>
                    <a:ext uri="{9D8B030D-6E8A-4147-A177-3AD203B41FA5}">
                      <a16:colId xmlns:a16="http://schemas.microsoft.com/office/drawing/2014/main" val="20005"/>
                    </a:ext>
                  </a:extLst>
                </a:gridCol>
                <a:gridCol w="1176914">
                  <a:extLst>
                    <a:ext uri="{9D8B030D-6E8A-4147-A177-3AD203B41FA5}">
                      <a16:colId xmlns:a16="http://schemas.microsoft.com/office/drawing/2014/main" val="514498982"/>
                    </a:ext>
                  </a:extLst>
                </a:gridCol>
              </a:tblGrid>
              <a:tr h="358418">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x</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y</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baseline="-25000" dirty="0">
                          <a:solidFill>
                            <a:schemeClr val="tx1"/>
                          </a:solidFill>
                          <a:effectLst/>
                          <a:latin typeface="Times New Roman" panose="02020603050405020304" pitchFamily="18" charset="0"/>
                          <a:cs typeface="Times New Roman" panose="02020603050405020304" pitchFamily="18" charset="0"/>
                        </a:rPr>
                        <a:t>└</a:t>
                      </a:r>
                      <a:r>
                        <a:rPr lang="en-US" sz="2200" dirty="0">
                          <a:solidFill>
                            <a:schemeClr val="tx1"/>
                          </a:solidFill>
                          <a:effectLst/>
                          <a:latin typeface="Times New Roman" panose="02020603050405020304" pitchFamily="18" charset="0"/>
                          <a:cs typeface="Times New Roman" panose="02020603050405020304" pitchFamily="18" charset="0"/>
                        </a:rPr>
                        <a:t> x/y </a:t>
                      </a:r>
                      <a:r>
                        <a:rPr lang="en-US" sz="2200" baseline="-25000" dirty="0">
                          <a:solidFill>
                            <a:schemeClr val="tx1"/>
                          </a:solidFill>
                          <a:effectLst/>
                          <a:latin typeface="Times New Roman" panose="02020603050405020304" pitchFamily="18" charset="0"/>
                          <a:cs typeface="Times New Roman" panose="02020603050405020304" pitchFamily="18" charset="0"/>
                        </a:rPr>
                        <a:t>┘</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gcd</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err="1">
                          <a:solidFill>
                            <a:schemeClr val="tx1"/>
                          </a:solidFill>
                          <a:effectLst/>
                          <a:latin typeface="Times New Roman" panose="02020603050405020304" pitchFamily="18" charset="0"/>
                          <a:cs typeface="Times New Roman" panose="02020603050405020304" pitchFamily="18" charset="0"/>
                        </a:rPr>
                        <a:t>i</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58418">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13</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4</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3</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-16</a:t>
                      </a:r>
                      <a:endPar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a:t>
                      </a:r>
                      <a:r>
                        <a:rPr lang="en-US" sz="20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rd</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step</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58418">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4</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4</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-1</a:t>
                      </a:r>
                      <a:endPar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0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nd</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step</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58418">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rgbClr val="0000FF"/>
                          </a:solidFill>
                          <a:effectLst/>
                          <a:latin typeface="Times New Roman" panose="02020603050405020304" pitchFamily="18" charset="0"/>
                          <a:cs typeface="Times New Roman" panose="02020603050405020304" pitchFamily="18" charset="0"/>
                        </a:rPr>
                        <a:t>1</a:t>
                      </a:r>
                      <a:endParaRPr lang="en-US" sz="220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-1</a:t>
                      </a:r>
                      <a:endPar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0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st</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step</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4" name="Thought Bubble: Cloud 3">
            <a:extLst>
              <a:ext uri="{FF2B5EF4-FFF2-40B4-BE49-F238E27FC236}">
                <a16:creationId xmlns:a16="http://schemas.microsoft.com/office/drawing/2014/main" id="{1314CE06-EE39-4E6C-9C45-C681300B49C2}"/>
              </a:ext>
            </a:extLst>
          </p:cNvPr>
          <p:cNvSpPr/>
          <p:nvPr/>
        </p:nvSpPr>
        <p:spPr>
          <a:xfrm rot="20706359" flipH="1">
            <a:off x="771610" y="1658265"/>
            <a:ext cx="514075" cy="426859"/>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2416187"/>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15C9022-D72E-4221-957D-E8941E00614A}"/>
              </a:ext>
            </a:extLst>
          </p:cNvPr>
          <p:cNvSpPr txBox="1"/>
          <p:nvPr/>
        </p:nvSpPr>
        <p:spPr>
          <a:xfrm>
            <a:off x="1138564" y="2346784"/>
            <a:ext cx="9049144" cy="3608572"/>
          </a:xfrm>
          <a:prstGeom prst="rect">
            <a:avLst/>
          </a:prstGeom>
          <a:solidFill>
            <a:srgbClr val="FFFF00"/>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FB42B694-5F0F-446C-B102-51920F3C404E}"/>
              </a:ext>
            </a:extLst>
          </p:cNvPr>
          <p:cNvSpPr txBox="1"/>
          <p:nvPr/>
        </p:nvSpPr>
        <p:spPr>
          <a:xfrm>
            <a:off x="1327909" y="902644"/>
            <a:ext cx="8859799" cy="901525"/>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459253" y="682956"/>
                <a:ext cx="9144000" cy="6127127"/>
              </a:xfrm>
              <a:prstGeom prst="rect">
                <a:avLst/>
              </a:prstGeom>
            </p:spPr>
            <p:txBody>
              <a:bodyPr wrap="square">
                <a:spAutoFit/>
              </a:bodyPr>
              <a:lstStyle/>
              <a:p>
                <a:pPr>
                  <a:lnSpc>
                    <a:spcPct val="150000"/>
                  </a:lnSpc>
                </a:pPr>
                <a:r>
                  <a:rPr lang="en-US" sz="2600" dirty="0">
                    <a:ea typeface="Calibri" panose="020F0502020204030204" pitchFamily="34" charset="0"/>
                    <a:cs typeface="Times New Roman" panose="02020603050405020304" pitchFamily="18" charset="0"/>
                  </a:rPr>
                  <a:t>Example 0.46:  </a:t>
                </a:r>
              </a:p>
              <a:p>
                <a:pPr>
                  <a:lnSpc>
                    <a:spcPct val="150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To compute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(25, 11), Euclid’s algorithm would proceed as follows:</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(x = q * y + r), where r = x mod y</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(25, 11)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25</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11</a:t>
                </a:r>
                <a:r>
                  <a:rPr lang="en-US" sz="2400" dirty="0">
                    <a:latin typeface="Times New Roman" panose="02020603050405020304" pitchFamily="18" charset="0"/>
                    <a:ea typeface="Calibri" panose="020F0502020204030204" pitchFamily="34" charset="0"/>
                    <a:cs typeface="Times New Roman" panose="02020603050405020304" pitchFamily="18" charset="0"/>
                  </a:rPr>
                  <a:t> + 3   </a:t>
                </a:r>
                <a14:m>
                  <m:oMath xmlns:m="http://schemas.openxmlformats.org/officeDocument/2006/math">
                    <m:r>
                      <a:rPr lang="en-US" sz="2400" i="1">
                        <a:solidFill>
                          <a:srgbClr val="0000C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3</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25</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(11, 3)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11</a:t>
                </a:r>
                <a:r>
                  <a:rPr lang="en-US" sz="2400" dirty="0">
                    <a:latin typeface="Times New Roman" panose="02020603050405020304" pitchFamily="18" charset="0"/>
                    <a:ea typeface="Calibri" panose="020F0502020204030204" pitchFamily="34" charset="0"/>
                    <a:cs typeface="Times New Roman" panose="02020603050405020304" pitchFamily="18" charset="0"/>
                  </a:rPr>
                  <a:t> =  3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3</a:t>
                </a:r>
                <a:r>
                  <a:rPr lang="en-US" sz="2400" dirty="0">
                    <a:latin typeface="Times New Roman" panose="02020603050405020304" pitchFamily="18" charset="0"/>
                    <a:ea typeface="Calibri" panose="020F0502020204030204" pitchFamily="34" charset="0"/>
                    <a:cs typeface="Times New Roman" panose="02020603050405020304" pitchFamily="18" charset="0"/>
                  </a:rPr>
                  <a:t> + 2   </a:t>
                </a:r>
                <a14:m>
                  <m:oMath xmlns:m="http://schemas.openxmlformats.org/officeDocument/2006/math">
                    <m:r>
                      <a:rPr lang="en-US" sz="2400" i="1">
                        <a:solidFill>
                          <a:srgbClr val="0000C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2 </a:t>
                </a:r>
                <a:r>
                  <a:rPr lang="en-US" sz="2400" dirty="0">
                    <a:latin typeface="Times New Roman" panose="02020603050405020304" pitchFamily="18" charset="0"/>
                    <a:ea typeface="Calibri" panose="020F0502020204030204" pitchFamily="34" charset="0"/>
                    <a:cs typeface="Times New Roman" panose="02020603050405020304" pitchFamily="18" charset="0"/>
                  </a:rPr>
                  <a:t>=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11</a:t>
                </a:r>
                <a:r>
                  <a:rPr lang="en-US" sz="2400" dirty="0">
                    <a:latin typeface="Times New Roman" panose="02020603050405020304" pitchFamily="18" charset="0"/>
                    <a:ea typeface="Calibri" panose="020F0502020204030204" pitchFamily="34" charset="0"/>
                    <a:cs typeface="Times New Roman" panose="02020603050405020304" pitchFamily="18" charset="0"/>
                  </a:rPr>
                  <a:t> – 3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3</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( 3, 2)	 </a:t>
                </a:r>
                <a:r>
                  <a:rPr lang="en-US" sz="2400" u="sng" dirty="0">
                    <a:latin typeface="Times New Roman" panose="02020603050405020304" pitchFamily="18" charset="0"/>
                    <a:ea typeface="Calibri" panose="020F0502020204030204" pitchFamily="34" charset="0"/>
                    <a:cs typeface="Times New Roman" panose="02020603050405020304" pitchFamily="18" charset="0"/>
                  </a:rPr>
                  <a:t>3</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+ 1  </a:t>
                </a:r>
                <a14:m>
                  <m:oMath xmlns:m="http://schemas.openxmlformats.org/officeDocument/2006/math">
                    <m:r>
                      <a:rPr lang="en-US" sz="2400" i="1">
                        <a:solidFill>
                          <a:srgbClr val="0000C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3</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pP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( 2, 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+ 0  </a:t>
                </a:r>
                <a14:m>
                  <m:oMath xmlns:m="http://schemas.openxmlformats.org/officeDocument/2006/math">
                    <m:r>
                      <a:rPr lang="en-US" sz="2400" i="1">
                        <a:solidFill>
                          <a:srgbClr val="0000C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0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( 1, 0)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+ 1  </a:t>
                </a:r>
                <a14:m>
                  <m:oMath xmlns:m="http://schemas.openxmlformats.org/officeDocument/2006/math">
                    <m:r>
                      <a:rPr lang="en-US" sz="2400" i="1">
                        <a:solidFill>
                          <a:srgbClr val="0000C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1 = </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1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 1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At each step, the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 computation has been reduced to the underlined numbers.</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459253" y="682956"/>
                <a:ext cx="9144000" cy="6127127"/>
              </a:xfrm>
              <a:prstGeom prst="rect">
                <a:avLst/>
              </a:prstGeom>
              <a:blipFill>
                <a:blip r:embed="rId2"/>
                <a:stretch>
                  <a:fillRect l="-1200" b="-1990"/>
                </a:stretch>
              </a:blipFill>
            </p:spPr>
            <p:txBody>
              <a:bodyPr/>
              <a:lstStyle/>
              <a:p>
                <a:r>
                  <a:rPr lang="en-US">
                    <a:noFill/>
                  </a:rPr>
                  <a:t> </a:t>
                </a:r>
              </a:p>
            </p:txBody>
          </p:sp>
        </mc:Fallback>
      </mc:AlternateContent>
      <p:sp>
        <p:nvSpPr>
          <p:cNvPr id="5" name="Thought Bubble: Cloud 4">
            <a:extLst>
              <a:ext uri="{FF2B5EF4-FFF2-40B4-BE49-F238E27FC236}">
                <a16:creationId xmlns:a16="http://schemas.microsoft.com/office/drawing/2014/main" id="{EEC8FCD6-948D-43D7-AC44-BF6EE48A82E5}"/>
              </a:ext>
            </a:extLst>
          </p:cNvPr>
          <p:cNvSpPr/>
          <p:nvPr/>
        </p:nvSpPr>
        <p:spPr>
          <a:xfrm rot="20706359" flipH="1">
            <a:off x="1098255" y="1680706"/>
            <a:ext cx="459310" cy="445222"/>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M</a:t>
            </a:r>
          </a:p>
        </p:txBody>
      </p:sp>
      <p:pic>
        <p:nvPicPr>
          <p:cNvPr id="6" name="Picture 5" descr="Image result for smiley face images">
            <a:extLst>
              <a:ext uri="{FF2B5EF4-FFF2-40B4-BE49-F238E27FC236}">
                <a16:creationId xmlns:a16="http://schemas.microsoft.com/office/drawing/2014/main" id="{0DB06476-C0FF-4BAF-B903-3C62BCCE543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7633" y="1458310"/>
            <a:ext cx="558316" cy="345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210953"/>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B460725-073D-48FA-91C5-A94D171FE65E}"/>
              </a:ext>
            </a:extLst>
          </p:cNvPr>
          <p:cNvSpPr txBox="1"/>
          <p:nvPr/>
        </p:nvSpPr>
        <p:spPr>
          <a:xfrm>
            <a:off x="1327910" y="2298558"/>
            <a:ext cx="8869036" cy="4559441"/>
          </a:xfrm>
          <a:prstGeom prst="rect">
            <a:avLst/>
          </a:prstGeom>
          <a:solidFill>
            <a:srgbClr val="FFFF00"/>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9D0EFC5F-EC19-4A89-AEC4-4209E411E275}"/>
              </a:ext>
            </a:extLst>
          </p:cNvPr>
          <p:cNvSpPr txBox="1"/>
          <p:nvPr/>
        </p:nvSpPr>
        <p:spPr>
          <a:xfrm>
            <a:off x="1327909" y="642435"/>
            <a:ext cx="5257617" cy="576766"/>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355604" y="642435"/>
            <a:ext cx="9778920" cy="6127127"/>
          </a:xfrm>
          <a:prstGeom prst="rect">
            <a:avLst/>
          </a:prstGeom>
        </p:spPr>
        <p:txBody>
          <a:bodyPr wrap="square">
            <a:spAutoFit/>
          </a:bodyPr>
          <a:lstStyle/>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To find x and y such that 25*</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 + 11*j = 1, we start by </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expressing 1 in terms of the last pair (1, 0). Then we </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work backwards and express it in terms of (2, 1), (3, 2), </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(11, 3) and finally (25, 11). </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The first step is: use the last line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+ 1 to get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1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 1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The second step is: use the 2</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nd</a:t>
            </a:r>
            <a:r>
              <a:rPr lang="en-US" sz="2400" dirty="0">
                <a:latin typeface="Times New Roman" panose="02020603050405020304" pitchFamily="18" charset="0"/>
                <a:ea typeface="Calibri" panose="020F0502020204030204" pitchFamily="34" charset="0"/>
                <a:cs typeface="Times New Roman" panose="02020603050405020304" pitchFamily="18" charset="0"/>
              </a:rPr>
              <a:t> last line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+ 0, i.e., 0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endPar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to replace </a:t>
            </a:r>
            <a:r>
              <a:rPr lang="en-US" sz="2400" u="sng"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in (1)</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Then,	1 =   </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1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 1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from (1)      </a:t>
            </a:r>
          </a:p>
          <a:p>
            <a:pPr>
              <a:lnSpc>
                <a:spcPct val="150000"/>
              </a:lnSpc>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3</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endParaRPr lang="en-US" sz="24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9809ACC5-34E7-4A26-84A3-56ECE0858FB0}"/>
              </a:ext>
            </a:extLst>
          </p:cNvPr>
          <p:cNvSpPr/>
          <p:nvPr/>
        </p:nvSpPr>
        <p:spPr>
          <a:xfrm>
            <a:off x="8746836" y="461552"/>
            <a:ext cx="3283119" cy="2125390"/>
          </a:xfrm>
          <a:prstGeom prst="rect">
            <a:avLst/>
          </a:prstGeom>
          <a:solidFill>
            <a:schemeClr val="accent5">
              <a:lumMod val="20000"/>
              <a:lumOff val="80000"/>
            </a:schemeClr>
          </a:solidFill>
          <a:ln>
            <a:solidFill>
              <a:srgbClr val="FF0000"/>
            </a:solidFill>
          </a:ln>
        </p:spPr>
        <p:txBody>
          <a:bodyPr wrap="square">
            <a:spAutoFit/>
          </a:bodyPr>
          <a:lstStyle/>
          <a:p>
            <a:pPr>
              <a:lnSpc>
                <a:spcPct val="150000"/>
              </a:lnSpc>
            </a:pPr>
            <a:r>
              <a:rPr lang="en-US" u="sng" dirty="0">
                <a:latin typeface="Times New Roman" panose="02020603050405020304" pitchFamily="18" charset="0"/>
                <a:ea typeface="Calibri" panose="020F0502020204030204" pitchFamily="34" charset="0"/>
                <a:cs typeface="Times New Roman" panose="02020603050405020304" pitchFamily="18" charset="0"/>
              </a:rPr>
              <a:t>25</a:t>
            </a:r>
            <a:r>
              <a:rPr lang="en-US" dirty="0">
                <a:latin typeface="Times New Roman" panose="02020603050405020304" pitchFamily="18" charset="0"/>
                <a:ea typeface="Calibri" panose="020F0502020204030204" pitchFamily="34" charset="0"/>
                <a:cs typeface="Times New Roman" panose="02020603050405020304" pitchFamily="18" charset="0"/>
              </a:rPr>
              <a:t> =  2 * </a:t>
            </a:r>
            <a:r>
              <a:rPr lang="en-US" u="sng" dirty="0">
                <a:latin typeface="Times New Roman" panose="02020603050405020304" pitchFamily="18" charset="0"/>
                <a:ea typeface="Calibri" panose="020F0502020204030204" pitchFamily="34" charset="0"/>
                <a:cs typeface="Times New Roman" panose="02020603050405020304" pitchFamily="18" charset="0"/>
              </a:rPr>
              <a:t>11</a:t>
            </a:r>
            <a:r>
              <a:rPr lang="en-US" dirty="0">
                <a:latin typeface="Times New Roman" panose="02020603050405020304" pitchFamily="18" charset="0"/>
                <a:ea typeface="Calibri" panose="020F0502020204030204" pitchFamily="34" charset="0"/>
                <a:cs typeface="Times New Roman" panose="02020603050405020304" pitchFamily="18" charset="0"/>
              </a:rPr>
              <a:t> + 3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(25, 11)	</a:t>
            </a:r>
          </a:p>
          <a:p>
            <a:pPr>
              <a:lnSpc>
                <a:spcPct val="150000"/>
              </a:lnSpc>
            </a:pPr>
            <a:r>
              <a:rPr lang="en-US" u="sng" dirty="0">
                <a:latin typeface="Times New Roman" panose="02020603050405020304" pitchFamily="18" charset="0"/>
                <a:ea typeface="Calibri" panose="020F0502020204030204" pitchFamily="34" charset="0"/>
                <a:cs typeface="Times New Roman" panose="02020603050405020304" pitchFamily="18" charset="0"/>
              </a:rPr>
              <a:t>11</a:t>
            </a:r>
            <a:r>
              <a:rPr lang="en-US" dirty="0">
                <a:latin typeface="Times New Roman" panose="02020603050405020304" pitchFamily="18" charset="0"/>
                <a:ea typeface="Calibri" panose="020F0502020204030204" pitchFamily="34" charset="0"/>
                <a:cs typeface="Times New Roman" panose="02020603050405020304" pitchFamily="18" charset="0"/>
              </a:rPr>
              <a:t> =  3 *   </a:t>
            </a:r>
            <a:r>
              <a:rPr lang="en-US" u="sng" dirty="0">
                <a:latin typeface="Times New Roman" panose="02020603050405020304" pitchFamily="18" charset="0"/>
                <a:ea typeface="Calibri" panose="020F0502020204030204" pitchFamily="34" charset="0"/>
                <a:cs typeface="Times New Roman" panose="02020603050405020304" pitchFamily="18" charset="0"/>
              </a:rPr>
              <a:t>3</a:t>
            </a:r>
            <a:r>
              <a:rPr lang="en-US" dirty="0">
                <a:latin typeface="Times New Roman" panose="02020603050405020304" pitchFamily="18" charset="0"/>
                <a:ea typeface="Calibri" panose="020F0502020204030204" pitchFamily="34" charset="0"/>
                <a:cs typeface="Times New Roman" panose="02020603050405020304" pitchFamily="18" charset="0"/>
              </a:rPr>
              <a:t>  + 2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(11, 3)</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u="sng" dirty="0">
                <a:latin typeface="Times New Roman" panose="02020603050405020304" pitchFamily="18" charset="0"/>
                <a:ea typeface="Calibri" panose="020F0502020204030204" pitchFamily="34" charset="0"/>
                <a:cs typeface="Times New Roman" panose="02020603050405020304" pitchFamily="18" charset="0"/>
              </a:rPr>
              <a:t>3</a:t>
            </a:r>
            <a:r>
              <a:rPr lang="en-US" dirty="0">
                <a:latin typeface="Times New Roman" panose="02020603050405020304" pitchFamily="18" charset="0"/>
                <a:ea typeface="Calibri" panose="020F0502020204030204" pitchFamily="34" charset="0"/>
                <a:cs typeface="Times New Roman" panose="02020603050405020304" pitchFamily="18" charset="0"/>
              </a:rPr>
              <a:t> =  1 *   </a:t>
            </a:r>
            <a:r>
              <a:rPr lang="en-US" u="sng" dirty="0">
                <a:latin typeface="Times New Roman" panose="02020603050405020304" pitchFamily="18" charset="0"/>
                <a:ea typeface="Calibri" panose="020F0502020204030204" pitchFamily="34" charset="0"/>
                <a:cs typeface="Times New Roman" panose="02020603050405020304" pitchFamily="18" charset="0"/>
              </a:rPr>
              <a:t>2</a:t>
            </a:r>
            <a:r>
              <a:rPr lang="en-US" dirty="0">
                <a:latin typeface="Times New Roman" panose="02020603050405020304" pitchFamily="18" charset="0"/>
                <a:ea typeface="Calibri" panose="020F0502020204030204" pitchFamily="34" charset="0"/>
                <a:cs typeface="Times New Roman" panose="02020603050405020304" pitchFamily="18" charset="0"/>
              </a:rPr>
              <a:t> + 1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  3, 2)	 </a:t>
            </a:r>
          </a:p>
          <a:p>
            <a:pPr>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u="sng"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2</a:t>
            </a:r>
            <a:r>
              <a:rPr lang="en-U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  2 *   </a:t>
            </a:r>
            <a:r>
              <a:rPr lang="en-US" u="sng"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a:t>
            </a:r>
            <a:r>
              <a:rPr lang="en-U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+ 0    </a:t>
            </a:r>
            <a:r>
              <a:rPr lang="en-US"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gcd</a:t>
            </a:r>
            <a:r>
              <a:rPr lang="en-U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2, 1)</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u="sng" dirty="0">
                <a:latin typeface="Times New Roman" panose="02020603050405020304" pitchFamily="18" charset="0"/>
                <a:ea typeface="Calibri" panose="020F0502020204030204" pitchFamily="34" charset="0"/>
                <a:cs typeface="Times New Roman" panose="02020603050405020304" pitchFamily="18" charset="0"/>
              </a:rPr>
              <a:t>1</a:t>
            </a:r>
            <a:r>
              <a:rPr lang="en-US" dirty="0">
                <a:latin typeface="Times New Roman" panose="02020603050405020304" pitchFamily="18" charset="0"/>
                <a:ea typeface="Calibri" panose="020F0502020204030204" pitchFamily="34" charset="0"/>
                <a:cs typeface="Times New Roman" panose="02020603050405020304" pitchFamily="18" charset="0"/>
              </a:rPr>
              <a:t> =  1 *   </a:t>
            </a:r>
            <a:r>
              <a:rPr lang="en-US" u="sng" dirty="0">
                <a:latin typeface="Times New Roman" panose="02020603050405020304" pitchFamily="18" charset="0"/>
                <a:ea typeface="Calibri" panose="020F0502020204030204" pitchFamily="34" charset="0"/>
                <a:cs typeface="Times New Roman" panose="02020603050405020304" pitchFamily="18" charset="0"/>
              </a:rPr>
              <a:t>0</a:t>
            </a:r>
            <a:r>
              <a:rPr lang="en-US" dirty="0">
                <a:latin typeface="Times New Roman" panose="02020603050405020304" pitchFamily="18" charset="0"/>
                <a:ea typeface="Calibri" panose="020F0502020204030204" pitchFamily="34" charset="0"/>
                <a:cs typeface="Times New Roman" panose="02020603050405020304" pitchFamily="18" charset="0"/>
              </a:rPr>
              <a:t> + 1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  1, 0) = 1</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EAC32C19-DC21-4CC0-BD83-80BB33D5C507}"/>
              </a:ext>
            </a:extLst>
          </p:cNvPr>
          <p:cNvSpPr/>
          <p:nvPr/>
        </p:nvSpPr>
        <p:spPr>
          <a:xfrm rot="20706359" flipH="1">
            <a:off x="605732" y="2233314"/>
            <a:ext cx="459310" cy="477796"/>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mage result for smiley face images">
            <a:extLst>
              <a:ext uri="{FF2B5EF4-FFF2-40B4-BE49-F238E27FC236}">
                <a16:creationId xmlns:a16="http://schemas.microsoft.com/office/drawing/2014/main" id="{15A44C8D-DE38-4E6F-849D-229950442E2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413418">
            <a:off x="552043" y="2242038"/>
            <a:ext cx="566688" cy="460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28788"/>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0A2298B-97BF-4DDC-B329-BAAE7843FB4A}"/>
              </a:ext>
            </a:extLst>
          </p:cNvPr>
          <p:cNvSpPr txBox="1"/>
          <p:nvPr/>
        </p:nvSpPr>
        <p:spPr>
          <a:xfrm>
            <a:off x="1268254" y="3195302"/>
            <a:ext cx="9469551" cy="3631194"/>
          </a:xfrm>
          <a:prstGeom prst="rect">
            <a:avLst/>
          </a:prstGeom>
          <a:solidFill>
            <a:srgbClr val="FFFF00"/>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D7A01113-7884-498B-A387-1DDDA3691FCA}"/>
              </a:ext>
            </a:extLst>
          </p:cNvPr>
          <p:cNvSpPr txBox="1"/>
          <p:nvPr/>
        </p:nvSpPr>
        <p:spPr>
          <a:xfrm>
            <a:off x="1268254" y="347844"/>
            <a:ext cx="9427455" cy="2755574"/>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273404" y="439728"/>
            <a:ext cx="9974966" cy="6224396"/>
          </a:xfrm>
          <a:prstGeom prst="rect">
            <a:avLst/>
          </a:prstGeom>
        </p:spPr>
        <p:txBody>
          <a:bodyPr wrap="square">
            <a:spAutoFit/>
          </a:bodyPr>
          <a:lstStyle/>
          <a:p>
            <a:pPr>
              <a:lnSpc>
                <a:spcPct val="150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The 3</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rd</a:t>
            </a:r>
            <a:r>
              <a:rPr lang="en-US" sz="2200" dirty="0">
                <a:latin typeface="Times New Roman" panose="02020603050405020304" pitchFamily="18" charset="0"/>
                <a:ea typeface="Calibri" panose="020F0502020204030204" pitchFamily="34" charset="0"/>
                <a:cs typeface="Times New Roman" panose="02020603050405020304" pitchFamily="18" charset="0"/>
              </a:rPr>
              <a:t> step is: Use the 3</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rd</a:t>
            </a:r>
            <a:r>
              <a:rPr lang="en-US" sz="2200" dirty="0">
                <a:latin typeface="Times New Roman" panose="02020603050405020304" pitchFamily="18" charset="0"/>
                <a:ea typeface="Calibri" panose="020F0502020204030204" pitchFamily="34" charset="0"/>
                <a:cs typeface="Times New Roman" panose="02020603050405020304" pitchFamily="18" charset="0"/>
              </a:rPr>
              <a:t> last line</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3</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+ 1</a:t>
            </a:r>
            <a:r>
              <a:rPr lang="en-US" sz="2200" dirty="0">
                <a:latin typeface="Times New Roman" panose="02020603050405020304" pitchFamily="18" charset="0"/>
                <a:ea typeface="Calibri" panose="020F0502020204030204" pitchFamily="34" charset="0"/>
                <a:cs typeface="Times New Roman" panose="02020603050405020304" pitchFamily="18" charset="0"/>
              </a:rPr>
              <a:t> which yields </a:t>
            </a:r>
            <a:r>
              <a:rPr lang="en-US" sz="22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 = </a:t>
            </a:r>
            <a:r>
              <a:rPr lang="en-US" sz="2200" u="sng" dirty="0">
                <a:latin typeface="Times New Roman" panose="02020603050405020304" pitchFamily="18" charset="0"/>
                <a:ea typeface="Calibri" panose="020F0502020204030204" pitchFamily="34" charset="0"/>
                <a:cs typeface="Times New Roman" panose="02020603050405020304" pitchFamily="18" charset="0"/>
              </a:rPr>
              <a:t>3</a:t>
            </a:r>
            <a:r>
              <a:rPr lang="en-US" sz="2200" dirty="0">
                <a:latin typeface="Times New Roman" panose="02020603050405020304" pitchFamily="18" charset="0"/>
                <a:ea typeface="Calibri" panose="020F0502020204030204" pitchFamily="34" charset="0"/>
                <a:cs typeface="Times New Roman" panose="02020603050405020304" pitchFamily="18" charset="0"/>
              </a:rPr>
              <a:t> – 1 * </a:t>
            </a:r>
            <a:r>
              <a:rPr lang="en-US" sz="2200" u="sng"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Substituting this in   </a:t>
            </a:r>
          </a:p>
          <a:p>
            <a:pPr>
              <a:lnSpc>
                <a:spcPct val="150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1 =  -1 * </a:t>
            </a:r>
            <a:r>
              <a:rPr lang="en-US" sz="2200" u="sng"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+ 3 * </a:t>
            </a:r>
            <a:r>
              <a:rPr lang="en-US" sz="22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endPar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  -1 * </a:t>
            </a:r>
            <a:r>
              <a:rPr lang="en-US" sz="2200" u="sng"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+ 3 * (</a:t>
            </a:r>
            <a:r>
              <a:rPr lang="en-US" sz="2200" u="sng" dirty="0">
                <a:latin typeface="Times New Roman" panose="02020603050405020304" pitchFamily="18" charset="0"/>
                <a:ea typeface="Calibri" panose="020F0502020204030204" pitchFamily="34" charset="0"/>
                <a:cs typeface="Times New Roman" panose="02020603050405020304" pitchFamily="18" charset="0"/>
              </a:rPr>
              <a:t>3</a:t>
            </a:r>
            <a:r>
              <a:rPr lang="en-US" sz="2200" dirty="0">
                <a:latin typeface="Times New Roman" panose="02020603050405020304" pitchFamily="18" charset="0"/>
                <a:ea typeface="Calibri" panose="020F0502020204030204" pitchFamily="34" charset="0"/>
                <a:cs typeface="Times New Roman" panose="02020603050405020304" pitchFamily="18" charset="0"/>
              </a:rPr>
              <a:t> – 1 * </a:t>
            </a:r>
            <a:r>
              <a:rPr lang="en-US" sz="2200" u="sng"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   </a:t>
            </a:r>
            <a:r>
              <a:rPr lang="en-US" sz="22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3 </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u="sng" dirty="0">
                <a:latin typeface="Times New Roman" panose="02020603050405020304" pitchFamily="18" charset="0"/>
                <a:ea typeface="Calibri" panose="020F0502020204030204" pitchFamily="34" charset="0"/>
                <a:cs typeface="Times New Roman" panose="02020603050405020304" pitchFamily="18" charset="0"/>
              </a:rPr>
              <a:t>3</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 4 </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u="sng"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Continuing in this same way with substitutions </a:t>
            </a:r>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2 </a:t>
            </a:r>
            <a:r>
              <a:rPr lang="en-US" sz="2200" dirty="0">
                <a:latin typeface="Times New Roman" panose="02020603050405020304" pitchFamily="18" charset="0"/>
                <a:ea typeface="Calibri" panose="020F0502020204030204" pitchFamily="34" charset="0"/>
                <a:cs typeface="Times New Roman" panose="02020603050405020304" pitchFamily="18" charset="0"/>
              </a:rPr>
              <a:t>= 11 – 3 * 3 and then </a:t>
            </a:r>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3</a:t>
            </a:r>
            <a:r>
              <a:rPr lang="en-US" sz="2200" dirty="0">
                <a:latin typeface="Times New Roman" panose="02020603050405020304" pitchFamily="18" charset="0"/>
                <a:ea typeface="Calibri" panose="020F0502020204030204" pitchFamily="34" charset="0"/>
                <a:cs typeface="Times New Roman" panose="02020603050405020304" pitchFamily="18" charset="0"/>
              </a:rPr>
              <a:t> = 25 – 2 *11 into (3) and (4) gives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1 =    3 *  </a:t>
            </a:r>
            <a:r>
              <a:rPr lang="en-US" sz="2200" u="sng" dirty="0">
                <a:latin typeface="Times New Roman" panose="02020603050405020304" pitchFamily="18" charset="0"/>
                <a:ea typeface="Calibri" panose="020F0502020204030204" pitchFamily="34" charset="0"/>
                <a:cs typeface="Times New Roman" panose="02020603050405020304" pitchFamily="18" charset="0"/>
              </a:rPr>
              <a:t>3</a:t>
            </a:r>
            <a:r>
              <a:rPr lang="en-US" sz="2200" dirty="0">
                <a:latin typeface="Times New Roman" panose="02020603050405020304" pitchFamily="18" charset="0"/>
                <a:ea typeface="Calibri" panose="020F0502020204030204" pitchFamily="34" charset="0"/>
                <a:cs typeface="Times New Roman" panose="02020603050405020304" pitchFamily="18" charset="0"/>
              </a:rPr>
              <a:t> –   4 * </a:t>
            </a:r>
            <a:r>
              <a:rPr lang="en-US" sz="22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from (3)</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    3 *  </a:t>
            </a:r>
            <a:r>
              <a:rPr lang="en-US" sz="2200" u="sng" dirty="0">
                <a:latin typeface="Times New Roman" panose="02020603050405020304" pitchFamily="18" charset="0"/>
                <a:ea typeface="Calibri" panose="020F0502020204030204" pitchFamily="34" charset="0"/>
                <a:cs typeface="Times New Roman" panose="02020603050405020304" pitchFamily="18" charset="0"/>
              </a:rPr>
              <a:t>3</a:t>
            </a:r>
            <a:r>
              <a:rPr lang="en-US" sz="2200" dirty="0">
                <a:latin typeface="Times New Roman" panose="02020603050405020304" pitchFamily="18" charset="0"/>
                <a:ea typeface="Calibri" panose="020F0502020204030204" pitchFamily="34" charset="0"/>
                <a:cs typeface="Times New Roman" panose="02020603050405020304" pitchFamily="18" charset="0"/>
              </a:rPr>
              <a:t> –   4 * (</a:t>
            </a:r>
            <a:r>
              <a:rPr lang="en-US" sz="2200" u="sng" dirty="0">
                <a:latin typeface="Times New Roman" panose="02020603050405020304" pitchFamily="18" charset="0"/>
                <a:ea typeface="Calibri" panose="020F0502020204030204" pitchFamily="34" charset="0"/>
                <a:cs typeface="Times New Roman" panose="02020603050405020304" pitchFamily="18" charset="0"/>
              </a:rPr>
              <a:t>11</a:t>
            </a:r>
            <a:r>
              <a:rPr lang="en-US" sz="2200" dirty="0">
                <a:latin typeface="Times New Roman" panose="02020603050405020304" pitchFamily="18" charset="0"/>
                <a:ea typeface="Calibri" panose="020F0502020204030204" pitchFamily="34" charset="0"/>
                <a:cs typeface="Times New Roman" panose="02020603050405020304" pitchFamily="18" charset="0"/>
              </a:rPr>
              <a:t> – 3 *  </a:t>
            </a:r>
            <a:r>
              <a:rPr lang="en-US" sz="2200" u="sng" dirty="0">
                <a:latin typeface="Times New Roman" panose="02020603050405020304" pitchFamily="18" charset="0"/>
                <a:ea typeface="Calibri" panose="020F0502020204030204" pitchFamily="34" charset="0"/>
                <a:cs typeface="Times New Roman" panose="02020603050405020304" pitchFamily="18" charset="0"/>
              </a:rPr>
              <a:t>3</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  </a:t>
            </a:r>
            <a:r>
              <a:rPr lang="en-US" sz="22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-4 </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u="sng" dirty="0">
                <a:latin typeface="Times New Roman" panose="02020603050405020304" pitchFamily="18" charset="0"/>
                <a:ea typeface="Calibri" panose="020F0502020204030204" pitchFamily="34" charset="0"/>
                <a:cs typeface="Times New Roman" panose="02020603050405020304" pitchFamily="18" charset="0"/>
              </a:rPr>
              <a:t>11</a:t>
            </a:r>
            <a:r>
              <a:rPr lang="en-US" sz="2200" dirty="0">
                <a:latin typeface="Times New Roman" panose="02020603050405020304" pitchFamily="18" charset="0"/>
                <a:ea typeface="Calibri" panose="020F0502020204030204" pitchFamily="34" charset="0"/>
                <a:cs typeface="Times New Roman" panose="02020603050405020304" pitchFamily="18" charset="0"/>
              </a:rPr>
              <a:t> + </a:t>
            </a:r>
            <a:r>
              <a:rPr lang="en-US" sz="22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15 </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…..(4)</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  -4 * </a:t>
            </a:r>
            <a:r>
              <a:rPr lang="en-US" sz="2200" u="sng" dirty="0">
                <a:latin typeface="Times New Roman" panose="02020603050405020304" pitchFamily="18" charset="0"/>
                <a:ea typeface="Calibri" panose="020F0502020204030204" pitchFamily="34" charset="0"/>
                <a:cs typeface="Times New Roman" panose="02020603050405020304" pitchFamily="18" charset="0"/>
              </a:rPr>
              <a:t>11</a:t>
            </a:r>
            <a:r>
              <a:rPr lang="en-US" sz="2200" dirty="0">
                <a:latin typeface="Times New Roman" panose="02020603050405020304" pitchFamily="18" charset="0"/>
                <a:ea typeface="Calibri" panose="020F0502020204030204" pitchFamily="34" charset="0"/>
                <a:cs typeface="Times New Roman" panose="02020603050405020304" pitchFamily="18" charset="0"/>
              </a:rPr>
              <a:t> + 15 * (</a:t>
            </a:r>
            <a:r>
              <a:rPr lang="en-US" sz="2200" u="sng" dirty="0">
                <a:latin typeface="Times New Roman" panose="02020603050405020304" pitchFamily="18" charset="0"/>
                <a:ea typeface="Calibri" panose="020F0502020204030204" pitchFamily="34" charset="0"/>
                <a:cs typeface="Times New Roman" panose="02020603050405020304" pitchFamily="18" charset="0"/>
              </a:rPr>
              <a:t>25</a:t>
            </a:r>
            <a:r>
              <a:rPr lang="en-US" sz="2200" dirty="0">
                <a:latin typeface="Times New Roman" panose="02020603050405020304" pitchFamily="18" charset="0"/>
                <a:ea typeface="Calibri" panose="020F0502020204030204" pitchFamily="34" charset="0"/>
                <a:cs typeface="Times New Roman" panose="02020603050405020304" pitchFamily="18" charset="0"/>
              </a:rPr>
              <a:t> – 2 *</a:t>
            </a:r>
            <a:r>
              <a:rPr lang="en-US" sz="2200" u="sng" dirty="0">
                <a:latin typeface="Times New Roman" panose="02020603050405020304" pitchFamily="18" charset="0"/>
                <a:ea typeface="Calibri" panose="020F0502020204030204" pitchFamily="34" charset="0"/>
                <a:cs typeface="Times New Roman" panose="02020603050405020304" pitchFamily="18" charset="0"/>
              </a:rPr>
              <a:t>11</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  </a:t>
            </a:r>
            <a:r>
              <a:rPr lang="en-US" sz="22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15 </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u="sng" dirty="0">
                <a:latin typeface="Times New Roman" panose="02020603050405020304" pitchFamily="18" charset="0"/>
                <a:ea typeface="Calibri" panose="020F0502020204030204" pitchFamily="34" charset="0"/>
                <a:cs typeface="Times New Roman" panose="02020603050405020304" pitchFamily="18" charset="0"/>
              </a:rPr>
              <a:t>25</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 34 </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u="sng" dirty="0">
                <a:latin typeface="Times New Roman" panose="02020603050405020304" pitchFamily="18" charset="0"/>
                <a:ea typeface="Calibri" panose="020F0502020204030204" pitchFamily="34" charset="0"/>
                <a:cs typeface="Times New Roman" panose="02020603050405020304" pitchFamily="18" charset="0"/>
              </a:rPr>
              <a:t>11</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…..(5)</a:t>
            </a:r>
            <a:endPar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5E75E18A-78B2-4622-81C4-7985640B6D63}"/>
              </a:ext>
            </a:extLst>
          </p:cNvPr>
          <p:cNvSpPr/>
          <p:nvPr/>
        </p:nvSpPr>
        <p:spPr>
          <a:xfrm rot="20706359" flipH="1">
            <a:off x="662175" y="1725314"/>
            <a:ext cx="459310" cy="477796"/>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mage result for smiley face images">
            <a:extLst>
              <a:ext uri="{FF2B5EF4-FFF2-40B4-BE49-F238E27FC236}">
                <a16:creationId xmlns:a16="http://schemas.microsoft.com/office/drawing/2014/main" id="{59D3EA25-5E4C-49CE-9638-2E2ABA21338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566" y="1836683"/>
            <a:ext cx="642315" cy="41743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6F9491B-A662-4A05-9CFE-261BBF0C8BCB}"/>
              </a:ext>
            </a:extLst>
          </p:cNvPr>
          <p:cNvSpPr/>
          <p:nvPr/>
        </p:nvSpPr>
        <p:spPr>
          <a:xfrm>
            <a:off x="8874211" y="3948204"/>
            <a:ext cx="3317789" cy="2125390"/>
          </a:xfrm>
          <a:prstGeom prst="rect">
            <a:avLst/>
          </a:prstGeom>
          <a:solidFill>
            <a:schemeClr val="accent5">
              <a:lumMod val="20000"/>
              <a:lumOff val="80000"/>
            </a:schemeClr>
          </a:solidFill>
          <a:ln>
            <a:solidFill>
              <a:srgbClr val="FF0000"/>
            </a:solidFill>
          </a:ln>
        </p:spPr>
        <p:txBody>
          <a:bodyPr wrap="square">
            <a:spAutoFit/>
          </a:bodyPr>
          <a:lstStyle/>
          <a:p>
            <a:pPr>
              <a:lnSpc>
                <a:spcPct val="150000"/>
              </a:lnSpc>
            </a:pPr>
            <a:r>
              <a:rPr lang="en-US" u="sng" dirty="0">
                <a:latin typeface="Times New Roman" panose="02020603050405020304" pitchFamily="18" charset="0"/>
                <a:ea typeface="Calibri" panose="020F0502020204030204" pitchFamily="34" charset="0"/>
                <a:cs typeface="Times New Roman" panose="02020603050405020304" pitchFamily="18" charset="0"/>
              </a:rPr>
              <a:t>25</a:t>
            </a:r>
            <a:r>
              <a:rPr lang="en-US" dirty="0">
                <a:latin typeface="Times New Roman" panose="02020603050405020304" pitchFamily="18" charset="0"/>
                <a:ea typeface="Calibri" panose="020F0502020204030204" pitchFamily="34" charset="0"/>
                <a:cs typeface="Times New Roman" panose="02020603050405020304" pitchFamily="18" charset="0"/>
              </a:rPr>
              <a:t> =  2 * </a:t>
            </a:r>
            <a:r>
              <a:rPr lang="en-US" u="sng" dirty="0">
                <a:latin typeface="Times New Roman" panose="02020603050405020304" pitchFamily="18" charset="0"/>
                <a:ea typeface="Calibri" panose="020F0502020204030204" pitchFamily="34" charset="0"/>
                <a:cs typeface="Times New Roman" panose="02020603050405020304" pitchFamily="18" charset="0"/>
              </a:rPr>
              <a:t>11</a:t>
            </a:r>
            <a:r>
              <a:rPr lang="en-US" dirty="0">
                <a:latin typeface="Times New Roman" panose="02020603050405020304" pitchFamily="18" charset="0"/>
                <a:ea typeface="Calibri" panose="020F0502020204030204" pitchFamily="34" charset="0"/>
                <a:cs typeface="Times New Roman" panose="02020603050405020304" pitchFamily="18" charset="0"/>
              </a:rPr>
              <a:t> + 3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(25, 11)	</a:t>
            </a:r>
          </a:p>
          <a:p>
            <a:pPr>
              <a:lnSpc>
                <a:spcPct val="150000"/>
              </a:lnSpc>
            </a:pPr>
            <a:r>
              <a:rPr lang="en-US" u="sng" dirty="0">
                <a:latin typeface="Times New Roman" panose="02020603050405020304" pitchFamily="18" charset="0"/>
                <a:ea typeface="Calibri" panose="020F0502020204030204" pitchFamily="34" charset="0"/>
                <a:cs typeface="Times New Roman" panose="02020603050405020304" pitchFamily="18" charset="0"/>
              </a:rPr>
              <a:t>11</a:t>
            </a:r>
            <a:r>
              <a:rPr lang="en-US" dirty="0">
                <a:latin typeface="Times New Roman" panose="02020603050405020304" pitchFamily="18" charset="0"/>
                <a:ea typeface="Calibri" panose="020F0502020204030204" pitchFamily="34" charset="0"/>
                <a:cs typeface="Times New Roman" panose="02020603050405020304" pitchFamily="18" charset="0"/>
              </a:rPr>
              <a:t> =  3 * </a:t>
            </a:r>
            <a:r>
              <a:rPr lang="en-US" u="sng" dirty="0">
                <a:latin typeface="Times New Roman" panose="02020603050405020304" pitchFamily="18" charset="0"/>
                <a:ea typeface="Calibri" panose="020F0502020204030204" pitchFamily="34" charset="0"/>
                <a:cs typeface="Times New Roman" panose="02020603050405020304" pitchFamily="18" charset="0"/>
              </a:rPr>
              <a:t>3</a:t>
            </a:r>
            <a:r>
              <a:rPr lang="en-US" dirty="0">
                <a:latin typeface="Times New Roman" panose="02020603050405020304" pitchFamily="18" charset="0"/>
                <a:ea typeface="Calibri" panose="020F0502020204030204" pitchFamily="34" charset="0"/>
                <a:cs typeface="Times New Roman" panose="02020603050405020304" pitchFamily="18" charset="0"/>
              </a:rPr>
              <a:t>  + 2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(11, 3)</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u="sng" dirty="0">
                <a:latin typeface="Times New Roman" panose="02020603050405020304" pitchFamily="18" charset="0"/>
                <a:ea typeface="Calibri" panose="020F0502020204030204" pitchFamily="34" charset="0"/>
                <a:cs typeface="Times New Roman" panose="02020603050405020304" pitchFamily="18" charset="0"/>
              </a:rPr>
              <a:t>3</a:t>
            </a:r>
            <a:r>
              <a:rPr lang="en-US" dirty="0">
                <a:latin typeface="Times New Roman" panose="02020603050405020304" pitchFamily="18" charset="0"/>
                <a:ea typeface="Calibri" panose="020F0502020204030204" pitchFamily="34" charset="0"/>
                <a:cs typeface="Times New Roman" panose="02020603050405020304" pitchFamily="18" charset="0"/>
              </a:rPr>
              <a:t> =  1 *   </a:t>
            </a:r>
            <a:r>
              <a:rPr lang="en-US" u="sng" dirty="0">
                <a:latin typeface="Times New Roman" panose="02020603050405020304" pitchFamily="18" charset="0"/>
                <a:ea typeface="Calibri" panose="020F0502020204030204" pitchFamily="34" charset="0"/>
                <a:cs typeface="Times New Roman" panose="02020603050405020304" pitchFamily="18" charset="0"/>
              </a:rPr>
              <a:t>2</a:t>
            </a:r>
            <a:r>
              <a:rPr lang="en-US" dirty="0">
                <a:latin typeface="Times New Roman" panose="02020603050405020304" pitchFamily="18" charset="0"/>
                <a:ea typeface="Calibri" panose="020F0502020204030204" pitchFamily="34" charset="0"/>
                <a:cs typeface="Times New Roman" panose="02020603050405020304" pitchFamily="18" charset="0"/>
              </a:rPr>
              <a:t> + 1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(3, 2)	 </a:t>
            </a:r>
          </a:p>
          <a:p>
            <a:pPr>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u="sng"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2</a:t>
            </a:r>
            <a:r>
              <a:rPr lang="en-U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  2 * </a:t>
            </a:r>
            <a:r>
              <a:rPr lang="en-US" u="sng"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a:t>
            </a:r>
            <a:r>
              <a:rPr lang="en-U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+ 0   </a:t>
            </a:r>
            <a:r>
              <a:rPr lang="en-US"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gcd</a:t>
            </a:r>
            <a:r>
              <a:rPr lang="en-U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( 2, 1)</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u="sng" dirty="0">
                <a:latin typeface="Times New Roman" panose="02020603050405020304" pitchFamily="18" charset="0"/>
                <a:ea typeface="Calibri" panose="020F0502020204030204" pitchFamily="34" charset="0"/>
                <a:cs typeface="Times New Roman" panose="02020603050405020304" pitchFamily="18" charset="0"/>
              </a:rPr>
              <a:t>1</a:t>
            </a:r>
            <a:r>
              <a:rPr lang="en-US" dirty="0">
                <a:latin typeface="Times New Roman" panose="02020603050405020304" pitchFamily="18" charset="0"/>
                <a:ea typeface="Calibri" panose="020F0502020204030204" pitchFamily="34" charset="0"/>
                <a:cs typeface="Times New Roman" panose="02020603050405020304" pitchFamily="18" charset="0"/>
              </a:rPr>
              <a:t> =  1 *   </a:t>
            </a:r>
            <a:r>
              <a:rPr lang="en-US" u="sng" dirty="0">
                <a:latin typeface="Times New Roman" panose="02020603050405020304" pitchFamily="18" charset="0"/>
                <a:ea typeface="Calibri" panose="020F0502020204030204" pitchFamily="34" charset="0"/>
                <a:cs typeface="Times New Roman" panose="02020603050405020304" pitchFamily="18" charset="0"/>
              </a:rPr>
              <a:t>0</a:t>
            </a:r>
            <a:r>
              <a:rPr lang="en-US" dirty="0">
                <a:latin typeface="Times New Roman" panose="02020603050405020304" pitchFamily="18" charset="0"/>
                <a:ea typeface="Calibri" panose="020F0502020204030204" pitchFamily="34" charset="0"/>
                <a:cs typeface="Times New Roman" panose="02020603050405020304" pitchFamily="18" charset="0"/>
              </a:rPr>
              <a:t> + 1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(1, 0) = 1</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6239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415402-D66B-4B8E-907C-50C7CCEFDABB}"/>
              </a:ext>
            </a:extLst>
          </p:cNvPr>
          <p:cNvSpPr txBox="1"/>
          <p:nvPr/>
        </p:nvSpPr>
        <p:spPr>
          <a:xfrm>
            <a:off x="1256489" y="3891064"/>
            <a:ext cx="9679021" cy="2062932"/>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543702" y="816455"/>
            <a:ext cx="8700229" cy="4862870"/>
          </a:xfrm>
          <a:prstGeom prst="rect">
            <a:avLst/>
          </a:prstGeom>
        </p:spPr>
        <p:txBody>
          <a:bodyPr wrap="square">
            <a:spAutoFit/>
          </a:bodyPr>
          <a:lstStyle/>
          <a:p>
            <a:r>
              <a:rPr lang="en-US" sz="2600" dirty="0">
                <a:cs typeface="Times New Roman" panose="02020603050405020304" pitchFamily="18" charset="0"/>
              </a:rPr>
              <a:t>1.3    Analysis of Algorithms.</a:t>
            </a:r>
          </a:p>
          <a:p>
            <a:pPr>
              <a:spcBef>
                <a:spcPts val="600"/>
              </a:spcBef>
              <a:spcAft>
                <a:spcPts val="1200"/>
              </a:spcAft>
            </a:pPr>
            <a:endParaRPr lang="en-US" sz="2400" dirty="0">
              <a:latin typeface="Times New Roman" panose="02020603050405020304" pitchFamily="18" charset="0"/>
              <a:cs typeface="Times New Roman" panose="02020603050405020304" pitchFamily="18" charset="0"/>
            </a:endParaRPr>
          </a:p>
          <a:p>
            <a:pPr>
              <a:spcBef>
                <a:spcPts val="600"/>
              </a:spcBef>
              <a:spcAft>
                <a:spcPts val="1200"/>
              </a:spcAft>
            </a:pPr>
            <a:r>
              <a:rPr lang="en-US" sz="2400" dirty="0">
                <a:latin typeface="Times New Roman" panose="02020603050405020304" pitchFamily="18" charset="0"/>
                <a:cs typeface="Times New Roman" panose="02020603050405020304" pitchFamily="18" charset="0"/>
              </a:rPr>
              <a:t>Efficiency</a:t>
            </a:r>
          </a:p>
          <a:p>
            <a:pPr marL="457200" indent="-457200">
              <a:buFont typeface="Arial" panose="020B0604020202020204" pitchFamily="34" charset="0"/>
              <a:buChar char="•"/>
            </a:pP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Software is always outstripping hardware</a:t>
            </a:r>
          </a:p>
          <a:p>
            <a:pPr marL="914400" lvl="1" indent="-457200">
              <a:buFont typeface="Arial" panose="020B0604020202020204" pitchFamily="34" charset="0"/>
              <a:buChar char="•"/>
            </a:pP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need faster CPU, more memory for latest version of popular programs</a:t>
            </a:r>
          </a:p>
          <a:p>
            <a:pPr lvl="1"/>
            <a:endPar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endParaRPr>
          </a:p>
          <a:p>
            <a:pPr marL="457200" indent="-457200">
              <a:buFont typeface="Arial" panose="020B0604020202020204" pitchFamily="34" charset="0"/>
              <a:buChar char="•"/>
            </a:pPr>
            <a:r>
              <a:rPr lang="en-US" altLang="en-US" sz="2600" dirty="0">
                <a:solidFill>
                  <a:srgbClr val="0000FF"/>
                </a:solidFill>
                <a:latin typeface="Times New Roman" panose="02020603050405020304" pitchFamily="18" charset="0"/>
                <a:ea typeface="ＭＳ Ｐゴシック" panose="020B0600070205080204" pitchFamily="34" charset="-128"/>
                <a:cs typeface="Times New Roman" panose="02020603050405020304" pitchFamily="18" charset="0"/>
              </a:rPr>
              <a:t>Given a problem:</a:t>
            </a:r>
          </a:p>
          <a:p>
            <a:pPr marL="914400" lvl="1" indent="-457200">
              <a:buFont typeface="Arial" panose="020B0604020202020204" pitchFamily="34" charset="0"/>
              <a:buChar char="•"/>
            </a:pP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what is an efficient algorithm?</a:t>
            </a:r>
          </a:p>
          <a:p>
            <a:pPr marL="914400" lvl="1" indent="-457200">
              <a:buFont typeface="Arial" panose="020B0604020202020204" pitchFamily="34" charset="0"/>
              <a:buChar char="•"/>
            </a:pP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what is the most efficient algorithm?</a:t>
            </a:r>
          </a:p>
          <a:p>
            <a:pPr marL="914400" lvl="1" indent="-457200">
              <a:buFont typeface="Arial" panose="020B0604020202020204" pitchFamily="34" charset="0"/>
              <a:buChar char="•"/>
            </a:pP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does there even exist an algorithm?</a:t>
            </a:r>
          </a:p>
        </p:txBody>
      </p:sp>
    </p:spTree>
    <p:extLst>
      <p:ext uri="{BB962C8B-B14F-4D97-AF65-F5344CB8AC3E}">
        <p14:creationId xmlns:p14="http://schemas.microsoft.com/office/powerpoint/2010/main" val="4199497413"/>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9C7CD3D-3F98-482C-80C8-453E475C19E0}"/>
              </a:ext>
            </a:extLst>
          </p:cNvPr>
          <p:cNvSpPr txBox="1"/>
          <p:nvPr/>
        </p:nvSpPr>
        <p:spPr>
          <a:xfrm>
            <a:off x="1268254" y="347844"/>
            <a:ext cx="9972401" cy="6510156"/>
          </a:xfrm>
          <a:prstGeom prst="rect">
            <a:avLst/>
          </a:prstGeom>
          <a:solidFill>
            <a:srgbClr val="FFFF00"/>
          </a:solidFill>
        </p:spPr>
        <p:txBody>
          <a:bodyPr wrap="square" rtlCol="0">
            <a:spAutoFit/>
          </a:bodyPr>
          <a:lstStyle/>
          <a:p>
            <a:endParaRPr lang="en-US" dirty="0"/>
          </a:p>
        </p:txBody>
      </p:sp>
      <p:graphicFrame>
        <p:nvGraphicFramePr>
          <p:cNvPr id="2" name="Table 1"/>
          <p:cNvGraphicFramePr>
            <a:graphicFrameLocks noGrp="1"/>
          </p:cNvGraphicFramePr>
          <p:nvPr/>
        </p:nvGraphicFramePr>
        <p:xfrm>
          <a:off x="2024933" y="3071803"/>
          <a:ext cx="8142133" cy="2189988"/>
        </p:xfrm>
        <a:graphic>
          <a:graphicData uri="http://schemas.openxmlformats.org/drawingml/2006/table">
            <a:tbl>
              <a:tblPr firstRow="1" firstCol="1" bandRow="1">
                <a:tableStyleId>{5C22544A-7EE6-4342-B048-85BDC9FD1C3A}</a:tableStyleId>
              </a:tblPr>
              <a:tblGrid>
                <a:gridCol w="1162279">
                  <a:extLst>
                    <a:ext uri="{9D8B030D-6E8A-4147-A177-3AD203B41FA5}">
                      <a16:colId xmlns:a16="http://schemas.microsoft.com/office/drawing/2014/main" val="20000"/>
                    </a:ext>
                  </a:extLst>
                </a:gridCol>
                <a:gridCol w="1163309">
                  <a:extLst>
                    <a:ext uri="{9D8B030D-6E8A-4147-A177-3AD203B41FA5}">
                      <a16:colId xmlns:a16="http://schemas.microsoft.com/office/drawing/2014/main" val="20001"/>
                    </a:ext>
                  </a:extLst>
                </a:gridCol>
                <a:gridCol w="1163309">
                  <a:extLst>
                    <a:ext uri="{9D8B030D-6E8A-4147-A177-3AD203B41FA5}">
                      <a16:colId xmlns:a16="http://schemas.microsoft.com/office/drawing/2014/main" val="20002"/>
                    </a:ext>
                  </a:extLst>
                </a:gridCol>
                <a:gridCol w="1163309">
                  <a:extLst>
                    <a:ext uri="{9D8B030D-6E8A-4147-A177-3AD203B41FA5}">
                      <a16:colId xmlns:a16="http://schemas.microsoft.com/office/drawing/2014/main" val="20003"/>
                    </a:ext>
                  </a:extLst>
                </a:gridCol>
                <a:gridCol w="1163309">
                  <a:extLst>
                    <a:ext uri="{9D8B030D-6E8A-4147-A177-3AD203B41FA5}">
                      <a16:colId xmlns:a16="http://schemas.microsoft.com/office/drawing/2014/main" val="20004"/>
                    </a:ext>
                  </a:extLst>
                </a:gridCol>
                <a:gridCol w="1163309">
                  <a:extLst>
                    <a:ext uri="{9D8B030D-6E8A-4147-A177-3AD203B41FA5}">
                      <a16:colId xmlns:a16="http://schemas.microsoft.com/office/drawing/2014/main" val="20005"/>
                    </a:ext>
                  </a:extLst>
                </a:gridCol>
                <a:gridCol w="1163309">
                  <a:extLst>
                    <a:ext uri="{9D8B030D-6E8A-4147-A177-3AD203B41FA5}">
                      <a16:colId xmlns:a16="http://schemas.microsoft.com/office/drawing/2014/main" val="2657480284"/>
                    </a:ext>
                  </a:extLst>
                </a:gridCol>
              </a:tblGrid>
              <a:tr h="201160">
                <a:tc>
                  <a:txBody>
                    <a:bodyPr/>
                    <a:lstStyle/>
                    <a:p>
                      <a:pPr marL="0" marR="0" algn="ctr">
                        <a:lnSpc>
                          <a:spcPct val="107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x</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y</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baseline="-25000" dirty="0">
                          <a:solidFill>
                            <a:schemeClr val="tx1"/>
                          </a:solidFill>
                          <a:effectLst/>
                          <a:latin typeface="Times New Roman" panose="02020603050405020304" pitchFamily="18" charset="0"/>
                          <a:cs typeface="Times New Roman" panose="02020603050405020304" pitchFamily="18" charset="0"/>
                        </a:rPr>
                        <a:t>└</a:t>
                      </a:r>
                      <a:r>
                        <a:rPr lang="en-US" sz="2400" dirty="0">
                          <a:solidFill>
                            <a:schemeClr val="tx1"/>
                          </a:solidFill>
                          <a:effectLst/>
                          <a:latin typeface="Times New Roman" panose="02020603050405020304" pitchFamily="18" charset="0"/>
                          <a:cs typeface="Times New Roman" panose="02020603050405020304" pitchFamily="18" charset="0"/>
                        </a:rPr>
                        <a:t> x/y </a:t>
                      </a:r>
                      <a:r>
                        <a:rPr lang="en-US" sz="2400" baseline="-25000" dirty="0">
                          <a:solidFill>
                            <a:schemeClr val="tx1"/>
                          </a:solidFill>
                          <a:effectLst/>
                          <a:latin typeface="Times New Roman" panose="02020603050405020304" pitchFamily="18" charset="0"/>
                          <a:cs typeface="Times New Roman" panose="02020603050405020304" pitchFamily="18" charset="0"/>
                        </a:rPr>
                        <a:t>┘</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d = gcd</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dirty="0" err="1">
                          <a:solidFill>
                            <a:schemeClr val="tx1"/>
                          </a:solidFill>
                          <a:effectLst/>
                          <a:latin typeface="Times New Roman" panose="02020603050405020304" pitchFamily="18" charset="0"/>
                          <a:cs typeface="Times New Roman" panose="02020603050405020304" pitchFamily="18" charset="0"/>
                        </a:rPr>
                        <a:t>i</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j</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01160">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25</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11</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2</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1</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15</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-34</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5</a:t>
                      </a:r>
                      <a:r>
                        <a:rPr lang="en-US" sz="20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step</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01160">
                <a:tc>
                  <a:txBody>
                    <a:bodyPr/>
                    <a:lstStyle/>
                    <a:p>
                      <a:pPr marL="0" marR="0" algn="ctr">
                        <a:lnSpc>
                          <a:spcPct val="107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11</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3</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3</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1</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-4</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15</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4</a:t>
                      </a:r>
                      <a:r>
                        <a:rPr lang="en-US" sz="20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step</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01160">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3</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2</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1</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1</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3</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-4</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a:t>
                      </a:r>
                      <a:r>
                        <a:rPr lang="en-US" sz="20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rd</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step</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01160">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2</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1</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1</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1</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-1</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3</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0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nd</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step</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01160">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1</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0</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1</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1</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0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st</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step</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3" name="Rectangle 1"/>
          <p:cNvSpPr>
            <a:spLocks noChangeArrowheads="1"/>
          </p:cNvSpPr>
          <p:nvPr/>
        </p:nvSpPr>
        <p:spPr bwMode="auto">
          <a:xfrm>
            <a:off x="1740942" y="1016004"/>
            <a:ext cx="9364069"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12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 are done: 15 * 25 </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34 * 11 = 1, so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15 and j = -34.</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ts val="12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That means,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gcd</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(25, 11) = 25 *15 + 11*(-34) = 1</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ts val="12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Using function extended-Euclid(25, 11) we obtained the following table:</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2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eaLnBrk="0" fontAlgn="base" hangingPunct="0">
              <a:spcBef>
                <a:spcPct val="0"/>
              </a:spcBef>
              <a:spcAft>
                <a:spcPts val="1200"/>
              </a:spcAft>
            </a:pPr>
            <a:r>
              <a:rPr kumimoji="0" lang="en-US" altLang="en-US" sz="22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Thus, the </a:t>
            </a:r>
            <a:r>
              <a:rPr kumimoji="0" lang="en-US" altLang="en-US" sz="2200" b="0" i="0" u="none" strike="noStrike" cap="none" normalizeH="0" baseline="0" dirty="0" err="1">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gcd</a:t>
            </a:r>
            <a:r>
              <a:rPr kumimoji="0" lang="en-US" altLang="en-US" sz="22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(25, 11) = 1 = min { 1*( 15 * </a:t>
            </a:r>
            <a:r>
              <a:rPr kumimoji="0" lang="en-US" altLang="en-US" sz="2200" b="0" i="0" u="sng"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25</a:t>
            </a:r>
            <a:r>
              <a:rPr kumimoji="0" lang="en-US" altLang="en-US" sz="22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2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22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34 * </a:t>
            </a:r>
            <a:r>
              <a:rPr kumimoji="0" lang="en-US" altLang="en-US" sz="2200" b="0" i="0" u="sng"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11</a:t>
            </a:r>
            <a:r>
              <a:rPr kumimoji="0" lang="en-US" altLang="en-US" sz="2200" b="0" i="0"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alt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15 * </a:t>
            </a:r>
            <a:r>
              <a:rPr lang="en-US" altLang="en-US" sz="22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25</a:t>
            </a:r>
            <a:r>
              <a:rPr lang="en-US" alt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rPr>
              <a:t>–</a:t>
            </a:r>
            <a:r>
              <a:rPr lang="en-US" alt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34 * </a:t>
            </a:r>
            <a:r>
              <a:rPr lang="en-US" altLang="en-US" sz="22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11</a:t>
            </a:r>
            <a:r>
              <a:rPr lang="en-US" alt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&gt; 0}</a:t>
            </a:r>
            <a:r>
              <a:rPr kumimoji="0" lang="en-US" altLang="en-US" sz="2200" b="0" i="0"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t>
            </a:r>
          </a:p>
          <a:p>
            <a:pPr lvl="0" eaLnBrk="0" fontAlgn="base" hangingPunct="0">
              <a:spcBef>
                <a:spcPct val="0"/>
              </a:spcBef>
              <a:spcAft>
                <a:spcPts val="1200"/>
              </a:spcAft>
            </a:pPr>
            <a:r>
              <a:rPr lang="en-US" altLang="en-US" sz="2200" dirty="0">
                <a:solidFill>
                  <a:srgbClr val="0000FF"/>
                </a:solidFill>
                <a:latin typeface="Times New Roman" panose="02020603050405020304" pitchFamily="18" charset="0"/>
                <a:cs typeface="Times New Roman" panose="02020603050405020304" pitchFamily="18" charset="0"/>
              </a:rPr>
              <a:t>Note that the values for (</a:t>
            </a:r>
            <a:r>
              <a:rPr lang="en-US" altLang="en-US" sz="2200" dirty="0" err="1">
                <a:solidFill>
                  <a:srgbClr val="0000FF"/>
                </a:solidFill>
                <a:latin typeface="Times New Roman" panose="02020603050405020304" pitchFamily="18" charset="0"/>
                <a:cs typeface="Times New Roman" panose="02020603050405020304" pitchFamily="18" charset="0"/>
              </a:rPr>
              <a:t>i</a:t>
            </a:r>
            <a:r>
              <a:rPr lang="en-US" altLang="en-US" sz="2200" dirty="0">
                <a:solidFill>
                  <a:srgbClr val="0000FF"/>
                </a:solidFill>
                <a:latin typeface="Times New Roman" panose="02020603050405020304" pitchFamily="18" charset="0"/>
                <a:cs typeface="Times New Roman" panose="02020603050405020304" pitchFamily="18" charset="0"/>
              </a:rPr>
              <a:t>, j) are not unique for the same (x, y)</a:t>
            </a:r>
            <a:endParaRPr kumimoji="0" lang="en-US" altLang="en-US" sz="2200" b="0" i="0" strike="noStrike" cap="none" normalizeH="0" baseline="0" dirty="0">
              <a:ln>
                <a:noFill/>
              </a:ln>
              <a:solidFill>
                <a:schemeClr val="tx1"/>
              </a:solidFill>
              <a:effectLst/>
              <a:latin typeface="Arial" panose="020B0604020202020204" pitchFamily="34" charset="0"/>
            </a:endParaRPr>
          </a:p>
        </p:txBody>
      </p:sp>
      <p:sp>
        <p:nvSpPr>
          <p:cNvPr id="4" name="Thought Bubble: Cloud 3">
            <a:extLst>
              <a:ext uri="{FF2B5EF4-FFF2-40B4-BE49-F238E27FC236}">
                <a16:creationId xmlns:a16="http://schemas.microsoft.com/office/drawing/2014/main" id="{ED567165-6CA2-43EC-B6CC-2BF897AF107A}"/>
              </a:ext>
            </a:extLst>
          </p:cNvPr>
          <p:cNvSpPr/>
          <p:nvPr/>
        </p:nvSpPr>
        <p:spPr>
          <a:xfrm rot="20706359" flipH="1">
            <a:off x="744534" y="1781758"/>
            <a:ext cx="459310" cy="477796"/>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mage result for smiley face images">
            <a:extLst>
              <a:ext uri="{FF2B5EF4-FFF2-40B4-BE49-F238E27FC236}">
                <a16:creationId xmlns:a16="http://schemas.microsoft.com/office/drawing/2014/main" id="{C0D6469F-9719-4D67-BF10-DC077DFD39C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663733">
            <a:off x="640570" y="1869374"/>
            <a:ext cx="676410" cy="458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6428534"/>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688E05-F755-4EC9-BAE9-802F73BC55FC}"/>
              </a:ext>
            </a:extLst>
          </p:cNvPr>
          <p:cNvSpPr/>
          <p:nvPr/>
        </p:nvSpPr>
        <p:spPr>
          <a:xfrm>
            <a:off x="4497791" y="3151582"/>
            <a:ext cx="3028393" cy="754694"/>
          </a:xfrm>
          <a:prstGeom prst="rect">
            <a:avLst/>
          </a:prstGeom>
        </p:spPr>
        <p:txBody>
          <a:bodyPr wrap="none">
            <a:spAutoFit/>
          </a:bodyPr>
          <a:lstStyle/>
          <a:p>
            <a:pPr>
              <a:lnSpc>
                <a:spcPct val="150000"/>
              </a:lnSpc>
            </a:pPr>
            <a:r>
              <a:rPr lang="en-US" sz="3200" dirty="0">
                <a:ea typeface="Calibri" panose="020F0502020204030204" pitchFamily="34" charset="0"/>
                <a:cs typeface="Times New Roman" panose="02020603050405020304" pitchFamily="18" charset="0"/>
              </a:rPr>
              <a:t>Modular Division</a:t>
            </a:r>
          </a:p>
        </p:txBody>
      </p:sp>
    </p:spTree>
    <p:extLst>
      <p:ext uri="{BB962C8B-B14F-4D97-AF65-F5344CB8AC3E}">
        <p14:creationId xmlns:p14="http://schemas.microsoft.com/office/powerpoint/2010/main" val="306090580"/>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4983126-E4CB-4546-BAA7-140EDF236F80}"/>
              </a:ext>
            </a:extLst>
          </p:cNvPr>
          <p:cNvSpPr txBox="1"/>
          <p:nvPr/>
        </p:nvSpPr>
        <p:spPr>
          <a:xfrm>
            <a:off x="1472025" y="4294917"/>
            <a:ext cx="8827091" cy="1804229"/>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636600" y="1519791"/>
                <a:ext cx="9289547" cy="4433265"/>
              </a:xfrm>
              <a:prstGeom prst="rect">
                <a:avLst/>
              </a:prstGeom>
            </p:spPr>
            <p:txBody>
              <a:bodyPr wrap="square">
                <a:spAutoFit/>
              </a:bodyPr>
              <a:lstStyle/>
              <a:p>
                <a:pPr>
                  <a:lnSpc>
                    <a:spcPct val="150000"/>
                  </a:lnSpc>
                </a:pPr>
                <a:r>
                  <a:rPr lang="en-US" sz="3200" dirty="0">
                    <a:ea typeface="Calibri" panose="020F0502020204030204" pitchFamily="34" charset="0"/>
                    <a:cs typeface="Times New Roman" panose="02020603050405020304" pitchFamily="18" charset="0"/>
                  </a:rPr>
                  <a:t>Modular Division</a:t>
                </a:r>
                <a:endParaRPr lang="en-US" sz="3200" dirty="0">
                  <a:effectLst/>
                  <a:ea typeface="Calibri" panose="020F0502020204030204" pitchFamily="34" charset="0"/>
                  <a:cs typeface="Times New Roman" panose="02020603050405020304" pitchFamily="18" charset="0"/>
                </a:endParaRPr>
              </a:p>
              <a:p>
                <a:pPr marL="461963" indent="-461963">
                  <a:spcAft>
                    <a:spcPts val="1200"/>
                  </a:spcAft>
                  <a:buFont typeface="Arial" panose="020B0604020202020204" pitchFamily="34" charset="0"/>
                  <a:buChar char="•"/>
                </a:pP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Every number a ≠ 0 has a multiplicative inverse, </a:t>
                </a:r>
                <a14:m>
                  <m:oMath xmlns:m="http://schemas.openxmlformats.org/officeDocument/2006/math">
                    <m:f>
                      <m:fPr>
                        <m:ctrlP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𝑎</m:t>
                        </m:r>
                      </m:den>
                    </m:f>
                  </m:oMath>
                </a14:m>
                <a:r>
                  <a:rPr lang="en-US" sz="24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marL="461963" indent="-461963">
                  <a:spcAft>
                    <a:spcPts val="120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Any number x divides by a is </a:t>
                </a:r>
                <a:r>
                  <a:rPr lang="en-US" sz="2400" dirty="0">
                    <a:latin typeface="Times New Roman" panose="02020603050405020304" pitchFamily="18" charset="0"/>
                    <a:ea typeface="Calibri" panose="020F0502020204030204" pitchFamily="34" charset="0"/>
                    <a:cs typeface="Times New Roman" panose="02020603050405020304" pitchFamily="18" charset="0"/>
                  </a:rPr>
                  <a:t>x</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multiplying by this inverse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400" i="1">
                            <a:effectLst/>
                            <a:latin typeface="Cambria Math" panose="02040503050406030204" pitchFamily="18" charset="0"/>
                            <a:ea typeface="Calibri" panose="020F0502020204030204" pitchFamily="34" charset="0"/>
                            <a:cs typeface="Times New Roman" panose="02020603050405020304" pitchFamily="18" charset="0"/>
                          </a:rPr>
                          <m:t>𝑎</m:t>
                        </m:r>
                      </m:den>
                    </m:f>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marL="1376363" lvl="3" indent="-461963">
                  <a:spcAft>
                    <a:spcPts val="1200"/>
                  </a:spcAft>
                  <a:buFont typeface="Arial" panose="020B0604020202020204" pitchFamily="34" charset="0"/>
                  <a:buChar char="•"/>
                </a:pPr>
                <a:r>
                  <a:rPr lang="en-US" sz="2400" dirty="0">
                    <a:effectLst/>
                    <a:ea typeface="Calibri" panose="020F0502020204030204" pitchFamily="34" charset="0"/>
                    <a:cs typeface="Times New Roman" panose="02020603050405020304" pitchFamily="18" charset="0"/>
                  </a:rPr>
                  <a:t>i.e.,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m:rPr>
                            <m:sty m:val="p"/>
                          </m:rPr>
                          <a:rPr lang="en-US" sz="2400" b="0" i="0" smtClean="0">
                            <a:effectLst/>
                            <a:latin typeface="Cambria Math" panose="02040503050406030204" pitchFamily="18" charset="0"/>
                            <a:ea typeface="Calibri" panose="020F0502020204030204" pitchFamily="34" charset="0"/>
                            <a:cs typeface="Times New Roman" panose="02020603050405020304" pitchFamily="18" charset="0"/>
                          </a:rPr>
                          <m:t>x</m:t>
                        </m:r>
                      </m:num>
                      <m:den>
                        <m:r>
                          <a:rPr lang="en-US" sz="2400" i="1">
                            <a:effectLst/>
                            <a:latin typeface="Cambria Math" panose="02040503050406030204" pitchFamily="18" charset="0"/>
                            <a:ea typeface="Calibri" panose="020F0502020204030204" pitchFamily="34" charset="0"/>
                            <a:cs typeface="Times New Roman" panose="02020603050405020304" pitchFamily="18" charset="0"/>
                          </a:rPr>
                          <m:t>𝑎</m:t>
                        </m:r>
                      </m:den>
                    </m:f>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x*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400" i="1">
                            <a:effectLst/>
                            <a:latin typeface="Cambria Math" panose="02040503050406030204" pitchFamily="18" charset="0"/>
                            <a:ea typeface="Calibri" panose="020F0502020204030204" pitchFamily="34" charset="0"/>
                            <a:cs typeface="Times New Roman" panose="02020603050405020304" pitchFamily="18" charset="0"/>
                          </a:rPr>
                          <m:t>𝑎</m:t>
                        </m:r>
                      </m:den>
                    </m:f>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x * a</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p>
              <a:p>
                <a:pPr marL="461963" indent="-461963">
                  <a:spcAft>
                    <a:spcPts val="12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461963" indent="-461963">
                  <a:spcAft>
                    <a:spcPts val="1200"/>
                  </a:spcAft>
                  <a:buFont typeface="Arial" panose="020B0604020202020204" pitchFamily="34" charset="0"/>
                  <a:buChar char="•"/>
                </a:pP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x is the multiplicative inverse of </a:t>
                </a:r>
                <a:r>
                  <a:rPr lang="en-US" sz="2400" b="1"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modulo n  if </a:t>
                </a:r>
                <a:r>
                  <a:rPr lang="en-US" sz="2400" b="1"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x ≡ 1 (mod n).</a:t>
                </a:r>
              </a:p>
              <a:p>
                <a:pPr marL="919163" lvl="1" indent="-461963">
                  <a:spcAft>
                    <a:spcPts val="1200"/>
                  </a:spcAft>
                  <a:buFont typeface="Arial" panose="020B0604020202020204" pitchFamily="34" charset="0"/>
                  <a:buChar char="•"/>
                </a:pPr>
                <a:r>
                  <a:rPr lang="en-US" sz="2400" b="1"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 ≡ 1 (mod n)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iff</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 ≡ </a:t>
                </a:r>
                <a14:m>
                  <m:oMath xmlns:m="http://schemas.openxmlformats.org/officeDocument/2006/math">
                    <m:f>
                      <m:fPr>
                        <m:ctrlPr>
                          <a:rPr lang="en-US" sz="2400" i="1" dirty="0">
                            <a:solidFill>
                              <a:srgbClr val="0000FF"/>
                            </a:solidFill>
                            <a:latin typeface="Cambria Math" panose="02040503050406030204" pitchFamily="18" charset="0"/>
                            <a:cs typeface="Times New Roman" panose="02020603050405020304" pitchFamily="18" charset="0"/>
                          </a:rPr>
                        </m:ctrlPr>
                      </m:fPr>
                      <m:num>
                        <m:r>
                          <a:rPr lang="en-US" sz="2400" i="1" dirty="0">
                            <a:solidFill>
                              <a:srgbClr val="0000FF"/>
                            </a:solidFill>
                            <a:latin typeface="Cambria Math" panose="02040503050406030204" pitchFamily="18" charset="0"/>
                            <a:cs typeface="Times New Roman" panose="02020603050405020304" pitchFamily="18" charset="0"/>
                          </a:rPr>
                          <m:t>1</m:t>
                        </m:r>
                      </m:num>
                      <m:den>
                        <m:r>
                          <a:rPr lang="en-US" sz="2400" i="1" dirty="0">
                            <a:solidFill>
                              <a:srgbClr val="0000FF"/>
                            </a:solidFill>
                            <a:latin typeface="Cambria Math" panose="02040503050406030204" pitchFamily="18" charset="0"/>
                            <a:cs typeface="Times New Roman" panose="02020603050405020304" pitchFamily="18" charset="0"/>
                          </a:rPr>
                          <m:t>𝑎</m:t>
                        </m:r>
                      </m:den>
                    </m:f>
                  </m:oMath>
                </a14:m>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(mod n)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iff</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 ≡ </a:t>
                </a:r>
                <a:r>
                  <a:rPr lang="en-US" sz="2400" b="1"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a:t>
                </a:r>
                <a:r>
                  <a:rPr lang="en-US" sz="2400" b="1"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(mod n).</a:t>
                </a:r>
                <a:r>
                  <a:rPr lang="en-US" sz="2400" dirty="0"/>
                  <a:t> </a:t>
                </a:r>
              </a:p>
            </p:txBody>
          </p:sp>
        </mc:Choice>
        <mc:Fallback xmlns="">
          <p:sp>
            <p:nvSpPr>
              <p:cNvPr id="2" name="Rectangle 1"/>
              <p:cNvSpPr>
                <a:spLocks noRot="1" noChangeAspect="1" noMove="1" noResize="1" noEditPoints="1" noAdjustHandles="1" noChangeArrowheads="1" noChangeShapeType="1" noTextEdit="1"/>
              </p:cNvSpPr>
              <p:nvPr/>
            </p:nvSpPr>
            <p:spPr>
              <a:xfrm>
                <a:off x="1636600" y="1519791"/>
                <a:ext cx="9289547" cy="4433265"/>
              </a:xfrm>
              <a:prstGeom prst="rect">
                <a:avLst/>
              </a:prstGeom>
              <a:blipFill>
                <a:blip r:embed="rId2"/>
                <a:stretch>
                  <a:fillRect l="-1640" b="-27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100054F0-7D03-4449-8A67-A87222656B14}"/>
              </a:ext>
            </a:extLst>
          </p:cNvPr>
          <p:cNvSpPr txBox="1"/>
          <p:nvPr/>
        </p:nvSpPr>
        <p:spPr>
          <a:xfrm>
            <a:off x="7527547" y="656583"/>
            <a:ext cx="3247696" cy="1200329"/>
          </a:xfrm>
          <a:prstGeom prst="rect">
            <a:avLst/>
          </a:prstGeom>
          <a:noFill/>
        </p:spPr>
        <p:txBody>
          <a:bodyPr wrap="square" rtlCol="0">
            <a:spAutoFit/>
          </a:bodyPr>
          <a:lstStyle/>
          <a:p>
            <a:r>
              <a:rPr lang="en-US" dirty="0"/>
              <a:t>ax and 1 are equivalent mod n.</a:t>
            </a:r>
          </a:p>
          <a:p>
            <a:r>
              <a:rPr lang="en-US" dirty="0"/>
              <a:t>ax and 1 are congruent mod n.</a:t>
            </a:r>
          </a:p>
          <a:p>
            <a:r>
              <a:rPr lang="en-US" dirty="0"/>
              <a:t>ax is congruent to 1 mod n.</a:t>
            </a:r>
          </a:p>
          <a:p>
            <a:r>
              <a:rPr lang="en-US" dirty="0">
                <a:solidFill>
                  <a:srgbClr val="0000FF"/>
                </a:solidFill>
              </a:rPr>
              <a:t>n | ax – 1  or n| 1 – ax.</a:t>
            </a:r>
          </a:p>
        </p:txBody>
      </p:sp>
    </p:spTree>
    <p:extLst>
      <p:ext uri="{BB962C8B-B14F-4D97-AF65-F5344CB8AC3E}">
        <p14:creationId xmlns:p14="http://schemas.microsoft.com/office/powerpoint/2010/main" val="3732925093"/>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C72F40C-A0DC-46C0-951B-B76EF7597860}"/>
              </a:ext>
            </a:extLst>
          </p:cNvPr>
          <p:cNvSpPr txBox="1"/>
          <p:nvPr/>
        </p:nvSpPr>
        <p:spPr>
          <a:xfrm>
            <a:off x="1382272" y="2099123"/>
            <a:ext cx="9966139" cy="2755574"/>
          </a:xfrm>
          <a:prstGeom prst="rect">
            <a:avLst/>
          </a:prstGeom>
          <a:solidFill>
            <a:srgbClr val="FFFF00"/>
          </a:solidFill>
          <a:ln>
            <a:solidFill>
              <a:schemeClr val="accent1"/>
            </a:solidFill>
          </a:ln>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B2AAF11-3A03-4A75-8173-3C400F4A3F81}"/>
                  </a:ext>
                </a:extLst>
              </p:cNvPr>
              <p:cNvSpPr txBox="1"/>
              <p:nvPr/>
            </p:nvSpPr>
            <p:spPr>
              <a:xfrm>
                <a:off x="1665515" y="2355562"/>
                <a:ext cx="8402029" cy="2662267"/>
              </a:xfrm>
              <a:prstGeom prst="rect">
                <a:avLst/>
              </a:prstGeom>
              <a:noFill/>
            </p:spPr>
            <p:txBody>
              <a:bodyPr wrap="square" rtlCol="0">
                <a:spAutoFit/>
              </a:bodyPr>
              <a:lstStyle/>
              <a:p>
                <a:pPr>
                  <a:spcAft>
                    <a:spcPts val="1800"/>
                  </a:spcAft>
                </a:pPr>
                <a:r>
                  <a:rPr lang="en-US" sz="2600" dirty="0">
                    <a:cs typeface="Times New Roman" panose="02020603050405020304" pitchFamily="18" charset="0"/>
                  </a:rPr>
                  <a:t>Corollary 0.4.7    Existence of Inverse Modulo n</a:t>
                </a:r>
              </a:p>
              <a:p>
                <a:pPr>
                  <a:spcAft>
                    <a:spcPts val="1200"/>
                  </a:spcAft>
                </a:pPr>
                <a:r>
                  <a:rPr lang="en-US" sz="2400" dirty="0">
                    <a:solidFill>
                      <a:srgbClr val="0000FF"/>
                    </a:solidFill>
                    <a:latin typeface="Times New Roman" panose="02020603050405020304" pitchFamily="18" charset="0"/>
                    <a:cs typeface="Times New Roman" panose="02020603050405020304" pitchFamily="18" charset="0"/>
                  </a:rPr>
                  <a:t>For all integers a and n, if </a:t>
                </a:r>
                <a:r>
                  <a:rPr lang="en-US" sz="2400" dirty="0" err="1">
                    <a:solidFill>
                      <a:srgbClr val="0000FF"/>
                    </a:solidFill>
                    <a:latin typeface="Times New Roman" panose="02020603050405020304" pitchFamily="18" charset="0"/>
                    <a:cs typeface="Times New Roman" panose="02020603050405020304" pitchFamily="18" charset="0"/>
                  </a:rPr>
                  <a:t>gcd</a:t>
                </a:r>
                <a:r>
                  <a:rPr lang="en-US" sz="2400" dirty="0">
                    <a:solidFill>
                      <a:srgbClr val="0000FF"/>
                    </a:solidFill>
                    <a:latin typeface="Times New Roman" panose="02020603050405020304" pitchFamily="18" charset="0"/>
                    <a:cs typeface="Times New Roman" panose="02020603050405020304" pitchFamily="18" charset="0"/>
                  </a:rPr>
                  <a:t>(a, n) = 1, </a:t>
                </a:r>
              </a:p>
              <a:p>
                <a:pPr>
                  <a:spcAft>
                    <a:spcPts val="1200"/>
                  </a:spcAft>
                </a:pPr>
                <a:r>
                  <a:rPr lang="en-US" sz="2400" dirty="0">
                    <a:solidFill>
                      <a:srgbClr val="0000FF"/>
                    </a:solidFill>
                    <a:latin typeface="Times New Roman" panose="02020603050405020304" pitchFamily="18" charset="0"/>
                    <a:cs typeface="Times New Roman" panose="02020603050405020304" pitchFamily="18" charset="0"/>
                  </a:rPr>
                  <a:t>then there exists an integer x such that ax </a:t>
                </a:r>
                <a14:m>
                  <m:oMath xmlns:m="http://schemas.openxmlformats.org/officeDocument/2006/math">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solidFill>
                      <a:srgbClr val="0000FF"/>
                    </a:solidFill>
                    <a:latin typeface="Times New Roman" panose="02020603050405020304" pitchFamily="18" charset="0"/>
                    <a:cs typeface="Times New Roman" panose="02020603050405020304" pitchFamily="18" charset="0"/>
                  </a:rPr>
                  <a:t>1(mod n). </a:t>
                </a:r>
              </a:p>
              <a:p>
                <a:pPr>
                  <a:spcAft>
                    <a:spcPts val="1200"/>
                  </a:spcAft>
                </a:pPr>
                <a:r>
                  <a:rPr lang="en-US" sz="2400" dirty="0">
                    <a:solidFill>
                      <a:srgbClr val="0000FF"/>
                    </a:solidFill>
                    <a:latin typeface="Times New Roman" panose="02020603050405020304" pitchFamily="18" charset="0"/>
                    <a:cs typeface="Times New Roman" panose="02020603050405020304" pitchFamily="18" charset="0"/>
                  </a:rPr>
                  <a:t>The integer x is called the (multiplicative) inverse of a mod n.</a:t>
                </a:r>
              </a:p>
              <a:p>
                <a:endParaRPr lang="en-US"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4B2AAF11-3A03-4A75-8173-3C400F4A3F81}"/>
                  </a:ext>
                </a:extLst>
              </p:cNvPr>
              <p:cNvSpPr txBox="1">
                <a:spLocks noRot="1" noChangeAspect="1" noMove="1" noResize="1" noEditPoints="1" noAdjustHandles="1" noChangeArrowheads="1" noChangeShapeType="1" noTextEdit="1"/>
              </p:cNvSpPr>
              <p:nvPr/>
            </p:nvSpPr>
            <p:spPr>
              <a:xfrm>
                <a:off x="1665515" y="2355562"/>
                <a:ext cx="8402029" cy="2662267"/>
              </a:xfrm>
              <a:prstGeom prst="rect">
                <a:avLst/>
              </a:prstGeom>
              <a:blipFill>
                <a:blip r:embed="rId2"/>
                <a:stretch>
                  <a:fillRect l="-1305" t="-1831"/>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8F7391D9-6FBC-40DE-BEA0-A56942860298}"/>
              </a:ext>
            </a:extLst>
          </p:cNvPr>
          <p:cNvSpPr txBox="1"/>
          <p:nvPr/>
        </p:nvSpPr>
        <p:spPr>
          <a:xfrm>
            <a:off x="8616994" y="3595482"/>
            <a:ext cx="2731417" cy="369332"/>
          </a:xfrm>
          <a:prstGeom prst="rect">
            <a:avLst/>
          </a:prstGeom>
          <a:noFill/>
        </p:spPr>
        <p:txBody>
          <a:bodyPr wrap="square">
            <a:spAutoFit/>
          </a:bodyPr>
          <a:lstStyle/>
          <a:p>
            <a:r>
              <a:rPr lang="en-US" dirty="0">
                <a:solidFill>
                  <a:srgbClr val="0000FF"/>
                </a:solidFill>
              </a:rPr>
              <a:t>i.e.,  n | ax – 1  or n| 1 – ax.</a:t>
            </a:r>
          </a:p>
        </p:txBody>
      </p:sp>
    </p:spTree>
    <p:extLst>
      <p:ext uri="{BB962C8B-B14F-4D97-AF65-F5344CB8AC3E}">
        <p14:creationId xmlns:p14="http://schemas.microsoft.com/office/powerpoint/2010/main" val="3141353873"/>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E45D856-E50B-4BE7-90A2-F17DEDF79F55}"/>
              </a:ext>
            </a:extLst>
          </p:cNvPr>
          <p:cNvSpPr txBox="1"/>
          <p:nvPr/>
        </p:nvSpPr>
        <p:spPr>
          <a:xfrm>
            <a:off x="1078758" y="347843"/>
            <a:ext cx="9616951" cy="6318219"/>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6983BC4-7B3A-4B33-9B89-6D9D1DD9CBD7}"/>
                  </a:ext>
                </a:extLst>
              </p:cNvPr>
              <p:cNvSpPr txBox="1"/>
              <p:nvPr/>
            </p:nvSpPr>
            <p:spPr>
              <a:xfrm>
                <a:off x="1284365" y="849086"/>
                <a:ext cx="9710057" cy="5816977"/>
              </a:xfrm>
              <a:prstGeom prst="rect">
                <a:avLst/>
              </a:prstGeom>
              <a:noFill/>
            </p:spPr>
            <p:txBody>
              <a:bodyPr wrap="square" rtlCol="0">
                <a:spAutoFit/>
              </a:bodyPr>
              <a:lstStyle/>
              <a:p>
                <a:pPr>
                  <a:spcAft>
                    <a:spcPts val="1200"/>
                  </a:spcAft>
                </a:pPr>
                <a:r>
                  <a:rPr lang="en-US" sz="2600" dirty="0">
                    <a:cs typeface="Times New Roman" panose="02020603050405020304" pitchFamily="18" charset="0"/>
                  </a:rPr>
                  <a:t>Example 0.4.7  </a:t>
                </a:r>
                <a:r>
                  <a:rPr lang="en-US" sz="2600" dirty="0">
                    <a:solidFill>
                      <a:srgbClr val="3333FF"/>
                    </a:solidFill>
                    <a:cs typeface="Times New Roman" panose="02020603050405020304" pitchFamily="18" charset="0"/>
                  </a:rPr>
                  <a:t>(Find an Inverse Modulo n):</a:t>
                </a:r>
              </a:p>
              <a:p>
                <a:r>
                  <a:rPr lang="en-US" sz="2400" dirty="0">
                    <a:latin typeface="Times New Roman" panose="02020603050405020304" pitchFamily="18" charset="0"/>
                    <a:cs typeface="Times New Roman" panose="02020603050405020304" pitchFamily="18" charset="0"/>
                  </a:rPr>
                  <a:t>Find an inverse for 43 modulo 660  (i.e., </a:t>
                </a:r>
                <a:r>
                  <a:rPr lang="en-US" sz="2400" dirty="0">
                    <a:ea typeface="Calibri" panose="020F0502020204030204" pitchFamily="34" charset="0"/>
                    <a:cs typeface="Times New Roman" panose="02020603050405020304" pitchFamily="18" charset="0"/>
                  </a:rPr>
                  <a:t>Compute 43</a:t>
                </a:r>
                <a:r>
                  <a:rPr lang="en-US" sz="2400" baseline="30000" dirty="0">
                    <a:ea typeface="Calibri" panose="020F0502020204030204" pitchFamily="34" charset="0"/>
                    <a:cs typeface="Times New Roman" panose="02020603050405020304" pitchFamily="18" charset="0"/>
                  </a:rPr>
                  <a:t>-1</a:t>
                </a:r>
                <a:r>
                  <a:rPr lang="en-US" sz="2400" dirty="0">
                    <a:ea typeface="Calibri" panose="020F0502020204030204" pitchFamily="34" charset="0"/>
                    <a:cs typeface="Times New Roman" panose="02020603050405020304" pitchFamily="18" charset="0"/>
                  </a:rPr>
                  <a:t>  mod 660.</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i.e., find an integer x such that 43x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1 (mod 660).</a:t>
                </a:r>
              </a:p>
              <a:p>
                <a:r>
                  <a:rPr lang="en-US" sz="2400" dirty="0">
                    <a:latin typeface="Times New Roman" panose="02020603050405020304" pitchFamily="18" charset="0"/>
                    <a:cs typeface="Times New Roman" panose="02020603050405020304" pitchFamily="18" charset="0"/>
                  </a:rPr>
                  <a:t>Solution: using x = q * y + r, which yields r = x – q*y, we write:</a:t>
                </a:r>
              </a:p>
              <a:p>
                <a:r>
                  <a:rPr lang="en-US" sz="2400" u="sng" dirty="0">
                    <a:latin typeface="Times New Roman" panose="02020603050405020304" pitchFamily="18" charset="0"/>
                    <a:cs typeface="Times New Roman" panose="02020603050405020304" pitchFamily="18" charset="0"/>
                  </a:rPr>
                  <a:t>660</a:t>
                </a:r>
                <a:r>
                  <a:rPr lang="en-US" sz="2400" dirty="0">
                    <a:latin typeface="Times New Roman" panose="02020603050405020304" pitchFamily="18" charset="0"/>
                    <a:cs typeface="Times New Roman" panose="02020603050405020304" pitchFamily="18" charset="0"/>
                  </a:rPr>
                  <a:t> = </a:t>
                </a:r>
                <a:r>
                  <a:rPr lang="en-US" sz="2400" u="sng" dirty="0">
                    <a:latin typeface="Times New Roman" panose="02020603050405020304" pitchFamily="18" charset="0"/>
                    <a:cs typeface="Times New Roman" panose="02020603050405020304" pitchFamily="18" charset="0"/>
                  </a:rPr>
                  <a:t>43</a:t>
                </a:r>
                <a:r>
                  <a:rPr lang="en-US" sz="2400" dirty="0">
                    <a:latin typeface="Times New Roman" panose="02020603050405020304" pitchFamily="18" charset="0"/>
                    <a:cs typeface="Times New Roman" panose="02020603050405020304" pitchFamily="18" charset="0"/>
                  </a:rPr>
                  <a:t> * 15 + 15, which yields 15 = </a:t>
                </a:r>
                <a:r>
                  <a:rPr lang="en-US" sz="2400" u="sng" dirty="0">
                    <a:latin typeface="Times New Roman" panose="02020603050405020304" pitchFamily="18" charset="0"/>
                    <a:cs typeface="Times New Roman" panose="02020603050405020304" pitchFamily="18" charset="0"/>
                  </a:rPr>
                  <a:t>660</a:t>
                </a:r>
                <a:r>
                  <a:rPr lang="en-US" sz="2400" dirty="0">
                    <a:latin typeface="Times New Roman" panose="02020603050405020304" pitchFamily="18" charset="0"/>
                    <a:cs typeface="Times New Roman" panose="02020603050405020304" pitchFamily="18" charset="0"/>
                  </a:rPr>
                  <a:t> –  15 * </a:t>
                </a:r>
                <a:r>
                  <a:rPr lang="en-US" sz="2400" u="sng" dirty="0">
                    <a:latin typeface="Times New Roman" panose="02020603050405020304" pitchFamily="18" charset="0"/>
                    <a:cs typeface="Times New Roman" panose="02020603050405020304" pitchFamily="18" charset="0"/>
                  </a:rPr>
                  <a:t>43</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gcd</a:t>
                </a:r>
                <a:r>
                  <a:rPr lang="en-US" sz="2400" dirty="0">
                    <a:latin typeface="Times New Roman" panose="02020603050405020304" pitchFamily="18" charset="0"/>
                    <a:cs typeface="Times New Roman" panose="02020603050405020304" pitchFamily="18" charset="0"/>
                  </a:rPr>
                  <a:t>(660, 43)</a:t>
                </a:r>
              </a:p>
              <a:p>
                <a:r>
                  <a:rPr lang="en-US" sz="2400" u="sng" dirty="0">
                    <a:latin typeface="Times New Roman" panose="02020603050405020304" pitchFamily="18" charset="0"/>
                    <a:cs typeface="Times New Roman" panose="02020603050405020304" pitchFamily="18" charset="0"/>
                  </a:rPr>
                  <a:t>  43</a:t>
                </a:r>
                <a:r>
                  <a:rPr lang="en-US" sz="2400" dirty="0">
                    <a:latin typeface="Times New Roman" panose="02020603050405020304" pitchFamily="18" charset="0"/>
                    <a:cs typeface="Times New Roman" panose="02020603050405020304" pitchFamily="18" charset="0"/>
                  </a:rPr>
                  <a:t> = </a:t>
                </a:r>
                <a:r>
                  <a:rPr lang="en-US" sz="2400" u="sng" dirty="0">
                    <a:latin typeface="Times New Roman" panose="02020603050405020304" pitchFamily="18" charset="0"/>
                    <a:cs typeface="Times New Roman" panose="02020603050405020304" pitchFamily="18" charset="0"/>
                  </a:rPr>
                  <a:t>15</a:t>
                </a:r>
                <a:r>
                  <a:rPr lang="en-US" sz="2400" dirty="0">
                    <a:latin typeface="Times New Roman" panose="02020603050405020304" pitchFamily="18" charset="0"/>
                    <a:cs typeface="Times New Roman" panose="02020603050405020304" pitchFamily="18" charset="0"/>
                  </a:rPr>
                  <a:t> *   2 + 13, which yields 13 =   </a:t>
                </a:r>
                <a:r>
                  <a:rPr lang="en-US" sz="2400" u="sng" dirty="0">
                    <a:latin typeface="Times New Roman" panose="02020603050405020304" pitchFamily="18" charset="0"/>
                    <a:cs typeface="Times New Roman" panose="02020603050405020304" pitchFamily="18" charset="0"/>
                  </a:rPr>
                  <a:t>43</a:t>
                </a:r>
                <a:r>
                  <a:rPr lang="en-US" sz="2400" dirty="0">
                    <a:latin typeface="Times New Roman" panose="02020603050405020304" pitchFamily="18" charset="0"/>
                    <a:cs typeface="Times New Roman" panose="02020603050405020304" pitchFamily="18" charset="0"/>
                  </a:rPr>
                  <a:t> –    2 * </a:t>
                </a:r>
                <a:r>
                  <a:rPr lang="en-US" sz="2400" u="sng" dirty="0">
                    <a:latin typeface="Times New Roman" panose="02020603050405020304" pitchFamily="18" charset="0"/>
                    <a:cs typeface="Times New Roman" panose="02020603050405020304" pitchFamily="18" charset="0"/>
                  </a:rPr>
                  <a:t>15</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gcd</a:t>
                </a:r>
                <a:r>
                  <a:rPr lang="en-US" sz="2400" dirty="0">
                    <a:latin typeface="Times New Roman" panose="02020603050405020304" pitchFamily="18" charset="0"/>
                    <a:cs typeface="Times New Roman" panose="02020603050405020304" pitchFamily="18" charset="0"/>
                  </a:rPr>
                  <a:t>(  43, 15)</a:t>
                </a:r>
              </a:p>
              <a:p>
                <a:r>
                  <a:rPr lang="en-US" sz="2400" u="sng" dirty="0">
                    <a:latin typeface="Times New Roman" panose="02020603050405020304" pitchFamily="18" charset="0"/>
                    <a:cs typeface="Times New Roman" panose="02020603050405020304" pitchFamily="18" charset="0"/>
                  </a:rPr>
                  <a:t>  15</a:t>
                </a:r>
                <a:r>
                  <a:rPr lang="en-US" sz="2400" dirty="0">
                    <a:latin typeface="Times New Roman" panose="02020603050405020304" pitchFamily="18" charset="0"/>
                    <a:cs typeface="Times New Roman" panose="02020603050405020304" pitchFamily="18" charset="0"/>
                  </a:rPr>
                  <a:t> = </a:t>
                </a:r>
                <a:r>
                  <a:rPr lang="en-US" sz="2400" u="sng" dirty="0">
                    <a:latin typeface="Times New Roman" panose="02020603050405020304" pitchFamily="18" charset="0"/>
                    <a:cs typeface="Times New Roman" panose="02020603050405020304" pitchFamily="18" charset="0"/>
                  </a:rPr>
                  <a:t>13</a:t>
                </a:r>
                <a:r>
                  <a:rPr lang="en-US" sz="2400" dirty="0">
                    <a:latin typeface="Times New Roman" panose="02020603050405020304" pitchFamily="18" charset="0"/>
                    <a:cs typeface="Times New Roman" panose="02020603050405020304" pitchFamily="18" charset="0"/>
                  </a:rPr>
                  <a:t> *   1 +   2, which yields   2 =   </a:t>
                </a:r>
                <a:r>
                  <a:rPr lang="en-US" sz="2400" u="sng" dirty="0">
                    <a:latin typeface="Times New Roman" panose="02020603050405020304" pitchFamily="18" charset="0"/>
                    <a:cs typeface="Times New Roman" panose="02020603050405020304" pitchFamily="18" charset="0"/>
                  </a:rPr>
                  <a:t>15</a:t>
                </a:r>
                <a:r>
                  <a:rPr lang="en-US" sz="2400" dirty="0">
                    <a:latin typeface="Times New Roman" panose="02020603050405020304" pitchFamily="18" charset="0"/>
                    <a:cs typeface="Times New Roman" panose="02020603050405020304" pitchFamily="18" charset="0"/>
                  </a:rPr>
                  <a:t> –    1 *   </a:t>
                </a:r>
                <a:r>
                  <a:rPr lang="en-US" sz="2400" u="sng"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gcd</a:t>
                </a:r>
                <a:r>
                  <a:rPr lang="en-US" sz="2400" dirty="0">
                    <a:latin typeface="Times New Roman" panose="02020603050405020304" pitchFamily="18" charset="0"/>
                    <a:cs typeface="Times New Roman" panose="02020603050405020304" pitchFamily="18" charset="0"/>
                  </a:rPr>
                  <a:t>(  15, 13)</a:t>
                </a:r>
              </a:p>
              <a:p>
                <a:r>
                  <a:rPr lang="en-US" sz="2400" u="sng" dirty="0">
                    <a:latin typeface="Times New Roman" panose="02020603050405020304" pitchFamily="18" charset="0"/>
                    <a:cs typeface="Times New Roman" panose="02020603050405020304" pitchFamily="18" charset="0"/>
                  </a:rPr>
                  <a:t>  13</a:t>
                </a:r>
                <a:r>
                  <a:rPr lang="en-US" sz="2400" dirty="0">
                    <a:latin typeface="Times New Roman" panose="02020603050405020304" pitchFamily="18" charset="0"/>
                    <a:cs typeface="Times New Roman" panose="02020603050405020304" pitchFamily="18" charset="0"/>
                  </a:rPr>
                  <a:t> =   </a:t>
                </a:r>
                <a:r>
                  <a:rPr lang="en-US" sz="2400" u="sng"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6 +   1, which yields   1 =   </a:t>
                </a:r>
                <a:r>
                  <a:rPr lang="en-US" sz="2400" u="sng" dirty="0">
                    <a:latin typeface="Times New Roman" panose="02020603050405020304" pitchFamily="18" charset="0"/>
                    <a:cs typeface="Times New Roman" panose="02020603050405020304" pitchFamily="18" charset="0"/>
                  </a:rPr>
                  <a:t>13</a:t>
                </a:r>
                <a:r>
                  <a:rPr lang="en-US" sz="2400" dirty="0">
                    <a:latin typeface="Times New Roman" panose="02020603050405020304" pitchFamily="18" charset="0"/>
                    <a:cs typeface="Times New Roman" panose="02020603050405020304" pitchFamily="18" charset="0"/>
                  </a:rPr>
                  <a:t> –    6 *   </a:t>
                </a:r>
                <a:r>
                  <a:rPr lang="en-US" sz="2400" u="sng"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gcd</a:t>
                </a:r>
                <a:r>
                  <a:rPr lang="en-US" sz="2400" dirty="0">
                    <a:latin typeface="Times New Roman" panose="02020603050405020304" pitchFamily="18" charset="0"/>
                    <a:cs typeface="Times New Roman" panose="02020603050405020304" pitchFamily="18" charset="0"/>
                  </a:rPr>
                  <a:t>(  13,   2)</a:t>
                </a:r>
              </a:p>
              <a:p>
                <a:r>
                  <a:rPr lang="en-US" sz="2400" u="sng" dirty="0">
                    <a:latin typeface="Times New Roman" panose="02020603050405020304" pitchFamily="18" charset="0"/>
                    <a:cs typeface="Times New Roman" panose="02020603050405020304" pitchFamily="18" charset="0"/>
                  </a:rPr>
                  <a:t>    2</a:t>
                </a:r>
                <a:r>
                  <a:rPr lang="en-US" sz="2400" dirty="0">
                    <a:latin typeface="Times New Roman" panose="02020603050405020304" pitchFamily="18" charset="0"/>
                    <a:cs typeface="Times New Roman" panose="02020603050405020304" pitchFamily="18" charset="0"/>
                  </a:rPr>
                  <a:t> =   </a:t>
                </a:r>
                <a:r>
                  <a:rPr lang="en-US" sz="2400" u="sng"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2 +   0, which yields   0 =     </a:t>
                </a:r>
                <a:r>
                  <a:rPr lang="en-US" sz="2400" u="sng"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2 *   </a:t>
                </a:r>
                <a:r>
                  <a:rPr lang="en-US" sz="2400" u="sng"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gcd</a:t>
                </a:r>
                <a:r>
                  <a:rPr lang="en-US" sz="2400" dirty="0">
                    <a:latin typeface="Times New Roman" panose="02020603050405020304" pitchFamily="18" charset="0"/>
                    <a:cs typeface="Times New Roman" panose="02020603050405020304" pitchFamily="18" charset="0"/>
                  </a:rPr>
                  <a:t>(    2,   1) </a:t>
                </a:r>
              </a:p>
              <a:p>
                <a:r>
                  <a:rPr lang="en-US" sz="2400" u="sng" dirty="0">
                    <a:latin typeface="Times New Roman" panose="02020603050405020304" pitchFamily="18" charset="0"/>
                    <a:cs typeface="Times New Roman" panose="02020603050405020304" pitchFamily="18" charset="0"/>
                  </a:rPr>
                  <a:t>    1</a:t>
                </a:r>
                <a:r>
                  <a:rPr lang="en-US" sz="2400" dirty="0">
                    <a:latin typeface="Times New Roman" panose="02020603050405020304" pitchFamily="18" charset="0"/>
                    <a:cs typeface="Times New Roman" panose="02020603050405020304" pitchFamily="18" charset="0"/>
                  </a:rPr>
                  <a:t> =   </a:t>
                </a:r>
                <a:r>
                  <a:rPr lang="en-US" sz="2400" u="sng"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   0 +   1, which yields   1 =     </a:t>
                </a:r>
                <a:r>
                  <a:rPr lang="en-US" sz="2400" u="sng"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0 *   </a:t>
                </a:r>
                <a:r>
                  <a:rPr lang="en-US" sz="2400" u="sng"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gcd</a:t>
                </a:r>
                <a:r>
                  <a:rPr lang="en-US" sz="2400" dirty="0">
                    <a:latin typeface="Times New Roman" panose="02020603050405020304" pitchFamily="18" charset="0"/>
                    <a:cs typeface="Times New Roman" panose="02020603050405020304" pitchFamily="18" charset="0"/>
                  </a:rPr>
                  <a:t>(    1,   0) = 1</a:t>
                </a:r>
              </a:p>
              <a:p>
                <a:r>
                  <a:rPr lang="en-US" sz="2400" dirty="0">
                    <a:latin typeface="Times New Roman" panose="02020603050405020304" pitchFamily="18" charset="0"/>
                    <a:cs typeface="Times New Roman" panose="02020603050405020304" pitchFamily="18" charset="0"/>
                  </a:rPr>
                  <a:t>To express 1 as a linear combination of 660 and 43, substitute back:</a:t>
                </a:r>
              </a:p>
              <a:p>
                <a:r>
                  <a:rPr lang="en-US" sz="2400" dirty="0">
                    <a:latin typeface="Times New Roman" panose="02020603050405020304" pitchFamily="18" charset="0"/>
                    <a:cs typeface="Times New Roman" panose="02020603050405020304" pitchFamily="18" charset="0"/>
                  </a:rPr>
                  <a:t>1 = 1 * </a:t>
                </a:r>
                <a:r>
                  <a:rPr lang="en-US" sz="2400" u="sng"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0 * </a:t>
                </a:r>
                <a:r>
                  <a:rPr lang="en-US" sz="2400" u="sng"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 1 *</a:t>
                </a:r>
                <a:r>
                  <a:rPr lang="en-US" sz="2400" u="sng" dirty="0">
                    <a:latin typeface="Times New Roman" panose="02020603050405020304" pitchFamily="18" charset="0"/>
                    <a:cs typeface="Times New Roman" panose="02020603050405020304" pitchFamily="18" charset="0"/>
                  </a:rPr>
                  <a:t> 1 </a:t>
                </a:r>
                <a:r>
                  <a:rPr lang="en-US" sz="2400" dirty="0">
                    <a:latin typeface="Times New Roman" panose="02020603050405020304" pitchFamily="18" charset="0"/>
                    <a:cs typeface="Times New Roman" panose="02020603050405020304" pitchFamily="18" charset="0"/>
                  </a:rPr>
                  <a:t>– 0 * (1*</a:t>
                </a:r>
                <a:r>
                  <a:rPr lang="en-US" sz="2400" u="sng"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2 *</a:t>
                </a:r>
                <a:r>
                  <a:rPr lang="en-US" sz="2400" u="sng"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1 * </a:t>
                </a:r>
                <a:r>
                  <a:rPr lang="en-US" sz="2400" u="sng" dirty="0">
                    <a:latin typeface="Times New Roman" panose="02020603050405020304" pitchFamily="18" charset="0"/>
                    <a:cs typeface="Times New Roman" panose="02020603050405020304" pitchFamily="18" charset="0"/>
                  </a:rPr>
                  <a:t>1</a:t>
                </a:r>
              </a:p>
              <a:p>
                <a:r>
                  <a:rPr lang="en-US" sz="2400" dirty="0">
                    <a:latin typeface="Times New Roman" panose="02020603050405020304" pitchFamily="18" charset="0"/>
                    <a:cs typeface="Times New Roman" panose="02020603050405020304" pitchFamily="18" charset="0"/>
                  </a:rPr>
                  <a:t>   = 1 * (1*</a:t>
                </a:r>
                <a:r>
                  <a:rPr lang="en-US" sz="2400" u="sng" dirty="0">
                    <a:latin typeface="Times New Roman" panose="02020603050405020304" pitchFamily="18" charset="0"/>
                    <a:cs typeface="Times New Roman" panose="02020603050405020304" pitchFamily="18" charset="0"/>
                  </a:rPr>
                  <a:t>13</a:t>
                </a:r>
                <a:r>
                  <a:rPr lang="en-US" sz="2400" dirty="0">
                    <a:latin typeface="Times New Roman" panose="02020603050405020304" pitchFamily="18" charset="0"/>
                    <a:cs typeface="Times New Roman" panose="02020603050405020304" pitchFamily="18" charset="0"/>
                  </a:rPr>
                  <a:t> – </a:t>
                </a:r>
                <a:r>
                  <a:rPr lang="en-US" sz="2400" u="sng"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*6) = 1*</a:t>
                </a:r>
                <a:r>
                  <a:rPr lang="en-US" sz="2400" u="sng" dirty="0">
                    <a:latin typeface="Times New Roman" panose="02020603050405020304" pitchFamily="18" charset="0"/>
                    <a:cs typeface="Times New Roman" panose="02020603050405020304" pitchFamily="18" charset="0"/>
                  </a:rPr>
                  <a:t>13</a:t>
                </a:r>
                <a:r>
                  <a:rPr lang="en-US" sz="2400" dirty="0">
                    <a:latin typeface="Times New Roman" panose="02020603050405020304" pitchFamily="18" charset="0"/>
                    <a:cs typeface="Times New Roman" panose="02020603050405020304" pitchFamily="18" charset="0"/>
                  </a:rPr>
                  <a:t> – 6 * </a:t>
                </a:r>
                <a:r>
                  <a:rPr lang="en-US" sz="2400" u="sng"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1*</a:t>
                </a:r>
                <a:r>
                  <a:rPr lang="en-US" sz="2400" u="sng" dirty="0">
                    <a:latin typeface="Times New Roman" panose="02020603050405020304" pitchFamily="18" charset="0"/>
                    <a:cs typeface="Times New Roman" panose="02020603050405020304" pitchFamily="18" charset="0"/>
                  </a:rPr>
                  <a:t>13</a:t>
                </a:r>
                <a:r>
                  <a:rPr lang="en-US" sz="2400" dirty="0">
                    <a:latin typeface="Times New Roman" panose="02020603050405020304" pitchFamily="18" charset="0"/>
                    <a:cs typeface="Times New Roman" panose="02020603050405020304" pitchFamily="18" charset="0"/>
                  </a:rPr>
                  <a:t> – 6 * (1 *</a:t>
                </a:r>
                <a:r>
                  <a:rPr lang="en-US" sz="2400" u="sng" dirty="0">
                    <a:latin typeface="Times New Roman" panose="02020603050405020304" pitchFamily="18" charset="0"/>
                    <a:cs typeface="Times New Roman" panose="02020603050405020304" pitchFamily="18" charset="0"/>
                  </a:rPr>
                  <a:t>15</a:t>
                </a:r>
                <a:r>
                  <a:rPr lang="en-US" sz="2400" dirty="0">
                    <a:latin typeface="Times New Roman" panose="02020603050405020304" pitchFamily="18" charset="0"/>
                    <a:cs typeface="Times New Roman" panose="02020603050405020304" pitchFamily="18" charset="0"/>
                  </a:rPr>
                  <a:t> – 1 *</a:t>
                </a:r>
                <a:r>
                  <a:rPr lang="en-US" sz="2400" u="sng" dirty="0">
                    <a:latin typeface="Times New Roman" panose="02020603050405020304" pitchFamily="18" charset="0"/>
                    <a:cs typeface="Times New Roman" panose="02020603050405020304" pitchFamily="18" charset="0"/>
                  </a:rPr>
                  <a:t>13</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 – 6 *</a:t>
                </a:r>
                <a:r>
                  <a:rPr lang="en-US" sz="2400" u="sng" dirty="0">
                    <a:latin typeface="Times New Roman" panose="02020603050405020304" pitchFamily="18" charset="0"/>
                    <a:cs typeface="Times New Roman" panose="02020603050405020304" pitchFamily="18" charset="0"/>
                  </a:rPr>
                  <a:t>15</a:t>
                </a:r>
                <a:r>
                  <a:rPr lang="en-US" sz="2400" dirty="0">
                    <a:latin typeface="Times New Roman" panose="02020603050405020304" pitchFamily="18" charset="0"/>
                    <a:cs typeface="Times New Roman" panose="02020603050405020304" pitchFamily="18" charset="0"/>
                  </a:rPr>
                  <a:t> + 7 *</a:t>
                </a:r>
                <a:r>
                  <a:rPr lang="en-US" sz="2400" u="sng" dirty="0">
                    <a:latin typeface="Times New Roman" panose="02020603050405020304" pitchFamily="18" charset="0"/>
                    <a:cs typeface="Times New Roman" panose="02020603050405020304" pitchFamily="18" charset="0"/>
                  </a:rPr>
                  <a:t>13</a:t>
                </a:r>
                <a:r>
                  <a:rPr lang="en-US" sz="2400" dirty="0">
                    <a:latin typeface="Times New Roman" panose="02020603050405020304" pitchFamily="18" charset="0"/>
                    <a:cs typeface="Times New Roman" panose="02020603050405020304" pitchFamily="18" charset="0"/>
                  </a:rPr>
                  <a:t> = – 6 *</a:t>
                </a:r>
                <a:r>
                  <a:rPr lang="en-US" sz="2400" u="sng" dirty="0">
                    <a:latin typeface="Times New Roman" panose="02020603050405020304" pitchFamily="18" charset="0"/>
                    <a:cs typeface="Times New Roman" panose="02020603050405020304" pitchFamily="18" charset="0"/>
                  </a:rPr>
                  <a:t>15 </a:t>
                </a:r>
                <a:r>
                  <a:rPr lang="en-US" sz="2400" dirty="0">
                    <a:latin typeface="Times New Roman" panose="02020603050405020304" pitchFamily="18" charset="0"/>
                    <a:cs typeface="Times New Roman" panose="02020603050405020304" pitchFamily="18" charset="0"/>
                  </a:rPr>
                  <a:t>+ 7 * (1 * </a:t>
                </a:r>
                <a:r>
                  <a:rPr lang="en-US" sz="2400" u="sng" dirty="0">
                    <a:latin typeface="Times New Roman" panose="02020603050405020304" pitchFamily="18" charset="0"/>
                    <a:cs typeface="Times New Roman" panose="02020603050405020304" pitchFamily="18" charset="0"/>
                  </a:rPr>
                  <a:t>43</a:t>
                </a:r>
                <a:r>
                  <a:rPr lang="en-US" sz="2400" dirty="0">
                    <a:latin typeface="Times New Roman" panose="02020603050405020304" pitchFamily="18" charset="0"/>
                    <a:cs typeface="Times New Roman" panose="02020603050405020304" pitchFamily="18" charset="0"/>
                  </a:rPr>
                  <a:t> – 2* </a:t>
                </a:r>
                <a:r>
                  <a:rPr lang="en-US" sz="2400" u="sng" dirty="0">
                    <a:latin typeface="Times New Roman" panose="02020603050405020304" pitchFamily="18" charset="0"/>
                    <a:cs typeface="Times New Roman" panose="02020603050405020304" pitchFamily="18" charset="0"/>
                  </a:rPr>
                  <a:t>15</a:t>
                </a:r>
                <a:r>
                  <a:rPr lang="en-US" sz="2400" dirty="0">
                    <a:latin typeface="Times New Roman" panose="02020603050405020304" pitchFamily="18" charset="0"/>
                    <a:cs typeface="Times New Roman" panose="02020603050405020304" pitchFamily="18" charset="0"/>
                  </a:rPr>
                  <a:t>) = 7*</a:t>
                </a:r>
                <a:r>
                  <a:rPr lang="en-US" sz="2400" u="sng" dirty="0">
                    <a:latin typeface="Times New Roman" panose="02020603050405020304" pitchFamily="18" charset="0"/>
                    <a:cs typeface="Times New Roman" panose="02020603050405020304" pitchFamily="18" charset="0"/>
                  </a:rPr>
                  <a:t>43</a:t>
                </a:r>
                <a:r>
                  <a:rPr lang="en-US" sz="2400" dirty="0">
                    <a:latin typeface="Times New Roman" panose="02020603050405020304" pitchFamily="18" charset="0"/>
                    <a:cs typeface="Times New Roman" panose="02020603050405020304" pitchFamily="18" charset="0"/>
                  </a:rPr>
                  <a:t> – 20*</a:t>
                </a:r>
                <a:r>
                  <a:rPr lang="en-US" sz="2400" u="sng" dirty="0">
                    <a:latin typeface="Times New Roman" panose="02020603050405020304" pitchFamily="18" charset="0"/>
                    <a:cs typeface="Times New Roman" panose="02020603050405020304" pitchFamily="18" charset="0"/>
                  </a:rPr>
                  <a:t>15</a:t>
                </a:r>
              </a:p>
              <a:p>
                <a:r>
                  <a:rPr lang="en-US" sz="2400" dirty="0">
                    <a:latin typeface="Times New Roman" panose="02020603050405020304" pitchFamily="18" charset="0"/>
                    <a:cs typeface="Times New Roman" panose="02020603050405020304" pitchFamily="18" charset="0"/>
                  </a:rPr>
                  <a:t>   = 7*</a:t>
                </a:r>
                <a:r>
                  <a:rPr lang="en-US" sz="2400" u="sng" dirty="0">
                    <a:latin typeface="Times New Roman" panose="02020603050405020304" pitchFamily="18" charset="0"/>
                    <a:cs typeface="Times New Roman" panose="02020603050405020304" pitchFamily="18" charset="0"/>
                  </a:rPr>
                  <a:t>43</a:t>
                </a:r>
                <a:r>
                  <a:rPr lang="en-US" sz="2400" dirty="0">
                    <a:latin typeface="Times New Roman" panose="02020603050405020304" pitchFamily="18" charset="0"/>
                    <a:cs typeface="Times New Roman" panose="02020603050405020304" pitchFamily="18" charset="0"/>
                  </a:rPr>
                  <a:t> – 20*(1*</a:t>
                </a:r>
                <a:r>
                  <a:rPr lang="en-US" sz="2400" u="sng" dirty="0">
                    <a:latin typeface="Times New Roman" panose="02020603050405020304" pitchFamily="18" charset="0"/>
                    <a:cs typeface="Times New Roman" panose="02020603050405020304" pitchFamily="18" charset="0"/>
                  </a:rPr>
                  <a:t>660</a:t>
                </a:r>
                <a:r>
                  <a:rPr lang="en-US" sz="2400" dirty="0">
                    <a:latin typeface="Times New Roman" panose="02020603050405020304" pitchFamily="18" charset="0"/>
                    <a:cs typeface="Times New Roman" panose="02020603050405020304" pitchFamily="18" charset="0"/>
                  </a:rPr>
                  <a:t> – 15*43) = -20*</a:t>
                </a:r>
                <a:r>
                  <a:rPr lang="en-US" sz="2400" u="sng" dirty="0">
                    <a:latin typeface="Times New Roman" panose="02020603050405020304" pitchFamily="18" charset="0"/>
                    <a:cs typeface="Times New Roman" panose="02020603050405020304" pitchFamily="18" charset="0"/>
                  </a:rPr>
                  <a:t>660</a:t>
                </a:r>
                <a:r>
                  <a:rPr lang="en-US" sz="2400" dirty="0">
                    <a:latin typeface="Times New Roman" panose="02020603050405020304" pitchFamily="18" charset="0"/>
                    <a:cs typeface="Times New Roman" panose="02020603050405020304" pitchFamily="18" charset="0"/>
                  </a:rPr>
                  <a:t> +307*</a:t>
                </a:r>
                <a:r>
                  <a:rPr lang="en-US" sz="2400" u="sng" dirty="0">
                    <a:latin typeface="Times New Roman" panose="02020603050405020304" pitchFamily="18" charset="0"/>
                    <a:cs typeface="Times New Roman" panose="02020603050405020304" pitchFamily="18" charset="0"/>
                  </a:rPr>
                  <a:t>43</a:t>
                </a:r>
              </a:p>
            </p:txBody>
          </p:sp>
        </mc:Choice>
        <mc:Fallback xmlns="">
          <p:sp>
            <p:nvSpPr>
              <p:cNvPr id="2" name="TextBox 1">
                <a:extLst>
                  <a:ext uri="{FF2B5EF4-FFF2-40B4-BE49-F238E27FC236}">
                    <a16:creationId xmlns:a16="http://schemas.microsoft.com/office/drawing/2014/main" id="{96983BC4-7B3A-4B33-9B89-6D9D1DD9CBD7}"/>
                  </a:ext>
                </a:extLst>
              </p:cNvPr>
              <p:cNvSpPr txBox="1">
                <a:spLocks noRot="1" noChangeAspect="1" noMove="1" noResize="1" noEditPoints="1" noAdjustHandles="1" noChangeArrowheads="1" noChangeShapeType="1" noTextEdit="1"/>
              </p:cNvSpPr>
              <p:nvPr/>
            </p:nvSpPr>
            <p:spPr>
              <a:xfrm>
                <a:off x="1284365" y="849086"/>
                <a:ext cx="9710057" cy="5816977"/>
              </a:xfrm>
              <a:prstGeom prst="rect">
                <a:avLst/>
              </a:prstGeom>
              <a:blipFill>
                <a:blip r:embed="rId2"/>
                <a:stretch>
                  <a:fillRect l="-1130" t="-838" b="-1361"/>
                </a:stretch>
              </a:blipFill>
            </p:spPr>
            <p:txBody>
              <a:bodyPr/>
              <a:lstStyle/>
              <a:p>
                <a:r>
                  <a:rPr lang="en-US">
                    <a:noFill/>
                  </a:rPr>
                  <a:t> </a:t>
                </a:r>
              </a:p>
            </p:txBody>
          </p:sp>
        </mc:Fallback>
      </mc:AlternateContent>
      <p:pic>
        <p:nvPicPr>
          <p:cNvPr id="5" name="Picture 4" descr="Emoticon making a point Stock Vector - 14709057">
            <a:extLst>
              <a:ext uri="{FF2B5EF4-FFF2-40B4-BE49-F238E27FC236}">
                <a16:creationId xmlns:a16="http://schemas.microsoft.com/office/drawing/2014/main" id="{6685FDA0-AAA7-414D-A98F-744816C361A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070" y="4855464"/>
            <a:ext cx="566688" cy="426806"/>
          </a:xfrm>
          <a:prstGeom prst="rect">
            <a:avLst/>
          </a:prstGeom>
          <a:noFill/>
          <a:ln>
            <a:noFill/>
          </a:ln>
        </p:spPr>
      </p:pic>
    </p:spTree>
    <p:extLst>
      <p:ext uri="{BB962C8B-B14F-4D97-AF65-F5344CB8AC3E}">
        <p14:creationId xmlns:p14="http://schemas.microsoft.com/office/powerpoint/2010/main" val="1024101937"/>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F528A26-D25A-42F9-AEE5-FECF1AB0470A}"/>
              </a:ext>
            </a:extLst>
          </p:cNvPr>
          <p:cNvSpPr txBox="1"/>
          <p:nvPr/>
        </p:nvSpPr>
        <p:spPr>
          <a:xfrm>
            <a:off x="1075490" y="410270"/>
            <a:ext cx="10226551" cy="4860880"/>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D17A78A-8733-44D3-BDE8-00FB08DA2CAE}"/>
                  </a:ext>
                </a:extLst>
              </p:cNvPr>
              <p:cNvSpPr txBox="1"/>
              <p:nvPr/>
            </p:nvSpPr>
            <p:spPr>
              <a:xfrm>
                <a:off x="1328057" y="763838"/>
                <a:ext cx="9853749" cy="637097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We find  307* 43 – 20 *660 = 1.</a:t>
                </a:r>
              </a:p>
              <a:p>
                <a:r>
                  <a:rPr lang="en-US" sz="2400" dirty="0">
                    <a:latin typeface="Times New Roman" panose="02020603050405020304" pitchFamily="18" charset="0"/>
                    <a:cs typeface="Times New Roman" panose="02020603050405020304" pitchFamily="18" charset="0"/>
                  </a:rPr>
                  <a:t> 	   307* 43 = 1+ 20 *660.</a:t>
                </a:r>
              </a:p>
              <a:p>
                <a:r>
                  <a:rPr lang="en-US" sz="2400" dirty="0">
                    <a:latin typeface="Times New Roman" panose="02020603050405020304" pitchFamily="18" charset="0"/>
                    <a:cs typeface="Times New Roman" panose="02020603050405020304" pitchFamily="18" charset="0"/>
                  </a:rPr>
                  <a:t>Thus by definition of congruence modulus 660, and Theorem 0.1.4.1 </a:t>
                </a:r>
              </a:p>
              <a:p>
                <a:r>
                  <a:rPr lang="en-US" sz="2400" dirty="0">
                    <a:latin typeface="Times New Roman" panose="02020603050405020304" pitchFamily="18" charset="0"/>
                    <a:cs typeface="Times New Roman" panose="02020603050405020304" pitchFamily="18" charset="0"/>
                  </a:rPr>
                  <a:t>	307* 43 (mod 660)  = (1 + </a:t>
                </a:r>
                <a:r>
                  <a:rPr lang="en-US" sz="2400" dirty="0">
                    <a:solidFill>
                      <a:srgbClr val="FF0000"/>
                    </a:solidFill>
                    <a:latin typeface="Times New Roman" panose="02020603050405020304" pitchFamily="18" charset="0"/>
                    <a:cs typeface="Times New Roman" panose="02020603050405020304" pitchFamily="18" charset="0"/>
                  </a:rPr>
                  <a:t>20 *660</a:t>
                </a:r>
                <a:r>
                  <a:rPr lang="en-US" sz="2400" dirty="0">
                    <a:latin typeface="Times New Roman" panose="02020603050405020304" pitchFamily="18" charset="0"/>
                    <a:cs typeface="Times New Roman" panose="02020603050405020304" pitchFamily="18" charset="0"/>
                  </a:rPr>
                  <a:t>)</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(mod 660)</a:t>
                </a:r>
              </a:p>
              <a:p>
                <a:r>
                  <a:rPr lang="en-US" sz="2400" dirty="0">
                    <a:latin typeface="Times New Roman" panose="02020603050405020304" pitchFamily="18" charset="0"/>
                    <a:cs typeface="Times New Roman" panose="02020603050405020304" pitchFamily="18" charset="0"/>
                  </a:rPr>
                  <a:t>	307* 43 (mod 660)  = (1 (mod 660) + </a:t>
                </a:r>
                <a:r>
                  <a:rPr lang="en-US" sz="2400" dirty="0">
                    <a:solidFill>
                      <a:srgbClr val="FF0000"/>
                    </a:solidFill>
                    <a:latin typeface="Times New Roman" panose="02020603050405020304" pitchFamily="18" charset="0"/>
                    <a:cs typeface="Times New Roman" panose="02020603050405020304" pitchFamily="18" charset="0"/>
                  </a:rPr>
                  <a:t>20 *660 (mod 660)) </a:t>
                </a:r>
                <a:r>
                  <a:rPr lang="en-US" sz="2400" dirty="0">
                    <a:latin typeface="Times New Roman" panose="02020603050405020304" pitchFamily="18" charset="0"/>
                    <a:cs typeface="Times New Roman" panose="02020603050405020304" pitchFamily="18" charset="0"/>
                  </a:rPr>
                  <a:t>(mod 660) .</a:t>
                </a:r>
              </a:p>
              <a:p>
                <a:r>
                  <a:rPr lang="en-US" sz="2400" dirty="0">
                    <a:latin typeface="Times New Roman" panose="02020603050405020304" pitchFamily="18" charset="0"/>
                    <a:cs typeface="Times New Roman" panose="02020603050405020304" pitchFamily="18" charset="0"/>
                  </a:rPr>
                  <a:t>	307* 43 (mod 660)  = (1 (mod 660) + </a:t>
                </a:r>
                <a:r>
                  <a:rPr lang="en-US" sz="2400" dirty="0">
                    <a:solidFill>
                      <a:srgbClr val="FF0000"/>
                    </a:solidFill>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)(mod 660) </a:t>
                </a:r>
              </a:p>
              <a:p>
                <a:r>
                  <a:rPr lang="en-US" sz="2400" dirty="0">
                    <a:latin typeface="Times New Roman" panose="02020603050405020304" pitchFamily="18" charset="0"/>
                    <a:cs typeface="Times New Roman" panose="02020603050405020304" pitchFamily="18" charset="0"/>
                  </a:rPr>
                  <a:t>	307* 43 (mod 660)  = (1 mod 660) mod 660</a:t>
                </a:r>
              </a:p>
              <a:p>
                <a:r>
                  <a:rPr lang="en-US" sz="2400" dirty="0">
                    <a:latin typeface="Times New Roman" panose="02020603050405020304" pitchFamily="18" charset="0"/>
                    <a:cs typeface="Times New Roman" panose="02020603050405020304" pitchFamily="18" charset="0"/>
                  </a:rPr>
                  <a:t> 	307* 43 (mod 660)  = 1 mod 660</a:t>
                </a:r>
              </a:p>
              <a:p>
                <a:r>
                  <a:rPr lang="en-US" sz="2400" dirty="0">
                    <a:latin typeface="Times New Roman" panose="02020603050405020304" pitchFamily="18" charset="0"/>
                    <a:cs typeface="Times New Roman" panose="02020603050405020304" pitchFamily="18" charset="0"/>
                  </a:rPr>
                  <a:t>	307* 43 </a:t>
                </a:r>
                <a14:m>
                  <m:oMath xmlns:m="http://schemas.openxmlformats.org/officeDocument/2006/math">
                    <m:r>
                      <a:rPr lang="en-US" sz="2400" i="1" dirty="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1(mod 660).</a:t>
                </a:r>
              </a:p>
              <a:p>
                <a:r>
                  <a:rPr lang="en-US" sz="2400" dirty="0">
                    <a:latin typeface="Times New Roman" panose="02020603050405020304" pitchFamily="18" charset="0"/>
                    <a:cs typeface="Times New Roman" panose="02020603050405020304" pitchFamily="18" charset="0"/>
                  </a:rPr>
                  <a:t>                   307 </a:t>
                </a:r>
                <a14:m>
                  <m:oMath xmlns:m="http://schemas.openxmlformats.org/officeDocument/2006/math">
                    <m:r>
                      <a:rPr lang="en-US" sz="2400" i="1" dirty="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400" i="1" dirty="0" smtClean="0">
                            <a:latin typeface="Cambria Math" panose="02040503050406030204" pitchFamily="18" charset="0"/>
                            <a:cs typeface="Times New Roman" panose="02020603050405020304" pitchFamily="18" charset="0"/>
                          </a:rPr>
                        </m:ctrlPr>
                      </m:sSupPr>
                      <m:e>
                        <m:r>
                          <a:rPr lang="en-US" sz="2400" b="0" i="1" dirty="0" smtClean="0">
                            <a:latin typeface="Cambria Math" panose="02040503050406030204" pitchFamily="18" charset="0"/>
                            <a:cs typeface="Times New Roman" panose="02020603050405020304" pitchFamily="18" charset="0"/>
                          </a:rPr>
                          <m:t>43</m:t>
                        </m:r>
                      </m:e>
                      <m:sup>
                        <m:r>
                          <a:rPr lang="en-US" sz="2400" b="0" i="1" dirty="0" smtClean="0">
                            <a:latin typeface="Cambria Math" panose="02040503050406030204" pitchFamily="18" charset="0"/>
                            <a:cs typeface="Times New Roman" panose="02020603050405020304" pitchFamily="18" charset="0"/>
                          </a:rPr>
                          <m:t>−1</m:t>
                        </m:r>
                      </m:sup>
                    </m:sSup>
                  </m:oMath>
                </a14:m>
                <a:r>
                  <a:rPr lang="en-US" sz="2400" dirty="0">
                    <a:latin typeface="Times New Roman" panose="02020603050405020304" pitchFamily="18" charset="0"/>
                    <a:cs typeface="Times New Roman" panose="02020603050405020304" pitchFamily="18" charset="0"/>
                  </a:rPr>
                  <a:t>(mod 660).</a:t>
                </a:r>
              </a:p>
              <a:p>
                <a:r>
                  <a:rPr lang="en-US" sz="2400" dirty="0">
                    <a:latin typeface="Times New Roman" panose="02020603050405020304" pitchFamily="18" charset="0"/>
                    <a:cs typeface="Times New Roman" panose="02020603050405020304" pitchFamily="18" charset="0"/>
                  </a:rPr>
                  <a:t>So </a:t>
                </a:r>
                <a:r>
                  <a:rPr lang="en-US" sz="2400" dirty="0">
                    <a:solidFill>
                      <a:srgbClr val="0000FF"/>
                    </a:solidFill>
                    <a:latin typeface="Times New Roman" panose="02020603050405020304" pitchFamily="18" charset="0"/>
                    <a:cs typeface="Times New Roman" panose="02020603050405020304" pitchFamily="18" charset="0"/>
                  </a:rPr>
                  <a:t>307 is the inverse (i.e., the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multiplicative inverse) of</a:t>
                </a:r>
                <a:r>
                  <a:rPr lang="en-US" sz="2400" dirty="0">
                    <a:solidFill>
                      <a:srgbClr val="0000FF"/>
                    </a:solidFill>
                    <a:latin typeface="Times New Roman" panose="02020603050405020304" pitchFamily="18" charset="0"/>
                    <a:cs typeface="Times New Roman" panose="02020603050405020304" pitchFamily="18" charset="0"/>
                  </a:rPr>
                  <a:t> 43 modulo 660.</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Note that 307*43 (= 13201) is an element of the equivalence class modulo 660 containing an integer 1,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660</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where [a]</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 +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n |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ɛ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Z}</a:t>
                </a:r>
                <a:r>
                  <a:rPr lang="en-US" sz="2400" dirty="0">
                    <a:latin typeface="Times New Roman" panose="02020603050405020304" pitchFamily="18" charset="0"/>
                    <a:ea typeface="Calibri" panose="020F0502020204030204" pitchFamily="34" charset="0"/>
                    <a:cs typeface="Times New Roman" panose="02020603050405020304" pitchFamily="18" charset="0"/>
                  </a:rPr>
                  <a:t>. For this case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 =20 </a:t>
                </a:r>
              </a:p>
              <a:p>
                <a:endParaRPr lang="en-US"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2D17A78A-8733-44D3-BDE8-00FB08DA2CAE}"/>
                  </a:ext>
                </a:extLst>
              </p:cNvPr>
              <p:cNvSpPr txBox="1">
                <a:spLocks noRot="1" noChangeAspect="1" noMove="1" noResize="1" noEditPoints="1" noAdjustHandles="1" noChangeArrowheads="1" noChangeShapeType="1" noTextEdit="1"/>
              </p:cNvSpPr>
              <p:nvPr/>
            </p:nvSpPr>
            <p:spPr>
              <a:xfrm>
                <a:off x="1328057" y="763838"/>
                <a:ext cx="9853749" cy="6370975"/>
              </a:xfrm>
              <a:prstGeom prst="rect">
                <a:avLst/>
              </a:prstGeom>
              <a:blipFill>
                <a:blip r:embed="rId2"/>
                <a:stretch>
                  <a:fillRect l="-990" t="-766" r="-990"/>
                </a:stretch>
              </a:blipFill>
            </p:spPr>
            <p:txBody>
              <a:bodyPr/>
              <a:lstStyle/>
              <a:p>
                <a:r>
                  <a:rPr lang="en-US">
                    <a:noFill/>
                  </a:rPr>
                  <a:t> </a:t>
                </a:r>
              </a:p>
            </p:txBody>
          </p:sp>
        </mc:Fallback>
      </mc:AlternateContent>
      <p:pic>
        <p:nvPicPr>
          <p:cNvPr id="5" name="Picture 4" descr="Emoticon making a point Stock Vector - 14709057">
            <a:extLst>
              <a:ext uri="{FF2B5EF4-FFF2-40B4-BE49-F238E27FC236}">
                <a16:creationId xmlns:a16="http://schemas.microsoft.com/office/drawing/2014/main" id="{F203094A-0D32-4C70-9F35-CC06960C77A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176" y="4297680"/>
            <a:ext cx="557401" cy="366281"/>
          </a:xfrm>
          <a:prstGeom prst="rect">
            <a:avLst/>
          </a:prstGeom>
          <a:noFill/>
          <a:ln>
            <a:noFill/>
          </a:ln>
        </p:spPr>
      </p:pic>
    </p:spTree>
    <p:extLst>
      <p:ext uri="{BB962C8B-B14F-4D97-AF65-F5344CB8AC3E}">
        <p14:creationId xmlns:p14="http://schemas.microsoft.com/office/powerpoint/2010/main" val="1550662920"/>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3ABBC65-5FE8-4F7E-9F25-B6E24A8CCB03}"/>
              </a:ext>
            </a:extLst>
          </p:cNvPr>
          <p:cNvSpPr txBox="1"/>
          <p:nvPr/>
        </p:nvSpPr>
        <p:spPr>
          <a:xfrm>
            <a:off x="1403927" y="3429000"/>
            <a:ext cx="9539986" cy="2575466"/>
          </a:xfrm>
          <a:prstGeom prst="rect">
            <a:avLst/>
          </a:prstGeom>
          <a:solidFill>
            <a:srgbClr val="FFFF00"/>
          </a:solidFill>
        </p:spPr>
        <p:txBody>
          <a:bodyPr wrap="square" rtlCol="0">
            <a:spAutoFit/>
          </a:bodyPr>
          <a:lstStyle/>
          <a:p>
            <a:endParaRPr lang="en-US" dirty="0"/>
          </a:p>
        </p:txBody>
      </p:sp>
      <p:sp>
        <p:nvSpPr>
          <p:cNvPr id="5" name="TextBox 4">
            <a:extLst>
              <a:ext uri="{FF2B5EF4-FFF2-40B4-BE49-F238E27FC236}">
                <a16:creationId xmlns:a16="http://schemas.microsoft.com/office/drawing/2014/main" id="{7C678FFB-B307-4CE7-9F79-9516F2797F95}"/>
              </a:ext>
            </a:extLst>
          </p:cNvPr>
          <p:cNvSpPr txBox="1"/>
          <p:nvPr/>
        </p:nvSpPr>
        <p:spPr>
          <a:xfrm>
            <a:off x="1403927" y="347843"/>
            <a:ext cx="9291782" cy="917539"/>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2DEC42A-1769-4774-991A-C9384252DBC3}"/>
                  </a:ext>
                </a:extLst>
              </p:cNvPr>
              <p:cNvSpPr txBox="1"/>
              <p:nvPr/>
            </p:nvSpPr>
            <p:spPr>
              <a:xfrm>
                <a:off x="1326007" y="302359"/>
                <a:ext cx="9539986" cy="6555641"/>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Example: 0.4.7.1</a:t>
                </a:r>
              </a:p>
              <a:p>
                <a:r>
                  <a:rPr lang="en-US" sz="2000" dirty="0">
                    <a:latin typeface="Times New Roman" panose="02020603050405020304" pitchFamily="18" charset="0"/>
                    <a:cs typeface="Times New Roman" panose="02020603050405020304" pitchFamily="18" charset="0"/>
                  </a:rPr>
                  <a:t>Find a </a:t>
                </a:r>
                <a:r>
                  <a:rPr lang="en-US" sz="2000" dirty="0">
                    <a:solidFill>
                      <a:srgbClr val="000099"/>
                    </a:solidFill>
                    <a:latin typeface="Times New Roman" panose="02020603050405020304" pitchFamily="18" charset="0"/>
                    <a:cs typeface="Times New Roman" panose="02020603050405020304" pitchFamily="18" charset="0"/>
                  </a:rPr>
                  <a:t>positive inverse </a:t>
                </a:r>
                <a:r>
                  <a:rPr lang="en-US" sz="2000" dirty="0">
                    <a:latin typeface="Times New Roman" panose="02020603050405020304" pitchFamily="18" charset="0"/>
                    <a:cs typeface="Times New Roman" panose="02020603050405020304" pitchFamily="18" charset="0"/>
                  </a:rPr>
                  <a:t>for 3 modulo 40.</a:t>
                </a:r>
              </a:p>
              <a:p>
                <a:r>
                  <a:rPr lang="en-US" sz="2000" dirty="0">
                    <a:latin typeface="Times New Roman" panose="02020603050405020304" pitchFamily="18" charset="0"/>
                    <a:cs typeface="Times New Roman" panose="02020603050405020304" pitchFamily="18" charset="0"/>
                  </a:rPr>
                  <a:t>That is, find a positive integer x such that 3x </a:t>
                </a:r>
                <a14:m>
                  <m:oMath xmlns:m="http://schemas.openxmlformats.org/officeDocument/2006/math">
                    <m:r>
                      <a:rPr lang="en-US" sz="2000" i="1" dirty="0">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1(mod 40).</a:t>
                </a:r>
              </a:p>
              <a:p>
                <a:r>
                  <a:rPr lang="en-US" sz="2000" dirty="0">
                    <a:latin typeface="Times New Roman" panose="02020603050405020304" pitchFamily="18" charset="0"/>
                    <a:cs typeface="Times New Roman" panose="02020603050405020304" pitchFamily="18" charset="0"/>
                  </a:rPr>
                  <a:t>Solution:</a:t>
                </a:r>
              </a:p>
              <a:p>
                <a:r>
                  <a:rPr lang="en-US" sz="2000" dirty="0">
                    <a:latin typeface="Times New Roman" panose="02020603050405020304" pitchFamily="18" charset="0"/>
                    <a:cs typeface="Times New Roman" panose="02020603050405020304" pitchFamily="18" charset="0"/>
                  </a:rPr>
                  <a:t>Find a linear combination of 3 and 40 that equals 1.</a:t>
                </a:r>
              </a:p>
              <a:p>
                <a:r>
                  <a:rPr lang="en-US" sz="2000" u="sng" dirty="0">
                    <a:latin typeface="Times New Roman" panose="02020603050405020304" pitchFamily="18" charset="0"/>
                    <a:cs typeface="Times New Roman" panose="02020603050405020304" pitchFamily="18" charset="0"/>
                  </a:rPr>
                  <a:t>40</a:t>
                </a:r>
                <a:r>
                  <a:rPr lang="en-US" sz="2000" dirty="0">
                    <a:latin typeface="Times New Roman" panose="02020603050405020304" pitchFamily="18" charset="0"/>
                    <a:cs typeface="Times New Roman" panose="02020603050405020304" pitchFamily="18" charset="0"/>
                  </a:rPr>
                  <a:t> = 13 * </a:t>
                </a:r>
                <a:r>
                  <a:rPr lang="en-US" sz="2000" u="sng"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+ 1    which yields  1 = 1 * </a:t>
                </a:r>
                <a:r>
                  <a:rPr lang="en-US" sz="2000" u="sng" dirty="0">
                    <a:latin typeface="Times New Roman" panose="02020603050405020304" pitchFamily="18" charset="0"/>
                    <a:cs typeface="Times New Roman" panose="02020603050405020304" pitchFamily="18" charset="0"/>
                  </a:rPr>
                  <a:t>40</a:t>
                </a:r>
                <a:r>
                  <a:rPr lang="en-US" sz="2000" dirty="0">
                    <a:latin typeface="Times New Roman" panose="02020603050405020304" pitchFamily="18" charset="0"/>
                    <a:cs typeface="Times New Roman" panose="02020603050405020304" pitchFamily="18" charset="0"/>
                  </a:rPr>
                  <a:t>  – 13 * </a:t>
                </a:r>
                <a:r>
                  <a:rPr lang="en-US" sz="2000" u="sng"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gcd</a:t>
                </a:r>
                <a:r>
                  <a:rPr lang="en-US" sz="2000" dirty="0">
                    <a:latin typeface="Times New Roman" panose="02020603050405020304" pitchFamily="18" charset="0"/>
                    <a:cs typeface="Times New Roman" panose="02020603050405020304" pitchFamily="18" charset="0"/>
                  </a:rPr>
                  <a:t>(40, 3) </a:t>
                </a:r>
              </a:p>
              <a:p>
                <a:r>
                  <a:rPr lang="en-US" sz="2000" u="sng" dirty="0">
                    <a:latin typeface="Times New Roman" panose="02020603050405020304" pitchFamily="18" charset="0"/>
                    <a:cs typeface="Times New Roman" panose="02020603050405020304" pitchFamily="18" charset="0"/>
                  </a:rPr>
                  <a:t>  3</a:t>
                </a:r>
                <a:r>
                  <a:rPr lang="en-US" sz="2000" dirty="0">
                    <a:latin typeface="Times New Roman" panose="02020603050405020304" pitchFamily="18" charset="0"/>
                    <a:cs typeface="Times New Roman" panose="02020603050405020304" pitchFamily="18" charset="0"/>
                  </a:rPr>
                  <a:t> =   3 * </a:t>
                </a:r>
                <a:r>
                  <a:rPr lang="en-US" sz="2000" u="sng"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+ 0    which yields  0 = 1 *   </a:t>
                </a:r>
                <a:r>
                  <a:rPr lang="en-US" sz="2000" u="sng"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   3 * </a:t>
                </a:r>
                <a:r>
                  <a:rPr lang="en-US" sz="2000" u="sng"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gcd</a:t>
                </a:r>
                <a:r>
                  <a:rPr lang="en-US" sz="2000" dirty="0">
                    <a:latin typeface="Times New Roman" panose="02020603050405020304" pitchFamily="18" charset="0"/>
                    <a:cs typeface="Times New Roman" panose="02020603050405020304" pitchFamily="18" charset="0"/>
                  </a:rPr>
                  <a:t>(3, 1) </a:t>
                </a:r>
              </a:p>
              <a:p>
                <a:r>
                  <a:rPr lang="en-US" sz="2000" u="sng" dirty="0">
                    <a:latin typeface="Times New Roman" panose="02020603050405020304" pitchFamily="18" charset="0"/>
                    <a:cs typeface="Times New Roman" panose="02020603050405020304" pitchFamily="18" charset="0"/>
                  </a:rPr>
                  <a:t>  1</a:t>
                </a:r>
                <a:r>
                  <a:rPr lang="en-US" sz="2000" dirty="0">
                    <a:latin typeface="Times New Roman" panose="02020603050405020304" pitchFamily="18" charset="0"/>
                    <a:cs typeface="Times New Roman" panose="02020603050405020304" pitchFamily="18" charset="0"/>
                  </a:rPr>
                  <a:t> =   0 * </a:t>
                </a:r>
                <a:r>
                  <a:rPr lang="en-US" sz="2000" u="sng"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+ 1    which yields  1 = 1 *   </a:t>
                </a:r>
                <a:r>
                  <a:rPr lang="en-US" sz="2000" u="sng"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   0 * </a:t>
                </a:r>
                <a:r>
                  <a:rPr lang="en-US" sz="2000" u="sng"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gcd</a:t>
                </a:r>
                <a:r>
                  <a:rPr lang="en-US" sz="2000" dirty="0">
                    <a:latin typeface="Times New Roman" panose="02020603050405020304" pitchFamily="18" charset="0"/>
                    <a:cs typeface="Times New Roman" panose="02020603050405020304" pitchFamily="18" charset="0"/>
                  </a:rPr>
                  <a:t>(1, 0) = 1.</a:t>
                </a:r>
              </a:p>
              <a:p>
                <a:r>
                  <a:rPr lang="en-US" sz="2000" dirty="0">
                    <a:latin typeface="Times New Roman" panose="02020603050405020304" pitchFamily="18" charset="0"/>
                    <a:cs typeface="Times New Roman" panose="02020603050405020304" pitchFamily="18" charset="0"/>
                  </a:rPr>
                  <a:t>Since 1 = 1 * </a:t>
                </a:r>
                <a:r>
                  <a:rPr lang="en-US" sz="2000" u="sng" dirty="0">
                    <a:latin typeface="Times New Roman" panose="02020603050405020304" pitchFamily="18" charset="0"/>
                    <a:cs typeface="Times New Roman" panose="02020603050405020304" pitchFamily="18" charset="0"/>
                  </a:rPr>
                  <a:t>40</a:t>
                </a:r>
                <a:r>
                  <a:rPr lang="en-US" sz="2000" dirty="0">
                    <a:latin typeface="Times New Roman" panose="02020603050405020304" pitchFamily="18" charset="0"/>
                    <a:cs typeface="Times New Roman" panose="02020603050405020304" pitchFamily="18" charset="0"/>
                  </a:rPr>
                  <a:t>  – 13 * </a:t>
                </a:r>
                <a:r>
                  <a:rPr lang="en-US" sz="2000" u="sng"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then</a:t>
                </a:r>
              </a:p>
              <a:p>
                <a:r>
                  <a:rPr lang="en-US" sz="2000" dirty="0">
                    <a:latin typeface="Times New Roman" panose="02020603050405020304" pitchFamily="18" charset="0"/>
                    <a:cs typeface="Times New Roman" panose="02020603050405020304" pitchFamily="18" charset="0"/>
                  </a:rPr>
                  <a:t>1 = 1 * </a:t>
                </a:r>
                <a:r>
                  <a:rPr lang="en-US" sz="2000" u="sng"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- 0 * </a:t>
                </a:r>
                <a:r>
                  <a:rPr lang="en-US" sz="2000" u="sng"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yields 1 = 1 * (</a:t>
                </a:r>
                <a:r>
                  <a:rPr lang="en-US" sz="2000" u="sng" dirty="0">
                    <a:latin typeface="Times New Roman" panose="02020603050405020304" pitchFamily="18" charset="0"/>
                    <a:cs typeface="Times New Roman" panose="02020603050405020304" pitchFamily="18" charset="0"/>
                  </a:rPr>
                  <a:t>40</a:t>
                </a:r>
                <a:r>
                  <a:rPr lang="en-US" sz="2000" dirty="0">
                    <a:latin typeface="Times New Roman" panose="02020603050405020304" pitchFamily="18" charset="0"/>
                    <a:cs typeface="Times New Roman" panose="02020603050405020304" pitchFamily="18" charset="0"/>
                  </a:rPr>
                  <a:t> – 13 * </a:t>
                </a:r>
                <a:r>
                  <a:rPr lang="en-US" sz="2000" u="sng"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Linear combination of 40 and 3.  </a:t>
                </a:r>
              </a:p>
              <a:p>
                <a:r>
                  <a:rPr lang="en-US" sz="2000" dirty="0">
                    <a:latin typeface="Times New Roman" panose="02020603050405020304" pitchFamily="18" charset="0"/>
                    <a:cs typeface="Times New Roman" panose="02020603050405020304" pitchFamily="18" charset="0"/>
                  </a:rPr>
                  <a:t>                    This yields   (-13)* </a:t>
                </a:r>
                <a:r>
                  <a:rPr lang="en-US" sz="2000" u="sng"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 1 + (-1)*</a:t>
                </a:r>
                <a:r>
                  <a:rPr lang="en-US" sz="2000" u="sng" dirty="0">
                    <a:latin typeface="Times New Roman" panose="02020603050405020304" pitchFamily="18" charset="0"/>
                    <a:cs typeface="Times New Roman" panose="02020603050405020304" pitchFamily="18" charset="0"/>
                  </a:rPr>
                  <a:t>40</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By definition of congruence modulo n, </a:t>
                </a:r>
              </a:p>
              <a:p>
                <a:r>
                  <a:rPr lang="en-US" sz="2000" dirty="0">
                    <a:solidFill>
                      <a:srgbClr val="0000FF"/>
                    </a:solidFill>
                    <a:latin typeface="Times New Roman" panose="02020603050405020304" pitchFamily="18" charset="0"/>
                    <a:cs typeface="Times New Roman" panose="02020603050405020304" pitchFamily="18" charset="0"/>
                  </a:rPr>
                  <a:t>	(-13)* 3 (mod 40)  = (1 mod 40 + (-1)*</a:t>
                </a:r>
                <a:r>
                  <a:rPr lang="en-US" sz="2000" u="sng" dirty="0">
                    <a:solidFill>
                      <a:srgbClr val="0000FF"/>
                    </a:solidFill>
                    <a:latin typeface="Times New Roman" panose="02020603050405020304" pitchFamily="18" charset="0"/>
                    <a:cs typeface="Times New Roman" panose="02020603050405020304" pitchFamily="18" charset="0"/>
                  </a:rPr>
                  <a:t>40</a:t>
                </a:r>
                <a:r>
                  <a:rPr lang="en-US" sz="2000" dirty="0">
                    <a:solidFill>
                      <a:srgbClr val="0000FF"/>
                    </a:solidFill>
                    <a:latin typeface="Times New Roman" panose="02020603050405020304" pitchFamily="18" charset="0"/>
                    <a:cs typeface="Times New Roman" panose="02020603050405020304" pitchFamily="18" charset="0"/>
                  </a:rPr>
                  <a:t> mod 40) mod 40</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(-13)* </a:t>
                </a:r>
                <a:r>
                  <a:rPr lang="en-US" sz="2000" u="sng" dirty="0">
                    <a:solidFill>
                      <a:schemeClr val="tx1"/>
                    </a:solidFill>
                    <a:latin typeface="Times New Roman" panose="02020603050405020304" pitchFamily="18" charset="0"/>
                    <a:cs typeface="Times New Roman" panose="02020603050405020304" pitchFamily="18" charset="0"/>
                  </a:rPr>
                  <a:t>3</a:t>
                </a:r>
                <a:r>
                  <a:rPr lang="en-US" sz="20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000" dirty="0">
                    <a:solidFill>
                      <a:schemeClr val="tx1"/>
                    </a:solidFill>
                    <a:latin typeface="Times New Roman" panose="02020603050405020304" pitchFamily="18" charset="0"/>
                    <a:cs typeface="Times New Roman" panose="02020603050405020304" pitchFamily="18" charset="0"/>
                  </a:rPr>
                  <a:t>1(mod 40). </a:t>
                </a:r>
              </a:p>
              <a:p>
                <a:r>
                  <a:rPr lang="en-US" sz="2000" dirty="0">
                    <a:latin typeface="Times New Roman" panose="02020603050405020304" pitchFamily="18" charset="0"/>
                    <a:cs typeface="Times New Roman" panose="02020603050405020304" pitchFamily="18" charset="0"/>
                  </a:rPr>
                  <a:t>This result implies that </a:t>
                </a:r>
                <a:r>
                  <a:rPr lang="en-US" sz="2000" dirty="0">
                    <a:solidFill>
                      <a:srgbClr val="0000FF"/>
                    </a:solidFill>
                    <a:latin typeface="Times New Roman" panose="02020603050405020304" pitchFamily="18" charset="0"/>
                    <a:cs typeface="Times New Roman" panose="02020603050405020304" pitchFamily="18" charset="0"/>
                  </a:rPr>
                  <a:t>-13 is an inverse for 3 mod 40</a:t>
                </a:r>
                <a:r>
                  <a:rPr lang="en-US" sz="2000" dirty="0">
                    <a:latin typeface="Times New Roman" panose="02020603050405020304" pitchFamily="18" charset="0"/>
                    <a:cs typeface="Times New Roman" panose="02020603050405020304" pitchFamily="18" charset="0"/>
                  </a:rPr>
                  <a:t>. In symbol, (-13)* </a:t>
                </a:r>
                <a:r>
                  <a:rPr lang="en-US" sz="2000" u="sng"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 </m:t>
                    </m:r>
                  </m:oMath>
                </a14:m>
                <a:r>
                  <a:rPr lang="en-US" sz="2000" dirty="0">
                    <a:latin typeface="Times New Roman" panose="02020603050405020304" pitchFamily="18" charset="0"/>
                    <a:cs typeface="Times New Roman" panose="02020603050405020304" pitchFamily="18" charset="0"/>
                  </a:rPr>
                  <a:t>1(mod 40). </a:t>
                </a:r>
              </a:p>
              <a:p>
                <a:r>
                  <a:rPr lang="en-US" sz="2000" dirty="0">
                    <a:solidFill>
                      <a:srgbClr val="0000FF"/>
                    </a:solidFill>
                    <a:latin typeface="Times New Roman" panose="02020603050405020304" pitchFamily="18" charset="0"/>
                    <a:cs typeface="Times New Roman" panose="02020603050405020304" pitchFamily="18" charset="0"/>
                  </a:rPr>
                  <a:t>To find a positive inverse</a:t>
                </a:r>
                <a:r>
                  <a:rPr lang="en-US" sz="2000" dirty="0">
                    <a:latin typeface="Times New Roman" panose="02020603050405020304" pitchFamily="18" charset="0"/>
                    <a:cs typeface="Times New Roman" panose="02020603050405020304" pitchFamily="18" charset="0"/>
                  </a:rPr>
                  <a:t>, compute 40 -13 which yields 27, and 27 </a:t>
                </a:r>
                <a14:m>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(−13)</m:t>
                    </m:r>
                  </m:oMath>
                </a14:m>
                <a:r>
                  <a:rPr lang="en-US" sz="2000" dirty="0">
                    <a:latin typeface="Times New Roman" panose="02020603050405020304" pitchFamily="18" charset="0"/>
                    <a:cs typeface="Times New Roman" panose="02020603050405020304" pitchFamily="18" charset="0"/>
                  </a:rPr>
                  <a:t>(mod 40) because 27 – (-13) = 40.  So, by  Theorem 0.1.4.3(3.  ab </a:t>
                </a:r>
                <a14:m>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cd (mod n),</a:t>
                </a:r>
              </a:p>
              <a:p>
                <a:r>
                  <a:rPr lang="en-US" sz="2000" dirty="0">
                    <a:latin typeface="Times New Roman" panose="02020603050405020304" pitchFamily="18" charset="0"/>
                    <a:cs typeface="Times New Roman" panose="02020603050405020304" pitchFamily="18" charset="0"/>
                  </a:rPr>
                  <a:t>	27 * 3 </a:t>
                </a:r>
                <a14:m>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(-13) *3 </a:t>
                </a:r>
                <a14:m>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(1 mod 40),</a:t>
                </a:r>
              </a:p>
              <a:p>
                <a:r>
                  <a:rPr lang="en-US" sz="2000" dirty="0">
                    <a:latin typeface="Times New Roman" panose="02020603050405020304" pitchFamily="18" charset="0"/>
                    <a:cs typeface="Times New Roman" panose="02020603050405020304" pitchFamily="18" charset="0"/>
                  </a:rPr>
                  <a:t>and thus by the transitive property of congruence modulo n, 27 is a positive integer that is an inverse for 3 modulo 40.</a:t>
                </a:r>
              </a:p>
              <a:p>
                <a:endParaRPr lang="en-US" sz="20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B2DEC42A-1769-4774-991A-C9384252DBC3}"/>
                  </a:ext>
                </a:extLst>
              </p:cNvPr>
              <p:cNvSpPr txBox="1">
                <a:spLocks noRot="1" noChangeAspect="1" noMove="1" noResize="1" noEditPoints="1" noAdjustHandles="1" noChangeArrowheads="1" noChangeShapeType="1" noTextEdit="1"/>
              </p:cNvSpPr>
              <p:nvPr/>
            </p:nvSpPr>
            <p:spPr>
              <a:xfrm>
                <a:off x="1326007" y="302359"/>
                <a:ext cx="9539986" cy="6555641"/>
              </a:xfrm>
              <a:prstGeom prst="rect">
                <a:avLst/>
              </a:prstGeom>
              <a:blipFill>
                <a:blip r:embed="rId2"/>
                <a:stretch>
                  <a:fillRect l="-703" t="-558"/>
                </a:stretch>
              </a:blipFill>
            </p:spPr>
            <p:txBody>
              <a:bodyPr/>
              <a:lstStyle/>
              <a:p>
                <a:r>
                  <a:rPr lang="en-US">
                    <a:noFill/>
                  </a:rPr>
                  <a:t> </a:t>
                </a:r>
              </a:p>
            </p:txBody>
          </p:sp>
        </mc:Fallback>
      </mc:AlternateContent>
      <p:sp>
        <p:nvSpPr>
          <p:cNvPr id="3" name="Thought Bubble: Cloud 2">
            <a:extLst>
              <a:ext uri="{FF2B5EF4-FFF2-40B4-BE49-F238E27FC236}">
                <a16:creationId xmlns:a16="http://schemas.microsoft.com/office/drawing/2014/main" id="{62BD56E2-5814-4BA4-B51C-B240EDE8C988}"/>
              </a:ext>
            </a:extLst>
          </p:cNvPr>
          <p:cNvSpPr/>
          <p:nvPr/>
        </p:nvSpPr>
        <p:spPr>
          <a:xfrm rot="20706359" flipH="1">
            <a:off x="568625" y="4241922"/>
            <a:ext cx="459310" cy="477796"/>
          </a:xfrm>
          <a:prstGeom prst="cloudCallout">
            <a:avLst>
              <a:gd name="adj1" fmla="val -45882"/>
              <a:gd name="adj2" fmla="val 11811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Emoticon making a point Stock Vector - 14709057">
            <a:extLst>
              <a:ext uri="{FF2B5EF4-FFF2-40B4-BE49-F238E27FC236}">
                <a16:creationId xmlns:a16="http://schemas.microsoft.com/office/drawing/2014/main" id="{28C3818C-237A-3527-7B62-64912BB14EF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176" y="4297680"/>
            <a:ext cx="557401" cy="366281"/>
          </a:xfrm>
          <a:prstGeom prst="rect">
            <a:avLst/>
          </a:prstGeom>
          <a:noFill/>
          <a:ln>
            <a:noFill/>
          </a:ln>
        </p:spPr>
      </p:pic>
    </p:spTree>
    <p:extLst>
      <p:ext uri="{BB962C8B-B14F-4D97-AF65-F5344CB8AC3E}">
        <p14:creationId xmlns:p14="http://schemas.microsoft.com/office/powerpoint/2010/main" val="2492941559"/>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69F863-9EF1-425A-A997-08970C32CFDB}"/>
              </a:ext>
            </a:extLst>
          </p:cNvPr>
          <p:cNvSpPr txBox="1"/>
          <p:nvPr/>
        </p:nvSpPr>
        <p:spPr>
          <a:xfrm>
            <a:off x="0" y="4045527"/>
            <a:ext cx="12192000" cy="2392218"/>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2DEC42A-1769-4774-991A-C9384252DBC3}"/>
                  </a:ext>
                </a:extLst>
              </p:cNvPr>
              <p:cNvSpPr txBox="1"/>
              <p:nvPr/>
            </p:nvSpPr>
            <p:spPr>
              <a:xfrm>
                <a:off x="1615005" y="1330234"/>
                <a:ext cx="9266355" cy="5539978"/>
              </a:xfrm>
              <a:prstGeom prst="rect">
                <a:avLst/>
              </a:prstGeom>
              <a:noFill/>
            </p:spPr>
            <p:txBody>
              <a:bodyPr wrap="square" rtlCol="0">
                <a:spAutoFit/>
              </a:bodyPr>
              <a:lstStyle/>
              <a:p>
                <a:pPr>
                  <a:spcAft>
                    <a:spcPts val="1200"/>
                  </a:spcAft>
                </a:pPr>
                <a:r>
                  <a:rPr lang="en-US" sz="2400" dirty="0">
                    <a:cs typeface="Times New Roman" panose="02020603050405020304" pitchFamily="18" charset="0"/>
                  </a:rPr>
                  <a:t>Example: 0.4.7.1 [another crazy way]</a:t>
                </a:r>
              </a:p>
              <a:p>
                <a:r>
                  <a:rPr lang="en-US" sz="2000" dirty="0">
                    <a:latin typeface="Times New Roman" panose="02020603050405020304" pitchFamily="18" charset="0"/>
                    <a:cs typeface="Times New Roman" panose="02020603050405020304" pitchFamily="18" charset="0"/>
                  </a:rPr>
                  <a:t>Find a positive inverse for 3 modulo 40.</a:t>
                </a:r>
              </a:p>
              <a:p>
                <a:r>
                  <a:rPr lang="en-US" sz="2000" dirty="0">
                    <a:latin typeface="Times New Roman" panose="02020603050405020304" pitchFamily="18" charset="0"/>
                    <a:cs typeface="Times New Roman" panose="02020603050405020304" pitchFamily="18" charset="0"/>
                  </a:rPr>
                  <a:t>That is, find a positive integer x such that 3x </a:t>
                </a:r>
                <a14:m>
                  <m:oMath xmlns:m="http://schemas.openxmlformats.org/officeDocument/2006/math">
                    <m:r>
                      <a:rPr lang="en-US" sz="2000" i="1" dirty="0">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1(mod 40).</a:t>
                </a:r>
              </a:p>
              <a:p>
                <a:r>
                  <a:rPr lang="en-US" sz="2000" dirty="0">
                    <a:latin typeface="Times New Roman" panose="02020603050405020304" pitchFamily="18" charset="0"/>
                    <a:cs typeface="Times New Roman" panose="02020603050405020304" pitchFamily="18" charset="0"/>
                  </a:rPr>
                  <a:t>Solution:</a:t>
                </a:r>
              </a:p>
              <a:p>
                <a:r>
                  <a:rPr lang="en-US" sz="2000" dirty="0">
                    <a:latin typeface="Times New Roman" panose="02020603050405020304" pitchFamily="18" charset="0"/>
                    <a:cs typeface="Times New Roman" panose="02020603050405020304" pitchFamily="18" charset="0"/>
                  </a:rPr>
                  <a:t>Find a linear combination of 3 and 40 that equals 1.</a:t>
                </a:r>
              </a:p>
              <a:p>
                <a:r>
                  <a:rPr lang="en-US" sz="2000" u="sng" dirty="0">
                    <a:latin typeface="Times New Roman" panose="02020603050405020304" pitchFamily="18" charset="0"/>
                    <a:cs typeface="Times New Roman" panose="02020603050405020304" pitchFamily="18" charset="0"/>
                  </a:rPr>
                  <a:t>40</a:t>
                </a:r>
                <a:r>
                  <a:rPr lang="en-US" sz="2000" dirty="0">
                    <a:latin typeface="Times New Roman" panose="02020603050405020304" pitchFamily="18" charset="0"/>
                    <a:cs typeface="Times New Roman" panose="02020603050405020304" pitchFamily="18" charset="0"/>
                  </a:rPr>
                  <a:t> = 13 * </a:t>
                </a:r>
                <a:r>
                  <a:rPr lang="en-US" sz="2000" u="sng"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+ 1. This yields  1 = 1 * </a:t>
                </a:r>
                <a:r>
                  <a:rPr lang="en-US" sz="2000" u="sng" dirty="0">
                    <a:latin typeface="Times New Roman" panose="02020603050405020304" pitchFamily="18" charset="0"/>
                    <a:cs typeface="Times New Roman" panose="02020603050405020304" pitchFamily="18" charset="0"/>
                  </a:rPr>
                  <a:t>40</a:t>
                </a:r>
                <a:r>
                  <a:rPr lang="en-US" sz="2000" dirty="0">
                    <a:latin typeface="Times New Roman" panose="02020603050405020304" pitchFamily="18" charset="0"/>
                    <a:cs typeface="Times New Roman" panose="02020603050405020304" pitchFamily="18" charset="0"/>
                  </a:rPr>
                  <a:t> – 13 * </a:t>
                </a:r>
                <a:r>
                  <a:rPr lang="en-US" sz="2000" u="sng"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gcd</a:t>
                </a:r>
                <a:r>
                  <a:rPr lang="en-US" sz="2000" dirty="0">
                    <a:latin typeface="Times New Roman" panose="02020603050405020304" pitchFamily="18" charset="0"/>
                    <a:cs typeface="Times New Roman" panose="02020603050405020304" pitchFamily="18" charset="0"/>
                  </a:rPr>
                  <a:t>(40, 3)  </a:t>
                </a:r>
              </a:p>
              <a:p>
                <a:r>
                  <a:rPr lang="en-US" sz="2000" dirty="0">
                    <a:latin typeface="Times New Roman" panose="02020603050405020304" pitchFamily="18" charset="0"/>
                    <a:cs typeface="Times New Roman" panose="02020603050405020304" pitchFamily="18" charset="0"/>
                  </a:rPr>
                  <a:t>  </a:t>
                </a:r>
                <a:r>
                  <a:rPr lang="en-US" sz="2000" u="sng"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   3 * </a:t>
                </a:r>
                <a:r>
                  <a:rPr lang="en-US" sz="2000" u="sng"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+ 0. This yields  0 = 1 *   </a:t>
                </a:r>
                <a:r>
                  <a:rPr lang="en-US" sz="2000" u="sng"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   3 * </a:t>
                </a:r>
                <a:r>
                  <a:rPr lang="en-US" sz="2000" u="sng"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gcd</a:t>
                </a:r>
                <a:r>
                  <a:rPr lang="en-US" sz="2000" dirty="0">
                    <a:latin typeface="Times New Roman" panose="02020603050405020304" pitchFamily="18" charset="0"/>
                    <a:cs typeface="Times New Roman" panose="02020603050405020304" pitchFamily="18" charset="0"/>
                  </a:rPr>
                  <a:t>(  3, 1)  </a:t>
                </a:r>
              </a:p>
              <a:p>
                <a:r>
                  <a:rPr lang="en-US" sz="2000" dirty="0">
                    <a:latin typeface="Times New Roman" panose="02020603050405020304" pitchFamily="18" charset="0"/>
                    <a:cs typeface="Times New Roman" panose="02020603050405020304" pitchFamily="18" charset="0"/>
                  </a:rPr>
                  <a:t>  </a:t>
                </a:r>
                <a:r>
                  <a:rPr lang="en-US" sz="2000" u="sng"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   1 * </a:t>
                </a:r>
                <a:r>
                  <a:rPr lang="en-US" sz="2000" u="sng"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+ 1. This yields  1 = 1 *   </a:t>
                </a:r>
                <a:r>
                  <a:rPr lang="en-US" sz="2000" u="sng"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   0 * </a:t>
                </a:r>
                <a:r>
                  <a:rPr lang="en-US" sz="2000" u="sng"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gcd</a:t>
                </a:r>
                <a:r>
                  <a:rPr lang="en-US" sz="2000" dirty="0">
                    <a:latin typeface="Times New Roman" panose="02020603050405020304" pitchFamily="18" charset="0"/>
                    <a:cs typeface="Times New Roman" panose="02020603050405020304" pitchFamily="18" charset="0"/>
                  </a:rPr>
                  <a:t>(  1, 0) = 1.  </a:t>
                </a:r>
                <a:r>
                  <a:rPr lang="en-US" sz="2000" dirty="0">
                    <a:solidFill>
                      <a:srgbClr val="C00000"/>
                    </a:solidFill>
                    <a:latin typeface="Times New Roman" panose="02020603050405020304" pitchFamily="18" charset="0"/>
                    <a:cs typeface="Times New Roman" panose="02020603050405020304" pitchFamily="18" charset="0"/>
                  </a:rPr>
                  <a:t>(What if?)</a:t>
                </a:r>
              </a:p>
              <a:p>
                <a:r>
                  <a:rPr lang="en-US" sz="2000" dirty="0">
                    <a:solidFill>
                      <a:srgbClr val="000099"/>
                    </a:solidFill>
                    <a:latin typeface="Times New Roman" panose="02020603050405020304" pitchFamily="18" charset="0"/>
                    <a:cs typeface="Times New Roman" panose="02020603050405020304" pitchFamily="18" charset="0"/>
                  </a:rPr>
                  <a:t>Since 4 * </a:t>
                </a:r>
                <a:r>
                  <a:rPr lang="en-US" sz="2000" u="sng" dirty="0">
                    <a:solidFill>
                      <a:srgbClr val="000099"/>
                    </a:solidFill>
                    <a:latin typeface="Times New Roman" panose="02020603050405020304" pitchFamily="18" charset="0"/>
                    <a:cs typeface="Times New Roman" panose="02020603050405020304" pitchFamily="18" charset="0"/>
                  </a:rPr>
                  <a:t>40</a:t>
                </a:r>
                <a:r>
                  <a:rPr lang="en-US" sz="2000" dirty="0">
                    <a:solidFill>
                      <a:srgbClr val="000099"/>
                    </a:solidFill>
                    <a:latin typeface="Times New Roman" panose="02020603050405020304" pitchFamily="18" charset="0"/>
                    <a:cs typeface="Times New Roman" panose="02020603050405020304" pitchFamily="18" charset="0"/>
                  </a:rPr>
                  <a:t> = 53 * </a:t>
                </a:r>
                <a:r>
                  <a:rPr lang="en-US" sz="2000" u="sng" dirty="0">
                    <a:solidFill>
                      <a:srgbClr val="000099"/>
                    </a:solidFill>
                    <a:latin typeface="Times New Roman" panose="02020603050405020304" pitchFamily="18" charset="0"/>
                    <a:cs typeface="Times New Roman" panose="02020603050405020304" pitchFamily="18" charset="0"/>
                  </a:rPr>
                  <a:t>3</a:t>
                </a:r>
                <a:r>
                  <a:rPr lang="en-US" sz="2000" dirty="0">
                    <a:solidFill>
                      <a:srgbClr val="000099"/>
                    </a:solidFill>
                    <a:latin typeface="Times New Roman" panose="02020603050405020304" pitchFamily="18" charset="0"/>
                    <a:cs typeface="Times New Roman" panose="02020603050405020304" pitchFamily="18" charset="0"/>
                  </a:rPr>
                  <a:t> + 1</a:t>
                </a:r>
                <a:r>
                  <a:rPr lang="en-US" sz="2000" dirty="0">
                    <a:latin typeface="Times New Roman" panose="02020603050405020304" pitchFamily="18" charset="0"/>
                    <a:cs typeface="Times New Roman" panose="02020603050405020304" pitchFamily="18" charset="0"/>
                  </a:rPr>
                  <a:t>, then 1 = 4 * </a:t>
                </a:r>
                <a:r>
                  <a:rPr lang="en-US" sz="2000" u="sng" dirty="0">
                    <a:latin typeface="Times New Roman" panose="02020603050405020304" pitchFamily="18" charset="0"/>
                    <a:cs typeface="Times New Roman" panose="02020603050405020304" pitchFamily="18" charset="0"/>
                  </a:rPr>
                  <a:t>40</a:t>
                </a:r>
                <a:r>
                  <a:rPr lang="en-US" sz="2000" dirty="0">
                    <a:latin typeface="Times New Roman" panose="02020603050405020304" pitchFamily="18" charset="0"/>
                    <a:cs typeface="Times New Roman" panose="02020603050405020304" pitchFamily="18" charset="0"/>
                  </a:rPr>
                  <a:t>  + (-53) * </a:t>
                </a:r>
                <a:r>
                  <a:rPr lang="en-US" sz="2000" u="sng"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by definition of congruence modulo n, and Theorem 0.1.4.1 (modular equivalence)</a:t>
                </a:r>
              </a:p>
              <a:p>
                <a:r>
                  <a:rPr lang="en-US" sz="2000" dirty="0">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 (-53)* </a:t>
                </a:r>
                <a:r>
                  <a:rPr lang="en-US" sz="2000" u="sng" dirty="0">
                    <a:solidFill>
                      <a:schemeClr val="tx1"/>
                    </a:solidFill>
                    <a:latin typeface="Times New Roman" panose="02020603050405020304" pitchFamily="18" charset="0"/>
                    <a:cs typeface="Times New Roman" panose="02020603050405020304" pitchFamily="18" charset="0"/>
                  </a:rPr>
                  <a:t>3</a:t>
                </a:r>
                <a:r>
                  <a:rPr lang="en-US" sz="20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000" dirty="0">
                    <a:solidFill>
                      <a:schemeClr val="tx1"/>
                    </a:solidFill>
                    <a:latin typeface="Times New Roman" panose="02020603050405020304" pitchFamily="18" charset="0"/>
                    <a:cs typeface="Times New Roman" panose="02020603050405020304" pitchFamily="18" charset="0"/>
                  </a:rPr>
                  <a:t>1(mod 40). </a:t>
                </a:r>
              </a:p>
              <a:p>
                <a:r>
                  <a:rPr lang="en-US" sz="2000" dirty="0">
                    <a:latin typeface="Times New Roman" panose="02020603050405020304" pitchFamily="18" charset="0"/>
                    <a:cs typeface="Times New Roman" panose="02020603050405020304" pitchFamily="18" charset="0"/>
                  </a:rPr>
                  <a:t>This result implies that -53 is an inverse for 3 mod 40. In symbol,  -53 </a:t>
                </a:r>
                <a14:m>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 </m:t>
                    </m:r>
                    <m:sSup>
                      <m:sSupPr>
                        <m:ctrlPr>
                          <a:rPr lang="en-US" sz="200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3</m:t>
                        </m:r>
                      </m:e>
                      <m:sup>
                        <m:r>
                          <a:rPr lang="en-US" sz="2000" b="0" i="1" smtClean="0">
                            <a:latin typeface="Cambria Math" panose="02040503050406030204" pitchFamily="18" charset="0"/>
                            <a:ea typeface="Cambria Math" panose="02040503050406030204" pitchFamily="18" charset="0"/>
                            <a:cs typeface="Times New Roman" panose="02020603050405020304" pitchFamily="18" charset="0"/>
                          </a:rPr>
                          <m:t>−1</m:t>
                        </m:r>
                      </m:sup>
                    </m:sSup>
                  </m:oMath>
                </a14:m>
                <a:r>
                  <a:rPr lang="en-US" sz="2000" dirty="0">
                    <a:latin typeface="Times New Roman" panose="02020603050405020304" pitchFamily="18" charset="0"/>
                    <a:cs typeface="Times New Roman" panose="02020603050405020304" pitchFamily="18" charset="0"/>
                  </a:rPr>
                  <a:t>(mod 40). </a:t>
                </a:r>
              </a:p>
              <a:p>
                <a:r>
                  <a:rPr lang="en-US" sz="2000" dirty="0">
                    <a:solidFill>
                      <a:srgbClr val="0000FF"/>
                    </a:solidFill>
                    <a:latin typeface="Times New Roman" panose="02020603050405020304" pitchFamily="18" charset="0"/>
                    <a:cs typeface="Times New Roman" panose="02020603050405020304" pitchFamily="18" charset="0"/>
                  </a:rPr>
                  <a:t>To find a positive inverse</a:t>
                </a:r>
                <a:r>
                  <a:rPr lang="en-US" sz="2000" dirty="0">
                    <a:latin typeface="Times New Roman" panose="02020603050405020304" pitchFamily="18" charset="0"/>
                    <a:cs typeface="Times New Roman" panose="02020603050405020304" pitchFamily="18" charset="0"/>
                  </a:rPr>
                  <a:t>, compute -53 + 40 = -13,  and then -13 + 40 = 27. 	</a:t>
                </a:r>
              </a:p>
              <a:p>
                <a:r>
                  <a:rPr lang="en-US" sz="2000" dirty="0">
                    <a:latin typeface="Times New Roman" panose="02020603050405020304" pitchFamily="18" charset="0"/>
                    <a:cs typeface="Times New Roman" panose="02020603050405020304" pitchFamily="18" charset="0"/>
                  </a:rPr>
                  <a:t>	27 * 3 </a:t>
                </a:r>
                <a14:m>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 </m:t>
                    </m:r>
                  </m:oMath>
                </a14:m>
                <a:r>
                  <a:rPr lang="en-US" sz="2000" dirty="0">
                    <a:latin typeface="Times New Roman" panose="02020603050405020304" pitchFamily="18" charset="0"/>
                    <a:cs typeface="Times New Roman" panose="02020603050405020304" pitchFamily="18" charset="0"/>
                  </a:rPr>
                  <a:t>(-13) *3 </a:t>
                </a:r>
                <a14:m>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(-53) * 3 </a:t>
                </a:r>
                <a14:m>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(1 mod 40),</a:t>
                </a:r>
              </a:p>
              <a:p>
                <a:r>
                  <a:rPr lang="en-US" sz="2000" dirty="0">
                    <a:latin typeface="Times New Roman" panose="02020603050405020304" pitchFamily="18" charset="0"/>
                    <a:cs typeface="Times New Roman" panose="02020603050405020304" pitchFamily="18" charset="0"/>
                  </a:rPr>
                  <a:t>Then -53, -13 and 27 are the inverse of 3 modulo 40.  Therefore, 27 is a positive integer, that is an inverse for 3 modulo 40.</a:t>
                </a:r>
              </a:p>
              <a:p>
                <a:endParaRPr lang="en-US" sz="20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B2DEC42A-1769-4774-991A-C9384252DBC3}"/>
                  </a:ext>
                </a:extLst>
              </p:cNvPr>
              <p:cNvSpPr txBox="1">
                <a:spLocks noRot="1" noChangeAspect="1" noMove="1" noResize="1" noEditPoints="1" noAdjustHandles="1" noChangeArrowheads="1" noChangeShapeType="1" noTextEdit="1"/>
              </p:cNvSpPr>
              <p:nvPr/>
            </p:nvSpPr>
            <p:spPr>
              <a:xfrm>
                <a:off x="1615005" y="1330234"/>
                <a:ext cx="9266355" cy="5539978"/>
              </a:xfrm>
              <a:prstGeom prst="rect">
                <a:avLst/>
              </a:prstGeom>
              <a:blipFill>
                <a:blip r:embed="rId2"/>
                <a:stretch>
                  <a:fillRect l="-1053" t="-880"/>
                </a:stretch>
              </a:blipFill>
            </p:spPr>
            <p:txBody>
              <a:bodyPr/>
              <a:lstStyle/>
              <a:p>
                <a:r>
                  <a:rPr lang="en-US">
                    <a:noFill/>
                  </a:rPr>
                  <a:t> </a:t>
                </a:r>
              </a:p>
            </p:txBody>
          </p:sp>
        </mc:Fallback>
      </mc:AlternateContent>
      <p:sp>
        <p:nvSpPr>
          <p:cNvPr id="3" name="Thought Bubble: Cloud 2">
            <a:extLst>
              <a:ext uri="{FF2B5EF4-FFF2-40B4-BE49-F238E27FC236}">
                <a16:creationId xmlns:a16="http://schemas.microsoft.com/office/drawing/2014/main" id="{62BD56E2-5814-4BA4-B51C-B240EDE8C988}"/>
              </a:ext>
            </a:extLst>
          </p:cNvPr>
          <p:cNvSpPr/>
          <p:nvPr/>
        </p:nvSpPr>
        <p:spPr>
          <a:xfrm rot="20706359" flipH="1">
            <a:off x="724494" y="699964"/>
            <a:ext cx="343272" cy="284613"/>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mage result for smiley face images">
            <a:extLst>
              <a:ext uri="{FF2B5EF4-FFF2-40B4-BE49-F238E27FC236}">
                <a16:creationId xmlns:a16="http://schemas.microsoft.com/office/drawing/2014/main" id="{1A7E2B99-3F0A-4D6D-9873-675FBF243FB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967154">
            <a:off x="630621" y="646386"/>
            <a:ext cx="467956" cy="363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27798"/>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C4388E3-5FCE-45D5-B09A-69BE76B5B8AB}"/>
              </a:ext>
            </a:extLst>
          </p:cNvPr>
          <p:cNvSpPr txBox="1"/>
          <p:nvPr/>
        </p:nvSpPr>
        <p:spPr>
          <a:xfrm>
            <a:off x="1859495" y="4592581"/>
            <a:ext cx="9296739" cy="968482"/>
          </a:xfrm>
          <a:prstGeom prst="rect">
            <a:avLst/>
          </a:prstGeom>
          <a:solidFill>
            <a:schemeClr val="accent5">
              <a:lumMod val="20000"/>
              <a:lumOff val="80000"/>
            </a:schemeClr>
          </a:solidFill>
        </p:spPr>
        <p:txBody>
          <a:bodyPr wrap="square" rtlCol="0">
            <a:spAutoFit/>
          </a:bodyPr>
          <a:lstStyle/>
          <a:p>
            <a:endParaRPr lang="en-US" dirty="0"/>
          </a:p>
        </p:txBody>
      </p:sp>
      <p:sp>
        <p:nvSpPr>
          <p:cNvPr id="8" name="TextBox 7">
            <a:extLst>
              <a:ext uri="{FF2B5EF4-FFF2-40B4-BE49-F238E27FC236}">
                <a16:creationId xmlns:a16="http://schemas.microsoft.com/office/drawing/2014/main" id="{D3B416FC-CC39-4924-9AD0-F70E98F412FC}"/>
              </a:ext>
            </a:extLst>
          </p:cNvPr>
          <p:cNvSpPr txBox="1"/>
          <p:nvPr/>
        </p:nvSpPr>
        <p:spPr>
          <a:xfrm>
            <a:off x="1731478" y="1149120"/>
            <a:ext cx="9296739" cy="1116300"/>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859494" y="1177600"/>
            <a:ext cx="8601027" cy="5216813"/>
          </a:xfrm>
          <a:prstGeom prst="rect">
            <a:avLst/>
          </a:prstGeom>
        </p:spPr>
        <p:txBody>
          <a:bodyPr wrap="square">
            <a:spAutoFit/>
          </a:bodyPr>
          <a:lstStyle/>
          <a:p>
            <a:pPr>
              <a:spcAft>
                <a:spcPts val="1800"/>
              </a:spcAft>
            </a:pPr>
            <a:r>
              <a:rPr lang="en-US" sz="2600" dirty="0">
                <a:ea typeface="Calibri" panose="020F0502020204030204" pitchFamily="34" charset="0"/>
                <a:cs typeface="Times New Roman" panose="02020603050405020304" pitchFamily="18" charset="0"/>
              </a:rPr>
              <a:t>Example 0.52: Compute 11</a:t>
            </a:r>
            <a:r>
              <a:rPr lang="en-US" sz="2600" baseline="30000" dirty="0">
                <a:ea typeface="Calibri" panose="020F0502020204030204" pitchFamily="34" charset="0"/>
                <a:cs typeface="Times New Roman" panose="02020603050405020304" pitchFamily="18" charset="0"/>
              </a:rPr>
              <a:t>-1</a:t>
            </a:r>
            <a:r>
              <a:rPr lang="en-US" sz="2600" dirty="0">
                <a:ea typeface="Calibri" panose="020F0502020204030204" pitchFamily="34" charset="0"/>
                <a:cs typeface="Times New Roman" panose="02020603050405020304" pitchFamily="18" charset="0"/>
              </a:rPr>
              <a:t>  mod 25.</a:t>
            </a:r>
          </a:p>
          <a:p>
            <a:pPr>
              <a:spcAft>
                <a:spcPts val="1800"/>
              </a:spcAft>
            </a:pPr>
            <a:endParaRPr lang="en-US" sz="2600" dirty="0">
              <a:ea typeface="Calibri" panose="020F0502020204030204" pitchFamily="34" charset="0"/>
              <a:cs typeface="Times New Roman" panose="02020603050405020304" pitchFamily="18" charset="0"/>
            </a:endParaRP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(25, 11)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(11, 25 mod 11)  = </a:t>
            </a:r>
            <a:r>
              <a:rPr lang="en-US" sz="2400" dirty="0" err="1">
                <a:solidFill>
                  <a:srgbClr val="3333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(11,  3) </a:t>
            </a:r>
          </a:p>
          <a:p>
            <a:pPr>
              <a:spcAft>
                <a:spcPts val="600"/>
              </a:spcAft>
            </a:pP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   3, 11 mod  3)  = </a:t>
            </a:r>
            <a:r>
              <a:rPr lang="en-US" sz="2400" dirty="0" err="1">
                <a:solidFill>
                  <a:srgbClr val="3333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3,  2) </a:t>
            </a: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   2,   3 mod  2)  = </a:t>
            </a:r>
            <a:r>
              <a:rPr lang="en-US" sz="2400" dirty="0" err="1">
                <a:solidFill>
                  <a:srgbClr val="3333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2, 1) </a:t>
            </a: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   1,   2 mod  1)  = </a:t>
            </a:r>
            <a:r>
              <a:rPr lang="en-US" sz="2400" dirty="0" err="1">
                <a:solidFill>
                  <a:srgbClr val="3333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1, 0) </a:t>
            </a:r>
            <a:r>
              <a:rPr lang="en-US" sz="2400" dirty="0">
                <a:latin typeface="Times New Roman" panose="02020603050405020304" pitchFamily="18" charset="0"/>
                <a:ea typeface="Calibri" panose="020F0502020204030204" pitchFamily="34" charset="0"/>
                <a:cs typeface="Times New Roman" panose="02020603050405020304" pitchFamily="18" charset="0"/>
              </a:rPr>
              <a:t>= 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Thus,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(25, 11) = 1.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Using extended Euclid’s Algorithm, we have </a:t>
            </a: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(25, 11) = 15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25</a:t>
            </a:r>
            <a:r>
              <a:rPr lang="en-US" sz="2400" dirty="0">
                <a:latin typeface="Times New Roman" panose="02020603050405020304" pitchFamily="18" charset="0"/>
                <a:ea typeface="Calibri" panose="020F0502020204030204" pitchFamily="34" charset="0"/>
                <a:cs typeface="Times New Roman" panose="02020603050405020304" pitchFamily="18" charset="0"/>
              </a:rPr>
              <a:t> + (-34)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11</a:t>
            </a:r>
            <a:r>
              <a:rPr lang="en-US" sz="2400" dirty="0">
                <a:latin typeface="Times New Roman" panose="02020603050405020304" pitchFamily="18" charset="0"/>
                <a:ea typeface="Calibri" panose="020F0502020204030204" pitchFamily="34" charset="0"/>
                <a:cs typeface="Times New Roman" panose="02020603050405020304" pitchFamily="18" charset="0"/>
              </a:rPr>
              <a:t>  = 1, </a:t>
            </a: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where a = 25 and b = 11, and x = 15 and y = -34.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(see example 0.46)</a:t>
            </a:r>
            <a:endParaRPr lang="en-US" sz="2400"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 name="Thought Bubble: Cloud 4">
            <a:extLst>
              <a:ext uri="{FF2B5EF4-FFF2-40B4-BE49-F238E27FC236}">
                <a16:creationId xmlns:a16="http://schemas.microsoft.com/office/drawing/2014/main" id="{D57FEC2F-71F1-4FEF-90DF-1A8723FB3596}"/>
              </a:ext>
            </a:extLst>
          </p:cNvPr>
          <p:cNvSpPr/>
          <p:nvPr/>
        </p:nvSpPr>
        <p:spPr>
          <a:xfrm rot="20706359" flipH="1">
            <a:off x="791809" y="1084190"/>
            <a:ext cx="520455" cy="350479"/>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5193">
            <a:off x="755509" y="1079938"/>
            <a:ext cx="593056" cy="41573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59F28DD-E075-458B-9677-2B8EC6D0646A}"/>
              </a:ext>
            </a:extLst>
          </p:cNvPr>
          <p:cNvSpPr txBox="1"/>
          <p:nvPr/>
        </p:nvSpPr>
        <p:spPr>
          <a:xfrm>
            <a:off x="3026141" y="1619089"/>
            <a:ext cx="6421912" cy="646331"/>
          </a:xfrm>
          <a:prstGeom prst="rect">
            <a:avLst/>
          </a:prstGeom>
          <a:noFill/>
        </p:spPr>
        <p:txBody>
          <a:bodyPr wrap="square">
            <a:spAutoFit/>
          </a:bodyPr>
          <a:lstStyle/>
          <a:p>
            <a:r>
              <a:rPr lang="en-US"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What</a:t>
            </a:r>
            <a:r>
              <a:rPr lang="en-US" sz="18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is the multiplicative inverse of 11</a:t>
            </a:r>
            <a:r>
              <a:rPr lang="en-US" sz="1800" b="1"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modulo 25?  </a:t>
            </a:r>
          </a:p>
          <a:p>
            <a:r>
              <a:rPr lang="en-US" sz="18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i.e., find x such that 11x </a:t>
            </a:r>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1</a:t>
            </a:r>
            <a:r>
              <a:rPr lang="en-US" sz="18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mod 25. equivalently, 25 | (11x – 1).  </a:t>
            </a:r>
            <a:endParaRPr lang="en-US" dirty="0"/>
          </a:p>
        </p:txBody>
      </p:sp>
    </p:spTree>
    <p:extLst>
      <p:ext uri="{BB962C8B-B14F-4D97-AF65-F5344CB8AC3E}">
        <p14:creationId xmlns:p14="http://schemas.microsoft.com/office/powerpoint/2010/main" val="1112372971"/>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0FACAED-1DA2-4021-82F0-6F91E73C3591}"/>
              </a:ext>
            </a:extLst>
          </p:cNvPr>
          <p:cNvSpPr txBox="1"/>
          <p:nvPr/>
        </p:nvSpPr>
        <p:spPr>
          <a:xfrm>
            <a:off x="1264480" y="693926"/>
            <a:ext cx="10382575" cy="6164074"/>
          </a:xfrm>
          <a:prstGeom prst="rect">
            <a:avLst/>
          </a:prstGeom>
          <a:solidFill>
            <a:schemeClr val="accent5">
              <a:lumMod val="20000"/>
              <a:lumOff val="80000"/>
            </a:schemeClr>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304163" y="51986"/>
                <a:ext cx="11317604" cy="6754028"/>
              </a:xfrm>
              <a:prstGeom prst="rect">
                <a:avLst/>
              </a:prstGeom>
            </p:spPr>
            <p:txBody>
              <a:bodyPr wrap="square">
                <a:spAutoFit/>
              </a:bodyPr>
              <a:lstStyle/>
              <a:p>
                <a:pPr>
                  <a:lnSpc>
                    <a:spcPct val="150000"/>
                  </a:lnSpc>
                </a:pPr>
                <a:r>
                  <a:rPr lang="en-US" sz="2400" dirty="0">
                    <a:ea typeface="Calibri" panose="020F0502020204030204" pitchFamily="34" charset="0"/>
                    <a:cs typeface="Times New Roman" panose="02020603050405020304" pitchFamily="18" charset="0"/>
                  </a:rPr>
                  <a:t>Example 0.52: Compute 11</a:t>
                </a:r>
                <a:r>
                  <a:rPr lang="en-US" sz="2400" baseline="30000" dirty="0">
                    <a:ea typeface="Calibri" panose="020F0502020204030204" pitchFamily="34" charset="0"/>
                    <a:cs typeface="Times New Roman" panose="02020603050405020304" pitchFamily="18" charset="0"/>
                  </a:rPr>
                  <a:t>-1</a:t>
                </a:r>
                <a:r>
                  <a:rPr lang="en-US" sz="2400" dirty="0">
                    <a:ea typeface="Calibri" panose="020F0502020204030204" pitchFamily="34" charset="0"/>
                    <a:cs typeface="Times New Roman" panose="02020603050405020304" pitchFamily="18" charset="0"/>
                  </a:rPr>
                  <a:t>  mod 25.</a:t>
                </a:r>
              </a:p>
              <a:p>
                <a:r>
                  <a:rPr lang="en-US" sz="2000" dirty="0">
                    <a:latin typeface="Times New Roman" panose="02020603050405020304" pitchFamily="18"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Reduce both sides of  25 * 15 + 11 * (-34) = 1 by mod 25.</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We have                 (25 * 15 + 11 * (-34)) mod 25   ≡  1 mod 25.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((25 * 15) mod 25 + (11 * (-34)) mod 25) mod 25  ≡  1 mod 25, </a:t>
                </a: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where 25 *15 mod 25 = 0.</a:t>
                </a: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(11 * (-34)) mod 25) mod 25   ≡  1 mod 25,</a:t>
                </a:r>
              </a:p>
              <a:p>
                <a:pPr>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11 * (-34) mod 25   =  1,</a:t>
                </a:r>
              </a:p>
              <a:p>
                <a:pPr>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Therefore,  1 is generated by 11*(-34) mod 25.  [i.e., 25 divides (-34 * 11 – 1) ].  </a:t>
                </a:r>
              </a:p>
              <a:p>
                <a:pPr>
                  <a:spcAft>
                    <a:spcPts val="600"/>
                  </a:spcAft>
                </a:pP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And we write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-34 * </a:t>
                </a:r>
                <a:r>
                  <a:rPr lang="en-US" sz="24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11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 mod 25. </a:t>
                </a:r>
              </a:p>
              <a:p>
                <a:pPr>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-34          ≡  </a:t>
                </a:r>
                <a14:m>
                  <m:oMath xmlns:m="http://schemas.openxmlformats.org/officeDocument/2006/math">
                    <m:f>
                      <m:fPr>
                        <m:ctrlPr>
                          <a:rPr lang="en-US" sz="2400" i="1">
                            <a:solidFill>
                              <a:srgbClr val="0000FF"/>
                            </a:solidFill>
                            <a:latin typeface="Cambria Math" panose="02040503050406030204" pitchFamily="18" charset="0"/>
                            <a:cs typeface="Times New Roman" panose="02020603050405020304" pitchFamily="18" charset="0"/>
                          </a:rPr>
                        </m:ctrlPr>
                      </m:fPr>
                      <m:num>
                        <m:r>
                          <a:rPr lang="en-US" sz="2400" i="1">
                            <a:solidFill>
                              <a:srgbClr val="0000FF"/>
                            </a:solidFill>
                            <a:latin typeface="Cambria Math" panose="02040503050406030204" pitchFamily="18" charset="0"/>
                            <a:cs typeface="Times New Roman" panose="02020603050405020304" pitchFamily="18" charset="0"/>
                          </a:rPr>
                          <m:t>1</m:t>
                        </m:r>
                      </m:num>
                      <m:den>
                        <m:r>
                          <a:rPr lang="en-US" sz="2400" i="1">
                            <a:solidFill>
                              <a:srgbClr val="0000FF"/>
                            </a:solidFill>
                            <a:latin typeface="Cambria Math" panose="02040503050406030204" pitchFamily="18" charset="0"/>
                            <a:cs typeface="Times New Roman" panose="02020603050405020304" pitchFamily="18" charset="0"/>
                          </a:rPr>
                          <m:t>11</m:t>
                        </m:r>
                      </m:den>
                    </m:f>
                  </m:oMath>
                </a14:m>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mod 25. </a:t>
                </a:r>
              </a:p>
              <a:p>
                <a:pPr>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-34          ≡  </a:t>
                </a:r>
                <a:r>
                  <a:rPr lang="en-US" sz="2400" dirty="0">
                    <a:latin typeface="Times New Roman" panose="02020603050405020304" pitchFamily="18" charset="0"/>
                    <a:ea typeface="Calibri" panose="020F0502020204030204" pitchFamily="34" charset="0"/>
                    <a:cs typeface="Times New Roman" panose="02020603050405020304" pitchFamily="18" charset="0"/>
                  </a:rPr>
                  <a:t>11</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mod 25.</a:t>
                </a:r>
                <a:endPar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By definition,  -34  is the multiplicative inverse of </a:t>
                </a:r>
                <a:r>
                  <a:rPr lang="en-US" sz="24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mod 25.</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This concludes that -34  is 11</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modulo 25. </a:t>
                </a: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Or    -34 + 25 + 25 = 16 is 11</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modulo 25. 	 QED</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304163" y="51986"/>
                <a:ext cx="11317604" cy="6754028"/>
              </a:xfrm>
              <a:prstGeom prst="rect">
                <a:avLst/>
              </a:prstGeom>
              <a:blipFill>
                <a:blip r:embed="rId2"/>
                <a:stretch>
                  <a:fillRect l="-862"/>
                </a:stretch>
              </a:blipFill>
            </p:spPr>
            <p:txBody>
              <a:bodyPr/>
              <a:lstStyle/>
              <a:p>
                <a:r>
                  <a:rPr lang="en-US">
                    <a:noFill/>
                  </a:rPr>
                  <a:t> </a:t>
                </a:r>
              </a:p>
            </p:txBody>
          </p:sp>
        </mc:Fallback>
      </mc:AlternateContent>
      <p:sp>
        <p:nvSpPr>
          <p:cNvPr id="5" name="Thought Bubble: Cloud 4">
            <a:extLst>
              <a:ext uri="{FF2B5EF4-FFF2-40B4-BE49-F238E27FC236}">
                <a16:creationId xmlns:a16="http://schemas.microsoft.com/office/drawing/2014/main" id="{D57FEC2F-71F1-4FEF-90DF-1A8723FB3596}"/>
              </a:ext>
            </a:extLst>
          </p:cNvPr>
          <p:cNvSpPr/>
          <p:nvPr/>
        </p:nvSpPr>
        <p:spPr>
          <a:xfrm rot="20706359" flipH="1">
            <a:off x="205927" y="1002928"/>
            <a:ext cx="520455" cy="350479"/>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752435">
            <a:off x="160433" y="1004159"/>
            <a:ext cx="611442" cy="348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8732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5885" y="450696"/>
            <a:ext cx="8700229" cy="6192464"/>
          </a:xfrm>
          <a:prstGeom prst="rect">
            <a:avLst/>
          </a:prstGeom>
          <a:solidFill>
            <a:srgbClr val="FFFF00"/>
          </a:solidFill>
          <a:ln>
            <a:solidFill>
              <a:schemeClr val="accent1"/>
            </a:solidFill>
          </a:ln>
        </p:spPr>
        <p:txBody>
          <a:bodyPr wrap="square">
            <a:spAutoFit/>
          </a:bodyPr>
          <a:lstStyle/>
          <a:p>
            <a:pPr>
              <a:spcAft>
                <a:spcPts val="1200"/>
              </a:spcAft>
            </a:pPr>
            <a:r>
              <a:rPr lang="en-US" sz="2600" dirty="0">
                <a:cs typeface="Times New Roman" panose="02020603050405020304" pitchFamily="18" charset="0"/>
              </a:rPr>
              <a:t>1.3   Analysis of Algorithms.</a:t>
            </a:r>
            <a:endParaRPr lang="en-US" dirty="0">
              <a:latin typeface="Times New Roman" panose="02020603050405020304" pitchFamily="18" charset="0"/>
              <a:cs typeface="Times New Roman" panose="02020603050405020304" pitchFamily="18" charset="0"/>
            </a:endParaRPr>
          </a:p>
          <a:p>
            <a:pPr>
              <a:spcBef>
                <a:spcPts val="600"/>
              </a:spcBef>
              <a:spcAft>
                <a:spcPts val="1200"/>
              </a:spcAft>
            </a:pPr>
            <a:r>
              <a:rPr lang="en-US" sz="2400" dirty="0">
                <a:latin typeface="Times New Roman" panose="02020603050405020304" pitchFamily="18" charset="0"/>
                <a:cs typeface="Times New Roman" panose="02020603050405020304" pitchFamily="18" charset="0"/>
              </a:rPr>
              <a:t>How to measure efficiency</a:t>
            </a:r>
          </a:p>
          <a:p>
            <a:pPr marL="463550" indent="-463550">
              <a:lnSpc>
                <a:spcPct val="90000"/>
              </a:lnSpc>
              <a:spcBef>
                <a:spcPts val="600"/>
              </a:spcBef>
              <a:buFont typeface="Arial" panose="020B0604020202020204" pitchFamily="34" charset="0"/>
              <a:buChar char="•"/>
            </a:pPr>
            <a:r>
              <a:rPr lang="en-US" altLang="en-US" sz="2400" dirty="0">
                <a:solidFill>
                  <a:srgbClr val="0000FF"/>
                </a:solidFill>
                <a:latin typeface="Times New Roman" panose="02020603050405020304" pitchFamily="18" charset="0"/>
                <a:ea typeface="ＭＳ Ｐゴシック" panose="020B0600070205080204" pitchFamily="34" charset="-128"/>
                <a:cs typeface="Times New Roman" panose="02020603050405020304" pitchFamily="18" charset="0"/>
              </a:rPr>
              <a:t>Machine-independent way:</a:t>
            </a:r>
          </a:p>
          <a:p>
            <a:pPr marL="914400" lvl="1" indent="-457200">
              <a:lnSpc>
                <a:spcPct val="90000"/>
              </a:lnSpc>
              <a:spcBef>
                <a:spcPts val="600"/>
              </a:spcBef>
              <a:buFont typeface="Arial" panose="020B0604020202020204" pitchFamily="34" charset="0"/>
              <a:buChar char="•"/>
            </a:pPr>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analyze "</a:t>
            </a:r>
            <a:r>
              <a:rPr lang="en-US" altLang="en-US" sz="2400" dirty="0">
                <a:solidFill>
                  <a:srgbClr val="0000FF"/>
                </a:solidFill>
                <a:latin typeface="Times New Roman" panose="02020603050405020304" pitchFamily="18" charset="0"/>
                <a:ea typeface="ＭＳ Ｐゴシック" panose="020B0600070205080204" pitchFamily="34" charset="-128"/>
                <a:cs typeface="Times New Roman" panose="02020603050405020304" pitchFamily="18" charset="0"/>
              </a:rPr>
              <a:t>pseudocode" </a:t>
            </a:r>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version of algorithm</a:t>
            </a:r>
          </a:p>
          <a:p>
            <a:pPr marL="914400" lvl="1" indent="-457200">
              <a:lnSpc>
                <a:spcPct val="90000"/>
              </a:lnSpc>
              <a:spcBef>
                <a:spcPts val="600"/>
              </a:spcBef>
              <a:buFont typeface="Arial" panose="020B0604020202020204" pitchFamily="34" charset="0"/>
              <a:buChar char="•"/>
            </a:pPr>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assume idealized machine model</a:t>
            </a:r>
          </a:p>
          <a:p>
            <a:pPr marL="1377950" lvl="2" indent="-463550">
              <a:lnSpc>
                <a:spcPct val="90000"/>
              </a:lnSpc>
              <a:spcBef>
                <a:spcPts val="600"/>
              </a:spcBef>
              <a:buFont typeface="Arial" panose="020B0604020202020204" pitchFamily="34" charset="0"/>
              <a:buChar char="•"/>
            </a:pPr>
            <a:r>
              <a:rPr lang="en-US" altLang="en-US" sz="2400" dirty="0">
                <a:solidFill>
                  <a:srgbClr val="0000FF"/>
                </a:solidFill>
                <a:latin typeface="Times New Roman" panose="02020603050405020304" pitchFamily="18" charset="0"/>
                <a:ea typeface="ＭＳ Ｐゴシック" panose="020B0600070205080204" pitchFamily="34" charset="-128"/>
                <a:cs typeface="Times New Roman" panose="02020603050405020304" pitchFamily="18" charset="0"/>
              </a:rPr>
              <a:t>one instruction takes one-time unit</a:t>
            </a:r>
          </a:p>
          <a:p>
            <a:pPr marL="463550" indent="-463550">
              <a:lnSpc>
                <a:spcPct val="90000"/>
              </a:lnSpc>
              <a:spcBef>
                <a:spcPts val="600"/>
              </a:spcBef>
              <a:buFont typeface="Arial" panose="020B0604020202020204" pitchFamily="34" charset="0"/>
              <a:buChar char="•"/>
            </a:pPr>
            <a:r>
              <a:rPr lang="en-US" altLang="en-US" sz="2400" dirty="0">
                <a:solidFill>
                  <a:srgbClr val="0000FF"/>
                </a:solidFill>
                <a:latin typeface="Times New Roman" panose="02020603050405020304" pitchFamily="18" charset="0"/>
                <a:ea typeface="ＭＳ Ｐゴシック" panose="020B0600070205080204" pitchFamily="34" charset="-128"/>
                <a:cs typeface="Times New Roman" panose="02020603050405020304" pitchFamily="18" charset="0"/>
              </a:rPr>
              <a:t>"Big-Oh" notation (order of growth)</a:t>
            </a:r>
          </a:p>
          <a:p>
            <a:pPr marL="914400" lvl="1" indent="-457200">
              <a:lnSpc>
                <a:spcPct val="90000"/>
              </a:lnSpc>
              <a:spcBef>
                <a:spcPts val="600"/>
              </a:spcBef>
              <a:buFont typeface="Arial" panose="020B0604020202020204" pitchFamily="34" charset="0"/>
              <a:buChar char="•"/>
            </a:pPr>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order of magnitude as problem size increases</a:t>
            </a:r>
          </a:p>
          <a:p>
            <a:pPr marL="463550" indent="-463550">
              <a:lnSpc>
                <a:spcPct val="90000"/>
              </a:lnSpc>
              <a:spcBef>
                <a:spcPts val="600"/>
              </a:spcBef>
              <a:buFont typeface="Arial" panose="020B0604020202020204" pitchFamily="34" charset="0"/>
              <a:buChar char="•"/>
            </a:pPr>
            <a:r>
              <a:rPr lang="en-US" altLang="en-US" sz="2400" dirty="0">
                <a:solidFill>
                  <a:srgbClr val="0000FF"/>
                </a:solidFill>
                <a:latin typeface="Times New Roman" panose="02020603050405020304" pitchFamily="18" charset="0"/>
                <a:ea typeface="ＭＳ Ｐゴシック" panose="020B0600070205080204" pitchFamily="34" charset="-128"/>
                <a:cs typeface="Times New Roman" panose="02020603050405020304" pitchFamily="18" charset="0"/>
              </a:rPr>
              <a:t>Worst-case analyses</a:t>
            </a:r>
          </a:p>
          <a:p>
            <a:pPr marL="914400" lvl="1" indent="-457200">
              <a:lnSpc>
                <a:spcPct val="90000"/>
              </a:lnSpc>
              <a:spcBef>
                <a:spcPts val="600"/>
              </a:spcBef>
              <a:buFont typeface="Arial" panose="020B0604020202020204" pitchFamily="34" charset="0"/>
              <a:buChar char="•"/>
            </a:pPr>
            <a:r>
              <a:rPr lang="en-US" altLang="en-US" sz="2400" dirty="0">
                <a:solidFill>
                  <a:srgbClr val="0000FF"/>
                </a:solidFill>
                <a:latin typeface="Times New Roman" panose="02020603050405020304" pitchFamily="18" charset="0"/>
                <a:ea typeface="ＭＳ Ｐゴシック" panose="020B0600070205080204" pitchFamily="34" charset="-128"/>
                <a:cs typeface="Times New Roman" panose="02020603050405020304" pitchFamily="18" charset="0"/>
              </a:rPr>
              <a:t>provides an upper bound on time taken by the algorithm. </a:t>
            </a:r>
          </a:p>
          <a:p>
            <a:pPr marL="1371600" lvl="2" indent="-457200">
              <a:lnSpc>
                <a:spcPct val="90000"/>
              </a:lnSpc>
              <a:spcBef>
                <a:spcPts val="600"/>
              </a:spcBef>
              <a:buFont typeface="Arial" panose="020B0604020202020204" pitchFamily="34" charset="0"/>
              <a:buChar char="•"/>
            </a:pPr>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The only “safe” analysis. </a:t>
            </a:r>
            <a:endParaRPr lang="en-US" altLang="en-US" sz="2400" dirty="0">
              <a:solidFill>
                <a:srgbClr val="0000FF"/>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marL="457200" indent="-457200">
              <a:spcBef>
                <a:spcPts val="600"/>
              </a:spcBef>
              <a:buFont typeface="Arial" panose="020B0604020202020204" pitchFamily="34" charset="0"/>
              <a:buChar char="•"/>
            </a:pPr>
            <a:r>
              <a:rPr lang="en-US" altLang="en-US" sz="2400" dirty="0">
                <a:solidFill>
                  <a:srgbClr val="0000FF"/>
                </a:solidFill>
                <a:latin typeface="Times New Roman" panose="02020603050405020304" pitchFamily="18" charset="0"/>
                <a:ea typeface="ＭＳ Ｐゴシック" panose="020B0600070205080204" pitchFamily="34" charset="-128"/>
                <a:cs typeface="Times New Roman" panose="02020603050405020304" pitchFamily="18" charset="0"/>
              </a:rPr>
              <a:t>Average case analysis </a:t>
            </a:r>
          </a:p>
          <a:p>
            <a:pPr marL="914400" lvl="1" indent="-457200">
              <a:spcBef>
                <a:spcPts val="6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requires </a:t>
            </a:r>
            <a:r>
              <a:rPr lang="en-US" sz="2400" dirty="0">
                <a:solidFill>
                  <a:srgbClr val="0000FF"/>
                </a:solidFill>
                <a:latin typeface="Times New Roman" panose="02020603050405020304" pitchFamily="18" charset="0"/>
                <a:cs typeface="Times New Roman" panose="02020603050405020304" pitchFamily="18" charset="0"/>
              </a:rPr>
              <a:t>making some assumptions </a:t>
            </a:r>
            <a:r>
              <a:rPr lang="en-US" sz="2400" dirty="0">
                <a:latin typeface="Times New Roman" panose="02020603050405020304" pitchFamily="18" charset="0"/>
                <a:cs typeface="Times New Roman" panose="02020603050405020304" pitchFamily="18" charset="0"/>
              </a:rPr>
              <a:t>about the probability distribution of the inputs</a:t>
            </a:r>
            <a:endParaRPr lang="en-US" altLang="en-US" sz="2400" dirty="0">
              <a:solidFill>
                <a:srgbClr val="0000FF"/>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spTree>
    <p:extLst>
      <p:ext uri="{BB962C8B-B14F-4D97-AF65-F5344CB8AC3E}">
        <p14:creationId xmlns:p14="http://schemas.microsoft.com/office/powerpoint/2010/main" val="3250802911"/>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9815F69-2D68-4806-A7A4-8A9AC8BF55FB}"/>
              </a:ext>
            </a:extLst>
          </p:cNvPr>
          <p:cNvSpPr txBox="1"/>
          <p:nvPr/>
        </p:nvSpPr>
        <p:spPr>
          <a:xfrm>
            <a:off x="1633046" y="1823417"/>
            <a:ext cx="9296739" cy="968482"/>
          </a:xfrm>
          <a:prstGeom prst="rect">
            <a:avLst/>
          </a:prstGeom>
          <a:solidFill>
            <a:schemeClr val="accent5">
              <a:lumMod val="20000"/>
              <a:lumOff val="80000"/>
            </a:schemeClr>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633046" y="1235101"/>
                <a:ext cx="8925907" cy="5184368"/>
              </a:xfrm>
              <a:prstGeom prst="rect">
                <a:avLst/>
              </a:prstGeom>
            </p:spPr>
            <p:txBody>
              <a:bodyPr wrap="square">
                <a:spAutoFit/>
              </a:bodyPr>
              <a:lstStyle/>
              <a:p>
                <a:pPr>
                  <a:spcAft>
                    <a:spcPts val="1800"/>
                  </a:spcAft>
                </a:pPr>
                <a:r>
                  <a:rPr lang="en-US" sz="2600" dirty="0">
                    <a:ea typeface="Calibri" panose="020F0502020204030204" pitchFamily="34" charset="0"/>
                    <a:cs typeface="Times New Roman" panose="02020603050405020304" pitchFamily="18" charset="0"/>
                  </a:rPr>
                  <a:t>Modular division theorem:</a:t>
                </a:r>
              </a:p>
              <a:p>
                <a:pPr>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For any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mod N,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has a multiplicative inverse modulo N </a:t>
                </a:r>
              </a:p>
              <a:p>
                <a:pPr>
                  <a:spcAft>
                    <a:spcPts val="1200"/>
                  </a:spcAft>
                </a:pP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iff</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it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is relatively prime to N. </a:t>
                </a:r>
              </a:p>
              <a:p>
                <a:pPr marL="457200" indent="-457200">
                  <a:spcAft>
                    <a:spcPts val="6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When this inverse exists, it can be found in time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O(n</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400" dirty="0">
                    <a:latin typeface="Times New Roman" panose="02020603050405020304" pitchFamily="18" charset="0"/>
                    <a:ea typeface="Calibri" panose="020F0502020204030204" pitchFamily="34" charset="0"/>
                    <a:cs typeface="Times New Roman" panose="02020603050405020304" pitchFamily="18" charset="0"/>
                  </a:rPr>
                  <a:t>(where n denotes the number of bits of N) by running the extended Euclid algorithm. </a:t>
                </a:r>
              </a:p>
              <a:p>
                <a:pPr marL="457200" indent="-457200">
                  <a:spcAft>
                    <a:spcPts val="60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Example: let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 = 11 and N = 25. They are relatively prime. </a:t>
                </a:r>
              </a:p>
              <a:p>
                <a:pPr marL="800100" lvl="1" indent="-342900">
                  <a:spcAft>
                    <a:spcPts val="60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Then 11 has a multiplicative inverse mod N. </a:t>
                </a:r>
              </a:p>
              <a:p>
                <a:pPr marL="800100" lvl="1" indent="-342900">
                  <a:spcAft>
                    <a:spcPts val="60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That is, -34 is the multiplicative inverse of 11 mod 25. </a:t>
                </a:r>
              </a:p>
              <a:p>
                <a:pPr marL="1257300" lvl="2" indent="-342900">
                  <a:spcAft>
                    <a:spcPts val="60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This means,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-34 ≡ </a:t>
                </a:r>
                <a:r>
                  <a:rPr lang="en-US" sz="2400" dirty="0">
                    <a:latin typeface="Times New Roman" panose="02020603050405020304" pitchFamily="18" charset="0"/>
                    <a:ea typeface="Calibri" panose="020F0502020204030204" pitchFamily="34" charset="0"/>
                    <a:cs typeface="Times New Roman" panose="02020603050405020304" pitchFamily="18" charset="0"/>
                  </a:rPr>
                  <a:t>11</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mod 25, which is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-34 ≡ </a:t>
                </a:r>
                <a14:m>
                  <m:oMath xmlns:m="http://schemas.openxmlformats.org/officeDocument/2006/math">
                    <m:f>
                      <m:fPr>
                        <m:ctrlPr>
                          <a:rPr lang="en-US" sz="2400" i="1">
                            <a:solidFill>
                              <a:srgbClr val="0000FF"/>
                            </a:solidFill>
                            <a:latin typeface="Cambria Math" panose="02040503050406030204" pitchFamily="18" charset="0"/>
                            <a:cs typeface="Times New Roman" panose="02020603050405020304" pitchFamily="18" charset="0"/>
                          </a:rPr>
                        </m:ctrlPr>
                      </m:fPr>
                      <m:num>
                        <m:r>
                          <a:rPr lang="en-US" sz="2400" i="1">
                            <a:solidFill>
                              <a:srgbClr val="0000FF"/>
                            </a:solidFill>
                            <a:latin typeface="Cambria Math" panose="02040503050406030204" pitchFamily="18" charset="0"/>
                            <a:cs typeface="Times New Roman" panose="02020603050405020304" pitchFamily="18" charset="0"/>
                          </a:rPr>
                          <m:t>1</m:t>
                        </m:r>
                      </m:num>
                      <m:den>
                        <m:r>
                          <a:rPr lang="en-US" sz="2400" i="1">
                            <a:solidFill>
                              <a:srgbClr val="0000FF"/>
                            </a:solidFill>
                            <a:latin typeface="Cambria Math" panose="02040503050406030204" pitchFamily="18" charset="0"/>
                            <a:cs typeface="Times New Roman" panose="02020603050405020304" pitchFamily="18" charset="0"/>
                          </a:rPr>
                          <m:t>11</m:t>
                        </m:r>
                      </m:den>
                    </m:f>
                  </m:oMath>
                </a14:m>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mod 25. </a:t>
                </a:r>
              </a:p>
              <a:p>
                <a:pPr marL="1257300" lvl="2" indent="-342900">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Therefore -34 * </a:t>
                </a:r>
                <a:r>
                  <a:rPr lang="en-US" sz="24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11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 mod 25.</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633046" y="1235101"/>
                <a:ext cx="8925907" cy="5184368"/>
              </a:xfrm>
              <a:prstGeom prst="rect">
                <a:avLst/>
              </a:prstGeom>
              <a:blipFill>
                <a:blip r:embed="rId2"/>
                <a:stretch>
                  <a:fillRect l="-1230" t="-1059" b="-1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5505962" y="158672"/>
                <a:ext cx="6202016" cy="1591911"/>
              </a:xfrm>
              <a:prstGeom prst="rect">
                <a:avLst/>
              </a:prstGeom>
              <a:noFill/>
              <a:ln>
                <a:solidFill>
                  <a:schemeClr val="accent1"/>
                </a:solidFill>
              </a:ln>
            </p:spPr>
            <p:txBody>
              <a:bodyPr wrap="square" rtlCol="0">
                <a:spAutoFit/>
              </a:bodyPr>
              <a:lstStyle/>
              <a:p>
                <a:r>
                  <a:rPr lang="en-US" dirty="0"/>
                  <a:t>GCD(8, 7) = 1 = -6*8 + 7*7 &gt;0</a:t>
                </a:r>
              </a:p>
              <a:p>
                <a:r>
                  <a:rPr lang="en-US" dirty="0">
                    <a:latin typeface="Times New Roman" panose="02020603050405020304" pitchFamily="18" charset="0"/>
                    <a:ea typeface="Calibri" panose="020F0502020204030204" pitchFamily="34" charset="0"/>
                    <a:cs typeface="Times New Roman" panose="02020603050405020304" pitchFamily="18" charset="0"/>
                  </a:rPr>
                  <a:t>What is 7</a:t>
                </a:r>
                <a:r>
                  <a:rPr lang="en-US" baseline="30000" dirty="0">
                    <a:latin typeface="Times New Roman" panose="02020603050405020304" pitchFamily="18" charset="0"/>
                    <a:ea typeface="Calibri" panose="020F0502020204030204" pitchFamily="34" charset="0"/>
                    <a:cs typeface="Times New Roman" panose="02020603050405020304" pitchFamily="18" charset="0"/>
                  </a:rPr>
                  <a:t>-1</a:t>
                </a:r>
                <a:r>
                  <a:rPr lang="en-US" dirty="0">
                    <a:latin typeface="Times New Roman" panose="02020603050405020304" pitchFamily="18" charset="0"/>
                    <a:ea typeface="Calibri" panose="020F0502020204030204" pitchFamily="34" charset="0"/>
                    <a:cs typeface="Times New Roman" panose="02020603050405020304" pitchFamily="18" charset="0"/>
                  </a:rPr>
                  <a:t>  mod 8?   Let a = 7 and N = 8. They are relative prime.  Then 7 has a multiplicative inverse mod 8. That is, 7 is the multiplicative inverse of 7 mod 8. That is 7 </a:t>
                </a:r>
                <a:r>
                  <a:rPr lang="en-US"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i="1">
                            <a:solidFill>
                              <a:srgbClr val="0000FF"/>
                            </a:solidFill>
                            <a:latin typeface="Cambria Math" panose="02040503050406030204" pitchFamily="18" charset="0"/>
                            <a:cs typeface="Times New Roman" panose="02020603050405020304" pitchFamily="18" charset="0"/>
                          </a:rPr>
                        </m:ctrlPr>
                      </m:fPr>
                      <m:num>
                        <m:r>
                          <a:rPr lang="en-US" i="1">
                            <a:solidFill>
                              <a:srgbClr val="0000FF"/>
                            </a:solidFill>
                            <a:latin typeface="Cambria Math" panose="02040503050406030204" pitchFamily="18" charset="0"/>
                            <a:cs typeface="Times New Roman" panose="02020603050405020304" pitchFamily="18" charset="0"/>
                          </a:rPr>
                          <m:t>1</m:t>
                        </m:r>
                      </m:num>
                      <m:den>
                        <m:r>
                          <a:rPr lang="en-US" i="1">
                            <a:solidFill>
                              <a:srgbClr val="0000FF"/>
                            </a:solidFill>
                            <a:latin typeface="Cambria Math" panose="02040503050406030204" pitchFamily="18" charset="0"/>
                            <a:cs typeface="Times New Roman" panose="02020603050405020304" pitchFamily="18" charset="0"/>
                          </a:rPr>
                          <m:t>7</m:t>
                        </m:r>
                      </m:den>
                    </m:f>
                  </m:oMath>
                </a14:m>
                <a:r>
                  <a:rPr lang="en-US"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mod 8  and therefore </a:t>
                </a:r>
                <a:r>
                  <a:rPr lang="en-US" dirty="0">
                    <a:latin typeface="Times New Roman" panose="02020603050405020304" pitchFamily="18" charset="0"/>
                    <a:ea typeface="Calibri" panose="020F0502020204030204" pitchFamily="34" charset="0"/>
                    <a:cs typeface="Times New Roman" panose="02020603050405020304" pitchFamily="18" charset="0"/>
                  </a:rPr>
                  <a:t>7 * 7 </a:t>
                </a:r>
                <a:r>
                  <a:rPr lang="en-US"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dirty="0">
                    <a:latin typeface="Times New Roman" panose="02020603050405020304" pitchFamily="18" charset="0"/>
                    <a:ea typeface="Calibri" panose="020F0502020204030204" pitchFamily="34" charset="0"/>
                    <a:cs typeface="Times New Roman" panose="02020603050405020304" pitchFamily="18" charset="0"/>
                  </a:rPr>
                  <a:t> 1 mod 8.  We say 7 is the 7</a:t>
                </a:r>
                <a:r>
                  <a:rPr lang="en-US" baseline="30000" dirty="0">
                    <a:latin typeface="Times New Roman" panose="02020603050405020304" pitchFamily="18" charset="0"/>
                    <a:ea typeface="Calibri" panose="020F0502020204030204" pitchFamily="34" charset="0"/>
                    <a:cs typeface="Times New Roman" panose="02020603050405020304" pitchFamily="18" charset="0"/>
                  </a:rPr>
                  <a:t>-1</a:t>
                </a:r>
                <a:r>
                  <a:rPr lang="en-US" dirty="0">
                    <a:latin typeface="Times New Roman" panose="02020603050405020304" pitchFamily="18" charset="0"/>
                    <a:ea typeface="Calibri" panose="020F0502020204030204" pitchFamily="34" charset="0"/>
                    <a:cs typeface="Times New Roman" panose="02020603050405020304" pitchFamily="18" charset="0"/>
                  </a:rPr>
                  <a:t>  mod 8.</a:t>
                </a:r>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5505962" y="158672"/>
                <a:ext cx="6202016" cy="1591911"/>
              </a:xfrm>
              <a:prstGeom prst="rect">
                <a:avLst/>
              </a:prstGeom>
              <a:blipFill>
                <a:blip r:embed="rId3"/>
                <a:stretch>
                  <a:fillRect l="-686" t="-1521" b="-4563"/>
                </a:stretch>
              </a:blipFill>
              <a:ln>
                <a:solidFill>
                  <a:schemeClr val="accent1"/>
                </a:solidFill>
              </a:ln>
            </p:spPr>
            <p:txBody>
              <a:bodyPr/>
              <a:lstStyle/>
              <a:p>
                <a:r>
                  <a:rPr lang="en-US">
                    <a:noFill/>
                  </a:rPr>
                  <a:t> </a:t>
                </a:r>
              </a:p>
            </p:txBody>
          </p:sp>
        </mc:Fallback>
      </mc:AlternateContent>
      <p:sp>
        <p:nvSpPr>
          <p:cNvPr id="5" name="Thought Bubble: Cloud 4">
            <a:extLst>
              <a:ext uri="{FF2B5EF4-FFF2-40B4-BE49-F238E27FC236}">
                <a16:creationId xmlns:a16="http://schemas.microsoft.com/office/drawing/2014/main" id="{5DC8A5A2-D048-4FFB-9369-A3A864C0B05E}"/>
              </a:ext>
            </a:extLst>
          </p:cNvPr>
          <p:cNvSpPr/>
          <p:nvPr/>
        </p:nvSpPr>
        <p:spPr>
          <a:xfrm rot="20706359" flipH="1">
            <a:off x="868382" y="1659946"/>
            <a:ext cx="459310" cy="326944"/>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Emoticon smiley with thumb up Stock Vector - 16515884">
            <a:extLst>
              <a:ext uri="{FF2B5EF4-FFF2-40B4-BE49-F238E27FC236}">
                <a16:creationId xmlns:a16="http://schemas.microsoft.com/office/drawing/2014/main" id="{CFC04DC0-ADC8-444B-8AB3-5DB9859465DB}"/>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4080" y="1640855"/>
            <a:ext cx="472440" cy="365125"/>
          </a:xfrm>
          <a:prstGeom prst="rect">
            <a:avLst/>
          </a:prstGeom>
          <a:noFill/>
          <a:ln>
            <a:noFill/>
          </a:ln>
        </p:spPr>
      </p:pic>
      <p:pic>
        <p:nvPicPr>
          <p:cNvPr id="7" name="Picture 6" descr="Emoticon making a point Stock Vector - 14709057">
            <a:extLst>
              <a:ext uri="{FF2B5EF4-FFF2-40B4-BE49-F238E27FC236}">
                <a16:creationId xmlns:a16="http://schemas.microsoft.com/office/drawing/2014/main" id="{B704926F-C665-4AAA-ACFF-152FCC2B3D3F}"/>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436076">
            <a:off x="737443" y="5772590"/>
            <a:ext cx="569433" cy="392415"/>
          </a:xfrm>
          <a:prstGeom prst="rect">
            <a:avLst/>
          </a:prstGeom>
          <a:noFill/>
          <a:ln>
            <a:noFill/>
          </a:ln>
        </p:spPr>
      </p:pic>
    </p:spTree>
    <p:extLst>
      <p:ext uri="{BB962C8B-B14F-4D97-AF65-F5344CB8AC3E}">
        <p14:creationId xmlns:p14="http://schemas.microsoft.com/office/powerpoint/2010/main" val="128348035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CBEA8C-E0C6-4CEC-A8FE-B2BB1745777B}"/>
              </a:ext>
            </a:extLst>
          </p:cNvPr>
          <p:cNvSpPr/>
          <p:nvPr/>
        </p:nvSpPr>
        <p:spPr>
          <a:xfrm>
            <a:off x="4834890" y="3136612"/>
            <a:ext cx="3211829" cy="584775"/>
          </a:xfrm>
          <a:prstGeom prst="rect">
            <a:avLst/>
          </a:prstGeom>
        </p:spPr>
        <p:txBody>
          <a:bodyPr wrap="square">
            <a:spAutoFit/>
          </a:bodyPr>
          <a:lstStyle/>
          <a:p>
            <a:pPr lvl="0" eaLnBrk="0" fontAlgn="base" hangingPunct="0">
              <a:spcBef>
                <a:spcPct val="0"/>
              </a:spcBef>
              <a:spcAft>
                <a:spcPct val="0"/>
              </a:spcAft>
            </a:pPr>
            <a:r>
              <a:rPr lang="en-US" altLang="en-US" sz="3200" dirty="0">
                <a:ea typeface="Times New Roman" panose="02020603050405020304" pitchFamily="18" charset="0"/>
                <a:cs typeface="Times New Roman" panose="02020603050405020304" pitchFamily="18" charset="0"/>
              </a:rPr>
              <a:t>Primality testing</a:t>
            </a:r>
          </a:p>
        </p:txBody>
      </p:sp>
    </p:spTree>
    <p:extLst>
      <p:ext uri="{BB962C8B-B14F-4D97-AF65-F5344CB8AC3E}">
        <p14:creationId xmlns:p14="http://schemas.microsoft.com/office/powerpoint/2010/main" val="4074351821"/>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6076" y="1326902"/>
            <a:ext cx="9382541" cy="5024068"/>
          </a:xfrm>
          <a:prstGeom prst="rect">
            <a:avLst/>
          </a:prstGeom>
        </p:spPr>
        <p:txBody>
          <a:bodyPr wrap="square">
            <a:spAutoFit/>
          </a:bodyPr>
          <a:lstStyle/>
          <a:p>
            <a:pPr>
              <a:lnSpc>
                <a:spcPct val="150000"/>
              </a:lnSpc>
            </a:pPr>
            <a:r>
              <a:rPr lang="en-US" sz="2800" dirty="0">
                <a:solidFill>
                  <a:srgbClr val="0000FF"/>
                </a:solidFill>
                <a:ea typeface="Calibri" panose="020F0502020204030204" pitchFamily="34" charset="0"/>
                <a:cs typeface="Times New Roman" panose="02020603050405020304" pitchFamily="18" charset="0"/>
              </a:rPr>
              <a:t>Cryptography – The RSA Public Key Cryptosystem</a:t>
            </a:r>
            <a:endParaRPr lang="en-US" sz="2800" dirty="0">
              <a:ea typeface="Calibri" panose="020F0502020204030204" pitchFamily="34" charset="0"/>
              <a:cs typeface="Times New Roman" panose="02020603050405020304" pitchFamily="18" charset="0"/>
            </a:endParaRPr>
          </a:p>
          <a:p>
            <a:pPr>
              <a:lnSpc>
                <a:spcPct val="150000"/>
              </a:lnSpc>
            </a:pPr>
            <a:r>
              <a:rPr lang="en-US" sz="1200"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The </a:t>
            </a:r>
            <a:r>
              <a:rPr lang="en-US" sz="22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Rivest</a:t>
            </a: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-Shamir-</a:t>
            </a:r>
            <a:r>
              <a:rPr lang="en-US" sz="22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Adleman</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RSA) cryptosystem uses </a:t>
            </a:r>
            <a:r>
              <a:rPr lang="en-US" sz="2200" dirty="0">
                <a:latin typeface="Times New Roman" panose="02020603050405020304" pitchFamily="18" charset="0"/>
                <a:ea typeface="Calibri" panose="020F0502020204030204" pitchFamily="34" charset="0"/>
                <a:cs typeface="Times New Roman" panose="02020603050405020304" pitchFamily="18" charset="0"/>
              </a:rPr>
              <a:t>all the ideas we have introduced in this lecture note.  It derives very strong guarantees of security by ingeniously exploiting the wide gulf between the polynomial-time computability of certain number-theoretic tasks: (</a:t>
            </a:r>
          </a:p>
          <a:p>
            <a:pPr marL="800100" lvl="1" indent="-342900">
              <a:lnSpc>
                <a:spcPct val="150000"/>
              </a:lnSpc>
              <a:buFont typeface="Arial" panose="020B0604020202020204" pitchFamily="34" charset="0"/>
              <a:buChar char="•"/>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modular exponentiation, </a:t>
            </a:r>
          </a:p>
          <a:p>
            <a:pPr marL="800100" lvl="1" indent="-342900">
              <a:lnSpc>
                <a:spcPct val="150000"/>
              </a:lnSpc>
              <a:buFont typeface="Arial" panose="020B0604020202020204" pitchFamily="34" charset="0"/>
              <a:buChar char="•"/>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greatest common divisor, </a:t>
            </a:r>
          </a:p>
          <a:p>
            <a:pPr marL="800100" lvl="1" indent="-342900">
              <a:lnSpc>
                <a:spcPct val="150000"/>
              </a:lnSpc>
              <a:buFont typeface="Arial" panose="020B0604020202020204" pitchFamily="34" charset="0"/>
              <a:buChar char="•"/>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primality testing) and </a:t>
            </a:r>
          </a:p>
          <a:p>
            <a:pPr marL="800100" lvl="1" indent="-342900">
              <a:lnSpc>
                <a:spcPct val="150000"/>
              </a:lnSpc>
              <a:buFont typeface="Arial" panose="020B0604020202020204" pitchFamily="34" charset="0"/>
              <a:buChar char="•"/>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intractability of others (factoring).</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p:cNvSpPr txBox="1"/>
          <p:nvPr/>
        </p:nvSpPr>
        <p:spPr>
          <a:xfrm>
            <a:off x="421419" y="4627659"/>
            <a:ext cx="842838" cy="369332"/>
          </a:xfrm>
          <a:prstGeom prst="rect">
            <a:avLst/>
          </a:prstGeom>
          <a:noFill/>
        </p:spPr>
        <p:txBody>
          <a:bodyPr wrap="square" rtlCol="0">
            <a:spAutoFit/>
          </a:bodyPr>
          <a:lstStyle/>
          <a:p>
            <a:r>
              <a:rPr lang="en-US" dirty="0"/>
              <a:t>113</a:t>
            </a:r>
          </a:p>
        </p:txBody>
      </p:sp>
      <p:pic>
        <p:nvPicPr>
          <p:cNvPr id="4" name="Picture 3"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640" y="3895272"/>
            <a:ext cx="874395" cy="63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428623"/>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t>Chapter 00</a:t>
            </a:r>
          </a:p>
        </p:txBody>
      </p:sp>
      <p:sp>
        <p:nvSpPr>
          <p:cNvPr id="3" name="Subtitle 2"/>
          <p:cNvSpPr>
            <a:spLocks noGrp="1"/>
          </p:cNvSpPr>
          <p:nvPr>
            <p:ph type="subTitle" idx="1"/>
          </p:nvPr>
        </p:nvSpPr>
        <p:spPr/>
        <p:txBody>
          <a:bodyPr>
            <a:normAutofit/>
          </a:bodyPr>
          <a:lstStyle/>
          <a:p>
            <a:r>
              <a:rPr lang="en-US" sz="3600" dirty="0"/>
              <a:t>Introducing Foundations</a:t>
            </a:r>
          </a:p>
        </p:txBody>
      </p:sp>
    </p:spTree>
    <p:extLst>
      <p:ext uri="{BB962C8B-B14F-4D97-AF65-F5344CB8AC3E}">
        <p14:creationId xmlns:p14="http://schemas.microsoft.com/office/powerpoint/2010/main" val="2338852944"/>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1952" y="1417755"/>
            <a:ext cx="8540496" cy="4308872"/>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ts val="1800"/>
              </a:spcAft>
              <a:buClrTx/>
              <a:buSzTx/>
              <a:buFontTx/>
              <a:buNone/>
              <a:tabLst/>
            </a:pPr>
            <a:r>
              <a:rPr kumimoji="0" lang="en-US" altLang="en-US" sz="320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Contents</a:t>
            </a:r>
          </a:p>
          <a:p>
            <a:pPr marL="0" marR="0" lvl="0" indent="0" algn="l" defTabSz="914400" rtl="0" eaLnBrk="0" fontAlgn="base" latinLnBrk="0" hangingPunct="0">
              <a:lnSpc>
                <a:spcPct val="100000"/>
              </a:lnSpc>
              <a:spcBef>
                <a:spcPct val="0"/>
              </a:spcBef>
              <a:spcAft>
                <a:spcPts val="1800"/>
              </a:spcAft>
              <a:buClrTx/>
              <a:buSzTx/>
              <a:buFontTx/>
              <a:buNone/>
              <a:tabLst/>
            </a:pPr>
            <a:endParaRPr kumimoji="0" lang="en-US" altLang="en-US" sz="280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ts val="1800"/>
              </a:spcAft>
              <a:buClrTx/>
              <a:buSzTx/>
              <a:buFontTx/>
              <a:buNone/>
              <a:tabLst/>
            </a:pPr>
            <a:r>
              <a:rPr kumimoji="0" lang="en-US" altLang="en-US" sz="2800" i="0" u="none" strike="noStrike" cap="none" normalizeH="0" baseline="0" dirty="0">
                <a:ln>
                  <a:noFill/>
                </a:ln>
                <a:solidFill>
                  <a:srgbClr val="0000FF"/>
                </a:solidFill>
                <a:effectLst/>
                <a:ea typeface="Times New Roman" panose="02020603050405020304" pitchFamily="18" charset="0"/>
                <a:cs typeface="Times New Roman" panose="02020603050405020304" pitchFamily="18" charset="0"/>
              </a:rPr>
              <a:t>Primality testing</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[9-11, 15-18]</a:t>
            </a:r>
          </a:p>
          <a:p>
            <a:pPr eaLnBrk="0" fontAlgn="base" hangingPunct="0">
              <a:spcBef>
                <a:spcPct val="0"/>
              </a:spcBef>
              <a:spcAft>
                <a:spcPts val="1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Carmichael numbers. </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19-20, 24-26</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p>
          <a:p>
            <a:pPr eaLnBrk="0" fontAlgn="base" hangingPunct="0">
              <a:spcBef>
                <a:spcPct val="0"/>
              </a:spcBef>
              <a:spcAft>
                <a:spcPts val="1800"/>
              </a:spcAft>
            </a:pPr>
            <a:r>
              <a:rPr lang="en-US" sz="2400" dirty="0">
                <a:ea typeface="Calibri" panose="020F0502020204030204" pitchFamily="34" charset="0"/>
                <a:cs typeface="Times New Roman" panose="02020603050405020304" pitchFamily="18" charset="0"/>
              </a:rPr>
              <a:t>Finding Large Prime Numbers </a:t>
            </a:r>
            <a:r>
              <a:rPr lang="en-US" sz="2400" dirty="0">
                <a:solidFill>
                  <a:srgbClr val="0000FF"/>
                </a:solidFill>
                <a:ea typeface="Calibri" panose="020F0502020204030204" pitchFamily="34" charset="0"/>
                <a:cs typeface="Times New Roman" panose="02020603050405020304" pitchFamily="18" charset="0"/>
              </a:rPr>
              <a:t>[</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30-34]</a:t>
            </a:r>
            <a:endParaRPr lang="en-US" sz="2400" dirty="0">
              <a:ea typeface="Calibri" panose="020F0502020204030204" pitchFamily="34" charset="0"/>
              <a:cs typeface="Times New Roman" panose="02020603050405020304" pitchFamily="18" charset="0"/>
            </a:endParaRPr>
          </a:p>
          <a:p>
            <a:pPr eaLnBrk="0" fontAlgn="base" hangingPunct="0">
              <a:spcBef>
                <a:spcPct val="0"/>
              </a:spcBef>
              <a:spcAft>
                <a:spcPts val="1800"/>
              </a:spcAft>
            </a:pPr>
            <a:endPar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ts val="1800"/>
              </a:spcAft>
              <a:buClrTx/>
              <a:buSzTx/>
              <a:buFontTx/>
              <a:buNone/>
              <a:tabLst/>
            </a:pPr>
            <a:endPar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Cloud Callout 2">
            <a:extLst>
              <a:ext uri="{FF2B5EF4-FFF2-40B4-BE49-F238E27FC236}">
                <a16:creationId xmlns:a16="http://schemas.microsoft.com/office/drawing/2014/main" id="{311C4A01-AAA7-4B10-986D-9E2E323EF91F}"/>
              </a:ext>
            </a:extLst>
          </p:cNvPr>
          <p:cNvSpPr/>
          <p:nvPr/>
        </p:nvSpPr>
        <p:spPr>
          <a:xfrm flipH="1">
            <a:off x="747803" y="4159387"/>
            <a:ext cx="540688" cy="405516"/>
          </a:xfrm>
          <a:prstGeom prst="cloudCallout">
            <a:avLst>
              <a:gd name="adj1" fmla="val -59429"/>
              <a:gd name="adj2" fmla="val 1257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onfused emoticon Stock Vector - 11275856">
            <a:extLst>
              <a:ext uri="{FF2B5EF4-FFF2-40B4-BE49-F238E27FC236}">
                <a16:creationId xmlns:a16="http://schemas.microsoft.com/office/drawing/2014/main" id="{600D1B36-E3ED-4C14-89CD-88D9A775F99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7803" y="4091152"/>
            <a:ext cx="540688" cy="473751"/>
          </a:xfrm>
          <a:prstGeom prst="rect">
            <a:avLst/>
          </a:prstGeom>
          <a:noFill/>
          <a:ln>
            <a:noFill/>
          </a:ln>
        </p:spPr>
      </p:pic>
    </p:spTree>
    <p:extLst>
      <p:ext uri="{BB962C8B-B14F-4D97-AF65-F5344CB8AC3E}">
        <p14:creationId xmlns:p14="http://schemas.microsoft.com/office/powerpoint/2010/main" val="2359886569"/>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2857" y="911323"/>
            <a:ext cx="8584688" cy="5137945"/>
          </a:xfrm>
          <a:prstGeom prst="rect">
            <a:avLst/>
          </a:prstGeom>
        </p:spPr>
        <p:txBody>
          <a:bodyPr wrap="square">
            <a:spAutoFit/>
          </a:bodyPr>
          <a:lstStyle/>
          <a:p>
            <a:pPr>
              <a:lnSpc>
                <a:spcPct val="107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Elementary Number-Theoretic Notions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 application of number-theoretic algorithms is in </a:t>
            </a:r>
            <a:r>
              <a:rPr lang="en-US" sz="2400" b="1"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cryptography </a:t>
            </a:r>
          </a:p>
          <a:p>
            <a:pPr marL="914400" lvl="1" indent="-4572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 discipline concerned with encrypting a message sent from one party to another, such that someone who intercepts the message will not be able to decode it.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Let the set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Z = { …., -2, -1, 0, 1, 2, 3, ….} of integers.</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Let the set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 {0, 1, 2, 3, ….} of natural numbers (nonnegative integers.</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notation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 | a </a:t>
            </a:r>
            <a:r>
              <a:rPr lang="en-US" sz="2400" dirty="0">
                <a:latin typeface="Times New Roman" panose="02020603050405020304" pitchFamily="18" charset="0"/>
                <a:ea typeface="Calibri" panose="020F0502020204030204" pitchFamily="34" charset="0"/>
                <a:cs typeface="Times New Roman" panose="02020603050405020304" pitchFamily="18" charset="0"/>
              </a:rPr>
              <a:t>(read “d </a:t>
            </a:r>
            <a:r>
              <a:rPr lang="en-US" sz="2400" b="1" i="1" dirty="0">
                <a:latin typeface="Times New Roman" panose="02020603050405020304" pitchFamily="18" charset="0"/>
                <a:ea typeface="Calibri" panose="020F0502020204030204" pitchFamily="34" charset="0"/>
                <a:cs typeface="Times New Roman" panose="02020603050405020304" pitchFamily="18" charset="0"/>
              </a:rPr>
              <a:t>divides</a:t>
            </a:r>
            <a:r>
              <a:rPr lang="en-US" sz="2400" dirty="0">
                <a:latin typeface="Times New Roman" panose="02020603050405020304" pitchFamily="18" charset="0"/>
                <a:ea typeface="Calibri" panose="020F0502020204030204" pitchFamily="34" charset="0"/>
                <a:cs typeface="Times New Roman" panose="02020603050405020304" pitchFamily="18" charset="0"/>
              </a:rPr>
              <a:t> a”) means </a:t>
            </a:r>
          </a:p>
          <a:p>
            <a:pPr marL="914400" lvl="1" indent="-4572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 k*d </a:t>
            </a:r>
            <a:r>
              <a:rPr lang="en-US" sz="2400" dirty="0">
                <a:latin typeface="Times New Roman" panose="02020603050405020304" pitchFamily="18" charset="0"/>
                <a:ea typeface="Calibri" panose="020F0502020204030204" pitchFamily="34" charset="0"/>
                <a:cs typeface="Times New Roman" panose="02020603050405020304" pitchFamily="18" charset="0"/>
              </a:rPr>
              <a:t>for some integer k, (i.e., a is k multiple of 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40637400"/>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560945" y="1742739"/>
                <a:ext cx="8540496" cy="4095801"/>
              </a:xfrm>
              <a:prstGeom prst="rect">
                <a:avLst/>
              </a:prstGeom>
            </p:spPr>
            <p:txBody>
              <a:bodyPr wrap="square">
                <a:spAutoFit/>
              </a:bodyPr>
              <a:lstStyle/>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D</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efinition of Congruency Modulo 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Let m and k be integers and n be a positive integer (n &gt; 0).  </a:t>
                </a:r>
              </a:p>
              <a:p>
                <a:pPr>
                  <a:lnSpc>
                    <a:spcPct val="150000"/>
                  </a:lnSpc>
                </a:pPr>
                <a:r>
                  <a:rPr lang="en-US" sz="2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m </a:t>
                </a:r>
                <a:r>
                  <a:rPr lang="en-US" sz="26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is congruent to</a:t>
                </a:r>
                <a:r>
                  <a:rPr lang="en-US" sz="2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k </a:t>
                </a:r>
                <a:r>
                  <a:rPr lang="en-US" sz="26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modulo</a:t>
                </a:r>
                <a:r>
                  <a:rPr lang="en-US" sz="2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n, denoted as</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m </a:t>
                </a:r>
                <a14:m>
                  <m:oMath xmlns:m="http://schemas.openxmlformats.org/officeDocument/2006/math">
                    <m:r>
                      <a:rPr lang="en-US" sz="26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6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k mod n</a:t>
                </a:r>
              </a:p>
              <a:p>
                <a:pPr>
                  <a:lnSpc>
                    <a:spcPct val="150000"/>
                  </a:lnSpc>
                </a:pPr>
                <a:r>
                  <a:rPr lang="en-US" sz="26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if</a:t>
                </a:r>
                <a:r>
                  <a:rPr lang="en-US" sz="2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and only if </a:t>
                </a:r>
                <a:r>
                  <a:rPr lang="en-US" sz="26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 (m – k)</a:t>
                </a:r>
                <a:r>
                  <a:rPr lang="en-US" sz="26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Or, we said that </a:t>
                </a:r>
                <a:r>
                  <a:rPr lang="en-US" sz="24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m and k are equivalent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t>
                </a:r>
                <a14:m>
                  <m:oMath xmlns:m="http://schemas.openxmlformats.org/officeDocument/2006/math">
                    <m:r>
                      <a:rPr lang="en-US" sz="2400" b="0" i="0"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m:t>
                    </m:r>
                  </m:oMath>
                </a14:m>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mod n</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Symbolically,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 (m – k) </a:t>
                </a:r>
                <a14:m>
                  <m:oMath xmlns:m="http://schemas.openxmlformats.org/officeDocument/2006/math">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m </a:t>
                </a:r>
                <a14:m>
                  <m:oMath xmlns:m="http://schemas.openxmlformats.org/officeDocument/2006/math">
                    <m:r>
                      <a:rPr lang="en-US" sz="24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 </m:t>
                    </m:r>
                  </m:oMath>
                </a14:m>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k mod n.</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560945" y="1742739"/>
                <a:ext cx="8540496" cy="4095801"/>
              </a:xfrm>
              <a:prstGeom prst="rect">
                <a:avLst/>
              </a:prstGeom>
              <a:blipFill>
                <a:blip r:embed="rId2"/>
                <a:stretch>
                  <a:fillRect l="-1285" b="-2381"/>
                </a:stretch>
              </a:blipFill>
            </p:spPr>
            <p:txBody>
              <a:bodyPr/>
              <a:lstStyle/>
              <a:p>
                <a:r>
                  <a:rPr lang="en-US">
                    <a:noFill/>
                  </a:rPr>
                  <a:t> </a:t>
                </a:r>
              </a:p>
            </p:txBody>
          </p:sp>
        </mc:Fallback>
      </mc:AlternateContent>
      <p:sp>
        <p:nvSpPr>
          <p:cNvPr id="4" name="Cloud Callout 2">
            <a:extLst>
              <a:ext uri="{FF2B5EF4-FFF2-40B4-BE49-F238E27FC236}">
                <a16:creationId xmlns:a16="http://schemas.microsoft.com/office/drawing/2014/main" id="{311C4A01-AAA7-4B10-986D-9E2E323EF91F}"/>
              </a:ext>
            </a:extLst>
          </p:cNvPr>
          <p:cNvSpPr/>
          <p:nvPr/>
        </p:nvSpPr>
        <p:spPr>
          <a:xfrm flipH="1">
            <a:off x="747803" y="4159387"/>
            <a:ext cx="540688" cy="405516"/>
          </a:xfrm>
          <a:prstGeom prst="cloudCallout">
            <a:avLst>
              <a:gd name="adj1" fmla="val -59429"/>
              <a:gd name="adj2" fmla="val 1257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onfused emoticon Stock Vector - 11275856">
            <a:extLst>
              <a:ext uri="{FF2B5EF4-FFF2-40B4-BE49-F238E27FC236}">
                <a16:creationId xmlns:a16="http://schemas.microsoft.com/office/drawing/2014/main" id="{600D1B36-E3ED-4C14-89CD-88D9A775F99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509" y="4159387"/>
            <a:ext cx="447982" cy="405516"/>
          </a:xfrm>
          <a:prstGeom prst="rect">
            <a:avLst/>
          </a:prstGeom>
          <a:noFill/>
          <a:ln>
            <a:noFill/>
          </a:ln>
        </p:spPr>
      </p:pic>
      <p:sp>
        <p:nvSpPr>
          <p:cNvPr id="3" name="TextBox 2">
            <a:extLst>
              <a:ext uri="{FF2B5EF4-FFF2-40B4-BE49-F238E27FC236}">
                <a16:creationId xmlns:a16="http://schemas.microsoft.com/office/drawing/2014/main" id="{74E0380C-168F-9C7C-AC1B-8923C6C3EE53}"/>
              </a:ext>
            </a:extLst>
          </p:cNvPr>
          <p:cNvSpPr txBox="1"/>
          <p:nvPr/>
        </p:nvSpPr>
        <p:spPr>
          <a:xfrm>
            <a:off x="1480958" y="748146"/>
            <a:ext cx="9030023" cy="584775"/>
          </a:xfrm>
          <a:prstGeom prst="rect">
            <a:avLst/>
          </a:prstGeom>
          <a:noFill/>
        </p:spPr>
        <p:txBody>
          <a:bodyPr wrap="square" rtlCol="0">
            <a:spAutoFit/>
          </a:bodyPr>
          <a:lstStyle/>
          <a:p>
            <a:r>
              <a:rPr lang="en-US" sz="3200" dirty="0">
                <a:ea typeface="Calibri" panose="020F0502020204030204" pitchFamily="34" charset="0"/>
                <a:cs typeface="Times New Roman" panose="02020603050405020304" pitchFamily="18" charset="0"/>
              </a:rPr>
              <a:t>Congruence Modulo n :  </a:t>
            </a:r>
            <a:r>
              <a:rPr lang="en-US" sz="2800" dirty="0">
                <a:ea typeface="Calibri" panose="020F0502020204030204" pitchFamily="34" charset="0"/>
                <a:cs typeface="Times New Roman" panose="02020603050405020304" pitchFamily="18" charset="0"/>
              </a:rPr>
              <a:t>m and k are congruent modulo n </a:t>
            </a:r>
            <a:endParaRPr lang="en-US" sz="2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1343526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768231" y="1556012"/>
                <a:ext cx="9058403" cy="4524315"/>
              </a:xfrm>
              <a:prstGeom prst="rect">
                <a:avLst/>
              </a:prstGeom>
            </p:spPr>
            <p:txBody>
              <a:bodyPr wrap="square">
                <a:spAutoFit/>
              </a:bodyPr>
              <a:lstStyle/>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Let Z be the set of integers {…, -2, -1, 0, 1, 2, … }.</a:t>
                </a:r>
              </a:p>
              <a:p>
                <a:pPr>
                  <a:lnSpc>
                    <a:spcPct val="150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All integers can be partitioned into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 equivalence classes</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according to their remainders modulo n.</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50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efine the equivalence class modulo 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containing an integer 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to be</a:t>
                </a:r>
              </a:p>
              <a:p>
                <a:pPr>
                  <a:lnSpc>
                    <a:spcPct val="150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a:t>
                </a:r>
                <a:r>
                  <a:rPr lang="en-US" sz="2400"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 {a + k n | k </a:t>
                </a:r>
                <a:r>
                  <a:rPr lang="en-US" sz="24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ɛ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Z}</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50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For example,  [3]</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7</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 …, - 25, -18, -11, -4, 3, 10, 17, 24, 31, 38, …}.</a:t>
                </a:r>
              </a:p>
              <a:p>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i.e.,  b </a:t>
                </a:r>
                <a14:m>
                  <m:oMath xmlns:m="http://schemas.openxmlformats.org/officeDocument/2006/math">
                    <m:r>
                      <a:rPr lang="en-US" sz="2400" b="0" i="1" smtClean="0">
                        <a:latin typeface="Cambria Math" panose="02040503050406030204" pitchFamily="18" charset="0"/>
                        <a:ea typeface="Calibri" panose="020F0502020204030204" pitchFamily="34" charset="0"/>
                        <a:cs typeface="Times New Roman" panose="02020603050405020304" pitchFamily="18" charset="0"/>
                      </a:rPr>
                      <m:t>∈</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[a]</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iff</a:t>
                </a:r>
                <a:r>
                  <a:rPr lang="en-US" sz="2400" dirty="0">
                    <a:latin typeface="Times New Roman" panose="02020603050405020304" pitchFamily="18" charset="0"/>
                    <a:ea typeface="Calibri" panose="020F0502020204030204" pitchFamily="34" charset="0"/>
                    <a:cs typeface="Times New Roman" panose="02020603050405020304" pitchFamily="18" charset="0"/>
                  </a:rPr>
                  <a:t>  b ≡ a (mod n).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iff</a:t>
                </a:r>
                <a:r>
                  <a:rPr lang="en-US" sz="2400" dirty="0">
                    <a:latin typeface="Times New Roman" panose="02020603050405020304" pitchFamily="18" charset="0"/>
                    <a:ea typeface="Calibri" panose="020F0502020204030204" pitchFamily="34" charset="0"/>
                    <a:cs typeface="Times New Roman" panose="02020603050405020304" pitchFamily="18" charset="0"/>
                  </a:rPr>
                  <a:t>  n | (b – a). i.e., b must be equal to a + kn.</a:t>
                </a:r>
                <a:endParaRPr lang="en-US" sz="2400" dirty="0"/>
              </a:p>
            </p:txBody>
          </p:sp>
        </mc:Choice>
        <mc:Fallback xmlns="">
          <p:sp>
            <p:nvSpPr>
              <p:cNvPr id="2" name="Rectangle 1"/>
              <p:cNvSpPr>
                <a:spLocks noRot="1" noChangeAspect="1" noMove="1" noResize="1" noEditPoints="1" noAdjustHandles="1" noChangeArrowheads="1" noChangeShapeType="1" noTextEdit="1"/>
              </p:cNvSpPr>
              <p:nvPr/>
            </p:nvSpPr>
            <p:spPr>
              <a:xfrm>
                <a:off x="1768231" y="1556012"/>
                <a:ext cx="9058403" cy="4524315"/>
              </a:xfrm>
              <a:prstGeom prst="rect">
                <a:avLst/>
              </a:prstGeom>
              <a:blipFill>
                <a:blip r:embed="rId2"/>
                <a:stretch>
                  <a:fillRect l="-1009" b="-2022"/>
                </a:stretch>
              </a:blipFill>
            </p:spPr>
            <p:txBody>
              <a:bodyPr/>
              <a:lstStyle/>
              <a:p>
                <a:r>
                  <a:rPr lang="en-US">
                    <a:noFill/>
                  </a:rPr>
                  <a:t> </a:t>
                </a:r>
              </a:p>
            </p:txBody>
          </p:sp>
        </mc:Fallback>
      </mc:AlternateContent>
      <p:sp>
        <p:nvSpPr>
          <p:cNvPr id="6" name="Cloud Callout 2">
            <a:extLst>
              <a:ext uri="{FF2B5EF4-FFF2-40B4-BE49-F238E27FC236}">
                <a16:creationId xmlns:a16="http://schemas.microsoft.com/office/drawing/2014/main" id="{9548BFC4-988A-4BD1-8D39-ED7C402ED865}"/>
              </a:ext>
            </a:extLst>
          </p:cNvPr>
          <p:cNvSpPr/>
          <p:nvPr/>
        </p:nvSpPr>
        <p:spPr>
          <a:xfrm flipH="1">
            <a:off x="791746" y="3615411"/>
            <a:ext cx="540688" cy="405516"/>
          </a:xfrm>
          <a:prstGeom prst="cloudCallout">
            <a:avLst>
              <a:gd name="adj1" fmla="val -59429"/>
              <a:gd name="adj2" fmla="val 1257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9268EF8-69F4-4FCB-839C-F6218B77E95C}"/>
                  </a:ext>
                </a:extLst>
              </p:cNvPr>
              <p:cNvSpPr txBox="1"/>
              <p:nvPr/>
            </p:nvSpPr>
            <p:spPr>
              <a:xfrm>
                <a:off x="1630017" y="603923"/>
                <a:ext cx="4667416" cy="646331"/>
              </a:xfrm>
              <a:prstGeom prst="rect">
                <a:avLst/>
              </a:prstGeom>
              <a:noFill/>
            </p:spPr>
            <p:txBody>
              <a:bodyPr wrap="square" rtlCol="0">
                <a:spAutoFit/>
              </a:bodyPr>
              <a:lstStyle/>
              <a:p>
                <a:r>
                  <a:rPr lang="en-US" altLang="en-US" dirty="0">
                    <a:latin typeface="Times New Roman" panose="02020603050405020304" pitchFamily="18" charset="0"/>
                    <a:ea typeface="Calibri" panose="020F0502020204030204" pitchFamily="34" charset="0"/>
                    <a:cs typeface="Times New Roman" panose="02020603050405020304" pitchFamily="18" charset="0"/>
                  </a:rPr>
                  <a:t>r = x mod y.</a:t>
                </a:r>
              </a:p>
              <a:p>
                <a:r>
                  <a:rPr lang="en-US" altLang="en-US" dirty="0">
                    <a:latin typeface="Times New Roman" panose="02020603050405020304" pitchFamily="18" charset="0"/>
                    <a:ea typeface="Calibri" panose="020F0502020204030204" pitchFamily="34" charset="0"/>
                    <a:cs typeface="Times New Roman" panose="02020603050405020304" pitchFamily="18" charset="0"/>
                  </a:rPr>
                  <a:t>x = q*y + r        [ r ]</a:t>
                </a:r>
                <a:r>
                  <a:rPr lang="en-US" altLang="en-US" baseline="-25000" dirty="0">
                    <a:latin typeface="Times New Roman" panose="02020603050405020304" pitchFamily="18" charset="0"/>
                    <a:ea typeface="Calibri" panose="020F0502020204030204" pitchFamily="34" charset="0"/>
                    <a:cs typeface="Times New Roman" panose="02020603050405020304" pitchFamily="18" charset="0"/>
                  </a:rPr>
                  <a:t>y</a:t>
                </a:r>
                <a:r>
                  <a:rPr lang="en-US" altLang="en-US" dirty="0">
                    <a:latin typeface="Times New Roman" panose="02020603050405020304" pitchFamily="18" charset="0"/>
                    <a:ea typeface="Calibri" panose="020F0502020204030204" pitchFamily="34" charset="0"/>
                    <a:cs typeface="Times New Roman" panose="02020603050405020304" pitchFamily="18" charset="0"/>
                  </a:rPr>
                  <a:t> =  { r + q*y | q </a:t>
                </a:r>
                <a14:m>
                  <m:oMath xmlns:m="http://schemas.openxmlformats.org/officeDocument/2006/math">
                    <m:r>
                      <a:rPr lang="en-US" altLang="en-US"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𝑍</m:t>
                    </m:r>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altLang="en-US" dirty="0">
                  <a:latin typeface="Times New Roman" panose="02020603050405020304" pitchFamily="18"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89268EF8-69F4-4FCB-839C-F6218B77E95C}"/>
                  </a:ext>
                </a:extLst>
              </p:cNvPr>
              <p:cNvSpPr txBox="1">
                <a:spLocks noRot="1" noChangeAspect="1" noMove="1" noResize="1" noEditPoints="1" noAdjustHandles="1" noChangeArrowheads="1" noChangeShapeType="1" noTextEdit="1"/>
              </p:cNvSpPr>
              <p:nvPr/>
            </p:nvSpPr>
            <p:spPr>
              <a:xfrm>
                <a:off x="1630017" y="603923"/>
                <a:ext cx="4667416" cy="646331"/>
              </a:xfrm>
              <a:prstGeom prst="rect">
                <a:avLst/>
              </a:prstGeom>
              <a:blipFill>
                <a:blip r:embed="rId3"/>
                <a:stretch>
                  <a:fillRect l="-1044" t="-4717" b="-14151"/>
                </a:stretch>
              </a:blipFill>
            </p:spPr>
            <p:txBody>
              <a:bodyPr/>
              <a:lstStyle/>
              <a:p>
                <a:r>
                  <a:rPr lang="en-US">
                    <a:noFill/>
                  </a:rPr>
                  <a:t> </a:t>
                </a:r>
              </a:p>
            </p:txBody>
          </p:sp>
        </mc:Fallback>
      </mc:AlternateContent>
      <p:sp>
        <p:nvSpPr>
          <p:cNvPr id="8" name="Arrow: Right 7">
            <a:extLst>
              <a:ext uri="{FF2B5EF4-FFF2-40B4-BE49-F238E27FC236}">
                <a16:creationId xmlns:a16="http://schemas.microsoft.com/office/drawing/2014/main" id="{5889729B-7856-4502-8E32-AB25A08145D6}"/>
              </a:ext>
            </a:extLst>
          </p:cNvPr>
          <p:cNvSpPr/>
          <p:nvPr/>
        </p:nvSpPr>
        <p:spPr>
          <a:xfrm>
            <a:off x="2911163" y="1057108"/>
            <a:ext cx="209724"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60B9510-AF12-4E8A-BA87-86339FE19ECC}"/>
              </a:ext>
            </a:extLst>
          </p:cNvPr>
          <p:cNvSpPr txBox="1"/>
          <p:nvPr/>
        </p:nvSpPr>
        <p:spPr>
          <a:xfrm>
            <a:off x="1630017" y="3259694"/>
            <a:ext cx="8931993" cy="1735280"/>
          </a:xfrm>
          <a:prstGeom prst="rect">
            <a:avLst/>
          </a:prstGeom>
          <a:noFill/>
          <a:ln>
            <a:solidFill>
              <a:srgbClr val="0000FF"/>
            </a:solidFill>
          </a:ln>
        </p:spPr>
        <p:txBody>
          <a:bodyPr wrap="square" rtlCol="0">
            <a:spAutoFit/>
          </a:bodyPr>
          <a:lstStyle/>
          <a:p>
            <a:endParaRPr lang="en-US" dirty="0"/>
          </a:p>
        </p:txBody>
      </p:sp>
      <p:pic>
        <p:nvPicPr>
          <p:cNvPr id="11" name="Picture 10" descr="Confused emoticon Stock Vector - 11275856">
            <a:extLst>
              <a:ext uri="{FF2B5EF4-FFF2-40B4-BE49-F238E27FC236}">
                <a16:creationId xmlns:a16="http://schemas.microsoft.com/office/drawing/2014/main" id="{09499A61-C1A4-5DE0-98C1-DC1D32681579}"/>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099" y="3590283"/>
            <a:ext cx="447982" cy="405516"/>
          </a:xfrm>
          <a:prstGeom prst="rect">
            <a:avLst/>
          </a:prstGeom>
          <a:noFill/>
          <a:ln>
            <a:noFill/>
          </a:ln>
        </p:spPr>
      </p:pic>
    </p:spTree>
    <p:extLst>
      <p:ext uri="{BB962C8B-B14F-4D97-AF65-F5344CB8AC3E}">
        <p14:creationId xmlns:p14="http://schemas.microsoft.com/office/powerpoint/2010/main" val="3587021569"/>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2122998" y="437461"/>
                <a:ext cx="7766726" cy="6278642"/>
              </a:xfrm>
              <a:prstGeom prst="rect">
                <a:avLst/>
              </a:prstGeom>
            </p:spPr>
            <p:txBody>
              <a:bodyPr wrap="square">
                <a:spAutoFit/>
              </a:bodyPr>
              <a:lstStyle/>
              <a:p>
                <a:pPr>
                  <a:lnSpc>
                    <a:spcPct val="150000"/>
                  </a:lnSpc>
                </a:pPr>
                <a:r>
                  <a:rPr lang="en-US" sz="2600" dirty="0">
                    <a:ea typeface="Calibri" panose="020F0502020204030204" pitchFamily="34" charset="0"/>
                    <a:cs typeface="Times New Roman" panose="02020603050405020304" pitchFamily="18" charset="0"/>
                  </a:rPr>
                  <a:t>Example</a:t>
                </a:r>
                <a:r>
                  <a:rPr lang="en-US" sz="2600" dirty="0">
                    <a:effectLst/>
                    <a:ea typeface="Calibri" panose="020F0502020204030204" pitchFamily="34" charset="0"/>
                    <a:cs typeface="Times New Roman" panose="02020603050405020304" pitchFamily="18" charset="0"/>
                  </a:rPr>
                  <a:t> 0.47:</a:t>
                </a:r>
              </a:p>
              <a:p>
                <a:pPr>
                  <a:lnSpc>
                    <a:spcPct val="150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Since 5 | (33 – </a:t>
                </a:r>
                <a:r>
                  <a:rPr lang="en-US" sz="2200" dirty="0">
                    <a:latin typeface="Times New Roman" panose="02020603050405020304" pitchFamily="18" charset="0"/>
                    <a:ea typeface="Calibri" panose="020F0502020204030204" pitchFamily="34" charset="0"/>
                    <a:cs typeface="Times New Roman" panose="02020603050405020304" pitchFamily="18" charset="0"/>
                  </a:rPr>
                  <a:t>33</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33 </a:t>
                </a:r>
                <a14:m>
                  <m:oMath xmlns:m="http://schemas.openxmlformats.org/officeDocument/2006/math">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200" b="0" i="0" smtClean="0">
                        <a:effectLst/>
                        <a:latin typeface="Cambria Math" panose="02040503050406030204" pitchFamily="18" charset="0"/>
                        <a:ea typeface="Calibri" panose="020F0502020204030204" pitchFamily="34" charset="0"/>
                        <a:cs typeface="Times New Roman" panose="02020603050405020304" pitchFamily="18" charset="0"/>
                      </a:rPr>
                      <m:t>33</m:t>
                    </m:r>
                  </m:oMath>
                </a14:m>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mod 5.</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Since 5 | (33 – 28),</a:t>
                </a: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33 </a:t>
                </a:r>
                <a14:m>
                  <m:oMath xmlns:m="http://schemas.openxmlformats.org/officeDocument/2006/math">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28 mod 5.</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Since 5 | (33 – 23),</a:t>
                </a: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33 </a:t>
                </a:r>
                <a14:m>
                  <m:oMath xmlns:m="http://schemas.openxmlformats.org/officeDocument/2006/math">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23 mod 5.</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Since 5 | (33 – 18),</a:t>
                </a: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33 </a:t>
                </a:r>
                <a14:m>
                  <m:oMath xmlns:m="http://schemas.openxmlformats.org/officeDocument/2006/math">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18 mod 5.</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Since 5 | (33 – 13),</a:t>
                </a: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33 </a:t>
                </a:r>
                <a14:m>
                  <m:oMath xmlns:m="http://schemas.openxmlformats.org/officeDocument/2006/math">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13 mod 5.</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Since 5 | (33 – 8),</a:t>
                </a: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33 </a:t>
                </a:r>
                <a14:m>
                  <m:oMath xmlns:m="http://schemas.openxmlformats.org/officeDocument/2006/math">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8 mod 5.</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Since 5 | (33 – 3),</a:t>
                </a: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33 </a:t>
                </a:r>
                <a14:m>
                  <m:oMath xmlns:m="http://schemas.openxmlformats.org/officeDocument/2006/math">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3 mod 5.</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Since 5 | (33 – (-2)),</a:t>
                </a: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33 </a:t>
                </a:r>
                <a14:m>
                  <m:oMath xmlns:m="http://schemas.openxmlformats.org/officeDocument/2006/math">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-2 mod 5.</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Since 5 | (33 – (-7)),</a:t>
                </a: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33 </a:t>
                </a:r>
                <a14:m>
                  <m:oMath xmlns:m="http://schemas.openxmlformats.org/officeDocument/2006/math">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-7 mod 5.</a:t>
                </a:r>
              </a:p>
              <a:p>
                <a:pPr>
                  <a:lnSpc>
                    <a:spcPct val="150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5</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 …, -7, -2, 3, 8, 13, 18, 23, 28, 33, … } is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equivalence class modulo 5 containing 3</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2122998" y="437461"/>
                <a:ext cx="7766726" cy="6278642"/>
              </a:xfrm>
              <a:prstGeom prst="rect">
                <a:avLst/>
              </a:prstGeom>
              <a:blipFill>
                <a:blip r:embed="rId2"/>
                <a:stretch>
                  <a:fillRect l="-1413" b="-1748"/>
                </a:stretch>
              </a:blipFill>
            </p:spPr>
            <p:txBody>
              <a:bodyPr/>
              <a:lstStyle/>
              <a:p>
                <a:r>
                  <a:rPr lang="en-US">
                    <a:noFill/>
                  </a:rPr>
                  <a:t> </a:t>
                </a:r>
              </a:p>
            </p:txBody>
          </p:sp>
        </mc:Fallback>
      </mc:AlternateContent>
      <p:sp>
        <p:nvSpPr>
          <p:cNvPr id="3" name="Cloud Callout 2">
            <a:extLst>
              <a:ext uri="{FF2B5EF4-FFF2-40B4-BE49-F238E27FC236}">
                <a16:creationId xmlns:a16="http://schemas.microsoft.com/office/drawing/2014/main" id="{A125B78C-1469-4F8C-916F-61ECD151E2B1}"/>
              </a:ext>
            </a:extLst>
          </p:cNvPr>
          <p:cNvSpPr/>
          <p:nvPr/>
        </p:nvSpPr>
        <p:spPr>
          <a:xfrm flipH="1">
            <a:off x="1004515" y="5466117"/>
            <a:ext cx="540688" cy="405516"/>
          </a:xfrm>
          <a:prstGeom prst="cloudCallout">
            <a:avLst>
              <a:gd name="adj1" fmla="val -59429"/>
              <a:gd name="adj2" fmla="val 1257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7644EF7-C7BD-47A7-8123-A3FD3BD53813}"/>
              </a:ext>
            </a:extLst>
          </p:cNvPr>
          <p:cNvSpPr txBox="1"/>
          <p:nvPr/>
        </p:nvSpPr>
        <p:spPr>
          <a:xfrm>
            <a:off x="8285259" y="5096785"/>
            <a:ext cx="290222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5 | (33 – (-7)) or 5 | (-7-33)</a:t>
            </a:r>
          </a:p>
        </p:txBody>
      </p:sp>
      <p:cxnSp>
        <p:nvCxnSpPr>
          <p:cNvPr id="6" name="Straight Arrow Connector 5">
            <a:extLst>
              <a:ext uri="{FF2B5EF4-FFF2-40B4-BE49-F238E27FC236}">
                <a16:creationId xmlns:a16="http://schemas.microsoft.com/office/drawing/2014/main" id="{3BE51878-2291-4DC7-B70E-35182E636D79}"/>
              </a:ext>
            </a:extLst>
          </p:cNvPr>
          <p:cNvCxnSpPr>
            <a:endCxn id="4" idx="1"/>
          </p:cNvCxnSpPr>
          <p:nvPr/>
        </p:nvCxnSpPr>
        <p:spPr>
          <a:xfrm flipV="1">
            <a:off x="6599583" y="5281451"/>
            <a:ext cx="1685676" cy="1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descr="Confused emoticon Stock Vector - 11275856">
            <a:extLst>
              <a:ext uri="{FF2B5EF4-FFF2-40B4-BE49-F238E27FC236}">
                <a16:creationId xmlns:a16="http://schemas.microsoft.com/office/drawing/2014/main" id="{E8D5778B-2549-427E-83EA-FFA3F0355CA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4515" y="5370512"/>
            <a:ext cx="540688" cy="501121"/>
          </a:xfrm>
          <a:prstGeom prst="rect">
            <a:avLst/>
          </a:prstGeom>
          <a:noFill/>
          <a:ln>
            <a:noFill/>
          </a:ln>
        </p:spPr>
      </p:pic>
    </p:spTree>
    <p:extLst>
      <p:ext uri="{BB962C8B-B14F-4D97-AF65-F5344CB8AC3E}">
        <p14:creationId xmlns:p14="http://schemas.microsoft.com/office/powerpoint/2010/main" val="4199942676"/>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B8D4CB1-5405-4F8C-A4A5-CB2C27C8ADE4}"/>
                  </a:ext>
                </a:extLst>
              </p:cNvPr>
              <p:cNvSpPr txBox="1"/>
              <p:nvPr/>
            </p:nvSpPr>
            <p:spPr>
              <a:xfrm>
                <a:off x="1670740" y="1157466"/>
                <a:ext cx="9570720" cy="4647426"/>
              </a:xfrm>
              <a:prstGeom prst="rect">
                <a:avLst/>
              </a:prstGeom>
              <a:noFill/>
            </p:spPr>
            <p:txBody>
              <a:bodyPr wrap="square" rtlCol="0">
                <a:spAutoFit/>
              </a:bodyPr>
              <a:lstStyle/>
              <a:p>
                <a:pPr>
                  <a:spcBef>
                    <a:spcPts val="600"/>
                  </a:spcBef>
                  <a:spcAft>
                    <a:spcPts val="600"/>
                  </a:spcAft>
                </a:pPr>
                <a:r>
                  <a:rPr lang="en-US" sz="2400" dirty="0">
                    <a:solidFill>
                      <a:srgbClr val="0000FF"/>
                    </a:solidFill>
                    <a:latin typeface="Times New Roman" panose="02020603050405020304" pitchFamily="18" charset="0"/>
                    <a:cs typeface="Times New Roman" panose="02020603050405020304" pitchFamily="18" charset="0"/>
                  </a:rPr>
                  <a:t>Theorem 0.1.4.1 Modular Equivalences</a:t>
                </a:r>
              </a:p>
              <a:p>
                <a:pPr>
                  <a:spcBef>
                    <a:spcPts val="600"/>
                  </a:spcBef>
                  <a:spcAft>
                    <a:spcPts val="600"/>
                  </a:spcAft>
                </a:pPr>
                <a:r>
                  <a:rPr lang="en-US" sz="2400" dirty="0">
                    <a:latin typeface="Times New Roman" panose="02020603050405020304" pitchFamily="18" charset="0"/>
                    <a:cs typeface="Times New Roman" panose="02020603050405020304" pitchFamily="18" charset="0"/>
                  </a:rPr>
                  <a:t>Let a and b and n be any integers and suppose n &gt; 1. </a:t>
                </a:r>
              </a:p>
              <a:p>
                <a:pPr>
                  <a:spcBef>
                    <a:spcPts val="600"/>
                  </a:spcBef>
                  <a:spcAft>
                    <a:spcPts val="600"/>
                  </a:spcAft>
                </a:pPr>
                <a:r>
                  <a:rPr lang="en-US" sz="2400" dirty="0">
                    <a:latin typeface="Times New Roman" panose="02020603050405020304" pitchFamily="18" charset="0"/>
                    <a:cs typeface="Times New Roman" panose="02020603050405020304" pitchFamily="18" charset="0"/>
                  </a:rPr>
                  <a:t>The following statements are all equivalent:</a:t>
                </a:r>
              </a:p>
              <a:p>
                <a:pPr marL="914400" lvl="1" indent="-457200">
                  <a:spcBef>
                    <a:spcPts val="600"/>
                  </a:spcBef>
                  <a:spcAft>
                    <a:spcPts val="600"/>
                  </a:spcAft>
                  <a:buAutoNum type="arabicPeriod"/>
                </a:pPr>
                <a:r>
                  <a:rPr lang="en-US" sz="2400" dirty="0">
                    <a:latin typeface="Times New Roman" panose="02020603050405020304" pitchFamily="18" charset="0"/>
                    <a:cs typeface="Times New Roman" panose="02020603050405020304" pitchFamily="18" charset="0"/>
                  </a:rPr>
                  <a:t>n | (a – b)</a:t>
                </a:r>
              </a:p>
              <a:p>
                <a:pPr marL="914400" lvl="1" indent="-457200">
                  <a:spcBef>
                    <a:spcPts val="600"/>
                  </a:spcBef>
                  <a:spcAft>
                    <a:spcPts val="600"/>
                  </a:spcAft>
                  <a:buAutoNum type="arabicPeriod"/>
                </a:pPr>
                <a:r>
                  <a:rPr lang="en-US" sz="2400" dirty="0">
                    <a:solidFill>
                      <a:srgbClr val="0000FF"/>
                    </a:solidFill>
                    <a:latin typeface="Times New Roman" panose="02020603050405020304" pitchFamily="18" charset="0"/>
                    <a:cs typeface="Times New Roman" panose="02020603050405020304" pitchFamily="18" charset="0"/>
                  </a:rPr>
                  <a:t>a </a:t>
                </a:r>
                <a14:m>
                  <m:oMath xmlns:m="http://schemas.openxmlformats.org/officeDocument/2006/math">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solidFill>
                      <a:srgbClr val="0000FF"/>
                    </a:solidFill>
                    <a:latin typeface="Times New Roman" panose="02020603050405020304" pitchFamily="18" charset="0"/>
                    <a:cs typeface="Times New Roman" panose="02020603050405020304" pitchFamily="18" charset="0"/>
                  </a:rPr>
                  <a:t>b (mod n)</a:t>
                </a:r>
              </a:p>
              <a:p>
                <a:pPr marL="914400" lvl="1" indent="-457200">
                  <a:spcBef>
                    <a:spcPts val="600"/>
                  </a:spcBef>
                  <a:spcAft>
                    <a:spcPts val="600"/>
                  </a:spcAft>
                  <a:buAutoNum type="arabicPeriod"/>
                </a:pPr>
                <a:r>
                  <a:rPr lang="en-US" sz="2400" dirty="0">
                    <a:latin typeface="Times New Roman" panose="02020603050405020304" pitchFamily="18" charset="0"/>
                    <a:cs typeface="Times New Roman" panose="02020603050405020304" pitchFamily="18" charset="0"/>
                  </a:rPr>
                  <a:t>a = b + </a:t>
                </a:r>
                <a:r>
                  <a:rPr lang="en-US" sz="2400" dirty="0" err="1">
                    <a:latin typeface="Times New Roman" panose="02020603050405020304" pitchFamily="18" charset="0"/>
                    <a:cs typeface="Times New Roman" panose="02020603050405020304" pitchFamily="18" charset="0"/>
                  </a:rPr>
                  <a:t>kn</a:t>
                </a:r>
                <a:r>
                  <a:rPr lang="en-US" sz="2400" dirty="0">
                    <a:latin typeface="Times New Roman" panose="02020603050405020304" pitchFamily="18" charset="0"/>
                    <a:cs typeface="Times New Roman" panose="02020603050405020304" pitchFamily="18" charset="0"/>
                  </a:rPr>
                  <a:t> for some integer k</a:t>
                </a:r>
              </a:p>
              <a:p>
                <a:pPr marL="914400" lvl="1" indent="-457200">
                  <a:spcBef>
                    <a:spcPts val="600"/>
                  </a:spcBef>
                  <a:spcAft>
                    <a:spcPts val="600"/>
                  </a:spcAft>
                  <a:buAutoNum type="arabicPeriod"/>
                </a:pPr>
                <a:r>
                  <a:rPr lang="en-US" sz="2400" dirty="0">
                    <a:latin typeface="Times New Roman" panose="02020603050405020304" pitchFamily="18" charset="0"/>
                    <a:cs typeface="Times New Roman" panose="02020603050405020304" pitchFamily="18" charset="0"/>
                  </a:rPr>
                  <a:t>a  and b have the same (nonnegative) remainder when divided by n</a:t>
                </a:r>
              </a:p>
              <a:p>
                <a:pPr marL="914400" lvl="1" indent="-457200">
                  <a:spcBef>
                    <a:spcPts val="600"/>
                  </a:spcBef>
                  <a:spcAft>
                    <a:spcPts val="600"/>
                  </a:spcAft>
                  <a:buAutoNum type="arabicPeriod"/>
                </a:pPr>
                <a:r>
                  <a:rPr lang="en-US" sz="2400" dirty="0">
                    <a:solidFill>
                      <a:srgbClr val="0000FF"/>
                    </a:solidFill>
                    <a:latin typeface="Times New Roman" panose="02020603050405020304" pitchFamily="18" charset="0"/>
                    <a:cs typeface="Times New Roman" panose="02020603050405020304" pitchFamily="18" charset="0"/>
                  </a:rPr>
                  <a:t>a mod n = b mod n.</a:t>
                </a:r>
              </a:p>
              <a:p>
                <a:pPr>
                  <a:spcBef>
                    <a:spcPts val="600"/>
                  </a:spcBef>
                  <a:spcAft>
                    <a:spcPts val="600"/>
                  </a:spcAft>
                </a:pPr>
                <a:r>
                  <a:rPr lang="en-US" sz="2400" dirty="0">
                    <a:latin typeface="Times New Roman" panose="02020603050405020304" pitchFamily="18" charset="0"/>
                    <a:cs typeface="Times New Roman" panose="02020603050405020304" pitchFamily="18" charset="0"/>
                  </a:rPr>
                  <a:t>Proof:  Obvious.  Example:  5 | (33 -18).</a:t>
                </a:r>
              </a:p>
            </p:txBody>
          </p:sp>
        </mc:Choice>
        <mc:Fallback xmlns="">
          <p:sp>
            <p:nvSpPr>
              <p:cNvPr id="2" name="TextBox 1">
                <a:extLst>
                  <a:ext uri="{FF2B5EF4-FFF2-40B4-BE49-F238E27FC236}">
                    <a16:creationId xmlns:a16="http://schemas.microsoft.com/office/drawing/2014/main" id="{6B8D4CB1-5405-4F8C-A4A5-CB2C27C8ADE4}"/>
                  </a:ext>
                </a:extLst>
              </p:cNvPr>
              <p:cNvSpPr txBox="1">
                <a:spLocks noRot="1" noChangeAspect="1" noMove="1" noResize="1" noEditPoints="1" noAdjustHandles="1" noChangeArrowheads="1" noChangeShapeType="1" noTextEdit="1"/>
              </p:cNvSpPr>
              <p:nvPr/>
            </p:nvSpPr>
            <p:spPr>
              <a:xfrm>
                <a:off x="1670740" y="1157466"/>
                <a:ext cx="9570720" cy="4647426"/>
              </a:xfrm>
              <a:prstGeom prst="rect">
                <a:avLst/>
              </a:prstGeom>
              <a:blipFill>
                <a:blip r:embed="rId2"/>
                <a:stretch>
                  <a:fillRect l="-955" t="-1050" b="-2100"/>
                </a:stretch>
              </a:blipFill>
            </p:spPr>
            <p:txBody>
              <a:bodyPr/>
              <a:lstStyle/>
              <a:p>
                <a:r>
                  <a:rPr lang="en-US">
                    <a:noFill/>
                  </a:rPr>
                  <a:t> </a:t>
                </a:r>
              </a:p>
            </p:txBody>
          </p:sp>
        </mc:Fallback>
      </mc:AlternateContent>
      <p:sp>
        <p:nvSpPr>
          <p:cNvPr id="3" name="Cloud Callout 2">
            <a:extLst>
              <a:ext uri="{FF2B5EF4-FFF2-40B4-BE49-F238E27FC236}">
                <a16:creationId xmlns:a16="http://schemas.microsoft.com/office/drawing/2014/main" id="{D2DFCF15-5B2B-439A-AF5E-61F57C8307A3}"/>
              </a:ext>
            </a:extLst>
          </p:cNvPr>
          <p:cNvSpPr/>
          <p:nvPr/>
        </p:nvSpPr>
        <p:spPr>
          <a:xfrm flipH="1">
            <a:off x="833789" y="1002511"/>
            <a:ext cx="540688" cy="405516"/>
          </a:xfrm>
          <a:prstGeom prst="cloudCallout">
            <a:avLst>
              <a:gd name="adj1" fmla="val -59429"/>
              <a:gd name="adj2" fmla="val 1257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nfused emoticon Stock Vector - 11275856">
            <a:extLst>
              <a:ext uri="{FF2B5EF4-FFF2-40B4-BE49-F238E27FC236}">
                <a16:creationId xmlns:a16="http://schemas.microsoft.com/office/drawing/2014/main" id="{4DC1D0C0-8EF6-4DD5-8388-8E2202EDF3B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0539" y="1002511"/>
            <a:ext cx="378563" cy="405516"/>
          </a:xfrm>
          <a:prstGeom prst="rect">
            <a:avLst/>
          </a:prstGeom>
          <a:noFill/>
          <a:ln>
            <a:noFill/>
          </a:ln>
        </p:spPr>
      </p:pic>
    </p:spTree>
    <p:extLst>
      <p:ext uri="{BB962C8B-B14F-4D97-AF65-F5344CB8AC3E}">
        <p14:creationId xmlns:p14="http://schemas.microsoft.com/office/powerpoint/2010/main" val="421533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8172" y="511655"/>
            <a:ext cx="5852526" cy="492443"/>
          </a:xfrm>
          <a:prstGeom prst="rect">
            <a:avLst/>
          </a:prstGeom>
        </p:spPr>
        <p:txBody>
          <a:bodyPr wrap="square">
            <a:spAutoFit/>
          </a:bodyPr>
          <a:lstStyle/>
          <a:p>
            <a:r>
              <a:rPr lang="en-US" sz="2600" dirty="0">
                <a:cs typeface="Times New Roman" panose="02020603050405020304" pitchFamily="18" charset="0"/>
              </a:rPr>
              <a:t>1.4   Several Important Problem Types</a:t>
            </a:r>
          </a:p>
        </p:txBody>
      </p:sp>
      <p:sp>
        <p:nvSpPr>
          <p:cNvPr id="5" name="Content Placeholder 2">
            <a:extLst>
              <a:ext uri="{FF2B5EF4-FFF2-40B4-BE49-F238E27FC236}">
                <a16:creationId xmlns:a16="http://schemas.microsoft.com/office/drawing/2014/main" id="{EBEA8F8B-9B09-4880-9CA6-5D2196962ACD}"/>
              </a:ext>
            </a:extLst>
          </p:cNvPr>
          <p:cNvSpPr txBox="1">
            <a:spLocks noChangeArrowheads="1"/>
          </p:cNvSpPr>
          <p:nvPr/>
        </p:nvSpPr>
        <p:spPr>
          <a:xfrm>
            <a:off x="1063488" y="1245704"/>
            <a:ext cx="4396408" cy="45690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3550" indent="-457200"/>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Specifying and implementing algorithms</a:t>
            </a:r>
          </a:p>
          <a:p>
            <a:pPr marL="463550" indent="-457200"/>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Basic complexity analysis</a:t>
            </a:r>
          </a:p>
          <a:p>
            <a:pPr marL="463550" indent="-457200"/>
            <a:r>
              <a:rPr lang="en-US" altLang="en-US" sz="2400" dirty="0">
                <a:solidFill>
                  <a:srgbClr val="0000FF"/>
                </a:solidFill>
                <a:latin typeface="Times New Roman" panose="02020603050405020304" pitchFamily="18" charset="0"/>
                <a:ea typeface="ＭＳ Ｐゴシック" panose="020B0600070205080204" pitchFamily="34" charset="-128"/>
                <a:cs typeface="Times New Roman" panose="02020603050405020304" pitchFamily="18" charset="0"/>
              </a:rPr>
              <a:t>Sorting</a:t>
            </a:r>
          </a:p>
          <a:p>
            <a:pPr marL="914400" lvl="1" indent="-457200"/>
            <a:r>
              <a:rPr lang="en-US" altLang="en-US" dirty="0">
                <a:latin typeface="Times New Roman" panose="02020603050405020304" pitchFamily="18" charset="0"/>
                <a:ea typeface="ＭＳ Ｐゴシック" panose="020B0600070205080204" pitchFamily="34" charset="-128"/>
                <a:cs typeface="Times New Roman" panose="02020603050405020304" pitchFamily="18" charset="0"/>
              </a:rPr>
              <a:t> a set of items</a:t>
            </a:r>
          </a:p>
          <a:p>
            <a:pPr marL="463550" indent="-457200"/>
            <a:r>
              <a:rPr lang="en-US" altLang="en-US" sz="2400" dirty="0">
                <a:solidFill>
                  <a:srgbClr val="0000FF"/>
                </a:solidFill>
                <a:latin typeface="Times New Roman" panose="02020603050405020304" pitchFamily="18" charset="0"/>
                <a:ea typeface="ＭＳ Ｐゴシック" panose="020B0600070205080204" pitchFamily="34" charset="-128"/>
                <a:cs typeface="Times New Roman" panose="02020603050405020304" pitchFamily="18" charset="0"/>
              </a:rPr>
              <a:t>Searching</a:t>
            </a:r>
          </a:p>
          <a:p>
            <a:pPr marL="914400" lvl="1" indent="-457200"/>
            <a:r>
              <a:rPr lang="en-US" altLang="en-US" dirty="0">
                <a:latin typeface="Times New Roman" panose="02020603050405020304" pitchFamily="18" charset="0"/>
                <a:ea typeface="ＭＳ Ｐゴシック" panose="020B0600070205080204" pitchFamily="34" charset="-128"/>
                <a:cs typeface="Times New Roman" panose="02020603050405020304" pitchFamily="18" charset="0"/>
              </a:rPr>
              <a:t>among a set of items</a:t>
            </a:r>
          </a:p>
          <a:p>
            <a:pPr marL="463550" indent="-457200"/>
            <a:r>
              <a:rPr lang="en-US" altLang="en-US" sz="2400" dirty="0">
                <a:solidFill>
                  <a:srgbClr val="0000FF"/>
                </a:solidFill>
                <a:latin typeface="Times New Roman" panose="02020603050405020304" pitchFamily="18" charset="0"/>
                <a:ea typeface="ＭＳ Ｐゴシック" panose="020B0600070205080204" pitchFamily="34" charset="-128"/>
                <a:cs typeface="Times New Roman" panose="02020603050405020304" pitchFamily="18" charset="0"/>
              </a:rPr>
              <a:t>String processing</a:t>
            </a:r>
          </a:p>
          <a:p>
            <a:pPr marL="914400" lvl="1" indent="-457200"/>
            <a:r>
              <a:rPr lang="en-US" altLang="en-US" dirty="0">
                <a:latin typeface="Times New Roman" panose="02020603050405020304" pitchFamily="18" charset="0"/>
                <a:ea typeface="ＭＳ Ｐゴシック" panose="020B0600070205080204" pitchFamily="34" charset="-128"/>
                <a:cs typeface="Times New Roman" panose="02020603050405020304" pitchFamily="18" charset="0"/>
              </a:rPr>
              <a:t>text, bit strings, gene sequences</a:t>
            </a:r>
          </a:p>
          <a:p>
            <a:pPr marL="463550" indent="-457200"/>
            <a:r>
              <a:rPr lang="en-US" altLang="en-US" sz="2400" dirty="0">
                <a:solidFill>
                  <a:srgbClr val="0000FF"/>
                </a:solidFill>
                <a:latin typeface="Times New Roman" panose="02020603050405020304" pitchFamily="18" charset="0"/>
                <a:ea typeface="ＭＳ Ｐゴシック" panose="020B0600070205080204" pitchFamily="34" charset="-128"/>
                <a:cs typeface="Times New Roman" panose="02020603050405020304" pitchFamily="18" charset="0"/>
              </a:rPr>
              <a:t>Graphs</a:t>
            </a:r>
          </a:p>
          <a:p>
            <a:pPr marL="914400" lvl="1" indent="-457200"/>
            <a:r>
              <a:rPr lang="en-US" altLang="en-US" dirty="0">
                <a:latin typeface="Times New Roman" panose="02020603050405020304" pitchFamily="18" charset="0"/>
                <a:ea typeface="ＭＳ Ｐゴシック" panose="020B0600070205080204" pitchFamily="34" charset="-128"/>
                <a:cs typeface="Times New Roman" panose="02020603050405020304" pitchFamily="18" charset="0"/>
              </a:rPr>
              <a:t>model objects and their relationships</a:t>
            </a:r>
          </a:p>
        </p:txBody>
      </p:sp>
      <p:sp>
        <p:nvSpPr>
          <p:cNvPr id="6" name="Content Placeholder 3">
            <a:extLst>
              <a:ext uri="{FF2B5EF4-FFF2-40B4-BE49-F238E27FC236}">
                <a16:creationId xmlns:a16="http://schemas.microsoft.com/office/drawing/2014/main" id="{D325D460-4D23-4B80-8AFC-FD4EA408C9FB}"/>
              </a:ext>
            </a:extLst>
          </p:cNvPr>
          <p:cNvSpPr txBox="1">
            <a:spLocks noChangeArrowheads="1"/>
          </p:cNvSpPr>
          <p:nvPr/>
        </p:nvSpPr>
        <p:spPr>
          <a:xfrm>
            <a:off x="6096000" y="1245704"/>
            <a:ext cx="5032512" cy="510064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3550" indent="-463550">
              <a:tabLst>
                <a:tab pos="292100" algn="l"/>
              </a:tabLst>
            </a:pPr>
            <a:r>
              <a:rPr lang="en-US" altLang="en-US" sz="2400" dirty="0">
                <a:solidFill>
                  <a:srgbClr val="0000FF"/>
                </a:solidFill>
                <a:latin typeface="Times New Roman" panose="02020603050405020304" pitchFamily="18" charset="0"/>
                <a:ea typeface="ＭＳ Ｐゴシック" panose="020B0600070205080204" pitchFamily="34" charset="-128"/>
                <a:cs typeface="Times New Roman" panose="02020603050405020304" pitchFamily="18" charset="0"/>
              </a:rPr>
              <a:t>Network flow algorithms</a:t>
            </a:r>
            <a:endParaRPr lang="en-US" sz="2400" dirty="0">
              <a:solidFill>
                <a:srgbClr val="0000FF"/>
              </a:solidFill>
              <a:latin typeface="Times New Roman" panose="02020603050405020304" pitchFamily="18" charset="0"/>
              <a:cs typeface="Times New Roman" panose="02020603050405020304" pitchFamily="18" charset="0"/>
            </a:endParaRPr>
          </a:p>
          <a:p>
            <a:pPr marL="463550" indent="-463550">
              <a:tabLst>
                <a:tab pos="292100" algn="l"/>
              </a:tabLst>
            </a:pPr>
            <a:r>
              <a:rPr lang="en-US" sz="2400" dirty="0">
                <a:solidFill>
                  <a:srgbClr val="0000FF"/>
                </a:solidFill>
                <a:latin typeface="Times New Roman" panose="02020603050405020304" pitchFamily="18" charset="0"/>
                <a:cs typeface="Times New Roman" panose="02020603050405020304" pitchFamily="18" charset="0"/>
              </a:rPr>
              <a:t>Tree traversals/State space search</a:t>
            </a:r>
            <a:endParaRPr lang="en-US" altLang="en-US" sz="2400" dirty="0">
              <a:solidFill>
                <a:srgbClr val="0000FF"/>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marL="463550" indent="-463550">
              <a:tabLst>
                <a:tab pos="292100" algn="l"/>
              </a:tabLst>
            </a:pPr>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Combinatorial</a:t>
            </a:r>
          </a:p>
          <a:p>
            <a:pPr marL="914400" lvl="1" indent="-457200"/>
            <a:r>
              <a:rPr lang="en-US" altLang="en-US" dirty="0">
                <a:latin typeface="Times New Roman" panose="02020603050405020304" pitchFamily="18" charset="0"/>
                <a:ea typeface="ＭＳ Ｐゴシック" panose="020B0600070205080204" pitchFamily="34" charset="-128"/>
                <a:cs typeface="Times New Roman" panose="02020603050405020304" pitchFamily="18" charset="0"/>
              </a:rPr>
              <a:t>find desired permutation, combination or subset</a:t>
            </a:r>
          </a:p>
          <a:p>
            <a:pPr marL="463550" indent="-463550"/>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Geometric</a:t>
            </a:r>
          </a:p>
          <a:p>
            <a:pPr marL="914400" lvl="1" indent="-457200"/>
            <a:r>
              <a:rPr lang="en-US" altLang="en-US" dirty="0">
                <a:latin typeface="Times New Roman" panose="02020603050405020304" pitchFamily="18" charset="0"/>
                <a:ea typeface="ＭＳ Ｐゴシック" panose="020B0600070205080204" pitchFamily="34" charset="-128"/>
                <a:cs typeface="Times New Roman" panose="02020603050405020304" pitchFamily="18" charset="0"/>
              </a:rPr>
              <a:t>graphics, imaging, robotics</a:t>
            </a:r>
          </a:p>
          <a:p>
            <a:pPr marL="463550" indent="-463550"/>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Numerical</a:t>
            </a:r>
          </a:p>
          <a:p>
            <a:pPr marL="914400" lvl="1" indent="-457200"/>
            <a:r>
              <a:rPr lang="en-US" altLang="en-US" dirty="0">
                <a:latin typeface="Times New Roman" panose="02020603050405020304" pitchFamily="18" charset="0"/>
                <a:ea typeface="ＭＳ Ｐゴシック" panose="020B0600070205080204" pitchFamily="34" charset="-128"/>
                <a:cs typeface="Times New Roman" panose="02020603050405020304" pitchFamily="18" charset="0"/>
              </a:rPr>
              <a:t>continuous math:  solving equations, evaluating functions</a:t>
            </a:r>
          </a:p>
        </p:txBody>
      </p:sp>
      <p:pic>
        <p:nvPicPr>
          <p:cNvPr id="7" name="Picture 6" descr="Image result for smiley face images">
            <a:extLst>
              <a:ext uri="{FF2B5EF4-FFF2-40B4-BE49-F238E27FC236}">
                <a16:creationId xmlns:a16="http://schemas.microsoft.com/office/drawing/2014/main" id="{1FF6D4D5-D406-4343-A3B9-6D8FC7168EB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938668">
            <a:off x="513079" y="923637"/>
            <a:ext cx="622994" cy="384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113442"/>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CBEA8C-E0C6-4CEC-A8FE-B2BB1745777B}"/>
              </a:ext>
            </a:extLst>
          </p:cNvPr>
          <p:cNvSpPr/>
          <p:nvPr/>
        </p:nvSpPr>
        <p:spPr>
          <a:xfrm>
            <a:off x="4770235" y="3136612"/>
            <a:ext cx="3211829" cy="584775"/>
          </a:xfrm>
          <a:prstGeom prst="rect">
            <a:avLst/>
          </a:prstGeom>
        </p:spPr>
        <p:txBody>
          <a:bodyPr wrap="square">
            <a:spAutoFit/>
          </a:bodyPr>
          <a:lstStyle/>
          <a:p>
            <a:pPr lvl="0" eaLnBrk="0" fontAlgn="base" hangingPunct="0">
              <a:spcBef>
                <a:spcPct val="0"/>
              </a:spcBef>
              <a:spcAft>
                <a:spcPct val="0"/>
              </a:spcAft>
            </a:pPr>
            <a:r>
              <a:rPr lang="en-US" altLang="en-US" sz="3200" dirty="0">
                <a:ea typeface="Times New Roman" panose="02020603050405020304" pitchFamily="18" charset="0"/>
                <a:cs typeface="Times New Roman" panose="02020603050405020304" pitchFamily="18" charset="0"/>
              </a:rPr>
              <a:t>Primality testing</a:t>
            </a:r>
          </a:p>
        </p:txBody>
      </p:sp>
    </p:spTree>
    <p:extLst>
      <p:ext uri="{BB962C8B-B14F-4D97-AF65-F5344CB8AC3E}">
        <p14:creationId xmlns:p14="http://schemas.microsoft.com/office/powerpoint/2010/main" val="1038423920"/>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0606950-5165-569C-75C0-6DBCE145A599}"/>
              </a:ext>
            </a:extLst>
          </p:cNvPr>
          <p:cNvSpPr txBox="1"/>
          <p:nvPr/>
        </p:nvSpPr>
        <p:spPr>
          <a:xfrm>
            <a:off x="1199545" y="2525245"/>
            <a:ext cx="8886563" cy="1898973"/>
          </a:xfrm>
          <a:prstGeom prst="rect">
            <a:avLst/>
          </a:prstGeom>
          <a:solidFill>
            <a:srgbClr val="FFFF00"/>
          </a:solidFill>
        </p:spPr>
        <p:txBody>
          <a:bodyPr wrap="square" rtlCol="0">
            <a:spAutoFit/>
          </a:bodyPr>
          <a:lstStyle/>
          <a:p>
            <a:endParaRPr lang="en-US" dirty="0"/>
          </a:p>
        </p:txBody>
      </p:sp>
      <p:sp>
        <p:nvSpPr>
          <p:cNvPr id="4" name="TextBox 3"/>
          <p:cNvSpPr txBox="1"/>
          <p:nvPr/>
        </p:nvSpPr>
        <p:spPr>
          <a:xfrm>
            <a:off x="1293091" y="852721"/>
            <a:ext cx="3123926" cy="430535"/>
          </a:xfrm>
          <a:prstGeom prst="rect">
            <a:avLst/>
          </a:prstGeom>
          <a:solidFill>
            <a:srgbClr val="FFFF00"/>
          </a:solidFill>
        </p:spPr>
        <p:txBody>
          <a:bodyPr wrap="square" rtlCol="0">
            <a:spAutoFit/>
          </a:bodyPr>
          <a:lstStyle/>
          <a:p>
            <a:endParaRPr lang="en-US" dirty="0"/>
          </a:p>
        </p:txBody>
      </p:sp>
      <p:sp>
        <p:nvSpPr>
          <p:cNvPr id="3" name="Rectangle 2" descr="a^p \equiv a \pmod p."/>
          <p:cNvSpPr>
            <a:spLocks noChangeAspect="1" noChangeArrowheads="1"/>
          </p:cNvSpPr>
          <p:nvPr/>
        </p:nvSpPr>
        <p:spPr bwMode="auto">
          <a:xfrm>
            <a:off x="144378" y="2791326"/>
            <a:ext cx="328908" cy="32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5" name="Thought Bubble: Cloud 3">
            <a:extLst>
              <a:ext uri="{FF2B5EF4-FFF2-40B4-BE49-F238E27FC236}">
                <a16:creationId xmlns:a16="http://schemas.microsoft.com/office/drawing/2014/main" id="{58B1090B-5ADB-4715-8C56-41BA8261FFF2}"/>
              </a:ext>
            </a:extLst>
          </p:cNvPr>
          <p:cNvSpPr/>
          <p:nvPr/>
        </p:nvSpPr>
        <p:spPr>
          <a:xfrm rot="20706359" flipH="1">
            <a:off x="969891" y="1729822"/>
            <a:ext cx="459310" cy="323341"/>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Emoticon making a point Stock Vector - 14709057">
            <a:extLst>
              <a:ext uri="{FF2B5EF4-FFF2-40B4-BE49-F238E27FC236}">
                <a16:creationId xmlns:a16="http://schemas.microsoft.com/office/drawing/2014/main" id="{7707BA3D-8FE9-4875-8B86-BC1A181B4EB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9460" y="1713805"/>
            <a:ext cx="520065" cy="349885"/>
          </a:xfrm>
          <a:prstGeom prst="rect">
            <a:avLst/>
          </a:prstGeom>
          <a:noFill/>
          <a:ln>
            <a:noFill/>
          </a:ln>
        </p:spPr>
      </p:pic>
      <p:sp>
        <p:nvSpPr>
          <p:cNvPr id="2" name="Rectangle 2"/>
          <p:cNvSpPr>
            <a:spLocks noChangeArrowheads="1"/>
          </p:cNvSpPr>
          <p:nvPr/>
        </p:nvSpPr>
        <p:spPr bwMode="auto">
          <a:xfrm>
            <a:off x="1545335" y="748676"/>
            <a:ext cx="8458821" cy="561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1800"/>
              </a:spcAft>
              <a:buClrTx/>
              <a:buSzTx/>
              <a:buFontTx/>
              <a:buNone/>
              <a:tabLst/>
            </a:pPr>
            <a:r>
              <a:rPr kumimoji="0" lang="en-US" altLang="en-US" sz="260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Primality testing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Do we have any way to know a number is prime without actually trying to factor the number?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spcBef>
                <a:spcPct val="0"/>
              </a:spcBef>
              <a:spcAft>
                <a:spcPts val="1200"/>
              </a:spcAft>
              <a:buClrTx/>
              <a:buSzTx/>
              <a:buFont typeface="Arial" panose="020B0604020202020204" pitchFamily="34" charset="0"/>
              <a:buChar char="•"/>
              <a:tabLst/>
            </a:pPr>
            <a:r>
              <a:rPr kumimoji="0" lang="en-US" altLang="en-US" sz="2400" i="0" u="none" strike="noStrike" cap="none" normalizeH="0" baseline="0" dirty="0">
                <a:ln>
                  <a:noFill/>
                </a:ln>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Fermat's little theorem </a:t>
            </a:r>
            <a:r>
              <a:rPr kumimoji="0" lang="en-US" altLang="en-US" sz="240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states that </a:t>
            </a:r>
            <a:r>
              <a:rPr kumimoji="0" lang="en-US" altLang="en-US" sz="2400" i="1" u="none" strike="noStrike" cap="none" normalizeH="0" baseline="0" dirty="0">
                <a:ln>
                  <a:noFill/>
                </a:ln>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if </a:t>
            </a:r>
            <a:r>
              <a:rPr kumimoji="0" lang="en-US" altLang="en-US" sz="2400" u="none" strike="noStrike" cap="none" normalizeH="0" baseline="0" dirty="0">
                <a:ln>
                  <a:noFill/>
                </a:ln>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p</a:t>
            </a:r>
            <a:r>
              <a:rPr kumimoji="0" lang="en-US" altLang="en-US" sz="2400" i="1" u="none" strike="noStrike" cap="none" normalizeH="0" baseline="0" dirty="0">
                <a:ln>
                  <a:noFill/>
                </a:ln>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is a prime number, then  for any integer </a:t>
            </a:r>
            <a:r>
              <a:rPr kumimoji="0" lang="en-US" altLang="en-US" sz="2400" u="none" strike="noStrike" cap="none" normalizeH="0" baseline="0" dirty="0">
                <a:ln>
                  <a:noFill/>
                </a:ln>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kumimoji="0" lang="en-US" altLang="en-US" sz="2400" i="1" u="none" strike="noStrike" cap="none" normalizeH="0" baseline="0" dirty="0">
                <a:ln>
                  <a:noFill/>
                </a:ln>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the number </a:t>
            </a:r>
            <a:r>
              <a:rPr kumimoji="0" lang="en-US" altLang="en-US" sz="2400" u="none" strike="noStrike" cap="none" normalizeH="0" baseline="0" dirty="0" err="1">
                <a:ln>
                  <a:noFill/>
                </a:ln>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kumimoji="0" lang="en-US" altLang="en-US" sz="2400" u="none" strike="noStrike" cap="none" normalizeH="0" baseline="30000" dirty="0" err="1">
                <a:ln>
                  <a:noFill/>
                </a:ln>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p</a:t>
            </a:r>
            <a:r>
              <a:rPr kumimoji="0" lang="en-US" altLang="en-US" sz="2400" u="none" strike="noStrike" cap="none" normalizeH="0" baseline="0" dirty="0">
                <a:ln>
                  <a:noFill/>
                </a:ln>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 a </a:t>
            </a:r>
            <a:r>
              <a:rPr kumimoji="0" lang="en-US" altLang="en-US" sz="2400" i="1" u="none" strike="noStrike" cap="none" normalizeH="0" baseline="0" dirty="0">
                <a:ln>
                  <a:noFill/>
                </a:ln>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is an integer multiple of </a:t>
            </a:r>
            <a:r>
              <a:rPr kumimoji="0" lang="en-US" altLang="en-US" sz="2400" u="none" strike="noStrike" cap="none" normalizeH="0" baseline="0" dirty="0">
                <a:ln>
                  <a:noFill/>
                </a:ln>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p</a:t>
            </a:r>
            <a:r>
              <a:rPr kumimoji="0" lang="en-US" altLang="en-US" sz="2400" i="1" u="none" strike="noStrike" cap="none" normalizeH="0" baseline="0" dirty="0">
                <a:ln>
                  <a:noFill/>
                </a:ln>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342900" marR="0" lvl="0" indent="-342900" algn="l" defTabSz="914400" rtl="0" eaLnBrk="0" fontAlgn="base" latinLnBrk="0" hangingPunct="0">
              <a:spcBef>
                <a:spcPct val="0"/>
              </a:spcBef>
              <a:spcAft>
                <a:spcPts val="1200"/>
              </a:spcAft>
              <a:buClrTx/>
              <a:buSzTx/>
              <a:buFont typeface="Arial" panose="020B0604020202020204" pitchFamily="34" charset="0"/>
              <a:buChar char="•"/>
              <a:tabLst/>
            </a:pPr>
            <a:r>
              <a:rPr kumimoji="0" lang="en-US" altLang="en-US" sz="2400" i="0" u="none" strike="noStrike" cap="none" normalizeH="0" baseline="0" dirty="0">
                <a:ln>
                  <a:noFill/>
                </a:ln>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In the notation of modular arithmetic,  </a:t>
            </a:r>
            <a:r>
              <a:rPr kumimoji="0" lang="en-US" altLang="en-US" sz="2400" i="0" u="none" strike="noStrike" cap="none" normalizeH="0" baseline="0" dirty="0" err="1">
                <a:ln>
                  <a:noFill/>
                </a:ln>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kumimoji="0" lang="en-US" altLang="en-US" sz="2400" i="0" u="none" strike="noStrike" cap="none" normalizeH="0" baseline="30000" dirty="0" err="1">
                <a:ln>
                  <a:noFill/>
                </a:ln>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p</a:t>
            </a:r>
            <a:r>
              <a:rPr kumimoji="0" lang="en-US" altLang="en-US" sz="2400" i="0" u="none" strike="noStrike" cap="none" normalizeH="0" baseline="0" dirty="0">
                <a:ln>
                  <a:noFill/>
                </a:ln>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 a (mod p).</a:t>
            </a:r>
          </a:p>
          <a:p>
            <a:pPr marL="342900" lvl="0" indent="-342900" eaLnBrk="0" fontAlgn="base" hangingPunct="0">
              <a:spcBef>
                <a:spcPct val="0"/>
              </a:spcBef>
              <a:spcAft>
                <a:spcPts val="1200"/>
              </a:spcAft>
              <a:buFont typeface="Arial" panose="020B0604020202020204" pitchFamily="34" charset="0"/>
              <a:buChar char="•"/>
            </a:pPr>
            <a:r>
              <a:rPr kumimoji="0" lang="en-US" altLang="en-US" sz="2400" i="0" u="none" strike="noStrike" cap="none" normalizeH="0" baseline="0" dirty="0">
                <a:ln>
                  <a:noFill/>
                </a:ln>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That is, p </a:t>
            </a:r>
            <a:r>
              <a:rPr lang="en-US" alt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a:t>
            </a:r>
            <a:r>
              <a:rPr lang="en-US" altLang="en-US" sz="2400" baseline="300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p</a:t>
            </a:r>
            <a:r>
              <a:rPr lang="en-US" alt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 a) </a:t>
            </a:r>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rPr>
              <a:t>For example, </a:t>
            </a:r>
          </a:p>
          <a:p>
            <a:pPr marL="800100" lvl="1" indent="-342900" eaLnBrk="0" fontAlgn="base" hangingPunct="0">
              <a:spcBef>
                <a:spcPct val="0"/>
              </a:spcBef>
              <a:spcAft>
                <a:spcPct val="0"/>
              </a:spcAft>
              <a:buFont typeface="Arial" panose="020B0604020202020204" pitchFamily="34" charset="0"/>
              <a:buChar char="•"/>
            </a:pP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rPr>
              <a:t>if a = 2 and p = 11, 2</a:t>
            </a:r>
            <a:r>
              <a:rPr lang="en-US" altLang="en-US" sz="2400" baseline="30000" dirty="0">
                <a:latin typeface="Times New Roman" panose="02020603050405020304" pitchFamily="18" charset="0"/>
                <a:ea typeface="Times New Roman" panose="02020603050405020304" pitchFamily="18" charset="0"/>
                <a:cs typeface="Times New Roman" panose="02020603050405020304" pitchFamily="18" charset="0"/>
              </a:rPr>
              <a:t>11</a:t>
            </a: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rPr>
              <a:t> = 2048, and </a:t>
            </a:r>
          </a:p>
          <a:p>
            <a:pPr lvl="1" eaLnBrk="0" fontAlgn="base" hangingPunct="0">
              <a:spcBef>
                <a:spcPct val="0"/>
              </a:spcBef>
              <a:spcAft>
                <a:spcPct val="0"/>
              </a:spcAft>
            </a:pP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rPr>
              <a:t>     2048 − 2 = 186 × 11, an integer 186 multiple of 11. </a:t>
            </a:r>
          </a:p>
          <a:p>
            <a:pPr marL="800100" lvl="1" indent="-342900" eaLnBrk="0" fontAlgn="base" hangingPunct="0">
              <a:spcBef>
                <a:spcPct val="0"/>
              </a:spcBef>
              <a:spcAft>
                <a:spcPct val="0"/>
              </a:spcAft>
              <a:buFont typeface="Arial" panose="020B0604020202020204" pitchFamily="34" charset="0"/>
              <a:buChar char="•"/>
            </a:pP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rPr>
              <a:t>That is, 11 | 2</a:t>
            </a:r>
            <a:r>
              <a:rPr lang="en-US" altLang="en-US" sz="2400" baseline="30000" dirty="0">
                <a:latin typeface="Times New Roman" panose="02020603050405020304" pitchFamily="18" charset="0"/>
                <a:ea typeface="Times New Roman" panose="02020603050405020304" pitchFamily="18" charset="0"/>
                <a:cs typeface="Times New Roman" panose="02020603050405020304" pitchFamily="18" charset="0"/>
              </a:rPr>
              <a:t>11</a:t>
            </a: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rPr>
              <a:t> – 2</a:t>
            </a:r>
            <a:r>
              <a:rPr lang="en-US" alt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where 11 is a prime. i.e., 2</a:t>
            </a:r>
            <a:r>
              <a:rPr lang="en-US" altLang="en-US" sz="2400" baseline="300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11</a:t>
            </a:r>
            <a:r>
              <a:rPr lang="en-US" alt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 2(mod p).</a:t>
            </a:r>
          </a:p>
          <a:p>
            <a:pPr marL="800100" lvl="1" indent="-342900" eaLnBrk="0" fontAlgn="base" hangingPunct="0">
              <a:spcBef>
                <a:spcPct val="0"/>
              </a:spcBef>
              <a:spcAft>
                <a:spcPct val="0"/>
              </a:spcAft>
              <a:buFont typeface="Arial" panose="020B0604020202020204" pitchFamily="34" charset="0"/>
              <a:buChar char="•"/>
            </a:pPr>
            <a:r>
              <a:rPr lang="en-US" altLang="en-US" sz="24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If a = 2, and p = 12, 2</a:t>
            </a:r>
            <a:r>
              <a:rPr lang="en-US" altLang="en-US" sz="2400" baseline="30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12</a:t>
            </a:r>
            <a:r>
              <a:rPr lang="en-US" altLang="en-US" sz="24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 4096, then 12 </a:t>
            </a:r>
            <a:r>
              <a:rPr lang="en-US" altLang="en-US" sz="2400"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a:t>
            </a:r>
            <a:r>
              <a:rPr lang="en-US" altLang="en-US" sz="24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2</a:t>
            </a:r>
            <a:r>
              <a:rPr lang="en-US" altLang="en-US" sz="2400" baseline="30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12</a:t>
            </a:r>
            <a:r>
              <a:rPr lang="en-US" altLang="en-US" sz="24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-2</a:t>
            </a:r>
          </a:p>
        </p:txBody>
      </p:sp>
      <p:sp>
        <p:nvSpPr>
          <p:cNvPr id="6" name="TextBox 5"/>
          <p:cNvSpPr txBox="1"/>
          <p:nvPr/>
        </p:nvSpPr>
        <p:spPr>
          <a:xfrm>
            <a:off x="8865959" y="3464148"/>
            <a:ext cx="244098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i.e., (</a:t>
            </a:r>
            <a:r>
              <a:rPr lang="en-US" altLang="en-US"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altLang="en-US" baseline="300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p</a:t>
            </a:r>
            <a:r>
              <a:rPr lang="en-US" alt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 a) mod p = 0.</a:t>
            </a:r>
          </a:p>
        </p:txBody>
      </p:sp>
    </p:spTree>
    <p:extLst>
      <p:ext uri="{BB962C8B-B14F-4D97-AF65-F5344CB8AC3E}">
        <p14:creationId xmlns:p14="http://schemas.microsoft.com/office/powerpoint/2010/main" val="236049513"/>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9CAFA3E-BEC8-6231-F163-64739F4B8124}"/>
              </a:ext>
            </a:extLst>
          </p:cNvPr>
          <p:cNvSpPr txBox="1"/>
          <p:nvPr/>
        </p:nvSpPr>
        <p:spPr>
          <a:xfrm>
            <a:off x="1182253" y="4551875"/>
            <a:ext cx="10371733" cy="1939175"/>
          </a:xfrm>
          <a:prstGeom prst="rect">
            <a:avLst/>
          </a:prstGeom>
          <a:solidFill>
            <a:srgbClr val="FFFF00"/>
          </a:solidFill>
        </p:spPr>
        <p:txBody>
          <a:bodyPr wrap="square" rtlCol="0">
            <a:spAutoFit/>
          </a:bodyPr>
          <a:lstStyle/>
          <a:p>
            <a:endParaRPr lang="en-US" dirty="0"/>
          </a:p>
        </p:txBody>
      </p:sp>
      <p:sp>
        <p:nvSpPr>
          <p:cNvPr id="10" name="TextBox 9"/>
          <p:cNvSpPr txBox="1"/>
          <p:nvPr/>
        </p:nvSpPr>
        <p:spPr>
          <a:xfrm>
            <a:off x="1253875" y="474018"/>
            <a:ext cx="3138407" cy="369332"/>
          </a:xfrm>
          <a:prstGeom prst="rect">
            <a:avLst/>
          </a:prstGeom>
          <a:solidFill>
            <a:srgbClr val="FFFF00"/>
          </a:solidFill>
        </p:spPr>
        <p:txBody>
          <a:bodyPr wrap="square" rtlCol="0">
            <a:spAutoFit/>
          </a:bodyPr>
          <a:lstStyle/>
          <a:p>
            <a:endParaRPr lang="en-US" dirty="0"/>
          </a:p>
        </p:txBody>
      </p:sp>
      <p:sp>
        <p:nvSpPr>
          <p:cNvPr id="2" name="Rectangle 2"/>
          <p:cNvSpPr>
            <a:spLocks noChangeArrowheads="1"/>
          </p:cNvSpPr>
          <p:nvPr/>
        </p:nvSpPr>
        <p:spPr bwMode="auto">
          <a:xfrm>
            <a:off x="1516323" y="366950"/>
            <a:ext cx="8492019" cy="5832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1800"/>
              </a:spcAft>
              <a:buClrTx/>
              <a:buSzTx/>
              <a:buFontTx/>
              <a:buNone/>
              <a:tabLst/>
            </a:pPr>
            <a:r>
              <a:rPr kumimoji="0" lang="en-US" altLang="en-US" sz="260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Primality testing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Do we have any way to know a number is prime without actually trying to factor the number?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ts val="600"/>
              </a:spcAft>
              <a:buClrTx/>
              <a:buSzTx/>
              <a:buFontTx/>
              <a:buNone/>
              <a:tabLst/>
            </a:pPr>
            <a:r>
              <a:rPr kumimoji="0" lang="en-US" altLang="en-US" sz="240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Fermat's little theorem states that: </a:t>
            </a:r>
          </a:p>
          <a:p>
            <a:pPr marL="800100" lvl="1" indent="-342900" eaLnBrk="0" fontAlgn="base" hangingPunct="0">
              <a:spcBef>
                <a:spcPct val="0"/>
              </a:spcBef>
              <a:spcAft>
                <a:spcPts val="600"/>
              </a:spcAft>
              <a:buFont typeface="Arial" panose="020B0604020202020204" pitchFamily="34" charset="0"/>
              <a:buChar char="•"/>
            </a:pPr>
            <a:r>
              <a:rPr kumimoji="0" lang="en-US" altLang="en-US" sz="2400" i="1"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if </a:t>
            </a:r>
            <a:r>
              <a:rPr kumimoji="0" lang="en-US" altLang="en-US" sz="240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p</a:t>
            </a:r>
            <a:r>
              <a:rPr kumimoji="0" lang="en-US" altLang="en-US" sz="2400" i="1"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is a prime number, </a:t>
            </a:r>
          </a:p>
          <a:p>
            <a:pPr lvl="1" eaLnBrk="0" fontAlgn="base" hangingPunct="0">
              <a:spcBef>
                <a:spcPct val="0"/>
              </a:spcBef>
              <a:spcAft>
                <a:spcPts val="600"/>
              </a:spcAft>
            </a:pPr>
            <a:r>
              <a:rPr lang="en-US" altLang="en-US" sz="2400" i="1" dirty="0">
                <a:latin typeface="Times New Roman" panose="02020603050405020304" pitchFamily="18" charset="0"/>
                <a:ea typeface="Times New Roman" panose="02020603050405020304" pitchFamily="18" charset="0"/>
                <a:cs typeface="Times New Roman" panose="02020603050405020304" pitchFamily="18" charset="0"/>
              </a:rPr>
              <a:t>    then </a:t>
            </a:r>
            <a:r>
              <a:rPr kumimoji="0" lang="en-US" altLang="en-US" sz="2400" i="1"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for any integer </a:t>
            </a:r>
            <a:r>
              <a:rPr kumimoji="0" lang="en-US" altLang="en-US" sz="240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a</a:t>
            </a:r>
            <a:r>
              <a:rPr kumimoji="0" lang="en-US" altLang="en-US" sz="2400" i="1"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the number </a:t>
            </a:r>
            <a:r>
              <a:rPr kumimoji="0" lang="en-US" altLang="en-US" sz="240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a</a:t>
            </a:r>
            <a:r>
              <a:rPr kumimoji="0" lang="en-US" altLang="en-US" sz="2400" u="none" strike="noStrike" cap="none" normalizeH="0" baseline="3000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p</a:t>
            </a:r>
            <a:r>
              <a:rPr kumimoji="0" lang="en-US" altLang="en-US" sz="240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 a </a:t>
            </a:r>
            <a:r>
              <a:rPr kumimoji="0" lang="en-US" altLang="en-US" sz="2400" i="1"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is an integer </a:t>
            </a:r>
          </a:p>
          <a:p>
            <a:pPr lvl="1" eaLnBrk="0" fontAlgn="base" hangingPunct="0">
              <a:spcBef>
                <a:spcPct val="0"/>
              </a:spcBef>
              <a:spcAft>
                <a:spcPts val="600"/>
              </a:spcAft>
            </a:pPr>
            <a:r>
              <a:rPr lang="en-US" altLang="en-US" sz="2400" i="1"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i="1"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multiple of </a:t>
            </a:r>
            <a:r>
              <a:rPr kumimoji="0" lang="en-US" altLang="en-US" sz="240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p</a:t>
            </a:r>
            <a:r>
              <a:rPr kumimoji="0" lang="en-US" altLang="en-US" sz="2400" i="1"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a:t>
            </a:r>
          </a:p>
          <a:p>
            <a:pPr marL="800100" lvl="1" indent="-342900" eaLnBrk="0" fontAlgn="base" hangingPunct="0">
              <a:spcBef>
                <a:spcPct val="0"/>
              </a:spcBef>
              <a:spcAft>
                <a:spcPct val="0"/>
              </a:spcAft>
              <a:buFont typeface="Arial" panose="020B0604020202020204" pitchFamily="34" charset="0"/>
              <a:buChar char="•"/>
            </a:pPr>
            <a:r>
              <a:rPr kumimoji="0" lang="en-US" altLang="en-US" sz="240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In the notation of modular arithmetic,  </a:t>
            </a:r>
            <a:r>
              <a:rPr kumimoji="0" lang="en-US" altLang="en-US" sz="2400" i="0" u="none" strike="noStrike" cap="none" normalizeH="0" baseline="0" dirty="0" err="1">
                <a:ln>
                  <a:noFill/>
                </a:ln>
                <a:effectLst/>
                <a:latin typeface="Times New Roman" panose="02020603050405020304" pitchFamily="18" charset="0"/>
                <a:ea typeface="Times New Roman" panose="02020603050405020304" pitchFamily="18" charset="0"/>
                <a:cs typeface="Times New Roman" panose="02020603050405020304" pitchFamily="18" charset="0"/>
              </a:rPr>
              <a:t>a</a:t>
            </a:r>
            <a:r>
              <a:rPr kumimoji="0" lang="en-US" altLang="en-US" sz="2400" i="0" u="none" strike="noStrike" cap="none" normalizeH="0" baseline="30000" dirty="0" err="1">
                <a:ln>
                  <a:noFill/>
                </a:ln>
                <a:effectLst/>
                <a:latin typeface="Times New Roman" panose="02020603050405020304" pitchFamily="18" charset="0"/>
                <a:ea typeface="Times New Roman" panose="02020603050405020304" pitchFamily="18" charset="0"/>
                <a:cs typeface="Times New Roman" panose="02020603050405020304" pitchFamily="18" charset="0"/>
              </a:rPr>
              <a:t>p</a:t>
            </a:r>
            <a:r>
              <a:rPr kumimoji="0" lang="en-US" altLang="en-US" sz="240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 a (mod p).</a:t>
            </a:r>
          </a:p>
          <a:p>
            <a:pPr lvl="0" eaLnBrk="0" fontAlgn="base" hangingPunct="0">
              <a:spcBef>
                <a:spcPct val="0"/>
              </a:spcBef>
              <a:spcAft>
                <a:spcPct val="0"/>
              </a:spcAft>
            </a:pPr>
            <a:endParaRPr lang="en-US" alt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If a is not divisible by p, Fermat's little theorem is equivalent to </a:t>
            </a:r>
            <a:r>
              <a:rPr lang="en-US" altLang="en-US" sz="2400" i="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the statement that </a:t>
            </a:r>
            <a:r>
              <a:rPr lang="en-US" alt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altLang="en-US" sz="2400" baseline="300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p</a:t>
            </a:r>
            <a:r>
              <a:rPr lang="en-US" altLang="en-US" sz="2400" baseline="300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− 1</a:t>
            </a:r>
            <a:r>
              <a:rPr lang="en-US" alt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− 1 </a:t>
            </a:r>
            <a:r>
              <a:rPr lang="en-US" altLang="en-US" sz="2400" i="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is an integer multiple of </a:t>
            </a:r>
            <a:r>
              <a:rPr lang="en-US" alt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p</a:t>
            </a:r>
            <a:r>
              <a:rPr lang="en-US" altLang="en-US" sz="2400" i="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or in symbols.</a:t>
            </a:r>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a:t>
            </a:r>
            <a:r>
              <a:rPr lang="en-US" altLang="en-US" sz="2400" baseline="300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p-1</a:t>
            </a:r>
            <a:r>
              <a:rPr lang="en-US" alt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 1 (mod p).            </a:t>
            </a:r>
            <a:endParaRPr lang="en-US" alt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Rectangle 2" descr="a^p \equiv a \pmod p."/>
          <p:cNvSpPr>
            <a:spLocks noChangeAspect="1" noChangeArrowheads="1"/>
          </p:cNvSpPr>
          <p:nvPr/>
        </p:nvSpPr>
        <p:spPr bwMode="auto">
          <a:xfrm>
            <a:off x="144378" y="2791326"/>
            <a:ext cx="328908" cy="32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5" name="Thought Bubble: Cloud 3">
            <a:extLst>
              <a:ext uri="{FF2B5EF4-FFF2-40B4-BE49-F238E27FC236}">
                <a16:creationId xmlns:a16="http://schemas.microsoft.com/office/drawing/2014/main" id="{58B1090B-5ADB-4715-8C56-41BA8261FFF2}"/>
              </a:ext>
            </a:extLst>
          </p:cNvPr>
          <p:cNvSpPr/>
          <p:nvPr/>
        </p:nvSpPr>
        <p:spPr>
          <a:xfrm rot="20706359" flipH="1">
            <a:off x="516770" y="4174937"/>
            <a:ext cx="459310" cy="323341"/>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87A318F-0823-48B4-8DC3-64ADE8866D88}"/>
                  </a:ext>
                </a:extLst>
              </p:cNvPr>
              <p:cNvSpPr txBox="1"/>
              <p:nvPr/>
            </p:nvSpPr>
            <p:spPr>
              <a:xfrm>
                <a:off x="6795932" y="5466067"/>
                <a:ext cx="4758054" cy="830997"/>
              </a:xfrm>
              <a:prstGeom prst="rect">
                <a:avLst/>
              </a:prstGeom>
              <a:noFill/>
              <a:ln>
                <a:solidFill>
                  <a:srgbClr val="C00000"/>
                </a:solidFill>
              </a:ln>
            </p:spPr>
            <p:txBody>
              <a:bodyPr wrap="square" rtlCol="0">
                <a:spAutoFit/>
              </a:bodyPr>
              <a:lstStyle/>
              <a:p>
                <a:r>
                  <a:rPr lang="en-US" alt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For p | (</a:t>
                </a:r>
                <a:r>
                  <a:rPr lang="en-US" alt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altLang="en-US" sz="2400" baseline="300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p</a:t>
                </a:r>
                <a:r>
                  <a:rPr lang="en-US" alt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 a) =  p | a (a </a:t>
                </a:r>
                <a:r>
                  <a:rPr lang="en-US" altLang="en-US" sz="2400" baseline="300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p − 1</a:t>
                </a:r>
                <a:r>
                  <a:rPr lang="en-US" alt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− 1 ), </a:t>
                </a:r>
              </a:p>
              <a:p>
                <a:r>
                  <a:rPr lang="en-US" alt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if p </a:t>
                </a:r>
                <a14:m>
                  <m:oMath xmlns:m="http://schemas.openxmlformats.org/officeDocument/2006/math">
                    <m:r>
                      <a:rPr lang="en-US" alt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 then p | (a </a:t>
                </a:r>
                <a:r>
                  <a:rPr lang="en-US" altLang="en-US" sz="2400" baseline="300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p − 1</a:t>
                </a:r>
                <a:r>
                  <a:rPr lang="en-US" alt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− 1 ). </a:t>
                </a:r>
                <a:endParaRPr lang="en-US" sz="2400" dirty="0"/>
              </a:p>
            </p:txBody>
          </p:sp>
        </mc:Choice>
        <mc:Fallback xmlns="">
          <p:sp>
            <p:nvSpPr>
              <p:cNvPr id="7" name="TextBox 6">
                <a:extLst>
                  <a:ext uri="{FF2B5EF4-FFF2-40B4-BE49-F238E27FC236}">
                    <a16:creationId xmlns:a16="http://schemas.microsoft.com/office/drawing/2014/main" id="{887A318F-0823-48B4-8DC3-64ADE8866D88}"/>
                  </a:ext>
                </a:extLst>
              </p:cNvPr>
              <p:cNvSpPr txBox="1">
                <a:spLocks noRot="1" noChangeAspect="1" noMove="1" noResize="1" noEditPoints="1" noAdjustHandles="1" noChangeArrowheads="1" noChangeShapeType="1" noTextEdit="1"/>
              </p:cNvSpPr>
              <p:nvPr/>
            </p:nvSpPr>
            <p:spPr>
              <a:xfrm>
                <a:off x="6795932" y="5466067"/>
                <a:ext cx="4758054" cy="830997"/>
              </a:xfrm>
              <a:prstGeom prst="rect">
                <a:avLst/>
              </a:prstGeom>
              <a:blipFill>
                <a:blip r:embed="rId2"/>
                <a:stretch>
                  <a:fillRect l="-1918" t="-5072" b="-14493"/>
                </a:stretch>
              </a:blipFill>
              <a:ln>
                <a:solidFill>
                  <a:srgbClr val="C00000"/>
                </a:solidFill>
              </a:ln>
            </p:spPr>
            <p:txBody>
              <a:bodyPr/>
              <a:lstStyle/>
              <a:p>
                <a:r>
                  <a:rPr lang="en-US">
                    <a:noFill/>
                  </a:rPr>
                  <a:t> </a:t>
                </a:r>
              </a:p>
            </p:txBody>
          </p:sp>
        </mc:Fallback>
      </mc:AlternateContent>
      <p:sp>
        <p:nvSpPr>
          <p:cNvPr id="4" name="TextBox 3"/>
          <p:cNvSpPr txBox="1"/>
          <p:nvPr/>
        </p:nvSpPr>
        <p:spPr>
          <a:xfrm>
            <a:off x="2183658" y="5835399"/>
            <a:ext cx="2539013" cy="461665"/>
          </a:xfrm>
          <a:prstGeom prst="rect">
            <a:avLst/>
          </a:prstGeom>
          <a:noFill/>
        </p:spPr>
        <p:txBody>
          <a:bodyPr wrap="square" rtlCol="0">
            <a:spAutoFit/>
          </a:bodyPr>
          <a:lstStyle/>
          <a:p>
            <a:r>
              <a:rPr lang="en-US" sz="2400" dirty="0"/>
              <a:t>   </a:t>
            </a:r>
            <a:r>
              <a:rPr lang="en-US" sz="2400" dirty="0" err="1"/>
              <a:t>gcd</a:t>
            </a:r>
            <a:r>
              <a:rPr lang="en-US" sz="2400" dirty="0"/>
              <a:t>(</a:t>
            </a:r>
            <a:r>
              <a:rPr lang="en-US" alt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altLang="en-US" sz="2400" baseline="300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p-1</a:t>
            </a:r>
            <a:r>
              <a:rPr lang="en-US" sz="2400" dirty="0"/>
              <a:t>, p) = 1</a:t>
            </a:r>
          </a:p>
        </p:txBody>
      </p:sp>
      <p:pic>
        <p:nvPicPr>
          <p:cNvPr id="8" name="Picture 7" descr="Emoticon making a point Stock Vector - 14709057">
            <a:extLst>
              <a:ext uri="{FF2B5EF4-FFF2-40B4-BE49-F238E27FC236}">
                <a16:creationId xmlns:a16="http://schemas.microsoft.com/office/drawing/2014/main" id="{7707BA3D-8FE9-4875-8B86-BC1A181B4EB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932" y="4121340"/>
            <a:ext cx="520065" cy="349885"/>
          </a:xfrm>
          <a:prstGeom prst="rect">
            <a:avLst/>
          </a:prstGeom>
          <a:noFill/>
          <a:ln>
            <a:noFill/>
          </a:ln>
        </p:spPr>
      </p:pic>
      <p:sp>
        <p:nvSpPr>
          <p:cNvPr id="9" name="TextBox 8"/>
          <p:cNvSpPr txBox="1"/>
          <p:nvPr/>
        </p:nvSpPr>
        <p:spPr>
          <a:xfrm>
            <a:off x="9113003" y="3413277"/>
            <a:ext cx="2440983"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i.e., (</a:t>
            </a:r>
            <a:r>
              <a:rPr lang="en-US" altLang="en-US"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altLang="en-US" baseline="300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p</a:t>
            </a:r>
            <a:r>
              <a:rPr lang="en-US" alt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 a) mod p = 0.</a:t>
            </a:r>
          </a:p>
          <a:p>
            <a:r>
              <a:rPr lang="en-US" dirty="0">
                <a:solidFill>
                  <a:srgbClr val="0000FF"/>
                </a:solidFill>
                <a:latin typeface="Times New Roman" panose="02020603050405020304" pitchFamily="18" charset="0"/>
                <a:cs typeface="Times New Roman" panose="02020603050405020304" pitchFamily="18" charset="0"/>
              </a:rPr>
              <a:t>     a</a:t>
            </a:r>
            <a:r>
              <a:rPr lang="en-US" alt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altLang="en-US" baseline="300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p-1</a:t>
            </a:r>
            <a:r>
              <a:rPr lang="en-US" alt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 1) mod p = 0</a:t>
            </a:r>
          </a:p>
          <a:p>
            <a:r>
              <a:rPr lang="en-US" dirty="0">
                <a:solidFill>
                  <a:srgbClr val="0000FF"/>
                </a:solidFill>
                <a:latin typeface="Times New Roman" panose="02020603050405020304" pitchFamily="18" charset="0"/>
                <a:cs typeface="Times New Roman" panose="02020603050405020304" pitchFamily="18" charset="0"/>
              </a:rPr>
              <a:t>       </a:t>
            </a:r>
            <a:r>
              <a:rPr lang="en-US" alt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altLang="en-US" baseline="300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p-1</a:t>
            </a:r>
            <a:r>
              <a:rPr lang="en-US" alt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 1) mod p = 0</a:t>
            </a:r>
          </a:p>
          <a:p>
            <a:r>
              <a:rPr lang="en-US" alt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a:t>
            </a:r>
            <a:r>
              <a:rPr lang="en-US" altLang="en-US" baseline="300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p-1</a:t>
            </a:r>
            <a:r>
              <a:rPr lang="en-US" alt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 1 (mod p)</a:t>
            </a:r>
            <a:endParaRPr lang="en-US" dirty="0"/>
          </a:p>
        </p:txBody>
      </p:sp>
    </p:spTree>
    <p:extLst>
      <p:ext uri="{BB962C8B-B14F-4D97-AF65-F5344CB8AC3E}">
        <p14:creationId xmlns:p14="http://schemas.microsoft.com/office/powerpoint/2010/main" val="911322825"/>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78610" y="677228"/>
            <a:ext cx="9027763" cy="2324745"/>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885627" y="756377"/>
                <a:ext cx="8718151" cy="5345246"/>
              </a:xfrm>
              <a:prstGeom prst="rect">
                <a:avLst/>
              </a:prstGeom>
            </p:spPr>
            <p:txBody>
              <a:bodyPr wrap="square">
                <a:spAutoFit/>
              </a:bodyPr>
              <a:lstStyle/>
              <a:p>
                <a:pPr>
                  <a:lnSpc>
                    <a:spcPct val="107000"/>
                  </a:lnSpc>
                  <a:spcAft>
                    <a:spcPts val="800"/>
                  </a:spcAft>
                </a:pP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Let formally state: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Fermat’s little theorem (1640):</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p>
              <a:p>
                <a:pPr marL="800100" lvl="1" indent="-342900">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 p is prime, then for every integer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 ≤ a &lt; p</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 (mod p).</a:t>
                </a:r>
              </a:p>
              <a:p>
                <a:pPr>
                  <a:spcAft>
                    <a:spcPts val="600"/>
                  </a:spcAft>
                </a:pPr>
                <a:endPar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spcAft>
                    <a:spcPts val="600"/>
                  </a:spcAft>
                  <a:buFont typeface="Arial" panose="020B0604020202020204" pitchFamily="34" charset="0"/>
                  <a:buChar char="•"/>
                </a:pP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Since m </a:t>
                </a:r>
                <a14:m>
                  <m:oMath xmlns:m="http://schemas.openxmlformats.org/officeDocument/2006/math">
                    <m:r>
                      <a:rPr lang="en-US"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 </m:t>
                    </m:r>
                  </m:oMath>
                </a14:m>
                <a:r>
                  <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k mod n  if, and only if  </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n | (m – k), </a:t>
                </a:r>
                <a:endPar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600"/>
                  </a:spcAft>
                </a:pP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a:t>
                </a:r>
                <a:r>
                  <a:rPr lang="en-US" sz="2400" baseline="30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p-1</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1 (mod p)  if, and only if  p | (a</a:t>
                </a:r>
                <a:r>
                  <a:rPr lang="en-US" sz="2400" baseline="30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p-1</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- 1).</a:t>
                </a:r>
              </a:p>
              <a:p>
                <a:pPr marL="342900" indent="-342900">
                  <a:spcAft>
                    <a:spcPts val="600"/>
                  </a:spcAft>
                  <a:buFont typeface="Arial" panose="020B0604020202020204" pitchFamily="34" charset="0"/>
                  <a:buChar char="•"/>
                </a:pP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a:t>
                </a:r>
                <a:r>
                  <a:rPr lang="en-US" sz="2400" baseline="30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p-1</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i="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is congruent to</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1 </a:t>
                </a:r>
                <a:r>
                  <a:rPr lang="en-US" sz="2400" i="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modulo</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n</a:t>
                </a:r>
              </a:p>
              <a:p>
                <a:pPr marL="342900" indent="-342900">
                  <a:spcAft>
                    <a:spcPts val="600"/>
                  </a:spcAft>
                  <a:buFont typeface="Arial" panose="020B0604020202020204" pitchFamily="34" charset="0"/>
                  <a:buChar char="•"/>
                </a:pP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1 ≤ a &lt; p condition is to define the equivalence classes modulo p. such as [1]</a:t>
                </a:r>
                <a:r>
                  <a:rPr lang="en-US" sz="2400" baseline="-25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7</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[2]</a:t>
                </a:r>
                <a:r>
                  <a:rPr lang="en-US" sz="2400" baseline="-25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7</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r>
                  <a:rPr lang="en-US" sz="2400" baseline="-25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[3]</a:t>
                </a:r>
                <a:r>
                  <a:rPr lang="en-US" sz="2400" baseline="-25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7</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[4]</a:t>
                </a:r>
                <a:r>
                  <a:rPr lang="en-US" sz="2400" baseline="-25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7</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r>
                  <a:rPr lang="en-US" sz="2400" baseline="-25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[5]</a:t>
                </a:r>
                <a:r>
                  <a:rPr lang="en-US" sz="2400" baseline="-25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7</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and [6]</a:t>
                </a:r>
                <a:r>
                  <a:rPr lang="en-US" sz="2400" baseline="-25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7</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spcAft>
                    <a:spcPts val="600"/>
                  </a:spcAft>
                  <a:buFont typeface="Arial" panose="020B0604020202020204" pitchFamily="34" charset="0"/>
                  <a:buChar char="•"/>
                </a:pP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If a = 0, a</a:t>
                </a:r>
                <a:r>
                  <a:rPr lang="en-US" sz="2400" baseline="30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p-1 </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is </a:t>
                </a:r>
                <a:r>
                  <a:rPr lang="en-US" sz="2400" dirty="0">
                    <a:latin typeface="Times New Roman" panose="02020603050405020304" pitchFamily="18" charset="0"/>
                    <a:ea typeface="Calibri" panose="020F0502020204030204" pitchFamily="34" charset="0"/>
                    <a:cs typeface="Times New Roman" panose="02020603050405020304" pitchFamily="18" charset="0"/>
                  </a:rPr>
                  <a:t>undefined</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p>
              <a:p>
                <a:pPr marL="342900" indent="-342900">
                  <a:spcAft>
                    <a:spcPts val="600"/>
                  </a:spcAft>
                  <a:buFont typeface="Arial" panose="020B0604020202020204" pitchFamily="34" charset="0"/>
                  <a:buChar char="•"/>
                </a:pP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If a </a:t>
                </a:r>
                <a14:m>
                  <m:oMath xmlns:m="http://schemas.openxmlformats.org/officeDocument/2006/math">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p then it will repeat the equivalence classes.  </a:t>
                </a:r>
              </a:p>
            </p:txBody>
          </p:sp>
        </mc:Choice>
        <mc:Fallback xmlns="">
          <p:sp>
            <p:nvSpPr>
              <p:cNvPr id="2" name="Rectangle 1"/>
              <p:cNvSpPr>
                <a:spLocks noRot="1" noChangeAspect="1" noMove="1" noResize="1" noEditPoints="1" noAdjustHandles="1" noChangeArrowheads="1" noChangeShapeType="1" noTextEdit="1"/>
              </p:cNvSpPr>
              <p:nvPr/>
            </p:nvSpPr>
            <p:spPr>
              <a:xfrm>
                <a:off x="1885627" y="756377"/>
                <a:ext cx="8718151" cy="5345246"/>
              </a:xfrm>
              <a:prstGeom prst="rect">
                <a:avLst/>
              </a:prstGeom>
              <a:blipFill>
                <a:blip r:embed="rId2"/>
                <a:stretch>
                  <a:fillRect l="-1049" t="-912" b="-1710"/>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1DEE6FB7-0218-456C-AD43-2801B62C903C}"/>
              </a:ext>
            </a:extLst>
          </p:cNvPr>
          <p:cNvSpPr/>
          <p:nvPr/>
        </p:nvSpPr>
        <p:spPr>
          <a:xfrm rot="20706359" flipH="1">
            <a:off x="725876" y="1592019"/>
            <a:ext cx="583183" cy="305945"/>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moticon making a point Stock Vector - 14709057">
            <a:extLst>
              <a:ext uri="{FF2B5EF4-FFF2-40B4-BE49-F238E27FC236}">
                <a16:creationId xmlns:a16="http://schemas.microsoft.com/office/drawing/2014/main" id="{BAAF14AF-6009-4324-810A-06A3F909D01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741" y="1568784"/>
            <a:ext cx="617841" cy="410168"/>
          </a:xfrm>
          <a:prstGeom prst="rect">
            <a:avLst/>
          </a:prstGeom>
          <a:noFill/>
          <a:ln>
            <a:noFill/>
          </a:ln>
        </p:spPr>
      </p:pic>
    </p:spTree>
    <p:extLst>
      <p:ext uri="{BB962C8B-B14F-4D97-AF65-F5344CB8AC3E}">
        <p14:creationId xmlns:p14="http://schemas.microsoft.com/office/powerpoint/2010/main" val="2502703644"/>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5AA1EBA7-CFD0-4E4A-AC9B-CA9AD53D0569}"/>
                  </a:ext>
                </a:extLst>
              </p:cNvPr>
              <p:cNvSpPr/>
              <p:nvPr/>
            </p:nvSpPr>
            <p:spPr>
              <a:xfrm>
                <a:off x="2234724" y="2031021"/>
                <a:ext cx="8773610" cy="3349956"/>
              </a:xfrm>
              <a:prstGeom prst="rect">
                <a:avLst/>
              </a:prstGeom>
            </p:spPr>
            <p:txBody>
              <a:bodyPr wrap="square">
                <a:spAutoFit/>
              </a:bodyPr>
              <a:lstStyle/>
              <a:p>
                <a:pPr>
                  <a:lnSpc>
                    <a:spcPct val="150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Definition:  m </a:t>
                </a:r>
                <a14:m>
                  <m:oMath xmlns:m="http://schemas.openxmlformats.org/officeDocument/2006/math">
                    <m: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 </m:t>
                    </m:r>
                  </m:oMath>
                </a14:m>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k mod n  if, and only if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 (m – k) </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a:t>
                </a:r>
              </a:p>
              <a:p>
                <a:pPr>
                  <a:lnSpc>
                    <a:spcPct val="150000"/>
                  </a:lnSpc>
                </a:pPr>
                <a:r>
                  <a:rPr lang="en-US" sz="2400" dirty="0">
                    <a:solidFill>
                      <a:srgbClr val="0000FF"/>
                    </a:solidFill>
                    <a:latin typeface="Times New Roman" panose="02020603050405020304" pitchFamily="18" charset="0"/>
                    <a:cs typeface="Times New Roman" panose="02020603050405020304" pitchFamily="18" charset="0"/>
                  </a:rPr>
                  <a:t>According to Theorem 0.1.4.1 Modular Equivalences, we have</a:t>
                </a:r>
                <a:endPar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 (mod p)  if, and only if  p | (a</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a:t>
                </a:r>
              </a:p>
              <a:p>
                <a:pPr>
                  <a:lnSpc>
                    <a:spcPct val="150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p-1</a:t>
                </a:r>
                <a:r>
                  <a:rPr lang="en-US" sz="2400" dirty="0">
                    <a:latin typeface="Times New Roman" panose="02020603050405020304" pitchFamily="18" charset="0"/>
                    <a:cs typeface="Times New Roman" panose="02020603050405020304" pitchFamily="18" charset="0"/>
                  </a:rPr>
                  <a:t> = 1 + </a:t>
                </a:r>
                <a:r>
                  <a:rPr lang="en-US" sz="2400" dirty="0" err="1">
                    <a:latin typeface="Times New Roman" panose="02020603050405020304" pitchFamily="18" charset="0"/>
                    <a:cs typeface="Times New Roman" panose="02020603050405020304" pitchFamily="18" charset="0"/>
                  </a:rPr>
                  <a:t>kp</a:t>
                </a:r>
                <a:r>
                  <a:rPr lang="en-US" sz="2400" dirty="0">
                    <a:latin typeface="Times New Roman" panose="02020603050405020304" pitchFamily="18" charset="0"/>
                    <a:cs typeface="Times New Roman" panose="02020603050405020304" pitchFamily="18" charset="0"/>
                  </a:rPr>
                  <a:t> for some integer k.  Example: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7-1</a:t>
                </a:r>
                <a:r>
                  <a:rPr lang="en-US" sz="2400" dirty="0">
                    <a:latin typeface="Times New Roman" panose="02020603050405020304" pitchFamily="18" charset="0"/>
                    <a:cs typeface="Times New Roman" panose="02020603050405020304" pitchFamily="18" charset="0"/>
                  </a:rPr>
                  <a:t> = 1 + 9*7 </a:t>
                </a:r>
              </a:p>
              <a:p>
                <a:pPr>
                  <a:lnSpc>
                    <a:spcPct val="150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p-1</a:t>
                </a:r>
                <a:r>
                  <a:rPr lang="en-US" sz="2400" dirty="0">
                    <a:latin typeface="Times New Roman" panose="02020603050405020304" pitchFamily="18" charset="0"/>
                    <a:cs typeface="Times New Roman" panose="02020603050405020304" pitchFamily="18" charset="0"/>
                  </a:rPr>
                  <a:t>  and 1 have the same (nonnegative) remainder when divided by p</a:t>
                </a:r>
              </a:p>
              <a:p>
                <a:pPr>
                  <a:lnSpc>
                    <a:spcPct val="150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p-1</a:t>
                </a:r>
                <a:r>
                  <a:rPr lang="en-US" sz="2400" dirty="0">
                    <a:solidFill>
                      <a:srgbClr val="0000FF"/>
                    </a:solidFill>
                    <a:latin typeface="Times New Roman" panose="02020603050405020304" pitchFamily="18" charset="0"/>
                    <a:cs typeface="Times New Roman" panose="02020603050405020304" pitchFamily="18" charset="0"/>
                  </a:rPr>
                  <a:t> mod p = 1 mod p.</a:t>
                </a:r>
              </a:p>
            </p:txBody>
          </p:sp>
        </mc:Choice>
        <mc:Fallback xmlns="">
          <p:sp>
            <p:nvSpPr>
              <p:cNvPr id="2" name="Rectangle 1">
                <a:extLst>
                  <a:ext uri="{FF2B5EF4-FFF2-40B4-BE49-F238E27FC236}">
                    <a16:creationId xmlns:a16="http://schemas.microsoft.com/office/drawing/2014/main" id="{5AA1EBA7-CFD0-4E4A-AC9B-CA9AD53D0569}"/>
                  </a:ext>
                </a:extLst>
              </p:cNvPr>
              <p:cNvSpPr>
                <a:spLocks noRot="1" noChangeAspect="1" noMove="1" noResize="1" noEditPoints="1" noAdjustHandles="1" noChangeArrowheads="1" noChangeShapeType="1" noTextEdit="1"/>
              </p:cNvSpPr>
              <p:nvPr/>
            </p:nvSpPr>
            <p:spPr>
              <a:xfrm>
                <a:off x="2234724" y="2031021"/>
                <a:ext cx="8773610" cy="3349956"/>
              </a:xfrm>
              <a:prstGeom prst="rect">
                <a:avLst/>
              </a:prstGeom>
              <a:blipFill>
                <a:blip r:embed="rId2"/>
                <a:stretch>
                  <a:fillRect l="-1112" b="-3273"/>
                </a:stretch>
              </a:blipFill>
            </p:spPr>
            <p:txBody>
              <a:bodyPr/>
              <a:lstStyle/>
              <a:p>
                <a:r>
                  <a:rPr lang="en-US">
                    <a:noFill/>
                  </a:rPr>
                  <a:t> </a:t>
                </a:r>
              </a:p>
            </p:txBody>
          </p:sp>
        </mc:Fallback>
      </mc:AlternateContent>
      <p:pic>
        <p:nvPicPr>
          <p:cNvPr id="3" name="Picture 2" descr="Confused emoticon Stock Vector - 11275856">
            <a:extLst>
              <a:ext uri="{FF2B5EF4-FFF2-40B4-BE49-F238E27FC236}">
                <a16:creationId xmlns:a16="http://schemas.microsoft.com/office/drawing/2014/main" id="{F884BC17-4E28-B061-65E7-ECC302C4316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0642" y="1706177"/>
            <a:ext cx="378563" cy="324844"/>
          </a:xfrm>
          <a:prstGeom prst="rect">
            <a:avLst/>
          </a:prstGeom>
          <a:noFill/>
          <a:ln>
            <a:noFill/>
          </a:ln>
        </p:spPr>
      </p:pic>
    </p:spTree>
    <p:extLst>
      <p:ext uri="{BB962C8B-B14F-4D97-AF65-F5344CB8AC3E}">
        <p14:creationId xmlns:p14="http://schemas.microsoft.com/office/powerpoint/2010/main" val="3759625580"/>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a:spLocks/>
          </p:cNvSpPr>
          <p:nvPr/>
        </p:nvSpPr>
        <p:spPr>
          <a:xfrm>
            <a:off x="2110307" y="1832604"/>
            <a:ext cx="91909" cy="1130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 name="Oval 2"/>
          <p:cNvSpPr>
            <a:spLocks/>
          </p:cNvSpPr>
          <p:nvPr/>
        </p:nvSpPr>
        <p:spPr>
          <a:xfrm>
            <a:off x="6227213" y="1897521"/>
            <a:ext cx="92075" cy="1054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Oval 3"/>
          <p:cNvSpPr>
            <a:spLocks/>
          </p:cNvSpPr>
          <p:nvPr/>
        </p:nvSpPr>
        <p:spPr>
          <a:xfrm>
            <a:off x="2096040" y="2282307"/>
            <a:ext cx="92075" cy="10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Oval 4"/>
          <p:cNvSpPr>
            <a:spLocks/>
          </p:cNvSpPr>
          <p:nvPr/>
        </p:nvSpPr>
        <p:spPr>
          <a:xfrm>
            <a:off x="2088039" y="2805429"/>
            <a:ext cx="92075" cy="10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Oval 5"/>
          <p:cNvSpPr>
            <a:spLocks/>
          </p:cNvSpPr>
          <p:nvPr/>
        </p:nvSpPr>
        <p:spPr>
          <a:xfrm>
            <a:off x="2085856" y="3384860"/>
            <a:ext cx="92075" cy="10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Oval 6"/>
          <p:cNvSpPr>
            <a:spLocks/>
          </p:cNvSpPr>
          <p:nvPr/>
        </p:nvSpPr>
        <p:spPr>
          <a:xfrm>
            <a:off x="2080088" y="3919622"/>
            <a:ext cx="92075" cy="10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Oval 7"/>
          <p:cNvSpPr>
            <a:spLocks/>
          </p:cNvSpPr>
          <p:nvPr/>
        </p:nvSpPr>
        <p:spPr>
          <a:xfrm>
            <a:off x="2080088" y="4373603"/>
            <a:ext cx="92075" cy="10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Oval 8"/>
          <p:cNvSpPr>
            <a:spLocks/>
          </p:cNvSpPr>
          <p:nvPr/>
        </p:nvSpPr>
        <p:spPr>
          <a:xfrm>
            <a:off x="6227214" y="2390938"/>
            <a:ext cx="92075" cy="10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Oval 9"/>
          <p:cNvSpPr>
            <a:spLocks/>
          </p:cNvSpPr>
          <p:nvPr/>
        </p:nvSpPr>
        <p:spPr>
          <a:xfrm>
            <a:off x="6240723" y="2873160"/>
            <a:ext cx="92075" cy="10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Oval 10"/>
          <p:cNvSpPr>
            <a:spLocks/>
          </p:cNvSpPr>
          <p:nvPr/>
        </p:nvSpPr>
        <p:spPr>
          <a:xfrm>
            <a:off x="6217953" y="3371114"/>
            <a:ext cx="92075" cy="10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Oval 11"/>
          <p:cNvSpPr>
            <a:spLocks/>
          </p:cNvSpPr>
          <p:nvPr/>
        </p:nvSpPr>
        <p:spPr>
          <a:xfrm>
            <a:off x="6229741" y="3960789"/>
            <a:ext cx="92075" cy="10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Oval 12"/>
          <p:cNvSpPr>
            <a:spLocks/>
          </p:cNvSpPr>
          <p:nvPr/>
        </p:nvSpPr>
        <p:spPr>
          <a:xfrm>
            <a:off x="6240870" y="4409124"/>
            <a:ext cx="92075" cy="10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4" name="Straight Arrow Connector 13"/>
          <p:cNvCxnSpPr>
            <a:cxnSpLocks/>
            <a:endCxn id="9" idx="2"/>
          </p:cNvCxnSpPr>
          <p:nvPr/>
        </p:nvCxnSpPr>
        <p:spPr>
          <a:xfrm flipV="1">
            <a:off x="2179911" y="2443326"/>
            <a:ext cx="4047303" cy="40923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a:endCxn id="10" idx="3"/>
          </p:cNvCxnSpPr>
          <p:nvPr/>
        </p:nvCxnSpPr>
        <p:spPr>
          <a:xfrm>
            <a:off x="2177852" y="1910474"/>
            <a:ext cx="4076355" cy="10521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a:stCxn id="6" idx="6"/>
            <a:endCxn id="12" idx="2"/>
          </p:cNvCxnSpPr>
          <p:nvPr/>
        </p:nvCxnSpPr>
        <p:spPr>
          <a:xfrm>
            <a:off x="2177931" y="3437248"/>
            <a:ext cx="4051810" cy="57592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a:stCxn id="4" idx="5"/>
            <a:endCxn id="13" idx="2"/>
          </p:cNvCxnSpPr>
          <p:nvPr/>
        </p:nvCxnSpPr>
        <p:spPr>
          <a:xfrm>
            <a:off x="2174631" y="2371738"/>
            <a:ext cx="4066239" cy="2089774"/>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a:stCxn id="7" idx="6"/>
          </p:cNvCxnSpPr>
          <p:nvPr/>
        </p:nvCxnSpPr>
        <p:spPr>
          <a:xfrm flipV="1">
            <a:off x="2172163" y="1958630"/>
            <a:ext cx="4083969" cy="20133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a:stCxn id="8" idx="7"/>
            <a:endCxn id="11" idx="2"/>
          </p:cNvCxnSpPr>
          <p:nvPr/>
        </p:nvCxnSpPr>
        <p:spPr>
          <a:xfrm flipV="1">
            <a:off x="2158679" y="3423502"/>
            <a:ext cx="4059274" cy="96544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p:cNvSpPr>
                <a:spLocks noChangeArrowheads="1"/>
              </p:cNvSpPr>
              <p:nvPr/>
            </p:nvSpPr>
            <p:spPr bwMode="auto">
              <a:xfrm>
                <a:off x="1777630" y="663910"/>
                <a:ext cx="5419018" cy="76944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 * 3 mod 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 </a:t>
                </a:r>
                <a14:m>
                  <m:oMath xmlns:m="http://schemas.openxmlformats.org/officeDocument/2006/math">
                    <m:r>
                      <a:rPr kumimoji="0" lang="en-US" altLang="en-US" sz="2200" b="0" i="1"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m:t>
                    </m:r>
                  </m:oMath>
                </a14:m>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	      s * a mod p		R (remainder)</a:t>
                </a:r>
                <a:endParaRPr kumimoji="0" lang="en-US" altLang="en-US" sz="2200" b="0" i="0" u="none" strike="noStrike" cap="none" normalizeH="0" baseline="0" dirty="0">
                  <a:ln>
                    <a:noFill/>
                  </a:ln>
                  <a:solidFill>
                    <a:schemeClr val="tx1"/>
                  </a:solidFill>
                  <a:effectLst/>
                </a:endParaRPr>
              </a:p>
            </p:txBody>
          </p:sp>
        </mc:Choice>
        <mc:Fallback xmlns="">
          <p:sp>
            <p:nvSpPr>
              <p:cNvPr id="20" name="Rectangle 19"/>
              <p:cNvSpPr>
                <a:spLocks noRot="1" noChangeAspect="1" noMove="1" noResize="1" noEditPoints="1" noAdjustHandles="1" noChangeArrowheads="1" noChangeShapeType="1" noTextEdit="1"/>
              </p:cNvSpPr>
              <p:nvPr/>
            </p:nvSpPr>
            <p:spPr bwMode="auto">
              <a:xfrm>
                <a:off x="1777630" y="663910"/>
                <a:ext cx="5419018" cy="769441"/>
              </a:xfrm>
              <a:prstGeom prst="rect">
                <a:avLst/>
              </a:prstGeom>
              <a:blipFill>
                <a:blip r:embed="rId2"/>
                <a:stretch>
                  <a:fillRect l="-1462" t="-4762" r="-900" b="-1587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40" name="Straight Connector 39"/>
          <p:cNvCxnSpPr/>
          <p:nvPr/>
        </p:nvCxnSpPr>
        <p:spPr>
          <a:xfrm flipH="1">
            <a:off x="6279162" y="1673581"/>
            <a:ext cx="19535" cy="3146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2134638" y="1738732"/>
            <a:ext cx="19535" cy="3146751"/>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361043" y="1673581"/>
            <a:ext cx="50888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1</a:t>
            </a:r>
          </a:p>
        </p:txBody>
      </p:sp>
      <p:sp>
        <p:nvSpPr>
          <p:cNvPr id="52" name="TextBox 51"/>
          <p:cNvSpPr txBox="1"/>
          <p:nvPr/>
        </p:nvSpPr>
        <p:spPr>
          <a:xfrm>
            <a:off x="6360797" y="2243270"/>
            <a:ext cx="50888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2</a:t>
            </a:r>
          </a:p>
        </p:txBody>
      </p:sp>
      <p:sp>
        <p:nvSpPr>
          <p:cNvPr id="53" name="TextBox 52"/>
          <p:cNvSpPr txBox="1"/>
          <p:nvPr/>
        </p:nvSpPr>
        <p:spPr>
          <a:xfrm>
            <a:off x="6349426" y="2710149"/>
            <a:ext cx="50888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3</a:t>
            </a:r>
          </a:p>
        </p:txBody>
      </p:sp>
      <p:sp>
        <p:nvSpPr>
          <p:cNvPr id="55" name="TextBox 54"/>
          <p:cNvSpPr txBox="1"/>
          <p:nvPr/>
        </p:nvSpPr>
        <p:spPr>
          <a:xfrm>
            <a:off x="6342292" y="3171059"/>
            <a:ext cx="50888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4</a:t>
            </a:r>
          </a:p>
        </p:txBody>
      </p:sp>
      <p:sp>
        <p:nvSpPr>
          <p:cNvPr id="56" name="TextBox 55"/>
          <p:cNvSpPr txBox="1"/>
          <p:nvPr/>
        </p:nvSpPr>
        <p:spPr>
          <a:xfrm>
            <a:off x="6332798" y="3774935"/>
            <a:ext cx="50888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5</a:t>
            </a:r>
          </a:p>
        </p:txBody>
      </p:sp>
      <p:sp>
        <p:nvSpPr>
          <p:cNvPr id="57" name="TextBox 56"/>
          <p:cNvSpPr txBox="1"/>
          <p:nvPr/>
        </p:nvSpPr>
        <p:spPr>
          <a:xfrm>
            <a:off x="6331707" y="4273807"/>
            <a:ext cx="50888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6</a:t>
            </a:r>
          </a:p>
        </p:txBody>
      </p:sp>
      <p:sp>
        <p:nvSpPr>
          <p:cNvPr id="58" name="TextBox 57"/>
          <p:cNvSpPr txBox="1"/>
          <p:nvPr/>
        </p:nvSpPr>
        <p:spPr>
          <a:xfrm>
            <a:off x="1795351" y="1650576"/>
            <a:ext cx="50888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1</a:t>
            </a:r>
          </a:p>
        </p:txBody>
      </p:sp>
      <p:sp>
        <p:nvSpPr>
          <p:cNvPr id="59" name="TextBox 58"/>
          <p:cNvSpPr txBox="1"/>
          <p:nvPr/>
        </p:nvSpPr>
        <p:spPr>
          <a:xfrm>
            <a:off x="1797965" y="2113741"/>
            <a:ext cx="50888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2</a:t>
            </a:r>
          </a:p>
        </p:txBody>
      </p:sp>
      <p:sp>
        <p:nvSpPr>
          <p:cNvPr id="60" name="TextBox 59"/>
          <p:cNvSpPr txBox="1"/>
          <p:nvPr/>
        </p:nvSpPr>
        <p:spPr>
          <a:xfrm>
            <a:off x="1795996" y="2605993"/>
            <a:ext cx="50888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3</a:t>
            </a:r>
          </a:p>
        </p:txBody>
      </p:sp>
      <p:sp>
        <p:nvSpPr>
          <p:cNvPr id="61" name="TextBox 60"/>
          <p:cNvSpPr txBox="1"/>
          <p:nvPr/>
        </p:nvSpPr>
        <p:spPr>
          <a:xfrm>
            <a:off x="1795351" y="3203109"/>
            <a:ext cx="50888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4</a:t>
            </a:r>
          </a:p>
        </p:txBody>
      </p:sp>
      <p:sp>
        <p:nvSpPr>
          <p:cNvPr id="62" name="TextBox 61"/>
          <p:cNvSpPr txBox="1"/>
          <p:nvPr/>
        </p:nvSpPr>
        <p:spPr>
          <a:xfrm>
            <a:off x="1777630" y="3727011"/>
            <a:ext cx="50888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5</a:t>
            </a:r>
          </a:p>
        </p:txBody>
      </p:sp>
      <p:sp>
        <p:nvSpPr>
          <p:cNvPr id="63" name="TextBox 62"/>
          <p:cNvSpPr txBox="1"/>
          <p:nvPr/>
        </p:nvSpPr>
        <p:spPr>
          <a:xfrm>
            <a:off x="1777630" y="4214941"/>
            <a:ext cx="50888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6</a:t>
            </a:r>
          </a:p>
        </p:txBody>
      </p:sp>
      <p:sp>
        <p:nvSpPr>
          <p:cNvPr id="64" name="Text Box 577"/>
          <p:cNvSpPr txBox="1"/>
          <p:nvPr/>
        </p:nvSpPr>
        <p:spPr>
          <a:xfrm>
            <a:off x="7166291" y="615158"/>
            <a:ext cx="4723076" cy="615855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6! mod 7 = 720 mod 7 = 6.</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Let p be 7and </a:t>
            </a:r>
            <a:r>
              <a:rPr lang="en-US" sz="24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 ≤ a &lt; p. </a:t>
            </a: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 (mod p), </a:t>
            </a:r>
            <a:endParaRPr lang="en-US" sz="2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3</a:t>
            </a:r>
            <a:r>
              <a:rPr lang="en-US" sz="2400" baseline="300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6</a:t>
            </a:r>
            <a:r>
              <a:rPr lang="en-US" sz="2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 6! (mod 7) </a:t>
            </a:r>
          </a:p>
          <a:p>
            <a:pPr marL="0" marR="0">
              <a:lnSpc>
                <a:spcPct val="107000"/>
              </a:lnSpc>
              <a:spcBef>
                <a:spcPts val="0"/>
              </a:spcBef>
              <a:spcAft>
                <a:spcPts val="800"/>
              </a:spcAft>
            </a:pPr>
            <a:r>
              <a:rPr lang="en-US" sz="2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729 * 720 (mod 7)</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524880(mod 7)  = 6. </a:t>
            </a:r>
          </a:p>
          <a:p>
            <a:pPr marL="0" marR="0">
              <a:lnSpc>
                <a:spcPct val="107000"/>
              </a:lnSpc>
              <a:spcBef>
                <a:spcPts val="0"/>
              </a:spcBef>
              <a:spcAft>
                <a:spcPts val="800"/>
              </a:spcAft>
            </a:pPr>
            <a:r>
              <a:rPr lang="en-US" sz="2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Or </a:t>
            </a:r>
          </a:p>
          <a:p>
            <a:pPr marL="0" marR="0">
              <a:lnSpc>
                <a:spcPct val="107000"/>
              </a:lnSpc>
              <a:spcBef>
                <a:spcPts val="0"/>
              </a:spcBef>
              <a:spcAft>
                <a:spcPts val="800"/>
              </a:spcAft>
            </a:pPr>
            <a:r>
              <a:rPr lang="en-US" sz="2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729 * 720 (mod 7) </a:t>
            </a:r>
          </a:p>
          <a:p>
            <a:pPr marL="0" marR="0">
              <a:lnSpc>
                <a:spcPct val="107000"/>
              </a:lnSpc>
              <a:spcBef>
                <a:spcPts val="0"/>
              </a:spcBef>
              <a:spcAft>
                <a:spcPts val="800"/>
              </a:spcAft>
            </a:pPr>
            <a:r>
              <a:rPr lang="en-US" sz="2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729 (mod 7) * 720 (mod 7)(mod 7) </a:t>
            </a:r>
          </a:p>
          <a:p>
            <a:pPr marL="0" marR="0">
              <a:lnSpc>
                <a:spcPct val="107000"/>
              </a:lnSpc>
              <a:spcBef>
                <a:spcPts val="0"/>
              </a:spcBef>
              <a:spcAft>
                <a:spcPts val="800"/>
              </a:spcAft>
            </a:pPr>
            <a:r>
              <a:rPr lang="en-US" sz="2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1 * 6  (mod 7) = 6.</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Therefore,  6! and  3</a:t>
            </a:r>
            <a:r>
              <a:rPr lang="en-US" sz="2400" baseline="300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6</a:t>
            </a:r>
            <a:r>
              <a:rPr lang="en-US" sz="2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 6! are of the same class, denoted as </a:t>
            </a:r>
          </a:p>
          <a:p>
            <a:pPr marL="0" marR="0">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6! ≡  3</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6</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6! (mod 7).</a:t>
            </a:r>
          </a:p>
        </p:txBody>
      </p:sp>
      <p:sp>
        <p:nvSpPr>
          <p:cNvPr id="21" name="Rectangle 20">
            <a:extLst>
              <a:ext uri="{FF2B5EF4-FFF2-40B4-BE49-F238E27FC236}">
                <a16:creationId xmlns:a16="http://schemas.microsoft.com/office/drawing/2014/main" id="{2601506B-D848-4EAF-8CCE-11AA658B5BE4}"/>
              </a:ext>
            </a:extLst>
          </p:cNvPr>
          <p:cNvSpPr/>
          <p:nvPr/>
        </p:nvSpPr>
        <p:spPr>
          <a:xfrm>
            <a:off x="1520382" y="4981294"/>
            <a:ext cx="2568332" cy="369332"/>
          </a:xfrm>
          <a:prstGeom prst="rect">
            <a:avLst/>
          </a:prstGeom>
        </p:spPr>
        <p:txBody>
          <a:bodyPr wrap="none">
            <a:spAutoFit/>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Let a = 3, p = 7, 3%7=  3:</a:t>
            </a:r>
            <a:endParaRPr lang="en-US" dirty="0"/>
          </a:p>
        </p:txBody>
      </p:sp>
      <p:sp>
        <p:nvSpPr>
          <p:cNvPr id="22" name="TextBox 21">
            <a:extLst>
              <a:ext uri="{FF2B5EF4-FFF2-40B4-BE49-F238E27FC236}">
                <a16:creationId xmlns:a16="http://schemas.microsoft.com/office/drawing/2014/main" id="{BC287C32-3AFC-44DC-93ED-4683A429FD74}"/>
              </a:ext>
            </a:extLst>
          </p:cNvPr>
          <p:cNvSpPr txBox="1"/>
          <p:nvPr/>
        </p:nvSpPr>
        <p:spPr>
          <a:xfrm>
            <a:off x="658634" y="5335818"/>
            <a:ext cx="6358554" cy="1477328"/>
          </a:xfrm>
          <a:prstGeom prst="rect">
            <a:avLst/>
          </a:prstGeom>
          <a:noFill/>
          <a:ln>
            <a:solidFill>
              <a:srgbClr val="C00000"/>
            </a:solidFill>
          </a:ln>
        </p:spPr>
        <p:txBody>
          <a:bodyPr wrap="square" rtlCol="0">
            <a:spAutoFit/>
          </a:bodyPr>
          <a:lstStyle/>
          <a:p>
            <a:r>
              <a:rPr lang="en-US" dirty="0"/>
              <a:t>If s is 1,  2,   3,   4,   5,   6, then 1*3% 7 = 3; 2*3% 7 = 6; 3*3% 7 = 2;</a:t>
            </a:r>
          </a:p>
          <a:p>
            <a:r>
              <a:rPr lang="en-US" dirty="0"/>
              <a:t>		       4*3% 7 = 5; 5*3% 7 = 1; 6*3% 7 = 4; </a:t>
            </a:r>
          </a:p>
          <a:p>
            <a:r>
              <a:rPr lang="en-US" dirty="0"/>
              <a:t>If s is 8,  9, 10, 11, 12, 13, i.e., 1+1*7=8; 2+1*7= 9;…; 6+1*7= 13;</a:t>
            </a:r>
          </a:p>
          <a:p>
            <a:r>
              <a:rPr lang="en-US" dirty="0"/>
              <a:t>                                            then 8*3%7= 3; 9*3%7=3;…; 13*3%7=4</a:t>
            </a:r>
          </a:p>
          <a:p>
            <a:r>
              <a:rPr lang="en-US" dirty="0"/>
              <a:t>      … general term of s:  s = </a:t>
            </a:r>
            <a:r>
              <a:rPr lang="en-US" dirty="0" err="1"/>
              <a:t>s+i</a:t>
            </a:r>
            <a:r>
              <a:rPr lang="en-US" dirty="0"/>
              <a:t>*p, 0 &lt; </a:t>
            </a:r>
            <a:r>
              <a:rPr lang="en-US" dirty="0" err="1"/>
              <a:t>i</a:t>
            </a:r>
            <a:r>
              <a:rPr lang="en-US" dirty="0"/>
              <a:t> </a:t>
            </a:r>
            <a:r>
              <a:rPr lang="en-US" b="1" dirty="0">
                <a:solidFill>
                  <a:srgbClr val="0000FF"/>
                </a:solidFill>
                <a:latin typeface="Times New Roman" panose="02020603050405020304" pitchFamily="18" charset="0"/>
                <a:cs typeface="Times New Roman" panose="02020603050405020304" pitchFamily="18" charset="0"/>
              </a:rPr>
              <a:t>&lt; </a:t>
            </a:r>
            <a:r>
              <a:rPr lang="en-US" dirty="0"/>
              <a:t>p</a:t>
            </a:r>
          </a:p>
        </p:txBody>
      </p:sp>
      <p:sp>
        <p:nvSpPr>
          <p:cNvPr id="38" name="Thought Bubble: Cloud 3">
            <a:extLst>
              <a:ext uri="{FF2B5EF4-FFF2-40B4-BE49-F238E27FC236}">
                <a16:creationId xmlns:a16="http://schemas.microsoft.com/office/drawing/2014/main" id="{D4F478C9-7E13-44D6-85DA-2CC1329B8099}"/>
              </a:ext>
            </a:extLst>
          </p:cNvPr>
          <p:cNvSpPr/>
          <p:nvPr/>
        </p:nvSpPr>
        <p:spPr>
          <a:xfrm rot="20706359">
            <a:off x="11161239" y="383594"/>
            <a:ext cx="457669" cy="359794"/>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9756183" y="3774935"/>
            <a:ext cx="2262753" cy="369332"/>
          </a:xfrm>
          <a:prstGeom prst="rect">
            <a:avLst/>
          </a:prstGeom>
          <a:noFill/>
        </p:spPr>
        <p:txBody>
          <a:bodyPr wrap="square" rtlCol="0">
            <a:spAutoFit/>
          </a:bodyPr>
          <a:lstStyle/>
          <a:p>
            <a:r>
              <a:rPr lang="en-US" dirty="0"/>
              <a:t>720 =120* 2*3 %7=6</a:t>
            </a:r>
          </a:p>
        </p:txBody>
      </p:sp>
      <p:sp>
        <p:nvSpPr>
          <p:cNvPr id="42" name="TextBox 41"/>
          <p:cNvSpPr txBox="1"/>
          <p:nvPr/>
        </p:nvSpPr>
        <p:spPr>
          <a:xfrm>
            <a:off x="10079064" y="5089658"/>
            <a:ext cx="2262753" cy="369332"/>
          </a:xfrm>
          <a:prstGeom prst="rect">
            <a:avLst/>
          </a:prstGeom>
          <a:noFill/>
        </p:spPr>
        <p:txBody>
          <a:bodyPr wrap="square" rtlCol="0">
            <a:spAutoFit/>
          </a:bodyPr>
          <a:lstStyle/>
          <a:p>
            <a:r>
              <a:rPr lang="en-US" dirty="0"/>
              <a:t>729/7 =1</a:t>
            </a:r>
          </a:p>
        </p:txBody>
      </p:sp>
    </p:spTree>
    <p:extLst>
      <p:ext uri="{BB962C8B-B14F-4D97-AF65-F5344CB8AC3E}">
        <p14:creationId xmlns:p14="http://schemas.microsoft.com/office/powerpoint/2010/main" val="1790273338"/>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77"/>
          <p:cNvSpPr txBox="1"/>
          <p:nvPr/>
        </p:nvSpPr>
        <p:spPr>
          <a:xfrm>
            <a:off x="7173399" y="437933"/>
            <a:ext cx="4888058" cy="615855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6! mod 7 = 720 mod 7 = 6.</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Let p be 7and </a:t>
            </a:r>
            <a:r>
              <a:rPr lang="en-US" sz="24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 ≤ a &lt; p. </a:t>
            </a: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 (mod p), </a:t>
            </a:r>
            <a:endParaRPr lang="en-US" sz="2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3</a:t>
            </a:r>
            <a:r>
              <a:rPr lang="en-US" sz="2400" baseline="300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6</a:t>
            </a:r>
            <a:r>
              <a:rPr lang="en-US" sz="2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 6! (mod 7)    [</a:t>
            </a:r>
            <a:r>
              <a:rPr lang="en-US" sz="20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note that 3</a:t>
            </a:r>
            <a:r>
              <a:rPr lang="en-US" sz="2000" baseline="300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6</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 mod 7</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729 * 720 (mod 7) </a:t>
            </a:r>
            <a:r>
              <a:rPr lang="en-US" sz="20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 * 720 mod 7 = 6]</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524880(mod 7)  = 6. </a:t>
            </a:r>
            <a:r>
              <a:rPr lang="en-US" sz="20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[otherwise, do *]</a:t>
            </a:r>
          </a:p>
          <a:p>
            <a:pPr marL="0" marR="0">
              <a:lnSpc>
                <a:spcPct val="107000"/>
              </a:lnSpc>
              <a:spcBef>
                <a:spcPts val="0"/>
              </a:spcBef>
              <a:spcAft>
                <a:spcPts val="800"/>
              </a:spcAft>
            </a:pPr>
            <a:r>
              <a:rPr lang="en-US" sz="2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Or </a:t>
            </a:r>
          </a:p>
          <a:p>
            <a:pPr marL="0" marR="0">
              <a:lnSpc>
                <a:spcPct val="107000"/>
              </a:lnSpc>
              <a:spcBef>
                <a:spcPts val="0"/>
              </a:spcBef>
              <a:spcAft>
                <a:spcPts val="800"/>
              </a:spcAft>
            </a:pPr>
            <a:r>
              <a:rPr lang="en-US" sz="2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729 * 720 (mod 7) </a:t>
            </a:r>
          </a:p>
          <a:p>
            <a:pPr marL="0" marR="0">
              <a:lnSpc>
                <a:spcPct val="107000"/>
              </a:lnSpc>
              <a:spcBef>
                <a:spcPts val="0"/>
              </a:spcBef>
              <a:spcAft>
                <a:spcPts val="800"/>
              </a:spcAft>
            </a:pPr>
            <a:r>
              <a:rPr lang="en-US" sz="2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729 (mod 7) * 720 (mod 7)(mod 7) </a:t>
            </a:r>
          </a:p>
          <a:p>
            <a:pPr marL="0" marR="0">
              <a:lnSpc>
                <a:spcPct val="107000"/>
              </a:lnSpc>
              <a:spcBef>
                <a:spcPts val="0"/>
              </a:spcBef>
              <a:spcAft>
                <a:spcPts val="800"/>
              </a:spcAft>
            </a:pPr>
            <a:r>
              <a:rPr lang="en-US" sz="2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1 * 6  (mod 7) = 6.</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Therefore,  6! and  3</a:t>
            </a:r>
            <a:r>
              <a:rPr lang="en-US" sz="2400" baseline="300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6</a:t>
            </a:r>
            <a:r>
              <a:rPr lang="en-US" sz="2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 6! are of the same class, denoted as </a:t>
            </a:r>
          </a:p>
          <a:p>
            <a:pPr marL="0" marR="0">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6! ≡  3</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6</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6! (mod 7).</a:t>
            </a:r>
          </a:p>
        </p:txBody>
      </p:sp>
      <p:sp>
        <p:nvSpPr>
          <p:cNvPr id="3" name="Oval 2"/>
          <p:cNvSpPr>
            <a:spLocks/>
          </p:cNvSpPr>
          <p:nvPr/>
        </p:nvSpPr>
        <p:spPr>
          <a:xfrm>
            <a:off x="2002155" y="1547476"/>
            <a:ext cx="91909" cy="1130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Oval 3"/>
          <p:cNvSpPr>
            <a:spLocks/>
          </p:cNvSpPr>
          <p:nvPr/>
        </p:nvSpPr>
        <p:spPr>
          <a:xfrm>
            <a:off x="6119061" y="1612393"/>
            <a:ext cx="92075" cy="1054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Oval 4"/>
          <p:cNvSpPr>
            <a:spLocks/>
          </p:cNvSpPr>
          <p:nvPr/>
        </p:nvSpPr>
        <p:spPr>
          <a:xfrm>
            <a:off x="1987888" y="1997179"/>
            <a:ext cx="92075" cy="10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Oval 5"/>
          <p:cNvSpPr>
            <a:spLocks/>
          </p:cNvSpPr>
          <p:nvPr/>
        </p:nvSpPr>
        <p:spPr>
          <a:xfrm>
            <a:off x="1979887" y="2520301"/>
            <a:ext cx="92075" cy="10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Oval 6"/>
          <p:cNvSpPr>
            <a:spLocks/>
          </p:cNvSpPr>
          <p:nvPr/>
        </p:nvSpPr>
        <p:spPr>
          <a:xfrm>
            <a:off x="1977704" y="3099732"/>
            <a:ext cx="92075" cy="10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Oval 7"/>
          <p:cNvSpPr>
            <a:spLocks/>
          </p:cNvSpPr>
          <p:nvPr/>
        </p:nvSpPr>
        <p:spPr>
          <a:xfrm>
            <a:off x="1971936" y="3634494"/>
            <a:ext cx="92075" cy="10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Oval 8"/>
          <p:cNvSpPr>
            <a:spLocks/>
          </p:cNvSpPr>
          <p:nvPr/>
        </p:nvSpPr>
        <p:spPr>
          <a:xfrm>
            <a:off x="1971936" y="4088475"/>
            <a:ext cx="92075" cy="10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Oval 9"/>
          <p:cNvSpPr>
            <a:spLocks/>
          </p:cNvSpPr>
          <p:nvPr/>
        </p:nvSpPr>
        <p:spPr>
          <a:xfrm>
            <a:off x="6119062" y="2105810"/>
            <a:ext cx="92075" cy="10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Oval 10"/>
          <p:cNvSpPr>
            <a:spLocks/>
          </p:cNvSpPr>
          <p:nvPr/>
        </p:nvSpPr>
        <p:spPr>
          <a:xfrm>
            <a:off x="6132571" y="2588032"/>
            <a:ext cx="92075" cy="10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Oval 11"/>
          <p:cNvSpPr>
            <a:spLocks/>
          </p:cNvSpPr>
          <p:nvPr/>
        </p:nvSpPr>
        <p:spPr>
          <a:xfrm>
            <a:off x="6109801" y="3085986"/>
            <a:ext cx="92075" cy="10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Oval 12"/>
          <p:cNvSpPr>
            <a:spLocks/>
          </p:cNvSpPr>
          <p:nvPr/>
        </p:nvSpPr>
        <p:spPr>
          <a:xfrm>
            <a:off x="6121589" y="3675661"/>
            <a:ext cx="92075" cy="10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Oval 13"/>
          <p:cNvSpPr>
            <a:spLocks/>
          </p:cNvSpPr>
          <p:nvPr/>
        </p:nvSpPr>
        <p:spPr>
          <a:xfrm>
            <a:off x="6132718" y="4123996"/>
            <a:ext cx="92075" cy="10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5" name="Straight Arrow Connector 14"/>
          <p:cNvCxnSpPr>
            <a:cxnSpLocks/>
            <a:endCxn id="12" idx="1"/>
          </p:cNvCxnSpPr>
          <p:nvPr/>
        </p:nvCxnSpPr>
        <p:spPr>
          <a:xfrm>
            <a:off x="2071759" y="2567430"/>
            <a:ext cx="4051526" cy="5339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a:endCxn id="14" idx="1"/>
          </p:cNvCxnSpPr>
          <p:nvPr/>
        </p:nvCxnSpPr>
        <p:spPr>
          <a:xfrm>
            <a:off x="2069700" y="1625346"/>
            <a:ext cx="4076502" cy="251399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a:endCxn id="11" idx="5"/>
          </p:cNvCxnSpPr>
          <p:nvPr/>
        </p:nvCxnSpPr>
        <p:spPr>
          <a:xfrm flipV="1">
            <a:off x="2085446" y="2677463"/>
            <a:ext cx="4125716" cy="4687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a:stCxn id="5" idx="5"/>
            <a:endCxn id="13" idx="7"/>
          </p:cNvCxnSpPr>
          <p:nvPr/>
        </p:nvCxnSpPr>
        <p:spPr>
          <a:xfrm>
            <a:off x="2066479" y="2086610"/>
            <a:ext cx="4133701" cy="160439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a:stCxn id="8" idx="6"/>
            <a:endCxn id="10" idx="7"/>
          </p:cNvCxnSpPr>
          <p:nvPr/>
        </p:nvCxnSpPr>
        <p:spPr>
          <a:xfrm flipV="1">
            <a:off x="2064011" y="2121154"/>
            <a:ext cx="4133642" cy="1565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cxnSpLocks/>
            <a:stCxn id="9" idx="7"/>
            <a:endCxn id="4" idx="6"/>
          </p:cNvCxnSpPr>
          <p:nvPr/>
        </p:nvCxnSpPr>
        <p:spPr>
          <a:xfrm flipV="1">
            <a:off x="2050527" y="1665098"/>
            <a:ext cx="4160609" cy="243872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6171010" y="1290133"/>
            <a:ext cx="19535" cy="3146751"/>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252891" y="1408117"/>
            <a:ext cx="50888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1</a:t>
            </a:r>
          </a:p>
        </p:txBody>
      </p:sp>
      <p:sp>
        <p:nvSpPr>
          <p:cNvPr id="23" name="TextBox 22"/>
          <p:cNvSpPr txBox="1"/>
          <p:nvPr/>
        </p:nvSpPr>
        <p:spPr>
          <a:xfrm>
            <a:off x="6252645" y="1977806"/>
            <a:ext cx="50888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2</a:t>
            </a:r>
          </a:p>
        </p:txBody>
      </p:sp>
      <p:sp>
        <p:nvSpPr>
          <p:cNvPr id="24" name="TextBox 23"/>
          <p:cNvSpPr txBox="1"/>
          <p:nvPr/>
        </p:nvSpPr>
        <p:spPr>
          <a:xfrm>
            <a:off x="6241274" y="2444685"/>
            <a:ext cx="50888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3</a:t>
            </a:r>
          </a:p>
        </p:txBody>
      </p:sp>
      <p:sp>
        <p:nvSpPr>
          <p:cNvPr id="25" name="TextBox 24"/>
          <p:cNvSpPr txBox="1"/>
          <p:nvPr/>
        </p:nvSpPr>
        <p:spPr>
          <a:xfrm>
            <a:off x="6234140" y="2905595"/>
            <a:ext cx="50888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4</a:t>
            </a:r>
          </a:p>
        </p:txBody>
      </p:sp>
      <p:sp>
        <p:nvSpPr>
          <p:cNvPr id="26" name="TextBox 25"/>
          <p:cNvSpPr txBox="1"/>
          <p:nvPr/>
        </p:nvSpPr>
        <p:spPr>
          <a:xfrm>
            <a:off x="6224646" y="3509471"/>
            <a:ext cx="50888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5</a:t>
            </a:r>
          </a:p>
        </p:txBody>
      </p:sp>
      <p:sp>
        <p:nvSpPr>
          <p:cNvPr id="27" name="TextBox 26"/>
          <p:cNvSpPr txBox="1"/>
          <p:nvPr/>
        </p:nvSpPr>
        <p:spPr>
          <a:xfrm>
            <a:off x="6223555" y="4008343"/>
            <a:ext cx="50888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6</a:t>
            </a:r>
          </a:p>
        </p:txBody>
      </p:sp>
      <p:sp>
        <p:nvSpPr>
          <p:cNvPr id="28" name="TextBox 27"/>
          <p:cNvSpPr txBox="1"/>
          <p:nvPr/>
        </p:nvSpPr>
        <p:spPr>
          <a:xfrm>
            <a:off x="1687199" y="1365448"/>
            <a:ext cx="50888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1</a:t>
            </a:r>
          </a:p>
        </p:txBody>
      </p:sp>
      <p:sp>
        <p:nvSpPr>
          <p:cNvPr id="29" name="TextBox 28"/>
          <p:cNvSpPr txBox="1"/>
          <p:nvPr/>
        </p:nvSpPr>
        <p:spPr>
          <a:xfrm>
            <a:off x="1689813" y="1828613"/>
            <a:ext cx="50888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2</a:t>
            </a:r>
          </a:p>
        </p:txBody>
      </p:sp>
      <p:sp>
        <p:nvSpPr>
          <p:cNvPr id="30" name="TextBox 29"/>
          <p:cNvSpPr txBox="1"/>
          <p:nvPr/>
        </p:nvSpPr>
        <p:spPr>
          <a:xfrm>
            <a:off x="1687844" y="2320865"/>
            <a:ext cx="50888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3</a:t>
            </a:r>
          </a:p>
        </p:txBody>
      </p:sp>
      <p:sp>
        <p:nvSpPr>
          <p:cNvPr id="31" name="TextBox 30"/>
          <p:cNvSpPr txBox="1"/>
          <p:nvPr/>
        </p:nvSpPr>
        <p:spPr>
          <a:xfrm>
            <a:off x="1687199" y="2917981"/>
            <a:ext cx="50888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4</a:t>
            </a:r>
          </a:p>
        </p:txBody>
      </p:sp>
      <p:sp>
        <p:nvSpPr>
          <p:cNvPr id="32" name="TextBox 31"/>
          <p:cNvSpPr txBox="1"/>
          <p:nvPr/>
        </p:nvSpPr>
        <p:spPr>
          <a:xfrm>
            <a:off x="1669478" y="3441883"/>
            <a:ext cx="50888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5</a:t>
            </a:r>
          </a:p>
        </p:txBody>
      </p:sp>
      <p:sp>
        <p:nvSpPr>
          <p:cNvPr id="33" name="TextBox 32"/>
          <p:cNvSpPr txBox="1"/>
          <p:nvPr/>
        </p:nvSpPr>
        <p:spPr>
          <a:xfrm>
            <a:off x="1669478" y="3929813"/>
            <a:ext cx="50888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6</a:t>
            </a:r>
          </a:p>
        </p:txBody>
      </p:sp>
      <mc:AlternateContent xmlns:mc="http://schemas.openxmlformats.org/markup-compatibility/2006" xmlns:a14="http://schemas.microsoft.com/office/drawing/2010/main">
        <mc:Choice Requires="a14">
          <p:sp>
            <p:nvSpPr>
              <p:cNvPr id="34" name="Rectangle 33"/>
              <p:cNvSpPr>
                <a:spLocks noChangeArrowheads="1"/>
              </p:cNvSpPr>
              <p:nvPr/>
            </p:nvSpPr>
            <p:spPr bwMode="auto">
              <a:xfrm>
                <a:off x="1529474" y="437933"/>
                <a:ext cx="5419018" cy="76944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 * 720 mod 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 </a:t>
                </a:r>
                <a14:m>
                  <m:oMath xmlns:m="http://schemas.openxmlformats.org/officeDocument/2006/math">
                    <m:r>
                      <a:rPr kumimoji="0" lang="en-US" altLang="en-US" sz="2200" b="0" i="1"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m:t>
                    </m:r>
                  </m:oMath>
                </a14:m>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	      s * a mod p		R (remainder)</a:t>
                </a:r>
                <a:endParaRPr kumimoji="0" lang="en-US" altLang="en-US" sz="2200" b="0" i="0" u="none" strike="noStrike" cap="none" normalizeH="0" baseline="0" dirty="0">
                  <a:ln>
                    <a:noFill/>
                  </a:ln>
                  <a:solidFill>
                    <a:schemeClr val="tx1"/>
                  </a:solidFill>
                  <a:effectLst/>
                </a:endParaRPr>
              </a:p>
            </p:txBody>
          </p:sp>
        </mc:Choice>
        <mc:Fallback xmlns="">
          <p:sp>
            <p:nvSpPr>
              <p:cNvPr id="34" name="Rectangle 33"/>
              <p:cNvSpPr>
                <a:spLocks noRot="1" noChangeAspect="1" noMove="1" noResize="1" noEditPoints="1" noAdjustHandles="1" noChangeArrowheads="1" noChangeShapeType="1" noTextEdit="1"/>
              </p:cNvSpPr>
              <p:nvPr/>
            </p:nvSpPr>
            <p:spPr bwMode="auto">
              <a:xfrm>
                <a:off x="1529474" y="437933"/>
                <a:ext cx="5419018" cy="769441"/>
              </a:xfrm>
              <a:prstGeom prst="rect">
                <a:avLst/>
              </a:prstGeom>
              <a:blipFill>
                <a:blip r:embed="rId2"/>
                <a:stretch>
                  <a:fillRect l="-1462" t="-4762" r="-900" b="-1587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4" name="Rectangle 43">
            <a:extLst>
              <a:ext uri="{FF2B5EF4-FFF2-40B4-BE49-F238E27FC236}">
                <a16:creationId xmlns:a16="http://schemas.microsoft.com/office/drawing/2014/main" id="{2601506B-D848-4EAF-8CCE-11AA658B5BE4}"/>
              </a:ext>
            </a:extLst>
          </p:cNvPr>
          <p:cNvSpPr/>
          <p:nvPr/>
        </p:nvSpPr>
        <p:spPr>
          <a:xfrm>
            <a:off x="2530752" y="4201239"/>
            <a:ext cx="2664512" cy="369332"/>
          </a:xfrm>
          <a:prstGeom prst="rect">
            <a:avLst/>
          </a:prstGeom>
        </p:spPr>
        <p:txBody>
          <a:bodyPr wrap="none">
            <a:spAutoFit/>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a = 720, p = 7, 720%7=  6:</a:t>
            </a:r>
            <a:endParaRPr lang="en-US" dirty="0"/>
          </a:p>
        </p:txBody>
      </p:sp>
      <p:sp>
        <p:nvSpPr>
          <p:cNvPr id="45" name="TextBox 44">
            <a:extLst>
              <a:ext uri="{FF2B5EF4-FFF2-40B4-BE49-F238E27FC236}">
                <a16:creationId xmlns:a16="http://schemas.microsoft.com/office/drawing/2014/main" id="{BC287C32-3AFC-44DC-93ED-4683A429FD74}"/>
              </a:ext>
            </a:extLst>
          </p:cNvPr>
          <p:cNvSpPr txBox="1"/>
          <p:nvPr/>
        </p:nvSpPr>
        <p:spPr>
          <a:xfrm>
            <a:off x="774220" y="4536551"/>
            <a:ext cx="6263551" cy="2308324"/>
          </a:xfrm>
          <a:prstGeom prst="rect">
            <a:avLst/>
          </a:prstGeom>
          <a:noFill/>
          <a:ln>
            <a:solidFill>
              <a:srgbClr val="C00000"/>
            </a:solidFill>
          </a:ln>
        </p:spPr>
        <p:txBody>
          <a:bodyPr wrap="square" rtlCol="0">
            <a:spAutoFit/>
          </a:bodyPr>
          <a:lstStyle/>
          <a:p>
            <a:r>
              <a:rPr lang="en-US" dirty="0"/>
              <a:t>s is 1,  2,   3,   4,   5,   6: 1*720%7 = 6; 2*720%7 = 5; 3*720%7 = 4;        </a:t>
            </a:r>
          </a:p>
          <a:p>
            <a:r>
              <a:rPr lang="en-US" dirty="0"/>
              <a:t>                                         4*720%7 = 3; 5*720%7 = 2; 6*720%7 = 1; </a:t>
            </a:r>
          </a:p>
          <a:p>
            <a:r>
              <a:rPr lang="en-US" dirty="0"/>
              <a:t>      8,  9, 10, 11, 12, 13: 1+1*7=8; 2+1*7= 9; …; 6+1*7= 13;</a:t>
            </a:r>
          </a:p>
          <a:p>
            <a:r>
              <a:rPr lang="en-US" dirty="0"/>
              <a:t>      15, 16, 17, 18, 19, 20: 1+2*7=15; 2+2*7=16;…, 6+2*7=20</a:t>
            </a:r>
          </a:p>
          <a:p>
            <a:r>
              <a:rPr lang="en-US" dirty="0"/>
              <a:t>      …  </a:t>
            </a:r>
          </a:p>
          <a:p>
            <a:r>
              <a:rPr lang="en-US" dirty="0"/>
              <a:t>     729, …                          : </a:t>
            </a:r>
            <a:r>
              <a:rPr lang="en-US" sz="18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dirty="0"/>
              <a:t>+104*7=729; </a:t>
            </a:r>
          </a:p>
          <a:p>
            <a:r>
              <a:rPr lang="en-US" dirty="0"/>
              <a:t>                                        Then 729*720%7 </a:t>
            </a:r>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1</a:t>
            </a:r>
            <a:r>
              <a:rPr lang="en-US" sz="1800" dirty="0">
                <a:latin typeface="Times New Roman" panose="02020603050405020304" pitchFamily="18" charset="0"/>
                <a:ea typeface="Calibri" panose="020F0502020204030204" pitchFamily="34" charset="0"/>
                <a:cs typeface="Times New Roman" panose="02020603050405020304" pitchFamily="18" charset="0"/>
              </a:rPr>
              <a:t>*6%7</a:t>
            </a:r>
            <a:r>
              <a:rPr lang="en-US" dirty="0"/>
              <a:t>               </a:t>
            </a:r>
          </a:p>
          <a:p>
            <a:r>
              <a:rPr lang="en-US" dirty="0"/>
              <a:t>general term of s:  s = </a:t>
            </a:r>
            <a:r>
              <a:rPr lang="en-US" dirty="0" err="1"/>
              <a:t>s+i</a:t>
            </a:r>
            <a:r>
              <a:rPr lang="en-US" dirty="0"/>
              <a:t>*p, 0 &lt; s </a:t>
            </a:r>
            <a:r>
              <a:rPr lang="en-US" b="1" dirty="0">
                <a:solidFill>
                  <a:srgbClr val="0000FF"/>
                </a:solidFill>
                <a:latin typeface="Times New Roman" panose="02020603050405020304" pitchFamily="18" charset="0"/>
                <a:cs typeface="Times New Roman" panose="02020603050405020304" pitchFamily="18" charset="0"/>
              </a:rPr>
              <a:t>&lt; </a:t>
            </a:r>
            <a:r>
              <a:rPr lang="en-US" dirty="0"/>
              <a:t>p; 0 &lt; </a:t>
            </a:r>
            <a:r>
              <a:rPr lang="en-US" dirty="0" err="1"/>
              <a:t>i</a:t>
            </a:r>
            <a:r>
              <a:rPr lang="en-US" dirty="0"/>
              <a:t>.</a:t>
            </a:r>
          </a:p>
        </p:txBody>
      </p:sp>
      <p:cxnSp>
        <p:nvCxnSpPr>
          <p:cNvPr id="37" name="Straight Connector 36">
            <a:extLst>
              <a:ext uri="{FF2B5EF4-FFF2-40B4-BE49-F238E27FC236}">
                <a16:creationId xmlns:a16="http://schemas.microsoft.com/office/drawing/2014/main" id="{FD9D89BA-64B9-517F-7172-C2F4A3062AED}"/>
              </a:ext>
            </a:extLst>
          </p:cNvPr>
          <p:cNvCxnSpPr/>
          <p:nvPr/>
        </p:nvCxnSpPr>
        <p:spPr>
          <a:xfrm flipH="1">
            <a:off x="2026599" y="1297262"/>
            <a:ext cx="19535" cy="314675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5259603"/>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432749" y="3578575"/>
            <a:ext cx="9919760" cy="2969708"/>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603841" y="662862"/>
            <a:ext cx="9155410" cy="6439070"/>
          </a:xfrm>
          <a:prstGeom prst="rect">
            <a:avLst/>
          </a:prstGeom>
        </p:spPr>
        <p:txBody>
          <a:bodyPr wrap="square">
            <a:spAutoFit/>
          </a:bodyPr>
          <a:lstStyle/>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Recall:</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600" i="1" dirty="0">
                <a:ea typeface="Calibri" panose="020F0502020204030204" pitchFamily="34" charset="0"/>
                <a:cs typeface="Times New Roman" panose="02020603050405020304" pitchFamily="18" charset="0"/>
              </a:rPr>
              <a:t>Fermat’s little theorem (1640):</a:t>
            </a:r>
            <a:r>
              <a:rPr lang="en-US" sz="2600" dirty="0">
                <a:ea typeface="Calibri" panose="020F0502020204030204" pitchFamily="34" charset="0"/>
                <a:cs typeface="Times New Roman" panose="02020603050405020304" pitchFamily="18" charset="0"/>
              </a:rPr>
              <a:t>  </a:t>
            </a:r>
          </a:p>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If p is prime, then for every integer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 ≤ a &lt; p,</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spcAft>
                <a:spcPts val="1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a:t>
            </a:r>
            <a:r>
              <a:rPr lang="en-US" sz="2400" baseline="300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p-1</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 1 (mod p). </a:t>
            </a:r>
          </a:p>
          <a:p>
            <a:pPr>
              <a:spcAft>
                <a:spcPts val="1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i.e., </a:t>
            </a:r>
            <a:r>
              <a:rPr lang="en-US" sz="2400" dirty="0" err="1">
                <a:latin typeface="Times New Roman" panose="02020603050405020304" pitchFamily="18" charset="0"/>
                <a:cs typeface="Times New Roman" panose="02020603050405020304" pitchFamily="18" charset="0"/>
              </a:rPr>
              <a:t>gcd</a:t>
            </a:r>
            <a:r>
              <a:rPr lang="en-US" sz="2400" dirty="0">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rPr>
              <a:t>a</a:t>
            </a:r>
            <a:r>
              <a:rPr lang="en-US" altLang="en-US" sz="2400" baseline="30000" dirty="0">
                <a:latin typeface="Times New Roman" panose="02020603050405020304" pitchFamily="18" charset="0"/>
                <a:ea typeface="Times New Roman" panose="02020603050405020304" pitchFamily="18" charset="0"/>
                <a:cs typeface="Times New Roman" panose="02020603050405020304" pitchFamily="18" charset="0"/>
              </a:rPr>
              <a:t>p-1</a:t>
            </a:r>
            <a:r>
              <a:rPr lang="en-US" sz="2400" dirty="0">
                <a:latin typeface="Times New Roman" panose="02020603050405020304" pitchFamily="18" charset="0"/>
                <a:cs typeface="Times New Roman" panose="02020603050405020304" pitchFamily="18" charset="0"/>
              </a:rPr>
              <a:t>, p) = 1;  </a:t>
            </a:r>
            <a:r>
              <a:rPr lang="en-US" sz="2400" dirty="0">
                <a:solidFill>
                  <a:srgbClr val="0000FF"/>
                </a:solidFill>
                <a:latin typeface="Times New Roman" panose="02020603050405020304" pitchFamily="18" charset="0"/>
                <a:cs typeface="Times New Roman" panose="02020603050405020304" pitchFamily="18" charset="0"/>
              </a:rPr>
              <a:t>p|(</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-1);  </a:t>
            </a:r>
            <a:r>
              <a:rPr lang="en-US" sz="2400" dirty="0">
                <a:latin typeface="Times New Roman" panose="02020603050405020304" pitchFamily="18" charset="0"/>
                <a:ea typeface="Calibri" panose="020F0502020204030204" pitchFamily="34" charset="0"/>
                <a:cs typeface="Times New Roman" panose="02020603050405020304" pitchFamily="18" charset="0"/>
              </a:rPr>
              <a:t>a</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p-1</a:t>
            </a:r>
            <a:r>
              <a:rPr lang="en-US" sz="2400" dirty="0">
                <a:latin typeface="Times New Roman" panose="02020603050405020304" pitchFamily="18" charset="0"/>
                <a:ea typeface="Calibri" panose="020F0502020204030204" pitchFamily="34" charset="0"/>
                <a:cs typeface="Times New Roman" panose="02020603050405020304" pitchFamily="18" charset="0"/>
              </a:rPr>
              <a:t> mod p = 1 mod p.</a:t>
            </a:r>
            <a:endPar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endParaRPr>
          </a:p>
          <a:p>
            <a:endPar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This theorem suggests a “</a:t>
            </a:r>
            <a:r>
              <a:rPr lang="en-US" sz="24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factorless</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test for determining whether a number</a:t>
            </a:r>
            <a:r>
              <a:rPr lang="en-US" sz="2400" b="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N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is prime:</a:t>
            </a:r>
          </a:p>
          <a:p>
            <a:pPr>
              <a:lnSpc>
                <a:spcPct val="150000"/>
              </a:lnSpc>
            </a:pPr>
            <a:endParaRPr lang="en-US" sz="2200" b="1"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US" sz="2200" b="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US" sz="2200" b="1"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US" sz="2200" b="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 Box 592"/>
          <p:cNvSpPr txBox="1">
            <a:spLocks/>
          </p:cNvSpPr>
          <p:nvPr/>
        </p:nvSpPr>
        <p:spPr>
          <a:xfrm>
            <a:off x="1905662" y="4454465"/>
            <a:ext cx="8380675" cy="182245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000" dirty="0">
                <a:effectLst/>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Pass		“prime”</a:t>
            </a:r>
          </a:p>
          <a:p>
            <a:pPr marL="0" marR="0">
              <a:lnSpc>
                <a:spcPct val="107000"/>
              </a:lnSpc>
              <a:spcBef>
                <a:spcPts val="0"/>
              </a:spcBef>
              <a:spcAft>
                <a:spcPts val="80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Pick some a</a:t>
            </a:r>
            <a:endParaRPr lang="en-US" sz="20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Fail		“composite”</a:t>
            </a:r>
            <a:r>
              <a:rPr lang="en-US" sz="2000" dirty="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Fermat’s test</a:t>
            </a:r>
            <a:endParaRPr lang="en-US" sz="2000" dirty="0">
              <a:effectLst/>
              <a:ea typeface="Calibri" panose="020F0502020204030204" pitchFamily="34" charset="0"/>
              <a:cs typeface="Times New Roman" panose="02020603050405020304" pitchFamily="18" charset="0"/>
            </a:endParaRPr>
          </a:p>
        </p:txBody>
      </p:sp>
      <p:sp>
        <p:nvSpPr>
          <p:cNvPr id="4" name="Text Box 593"/>
          <p:cNvSpPr txBox="1">
            <a:spLocks/>
          </p:cNvSpPr>
          <p:nvPr/>
        </p:nvSpPr>
        <p:spPr>
          <a:xfrm>
            <a:off x="4468633" y="4836852"/>
            <a:ext cx="2182522" cy="1098550"/>
          </a:xfrm>
          <a:prstGeom prst="rect">
            <a:avLst/>
          </a:prstGeom>
          <a:solidFill>
            <a:schemeClr val="lt1"/>
          </a:solidFill>
          <a:ln w="28575">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dirty="0">
                <a:effectLst/>
                <a:ea typeface="Calibri" panose="020F0502020204030204" pitchFamily="34" charset="0"/>
                <a:cs typeface="Times New Roman" panose="02020603050405020304" pitchFamily="18" charset="0"/>
              </a:rPr>
              <a:t> </a:t>
            </a:r>
            <a:endParaRPr lang="en-US" sz="1100" dirty="0">
              <a:effectLst/>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Is  a</a:t>
            </a:r>
            <a:r>
              <a:rPr lang="en-US" sz="2000" baseline="30000" dirty="0">
                <a:effectLst/>
                <a:latin typeface="Times New Roman" panose="02020603050405020304" pitchFamily="18" charset="0"/>
                <a:ea typeface="Calibri" panose="020F0502020204030204" pitchFamily="34" charset="0"/>
                <a:cs typeface="Times New Roman" panose="02020603050405020304" pitchFamily="18" charset="0"/>
              </a:rPr>
              <a:t>N-1</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1 mod N?</a:t>
            </a:r>
            <a:endParaRPr lang="en-US" sz="2000" dirty="0">
              <a:effectLst/>
              <a:ea typeface="Calibri" panose="020F0502020204030204" pitchFamily="34" charset="0"/>
              <a:cs typeface="Times New Roman" panose="02020603050405020304" pitchFamily="18" charset="0"/>
            </a:endParaRPr>
          </a:p>
        </p:txBody>
      </p:sp>
      <p:cxnSp>
        <p:nvCxnSpPr>
          <p:cNvPr id="5" name="Straight Arrow Connector 4"/>
          <p:cNvCxnSpPr>
            <a:cxnSpLocks/>
          </p:cNvCxnSpPr>
          <p:nvPr/>
        </p:nvCxnSpPr>
        <p:spPr>
          <a:xfrm flipV="1">
            <a:off x="6651155" y="4857290"/>
            <a:ext cx="1928302" cy="508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p:cNvCxnSpPr>
          <p:nvPr/>
        </p:nvCxnSpPr>
        <p:spPr>
          <a:xfrm>
            <a:off x="6651155" y="5386127"/>
            <a:ext cx="1983962" cy="36641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p:cNvCxnSpPr>
          <p:nvPr/>
        </p:nvCxnSpPr>
        <p:spPr>
          <a:xfrm flipV="1">
            <a:off x="3371353" y="5386127"/>
            <a:ext cx="1097280" cy="91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hought Bubble: Cloud 9">
            <a:extLst>
              <a:ext uri="{FF2B5EF4-FFF2-40B4-BE49-F238E27FC236}">
                <a16:creationId xmlns:a16="http://schemas.microsoft.com/office/drawing/2014/main" id="{722140D5-2923-4A04-ABAA-C9B2D7960529}"/>
              </a:ext>
            </a:extLst>
          </p:cNvPr>
          <p:cNvSpPr/>
          <p:nvPr/>
        </p:nvSpPr>
        <p:spPr>
          <a:xfrm rot="20706359" flipH="1">
            <a:off x="602729" y="3753683"/>
            <a:ext cx="459310" cy="388836"/>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906838">
            <a:off x="531193" y="3772797"/>
            <a:ext cx="602382" cy="40027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462075" y="1105056"/>
            <a:ext cx="3378630"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Determine whether 13 is a prime.</a:t>
            </a:r>
          </a:p>
          <a:p>
            <a:r>
              <a:rPr lang="en-US" dirty="0"/>
              <a:t>Assume that p =13 is a prime.</a:t>
            </a:r>
          </a:p>
          <a:p>
            <a:r>
              <a:rPr lang="en-US" dirty="0"/>
              <a:t>Pick a = 2, such that 1 </a:t>
            </a:r>
            <a:r>
              <a:rPr lang="en-US"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dirty="0"/>
              <a:t> 2 &lt; 13.</a:t>
            </a:r>
          </a:p>
          <a:p>
            <a:r>
              <a:rPr lang="en-US"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Check whether 2</a:t>
            </a:r>
            <a:r>
              <a:rPr lang="en-US" baseline="300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13-1</a:t>
            </a:r>
            <a:r>
              <a:rPr lang="en-US"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 1 (mod 13). </a:t>
            </a:r>
          </a:p>
          <a:p>
            <a:r>
              <a:rPr lang="en-US" dirty="0"/>
              <a:t>1. </a:t>
            </a:r>
            <a:r>
              <a:rPr lang="en-US" dirty="0" err="1"/>
              <a:t>gcd</a:t>
            </a:r>
            <a:r>
              <a:rPr lang="en-US" dirty="0"/>
              <a:t>(</a:t>
            </a:r>
            <a:r>
              <a:rPr lang="en-US"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2</a:t>
            </a:r>
            <a:r>
              <a:rPr lang="en-US" baseline="300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13-1</a:t>
            </a:r>
            <a:r>
              <a:rPr lang="en-US"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 13) = 1; or</a:t>
            </a:r>
          </a:p>
          <a:p>
            <a:r>
              <a:rPr lang="en-US" dirty="0">
                <a:solidFill>
                  <a:srgbClr val="3333FF"/>
                </a:solidFill>
                <a:latin typeface="Times New Roman" panose="02020603050405020304" pitchFamily="18" charset="0"/>
                <a:cs typeface="Times New Roman" panose="02020603050405020304" pitchFamily="18" charset="0"/>
              </a:rPr>
              <a:t>2. 13| </a:t>
            </a:r>
            <a:r>
              <a:rPr lang="en-US"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2</a:t>
            </a:r>
            <a:r>
              <a:rPr lang="en-US" baseline="300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13-1</a:t>
            </a:r>
            <a:r>
              <a:rPr lang="en-US" dirty="0">
                <a:solidFill>
                  <a:srgbClr val="3333FF"/>
                </a:solidFill>
                <a:latin typeface="Times New Roman" panose="02020603050405020304" pitchFamily="18" charset="0"/>
                <a:cs typeface="Times New Roman" panose="02020603050405020304" pitchFamily="18" charset="0"/>
              </a:rPr>
              <a:t> - 1; i.e., 13|4096-1.</a:t>
            </a:r>
          </a:p>
          <a:p>
            <a:r>
              <a:rPr lang="en-US" dirty="0">
                <a:solidFill>
                  <a:srgbClr val="3333FF"/>
                </a:solidFill>
                <a:latin typeface="Times New Roman" panose="02020603050405020304" pitchFamily="18" charset="0"/>
                <a:cs typeface="Times New Roman" panose="02020603050405020304" pitchFamily="18" charset="0"/>
              </a:rPr>
              <a:t>3. </a:t>
            </a:r>
            <a:r>
              <a:rPr lang="en-US"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2</a:t>
            </a:r>
            <a:r>
              <a:rPr lang="en-US" baseline="300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13-1</a:t>
            </a:r>
            <a:r>
              <a:rPr lang="en-US" dirty="0">
                <a:solidFill>
                  <a:srgbClr val="3333FF"/>
                </a:solidFill>
                <a:latin typeface="Times New Roman" panose="02020603050405020304" pitchFamily="18" charset="0"/>
                <a:cs typeface="Times New Roman" panose="02020603050405020304" pitchFamily="18" charset="0"/>
              </a:rPr>
              <a:t> mod 13 = 1 mod 13</a:t>
            </a:r>
            <a:endParaRPr lang="en-US" dirty="0"/>
          </a:p>
        </p:txBody>
      </p:sp>
    </p:spTree>
    <p:extLst>
      <p:ext uri="{BB962C8B-B14F-4D97-AF65-F5344CB8AC3E}">
        <p14:creationId xmlns:p14="http://schemas.microsoft.com/office/powerpoint/2010/main" val="2998574687"/>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81192" y="2576485"/>
            <a:ext cx="10110062" cy="1687998"/>
          </a:xfrm>
          <a:prstGeom prst="rect">
            <a:avLst/>
          </a:prstGeom>
          <a:solidFill>
            <a:srgbClr val="FFFF00"/>
          </a:solidFill>
        </p:spPr>
        <p:txBody>
          <a:bodyPr wrap="square" rtlCol="0">
            <a:spAutoFit/>
          </a:bodyPr>
          <a:lstStyle/>
          <a:p>
            <a:endParaRPr lang="en-US" dirty="0"/>
          </a:p>
        </p:txBody>
      </p:sp>
      <p:sp>
        <p:nvSpPr>
          <p:cNvPr id="3" name="TextBox 2"/>
          <p:cNvSpPr txBox="1"/>
          <p:nvPr/>
        </p:nvSpPr>
        <p:spPr>
          <a:xfrm>
            <a:off x="1281192" y="900113"/>
            <a:ext cx="10110063" cy="1687998"/>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700396" y="305068"/>
            <a:ext cx="9457635" cy="624786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pPr>
              <a:spcAft>
                <a:spcPts val="600"/>
              </a:spcAft>
            </a:pPr>
            <a:r>
              <a:rPr lang="en-US" sz="2800" dirty="0">
                <a:solidFill>
                  <a:srgbClr val="0000FF"/>
                </a:solidFill>
                <a:ea typeface="Calibri" panose="020F0502020204030204" pitchFamily="34" charset="0"/>
                <a:cs typeface="Times New Roman" panose="02020603050405020304" pitchFamily="18" charset="0"/>
              </a:rPr>
              <a:t>The problem is that Fermat’s theorem : </a:t>
            </a:r>
          </a:p>
          <a:p>
            <a:pPr marL="914400" lvl="1" indent="-457200">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is not an if-and-only-if condition;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a typeface="Calibri" panose="020F0502020204030204" pitchFamily="34" charset="0"/>
                <a:cs typeface="Times New Roman" panose="02020603050405020304" pitchFamily="18" charset="0"/>
              </a:rPr>
              <a:t>p is prime →</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a:t>
            </a:r>
            <a:r>
              <a:rPr lang="en-US" sz="2400" baseline="300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p-1</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 1 (mod p). </a:t>
            </a:r>
            <a:endParaRPr lang="en-US" sz="2400" dirty="0">
              <a:ea typeface="Calibri" panose="020F0502020204030204" pitchFamily="34" charset="0"/>
              <a:cs typeface="Times New Roman" panose="02020603050405020304" pitchFamily="18" charset="0"/>
            </a:endParaRPr>
          </a:p>
          <a:p>
            <a:pPr marL="914400" indent="-457200">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it </a:t>
            </a:r>
            <a:r>
              <a:rPr lang="en-US" sz="2400" dirty="0">
                <a:latin typeface="Times New Roman" panose="02020603050405020304" pitchFamily="18" charset="0"/>
                <a:ea typeface="Calibri" panose="020F0502020204030204" pitchFamily="34" charset="0"/>
                <a:cs typeface="Times New Roman" panose="02020603050405020304" pitchFamily="18" charset="0"/>
              </a:rPr>
              <a:t>does not say what happens when N is not prime. </a:t>
            </a:r>
          </a:p>
          <a:p>
            <a:pPr marL="914400" indent="-457200">
              <a:spcAft>
                <a:spcPts val="6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If N is not prime, Fermat’s test diagram is questionable. i.e., </a:t>
            </a:r>
          </a:p>
          <a:p>
            <a:pPr marL="1371600" lvl="2" indent="-457200">
              <a:spcAft>
                <a:spcPts val="600"/>
              </a:spcAft>
              <a:buFont typeface="Arial" panose="020B0604020202020204" pitchFamily="34" charset="0"/>
              <a:buChar char="•"/>
            </a:pP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for any N, can we say that N is prime if a</a:t>
            </a:r>
            <a:r>
              <a:rPr lang="en-US" sz="2400" baseline="30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N-1</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 1 (mod N)?</a:t>
            </a:r>
            <a:endParaRPr lang="en-US" sz="2400"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a:p>
            <a:pPr marL="457200" indent="-457200">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 fact, a composite number N can possibly pass Fermat’s test (that is,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 (mod N), for certain choices of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p>
          <a:p>
            <a:pPr marL="914400" lvl="1" indent="-457200">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e.g., for a non-prime N = 341 = 11 * 31,  2</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340</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 (mod 341).   </a:t>
            </a:r>
          </a:p>
          <a:p>
            <a:pPr marL="457200" indent="-457200">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But it is true that for composite N,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most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values of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will fail the test. </a:t>
            </a:r>
          </a:p>
          <a:p>
            <a:pPr marL="457200" indent="-457200">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Show 2</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340</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mod 341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2</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256+64+16+4</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mod 341</a:t>
            </a:r>
          </a:p>
          <a:p>
            <a:pPr>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(2</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256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mod 341 * 2</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64</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mod 341 * 2</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16</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mod 341 * 2</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4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mod 341) mod 341</a:t>
            </a:r>
          </a:p>
          <a:p>
            <a:pPr>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(64 * 16 * 64 *16) mod 341 </a:t>
            </a:r>
          </a:p>
          <a:p>
            <a:pPr>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(1024 mod 341 * 1024 mod 341) mod 341</a:t>
            </a:r>
          </a:p>
          <a:p>
            <a:pPr>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 * 1) mod 341 = 1 </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34676094"/>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18335" y="2700606"/>
            <a:ext cx="7331197" cy="3621737"/>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2175977" y="1197864"/>
            <a:ext cx="8385344" cy="5124480"/>
          </a:xfrm>
          <a:prstGeom prst="rect">
            <a:avLst/>
          </a:prstGeom>
        </p:spPr>
        <p:txBody>
          <a:bodyPr wrap="square">
            <a:spAutoFit/>
          </a:bodyPr>
          <a:lstStyle/>
          <a:p>
            <a:pPr>
              <a:spcAft>
                <a:spcPts val="1800"/>
              </a:spcAft>
            </a:pPr>
            <a:r>
              <a:rPr lang="en-US" sz="2600" dirty="0">
                <a:ea typeface="Calibri" panose="020F0502020204030204" pitchFamily="34" charset="0"/>
                <a:cs typeface="Times New Roman" panose="02020603050405020304" pitchFamily="18" charset="0"/>
              </a:rPr>
              <a:t>Figure 1.7 An algorithm for testing primality.</a:t>
            </a:r>
            <a:r>
              <a:rPr lang="en-US" sz="2600" dirty="0">
                <a:solidFill>
                  <a:srgbClr val="C00000"/>
                </a:solidFill>
                <a:ea typeface="Calibri" panose="020F0502020204030204" pitchFamily="34" charset="0"/>
                <a:cs typeface="Times New Roman" panose="02020603050405020304" pitchFamily="18" charset="0"/>
              </a:rPr>
              <a:t> </a:t>
            </a:r>
          </a:p>
          <a:p>
            <a:pPr>
              <a:spcAft>
                <a:spcPts val="1200"/>
              </a:spcAft>
            </a:pP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For this algorithm, choose </a:t>
            </a:r>
            <a:r>
              <a:rPr lang="en-US" sz="2400" i="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a</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randomly from {1, 2, … N-1}, rather than fixing an arbitrary value of  </a:t>
            </a:r>
            <a:r>
              <a:rPr lang="en-US" sz="2400" i="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a</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in advance.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n-US" sz="2600" spc="-100" dirty="0">
                <a:latin typeface="Consolas" panose="020B0609020204030204" pitchFamily="49" charset="0"/>
                <a:ea typeface="Calibri" panose="020F0502020204030204" pitchFamily="34" charset="0"/>
                <a:cs typeface="Times New Roman" panose="02020603050405020304" pitchFamily="18" charset="0"/>
              </a:rPr>
              <a:t>function primality(N)</a:t>
            </a:r>
          </a:p>
          <a:p>
            <a:pPr>
              <a:spcAft>
                <a:spcPts val="10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Input: Positive integer 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Output: yes/no</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10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Pick a positive integer a &lt; N at random</a:t>
            </a:r>
          </a:p>
          <a:p>
            <a:pPr marL="457200" marR="0">
              <a:spcBef>
                <a:spcPts val="0"/>
              </a:spcBef>
              <a:spcAft>
                <a:spcPts val="1000"/>
              </a:spcAft>
            </a:pP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 </a:t>
            </a:r>
            <a:r>
              <a:rPr lang="en-US" sz="2400" i="1"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a:t>
            </a:r>
            <a:r>
              <a:rPr lang="en-US" sz="2400" spc="-100" baseline="300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N-1</a:t>
            </a: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 1 (mod N)</a:t>
            </a:r>
            <a:endParaRPr lang="en-US" sz="2400" spc="-100" dirty="0">
              <a:latin typeface="Consolas" panose="020B0609020204030204" pitchFamily="49" charset="0"/>
              <a:ea typeface="Calibri" panose="020F0502020204030204" pitchFamily="34" charset="0"/>
              <a:cs typeface="Times New Roman" panose="02020603050405020304" pitchFamily="18" charset="0"/>
            </a:endParaRPr>
          </a:p>
          <a:p>
            <a:pPr marL="457200" marR="0">
              <a:spcBef>
                <a:spcPts val="0"/>
              </a:spcBef>
              <a:spcAft>
                <a:spcPts val="10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then return yes;</a:t>
            </a:r>
          </a:p>
          <a:p>
            <a:pPr marL="457200" marR="0">
              <a:spcBef>
                <a:spcPts val="0"/>
              </a:spcBef>
              <a:spcAft>
                <a:spcPts val="10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else return no;</a:t>
            </a:r>
            <a:endParaRPr lang="en-US" sz="2400" spc="-1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5A2254FD-B4D6-414A-B8EE-C04700A07759}"/>
              </a:ext>
            </a:extLst>
          </p:cNvPr>
          <p:cNvSpPr txBox="1"/>
          <p:nvPr/>
        </p:nvSpPr>
        <p:spPr>
          <a:xfrm>
            <a:off x="6223439" y="4822524"/>
            <a:ext cx="3481988" cy="1200329"/>
          </a:xfrm>
          <a:prstGeom prst="rect">
            <a:avLst/>
          </a:prstGeom>
          <a:solidFill>
            <a:schemeClr val="bg2"/>
          </a:solidFill>
          <a:ln>
            <a:solidFill>
              <a:srgbClr val="C00000"/>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Test whether N |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or </a:t>
            </a:r>
            <a:r>
              <a:rPr lang="en-US" sz="2400" dirty="0" err="1">
                <a:latin typeface="Times New Roman" panose="02020603050405020304" pitchFamily="18" charset="0"/>
                <a:cs typeface="Times New Roman" panose="02020603050405020304" pitchFamily="18" charset="0"/>
              </a:rPr>
              <a:t>gcd</a:t>
            </a:r>
            <a:r>
              <a:rPr lang="en-US" sz="2400" dirty="0">
                <a:latin typeface="Times New Roman" panose="02020603050405020304" pitchFamily="18" charset="0"/>
                <a:cs typeface="Times New Roman" panose="02020603050405020304" pitchFamily="18" charset="0"/>
              </a:rPr>
              <a:t>(</a:t>
            </a:r>
            <a:r>
              <a:rPr lang="en-US" alt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altLang="en-US" sz="2400" baseline="300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N-1</a:t>
            </a:r>
            <a:r>
              <a:rPr lang="en-US" sz="2400" dirty="0">
                <a:latin typeface="Times New Roman" panose="02020603050405020304" pitchFamily="18" charset="0"/>
                <a:cs typeface="Times New Roman" panose="02020603050405020304" pitchFamily="18" charset="0"/>
              </a:rPr>
              <a:t>, N) = 1?   </a:t>
            </a:r>
          </a:p>
          <a:p>
            <a:r>
              <a:rPr lang="en-US" sz="2400" dirty="0">
                <a:latin typeface="Times New Roman" panose="02020603050405020304" pitchFamily="18" charset="0"/>
                <a:cs typeface="Times New Roman" panose="02020603050405020304" pitchFamily="18" charset="0"/>
              </a:rPr>
              <a:t>or </a:t>
            </a:r>
            <a:r>
              <a:rPr lang="en-US" sz="2400" dirty="0">
                <a:latin typeface="Times New Roman" panose="02020603050405020304" pitchFamily="18" charset="0"/>
                <a:ea typeface="Calibri" panose="020F0502020204030204" pitchFamily="34" charset="0"/>
                <a:cs typeface="Times New Roman" panose="02020603050405020304" pitchFamily="18" charset="0"/>
              </a:rPr>
              <a:t>a</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N-1</a:t>
            </a:r>
            <a:r>
              <a:rPr lang="en-US" sz="2400" dirty="0">
                <a:latin typeface="Times New Roman" panose="02020603050405020304" pitchFamily="18" charset="0"/>
                <a:ea typeface="Calibri" panose="020F0502020204030204" pitchFamily="34" charset="0"/>
                <a:cs typeface="Times New Roman" panose="02020603050405020304" pitchFamily="18" charset="0"/>
              </a:rPr>
              <a:t> mod N = 1 mod 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3036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8172" y="511655"/>
            <a:ext cx="6671132" cy="492443"/>
          </a:xfrm>
          <a:prstGeom prst="rect">
            <a:avLst/>
          </a:prstGeom>
        </p:spPr>
        <p:txBody>
          <a:bodyPr wrap="square">
            <a:spAutoFit/>
          </a:bodyPr>
          <a:lstStyle/>
          <a:p>
            <a:r>
              <a:rPr lang="en-US" sz="2600" dirty="0">
                <a:cs typeface="Times New Roman" panose="02020603050405020304" pitchFamily="18" charset="0"/>
              </a:rPr>
              <a:t>1.5   Algorithm Design Strategies/Techniques.</a:t>
            </a:r>
          </a:p>
        </p:txBody>
      </p:sp>
      <p:sp>
        <p:nvSpPr>
          <p:cNvPr id="3" name="Content Placeholder 2">
            <a:extLst>
              <a:ext uri="{FF2B5EF4-FFF2-40B4-BE49-F238E27FC236}">
                <a16:creationId xmlns:a16="http://schemas.microsoft.com/office/drawing/2014/main" id="{137F3A31-0F1F-4B49-9282-AEB2FDA8F658}"/>
              </a:ext>
            </a:extLst>
          </p:cNvPr>
          <p:cNvSpPr txBox="1">
            <a:spLocks noChangeArrowheads="1"/>
          </p:cNvSpPr>
          <p:nvPr/>
        </p:nvSpPr>
        <p:spPr>
          <a:xfrm>
            <a:off x="798442" y="1445324"/>
            <a:ext cx="5029200" cy="49010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3550" indent="-463550"/>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Simple </a:t>
            </a:r>
            <a:r>
              <a:rPr lang="en-US" altLang="en-US" sz="2400" dirty="0">
                <a:solidFill>
                  <a:srgbClr val="0000FF"/>
                </a:solidFill>
                <a:latin typeface="Times New Roman" panose="02020603050405020304" pitchFamily="18" charset="0"/>
                <a:ea typeface="ＭＳ Ｐゴシック" panose="020B0600070205080204" pitchFamily="34" charset="-128"/>
                <a:cs typeface="Times New Roman" panose="02020603050405020304" pitchFamily="18" charset="0"/>
              </a:rPr>
              <a:t>Recursion</a:t>
            </a:r>
          </a:p>
          <a:p>
            <a:pPr marL="463550" indent="-463550"/>
            <a:r>
              <a:rPr lang="en-US" altLang="en-US" sz="2400" dirty="0">
                <a:solidFill>
                  <a:srgbClr val="0000FF"/>
                </a:solidFill>
                <a:latin typeface="Times New Roman" panose="02020603050405020304" pitchFamily="18" charset="0"/>
                <a:ea typeface="ＭＳ Ｐゴシック" panose="020B0600070205080204" pitchFamily="34" charset="-128"/>
                <a:cs typeface="Times New Roman" panose="02020603050405020304" pitchFamily="18" charset="0"/>
              </a:rPr>
              <a:t>Brute Force </a:t>
            </a:r>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&amp; Exhaustive Search</a:t>
            </a:r>
          </a:p>
          <a:p>
            <a:pPr marL="914400" lvl="1" indent="-457200"/>
            <a:r>
              <a:rPr lang="en-US" altLang="en-US" dirty="0">
                <a:latin typeface="Times New Roman" panose="02020603050405020304" pitchFamily="18" charset="0"/>
                <a:ea typeface="ＭＳ Ｐゴシック" panose="020B0600070205080204" pitchFamily="34" charset="-128"/>
                <a:cs typeface="Times New Roman" panose="02020603050405020304" pitchFamily="18" charset="0"/>
              </a:rPr>
              <a:t>follow definition / try all possibilities</a:t>
            </a:r>
          </a:p>
          <a:p>
            <a:pPr marL="463550" indent="-463550"/>
            <a:r>
              <a:rPr lang="en-US" altLang="en-US" sz="2400" dirty="0">
                <a:solidFill>
                  <a:srgbClr val="0000FF"/>
                </a:solidFill>
                <a:latin typeface="Times New Roman" panose="02020603050405020304" pitchFamily="18" charset="0"/>
                <a:ea typeface="ＭＳ Ｐゴシック" panose="020B0600070205080204" pitchFamily="34" charset="-128"/>
                <a:cs typeface="Times New Roman" panose="02020603050405020304" pitchFamily="18" charset="0"/>
              </a:rPr>
              <a:t>Divide &amp; Conquer</a:t>
            </a:r>
          </a:p>
          <a:p>
            <a:pPr marL="914400" lvl="1" indent="-457200"/>
            <a:r>
              <a:rPr lang="en-US" altLang="en-US" dirty="0">
                <a:latin typeface="Times New Roman" panose="02020603050405020304" pitchFamily="18" charset="0"/>
                <a:ea typeface="ＭＳ Ｐゴシック" panose="020B0600070205080204" pitchFamily="34" charset="-128"/>
                <a:cs typeface="Times New Roman" panose="02020603050405020304" pitchFamily="18" charset="0"/>
              </a:rPr>
              <a:t>break problem into smaller subproblems</a:t>
            </a:r>
          </a:p>
          <a:p>
            <a:pPr marL="463550" indent="-463550"/>
            <a:r>
              <a:rPr lang="en-US" altLang="en-US" sz="2400" dirty="0">
                <a:solidFill>
                  <a:srgbClr val="0000FF"/>
                </a:solidFill>
                <a:latin typeface="Times New Roman" panose="02020603050405020304" pitchFamily="18" charset="0"/>
                <a:ea typeface="ＭＳ Ｐゴシック" panose="020B0600070205080204" pitchFamily="34" charset="-128"/>
                <a:cs typeface="Times New Roman" panose="02020603050405020304" pitchFamily="18" charset="0"/>
              </a:rPr>
              <a:t>Transformation</a:t>
            </a:r>
          </a:p>
          <a:p>
            <a:pPr marL="914400" lvl="1" indent="-457200"/>
            <a:r>
              <a:rPr lang="en-US" altLang="en-US" dirty="0">
                <a:latin typeface="Times New Roman" panose="02020603050405020304" pitchFamily="18" charset="0"/>
                <a:ea typeface="ＭＳ Ｐゴシック" panose="020B0600070205080204" pitchFamily="34" charset="-128"/>
                <a:cs typeface="Times New Roman" panose="02020603050405020304" pitchFamily="18" charset="0"/>
              </a:rPr>
              <a:t>convert problem to another one</a:t>
            </a:r>
          </a:p>
          <a:p>
            <a:pPr marL="457200" indent="-457200"/>
            <a:r>
              <a:rPr lang="en-US" altLang="en-US" sz="2400" dirty="0">
                <a:solidFill>
                  <a:srgbClr val="0000FF"/>
                </a:solidFill>
                <a:latin typeface="Times New Roman" panose="02020603050405020304" pitchFamily="18" charset="0"/>
                <a:ea typeface="ＭＳ Ｐゴシック" panose="020B0600070205080204" pitchFamily="34" charset="-128"/>
                <a:cs typeface="Times New Roman" panose="02020603050405020304" pitchFamily="18" charset="0"/>
              </a:rPr>
              <a:t>Greedy</a:t>
            </a:r>
          </a:p>
          <a:p>
            <a:pPr marL="914400" lvl="1" indent="-450850"/>
            <a:r>
              <a:rPr lang="en-US" altLang="en-US" dirty="0">
                <a:latin typeface="Times New Roman" panose="02020603050405020304" pitchFamily="18" charset="0"/>
                <a:ea typeface="ＭＳ Ｐゴシック" panose="020B0600070205080204" pitchFamily="34" charset="-128"/>
                <a:cs typeface="Times New Roman" panose="02020603050405020304" pitchFamily="18" charset="0"/>
              </a:rPr>
              <a:t>repeatedly do what is best now</a:t>
            </a:r>
          </a:p>
        </p:txBody>
      </p:sp>
      <p:sp>
        <p:nvSpPr>
          <p:cNvPr id="4" name="Content Placeholder 6">
            <a:extLst>
              <a:ext uri="{FF2B5EF4-FFF2-40B4-BE49-F238E27FC236}">
                <a16:creationId xmlns:a16="http://schemas.microsoft.com/office/drawing/2014/main" id="{9E9F7BFF-6141-460C-85A4-B7633961A99A}"/>
              </a:ext>
            </a:extLst>
          </p:cNvPr>
          <p:cNvSpPr txBox="1">
            <a:spLocks noChangeArrowheads="1"/>
          </p:cNvSpPr>
          <p:nvPr/>
        </p:nvSpPr>
        <p:spPr>
          <a:xfrm>
            <a:off x="6096000" y="1472665"/>
            <a:ext cx="5029200" cy="45976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US" altLang="en-US" sz="2400" dirty="0">
                <a:solidFill>
                  <a:srgbClr val="0000FF"/>
                </a:solidFill>
                <a:latin typeface="Times New Roman" panose="02020603050405020304" pitchFamily="18" charset="0"/>
                <a:ea typeface="ＭＳ Ｐゴシック" panose="020B0600070205080204" pitchFamily="34" charset="-128"/>
                <a:cs typeface="Times New Roman" panose="02020603050405020304" pitchFamily="18" charset="0"/>
              </a:rPr>
              <a:t>Dynamic Programming</a:t>
            </a:r>
          </a:p>
          <a:p>
            <a:pPr marL="914400" lvl="1" indent="-457200"/>
            <a:r>
              <a:rPr lang="en-US" altLang="en-US" dirty="0">
                <a:latin typeface="Times New Roman" panose="02020603050405020304" pitchFamily="18" charset="0"/>
                <a:ea typeface="ＭＳ Ｐゴシック" panose="020B0600070205080204" pitchFamily="34" charset="-128"/>
                <a:cs typeface="Times New Roman" panose="02020603050405020304" pitchFamily="18" charset="0"/>
              </a:rPr>
              <a:t>break problem into overlapping subproblems </a:t>
            </a:r>
          </a:p>
          <a:p>
            <a:pPr marL="450850" lvl="1" indent="-450850"/>
            <a:r>
              <a:rPr lang="en-US" altLang="en-US" dirty="0">
                <a:latin typeface="Times New Roman" panose="02020603050405020304" pitchFamily="18" charset="0"/>
                <a:ea typeface="ＭＳ Ｐゴシック" panose="020B0600070205080204" pitchFamily="34" charset="-128"/>
                <a:cs typeface="Times New Roman" panose="02020603050405020304" pitchFamily="18" charset="0"/>
              </a:rPr>
              <a:t>Backtracking and Branch and Bound</a:t>
            </a:r>
          </a:p>
          <a:p>
            <a:pPr marL="457200" indent="-457200"/>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Iterative Improvement</a:t>
            </a:r>
          </a:p>
          <a:p>
            <a:pPr marL="914400" lvl="1" indent="-457200"/>
            <a:r>
              <a:rPr lang="en-US" altLang="en-US" dirty="0">
                <a:latin typeface="Times New Roman" panose="02020603050405020304" pitchFamily="18" charset="0"/>
                <a:ea typeface="ＭＳ Ｐゴシック" panose="020B0600070205080204" pitchFamily="34" charset="-128"/>
                <a:cs typeface="Times New Roman" panose="02020603050405020304" pitchFamily="18" charset="0"/>
              </a:rPr>
              <a:t>repeatedly improve current solution</a:t>
            </a:r>
          </a:p>
          <a:p>
            <a:pPr marL="457200" indent="-457200"/>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Randomization</a:t>
            </a:r>
          </a:p>
          <a:p>
            <a:pPr marL="914400" lvl="1" indent="-457200"/>
            <a:r>
              <a:rPr lang="en-US" altLang="en-US" dirty="0">
                <a:latin typeface="Times New Roman" panose="02020603050405020304" pitchFamily="18" charset="0"/>
                <a:ea typeface="ＭＳ Ｐゴシック" panose="020B0600070205080204" pitchFamily="34" charset="-128"/>
                <a:cs typeface="Times New Roman" panose="02020603050405020304" pitchFamily="18" charset="0"/>
              </a:rPr>
              <a:t>use random numbers</a:t>
            </a:r>
          </a:p>
          <a:p>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   Space and Time Tradeoffs</a:t>
            </a:r>
          </a:p>
        </p:txBody>
      </p:sp>
      <p:pic>
        <p:nvPicPr>
          <p:cNvPr id="5" name="Picture 4" descr="Image result for smiley face images">
            <a:extLst>
              <a:ext uri="{FF2B5EF4-FFF2-40B4-BE49-F238E27FC236}">
                <a16:creationId xmlns:a16="http://schemas.microsoft.com/office/drawing/2014/main" id="{23F66B39-87AB-4995-BC67-10A24744EEF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919624">
            <a:off x="460921" y="612241"/>
            <a:ext cx="550409" cy="398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247286"/>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51142" y="2720306"/>
            <a:ext cx="10155611" cy="2967571"/>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605425" y="2029174"/>
            <a:ext cx="8837023" cy="3396123"/>
          </a:xfrm>
          <a:prstGeom prst="rect">
            <a:avLst/>
          </a:prstGeom>
        </p:spPr>
        <p:txBody>
          <a:bodyPr wrap="square">
            <a:spAutoFit/>
          </a:bodyPr>
          <a:lstStyle/>
          <a:p>
            <a:pPr>
              <a:lnSpc>
                <a:spcPct val="150000"/>
              </a:lnSpc>
            </a:pPr>
            <a:r>
              <a:rPr lang="en-US" sz="2600" dirty="0">
                <a:ea typeface="Calibri" panose="020F0502020204030204" pitchFamily="34" charset="0"/>
                <a:cs typeface="Times New Roman" panose="02020603050405020304" pitchFamily="18" charset="0"/>
              </a:rPr>
              <a:t>In analyzing the behavior of this algorithm for testing primality: </a:t>
            </a:r>
          </a:p>
          <a:p>
            <a:pPr marL="800100" lvl="1" indent="-342900">
              <a:lnSpc>
                <a:spcPct val="150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It turns out that </a:t>
            </a:r>
          </a:p>
          <a:p>
            <a:pPr marL="1257300" lvl="2" indent="-342900">
              <a:lnSpc>
                <a:spcPct val="150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certain extremely rare composite numbers N, called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Carmichael numbers</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pass Fermat’s test for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all</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relatively prime to N.  [i.e., </a:t>
            </a:r>
            <a:r>
              <a:rPr lang="en-US" sz="2400" i="1"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a:t>
            </a:r>
            <a:r>
              <a:rPr lang="en-US" sz="2400" spc="-100" baseline="300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N-1</a:t>
            </a: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 1 (mod N)</a:t>
            </a:r>
            <a:r>
              <a:rPr lang="en-US" sz="2400" spc="-100" dirty="0">
                <a:latin typeface="Consolas" panose="020B0609020204030204" pitchFamily="49" charset="0"/>
                <a:ea typeface="Calibri" panose="020F0502020204030204" pitchFamily="34" charset="0"/>
                <a:cs typeface="Times New Roman" panose="02020603050405020304" pitchFamily="18" charset="0"/>
              </a:rPr>
              <a:t>]</a:t>
            </a:r>
            <a:endPar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marL="1257300" lvl="2" indent="-342900">
              <a:lnSpc>
                <a:spcPct val="150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On such numbers, </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this algorithm will fail.</a:t>
            </a:r>
          </a:p>
        </p:txBody>
      </p:sp>
    </p:spTree>
    <p:extLst>
      <p:ext uri="{BB962C8B-B14F-4D97-AF65-F5344CB8AC3E}">
        <p14:creationId xmlns:p14="http://schemas.microsoft.com/office/powerpoint/2010/main" val="384977527"/>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26655C-4414-FA55-92AD-1AD331411953}"/>
              </a:ext>
            </a:extLst>
          </p:cNvPr>
          <p:cNvSpPr txBox="1"/>
          <p:nvPr/>
        </p:nvSpPr>
        <p:spPr>
          <a:xfrm>
            <a:off x="924232" y="2227154"/>
            <a:ext cx="10343536" cy="3387065"/>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738884" y="2227154"/>
                <a:ext cx="8714232" cy="3981621"/>
              </a:xfrm>
              <a:prstGeom prst="rect">
                <a:avLst/>
              </a:prstGeom>
            </p:spPr>
            <p:txBody>
              <a:bodyPr wrap="square">
                <a:spAutoFit/>
              </a:bodyPr>
              <a:lstStyle/>
              <a:p>
                <a:pPr>
                  <a:lnSpc>
                    <a:spcPct val="150000"/>
                  </a:lnSpc>
                </a:pPr>
                <a:r>
                  <a:rPr lang="en-US" sz="2600" dirty="0">
                    <a:solidFill>
                      <a:schemeClr val="tx1"/>
                    </a:solidFill>
                    <a:ea typeface="Calibri" panose="020F0502020204030204" pitchFamily="34" charset="0"/>
                    <a:cs typeface="Times New Roman" panose="02020603050405020304" pitchFamily="18" charset="0"/>
                  </a:rPr>
                  <a:t>What is Carmichael number?</a:t>
                </a:r>
              </a:p>
              <a:p>
                <a:pPr marL="457200" indent="-457200">
                  <a:lnSpc>
                    <a:spcPct val="150000"/>
                  </a:lnSpc>
                  <a:buFont typeface="Arial" panose="020B0604020202020204" pitchFamily="34" charset="0"/>
                  <a:buChar char="•"/>
                </a:pP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The </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smallest</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Carmichael number is 561 = 3 * 11 * 17.  </a:t>
                </a:r>
              </a:p>
              <a:p>
                <a:pPr marL="457200" indent="-457200">
                  <a:lnSpc>
                    <a:spcPct val="150000"/>
                  </a:lnSpc>
                  <a:buFont typeface="Arial" panose="020B0604020202020204" pitchFamily="34" charset="0"/>
                  <a:buChar char="•"/>
                </a:pP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It is </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not a prime</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p>
              <a:p>
                <a:pPr marL="457200" indent="-457200">
                  <a:lnSpc>
                    <a:spcPct val="150000"/>
                  </a:lnSpc>
                  <a:buFont typeface="Arial" panose="020B0604020202020204" pitchFamily="34" charset="0"/>
                  <a:buChar char="•"/>
                </a:pP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passes the Fermat test</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because </a:t>
                </a:r>
                <a:r>
                  <a:rPr lang="en-US" sz="2400" i="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a:t>
                </a:r>
                <a:r>
                  <a:rPr lang="en-US" sz="2400" baseline="30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560</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1 (mod 561) for all values of </a:t>
                </a:r>
                <a:r>
                  <a:rPr lang="en-US" sz="2400" i="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relatively prime to 561, </a:t>
                </a:r>
                <a:r>
                  <a:rPr lang="en-US" sz="2400" dirty="0">
                    <a:latin typeface="Times New Roman" panose="02020603050405020304" pitchFamily="18" charset="0"/>
                    <a:ea typeface="Calibri" panose="020F0502020204030204" pitchFamily="34" charset="0"/>
                    <a:cs typeface="Times New Roman" panose="02020603050405020304" pitchFamily="18" charset="0"/>
                  </a:rPr>
                  <a:t>if </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 </a:t>
                </a:r>
                <a14:m>
                  <m:oMath xmlns:m="http://schemas.openxmlformats.org/officeDocument/2006/math">
                    <m:r>
                      <a:rPr lang="en-US" sz="24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𝑖𝑠</m:t>
                    </m:r>
                    <m:r>
                      <a:rPr lang="en-US" sz="24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 </m:t>
                    </m:r>
                    <m:r>
                      <a:rPr lang="en-US" sz="24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𝑛𝑜𝑡</m:t>
                    </m:r>
                    <m:r>
                      <a:rPr lang="en-US" sz="24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 </m:t>
                    </m:r>
                    <m:r>
                      <a:rPr lang="en-US" sz="24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𝑜𝑛𝑒</m:t>
                    </m:r>
                    <m:r>
                      <a:rPr lang="en-US" sz="24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 </m:t>
                    </m:r>
                    <m:r>
                      <a:rPr lang="en-US" sz="24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𝑜𝑓</m:t>
                    </m:r>
                  </m:oMath>
                </a14:m>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{3, 11, 17}. [i.e., </a:t>
                </a:r>
                <a:r>
                  <a:rPr lang="en-US" sz="24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 561) = 1.] </a:t>
                </a:r>
              </a:p>
              <a:p>
                <a:pPr marL="457200" indent="-457200">
                  <a:lnSpc>
                    <a:spcPct val="150000"/>
                  </a:lnSpc>
                  <a:buFont typeface="Arial" panose="020B0604020202020204" pitchFamily="34" charset="0"/>
                  <a:buChar char="•"/>
                </a:pP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The numbers of this type are infinite but exceedingly rare.   </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738884" y="2227154"/>
                <a:ext cx="8714232" cy="3981621"/>
              </a:xfrm>
              <a:prstGeom prst="rect">
                <a:avLst/>
              </a:prstGeom>
              <a:blipFill>
                <a:blip r:embed="rId2"/>
                <a:stretch>
                  <a:fillRect l="-1259" r="-1888" b="-1838"/>
                </a:stretch>
              </a:blipFill>
            </p:spPr>
            <p:txBody>
              <a:bodyPr/>
              <a:lstStyle/>
              <a:p>
                <a:r>
                  <a:rPr lang="en-US">
                    <a:noFill/>
                  </a:rPr>
                  <a:t> </a:t>
                </a:r>
              </a:p>
            </p:txBody>
          </p:sp>
        </mc:Fallback>
      </mc:AlternateContent>
      <p:sp>
        <p:nvSpPr>
          <p:cNvPr id="3" name="Rectangle 2"/>
          <p:cNvSpPr/>
          <p:nvPr/>
        </p:nvSpPr>
        <p:spPr>
          <a:xfrm>
            <a:off x="1430242" y="1428482"/>
            <a:ext cx="9072438" cy="463397"/>
          </a:xfrm>
          <a:prstGeom prst="rect">
            <a:avLst/>
          </a:prstGeom>
        </p:spPr>
        <p:txBody>
          <a:bodyPr wrap="square">
            <a:spAutoFit/>
          </a:bodyPr>
          <a:lstStyle/>
          <a:p>
            <a:pPr>
              <a:lnSpc>
                <a:spcPct val="150000"/>
              </a:lnSpc>
            </a:pPr>
            <a:r>
              <a:rPr lang="en-US" sz="16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Begin</a:t>
            </a: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hought Bubble: Cloud 4">
            <a:extLst>
              <a:ext uri="{FF2B5EF4-FFF2-40B4-BE49-F238E27FC236}">
                <a16:creationId xmlns:a16="http://schemas.microsoft.com/office/drawing/2014/main" id="{D5665517-AE76-4548-8CB7-1323904955E4}"/>
              </a:ext>
            </a:extLst>
          </p:cNvPr>
          <p:cNvSpPr/>
          <p:nvPr/>
        </p:nvSpPr>
        <p:spPr>
          <a:xfrm rot="20706359" flipH="1">
            <a:off x="784253" y="1712678"/>
            <a:ext cx="459310" cy="388836"/>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21181">
            <a:off x="697769" y="1690613"/>
            <a:ext cx="632278" cy="426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3325075"/>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342559" y="1022095"/>
                <a:ext cx="10006031" cy="5247975"/>
              </a:xfrm>
              <a:prstGeom prst="rect">
                <a:avLst/>
              </a:prstGeom>
            </p:spPr>
            <p:txBody>
              <a:bodyPr wrap="square">
                <a:spAutoFit/>
              </a:bodyPr>
              <a:lstStyle/>
              <a:p>
                <a:pPr>
                  <a:lnSpc>
                    <a:spcPct val="150000"/>
                  </a:lnSpc>
                  <a:spcAft>
                    <a:spcPts val="600"/>
                  </a:spcAft>
                </a:pPr>
                <a:r>
                  <a:rPr lang="en-US" sz="2600" dirty="0">
                    <a:solidFill>
                      <a:srgbClr val="0000CC"/>
                    </a:solidFill>
                    <a:ea typeface="Calibri" panose="020F0502020204030204" pitchFamily="34" charset="0"/>
                    <a:cs typeface="Times New Roman" panose="02020603050405020304" pitchFamily="18" charset="0"/>
                  </a:rPr>
                  <a:t>There is a way around Carmichael numbers [Rabin and Miller]. </a:t>
                </a:r>
                <a:endParaRPr lang="en-US" sz="2600" dirty="0">
                  <a:effectLst/>
                  <a:ea typeface="Calibri" panose="020F0502020204030204" pitchFamily="34" charset="0"/>
                  <a:cs typeface="Times New Roman" panose="02020603050405020304" pitchFamily="18" charset="0"/>
                </a:endParaRPr>
              </a:p>
              <a:p>
                <a:pPr marL="800100" marR="0" indent="-342900">
                  <a:lnSpc>
                    <a:spcPct val="150000"/>
                  </a:lnSpc>
                  <a:spcBef>
                    <a:spcPts val="0"/>
                  </a:spcBef>
                  <a:spcAft>
                    <a:spcPts val="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Write N – 1 in the form 2</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u.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indent="-342900">
                  <a:lnSpc>
                    <a:spcPct val="150000"/>
                  </a:lnSpc>
                  <a:spcBef>
                    <a:spcPts val="0"/>
                  </a:spcBef>
                  <a:spcAft>
                    <a:spcPts val="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hoose a random base </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and check the value </a:t>
                </a:r>
                <a:r>
                  <a:rPr lang="en-US" sz="2400" i="1" dirty="0" err="1">
                    <a:effectLst/>
                    <a:latin typeface="Times New Roman" panose="02020603050405020304" pitchFamily="18" charset="0"/>
                    <a:ea typeface="Calibri" panose="020F0502020204030204" pitchFamily="34" charset="0"/>
                    <a:cs typeface="Times New Roman" panose="02020603050405020304" pitchFamily="18" charset="0"/>
                  </a:rPr>
                  <a:t>a</a:t>
                </a:r>
                <a:r>
                  <a:rPr lang="en-US" sz="2400" baseline="30000" dirty="0" err="1">
                    <a:effectLst/>
                    <a:latin typeface="Times New Roman" panose="02020603050405020304" pitchFamily="18" charset="0"/>
                    <a:ea typeface="Calibri" panose="020F0502020204030204" pitchFamily="34" charset="0"/>
                    <a:cs typeface="Times New Roman" panose="02020603050405020304" pitchFamily="18" charset="0"/>
                  </a:rPr>
                  <a:t>N</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 - 1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mod 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indent="-342900">
                  <a:lnSpc>
                    <a:spcPct val="150000"/>
                  </a:lnSpc>
                  <a:spcBef>
                    <a:spcPts val="0"/>
                  </a:spcBef>
                  <a:spcAft>
                    <a:spcPts val="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Perform this computation of  </a:t>
                </a:r>
                <a:r>
                  <a:rPr lang="en-US" sz="2400" i="1" dirty="0" err="1">
                    <a:effectLst/>
                    <a:latin typeface="Times New Roman" panose="02020603050405020304" pitchFamily="18" charset="0"/>
                    <a:ea typeface="Calibri" panose="020F0502020204030204" pitchFamily="34" charset="0"/>
                    <a:cs typeface="Times New Roman" panose="02020603050405020304" pitchFamily="18" charset="0"/>
                  </a:rPr>
                  <a:t>a</a:t>
                </a:r>
                <a:r>
                  <a:rPr lang="en-US" sz="2400" baseline="30000" dirty="0" err="1">
                    <a:effectLst/>
                    <a:latin typeface="Times New Roman" panose="02020603050405020304" pitchFamily="18" charset="0"/>
                    <a:ea typeface="Calibri" panose="020F0502020204030204" pitchFamily="34" charset="0"/>
                    <a:cs typeface="Times New Roman" panose="02020603050405020304" pitchFamily="18" charset="0"/>
                  </a:rPr>
                  <a:t>N</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 - 1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mod N by </a:t>
                </a:r>
              </a:p>
              <a:p>
                <a:pPr marL="1257300" lvl="1" indent="-342900">
                  <a:lnSpc>
                    <a:spcPct val="150000"/>
                  </a:lnSpc>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first determining  </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u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mod N  and then </a:t>
                </a:r>
              </a:p>
              <a:p>
                <a:pPr marL="1257300" lvl="1" indent="-342900">
                  <a:lnSpc>
                    <a:spcPct val="150000"/>
                  </a:lnSpc>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repeatedly squaring, to get this sequence: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914400" lvl="1">
                  <a:lnSpc>
                    <a:spcPct val="150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2400" i="1" baseline="30000" dirty="0">
                    <a:effectLst/>
                    <a:latin typeface="Times New Roman" panose="02020603050405020304" pitchFamily="18" charset="0"/>
                    <a:ea typeface="Calibri" panose="020F0502020204030204" pitchFamily="34" charset="0"/>
                    <a:cs typeface="Times New Roman" panose="02020603050405020304" pitchFamily="18" charset="0"/>
                  </a:rPr>
                  <a:t>u </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mod N,  </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2u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mod N, </a:t>
                </a:r>
                <a14:m>
                  <m:oMath xmlns:m="http://schemas.openxmlformats.org/officeDocument/2006/math">
                    <m:sSup>
                      <m:s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𝑎</m:t>
                        </m:r>
                      </m:e>
                      <m:sup>
                        <m:sSup>
                          <m:s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e>
                          <m:sup>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2400" i="1">
                            <a:effectLst/>
                            <a:latin typeface="Cambria Math" panose="02040503050406030204" pitchFamily="18" charset="0"/>
                            <a:ea typeface="Calibri" panose="020F0502020204030204" pitchFamily="34" charset="0"/>
                            <a:cs typeface="Times New Roman" panose="02020603050405020304" pitchFamily="18" charset="0"/>
                          </a:rPr>
                          <m:t>𝑢</m:t>
                        </m:r>
                      </m:sup>
                    </m:sSup>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mod N, …,    </a:t>
                </a:r>
                <a14:m>
                  <m:oMath xmlns:m="http://schemas.openxmlformats.org/officeDocument/2006/math">
                    <m:sSup>
                      <m:s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𝑎</m:t>
                        </m:r>
                      </m:e>
                      <m:sup>
                        <m:sSup>
                          <m:s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e>
                          <m:sup>
                            <m:r>
                              <a:rPr lang="en-US" sz="2400" i="1">
                                <a:effectLst/>
                                <a:latin typeface="Cambria Math" panose="02040503050406030204" pitchFamily="18" charset="0"/>
                                <a:ea typeface="Calibri" panose="020F0502020204030204" pitchFamily="34" charset="0"/>
                                <a:cs typeface="Times New Roman" panose="02020603050405020304" pitchFamily="18" charset="0"/>
                              </a:rPr>
                              <m:t>𝑖</m:t>
                            </m:r>
                          </m:sup>
                        </m:sSup>
                        <m:r>
                          <a:rPr lang="en-US" sz="2400" i="1">
                            <a:effectLst/>
                            <a:latin typeface="Cambria Math" panose="02040503050406030204" pitchFamily="18" charset="0"/>
                            <a:ea typeface="Calibri" panose="020F0502020204030204" pitchFamily="34" charset="0"/>
                            <a:cs typeface="Times New Roman" panose="02020603050405020304" pitchFamily="18" charset="0"/>
                          </a:rPr>
                          <m:t>𝑢</m:t>
                        </m:r>
                      </m:sup>
                    </m:sSup>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a:t>
                </a:r>
                <a:r>
                  <a:rPr lang="en-US" sz="2400" baseline="30000" dirty="0" err="1">
                    <a:effectLst/>
                    <a:latin typeface="Times New Roman" panose="02020603050405020304" pitchFamily="18" charset="0"/>
                    <a:ea typeface="Calibri" panose="020F0502020204030204" pitchFamily="34" charset="0"/>
                    <a:cs typeface="Times New Roman" panose="02020603050405020304" pitchFamily="18" charset="0"/>
                  </a:rPr>
                  <a:t>N</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 - 1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mod 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indent="-342900">
                  <a:lnSpc>
                    <a:spcPct val="150000"/>
                  </a:lnSpc>
                  <a:spcBef>
                    <a:spcPts val="0"/>
                  </a:spcBef>
                  <a:spcAft>
                    <a:spcPts val="0"/>
                  </a:spcAft>
                  <a:buFont typeface="Arial" panose="020B0604020202020204" pitchFamily="34" charset="0"/>
                  <a:buChar char="•"/>
                </a:pP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If  </a:t>
                </a:r>
                <a:r>
                  <a:rPr lang="en-US" sz="2400" i="1"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400" baseline="300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2400" baseline="30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- 1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sz="2400" i="0" dirty="0"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1</a:t>
                </a:r>
                <a:r>
                  <a:rPr lang="en-US" sz="2400" baseline="30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mod N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[i.e., the value of (</a:t>
                </a:r>
                <a:r>
                  <a:rPr lang="en-US" sz="2400" i="1" dirty="0" err="1">
                    <a:effectLst/>
                    <a:latin typeface="Times New Roman" panose="02020603050405020304" pitchFamily="18" charset="0"/>
                    <a:ea typeface="Calibri" panose="020F0502020204030204" pitchFamily="34" charset="0"/>
                    <a:cs typeface="Times New Roman" panose="02020603050405020304" pitchFamily="18" charset="0"/>
                  </a:rPr>
                  <a:t>a</a:t>
                </a:r>
                <a:r>
                  <a:rPr lang="en-US" sz="2400" baseline="30000" dirty="0" err="1">
                    <a:effectLst/>
                    <a:latin typeface="Times New Roman" panose="02020603050405020304" pitchFamily="18" charset="0"/>
                    <a:ea typeface="Calibri" panose="020F0502020204030204" pitchFamily="34" charset="0"/>
                    <a:cs typeface="Times New Roman" panose="02020603050405020304" pitchFamily="18" charset="0"/>
                  </a:rPr>
                  <a:t>N</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 - 1</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mod N) is not the value of    1 mod N], then N is composite by Fermat’s theorem and we are done.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342559" y="1022095"/>
                <a:ext cx="10006031" cy="5247975"/>
              </a:xfrm>
              <a:prstGeom prst="rect">
                <a:avLst/>
              </a:prstGeom>
              <a:blipFill>
                <a:blip r:embed="rId2"/>
                <a:stretch>
                  <a:fillRect l="-1096" r="-61" b="-1626"/>
                </a:stretch>
              </a:blipFill>
            </p:spPr>
            <p:txBody>
              <a:bodyPr/>
              <a:lstStyle/>
              <a:p>
                <a:r>
                  <a:rPr lang="en-US">
                    <a:noFill/>
                  </a:rPr>
                  <a:t> </a:t>
                </a:r>
              </a:p>
            </p:txBody>
          </p:sp>
        </mc:Fallback>
      </mc:AlternateContent>
    </p:spTree>
    <p:extLst>
      <p:ext uri="{BB962C8B-B14F-4D97-AF65-F5344CB8AC3E}">
        <p14:creationId xmlns:p14="http://schemas.microsoft.com/office/powerpoint/2010/main" val="2739496030"/>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7241" y="916162"/>
            <a:ext cx="9157518" cy="5624232"/>
          </a:xfrm>
          <a:prstGeom prst="rect">
            <a:avLst/>
          </a:prstGeom>
        </p:spPr>
        <p:txBody>
          <a:bodyPr wrap="square">
            <a:spAutoFit/>
          </a:bodyPr>
          <a:lstStyle/>
          <a:p>
            <a:pPr marL="457200" marR="0" indent="-452438">
              <a:lnSpc>
                <a:spcPct val="150000"/>
              </a:lnSpc>
              <a:spcBef>
                <a:spcPts val="0"/>
              </a:spcBef>
              <a:spcAft>
                <a:spcPts val="0"/>
              </a:spcAft>
              <a:buFont typeface="Arial" panose="020B0604020202020204" pitchFamily="34" charset="0"/>
              <a:buChar char="•"/>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   </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N-1</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 (mod N), </a:t>
            </a:r>
            <a:r>
              <a:rPr lang="en-US" sz="2200" dirty="0">
                <a:latin typeface="Times New Roman" panose="02020603050405020304" pitchFamily="18" charset="0"/>
                <a:ea typeface="Calibri" panose="020F0502020204030204" pitchFamily="34" charset="0"/>
                <a:cs typeface="Times New Roman" panose="02020603050405020304" pitchFamily="18" charset="0"/>
              </a:rPr>
              <a:t>we conduct a follow-up test: </a:t>
            </a:r>
          </a:p>
          <a:p>
            <a:pPr marL="914400" marR="0" indent="-457200">
              <a:lnSpc>
                <a:spcPct val="150000"/>
              </a:lnSpc>
              <a:spcBef>
                <a:spcPts val="0"/>
              </a:spcBef>
              <a:spcAft>
                <a:spcPts val="0"/>
              </a:spcAft>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somewhere in the preceding sequence, we ran into a 1 for the first time. </a:t>
            </a:r>
          </a:p>
          <a:p>
            <a:pPr marL="914400" marR="0" indent="-457200">
              <a:lnSpc>
                <a:spcPct val="150000"/>
              </a:lnSpc>
              <a:spcBef>
                <a:spcPts val="0"/>
              </a:spcBef>
              <a:spcAft>
                <a:spcPts val="0"/>
              </a:spcAft>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If this happened after the first position (that is, if  </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u  </a:t>
            </a:r>
            <a:r>
              <a:rPr lang="en-US" sz="2200" dirty="0">
                <a:latin typeface="Times New Roman" panose="02020603050405020304" pitchFamily="18" charset="0"/>
                <a:ea typeface="Calibri" panose="020F0502020204030204" pitchFamily="34" charset="0"/>
                <a:cs typeface="Times New Roman" panose="02020603050405020304" pitchFamily="18" charset="0"/>
              </a:rPr>
              <a:t>mod N ≠ 1), and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 the preceding value </a:t>
            </a:r>
            <a:r>
              <a:rPr lang="en-US" sz="2200" dirty="0">
                <a:latin typeface="Times New Roman" panose="02020603050405020304" pitchFamily="18" charset="0"/>
                <a:ea typeface="Calibri" panose="020F0502020204030204" pitchFamily="34" charset="0"/>
                <a:cs typeface="Times New Roman" panose="02020603050405020304" pitchFamily="18" charset="0"/>
              </a:rPr>
              <a:t>in the list is not -1 mod N,                                      then we declare N composite.</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1257300" lvl="1" indent="-342900">
              <a:lnSpc>
                <a:spcPct val="150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 the latter case</a:t>
            </a:r>
            <a:r>
              <a:rPr lang="en-US" sz="2200" dirty="0">
                <a:latin typeface="Times New Roman" panose="02020603050405020304" pitchFamily="18" charset="0"/>
                <a:ea typeface="Calibri" panose="020F0502020204030204" pitchFamily="34" charset="0"/>
                <a:cs typeface="Times New Roman" panose="02020603050405020304" pitchFamily="18" charset="0"/>
              </a:rPr>
              <a:t>, a nontrivial square root of 1 modulo N is found:    </a:t>
            </a:r>
          </a:p>
          <a:p>
            <a:pPr marL="1714500" lvl="2" indent="-342900">
              <a:lnSpc>
                <a:spcPct val="150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 a number that is not ±1 mod N but that when squared is equal to 1 mod N. Such a number can only exist if N is composite. </a:t>
            </a:r>
          </a:p>
          <a:p>
            <a:pPr marL="800100" marR="0" indent="-342900">
              <a:lnSpc>
                <a:spcPct val="150000"/>
              </a:lnSpc>
              <a:spcBef>
                <a:spcPts val="0"/>
              </a:spcBef>
              <a:spcAft>
                <a:spcPts val="0"/>
              </a:spcAft>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If we combine this square-root check with earlier Fermat test, then at least three-fourths of the possible values of   </a:t>
            </a:r>
            <a:r>
              <a:rPr lang="en-US" sz="2200" i="1" dirty="0">
                <a:latin typeface="Times New Roman" panose="02020603050405020304" pitchFamily="18" charset="0"/>
                <a:ea typeface="Calibri" panose="020F0502020204030204" pitchFamily="34" charset="0"/>
                <a:cs typeface="Times New Roman" panose="02020603050405020304" pitchFamily="18" charset="0"/>
              </a:rPr>
              <a:t>a </a:t>
            </a:r>
            <a:r>
              <a:rPr lang="en-US" sz="2200" dirty="0">
                <a:latin typeface="Times New Roman" panose="02020603050405020304" pitchFamily="18" charset="0"/>
                <a:ea typeface="Calibri" panose="020F0502020204030204" pitchFamily="34" charset="0"/>
                <a:cs typeface="Times New Roman" panose="02020603050405020304" pitchFamily="18" charset="0"/>
              </a:rPr>
              <a:t> between 1 and N – 1 will reveal a composite N, even if it is a Carmichael number.</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4C483F45-9101-13A3-C4C7-21E1658F6E8F}"/>
              </a:ext>
            </a:extLst>
          </p:cNvPr>
          <p:cNvSpPr txBox="1"/>
          <p:nvPr/>
        </p:nvSpPr>
        <p:spPr>
          <a:xfrm>
            <a:off x="1022554" y="244311"/>
            <a:ext cx="10844981" cy="630429"/>
          </a:xfrm>
          <a:prstGeom prst="rect">
            <a:avLst/>
          </a:prstGeom>
          <a:noFill/>
        </p:spPr>
        <p:txBody>
          <a:bodyPr wrap="square">
            <a:spAutoFit/>
          </a:bodyPr>
          <a:lstStyle/>
          <a:p>
            <a:pPr>
              <a:lnSpc>
                <a:spcPct val="150000"/>
              </a:lnSpc>
              <a:spcAft>
                <a:spcPts val="600"/>
              </a:spcAft>
            </a:pPr>
            <a:r>
              <a:rPr lang="en-US" sz="2600" dirty="0">
                <a:solidFill>
                  <a:srgbClr val="0000CC"/>
                </a:solidFill>
                <a:ea typeface="Calibri" panose="020F0502020204030204" pitchFamily="34" charset="0"/>
                <a:cs typeface="Times New Roman" panose="02020603050405020304" pitchFamily="18" charset="0"/>
              </a:rPr>
              <a:t>There is a way around Carmichael numbers [Rabin and Miller] - continued</a:t>
            </a:r>
            <a:endParaRPr lang="en-US" sz="26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85495555"/>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3159" y="1029343"/>
            <a:ext cx="9167854" cy="4524315"/>
          </a:xfrm>
          <a:prstGeom prst="rect">
            <a:avLst/>
          </a:prstGeom>
        </p:spPr>
        <p:txBody>
          <a:bodyPr wrap="square">
            <a:spAutoFit/>
          </a:bodyPr>
          <a:lstStyle/>
          <a:p>
            <a:pPr>
              <a:lnSpc>
                <a:spcPct val="150000"/>
              </a:lnSpc>
            </a:pPr>
            <a:r>
              <a:rPr lang="en-US" sz="2600" dirty="0">
                <a:solidFill>
                  <a:srgbClr val="0000FF"/>
                </a:solidFill>
                <a:ea typeface="Calibri" panose="020F0502020204030204" pitchFamily="34" charset="0"/>
                <a:cs typeface="Times New Roman" panose="02020603050405020304" pitchFamily="18" charset="0"/>
              </a:rPr>
              <a:t>The Miller-Rabin algorithm for primality testing of integers </a:t>
            </a:r>
            <a:r>
              <a:rPr lang="en-US" sz="2400" dirty="0">
                <a:latin typeface="Times New Roman" panose="02020603050405020304" pitchFamily="18" charset="0"/>
                <a:ea typeface="Calibri" panose="020F0502020204030204" pitchFamily="34" charset="0"/>
                <a:cs typeface="Times New Roman" panose="02020603050405020304" pitchFamily="18" charset="0"/>
              </a:rPr>
              <a:t>is </a:t>
            </a:r>
          </a:p>
          <a:p>
            <a:pPr marL="342900" indent="-342900">
              <a:lnSpc>
                <a:spcPct val="150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an impressive randomized algorithm (e.g.,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Cormen</a:t>
            </a:r>
            <a:r>
              <a:rPr lang="en-US" sz="2400" dirty="0">
                <a:latin typeface="Times New Roman" panose="02020603050405020304" pitchFamily="18" charset="0"/>
                <a:ea typeface="Calibri" panose="020F0502020204030204" pitchFamily="34" charset="0"/>
                <a:cs typeface="Times New Roman" panose="02020603050405020304" pitchFamily="18" charset="0"/>
              </a:rPr>
              <a:t>: p 968-975). </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This randomized algorithm solves the problem </a:t>
            </a:r>
          </a:p>
          <a:p>
            <a:pPr marL="1257300" lvl="2" indent="-342900">
              <a:lnSpc>
                <a:spcPct val="150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in an acceptable amount of time for thousand-digit numbers </a:t>
            </a:r>
          </a:p>
          <a:p>
            <a:pPr marL="1257300" lvl="2" indent="-342900">
              <a:lnSpc>
                <a:spcPct val="150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with the probability of yielding an erroneous answer smaller than the probability of hardware malfunction. </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It is faster than the best known deterministic algorithms for solving this problem, which is crucial for modern cryptology.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502794" y="5494476"/>
            <a:ext cx="9048585" cy="507831"/>
          </a:xfrm>
          <a:prstGeom prst="rect">
            <a:avLst/>
          </a:prstGeom>
        </p:spPr>
        <p:txBody>
          <a:bodyPr wrap="square">
            <a:spAutoFit/>
          </a:bodyPr>
          <a:lstStyle/>
          <a:p>
            <a:pPr>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a:t>
            </a:r>
            <a:r>
              <a:rPr lang="en-US" sz="1600" dirty="0">
                <a:latin typeface="Times New Roman" panose="02020603050405020304" pitchFamily="18" charset="0"/>
                <a:ea typeface="Calibri" panose="020F0502020204030204" pitchFamily="34" charset="0"/>
                <a:cs typeface="Times New Roman" panose="02020603050405020304" pitchFamily="18" charset="0"/>
              </a:rPr>
              <a:t>end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55238301"/>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8530" y="1611824"/>
            <a:ext cx="9938996" cy="3885454"/>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612897" y="1526960"/>
            <a:ext cx="8777105" cy="3970318"/>
          </a:xfrm>
          <a:prstGeom prst="rect">
            <a:avLst/>
          </a:prstGeom>
        </p:spPr>
        <p:txBody>
          <a:bodyPr wrap="square">
            <a:spAutoFit/>
          </a:bodyPr>
          <a:lstStyle/>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In a Carmichael-free universe, the algorithm works well. </a:t>
            </a:r>
          </a:p>
          <a:p>
            <a:pPr marL="800100" lvl="1" indent="-342900">
              <a:lnSpc>
                <a:spcPct val="150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Any prime number N will pass Fermat’s test and produce the right answer</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800100" lvl="1" indent="-342900">
              <a:lnSpc>
                <a:spcPct val="150000"/>
              </a:lnSpc>
              <a:buFont typeface="Arial" panose="020B0604020202020204" pitchFamily="34" charset="0"/>
              <a:buChar char="•"/>
            </a:pP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Any non-Carmichael composite number N must fail Fermat’s test for some value of  a</a:t>
            </a:r>
            <a:r>
              <a:rPr lang="en-US" sz="2400" dirty="0">
                <a:latin typeface="Times New Roman" panose="02020603050405020304" pitchFamily="18" charset="0"/>
                <a:ea typeface="Calibri" panose="020F0502020204030204" pitchFamily="34" charset="0"/>
                <a:cs typeface="Times New Roman" panose="02020603050405020304" pitchFamily="18" charset="0"/>
              </a:rPr>
              <a:t>; and </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this implies immediately that N fails Fermat’s test for </a:t>
            </a:r>
            <a:r>
              <a:rPr lang="en-US" sz="2400" i="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at least half the possible values of a!</a:t>
            </a:r>
            <a:endParaRPr lang="en-US" sz="24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450944"/>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720646" y="3212032"/>
                <a:ext cx="8504901" cy="2971454"/>
              </a:xfrm>
              <a:prstGeom prst="rect">
                <a:avLst/>
              </a:prstGeom>
              <a:solidFill>
                <a:srgbClr val="FFFF00"/>
              </a:solidFill>
              <a:ln>
                <a:solidFill>
                  <a:srgbClr val="FF0000"/>
                </a:solidFill>
              </a:ln>
            </p:spPr>
            <p:txBody>
              <a:bodyPr wrap="square">
                <a:spAutoFit/>
              </a:bodyPr>
              <a:lstStyle/>
              <a:p>
                <a:pPr>
                  <a:lnSpc>
                    <a:spcPct val="107000"/>
                  </a:lnSpc>
                  <a:spcAft>
                    <a:spcPts val="1200"/>
                  </a:spcAft>
                </a:pPr>
                <a:r>
                  <a:rPr lang="en-US" sz="2800" dirty="0">
                    <a:ea typeface="Calibri" panose="020F0502020204030204" pitchFamily="34" charset="0"/>
                    <a:cs typeface="Times New Roman" panose="02020603050405020304" pitchFamily="18" charset="0"/>
                  </a:rPr>
                  <a:t>Lemma 0.5:	</a:t>
                </a:r>
              </a:p>
              <a:p>
                <a:pPr>
                  <a:lnSpc>
                    <a:spcPct val="107000"/>
                  </a:lnSpc>
                  <a:spcAft>
                    <a:spcPts val="12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sz="2400" b="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1 (mod N) for some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relatively prime to N, then it must hold for at least half the choices of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&lt; N.</a:t>
                </a:r>
              </a:p>
              <a:p>
                <a:pPr>
                  <a:lnSpc>
                    <a:spcPct val="107000"/>
                  </a:lnSpc>
                  <a:spcAft>
                    <a:spcPts val="12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Reason: Every b &lt; N that passes Fermat’s test with respect to N (i.e.,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N-1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 (mod N) ) has a twin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a.b</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that fails the test:</a:t>
                </a:r>
              </a:p>
              <a:p>
                <a:pPr>
                  <a:lnSpc>
                    <a:spcPct val="107000"/>
                  </a:lnSpc>
                  <a:spcAft>
                    <a:spcPts val="12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a.b</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N-1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N-1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N-1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N-1 </a:t>
                </a:r>
                <a14:m>
                  <m:oMath xmlns:m="http://schemas.openxmlformats.org/officeDocument/2006/math">
                    <m:r>
                      <a:rPr lang="en-US" sz="2400" b="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1 (mod N) .</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720646" y="3212032"/>
                <a:ext cx="8504901" cy="2971454"/>
              </a:xfrm>
              <a:prstGeom prst="rect">
                <a:avLst/>
              </a:prstGeom>
              <a:blipFill>
                <a:blip r:embed="rId2"/>
                <a:stretch>
                  <a:fillRect l="-1360" t="-1636" b="-3476"/>
                </a:stretch>
              </a:blipFill>
              <a:ln>
                <a:solidFill>
                  <a:srgbClr val="FF0000"/>
                </a:solidFill>
              </a:ln>
            </p:spPr>
            <p:txBody>
              <a:bodyPr/>
              <a:lstStyle/>
              <a:p>
                <a:r>
                  <a:rPr lang="en-US">
                    <a:noFill/>
                  </a:rPr>
                  <a:t> </a:t>
                </a:r>
              </a:p>
            </p:txBody>
          </p:sp>
        </mc:Fallback>
      </mc:AlternateContent>
      <p:sp>
        <p:nvSpPr>
          <p:cNvPr id="3" name="Rectangle 2">
            <a:extLst>
              <a:ext uri="{FF2B5EF4-FFF2-40B4-BE49-F238E27FC236}">
                <a16:creationId xmlns:a16="http://schemas.microsoft.com/office/drawing/2014/main" id="{82E863C8-7049-39AC-8CD0-E3E2AFE56962}"/>
              </a:ext>
            </a:extLst>
          </p:cNvPr>
          <p:cNvSpPr/>
          <p:nvPr/>
        </p:nvSpPr>
        <p:spPr>
          <a:xfrm>
            <a:off x="1720646" y="435130"/>
            <a:ext cx="8504901" cy="2415213"/>
          </a:xfrm>
          <a:prstGeom prst="rect">
            <a:avLst/>
          </a:prstGeom>
          <a:solidFill>
            <a:srgbClr val="FFFF00"/>
          </a:solidFill>
          <a:ln>
            <a:solidFill>
              <a:srgbClr val="FF0000"/>
            </a:solidFill>
          </a:ln>
        </p:spPr>
        <p:txBody>
          <a:bodyPr wrap="square">
            <a:spAutoFit/>
          </a:bodyPr>
          <a:lstStyle/>
          <a:p>
            <a:pPr>
              <a:lnSpc>
                <a:spcPct val="107000"/>
              </a:lnSpc>
              <a:spcAft>
                <a:spcPts val="1200"/>
              </a:spcAft>
            </a:pPr>
            <a:r>
              <a:rPr lang="en-US" sz="2800" dirty="0">
                <a:ea typeface="Calibri" panose="020F0502020204030204" pitchFamily="34" charset="0"/>
                <a:cs typeface="Times New Roman" panose="02020603050405020304" pitchFamily="18" charset="0"/>
              </a:rPr>
              <a:t>Theorem 0.3: </a:t>
            </a:r>
          </a:p>
          <a:p>
            <a:pPr>
              <a:lnSpc>
                <a:spcPct val="107000"/>
              </a:lnSpc>
              <a:spcAft>
                <a:spcPts val="12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There are infinitely many primes.</a:t>
            </a:r>
          </a:p>
          <a:p>
            <a:pPr>
              <a:lnSpc>
                <a:spcPct val="107000"/>
              </a:lnSpc>
              <a:spcAft>
                <a:spcPts val="12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Reason: Assume that there are only n primes, p</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p</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p</a:t>
            </a:r>
            <a:r>
              <a:rPr lang="en-US" sz="2400" baseline="-25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Let Q = p</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p</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p</a:t>
            </a:r>
            <a:r>
              <a:rPr lang="en-US" sz="2400" baseline="-25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 If p</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k</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divides Q, then p</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k</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divides Q - p</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p</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p</a:t>
            </a:r>
            <a:r>
              <a:rPr lang="en-US" sz="2400" baseline="-25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1. This implies that Q is either a prime or a prime factor of Q.</a:t>
            </a:r>
            <a:endPar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20031196"/>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42081" y="1034538"/>
            <a:ext cx="10050651" cy="3428973"/>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628427" y="1318959"/>
                <a:ext cx="9112195" cy="4885825"/>
              </a:xfrm>
              <a:prstGeom prst="rect">
                <a:avLst/>
              </a:prstGeom>
            </p:spPr>
            <p:txBody>
              <a:bodyPr wrap="square">
                <a:spAutoFit/>
              </a:bodyPr>
              <a:lstStyle/>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Disregarding the Carmichael numbers, let assert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f N is prime,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then a</a:t>
                </a:r>
                <a:r>
                  <a:rPr lang="en-US" sz="2200" baseline="30000" dirty="0">
                    <a:effectLst/>
                    <a:latin typeface="Times New Roman" panose="02020603050405020304" pitchFamily="18" charset="0"/>
                    <a:ea typeface="Calibri" panose="020F0502020204030204" pitchFamily="34" charset="0"/>
                    <a:cs typeface="Times New Roman" panose="02020603050405020304" pitchFamily="18" charset="0"/>
                  </a:rPr>
                  <a:t>N-1</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1 (mod N), for all a &lt; 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1200"/>
                  </a:spcAft>
                  <a:buFont typeface="Arial" panose="020B0604020202020204" pitchFamily="34" charset="0"/>
                  <a:buChar char="•"/>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f N is not prime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then a</a:t>
                </a:r>
                <a:r>
                  <a:rPr lang="en-US" sz="2200" baseline="30000" dirty="0">
                    <a:effectLst/>
                    <a:latin typeface="Times New Roman" panose="02020603050405020304" pitchFamily="18" charset="0"/>
                    <a:ea typeface="Calibri" panose="020F0502020204030204" pitchFamily="34" charset="0"/>
                    <a:cs typeface="Times New Roman" panose="02020603050405020304" pitchFamily="18" charset="0"/>
                  </a:rPr>
                  <a:t>N-1</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1 (mod N), for at most half the values of a &lt; 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algorithm of Figure 1.7, therefore, has the following probabilistic behavior.</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Arial" panose="020B0604020202020204" pitchFamily="34" charset="0"/>
                  <a:buChar char="•"/>
                </a:pP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Pr</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(Algorithm 1.7 returns yes when N is prime)  = 1</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Arial" panose="020B0604020202020204" pitchFamily="34" charset="0"/>
                  <a:buChar char="•"/>
                </a:pP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Pr</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(Algorithm 1.7 returns yes when N is not prime) ≤ </a:t>
                </a:r>
                <a14:m>
                  <m:oMath xmlns:m="http://schemas.openxmlformats.org/officeDocument/2006/math">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R</a:t>
                </a:r>
                <a:r>
                  <a:rPr lang="en-US" sz="22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educe this one-sided error by repeating the procedure many times, by randomly picking several values of </a:t>
                </a:r>
                <a:r>
                  <a:rPr lang="en-US" sz="2200" i="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2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and testing them all (Figure 1.8).</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Pr</a:t>
                </a:r>
                <a:r>
                  <a:rPr lang="en-US" sz="22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(Algorithm 1.8 returns yes when N is not prime) ≤ </a:t>
                </a:r>
                <a14:m>
                  <m:oMath xmlns:m="http://schemas.openxmlformats.org/officeDocument/2006/math">
                    <m:f>
                      <m:fPr>
                        <m:ctrlPr>
                          <a:rPr lang="en-US" sz="2200" i="1">
                            <a:solidFill>
                              <a:srgbClr val="0000FF"/>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200" i="1">
                            <a:solidFill>
                              <a:srgbClr val="0000FF"/>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sSup>
                          <m:sSupPr>
                            <m:ctrlPr>
                              <a:rPr lang="en-US" sz="2200" i="1">
                                <a:solidFill>
                                  <a:srgbClr val="0000FF"/>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200" i="1">
                                <a:solidFill>
                                  <a:srgbClr val="0000FF"/>
                                </a:solidFill>
                                <a:effectLst/>
                                <a:latin typeface="Cambria Math" panose="02040503050406030204" pitchFamily="18" charset="0"/>
                                <a:ea typeface="Times New Roman" panose="02020603050405020304" pitchFamily="18" charset="0"/>
                                <a:cs typeface="Times New Roman" panose="02020603050405020304" pitchFamily="18" charset="0"/>
                              </a:rPr>
                              <m:t> 2</m:t>
                            </m:r>
                          </m:e>
                          <m:sup>
                            <m:r>
                              <a:rPr lang="en-US" sz="2200" i="1">
                                <a:solidFill>
                                  <a:srgbClr val="0000FF"/>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2200" i="1">
                                <a:solidFill>
                                  <a:srgbClr val="0000FF"/>
                                </a:solidFill>
                                <a:effectLst/>
                                <a:latin typeface="Cambria Math" panose="02040503050406030204" pitchFamily="18" charset="0"/>
                                <a:ea typeface="Times New Roman" panose="02020603050405020304" pitchFamily="18" charset="0"/>
                                <a:cs typeface="Times New Roman" panose="02020603050405020304" pitchFamily="18" charset="0"/>
                              </a:rPr>
                              <m:t>  </m:t>
                            </m:r>
                          </m:sup>
                        </m:sSup>
                      </m:den>
                    </m:f>
                  </m:oMath>
                </a14:m>
                <a:r>
                  <a:rPr lang="en-US" sz="22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628427" y="1318959"/>
                <a:ext cx="9112195" cy="4885825"/>
              </a:xfrm>
              <a:prstGeom prst="rect">
                <a:avLst/>
              </a:prstGeom>
              <a:blipFill>
                <a:blip r:embed="rId2"/>
                <a:stretch>
                  <a:fillRect l="-870" t="-748" r="-468" b="-125"/>
                </a:stretch>
              </a:blipFill>
            </p:spPr>
            <p:txBody>
              <a:bodyPr/>
              <a:lstStyle/>
              <a:p>
                <a:r>
                  <a:rPr lang="en-US">
                    <a:noFill/>
                  </a:rPr>
                  <a:t> </a:t>
                </a:r>
              </a:p>
            </p:txBody>
          </p:sp>
        </mc:Fallback>
      </mc:AlternateContent>
    </p:spTree>
    <p:extLst>
      <p:ext uri="{BB962C8B-B14F-4D97-AF65-F5344CB8AC3E}">
        <p14:creationId xmlns:p14="http://schemas.microsoft.com/office/powerpoint/2010/main" val="4025517816"/>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50569" y="3789336"/>
            <a:ext cx="9542307" cy="581186"/>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930793" y="1431451"/>
                <a:ext cx="9316327" cy="5072479"/>
              </a:xfrm>
              <a:prstGeom prst="rect">
                <a:avLst/>
              </a:prstGeom>
            </p:spPr>
            <p:txBody>
              <a:bodyPr wrap="square">
                <a:spAutoFit/>
              </a:bodyPr>
              <a:lstStyle/>
              <a:p>
                <a:pPr>
                  <a:lnSpc>
                    <a:spcPct val="107000"/>
                  </a:lnSpc>
                  <a:spcAft>
                    <a:spcPts val="800"/>
                  </a:spcAft>
                </a:pPr>
                <a:r>
                  <a:rPr lang="en-US" sz="2600" dirty="0">
                    <a:effectLst/>
                    <a:ea typeface="Calibri" panose="020F0502020204030204" pitchFamily="34" charset="0"/>
                    <a:cs typeface="Times New Roman" panose="02020603050405020304" pitchFamily="18" charset="0"/>
                  </a:rPr>
                  <a:t>Figure 1.8   An algorithm for testing primality,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with low error probability.</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1200"/>
                  </a:spcBef>
                  <a:spcAft>
                    <a:spcPts val="600"/>
                  </a:spcAft>
                </a:pPr>
                <a:r>
                  <a:rPr lang="en-US" sz="2200" spc="-100" dirty="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function primality2( N )</a:t>
                </a:r>
                <a:endParaRPr lang="en-US" sz="2200" spc="-100"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6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Input: Positive integer 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Output: yes/no</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600"/>
                  </a:spcAft>
                </a:pP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Pick positive integers a</a:t>
                </a:r>
                <a:r>
                  <a:rPr lang="en-US" sz="2400" spc="-100" baseline="-25000" dirty="0">
                    <a:effectLst/>
                    <a:latin typeface="Consolas" panose="020B0609020204030204" pitchFamily="49" charset="0"/>
                    <a:ea typeface="Calibri" panose="020F0502020204030204" pitchFamily="34" charset="0"/>
                    <a:cs typeface="Times New Roman" panose="02020603050405020304" pitchFamily="18" charset="0"/>
                  </a:rPr>
                  <a:t>1</a:t>
                </a: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 a</a:t>
                </a:r>
                <a:r>
                  <a:rPr lang="en-US" sz="2400" spc="-100" baseline="-25000" dirty="0">
                    <a:effectLst/>
                    <a:latin typeface="Consolas" panose="020B0609020204030204" pitchFamily="49" charset="0"/>
                    <a:ea typeface="Calibri" panose="020F0502020204030204" pitchFamily="34" charset="0"/>
                    <a:cs typeface="Times New Roman" panose="02020603050405020304" pitchFamily="18" charset="0"/>
                  </a:rPr>
                  <a:t>2</a:t>
                </a: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 …, </a:t>
                </a:r>
                <a:r>
                  <a:rPr lang="en-US" sz="2400" spc="-100" dirty="0" err="1">
                    <a:effectLst/>
                    <a:latin typeface="Consolas" panose="020B0609020204030204" pitchFamily="49" charset="0"/>
                    <a:ea typeface="Calibri" panose="020F0502020204030204" pitchFamily="34" charset="0"/>
                    <a:cs typeface="Times New Roman" panose="02020603050405020304" pitchFamily="18" charset="0"/>
                  </a:rPr>
                  <a:t>a</a:t>
                </a:r>
                <a:r>
                  <a:rPr lang="en-US" sz="2400" spc="-100" baseline="-25000" dirty="0" err="1">
                    <a:effectLst/>
                    <a:latin typeface="Consolas" panose="020B0609020204030204" pitchFamily="49" charset="0"/>
                    <a:ea typeface="Calibri" panose="020F0502020204030204" pitchFamily="34" charset="0"/>
                    <a:cs typeface="Times New Roman" panose="02020603050405020304" pitchFamily="18" charset="0"/>
                  </a:rPr>
                  <a:t>k</a:t>
                </a: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 &lt; N at random</a:t>
                </a:r>
              </a:p>
              <a:p>
                <a:pPr marL="457200" marR="0">
                  <a:spcBef>
                    <a:spcPts val="0"/>
                  </a:spcBef>
                  <a:spcAft>
                    <a:spcPts val="600"/>
                  </a:spcAft>
                </a:pP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if </a:t>
                </a:r>
                <a14:m>
                  <m:oMath xmlns:m="http://schemas.openxmlformats.org/officeDocument/2006/math">
                    <m:sSubSup>
                      <m:sSubSupPr>
                        <m:ctrlPr>
                          <a:rPr lang="en-US" sz="2400" i="1" spc="-100">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400" i="1" spc="-100">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400" i="1" spc="-100">
                            <a:effectLst/>
                            <a:latin typeface="Cambria Math" panose="02040503050406030204" pitchFamily="18" charset="0"/>
                            <a:ea typeface="Calibri" panose="020F0502020204030204" pitchFamily="34" charset="0"/>
                            <a:cs typeface="Times New Roman" panose="02020603050405020304" pitchFamily="18" charset="0"/>
                          </a:rPr>
                          <m:t>𝑖</m:t>
                        </m:r>
                      </m:sub>
                      <m:sup>
                        <m:r>
                          <a:rPr lang="en-US" sz="2400" i="1" spc="-100">
                            <a:effectLst/>
                            <a:latin typeface="Cambria Math" panose="02040503050406030204" pitchFamily="18" charset="0"/>
                            <a:ea typeface="Calibri" panose="020F0502020204030204" pitchFamily="34" charset="0"/>
                            <a:cs typeface="Times New Roman" panose="02020603050405020304" pitchFamily="18" charset="0"/>
                          </a:rPr>
                          <m:t>𝑁</m:t>
                        </m:r>
                        <m:r>
                          <a:rPr lang="en-US" sz="2400" i="1" spc="-100">
                            <a:effectLst/>
                            <a:latin typeface="Cambria Math" panose="02040503050406030204" pitchFamily="18" charset="0"/>
                            <a:ea typeface="Calibri" panose="020F0502020204030204" pitchFamily="34" charset="0"/>
                            <a:cs typeface="Times New Roman" panose="02020603050405020304" pitchFamily="18" charset="0"/>
                          </a:rPr>
                          <m:t>−1</m:t>
                        </m:r>
                      </m:sup>
                    </m:sSubSup>
                  </m:oMath>
                </a14:m>
                <a:r>
                  <a:rPr lang="en-US" sz="2400" spc="-100" dirty="0">
                    <a:effectLst/>
                    <a:latin typeface="Consolas" panose="020B0609020204030204" pitchFamily="49" charset="0"/>
                    <a:ea typeface="Calibri" panose="020F0502020204030204" pitchFamily="34" charset="0"/>
                    <a:cs typeface="Times New Roman" panose="02020603050405020304" pitchFamily="18" charset="0"/>
                  </a:rPr>
                  <a:t> ≡ 1 (mod N), for all </a:t>
                </a:r>
                <a:r>
                  <a:rPr lang="en-US" sz="2400" spc="-100" dirty="0" err="1">
                    <a:effectLst/>
                    <a:latin typeface="Consolas" panose="020B0609020204030204" pitchFamily="49" charset="0"/>
                    <a:ea typeface="Calibri" panose="020F0502020204030204" pitchFamily="34" charset="0"/>
                    <a:cs typeface="Times New Roman" panose="02020603050405020304" pitchFamily="18" charset="0"/>
                  </a:rPr>
                  <a:t>i</a:t>
                </a: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 = 1, 2, …, k:</a:t>
                </a:r>
              </a:p>
              <a:p>
                <a:pPr marL="457200" marR="0">
                  <a:spcBef>
                    <a:spcPts val="0"/>
                  </a:spcBef>
                  <a:spcAft>
                    <a:spcPts val="600"/>
                  </a:spcAft>
                </a:pP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then	</a:t>
                </a:r>
              </a:p>
              <a:p>
                <a:pPr marL="457200" marR="0" indent="457200">
                  <a:spcBef>
                    <a:spcPts val="0"/>
                  </a:spcBef>
                  <a:spcAft>
                    <a:spcPts val="600"/>
                  </a:spcAft>
                </a:pP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return yes;</a:t>
                </a:r>
              </a:p>
              <a:p>
                <a:pPr marL="457200" marR="0">
                  <a:spcBef>
                    <a:spcPts val="0"/>
                  </a:spcBef>
                  <a:spcAft>
                    <a:spcPts val="600"/>
                  </a:spcAft>
                </a:pP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else</a:t>
                </a:r>
              </a:p>
              <a:p>
                <a:pPr marL="457200" marR="0">
                  <a:spcBef>
                    <a:spcPts val="0"/>
                  </a:spcBef>
                  <a:spcAft>
                    <a:spcPts val="600"/>
                  </a:spcAft>
                </a:pP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	return no;</a:t>
                </a:r>
              </a:p>
            </p:txBody>
          </p:sp>
        </mc:Choice>
        <mc:Fallback xmlns="">
          <p:sp>
            <p:nvSpPr>
              <p:cNvPr id="2" name="Rectangle 1"/>
              <p:cNvSpPr>
                <a:spLocks noRot="1" noChangeAspect="1" noMove="1" noResize="1" noEditPoints="1" noAdjustHandles="1" noChangeArrowheads="1" noChangeShapeType="1" noTextEdit="1"/>
              </p:cNvSpPr>
              <p:nvPr/>
            </p:nvSpPr>
            <p:spPr>
              <a:xfrm>
                <a:off x="1930793" y="1431451"/>
                <a:ext cx="9316327" cy="5072479"/>
              </a:xfrm>
              <a:prstGeom prst="rect">
                <a:avLst/>
              </a:prstGeom>
              <a:blipFill>
                <a:blip r:embed="rId2"/>
                <a:stretch>
                  <a:fillRect l="-1178" t="-841" b="-1803"/>
                </a:stretch>
              </a:blipFill>
            </p:spPr>
            <p:txBody>
              <a:bodyPr/>
              <a:lstStyle/>
              <a:p>
                <a:r>
                  <a:rPr lang="en-US">
                    <a:noFill/>
                  </a:rPr>
                  <a:t> </a:t>
                </a:r>
              </a:p>
            </p:txBody>
          </p:sp>
        </mc:Fallback>
      </mc:AlternateContent>
    </p:spTree>
    <p:extLst>
      <p:ext uri="{BB962C8B-B14F-4D97-AF65-F5344CB8AC3E}">
        <p14:creationId xmlns:p14="http://schemas.microsoft.com/office/powerpoint/2010/main" val="3942581552"/>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518698" y="695987"/>
                <a:ext cx="9208295" cy="5556073"/>
              </a:xfrm>
              <a:prstGeom prst="rect">
                <a:avLst/>
              </a:prstGeom>
            </p:spPr>
            <p:txBody>
              <a:bodyPr wrap="square">
                <a:spAutoFit/>
              </a:bodyPr>
              <a:lstStyle/>
              <a:p>
                <a:pPr>
                  <a:spcAft>
                    <a:spcPts val="600"/>
                  </a:spcAft>
                </a:pPr>
                <a:r>
                  <a:rPr lang="en-US" sz="2600" dirty="0">
                    <a:ea typeface="Calibri" panose="020F0502020204030204" pitchFamily="34" charset="0"/>
                    <a:cs typeface="Times New Roman" panose="02020603050405020304" pitchFamily="18" charset="0"/>
                  </a:rPr>
                  <a:t>Generating random primes</a:t>
                </a:r>
                <a:endParaRPr lang="en-US" sz="2600" dirty="0">
                  <a:effectLst/>
                  <a:ea typeface="Calibri" panose="020F0502020204030204" pitchFamily="34" charset="0"/>
                  <a:cs typeface="Times New Roman" panose="02020603050405020304" pitchFamily="18" charset="0"/>
                </a:endParaRPr>
              </a:p>
              <a:p>
                <a:pPr>
                  <a:spcAft>
                    <a:spcPts val="6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Can we have a fast algorithm for choosing random primes that are a few hundred bits long?  Since primes are abundant, a random n-bit number has roughly a one-in-n chance of being prime (actually about 1/(ln </a:t>
                </a:r>
                <a:r>
                  <a:rPr lang="en-US" sz="2200" dirty="0">
                    <a:latin typeface="Times New Roman" panose="02020603050405020304" pitchFamily="18" charset="0"/>
                    <a:ea typeface="Calibri" panose="020F0502020204030204" pitchFamily="34" charset="0"/>
                    <a:cs typeface="Times New Roman" panose="02020603050405020304" pitchFamily="18" charset="0"/>
                  </a:rPr>
                  <a:t>2</a:t>
                </a:r>
                <a:r>
                  <a:rPr lang="en-US" sz="2200" baseline="30000" dirty="0">
                    <a:effectLst/>
                    <a:latin typeface="Times New Roman" panose="02020603050405020304" pitchFamily="18" charset="0"/>
                    <a:ea typeface="Calibri" panose="020F0502020204030204" pitchFamily="34" charset="0"/>
                    <a:cs typeface="Times New Roman" panose="02020603050405020304" pitchFamily="18" charset="0"/>
                  </a:rPr>
                  <a:t>n</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  1.44/n). For instance, 1 in 20 social security numbers is prime!  [i.e., 1/(ln </a:t>
                </a:r>
                <a:r>
                  <a:rPr lang="en-US" sz="2200" dirty="0">
                    <a:latin typeface="Times New Roman" panose="02020603050405020304" pitchFamily="18" charset="0"/>
                    <a:ea typeface="Calibri" panose="020F0502020204030204" pitchFamily="34" charset="0"/>
                    <a:cs typeface="Times New Roman" panose="02020603050405020304" pitchFamily="18" charset="0"/>
                  </a:rPr>
                  <a:t>2</a:t>
                </a:r>
                <a:r>
                  <a:rPr lang="en-US" sz="2200" baseline="30000" dirty="0">
                    <a:effectLst/>
                    <a:latin typeface="Times New Roman" panose="02020603050405020304" pitchFamily="18" charset="0"/>
                    <a:ea typeface="Calibri" panose="020F0502020204030204" pitchFamily="34" charset="0"/>
                    <a:cs typeface="Times New Roman" panose="02020603050405020304" pitchFamily="18" charset="0"/>
                  </a:rPr>
                  <a:t>20</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 1/20.]</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Lagrange’s prime number theorem</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Let </a:t>
                </a:r>
                <a14:m>
                  <m:oMath xmlns:m="http://schemas.openxmlformats.org/officeDocument/2006/math">
                    <m:r>
                      <a:rPr lang="en-US" sz="2200" i="1" dirty="0" smtClean="0">
                        <a:solidFill>
                          <a:srgbClr val="0000FF"/>
                        </a:solidFill>
                        <a:effectLst/>
                        <a:latin typeface="Cambria Math" panose="02040503050406030204" pitchFamily="18" charset="0"/>
                        <a:ea typeface="Cambria Math" panose="02040503050406030204" pitchFamily="18" charset="0"/>
                        <a:cs typeface="Times New Roman" panose="02020603050405020304" pitchFamily="18" charset="0"/>
                      </a:rPr>
                      <m:t>𝜋</m:t>
                    </m:r>
                  </m:oMath>
                </a14:m>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(x) be the number of primes ≤ x. Then </a:t>
                </a:r>
                <a14:m>
                  <m:oMath xmlns:m="http://schemas.openxmlformats.org/officeDocument/2006/math">
                    <m:r>
                      <a:rPr lang="en-US" sz="2200" i="1" dirty="0" smtClean="0">
                        <a:solidFill>
                          <a:srgbClr val="0000FF"/>
                        </a:solidFill>
                        <a:effectLst/>
                        <a:latin typeface="Cambria Math" panose="02040503050406030204" pitchFamily="18" charset="0"/>
                        <a:ea typeface="Cambria Math" panose="02040503050406030204" pitchFamily="18" charset="0"/>
                        <a:cs typeface="Times New Roman" panose="02020603050405020304" pitchFamily="18" charset="0"/>
                      </a:rPr>
                      <m:t>𝜋</m:t>
                    </m:r>
                  </m:oMath>
                </a14:m>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(x)  ≈  x / (ln x ), or more precisely</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lvl="1">
                  <a:spcAft>
                    <a:spcPts val="600"/>
                  </a:spcAft>
                </a:pPr>
                <a14:m>
                  <m:oMath xmlns:m="http://schemas.openxmlformats.org/officeDocument/2006/math">
                    <m:func>
                      <m:funcPr>
                        <m:ctrlP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funcPr>
                      <m:fName>
                        <m:limLow>
                          <m:limLowPr>
                            <m:ctrlP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limLowPr>
                          <m:e>
                            <m:r>
                              <m:rPr>
                                <m:sty m:val="p"/>
                              </m:rPr>
                              <a:rPr lang="en-US" sz="220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lim</m:t>
                            </m:r>
                          </m:e>
                          <m:lim>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𝑥</m:t>
                            </m:r>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 → </m:t>
                            </m:r>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𝛼</m:t>
                            </m:r>
                          </m:lim>
                        </m:limLow>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  </m:t>
                        </m:r>
                      </m:fName>
                      <m:e>
                        <m:f>
                          <m:fPr>
                            <m:ctrlP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i="1" smtClean="0">
                                <a:solidFill>
                                  <a:srgbClr val="0000FF"/>
                                </a:solidFill>
                                <a:effectLst/>
                                <a:latin typeface="Cambria Math" panose="02040503050406030204" pitchFamily="18" charset="0"/>
                                <a:ea typeface="Cambria Math" panose="02040503050406030204" pitchFamily="18" charset="0"/>
                                <a:cs typeface="Times New Roman" panose="02020603050405020304" pitchFamily="18" charset="0"/>
                              </a:rPr>
                              <m:t>𝜋</m:t>
                            </m:r>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𝑥</m:t>
                            </m:r>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m:t>
                            </m:r>
                          </m:num>
                          <m:den>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𝑥</m:t>
                            </m:r>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m:t>
                            </m:r>
                            <m:func>
                              <m:funcPr>
                                <m:ctrlP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US" sz="220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ln</m:t>
                                </m:r>
                              </m:fName>
                              <m:e>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𝑥</m:t>
                                </m:r>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m:t>
                                </m:r>
                              </m:e>
                            </m:func>
                          </m:den>
                        </m:f>
                      </m:e>
                    </m:func>
                  </m:oMath>
                </a14:m>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 1.    [Note that ln x is the natural algorithm of x.]</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Such abundance makes it simple to generate a random n-bit prime:</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spcAft>
                    <a:spcPts val="600"/>
                  </a:spcAft>
                  <a:buFont typeface="Symbol" panose="05050102010706020507" pitchFamily="18" charset="2"/>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Pick a random n-bit number 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spcAft>
                    <a:spcPts val="600"/>
                  </a:spcAft>
                  <a:buFont typeface="Symbol" panose="05050102010706020507" pitchFamily="18" charset="2"/>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Run a primality test on 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spcAft>
                    <a:spcPts val="600"/>
                  </a:spcAft>
                  <a:buFont typeface="Symbol" panose="05050102010706020507" pitchFamily="18" charset="2"/>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If it passes the test, output N; else repeat the process.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518698" y="695987"/>
                <a:ext cx="9208295" cy="5556073"/>
              </a:xfrm>
              <a:prstGeom prst="rect">
                <a:avLst/>
              </a:prstGeom>
              <a:blipFill>
                <a:blip r:embed="rId2"/>
                <a:stretch>
                  <a:fillRect l="-1191" t="-877" r="-529" b="-1206"/>
                </a:stretch>
              </a:blipFill>
            </p:spPr>
            <p:txBody>
              <a:bodyPr/>
              <a:lstStyle/>
              <a:p>
                <a:r>
                  <a:rPr lang="en-US">
                    <a:noFill/>
                  </a:rPr>
                  <a:t> </a:t>
                </a:r>
              </a:p>
            </p:txBody>
          </p:sp>
        </mc:Fallback>
      </mc:AlternateContent>
      <p:pic>
        <p:nvPicPr>
          <p:cNvPr id="4" name="Picture 3" descr="Image result for smiley face images">
            <a:extLst>
              <a:ext uri="{FF2B5EF4-FFF2-40B4-BE49-F238E27FC236}">
                <a16:creationId xmlns:a16="http://schemas.microsoft.com/office/drawing/2014/main" id="{670480B7-ADD8-4531-85B6-D5249E51F9B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54763">
            <a:off x="703371" y="2794071"/>
            <a:ext cx="454775" cy="326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273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5F7F07-EC20-ED02-6839-64011AAC0032}"/>
              </a:ext>
            </a:extLst>
          </p:cNvPr>
          <p:cNvSpPr txBox="1"/>
          <p:nvPr/>
        </p:nvSpPr>
        <p:spPr>
          <a:xfrm>
            <a:off x="1329601" y="1159723"/>
            <a:ext cx="10289309" cy="609600"/>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840413" y="1356071"/>
            <a:ext cx="8479877" cy="4578561"/>
          </a:xfrm>
          <a:prstGeom prst="rect">
            <a:avLst/>
          </a:prstGeom>
        </p:spPr>
        <p:txBody>
          <a:bodyPr wrap="square">
            <a:spAutoFit/>
          </a:bodyPr>
          <a:lstStyle/>
          <a:p>
            <a:pPr>
              <a:lnSpc>
                <a:spcPct val="107000"/>
              </a:lnSpc>
              <a:spcAft>
                <a:spcPts val="1200"/>
              </a:spcAft>
            </a:pPr>
            <a:r>
              <a:rPr lang="en-US" sz="2600" dirty="0">
                <a:ea typeface="Calibri" panose="020F0502020204030204" pitchFamily="34" charset="0"/>
                <a:cs typeface="Times New Roman" panose="02020603050405020304" pitchFamily="18" charset="0"/>
              </a:rPr>
              <a:t>Introduction –</a:t>
            </a:r>
          </a:p>
          <a:p>
            <a:pPr marL="914400" indent="-455613">
              <a:lnSpc>
                <a:spcPct val="107000"/>
              </a:lnSpc>
              <a:spcAft>
                <a:spcPts val="12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What is an algorithm?</a:t>
            </a:r>
          </a:p>
          <a:p>
            <a:pPr marL="914400" indent="-455613">
              <a:lnSpc>
                <a:spcPct val="107000"/>
              </a:lnSpc>
              <a:spcAft>
                <a:spcPts val="80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What is computer prog</a:t>
            </a:r>
            <a:r>
              <a:rPr lang="en-US" sz="2400" dirty="0">
                <a:latin typeface="Times New Roman" panose="02020603050405020304" pitchFamily="18" charset="0"/>
                <a:ea typeface="Calibri" panose="020F0502020204030204" pitchFamily="34" charset="0"/>
                <a:cs typeface="Times New Roman" panose="02020603050405020304" pitchFamily="18" charset="0"/>
              </a:rPr>
              <a:t>ram?</a:t>
            </a:r>
          </a:p>
          <a:p>
            <a:pPr marL="914400" indent="-455613">
              <a:lnSpc>
                <a:spcPct val="107000"/>
              </a:lnSpc>
              <a:spcAft>
                <a:spcPts val="80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What is a problem?</a:t>
            </a:r>
          </a:p>
          <a:p>
            <a:pPr marL="914400" indent="-455613">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What are the parameters to a problem</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914400" indent="-455613">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What is an instance of the problem?</a:t>
            </a:r>
          </a:p>
          <a:p>
            <a:pPr marL="914400" indent="-455613">
              <a:lnSpc>
                <a:spcPct val="107000"/>
              </a:lnSpc>
              <a:spcAft>
                <a:spcPts val="80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What is a solution of an instance of the problem?</a:t>
            </a:r>
          </a:p>
          <a:p>
            <a:pPr marL="914400" indent="-455613">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What is an algorithm for the problem?</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descr="Image result for sad face">
            <a:extLst>
              <a:ext uri="{FF2B5EF4-FFF2-40B4-BE49-F238E27FC236}">
                <a16:creationId xmlns:a16="http://schemas.microsoft.com/office/drawing/2014/main" id="{20B2F5DA-73B3-4BFA-9D09-31A3620CFBA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329601" y="1159723"/>
            <a:ext cx="427712" cy="392696"/>
          </a:xfrm>
          <a:prstGeom prst="rect">
            <a:avLst/>
          </a:prstGeom>
          <a:noFill/>
        </p:spPr>
      </p:pic>
    </p:spTree>
    <p:extLst>
      <p:ext uri="{BB962C8B-B14F-4D97-AF65-F5344CB8AC3E}">
        <p14:creationId xmlns:p14="http://schemas.microsoft.com/office/powerpoint/2010/main" val="3906441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30CB89-1A66-4E13-93E2-74F2FCC36118}"/>
              </a:ext>
            </a:extLst>
          </p:cNvPr>
          <p:cNvSpPr txBox="1"/>
          <p:nvPr/>
        </p:nvSpPr>
        <p:spPr>
          <a:xfrm>
            <a:off x="1179004" y="2169268"/>
            <a:ext cx="9871617" cy="1741251"/>
          </a:xfrm>
          <a:prstGeom prst="rect">
            <a:avLst/>
          </a:prstGeom>
          <a:solidFill>
            <a:srgbClr val="FFFF00"/>
          </a:solidFill>
        </p:spPr>
        <p:txBody>
          <a:bodyPr wrap="square" rtlCol="0">
            <a:spAutoFit/>
          </a:bodyPr>
          <a:lstStyle/>
          <a:p>
            <a:endParaRPr lang="en-US" dirty="0"/>
          </a:p>
        </p:txBody>
      </p:sp>
      <p:sp>
        <p:nvSpPr>
          <p:cNvPr id="2" name="Rectangle 1">
            <a:extLst>
              <a:ext uri="{FF2B5EF4-FFF2-40B4-BE49-F238E27FC236}">
                <a16:creationId xmlns:a16="http://schemas.microsoft.com/office/drawing/2014/main" id="{0F8E176A-66EA-4C31-9C40-6E9DFD045FEA}"/>
              </a:ext>
            </a:extLst>
          </p:cNvPr>
          <p:cNvSpPr/>
          <p:nvPr/>
        </p:nvSpPr>
        <p:spPr>
          <a:xfrm>
            <a:off x="2036671" y="1520785"/>
            <a:ext cx="7586302" cy="4093428"/>
          </a:xfrm>
          <a:prstGeom prst="rect">
            <a:avLst/>
          </a:prstGeom>
        </p:spPr>
        <p:txBody>
          <a:bodyPr wrap="square">
            <a:spAutoFit/>
          </a:bodyPr>
          <a:lstStyle/>
          <a:p>
            <a:r>
              <a:rPr lang="en-US" sz="2600" dirty="0">
                <a:solidFill>
                  <a:srgbClr val="3B3835"/>
                </a:solidFill>
                <a:ea typeface="DengXian" panose="02010600030101010101" pitchFamily="2" charset="-122"/>
                <a:cs typeface="Times New Roman" panose="02020603050405020304" pitchFamily="18" charset="0"/>
              </a:rPr>
              <a:t>Divide and Conquer </a:t>
            </a:r>
            <a:endParaRPr lang="en-US" sz="2600" dirty="0">
              <a:solidFill>
                <a:srgbClr val="3B3835"/>
              </a:solidFill>
              <a:ea typeface="DengXian" panose="02010600030101010101" pitchFamily="2" charset="-122"/>
              <a:cs typeface="Times New Roman" panose="02020603050405020304" pitchFamily="18" charset="0"/>
              <a:sym typeface="Symbol" panose="05050102010706020507" pitchFamily="18" charset="2"/>
            </a:endParaRPr>
          </a:p>
          <a:p>
            <a:endParaRPr lang="en-US" dirty="0">
              <a:solidFill>
                <a:srgbClr val="3B3835"/>
              </a:solidFill>
              <a:latin typeface="Helvetica" panose="020B0604020202020204" pitchFamily="34" charset="0"/>
              <a:ea typeface="DengXian" panose="02010600030101010101" pitchFamily="2" charset="-122"/>
              <a:cs typeface="Times New Roman" panose="02020603050405020304" pitchFamily="18" charset="0"/>
              <a:sym typeface="Symbol" panose="05050102010706020507" pitchFamily="18" charset="2"/>
            </a:endParaRPr>
          </a:p>
          <a:p>
            <a:pPr marL="457200" indent="-457200">
              <a:buFont typeface="Arial" panose="020B0604020202020204" pitchFamily="34" charset="0"/>
              <a:buChar char="•"/>
            </a:pPr>
            <a:r>
              <a:rPr lang="en-US" sz="2400" dirty="0">
                <a:solidFill>
                  <a:srgbClr val="3B3835"/>
                </a:solidFill>
                <a:latin typeface="Times New Roman" panose="02020603050405020304" pitchFamily="18" charset="0"/>
                <a:ea typeface="DengXian" panose="02010600030101010101" pitchFamily="2" charset="-122"/>
                <a:cs typeface="Times New Roman" panose="02020603050405020304" pitchFamily="18" charset="0"/>
              </a:rPr>
              <a:t>Break the problems into smaller sub-problems </a:t>
            </a:r>
            <a:endParaRPr lang="en-US" sz="2400" dirty="0">
              <a:solidFill>
                <a:srgbClr val="3B3835"/>
              </a:solidFill>
              <a:latin typeface="Times New Roman" panose="02020603050405020304" pitchFamily="18" charset="0"/>
              <a:ea typeface="DengXian" panose="02010600030101010101" pitchFamily="2" charset="-122"/>
              <a:cs typeface="Times New Roman" panose="02020603050405020304" pitchFamily="18" charset="0"/>
              <a:sym typeface="Symbol" panose="05050102010706020507" pitchFamily="18" charset="2"/>
            </a:endParaRPr>
          </a:p>
          <a:p>
            <a:pPr marL="457200" indent="-457200">
              <a:buFont typeface="Arial" panose="020B0604020202020204" pitchFamily="34" charset="0"/>
              <a:buChar char="•"/>
            </a:pPr>
            <a:r>
              <a:rPr lang="en-US" sz="2400" dirty="0">
                <a:solidFill>
                  <a:srgbClr val="3B3835"/>
                </a:solidFill>
                <a:latin typeface="Times New Roman" panose="02020603050405020304" pitchFamily="18" charset="0"/>
                <a:ea typeface="DengXian" panose="02010600030101010101" pitchFamily="2" charset="-122"/>
                <a:cs typeface="Times New Roman" panose="02020603050405020304" pitchFamily="18" charset="0"/>
              </a:rPr>
              <a:t>Solve each of the sub-problems </a:t>
            </a:r>
            <a:endParaRPr lang="en-US" sz="2400" dirty="0">
              <a:solidFill>
                <a:srgbClr val="3B3835"/>
              </a:solidFill>
              <a:latin typeface="Times New Roman" panose="02020603050405020304" pitchFamily="18" charset="0"/>
              <a:ea typeface="DengXian" panose="02010600030101010101" pitchFamily="2" charset="-122"/>
              <a:cs typeface="Times New Roman" panose="02020603050405020304" pitchFamily="18" charset="0"/>
              <a:sym typeface="Symbol" panose="05050102010706020507" pitchFamily="18" charset="2"/>
            </a:endParaRPr>
          </a:p>
          <a:p>
            <a:pPr marL="457200" indent="-457200">
              <a:buFont typeface="Arial" panose="020B0604020202020204" pitchFamily="34" charset="0"/>
              <a:buChar char="•"/>
            </a:pPr>
            <a:r>
              <a:rPr lang="en-US" sz="2400" dirty="0">
                <a:solidFill>
                  <a:srgbClr val="3B3835"/>
                </a:solidFill>
                <a:latin typeface="Times New Roman" panose="02020603050405020304" pitchFamily="18" charset="0"/>
                <a:ea typeface="DengXian" panose="02010600030101010101" pitchFamily="2" charset="-122"/>
                <a:cs typeface="Times New Roman" panose="02020603050405020304" pitchFamily="18" charset="0"/>
              </a:rPr>
              <a:t>Combine the solutions to obtain the solution to the original problem </a:t>
            </a:r>
          </a:p>
          <a:p>
            <a:endParaRPr lang="en-US" sz="2400" dirty="0">
              <a:solidFill>
                <a:srgbClr val="3B3835"/>
              </a:solidFill>
              <a:latin typeface="Times New Roman" panose="02020603050405020304" pitchFamily="18" charset="0"/>
              <a:ea typeface="DengXian" panose="02010600030101010101" pitchFamily="2" charset="-122"/>
              <a:cs typeface="Times New Roman" panose="02020603050405020304" pitchFamily="18" charset="0"/>
            </a:endParaRPr>
          </a:p>
          <a:p>
            <a:r>
              <a:rPr lang="en-US" sz="2400" dirty="0">
                <a:solidFill>
                  <a:srgbClr val="3B3835"/>
                </a:solidFill>
                <a:latin typeface="Times New Roman" panose="02020603050405020304" pitchFamily="18" charset="0"/>
                <a:ea typeface="DengXian" panose="02010600030101010101" pitchFamily="2" charset="-122"/>
                <a:cs typeface="Times New Roman" panose="02020603050405020304" pitchFamily="18" charset="0"/>
              </a:rPr>
              <a:t>Examples</a:t>
            </a:r>
          </a:p>
          <a:p>
            <a:pPr marL="457200" indent="-457200">
              <a:buFont typeface="Arial" panose="020B0604020202020204" pitchFamily="34" charset="0"/>
              <a:buChar char="•"/>
            </a:pPr>
            <a:r>
              <a:rPr lang="en-US" sz="2400" dirty="0">
                <a:solidFill>
                  <a:srgbClr val="3B3835"/>
                </a:solidFill>
                <a:latin typeface="Times New Roman" panose="02020603050405020304" pitchFamily="18" charset="0"/>
                <a:ea typeface="DengXian" panose="02010600030101010101" pitchFamily="2" charset="-122"/>
                <a:cs typeface="Times New Roman" panose="02020603050405020304" pitchFamily="18" charset="0"/>
              </a:rPr>
              <a:t>Binary search in a sorted array (recursion) </a:t>
            </a:r>
          </a:p>
          <a:p>
            <a:pPr marL="457200" indent="-457200">
              <a:buFont typeface="Arial" panose="020B0604020202020204" pitchFamily="34" charset="0"/>
              <a:buChar char="•"/>
            </a:pPr>
            <a:r>
              <a:rPr lang="en-US" sz="2400" dirty="0">
                <a:solidFill>
                  <a:srgbClr val="3B3835"/>
                </a:solidFill>
                <a:latin typeface="Times New Roman" panose="02020603050405020304" pitchFamily="18" charset="0"/>
                <a:ea typeface="DengXian" panose="02010600030101010101" pitchFamily="2" charset="-122"/>
                <a:cs typeface="Times New Roman" panose="02020603050405020304" pitchFamily="18" charset="0"/>
              </a:rPr>
              <a:t>Quick sort algorithm (recursion)</a:t>
            </a:r>
          </a:p>
          <a:p>
            <a:pPr marL="457200" indent="-457200">
              <a:buFont typeface="Arial" panose="020B0604020202020204" pitchFamily="34" charset="0"/>
              <a:buChar char="•"/>
            </a:pPr>
            <a:r>
              <a:rPr lang="en-US" sz="2400" dirty="0">
                <a:solidFill>
                  <a:srgbClr val="3B3835"/>
                </a:solidFill>
                <a:latin typeface="Times New Roman" panose="02020603050405020304" pitchFamily="18" charset="0"/>
                <a:ea typeface="DengXian" panose="02010600030101010101" pitchFamily="2" charset="-122"/>
                <a:cs typeface="Times New Roman" panose="02020603050405020304" pitchFamily="18" charset="0"/>
              </a:rPr>
              <a:t>Merge sort algorithm (recursion)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6508002"/>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1978" y="1789409"/>
            <a:ext cx="8888044" cy="4332789"/>
          </a:xfrm>
          <a:prstGeom prst="rect">
            <a:avLst/>
          </a:prstGeom>
        </p:spPr>
        <p:txBody>
          <a:bodyPr wrap="square">
            <a:spAutoFit/>
          </a:bodyPr>
          <a:lstStyle/>
          <a:p>
            <a:pPr>
              <a:lnSpc>
                <a:spcPct val="107000"/>
              </a:lnSpc>
              <a:spcAft>
                <a:spcPts val="800"/>
              </a:spcAft>
            </a:pPr>
            <a:r>
              <a:rPr lang="en-US" sz="3200" i="1" dirty="0">
                <a:ea typeface="Calibri" panose="020F0502020204030204" pitchFamily="34" charset="0"/>
                <a:cs typeface="Times New Roman" panose="02020603050405020304" pitchFamily="18" charset="0"/>
              </a:rPr>
              <a:t>How fast is this algorithm?</a:t>
            </a:r>
            <a:endParaRPr lang="en-US" sz="3200" dirty="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If the randomly chosen N is truly prime, with a probability of at least 1/n, then it will certainly pass the test. </a:t>
            </a:r>
          </a:p>
          <a:p>
            <a:pPr>
              <a:lnSpc>
                <a:spcPct val="107000"/>
              </a:lnSpc>
              <a:spcAft>
                <a:spcPts val="1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On each iteration, this procedure has at least a  1/n chance of halting. Therefore, on average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it will halt within O(n) rounds.</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600" i="1" dirty="0">
                <a:ea typeface="Calibri" panose="020F0502020204030204" pitchFamily="34" charset="0"/>
                <a:cs typeface="Times New Roman" panose="02020603050405020304" pitchFamily="18" charset="0"/>
              </a:rPr>
              <a:t>Which primality test should be used?</a:t>
            </a:r>
            <a:endParaRPr lang="en-US" sz="2600" dirty="0">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It is sufficient to perform the Fermat test with base a = 2 </a:t>
            </a:r>
            <a:r>
              <a:rPr lang="en-US" sz="2400" dirty="0">
                <a:latin typeface="Times New Roman" panose="02020603050405020304" pitchFamily="18" charset="0"/>
                <a:ea typeface="Calibri" panose="020F0502020204030204" pitchFamily="34" charset="0"/>
                <a:cs typeface="Times New Roman" panose="02020603050405020304" pitchFamily="18" charset="0"/>
              </a:rPr>
              <a:t>(or to be really safe, a = 2, 3, 5) because for random numbers the Fermat test has a much smaller failure probability than the worst-case ½ bound.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7854624"/>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3939" y="1553614"/>
            <a:ext cx="8968277" cy="4832092"/>
          </a:xfrm>
          <a:prstGeom prst="rect">
            <a:avLst/>
          </a:prstGeom>
        </p:spPr>
        <p:txBody>
          <a:bodyPr wrap="square">
            <a:spAutoFit/>
          </a:bodyPr>
          <a:lstStyle/>
          <a:p>
            <a:pPr>
              <a:spcAft>
                <a:spcPts val="1200"/>
              </a:spcAft>
            </a:pPr>
            <a:r>
              <a:rPr lang="en-US" sz="2600" i="1" dirty="0">
                <a:ea typeface="Calibri" panose="020F0502020204030204" pitchFamily="34" charset="0"/>
                <a:cs typeface="Times New Roman" panose="02020603050405020304" pitchFamily="18" charset="0"/>
              </a:rPr>
              <a:t>What is the probability that the output of the algorithm is really prime?</a:t>
            </a:r>
            <a:endParaRPr lang="en-US" sz="2600" dirty="0">
              <a:ea typeface="Calibri" panose="020F0502020204030204" pitchFamily="34" charset="0"/>
              <a:cs typeface="Times New Roman" panose="02020603050405020304" pitchFamily="18" charset="0"/>
            </a:endParaRPr>
          </a:p>
          <a:p>
            <a:pPr marL="457200" indent="-457200">
              <a:spcAft>
                <a:spcPts val="12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rPr>
              <a:t>Suppose the test is performed with base a = 2 for all numbers N ≤ 25 * 10</a:t>
            </a:r>
            <a:r>
              <a:rPr lang="en-US" sz="2400" baseline="30000" dirty="0">
                <a:latin typeface="Times New Roman" panose="02020603050405020304" pitchFamily="18" charset="0"/>
                <a:ea typeface="Calibri" panose="020F0502020204030204" pitchFamily="34" charset="0"/>
              </a:rPr>
              <a:t>9</a:t>
            </a:r>
            <a:r>
              <a:rPr lang="en-US" sz="2400" dirty="0">
                <a:latin typeface="Times New Roman" panose="02020603050405020304" pitchFamily="18" charset="0"/>
                <a:ea typeface="Calibri" panose="020F0502020204030204" pitchFamily="34" charset="0"/>
              </a:rPr>
              <a:t>. </a:t>
            </a:r>
          </a:p>
          <a:p>
            <a:pPr marL="457200" indent="-457200">
              <a:spcAft>
                <a:spcPts val="12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rPr>
              <a:t>In this range, there are about 10</a:t>
            </a:r>
            <a:r>
              <a:rPr lang="en-US" sz="2400" baseline="30000" dirty="0">
                <a:latin typeface="Times New Roman" panose="02020603050405020304" pitchFamily="18" charset="0"/>
                <a:ea typeface="Calibri" panose="020F0502020204030204" pitchFamily="34" charset="0"/>
              </a:rPr>
              <a:t>9</a:t>
            </a:r>
            <a:r>
              <a:rPr lang="en-US" sz="2400" dirty="0">
                <a:latin typeface="Times New Roman" panose="02020603050405020304" pitchFamily="18" charset="0"/>
                <a:ea typeface="Calibri" panose="020F0502020204030204" pitchFamily="34" charset="0"/>
              </a:rPr>
              <a:t> primes, and about 20,000 composites that pass the test. </a:t>
            </a:r>
          </a:p>
          <a:p>
            <a:pPr marL="457200" indent="-457200">
              <a:spcAft>
                <a:spcPts val="12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rPr>
              <a:t>Thus, the chance of erroneously outputting a composite is approximately 20,000/10</a:t>
            </a:r>
            <a:r>
              <a:rPr lang="en-US" sz="2400" baseline="30000" dirty="0">
                <a:latin typeface="Times New Roman" panose="02020603050405020304" pitchFamily="18" charset="0"/>
                <a:ea typeface="Calibri" panose="020F0502020204030204" pitchFamily="34" charset="0"/>
              </a:rPr>
              <a:t>9</a:t>
            </a:r>
            <a:r>
              <a:rPr lang="en-US" sz="2400" dirty="0">
                <a:latin typeface="Times New Roman" panose="02020603050405020304" pitchFamily="18" charset="0"/>
                <a:ea typeface="Calibri" panose="020F0502020204030204" pitchFamily="34" charset="0"/>
              </a:rPr>
              <a:t> = 2 * 10</a:t>
            </a:r>
            <a:r>
              <a:rPr lang="en-US" sz="2400" baseline="30000" dirty="0">
                <a:latin typeface="Times New Roman" panose="02020603050405020304" pitchFamily="18" charset="0"/>
                <a:ea typeface="Calibri" panose="020F0502020204030204" pitchFamily="34" charset="0"/>
              </a:rPr>
              <a:t>-5</a:t>
            </a:r>
            <a:r>
              <a:rPr lang="en-US" sz="2400" dirty="0">
                <a:latin typeface="Times New Roman" panose="02020603050405020304" pitchFamily="18" charset="0"/>
                <a:ea typeface="Calibri" panose="020F0502020204030204" pitchFamily="34" charset="0"/>
              </a:rPr>
              <a:t>.  </a:t>
            </a:r>
          </a:p>
          <a:p>
            <a:pPr marL="457200" indent="-457200">
              <a:spcAft>
                <a:spcPts val="12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rPr>
              <a:t>This chance of error decreases rapidly as the length of the numbers involved is increased to a few hundred digits we expect in applications. </a:t>
            </a:r>
            <a:endParaRPr lang="en-US" sz="2400" dirty="0"/>
          </a:p>
        </p:txBody>
      </p:sp>
    </p:spTree>
    <p:extLst>
      <p:ext uri="{BB962C8B-B14F-4D97-AF65-F5344CB8AC3E}">
        <p14:creationId xmlns:p14="http://schemas.microsoft.com/office/powerpoint/2010/main" val="3053862320"/>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16"/>
          <p:cNvSpPr txBox="1"/>
          <p:nvPr/>
        </p:nvSpPr>
        <p:spPr>
          <a:xfrm>
            <a:off x="1653926" y="2391326"/>
            <a:ext cx="1709476" cy="2872437"/>
          </a:xfrm>
          <a:prstGeom prst="rect">
            <a:avLst/>
          </a:prstGeom>
          <a:solidFill>
            <a:srgbClr val="FFFF00"/>
          </a:solidFill>
          <a:ln w="6350">
            <a:solidFill>
              <a:schemeClr val="tx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Composites</a:t>
            </a:r>
            <a:endParaRPr lang="en-US" sz="2200" dirty="0">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Primes</a:t>
            </a:r>
            <a:endParaRPr lang="en-US" sz="2200" dirty="0">
              <a:effectLst/>
              <a:ea typeface="Calibri" panose="020F0502020204030204" pitchFamily="34" charset="0"/>
              <a:cs typeface="Times New Roman" panose="02020603050405020304" pitchFamily="18" charset="0"/>
            </a:endParaRPr>
          </a:p>
        </p:txBody>
      </p:sp>
      <p:sp>
        <p:nvSpPr>
          <p:cNvPr id="3" name="Text Box 618"/>
          <p:cNvSpPr txBox="1"/>
          <p:nvPr/>
        </p:nvSpPr>
        <p:spPr>
          <a:xfrm>
            <a:off x="4624573" y="3229568"/>
            <a:ext cx="2308156" cy="1013765"/>
          </a:xfrm>
          <a:prstGeom prst="rect">
            <a:avLst/>
          </a:prstGeom>
          <a:solidFill>
            <a:srgbClr val="FFFF00"/>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200">
                <a:effectLst/>
                <a:latin typeface="Times New Roman" panose="02020603050405020304" pitchFamily="18" charset="0"/>
                <a:ea typeface="Calibri" panose="020F0502020204030204" pitchFamily="34" charset="0"/>
                <a:cs typeface="Times New Roman" panose="02020603050405020304" pitchFamily="18" charset="0"/>
              </a:rPr>
              <a:t>Fermat test</a:t>
            </a:r>
            <a:endParaRPr lang="en-US" sz="2200">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200">
                <a:effectLst/>
                <a:latin typeface="Times New Roman" panose="02020603050405020304" pitchFamily="18" charset="0"/>
                <a:ea typeface="Calibri" panose="020F0502020204030204" pitchFamily="34" charset="0"/>
                <a:cs typeface="Times New Roman" panose="02020603050405020304" pitchFamily="18" charset="0"/>
              </a:rPr>
              <a:t>(base a = 2)</a:t>
            </a:r>
            <a:endParaRPr lang="en-US" sz="2200">
              <a:effectLst/>
              <a:ea typeface="Calibri" panose="020F0502020204030204" pitchFamily="34" charset="0"/>
              <a:cs typeface="Times New Roman" panose="02020603050405020304" pitchFamily="18" charset="0"/>
            </a:endParaRPr>
          </a:p>
        </p:txBody>
      </p:sp>
      <p:sp>
        <p:nvSpPr>
          <p:cNvPr id="4" name="Text Box 615"/>
          <p:cNvSpPr txBox="1"/>
          <p:nvPr/>
        </p:nvSpPr>
        <p:spPr>
          <a:xfrm>
            <a:off x="8305219" y="1323698"/>
            <a:ext cx="2357479" cy="2270292"/>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 </a:t>
            </a:r>
          </a:p>
        </p:txBody>
      </p:sp>
      <p:sp>
        <p:nvSpPr>
          <p:cNvPr id="5" name="Text Box 621"/>
          <p:cNvSpPr txBox="1"/>
          <p:nvPr/>
        </p:nvSpPr>
        <p:spPr>
          <a:xfrm>
            <a:off x="8249559" y="4036599"/>
            <a:ext cx="2413139" cy="1227164"/>
          </a:xfrm>
          <a:prstGeom prst="rect">
            <a:avLst/>
          </a:prstGeom>
          <a:solidFill>
            <a:srgbClr val="FFFF00"/>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20,000 composite</a:t>
            </a:r>
            <a:endParaRPr lang="en-US" sz="2200" dirty="0">
              <a:effectLst/>
              <a:ea typeface="Calibri" panose="020F0502020204030204" pitchFamily="34" charset="0"/>
              <a:cs typeface="Times New Roman" panose="02020603050405020304" pitchFamily="18" charset="0"/>
            </a:endParaRPr>
          </a:p>
          <a:p>
            <a:pPr marL="0" marR="0">
              <a:lnSpc>
                <a:spcPct val="107000"/>
              </a:lnSpc>
              <a:spcBef>
                <a:spcPts val="1800"/>
              </a:spcBef>
              <a:spcAft>
                <a:spcPts val="6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10</a:t>
            </a:r>
            <a:r>
              <a:rPr lang="en-US" sz="2200" baseline="30000" dirty="0">
                <a:effectLst/>
                <a:latin typeface="Times New Roman" panose="02020603050405020304" pitchFamily="18" charset="0"/>
                <a:ea typeface="Calibri" panose="020F0502020204030204" pitchFamily="34" charset="0"/>
                <a:cs typeface="Times New Roman" panose="02020603050405020304" pitchFamily="18" charset="0"/>
              </a:rPr>
              <a:t>9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primes</a:t>
            </a:r>
            <a:endParaRPr lang="en-US" sz="2200" dirty="0">
              <a:effectLst/>
              <a:ea typeface="Calibri" panose="020F0502020204030204" pitchFamily="34" charset="0"/>
              <a:cs typeface="Times New Roman" panose="02020603050405020304" pitchFamily="18" charset="0"/>
            </a:endParaRPr>
          </a:p>
        </p:txBody>
      </p:sp>
      <p:cxnSp>
        <p:nvCxnSpPr>
          <p:cNvPr id="6" name="Straight Connector 5"/>
          <p:cNvCxnSpPr/>
          <p:nvPr/>
        </p:nvCxnSpPr>
        <p:spPr>
          <a:xfrm>
            <a:off x="1653926" y="4614726"/>
            <a:ext cx="1709476" cy="1"/>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8249559" y="4522964"/>
            <a:ext cx="2413139" cy="1"/>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Arrow Connector 9"/>
          <p:cNvCxnSpPr>
            <a:endCxn id="4" idx="1"/>
          </p:cNvCxnSpPr>
          <p:nvPr/>
        </p:nvCxnSpPr>
        <p:spPr>
          <a:xfrm flipV="1">
            <a:off x="6932729" y="2458844"/>
            <a:ext cx="1372490" cy="127760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a:endCxn id="5" idx="1"/>
          </p:cNvCxnSpPr>
          <p:nvPr/>
        </p:nvCxnSpPr>
        <p:spPr>
          <a:xfrm>
            <a:off x="6932729" y="3728499"/>
            <a:ext cx="1316830" cy="92168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endCxn id="3" idx="1"/>
          </p:cNvCxnSpPr>
          <p:nvPr/>
        </p:nvCxnSpPr>
        <p:spPr>
          <a:xfrm>
            <a:off x="3363402" y="3728499"/>
            <a:ext cx="1261171" cy="7952"/>
          </a:xfrm>
          <a:prstGeom prst="straightConnector1">
            <a:avLst/>
          </a:prstGeom>
          <a:ln w="19050">
            <a:prstDash val="solid"/>
            <a:tailEnd type="triangle"/>
          </a:ln>
        </p:spPr>
        <p:style>
          <a:lnRef idx="1">
            <a:schemeClr val="dk1"/>
          </a:lnRef>
          <a:fillRef idx="0">
            <a:schemeClr val="dk1"/>
          </a:fillRef>
          <a:effectRef idx="0">
            <a:schemeClr val="dk1"/>
          </a:effectRef>
          <a:fontRef idx="minor">
            <a:schemeClr val="tx1"/>
          </a:fontRef>
        </p:style>
      </p:cxnSp>
      <p:sp>
        <p:nvSpPr>
          <p:cNvPr id="17" name="Rectangle 16"/>
          <p:cNvSpPr/>
          <p:nvPr/>
        </p:nvSpPr>
        <p:spPr>
          <a:xfrm>
            <a:off x="7268712" y="2321548"/>
            <a:ext cx="644864" cy="430887"/>
          </a:xfrm>
          <a:prstGeom prst="rect">
            <a:avLst/>
          </a:prstGeom>
        </p:spPr>
        <p:txBody>
          <a:bodyPr wrap="square">
            <a:spAutoFit/>
          </a:bodyPr>
          <a:lstStyle/>
          <a:p>
            <a:r>
              <a:rPr lang="en-US" sz="2200" dirty="0">
                <a:latin typeface="Times New Roman" panose="02020603050405020304" pitchFamily="18" charset="0"/>
                <a:ea typeface="Calibri" panose="020F0502020204030204" pitchFamily="34" charset="0"/>
              </a:rPr>
              <a:t>Fail</a:t>
            </a:r>
            <a:endParaRPr lang="en-US" sz="2200" dirty="0"/>
          </a:p>
        </p:txBody>
      </p:sp>
      <p:sp>
        <p:nvSpPr>
          <p:cNvPr id="18" name="Rectangle 17"/>
          <p:cNvSpPr/>
          <p:nvPr/>
        </p:nvSpPr>
        <p:spPr>
          <a:xfrm>
            <a:off x="7036090" y="4351135"/>
            <a:ext cx="708475" cy="430887"/>
          </a:xfrm>
          <a:prstGeom prst="rect">
            <a:avLst/>
          </a:prstGeom>
        </p:spPr>
        <p:txBody>
          <a:bodyPr wrap="square">
            <a:spAutoFit/>
          </a:bodyPr>
          <a:lstStyle/>
          <a:p>
            <a:r>
              <a:rPr lang="en-US" sz="2200" dirty="0">
                <a:latin typeface="Times New Roman" panose="02020603050405020304" pitchFamily="18" charset="0"/>
                <a:ea typeface="Calibri" panose="020F0502020204030204" pitchFamily="34" charset="0"/>
              </a:rPr>
              <a:t>Pass</a:t>
            </a:r>
            <a:endParaRPr lang="en-US" sz="2200" dirty="0"/>
          </a:p>
        </p:txBody>
      </p:sp>
      <p:sp>
        <p:nvSpPr>
          <p:cNvPr id="19" name="Rectangle 18"/>
          <p:cNvSpPr/>
          <p:nvPr/>
        </p:nvSpPr>
        <p:spPr>
          <a:xfrm>
            <a:off x="1653926" y="5288463"/>
            <a:ext cx="9008772" cy="846386"/>
          </a:xfrm>
          <a:prstGeom prst="rect">
            <a:avLst/>
          </a:prstGeom>
        </p:spPr>
        <p:txBody>
          <a:bodyPr wrap="square">
            <a:spAutoFit/>
          </a:bodyPr>
          <a:lstStyle/>
          <a:p>
            <a:pPr>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Before primality test: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All numbers N ≤ 25 * 10</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9</a:t>
            </a:r>
            <a:r>
              <a:rPr lang="en-US" sz="2200" dirty="0">
                <a:latin typeface="Times New Roman" panose="02020603050405020304" pitchFamily="18" charset="0"/>
                <a:ea typeface="Calibri" panose="020F0502020204030204" pitchFamily="34" charset="0"/>
                <a:cs typeface="Times New Roman" panose="02020603050405020304" pitchFamily="18" charset="0"/>
              </a:rPr>
              <a:t>				after primality test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5" name="Picture 14"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835906">
            <a:off x="779531" y="1655063"/>
            <a:ext cx="749771" cy="531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595080"/>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2750" y="2545256"/>
            <a:ext cx="8866499" cy="2295308"/>
          </a:xfrm>
          <a:prstGeom prst="rect">
            <a:avLst/>
          </a:prstGeom>
          <a:solidFill>
            <a:srgbClr val="FFFF00"/>
          </a:solidFill>
        </p:spPr>
        <p:txBody>
          <a:bodyPr wrap="square">
            <a:spAutoFit/>
          </a:bodyPr>
          <a:lstStyle/>
          <a:p>
            <a:pPr>
              <a:lnSpc>
                <a:spcPct val="150000"/>
              </a:lnSpc>
            </a:pPr>
            <a:r>
              <a:rPr lang="en-US" sz="2600" dirty="0">
                <a:solidFill>
                  <a:srgbClr val="0000FF"/>
                </a:solidFill>
                <a:ea typeface="Calibri" panose="020F0502020204030204" pitchFamily="34" charset="0"/>
                <a:cs typeface="Times New Roman" panose="02020603050405020304" pitchFamily="18" charset="0"/>
              </a:rPr>
              <a:t>Finding Large Prime Numbers</a:t>
            </a:r>
            <a:endParaRPr lang="en-US" sz="2600" dirty="0">
              <a:ea typeface="Calibri" panose="020F0502020204030204" pitchFamily="34" charset="0"/>
              <a:cs typeface="Times New Roman" panose="02020603050405020304" pitchFamily="18" charset="0"/>
            </a:endParaRPr>
          </a:p>
          <a:p>
            <a:pPr marL="800100" lvl="1" indent="-342900">
              <a:lnSpc>
                <a:spcPct val="150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find large prime numbers, which is necessary to the success of the RSA public-key cryptosystem</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then show an algorithm for testing whether a number is prime.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FF7BF3DA-2EA9-42B8-9A6D-4AE885E661EF}"/>
              </a:ext>
            </a:extLst>
          </p:cNvPr>
          <p:cNvSpPr/>
          <p:nvPr/>
        </p:nvSpPr>
        <p:spPr>
          <a:xfrm rot="20706359" flipH="1">
            <a:off x="744860" y="1811935"/>
            <a:ext cx="459310" cy="388836"/>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mage result for smiley face images">
            <a:extLst>
              <a:ext uri="{FF2B5EF4-FFF2-40B4-BE49-F238E27FC236}">
                <a16:creationId xmlns:a16="http://schemas.microsoft.com/office/drawing/2014/main" id="{42960493-C9EE-44C2-B686-C61BC4D300E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609496">
            <a:off x="772914" y="1828800"/>
            <a:ext cx="543822" cy="424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8491418"/>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441931" y="673594"/>
                <a:ext cx="9093263" cy="5924699"/>
              </a:xfrm>
              <a:prstGeom prst="rect">
                <a:avLst/>
              </a:prstGeom>
            </p:spPr>
            <p:txBody>
              <a:bodyPr wrap="square">
                <a:spAutoFit/>
              </a:bodyPr>
              <a:lstStyle/>
              <a:p>
                <a:pPr>
                  <a:spcAft>
                    <a:spcPts val="600"/>
                  </a:spcAft>
                </a:pPr>
                <a:r>
                  <a:rPr lang="en-US" sz="2600" i="1" dirty="0">
                    <a:solidFill>
                      <a:srgbClr val="0000FF"/>
                    </a:solidFill>
                    <a:ea typeface="Calibri" panose="020F0502020204030204" pitchFamily="34" charset="0"/>
                    <a:cs typeface="Times New Roman" panose="02020603050405020304" pitchFamily="18" charset="0"/>
                  </a:rPr>
                  <a:t>Search of a Large Prime</a:t>
                </a:r>
                <a:endParaRPr lang="en-US" sz="2600" dirty="0">
                  <a:effectLst/>
                  <a:ea typeface="Calibri" panose="020F0502020204030204" pitchFamily="34" charset="0"/>
                  <a:cs typeface="Times New Roman" panose="02020603050405020304" pitchFamily="18" charset="0"/>
                </a:endParaRPr>
              </a:p>
              <a:p>
                <a:pPr>
                  <a:spcAft>
                    <a:spcPts val="600"/>
                  </a:spcAft>
                </a:pP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To find a large prime number, </a:t>
                </a:r>
              </a:p>
              <a:p>
                <a:pPr marL="914400" indent="-455613">
                  <a:spcAft>
                    <a:spcPts val="600"/>
                  </a:spcAft>
                  <a:buFont typeface="Arial" panose="020B0604020202020204" pitchFamily="34" charset="0"/>
                  <a:buChar char="•"/>
                </a:pP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select randomly integers of the appropriate size and test whether each selected integer is prime until one is found to be prime. </a:t>
                </a:r>
              </a:p>
              <a:p>
                <a:pPr marL="914400" indent="-455613">
                  <a:spcAft>
                    <a:spcPts val="600"/>
                  </a:spcAft>
                  <a:buFont typeface="Arial" panose="020B0604020202020204" pitchFamily="34" charset="0"/>
                  <a:buChar char="•"/>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n important consideration of this method is </a:t>
                </a:r>
              </a:p>
              <a:p>
                <a:pPr marL="1371600" lvl="1" indent="-455613">
                  <a:spcAft>
                    <a:spcPts val="600"/>
                  </a:spcAft>
                  <a:buFont typeface="Arial" panose="020B0604020202020204" pitchFamily="34" charset="0"/>
                  <a:buChar char="•"/>
                </a:pP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the likelihood of finding a prime when an integer is chosen at random.</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G</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ive the prime distribution theorem, which enables us to approximate this likelihood.</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200" dirty="0">
                    <a:solidFill>
                      <a:srgbClr val="0000FF"/>
                    </a:solidFill>
                    <a:effectLst/>
                    <a:latin typeface="Times New Roman" panose="02020603050405020304" pitchFamily="18" charset="0"/>
                    <a:ea typeface="Calibri" panose="020F0502020204030204" pitchFamily="34" charset="0"/>
                  </a:rPr>
                  <a:t>The prime distribution function </a:t>
                </a:r>
                <a14:m>
                  <m:oMath xmlns:m="http://schemas.openxmlformats.org/officeDocument/2006/math">
                    <m:r>
                      <a:rPr lang="en-US" sz="22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𝜋</m:t>
                    </m:r>
                    <m:d>
                      <m:dPr>
                        <m:ctrlPr>
                          <a:rPr lang="en-US" sz="2200" i="1">
                            <a:solidFill>
                              <a:srgbClr val="0000FF"/>
                            </a:solidFill>
                            <a:effectLst/>
                            <a:latin typeface="Cambria Math" panose="02040503050406030204" pitchFamily="18" charset="0"/>
                            <a:cs typeface="Times New Roman" panose="02020603050405020304" pitchFamily="18" charset="0"/>
                          </a:rPr>
                        </m:ctrlPr>
                      </m:dPr>
                      <m:e>
                        <m:r>
                          <a:rPr lang="en-US" sz="22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𝑛</m:t>
                        </m:r>
                      </m:e>
                    </m:d>
                  </m:oMath>
                </a14:m>
                <a:r>
                  <a:rPr lang="en-US" sz="2200" dirty="0">
                    <a:solidFill>
                      <a:srgbClr val="0000FF"/>
                    </a:solidFill>
                    <a:effectLst/>
                    <a:latin typeface="Times New Roman" panose="02020603050405020304" pitchFamily="18" charset="0"/>
                    <a:ea typeface="Times New Roman" panose="02020603050405020304" pitchFamily="18" charset="0"/>
                  </a:rPr>
                  <a:t> is </a:t>
                </a:r>
              </a:p>
              <a:p>
                <a:pPr marL="800100" lvl="1" indent="-342900">
                  <a:spcAft>
                    <a:spcPts val="600"/>
                  </a:spcAft>
                  <a:buFont typeface="Arial" panose="020B0604020202020204" pitchFamily="34" charset="0"/>
                  <a:buChar char="•"/>
                </a:pPr>
                <a:r>
                  <a:rPr lang="en-US" sz="2200" dirty="0">
                    <a:solidFill>
                      <a:srgbClr val="0000FF"/>
                    </a:solidFill>
                    <a:effectLst/>
                    <a:latin typeface="Times New Roman" panose="02020603050405020304" pitchFamily="18" charset="0"/>
                    <a:ea typeface="Times New Roman" panose="02020603050405020304" pitchFamily="18" charset="0"/>
                  </a:rPr>
                  <a:t>the number of primes that are less than or equal to n. </a:t>
                </a:r>
              </a:p>
              <a:p>
                <a:pPr marL="800100" lvl="1" indent="-342900">
                  <a:spcAft>
                    <a:spcPts val="600"/>
                  </a:spcAft>
                  <a:buFont typeface="Arial" panose="020B0604020202020204" pitchFamily="34" charset="0"/>
                  <a:buChar char="•"/>
                </a:pPr>
                <a:r>
                  <a:rPr lang="en-US" sz="2200" dirty="0">
                    <a:solidFill>
                      <a:srgbClr val="0000FF"/>
                    </a:solidFill>
                    <a:effectLst/>
                    <a:latin typeface="Times New Roman" panose="02020603050405020304" pitchFamily="18" charset="0"/>
                    <a:ea typeface="Times New Roman" panose="02020603050405020304" pitchFamily="18" charset="0"/>
                  </a:rPr>
                  <a:t>For example, </a:t>
                </a:r>
                <a14:m>
                  <m:oMath xmlns:m="http://schemas.openxmlformats.org/officeDocument/2006/math">
                    <m:r>
                      <a:rPr lang="en-US" sz="22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𝜋</m:t>
                    </m:r>
                    <m:d>
                      <m:dPr>
                        <m:ctrlPr>
                          <a:rPr lang="en-US" sz="2200" i="1">
                            <a:solidFill>
                              <a:srgbClr val="0000FF"/>
                            </a:solidFill>
                            <a:effectLst/>
                            <a:latin typeface="Cambria Math" panose="02040503050406030204" pitchFamily="18" charset="0"/>
                            <a:cs typeface="Times New Roman" panose="02020603050405020304" pitchFamily="18" charset="0"/>
                          </a:rPr>
                        </m:ctrlPr>
                      </m:dPr>
                      <m:e>
                        <m:r>
                          <a:rPr lang="en-US" sz="22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12</m:t>
                        </m:r>
                      </m:e>
                    </m:d>
                  </m:oMath>
                </a14:m>
                <a:r>
                  <a:rPr lang="en-US" sz="2200" dirty="0">
                    <a:solidFill>
                      <a:srgbClr val="0000FF"/>
                    </a:solidFill>
                    <a:effectLst/>
                    <a:latin typeface="Times New Roman" panose="02020603050405020304" pitchFamily="18" charset="0"/>
                    <a:ea typeface="Times New Roman" panose="02020603050405020304" pitchFamily="18" charset="0"/>
                  </a:rPr>
                  <a:t> = 5 since there are five primes, 2, 3, 5, 7 and 11, that are less than or equal to 12. </a:t>
                </a:r>
              </a:p>
              <a:p>
                <a:pPr marL="800100" lvl="1" indent="-342900">
                  <a:spcAft>
                    <a:spcPts val="600"/>
                  </a:spcAft>
                  <a:buFont typeface="Arial" panose="020B0604020202020204" pitchFamily="34" charset="0"/>
                  <a:buChar char="•"/>
                </a:pPr>
                <a:r>
                  <a:rPr lang="en-US" sz="2200" dirty="0">
                    <a:solidFill>
                      <a:srgbClr val="0000FF"/>
                    </a:solidFill>
                    <a:effectLst/>
                    <a:latin typeface="Times New Roman" panose="02020603050405020304" pitchFamily="18" charset="0"/>
                    <a:ea typeface="Times New Roman" panose="02020603050405020304" pitchFamily="18" charset="0"/>
                  </a:rPr>
                  <a:t>The prime number theorem show in Theorem 0.15 gives an approximation of  </a:t>
                </a:r>
                <a14:m>
                  <m:oMath xmlns:m="http://schemas.openxmlformats.org/officeDocument/2006/math">
                    <m:r>
                      <a:rPr lang="en-US" sz="22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𝜋</m:t>
                    </m:r>
                    <m:d>
                      <m:dPr>
                        <m:ctrlPr>
                          <a:rPr lang="en-US" sz="2200" i="1">
                            <a:solidFill>
                              <a:srgbClr val="0000FF"/>
                            </a:solidFill>
                            <a:effectLst/>
                            <a:latin typeface="Cambria Math" panose="02040503050406030204" pitchFamily="18" charset="0"/>
                            <a:cs typeface="Times New Roman" panose="02020603050405020304" pitchFamily="18" charset="0"/>
                          </a:rPr>
                        </m:ctrlPr>
                      </m:dPr>
                      <m:e>
                        <m:r>
                          <a:rPr lang="en-US" sz="22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𝑛</m:t>
                        </m:r>
                      </m:e>
                    </m:d>
                  </m:oMath>
                </a14:m>
                <a:r>
                  <a:rPr lang="en-US" sz="2200" dirty="0">
                    <a:solidFill>
                      <a:srgbClr val="0000FF"/>
                    </a:solidFill>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 </a:t>
                </a:r>
                <a:endParaRPr lang="en-US" sz="2200" dirty="0"/>
              </a:p>
            </p:txBody>
          </p:sp>
        </mc:Choice>
        <mc:Fallback xmlns="">
          <p:sp>
            <p:nvSpPr>
              <p:cNvPr id="2" name="Rectangle 1"/>
              <p:cNvSpPr>
                <a:spLocks noRot="1" noChangeAspect="1" noMove="1" noResize="1" noEditPoints="1" noAdjustHandles="1" noChangeArrowheads="1" noChangeShapeType="1" noTextEdit="1"/>
              </p:cNvSpPr>
              <p:nvPr/>
            </p:nvSpPr>
            <p:spPr>
              <a:xfrm>
                <a:off x="1441931" y="673594"/>
                <a:ext cx="9093263" cy="5924699"/>
              </a:xfrm>
              <a:prstGeom prst="rect">
                <a:avLst/>
              </a:prstGeom>
              <a:blipFill>
                <a:blip r:embed="rId2"/>
                <a:stretch>
                  <a:fillRect l="-1207" t="-823" b="-1132"/>
                </a:stretch>
              </a:blipFill>
            </p:spPr>
            <p:txBody>
              <a:bodyPr/>
              <a:lstStyle/>
              <a:p>
                <a:r>
                  <a:rPr lang="en-US">
                    <a:noFill/>
                  </a:rPr>
                  <a:t> </a:t>
                </a:r>
              </a:p>
            </p:txBody>
          </p:sp>
        </mc:Fallback>
      </mc:AlternateContent>
      <p:sp>
        <p:nvSpPr>
          <p:cNvPr id="3" name="Thought Bubble: Cloud 2">
            <a:extLst>
              <a:ext uri="{FF2B5EF4-FFF2-40B4-BE49-F238E27FC236}">
                <a16:creationId xmlns:a16="http://schemas.microsoft.com/office/drawing/2014/main" id="{4818C04B-40DD-4543-8E7F-9EB25858E2CE}"/>
              </a:ext>
            </a:extLst>
          </p:cNvPr>
          <p:cNvSpPr/>
          <p:nvPr/>
        </p:nvSpPr>
        <p:spPr>
          <a:xfrm rot="20706359" flipH="1">
            <a:off x="643907" y="4011939"/>
            <a:ext cx="459310" cy="388836"/>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1598781"/>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813500" y="2432445"/>
                <a:ext cx="9159903" cy="2229841"/>
              </a:xfrm>
              <a:prstGeom prst="rect">
                <a:avLst/>
              </a:prstGeom>
            </p:spPr>
            <p:txBody>
              <a:bodyPr wrap="square">
                <a:spAutoFit/>
              </a:bodyPr>
              <a:lstStyle/>
              <a:p>
                <a:pPr>
                  <a:lnSpc>
                    <a:spcPct val="107000"/>
                  </a:lnSpc>
                  <a:spcAft>
                    <a:spcPts val="800"/>
                  </a:spcAft>
                </a:pPr>
                <a:r>
                  <a:rPr lang="en-US" sz="2600" dirty="0">
                    <a:solidFill>
                      <a:srgbClr val="0000FF"/>
                    </a:solidFill>
                    <a:ea typeface="Calibri" panose="020F0502020204030204" pitchFamily="34" charset="0"/>
                    <a:cs typeface="Times New Roman" panose="02020603050405020304" pitchFamily="18" charset="0"/>
                  </a:rPr>
                  <a:t>Theorem 0.15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The prime distribution theorem - </a:t>
                </a:r>
                <a:r>
                  <a:rPr lang="en-US" sz="24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Lagrange’s prime number theorem</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We have that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unc>
                      <m:funcPr>
                        <m:ctrlP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funcPr>
                      <m:fName>
                        <m:limLow>
                          <m:limLowPr>
                            <m:ctrlP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limLowPr>
                          <m:e>
                            <m:r>
                              <m:rPr>
                                <m:sty m:val="p"/>
                              </m:rPr>
                              <a:rPr lang="en-US" sz="2400" b="0"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lim</m:t>
                            </m:r>
                          </m:e>
                          <m:lim>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𝑛</m:t>
                            </m:r>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 → ∞</m:t>
                            </m:r>
                          </m:lim>
                        </m:limLow>
                      </m:fName>
                      <m:e>
                        <m:f>
                          <m:fPr>
                            <m:ctrlP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𝜋</m:t>
                            </m:r>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𝑛</m:t>
                            </m:r>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m:t>
                            </m:r>
                          </m:num>
                          <m:den>
                            <m:f>
                              <m:fPr>
                                <m:ctrlP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𝑛</m:t>
                                </m:r>
                              </m:num>
                              <m:den>
                                <m:func>
                                  <m:funcPr>
                                    <m:ctrlP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US" sz="2400" b="0"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ln</m:t>
                                    </m:r>
                                  </m:fName>
                                  <m:e>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𝑛</m:t>
                                    </m:r>
                                  </m:e>
                                </m:func>
                              </m:den>
                            </m:f>
                          </m:den>
                        </m:f>
                      </m:e>
                    </m:func>
                  </m:oMath>
                </a14:m>
                <a:r>
                  <a:rPr lang="en-US" sz="24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 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813500" y="2432445"/>
                <a:ext cx="9159903" cy="2229841"/>
              </a:xfrm>
              <a:prstGeom prst="rect">
                <a:avLst/>
              </a:prstGeom>
              <a:blipFill>
                <a:blip r:embed="rId2"/>
                <a:stretch>
                  <a:fillRect l="-1198" t="-1913"/>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1BCE82D8-918A-4B93-A540-6E672DE82F2C}"/>
              </a:ext>
            </a:extLst>
          </p:cNvPr>
          <p:cNvSpPr/>
          <p:nvPr/>
        </p:nvSpPr>
        <p:spPr>
          <a:xfrm>
            <a:off x="1813500" y="1314950"/>
            <a:ext cx="3624710" cy="523220"/>
          </a:xfrm>
          <a:prstGeom prst="rect">
            <a:avLst/>
          </a:prstGeom>
          <a:solidFill>
            <a:srgbClr val="FFFF00"/>
          </a:solidFill>
        </p:spPr>
        <p:txBody>
          <a:bodyPr wrap="none">
            <a:spAutoFit/>
          </a:bodyPr>
          <a:lstStyle/>
          <a:p>
            <a:pPr>
              <a:spcAft>
                <a:spcPts val="600"/>
              </a:spcAft>
            </a:pPr>
            <a:r>
              <a:rPr lang="en-US" sz="2800" i="1" dirty="0">
                <a:solidFill>
                  <a:srgbClr val="0000FF"/>
                </a:solidFill>
                <a:ea typeface="Calibri" panose="020F0502020204030204" pitchFamily="34" charset="0"/>
                <a:cs typeface="Times New Roman" panose="02020603050405020304" pitchFamily="18" charset="0"/>
              </a:rPr>
              <a:t>Search of a Large Prime</a:t>
            </a:r>
            <a:endParaRPr lang="en-US" sz="28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6515262"/>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494846" y="993670"/>
                <a:ext cx="9159903" cy="5460854"/>
              </a:xfrm>
              <a:prstGeom prst="rect">
                <a:avLst/>
              </a:prstGeom>
            </p:spPr>
            <p:txBody>
              <a:bodyPr wrap="square">
                <a:spAutoFit/>
              </a:bodyPr>
              <a:lstStyle/>
              <a:p>
                <a:pPr>
                  <a:lnSpc>
                    <a:spcPct val="107000"/>
                  </a:lnSpc>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If we randomly choose an integer between 1 and n = 10</a:t>
                </a:r>
                <a:r>
                  <a:rPr lang="en-US" sz="2200" baseline="30000" dirty="0">
                    <a:effectLst/>
                    <a:latin typeface="Times New Roman" panose="02020603050405020304" pitchFamily="18" charset="0"/>
                    <a:ea typeface="Calibri" panose="020F0502020204030204" pitchFamily="34" charset="0"/>
                    <a:cs typeface="Times New Roman" panose="02020603050405020304" pitchFamily="18" charset="0"/>
                  </a:rPr>
                  <a:t>16</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according to the uniform distribution, the probability of it being prime is about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num>
                      <m:den>
                        <m:func>
                          <m:func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US" sz="2200">
                                <a:effectLst/>
                                <a:latin typeface="Cambria Math" panose="02040503050406030204" pitchFamily="18" charset="0"/>
                                <a:ea typeface="Calibri" panose="020F0502020204030204" pitchFamily="34" charset="0"/>
                                <a:cs typeface="Times New Roman" panose="02020603050405020304" pitchFamily="18" charset="0"/>
                              </a:rPr>
                              <m:t>ln</m:t>
                            </m:r>
                          </m:fName>
                          <m:e>
                            <m:sSup>
                              <m:sSup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i="1">
                                    <a:effectLst/>
                                    <a:latin typeface="Cambria Math" panose="02040503050406030204" pitchFamily="18" charset="0"/>
                                    <a:ea typeface="Calibri" panose="020F0502020204030204" pitchFamily="34" charset="0"/>
                                    <a:cs typeface="Times New Roman" panose="02020603050405020304" pitchFamily="18" charset="0"/>
                                  </a:rPr>
                                  <m:t>10</m:t>
                                </m:r>
                              </m:e>
                              <m:sup>
                                <m:r>
                                  <a:rPr lang="en-US" sz="2200" i="1">
                                    <a:effectLst/>
                                    <a:latin typeface="Cambria Math" panose="02040503050406030204" pitchFamily="18" charset="0"/>
                                    <a:ea typeface="Calibri" panose="020F0502020204030204" pitchFamily="34" charset="0"/>
                                    <a:cs typeface="Times New Roman" panose="02020603050405020304" pitchFamily="18" charset="0"/>
                                  </a:rPr>
                                  <m:t>16</m:t>
                                </m:r>
                              </m:sup>
                            </m:sSup>
                          </m:e>
                        </m:func>
                      </m:den>
                    </m:f>
                    <m:r>
                      <a:rPr lang="en-US" sz="2200" i="1">
                        <a:effectLst/>
                        <a:latin typeface="Cambria Math" panose="02040503050406030204" pitchFamily="18" charset="0"/>
                        <a:ea typeface="Calibri" panose="020F0502020204030204" pitchFamily="34" charset="0"/>
                        <a:cs typeface="Times New Roman" panose="02020603050405020304" pitchFamily="18" charset="0"/>
                      </a:rPr>
                      <m:t>=0.027143.</m:t>
                    </m:r>
                  </m:oMath>
                </a14:m>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Suppose we choose 200 such numbers at random. The probability of them all not being prime is then about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(1 – 0.027143)</a:t>
                </a:r>
                <a:r>
                  <a:rPr lang="en-US" sz="2200" baseline="30000" dirty="0">
                    <a:effectLst/>
                    <a:latin typeface="Times New Roman" panose="02020603050405020304" pitchFamily="18" charset="0"/>
                    <a:ea typeface="Calibri" panose="020F0502020204030204" pitchFamily="34" charset="0"/>
                    <a:cs typeface="Times New Roman" panose="02020603050405020304" pitchFamily="18" charset="0"/>
                  </a:rPr>
                  <a:t>200</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0.004.</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If we randomly choose an integer between 1 and n = 10</a:t>
                </a:r>
                <a:r>
                  <a:rPr lang="en-US" sz="2200" baseline="30000" dirty="0">
                    <a:effectLst/>
                    <a:latin typeface="Times New Roman" panose="02020603050405020304" pitchFamily="18" charset="0"/>
                    <a:ea typeface="Calibri" panose="020F0502020204030204" pitchFamily="34" charset="0"/>
                    <a:cs typeface="Times New Roman" panose="02020603050405020304" pitchFamily="18" charset="0"/>
                  </a:rPr>
                  <a:t>100</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according to the uniform distribution, the probability of it being prime is about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num>
                      <m:den>
                        <m:func>
                          <m:func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US" sz="2200">
                                <a:effectLst/>
                                <a:latin typeface="Cambria Math" panose="02040503050406030204" pitchFamily="18" charset="0"/>
                                <a:ea typeface="Calibri" panose="020F0502020204030204" pitchFamily="34" charset="0"/>
                                <a:cs typeface="Times New Roman" panose="02020603050405020304" pitchFamily="18" charset="0"/>
                              </a:rPr>
                              <m:t>ln</m:t>
                            </m:r>
                          </m:fName>
                          <m:e>
                            <m:sSup>
                              <m:sSup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i="1">
                                    <a:effectLst/>
                                    <a:latin typeface="Cambria Math" panose="02040503050406030204" pitchFamily="18" charset="0"/>
                                    <a:ea typeface="Calibri" panose="020F0502020204030204" pitchFamily="34" charset="0"/>
                                    <a:cs typeface="Times New Roman" panose="02020603050405020304" pitchFamily="18" charset="0"/>
                                  </a:rPr>
                                  <m:t>10</m:t>
                                </m:r>
                              </m:e>
                              <m:sup>
                                <m:r>
                                  <a:rPr lang="en-US" sz="2200" i="1">
                                    <a:effectLst/>
                                    <a:latin typeface="Cambria Math" panose="02040503050406030204" pitchFamily="18" charset="0"/>
                                    <a:ea typeface="Calibri" panose="020F0502020204030204" pitchFamily="34" charset="0"/>
                                    <a:cs typeface="Times New Roman" panose="02020603050405020304" pitchFamily="18" charset="0"/>
                                  </a:rPr>
                                  <m:t>100</m:t>
                                </m:r>
                              </m:sup>
                            </m:sSup>
                          </m:e>
                        </m:func>
                      </m:den>
                    </m:f>
                    <m:r>
                      <a:rPr lang="en-US" sz="2200" i="1">
                        <a:effectLst/>
                        <a:latin typeface="Cambria Math" panose="02040503050406030204" pitchFamily="18" charset="0"/>
                        <a:ea typeface="Calibri" panose="020F0502020204030204" pitchFamily="34" charset="0"/>
                        <a:cs typeface="Times New Roman" panose="02020603050405020304" pitchFamily="18" charset="0"/>
                      </a:rPr>
                      <m:t>=0.0043429.</m:t>
                    </m:r>
                  </m:oMath>
                </a14:m>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Suppose we choose 200 such numbers at random. The probability of them all not being prime is then about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(1 – 0.0043429)</a:t>
                </a:r>
                <a:r>
                  <a:rPr lang="en-US" sz="2200" baseline="30000" dirty="0">
                    <a:effectLst/>
                    <a:latin typeface="Times New Roman" panose="02020603050405020304" pitchFamily="18" charset="0"/>
                    <a:ea typeface="Calibri" panose="020F0502020204030204" pitchFamily="34" charset="0"/>
                    <a:cs typeface="Times New Roman" panose="02020603050405020304" pitchFamily="18" charset="0"/>
                  </a:rPr>
                  <a:t>200</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0.04.</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494846" y="993670"/>
                <a:ext cx="9159903" cy="5460854"/>
              </a:xfrm>
              <a:prstGeom prst="rect">
                <a:avLst/>
              </a:prstGeom>
              <a:blipFill>
                <a:blip r:embed="rId2"/>
                <a:stretch>
                  <a:fillRect l="-865" t="-781" b="-893"/>
                </a:stretch>
              </a:blipFill>
            </p:spPr>
            <p:txBody>
              <a:bodyPr/>
              <a:lstStyle/>
              <a:p>
                <a:r>
                  <a:rPr lang="en-US">
                    <a:noFill/>
                  </a:rPr>
                  <a:t> </a:t>
                </a:r>
              </a:p>
            </p:txBody>
          </p:sp>
        </mc:Fallback>
      </mc:AlternateContent>
    </p:spTree>
    <p:extLst>
      <p:ext uri="{BB962C8B-B14F-4D97-AF65-F5344CB8AC3E}">
        <p14:creationId xmlns:p14="http://schemas.microsoft.com/office/powerpoint/2010/main" val="3993128733"/>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6076" y="1326902"/>
            <a:ext cx="9382541" cy="5024068"/>
          </a:xfrm>
          <a:prstGeom prst="rect">
            <a:avLst/>
          </a:prstGeom>
        </p:spPr>
        <p:txBody>
          <a:bodyPr wrap="square">
            <a:spAutoFit/>
          </a:bodyPr>
          <a:lstStyle/>
          <a:p>
            <a:pPr>
              <a:lnSpc>
                <a:spcPct val="150000"/>
              </a:lnSpc>
            </a:pPr>
            <a:r>
              <a:rPr lang="en-US" sz="2800" dirty="0">
                <a:solidFill>
                  <a:srgbClr val="0000FF"/>
                </a:solidFill>
                <a:ea typeface="Calibri" panose="020F0502020204030204" pitchFamily="34" charset="0"/>
                <a:cs typeface="Times New Roman" panose="02020603050405020304" pitchFamily="18" charset="0"/>
              </a:rPr>
              <a:t>Cryptography – The RSA Public Key Cryptosystem</a:t>
            </a:r>
            <a:endParaRPr lang="en-US" sz="2800" dirty="0">
              <a:ea typeface="Calibri" panose="020F0502020204030204" pitchFamily="34" charset="0"/>
              <a:cs typeface="Times New Roman" panose="02020603050405020304" pitchFamily="18" charset="0"/>
            </a:endParaRPr>
          </a:p>
          <a:p>
            <a:pPr>
              <a:lnSpc>
                <a:spcPct val="150000"/>
              </a:lnSpc>
            </a:pPr>
            <a:r>
              <a:rPr lang="en-US" sz="1200"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The </a:t>
            </a:r>
            <a:r>
              <a:rPr lang="en-US" sz="22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Rivest</a:t>
            </a: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-Shamir-</a:t>
            </a:r>
            <a:r>
              <a:rPr lang="en-US" sz="22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Adleman</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RSA) cryptosystem uses </a:t>
            </a:r>
            <a:r>
              <a:rPr lang="en-US" sz="2200" dirty="0">
                <a:latin typeface="Times New Roman" panose="02020603050405020304" pitchFamily="18" charset="0"/>
                <a:ea typeface="Calibri" panose="020F0502020204030204" pitchFamily="34" charset="0"/>
                <a:cs typeface="Times New Roman" panose="02020603050405020304" pitchFamily="18" charset="0"/>
              </a:rPr>
              <a:t>all the ideas we have introduced in this lecture note.  It derives very strong guarantees of security by ingeniously exploiting the wide gulf between the polynomial-time computability of certain number-theoretic tasks: (</a:t>
            </a:r>
          </a:p>
          <a:p>
            <a:pPr marL="800100" lvl="1" indent="-342900">
              <a:lnSpc>
                <a:spcPct val="150000"/>
              </a:lnSpc>
              <a:buFont typeface="Arial" panose="020B0604020202020204" pitchFamily="34" charset="0"/>
              <a:buChar char="•"/>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modular exponentiation, </a:t>
            </a:r>
          </a:p>
          <a:p>
            <a:pPr marL="800100" lvl="1" indent="-342900">
              <a:lnSpc>
                <a:spcPct val="150000"/>
              </a:lnSpc>
              <a:buFont typeface="Arial" panose="020B0604020202020204" pitchFamily="34" charset="0"/>
              <a:buChar char="•"/>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greatest common divisor, </a:t>
            </a:r>
          </a:p>
          <a:p>
            <a:pPr marL="800100" lvl="1" indent="-342900">
              <a:lnSpc>
                <a:spcPct val="150000"/>
              </a:lnSpc>
              <a:buFont typeface="Arial" panose="020B0604020202020204" pitchFamily="34" charset="0"/>
              <a:buChar char="•"/>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primality testing) and </a:t>
            </a:r>
          </a:p>
          <a:p>
            <a:pPr marL="800100" lvl="1" indent="-342900">
              <a:lnSpc>
                <a:spcPct val="150000"/>
              </a:lnSpc>
              <a:buFont typeface="Arial" panose="020B0604020202020204" pitchFamily="34" charset="0"/>
              <a:buChar char="•"/>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intractability of others (factoring).</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p:cNvSpPr txBox="1"/>
          <p:nvPr/>
        </p:nvSpPr>
        <p:spPr>
          <a:xfrm>
            <a:off x="421419" y="4627659"/>
            <a:ext cx="842838" cy="369332"/>
          </a:xfrm>
          <a:prstGeom prst="rect">
            <a:avLst/>
          </a:prstGeom>
          <a:noFill/>
        </p:spPr>
        <p:txBody>
          <a:bodyPr wrap="square" rtlCol="0">
            <a:spAutoFit/>
          </a:bodyPr>
          <a:lstStyle/>
          <a:p>
            <a:r>
              <a:rPr lang="en-US" dirty="0"/>
              <a:t>113</a:t>
            </a:r>
          </a:p>
        </p:txBody>
      </p:sp>
      <p:pic>
        <p:nvPicPr>
          <p:cNvPr id="4" name="Picture 3"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677845">
            <a:off x="685108" y="4167888"/>
            <a:ext cx="594239" cy="369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9572180"/>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t>Section 06</a:t>
            </a:r>
          </a:p>
        </p:txBody>
      </p:sp>
      <p:sp>
        <p:nvSpPr>
          <p:cNvPr id="3" name="Subtitle 2"/>
          <p:cNvSpPr>
            <a:spLocks noGrp="1"/>
          </p:cNvSpPr>
          <p:nvPr>
            <p:ph type="subTitle" idx="1"/>
          </p:nvPr>
        </p:nvSpPr>
        <p:spPr/>
        <p:txBody>
          <a:bodyPr>
            <a:normAutofit/>
          </a:bodyPr>
          <a:lstStyle/>
          <a:p>
            <a:r>
              <a:rPr lang="en-US" sz="3600" dirty="0"/>
              <a:t>Introducing Foundations</a:t>
            </a:r>
          </a:p>
        </p:txBody>
      </p:sp>
    </p:spTree>
    <p:extLst>
      <p:ext uri="{BB962C8B-B14F-4D97-AF65-F5344CB8AC3E}">
        <p14:creationId xmlns:p14="http://schemas.microsoft.com/office/powerpoint/2010/main" val="3344704769"/>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8998" y="464747"/>
            <a:ext cx="9382541" cy="987065"/>
          </a:xfrm>
          <a:prstGeom prst="rect">
            <a:avLst/>
          </a:prstGeom>
        </p:spPr>
        <p:txBody>
          <a:bodyPr wrap="square">
            <a:spAutoFit/>
          </a:bodyPr>
          <a:lstStyle/>
          <a:p>
            <a:pPr>
              <a:lnSpc>
                <a:spcPct val="150000"/>
              </a:lnSpc>
            </a:pPr>
            <a:r>
              <a:rPr lang="en-US" sz="2800" dirty="0">
                <a:solidFill>
                  <a:srgbClr val="0000FF"/>
                </a:solidFill>
                <a:ea typeface="Calibri" panose="020F0502020204030204" pitchFamily="34" charset="0"/>
                <a:cs typeface="Times New Roman" panose="02020603050405020304" pitchFamily="18" charset="0"/>
              </a:rPr>
              <a:t>Cryptography – The RSA Public Key Cryptosystem</a:t>
            </a:r>
            <a:endParaRPr lang="en-US" sz="2800" dirty="0">
              <a:ea typeface="Calibri" panose="020F0502020204030204" pitchFamily="34" charset="0"/>
              <a:cs typeface="Times New Roman" panose="02020603050405020304" pitchFamily="18" charset="0"/>
            </a:endParaRPr>
          </a:p>
          <a:p>
            <a:pPr>
              <a:lnSpc>
                <a:spcPct val="150000"/>
              </a:lnSpc>
            </a:pP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722140D5-2923-4A04-ABAA-C9B2D7960529}"/>
              </a:ext>
            </a:extLst>
          </p:cNvPr>
          <p:cNvSpPr/>
          <p:nvPr/>
        </p:nvSpPr>
        <p:spPr>
          <a:xfrm rot="20706359" flipH="1">
            <a:off x="827101" y="1010777"/>
            <a:ext cx="459310" cy="388836"/>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Emoticon making a point Stock Vector - 14709057">
            <a:extLst>
              <a:ext uri="{FF2B5EF4-FFF2-40B4-BE49-F238E27FC236}">
                <a16:creationId xmlns:a16="http://schemas.microsoft.com/office/drawing/2014/main" id="{8F47B34B-AA2C-436D-999B-5C48EFFE549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8447" y="1049309"/>
            <a:ext cx="543822" cy="316504"/>
          </a:xfrm>
          <a:prstGeom prst="rect">
            <a:avLst/>
          </a:prstGeom>
          <a:noFill/>
          <a:ln>
            <a:noFill/>
          </a:ln>
        </p:spPr>
      </p:pic>
      <p:sp>
        <p:nvSpPr>
          <p:cNvPr id="6" name="Rectangle 5">
            <a:extLst>
              <a:ext uri="{FF2B5EF4-FFF2-40B4-BE49-F238E27FC236}">
                <a16:creationId xmlns:a16="http://schemas.microsoft.com/office/drawing/2014/main" id="{778C134D-C690-E8B4-CE83-3AF5880B8EFA}"/>
              </a:ext>
            </a:extLst>
          </p:cNvPr>
          <p:cNvSpPr/>
          <p:nvPr/>
        </p:nvSpPr>
        <p:spPr>
          <a:xfrm>
            <a:off x="1540112" y="2107594"/>
            <a:ext cx="9300312" cy="3785652"/>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Contents:</a:t>
            </a:r>
          </a:p>
          <a:p>
            <a:endParaRPr lang="en-US" sz="2400" dirty="0">
              <a:latin typeface="Times New Roman" panose="02020603050405020304" pitchFamily="18" charset="0"/>
              <a:cs typeface="Times New Roman" panose="02020603050405020304" pitchFamily="18" charset="0"/>
            </a:endParaRPr>
          </a:p>
          <a:p>
            <a:r>
              <a:rPr lang="en-US" sz="2400" dirty="0">
                <a:solidFill>
                  <a:srgbClr val="0000FF"/>
                </a:solidFill>
                <a:latin typeface="Times New Roman" panose="02020603050405020304" pitchFamily="18" charset="0"/>
                <a:cs typeface="Times New Roman" panose="02020603050405020304" pitchFamily="18" charset="0"/>
              </a:rPr>
              <a:t>Introduction to RSA Cryptography [4 – 13]</a:t>
            </a:r>
          </a:p>
          <a:p>
            <a:pPr>
              <a:spcAft>
                <a:spcPts val="600"/>
              </a:spcAft>
            </a:pPr>
            <a:r>
              <a:rPr lang="en-US" sz="2400" dirty="0">
                <a:solidFill>
                  <a:srgbClr val="0000FF"/>
                </a:solidFill>
                <a:latin typeface="Times New Roman" panose="02020603050405020304" pitchFamily="18" charset="0"/>
                <a:cs typeface="Times New Roman" panose="02020603050405020304" pitchFamily="18" charset="0"/>
              </a:rPr>
              <a:t>RSA Cryptography – Formalization  [28 - 30 ]</a:t>
            </a:r>
          </a:p>
          <a:p>
            <a:pPr>
              <a:spcAft>
                <a:spcPts val="600"/>
              </a:spcAft>
            </a:pPr>
            <a:r>
              <a:rPr lang="en-US" sz="2400" spc="-100" dirty="0">
                <a:latin typeface="Times New Roman" panose="02020603050405020304" pitchFamily="18" charset="0"/>
                <a:ea typeface="Calibri" panose="020F0502020204030204" pitchFamily="34" charset="0"/>
                <a:cs typeface="Times New Roman" panose="02020603050405020304" pitchFamily="18" charset="0"/>
              </a:rPr>
              <a:t>Algorithm</a:t>
            </a:r>
            <a:r>
              <a:rPr lang="en-US" sz="2400" spc="-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100" dirty="0" err="1">
                <a:effectLst/>
                <a:latin typeface="Times New Roman" panose="02020603050405020304" pitchFamily="18" charset="0"/>
                <a:ea typeface="Calibri" panose="020F0502020204030204" pitchFamily="34" charset="0"/>
                <a:cs typeface="Times New Roman" panose="02020603050405020304" pitchFamily="18" charset="0"/>
              </a:rPr>
              <a:t>Modular_Linear_Equation_sL</a:t>
            </a:r>
            <a:r>
              <a:rPr lang="en-US" sz="2400" spc="-100" dirty="0">
                <a:effectLst/>
                <a:latin typeface="Times New Roman" panose="02020603050405020304" pitchFamily="18" charset="0"/>
                <a:ea typeface="Calibri" panose="020F0502020204030204" pitchFamily="34" charset="0"/>
                <a:cs typeface="Times New Roman" panose="02020603050405020304" pitchFamily="18" charset="0"/>
              </a:rPr>
              <a:t>(a, b, n) [31, 34]</a:t>
            </a:r>
          </a:p>
          <a:p>
            <a:pPr>
              <a:spcAft>
                <a:spcPts val="600"/>
              </a:spcAft>
            </a:pPr>
            <a:r>
              <a:rPr lang="en-US" sz="2400" spc="-100" dirty="0">
                <a:latin typeface="Times New Roman" panose="02020603050405020304" pitchFamily="18" charset="0"/>
                <a:ea typeface="Calibri" panose="020F0502020204030204" pitchFamily="34" charset="0"/>
                <a:cs typeface="Times New Roman" panose="02020603050405020304" pitchFamily="18" charset="0"/>
              </a:rPr>
              <a:t>Algorithm</a:t>
            </a:r>
            <a:r>
              <a:rPr lang="en-US" sz="2400" spc="-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100" dirty="0" err="1">
                <a:latin typeface="Times New Roman" panose="02020603050405020304" pitchFamily="18" charset="0"/>
                <a:ea typeface="Calibri" panose="020F0502020204030204" pitchFamily="34" charset="0"/>
                <a:cs typeface="Times New Roman" panose="02020603050405020304" pitchFamily="18" charset="0"/>
              </a:rPr>
              <a:t>E</a:t>
            </a:r>
            <a:r>
              <a:rPr lang="en-US" sz="2400" spc="-100" dirty="0" err="1">
                <a:effectLst/>
                <a:latin typeface="Times New Roman" panose="02020603050405020304" pitchFamily="18" charset="0"/>
                <a:ea typeface="Calibri" panose="020F0502020204030204" pitchFamily="34" charset="0"/>
                <a:cs typeface="Times New Roman" panose="02020603050405020304" pitchFamily="18" charset="0"/>
              </a:rPr>
              <a:t>xtended_Euclid</a:t>
            </a:r>
            <a:r>
              <a:rPr lang="en-US" sz="2400" spc="-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spc="-100" dirty="0">
                <a:latin typeface="Times New Roman" panose="02020603050405020304" pitchFamily="18" charset="0"/>
                <a:ea typeface="Calibri" panose="020F0502020204030204" pitchFamily="34" charset="0"/>
                <a:cs typeface="Times New Roman" panose="02020603050405020304" pitchFamily="18" charset="0"/>
              </a:rPr>
              <a:t>a,</a:t>
            </a:r>
            <a:r>
              <a:rPr lang="en-US" sz="2400" spc="-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100" dirty="0">
                <a:latin typeface="Times New Roman" panose="02020603050405020304" pitchFamily="18" charset="0"/>
                <a:ea typeface="Calibri" panose="020F0502020204030204" pitchFamily="34" charset="0"/>
                <a:cs typeface="Times New Roman" panose="02020603050405020304" pitchFamily="18" charset="0"/>
              </a:rPr>
              <a:t>b</a:t>
            </a:r>
            <a:r>
              <a:rPr lang="en-US" sz="2400" spc="-100" dirty="0">
                <a:effectLst/>
                <a:latin typeface="Times New Roman" panose="02020603050405020304" pitchFamily="18" charset="0"/>
                <a:ea typeface="Calibri" panose="020F0502020204030204" pitchFamily="34" charset="0"/>
                <a:cs typeface="Times New Roman" panose="02020603050405020304" pitchFamily="18" charset="0"/>
              </a:rPr>
              <a:t>) [32, 35-36]</a:t>
            </a:r>
          </a:p>
          <a:p>
            <a:pPr>
              <a:spcAft>
                <a:spcPts val="600"/>
              </a:spcAft>
            </a:pPr>
            <a:r>
              <a:rPr lang="en-US" sz="2400" spc="-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An </a:t>
            </a:r>
            <a:r>
              <a:rPr lang="en-US" sz="2400" spc="-1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Application </a:t>
            </a:r>
            <a:r>
              <a:rPr lang="en-US" sz="2400" spc="-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Example [39 – 50]</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58689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ï¶Image of Dynamic Programming &#10; ">
            <a:extLst>
              <a:ext uri="{FF2B5EF4-FFF2-40B4-BE49-F238E27FC236}">
                <a16:creationId xmlns:a16="http://schemas.microsoft.com/office/drawing/2014/main" id="{A52ED6FC-8F57-4AA7-89F9-A1CDE8C8EF31}"/>
              </a:ext>
            </a:extLst>
          </p:cNvPr>
          <p:cNvPicPr/>
          <p:nvPr/>
        </p:nvPicPr>
        <p:blipFill rotWithShape="1">
          <a:blip r:embed="rId2">
            <a:extLst>
              <a:ext uri="{28A0092B-C50C-407E-A947-70E740481C1C}">
                <a14:useLocalDpi xmlns:a14="http://schemas.microsoft.com/office/drawing/2010/main" val="0"/>
              </a:ext>
            </a:extLst>
          </a:blip>
          <a:srcRect l="4738" t="27184" r="7191" b="11576"/>
          <a:stretch/>
        </p:blipFill>
        <p:spPr bwMode="auto">
          <a:xfrm>
            <a:off x="2244918" y="2067339"/>
            <a:ext cx="7871791" cy="4465983"/>
          </a:xfrm>
          <a:prstGeom prst="rect">
            <a:avLst/>
          </a:prstGeom>
          <a:noFill/>
          <a:ln>
            <a:noFill/>
          </a:ln>
        </p:spPr>
      </p:pic>
      <p:sp>
        <p:nvSpPr>
          <p:cNvPr id="3" name="TextBox 2">
            <a:extLst>
              <a:ext uri="{FF2B5EF4-FFF2-40B4-BE49-F238E27FC236}">
                <a16:creationId xmlns:a16="http://schemas.microsoft.com/office/drawing/2014/main" id="{B8C26A16-3F0C-44E7-9F8A-F5986AF3F456}"/>
              </a:ext>
            </a:extLst>
          </p:cNvPr>
          <p:cNvSpPr txBox="1"/>
          <p:nvPr/>
        </p:nvSpPr>
        <p:spPr>
          <a:xfrm>
            <a:off x="2403565" y="1117347"/>
            <a:ext cx="4214192" cy="523220"/>
          </a:xfrm>
          <a:prstGeom prst="rect">
            <a:avLst/>
          </a:prstGeom>
          <a:noFill/>
        </p:spPr>
        <p:txBody>
          <a:bodyPr wrap="square" rtlCol="0">
            <a:spAutoFit/>
          </a:bodyPr>
          <a:lstStyle/>
          <a:p>
            <a:r>
              <a:rPr lang="en-US" sz="2800" dirty="0"/>
              <a:t>Divide and Conquer</a:t>
            </a:r>
          </a:p>
        </p:txBody>
      </p:sp>
    </p:spTree>
    <p:extLst>
      <p:ext uri="{BB962C8B-B14F-4D97-AF65-F5344CB8AC3E}">
        <p14:creationId xmlns:p14="http://schemas.microsoft.com/office/powerpoint/2010/main" val="816049133"/>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5871" y="519953"/>
            <a:ext cx="9382541" cy="6001643"/>
          </a:xfrm>
          <a:prstGeom prst="rect">
            <a:avLst/>
          </a:prstGeom>
        </p:spPr>
        <p:txBody>
          <a:bodyPr wrap="square">
            <a:spAutoFit/>
          </a:bodyPr>
          <a:lstStyle/>
          <a:p>
            <a:pPr>
              <a:lnSpc>
                <a:spcPct val="150000"/>
              </a:lnSpc>
            </a:pPr>
            <a:r>
              <a:rPr lang="en-US" sz="2800" dirty="0">
                <a:solidFill>
                  <a:srgbClr val="0000FF"/>
                </a:solidFill>
                <a:ea typeface="Calibri" panose="020F0502020204030204" pitchFamily="34" charset="0"/>
                <a:cs typeface="Times New Roman" panose="02020603050405020304" pitchFamily="18" charset="0"/>
              </a:rPr>
              <a:t>Cryptography – The RSA Public Key Cryptosystem</a:t>
            </a:r>
            <a:endParaRPr lang="en-US" sz="2800" dirty="0">
              <a:ea typeface="Calibri" panose="020F0502020204030204" pitchFamily="34" charset="0"/>
              <a:cs typeface="Times New Roman" panose="02020603050405020304" pitchFamily="18" charset="0"/>
            </a:endParaRPr>
          </a:p>
          <a:p>
            <a:pPr>
              <a:lnSpc>
                <a:spcPct val="150000"/>
              </a:lnSpc>
            </a:pP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The </a:t>
            </a:r>
            <a:r>
              <a:rPr lang="en-US" sz="24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Rivest</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-Shamir-</a:t>
            </a:r>
            <a:r>
              <a:rPr lang="en-US" sz="24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Adleman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RSA) cryptosystem uses </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all the ideas we have introduced in this lecture note.  </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It derives strong guarantees of security by ingeniously exploiting the wide gulf between </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polynomial-time computability </a:t>
            </a:r>
            <a:r>
              <a:rPr lang="en-US" sz="2400" dirty="0">
                <a:latin typeface="Times New Roman" panose="02020603050405020304" pitchFamily="18" charset="0"/>
                <a:ea typeface="Calibri" panose="020F0502020204030204" pitchFamily="34" charset="0"/>
                <a:cs typeface="Times New Roman" panose="02020603050405020304" pitchFamily="18" charset="0"/>
              </a:rPr>
              <a:t>of certain number-theoretic tasks </a:t>
            </a:r>
          </a:p>
          <a:p>
            <a:pPr marL="1257300" lvl="2" indent="-342900">
              <a:lnSpc>
                <a:spcPct val="150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modular exponentiation, </a:t>
            </a:r>
          </a:p>
          <a:p>
            <a:pPr marL="1257300" lvl="2" indent="-342900">
              <a:lnSpc>
                <a:spcPct val="150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greatest common divisor, </a:t>
            </a:r>
          </a:p>
          <a:p>
            <a:pPr marL="1257300" lvl="2" indent="-342900">
              <a:lnSpc>
                <a:spcPct val="150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primality testing</a:t>
            </a:r>
            <a:r>
              <a:rPr lang="en-US" sz="2400" dirty="0">
                <a:latin typeface="Times New Roman" panose="02020603050405020304" pitchFamily="18" charset="0"/>
                <a:ea typeface="Calibri" panose="020F0502020204030204" pitchFamily="34" charset="0"/>
                <a:cs typeface="Times New Roman" panose="02020603050405020304" pitchFamily="18" charset="0"/>
              </a:rPr>
              <a:t>  and </a:t>
            </a:r>
          </a:p>
          <a:p>
            <a:pPr marL="1262063" lvl="1" indent="-342900">
              <a:lnSpc>
                <a:spcPct val="150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intractability of others (factoring).</a:t>
            </a:r>
          </a:p>
        </p:txBody>
      </p:sp>
      <p:sp>
        <p:nvSpPr>
          <p:cNvPr id="4" name="Thought Bubble: Cloud 3">
            <a:extLst>
              <a:ext uri="{FF2B5EF4-FFF2-40B4-BE49-F238E27FC236}">
                <a16:creationId xmlns:a16="http://schemas.microsoft.com/office/drawing/2014/main" id="{722140D5-2923-4A04-ABAA-C9B2D7960529}"/>
              </a:ext>
            </a:extLst>
          </p:cNvPr>
          <p:cNvSpPr/>
          <p:nvPr/>
        </p:nvSpPr>
        <p:spPr>
          <a:xfrm rot="20706359" flipH="1">
            <a:off x="827101" y="1010777"/>
            <a:ext cx="459310" cy="388836"/>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Emoticon making a point Stock Vector - 14709057">
            <a:extLst>
              <a:ext uri="{FF2B5EF4-FFF2-40B4-BE49-F238E27FC236}">
                <a16:creationId xmlns:a16="http://schemas.microsoft.com/office/drawing/2014/main" id="{8F47B34B-AA2C-436D-999B-5C48EFFE549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8447" y="1049309"/>
            <a:ext cx="543822" cy="316504"/>
          </a:xfrm>
          <a:prstGeom prst="rect">
            <a:avLst/>
          </a:prstGeom>
          <a:noFill/>
          <a:ln>
            <a:noFill/>
          </a:ln>
        </p:spPr>
      </p:pic>
    </p:spTree>
    <p:extLst>
      <p:ext uri="{BB962C8B-B14F-4D97-AF65-F5344CB8AC3E}">
        <p14:creationId xmlns:p14="http://schemas.microsoft.com/office/powerpoint/2010/main" val="1622081413"/>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03610" y="724829"/>
            <a:ext cx="10259122" cy="1070517"/>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919671" y="1050459"/>
            <a:ext cx="8788086" cy="5493812"/>
          </a:xfrm>
          <a:prstGeom prst="rect">
            <a:avLst/>
          </a:prstGeom>
        </p:spPr>
        <p:txBody>
          <a:bodyPr wrap="square">
            <a:spAutoFit/>
          </a:bodyPr>
          <a:lstStyle/>
          <a:p>
            <a:pPr>
              <a:spcAft>
                <a:spcPts val="1800"/>
              </a:spcAft>
            </a:pPr>
            <a:r>
              <a:rPr lang="en-US" sz="2600" dirty="0">
                <a:ea typeface="Calibri" panose="020F0502020204030204" pitchFamily="34" charset="0"/>
                <a:cs typeface="Times New Roman" panose="02020603050405020304" pitchFamily="18" charset="0"/>
              </a:rPr>
              <a:t>Cryptography – The RSA Public Key Cryptosystem</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How to encrypt and decrypt the message using the RSA cipher:</a:t>
            </a:r>
          </a:p>
          <a:p>
            <a:pPr marL="342900" indent="-342900">
              <a:spcAft>
                <a:spcPts val="1200"/>
              </a:spcAft>
              <a:buFont typeface="Arial" panose="020B0604020202020204" pitchFamily="34" charset="0"/>
              <a:buChar char="•"/>
            </a:pP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Pick two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large integers p and q, </a:t>
            </a:r>
          </a:p>
          <a:p>
            <a:pPr lvl="1">
              <a:spcAft>
                <a:spcPts val="12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[say, in the order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of several hundred digits each, </a:t>
            </a:r>
            <a:r>
              <a:rPr lang="en-US" sz="2400" dirty="0">
                <a:latin typeface="Times New Roman" panose="02020603050405020304" pitchFamily="18" charset="0"/>
                <a:ea typeface="Calibri" panose="020F0502020204030204" pitchFamily="34" charset="0"/>
                <a:cs typeface="Times New Roman" panose="02020603050405020304" pitchFamily="18" charset="0"/>
              </a:rPr>
              <a:t>and are </a:t>
            </a:r>
          </a:p>
          <a:p>
            <a:pPr lvl="1">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virtually certain to</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be prime].</a:t>
            </a:r>
          </a:p>
          <a:p>
            <a:pPr marL="342900" indent="-342900">
              <a:spcAft>
                <a:spcPts val="12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encry</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pt a plaintext message M </a:t>
            </a:r>
            <a:r>
              <a:rPr lang="en-US" sz="2400" dirty="0">
                <a:latin typeface="Times New Roman" panose="02020603050405020304" pitchFamily="18" charset="0"/>
                <a:ea typeface="Calibri" panose="020F0502020204030204" pitchFamily="34" charset="0"/>
                <a:cs typeface="Times New Roman" panose="02020603050405020304" pitchFamily="18" charset="0"/>
              </a:rPr>
              <a:t>using the RSA cipher, a person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needs to know the publicly available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values of </a:t>
            </a:r>
          </a:p>
          <a:p>
            <a:pPr marL="1257300" lvl="2" indent="-342900">
              <a:spcAft>
                <a:spcPts val="1200"/>
              </a:spcAft>
              <a:buFont typeface="Arial" panose="020B0604020202020204" pitchFamily="34" charset="0"/>
              <a:buChar char="•"/>
            </a:pPr>
            <a:r>
              <a:rPr lang="en-US" sz="2400"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pq</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and </a:t>
            </a:r>
          </a:p>
          <a:p>
            <a:pPr marL="1257300" lvl="2" indent="-342900">
              <a:spcAft>
                <a:spcPts val="1200"/>
              </a:spcAft>
              <a:buFont typeface="Arial" panose="020B0604020202020204" pitchFamily="34" charset="0"/>
              <a:buChar char="•"/>
            </a:pP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integer e</a:t>
            </a:r>
          </a:p>
          <a:p>
            <a:pPr marL="342900" indent="-342900">
              <a:spcAft>
                <a:spcPts val="12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Only the person,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who knows the individual values of p and q,</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can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decrypt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 encrypted message M.</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06139875"/>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2A6A9ED-127C-42F3-8DF2-209181FF5613}"/>
              </a:ext>
            </a:extLst>
          </p:cNvPr>
          <p:cNvSpPr txBox="1"/>
          <p:nvPr/>
        </p:nvSpPr>
        <p:spPr>
          <a:xfrm>
            <a:off x="1114697" y="1076789"/>
            <a:ext cx="9464040" cy="5781211"/>
          </a:xfrm>
          <a:prstGeom prst="rect">
            <a:avLst/>
          </a:prstGeom>
          <a:solidFill>
            <a:schemeClr val="accent5">
              <a:lumMod val="20000"/>
              <a:lumOff val="80000"/>
            </a:schemeClr>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FD7DF856-DA1D-487A-A821-7E3C8738AF80}"/>
              </a:ext>
            </a:extLst>
          </p:cNvPr>
          <p:cNvSpPr>
            <a:spLocks noGrp="1"/>
          </p:cNvSpPr>
          <p:nvPr>
            <p:ph type="title"/>
          </p:nvPr>
        </p:nvSpPr>
        <p:spPr>
          <a:xfrm>
            <a:off x="1177834" y="339002"/>
            <a:ext cx="7565572" cy="601526"/>
          </a:xfrm>
        </p:spPr>
        <p:txBody>
          <a:bodyPr>
            <a:noAutofit/>
          </a:bodyPr>
          <a:lstStyle/>
          <a:p>
            <a:pPr>
              <a:lnSpc>
                <a:spcPct val="150000"/>
              </a:lnSpc>
            </a:pPr>
            <a:r>
              <a:rPr lang="en-US" sz="2800" dirty="0">
                <a:latin typeface="+mn-lt"/>
                <a:ea typeface="Calibri" panose="020F0502020204030204" pitchFamily="34" charset="0"/>
                <a:cs typeface="Times New Roman" panose="02020603050405020304" pitchFamily="18" charset="0"/>
              </a:rPr>
              <a:t>Cryptography – The RSA Public Key Cryptosystem</a:t>
            </a:r>
          </a:p>
        </p:txBody>
      </p:sp>
      <p:sp>
        <p:nvSpPr>
          <p:cNvPr id="3" name="TextBox 2">
            <a:extLst>
              <a:ext uri="{FF2B5EF4-FFF2-40B4-BE49-F238E27FC236}">
                <a16:creationId xmlns:a16="http://schemas.microsoft.com/office/drawing/2014/main" id="{FB9996F9-A6A1-403B-8EA4-A4B090165ED0}"/>
              </a:ext>
            </a:extLst>
          </p:cNvPr>
          <p:cNvSpPr txBox="1"/>
          <p:nvPr/>
        </p:nvSpPr>
        <p:spPr>
          <a:xfrm>
            <a:off x="1247502" y="963580"/>
            <a:ext cx="9464040" cy="5663089"/>
          </a:xfrm>
          <a:prstGeom prst="rect">
            <a:avLst/>
          </a:prstGeom>
          <a:noFill/>
        </p:spPr>
        <p:txBody>
          <a:bodyPr wrap="square" rtlCol="0">
            <a:spAutoFit/>
          </a:bodyPr>
          <a:lstStyle/>
          <a:p>
            <a:r>
              <a:rPr lang="en-US" sz="2600" dirty="0">
                <a:cs typeface="Times New Roman" panose="02020603050405020304" pitchFamily="18" charset="0"/>
              </a:rPr>
              <a:t>Case Study:</a:t>
            </a:r>
          </a:p>
          <a:p>
            <a:r>
              <a:rPr lang="en-US" sz="2400" dirty="0">
                <a:latin typeface="Times New Roman" panose="02020603050405020304" pitchFamily="18" charset="0"/>
                <a:cs typeface="Times New Roman" panose="02020603050405020304" pitchFamily="18" charset="0"/>
              </a:rPr>
              <a:t>To set up an RSA cipher. Elain chooses:</a:t>
            </a:r>
          </a:p>
          <a:p>
            <a:pPr marL="800100" lvl="1" indent="-342900">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two prime numbers, p = 5, q = 11</a:t>
            </a:r>
            <a:r>
              <a:rPr lang="en-US" sz="2400" dirty="0">
                <a:latin typeface="Times New Roman" panose="02020603050405020304" pitchFamily="18" charset="0"/>
                <a:cs typeface="Times New Roman" panose="02020603050405020304" pitchFamily="18" charset="0"/>
              </a:rPr>
              <a:t>, and then </a:t>
            </a:r>
            <a:r>
              <a:rPr lang="en-US" sz="2400" dirty="0">
                <a:solidFill>
                  <a:srgbClr val="0000FF"/>
                </a:solidFill>
                <a:latin typeface="Times New Roman" panose="02020603050405020304" pitchFamily="18" charset="0"/>
                <a:cs typeface="Times New Roman" panose="02020603050405020304" pitchFamily="18" charset="0"/>
              </a:rPr>
              <a:t>computes n = </a:t>
            </a:r>
            <a:r>
              <a:rPr lang="en-US" sz="2400" dirty="0" err="1">
                <a:solidFill>
                  <a:srgbClr val="0000FF"/>
                </a:solidFill>
                <a:latin typeface="Times New Roman" panose="02020603050405020304" pitchFamily="18" charset="0"/>
                <a:cs typeface="Times New Roman" panose="02020603050405020304" pitchFamily="18" charset="0"/>
              </a:rPr>
              <a:t>pq</a:t>
            </a:r>
            <a:r>
              <a:rPr lang="en-US" sz="2400" dirty="0">
                <a:solidFill>
                  <a:srgbClr val="0000FF"/>
                </a:solidFill>
                <a:latin typeface="Times New Roman" panose="02020603050405020304" pitchFamily="18" charset="0"/>
                <a:cs typeface="Times New Roman" panose="02020603050405020304" pitchFamily="18" charset="0"/>
              </a:rPr>
              <a:t> = 55</a:t>
            </a:r>
            <a:r>
              <a:rPr lang="en-US" sz="2400" dirty="0">
                <a:latin typeface="Times New Roman" panose="02020603050405020304" pitchFamily="18" charset="0"/>
                <a:cs typeface="Times New Roman" panose="02020603050405020304" pitchFamily="18" charset="0"/>
              </a:rPr>
              <a:t>, </a:t>
            </a:r>
          </a:p>
          <a:p>
            <a:pPr marL="800100" lvl="1" indent="-342900">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a positive integer e = 3, which is relatively prime to (p-1)(q-1) = 40</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solidFill>
                  <a:srgbClr val="0000FF"/>
                </a:solidFill>
                <a:latin typeface="Times New Roman" panose="02020603050405020304" pitchFamily="18" charset="0"/>
                <a:cs typeface="Times New Roman" panose="02020603050405020304" pitchFamily="18" charset="0"/>
              </a:rPr>
              <a:t>To be distributed widely are public keys: </a:t>
            </a:r>
          </a:p>
          <a:p>
            <a:pPr marL="800100" lvl="1" indent="-342900">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n = 55, </a:t>
            </a:r>
            <a:r>
              <a:rPr lang="en-US" sz="2400" dirty="0">
                <a:latin typeface="Times New Roman" panose="02020603050405020304" pitchFamily="18" charset="0"/>
                <a:cs typeface="Times New Roman" panose="02020603050405020304" pitchFamily="18" charset="0"/>
              </a:rPr>
              <a:t>the product of two numbers p and q </a:t>
            </a:r>
          </a:p>
          <a:p>
            <a:pPr marL="800100" lvl="1" indent="-342900">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e = 3</a:t>
            </a:r>
            <a:r>
              <a:rPr lang="en-US" sz="2400" dirty="0">
                <a:latin typeface="Times New Roman" panose="02020603050405020304" pitchFamily="18" charset="0"/>
                <a:cs typeface="Times New Roman" panose="02020603050405020304" pitchFamily="18" charset="0"/>
              </a:rPr>
              <a:t>. </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Elain</a:t>
            </a:r>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keeps p and q as the secret key</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The effectiveness of the system </a:t>
            </a:r>
            <a:r>
              <a:rPr lang="en-US" sz="2400" dirty="0">
                <a:latin typeface="Times New Roman" panose="02020603050405020304" pitchFamily="18" charset="0"/>
                <a:cs typeface="Times New Roman" panose="02020603050405020304" pitchFamily="18" charset="0"/>
              </a:rPr>
              <a:t>is </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t>
            </a:r>
            <a:r>
              <a:rPr lang="en-US" sz="2400" dirty="0">
                <a:solidFill>
                  <a:srgbClr val="0000FF"/>
                </a:solidFill>
                <a:latin typeface="Times New Roman" panose="02020603050405020304" pitchFamily="18" charset="0"/>
                <a:cs typeface="Times New Roman" panose="02020603050405020304" pitchFamily="18" charset="0"/>
              </a:rPr>
              <a:t>secrecy of the cipher: </a:t>
            </a:r>
            <a:r>
              <a:rPr lang="en-US" sz="2400" dirty="0">
                <a:latin typeface="Times New Roman" panose="02020603050405020304" pitchFamily="18" charset="0"/>
                <a:cs typeface="Times New Roman" panose="02020603050405020304" pitchFamily="18" charset="0"/>
              </a:rPr>
              <a:t>two </a:t>
            </a:r>
            <a:r>
              <a:rPr lang="en-US" sz="2400" dirty="0">
                <a:solidFill>
                  <a:srgbClr val="0000FF"/>
                </a:solidFill>
                <a:latin typeface="Times New Roman" panose="02020603050405020304" pitchFamily="18" charset="0"/>
                <a:cs typeface="Times New Roman" panose="02020603050405020304" pitchFamily="18" charset="0"/>
              </a:rPr>
              <a:t>distinct large integers p, q </a:t>
            </a:r>
          </a:p>
          <a:p>
            <a:pPr marL="1257300" lvl="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both are in the order of several hundred digits each </a:t>
            </a:r>
          </a:p>
          <a:p>
            <a:pPr marL="1257300" lvl="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both are </a:t>
            </a:r>
            <a:r>
              <a:rPr lang="en-US" sz="2400" dirty="0">
                <a:solidFill>
                  <a:srgbClr val="0000FF"/>
                </a:solidFill>
                <a:latin typeface="Times New Roman" panose="02020603050405020304" pitchFamily="18" charset="0"/>
                <a:cs typeface="Times New Roman" panose="02020603050405020304" pitchFamily="18" charset="0"/>
              </a:rPr>
              <a:t>virtually certain to be prime</a:t>
            </a:r>
            <a:r>
              <a:rPr lang="en-US" sz="2400" dirty="0">
                <a:latin typeface="Times New Roman" panose="02020603050405020304" pitchFamily="18" charset="0"/>
                <a:cs typeface="Times New Roman" panose="02020603050405020304" pitchFamily="18" charset="0"/>
              </a:rPr>
              <a:t>.  </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And </a:t>
            </a:r>
            <a:r>
              <a:rPr lang="en-US" sz="2400" dirty="0">
                <a:solidFill>
                  <a:srgbClr val="0000FF"/>
                </a:solidFill>
                <a:latin typeface="Times New Roman" panose="02020603050405020304" pitchFamily="18" charset="0"/>
                <a:cs typeface="Times New Roman" panose="02020603050405020304" pitchFamily="18" charset="0"/>
              </a:rPr>
              <a:t>pick a very large e which is relatively prime to (p -1)(q – 1).]</a:t>
            </a:r>
          </a:p>
        </p:txBody>
      </p:sp>
      <p:sp>
        <p:nvSpPr>
          <p:cNvPr id="4" name="Thought Bubble: Cloud 3">
            <a:extLst>
              <a:ext uri="{FF2B5EF4-FFF2-40B4-BE49-F238E27FC236}">
                <a16:creationId xmlns:a16="http://schemas.microsoft.com/office/drawing/2014/main" id="{A76D21A5-BEA8-453B-BF0B-055F6962F05A}"/>
              </a:ext>
            </a:extLst>
          </p:cNvPr>
          <p:cNvSpPr/>
          <p:nvPr/>
        </p:nvSpPr>
        <p:spPr>
          <a:xfrm rot="20706359" flipH="1">
            <a:off x="380177" y="1129286"/>
            <a:ext cx="459310" cy="388836"/>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ad face">
            <a:extLst>
              <a:ext uri="{FF2B5EF4-FFF2-40B4-BE49-F238E27FC236}">
                <a16:creationId xmlns:a16="http://schemas.microsoft.com/office/drawing/2014/main" id="{2BCF4B4E-E62F-423F-965A-72D4FEF1B3C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399717" y="1076789"/>
            <a:ext cx="449076" cy="386344"/>
          </a:xfrm>
          <a:prstGeom prst="rect">
            <a:avLst/>
          </a:prstGeom>
          <a:noFill/>
        </p:spPr>
      </p:pic>
    </p:spTree>
    <p:extLst>
      <p:ext uri="{BB962C8B-B14F-4D97-AF65-F5344CB8AC3E}">
        <p14:creationId xmlns:p14="http://schemas.microsoft.com/office/powerpoint/2010/main" val="941432246"/>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DB1F819-F023-4624-B82D-B047D9AF55EA}"/>
              </a:ext>
            </a:extLst>
          </p:cNvPr>
          <p:cNvSpPr txBox="1"/>
          <p:nvPr/>
        </p:nvSpPr>
        <p:spPr>
          <a:xfrm>
            <a:off x="1310175" y="1428543"/>
            <a:ext cx="9146642" cy="5429457"/>
          </a:xfrm>
          <a:prstGeom prst="rect">
            <a:avLst/>
          </a:prstGeom>
          <a:solidFill>
            <a:schemeClr val="accent5">
              <a:lumMod val="20000"/>
              <a:lumOff val="80000"/>
            </a:schemeClr>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FD7DF856-DA1D-487A-A821-7E3C8738AF80}"/>
              </a:ext>
            </a:extLst>
          </p:cNvPr>
          <p:cNvSpPr>
            <a:spLocks noGrp="1"/>
          </p:cNvSpPr>
          <p:nvPr>
            <p:ph type="title"/>
          </p:nvPr>
        </p:nvSpPr>
        <p:spPr>
          <a:xfrm>
            <a:off x="1676400" y="818311"/>
            <a:ext cx="7418614" cy="601526"/>
          </a:xfrm>
        </p:spPr>
        <p:txBody>
          <a:bodyPr>
            <a:normAutofit/>
          </a:bodyPr>
          <a:lstStyle/>
          <a:p>
            <a:r>
              <a:rPr lang="en-US" sz="2800" dirty="0">
                <a:latin typeface="+mn-lt"/>
                <a:ea typeface="Calibri" panose="020F0502020204030204" pitchFamily="34" charset="0"/>
                <a:cs typeface="Times New Roman" panose="02020603050405020304" pitchFamily="18" charset="0"/>
              </a:rPr>
              <a:t>Cryptography – The RSA Public Key Cryptosystem</a:t>
            </a:r>
            <a:endParaRPr lang="en-US" sz="2800" dirty="0">
              <a:latin typeface="+mn-lt"/>
            </a:endParaRPr>
          </a:p>
        </p:txBody>
      </p:sp>
      <p:sp>
        <p:nvSpPr>
          <p:cNvPr id="3" name="TextBox 2">
            <a:extLst>
              <a:ext uri="{FF2B5EF4-FFF2-40B4-BE49-F238E27FC236}">
                <a16:creationId xmlns:a16="http://schemas.microsoft.com/office/drawing/2014/main" id="{FB9996F9-A6A1-403B-8EA4-A4B090165ED0}"/>
              </a:ext>
            </a:extLst>
          </p:cNvPr>
          <p:cNvSpPr txBox="1"/>
          <p:nvPr/>
        </p:nvSpPr>
        <p:spPr>
          <a:xfrm>
            <a:off x="1735183" y="1585007"/>
            <a:ext cx="8721634" cy="4924425"/>
          </a:xfrm>
          <a:prstGeom prst="rect">
            <a:avLst/>
          </a:prstGeom>
          <a:noFill/>
        </p:spPr>
        <p:txBody>
          <a:bodyPr wrap="square" rtlCol="0">
            <a:spAutoFit/>
          </a:bodyPr>
          <a:lstStyle/>
          <a:p>
            <a:r>
              <a:rPr lang="en-US" sz="2600" dirty="0">
                <a:cs typeface="Times New Roman" panose="02020603050405020304" pitchFamily="18" charset="0"/>
              </a:rPr>
              <a:t>Case Study:</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RSA cipher works only on numbers. </a:t>
            </a:r>
          </a:p>
          <a:p>
            <a:r>
              <a:rPr lang="en-US" sz="2400" dirty="0" err="1">
                <a:solidFill>
                  <a:srgbClr val="0000FF"/>
                </a:solidFill>
                <a:latin typeface="Times New Roman" panose="02020603050405020304" pitchFamily="18" charset="0"/>
                <a:cs typeface="Times New Roman" panose="02020603050405020304" pitchFamily="18" charset="0"/>
              </a:rPr>
              <a:t>Elain</a:t>
            </a:r>
            <a:r>
              <a:rPr lang="en-US" sz="2400" dirty="0">
                <a:solidFill>
                  <a:srgbClr val="0000FF"/>
                </a:solidFill>
                <a:latin typeface="Times New Roman" panose="02020603050405020304" pitchFamily="18" charset="0"/>
                <a:cs typeface="Times New Roman" panose="02020603050405020304" pitchFamily="18" charset="0"/>
              </a:rPr>
              <a:t> informs people how she will interpret the numbers in the message </a:t>
            </a:r>
            <a:r>
              <a:rPr lang="en-US" sz="2400" i="1" dirty="0">
                <a:solidFill>
                  <a:srgbClr val="0000FF"/>
                </a:solidFill>
                <a:latin typeface="Times New Roman" panose="02020603050405020304" pitchFamily="18" charset="0"/>
                <a:cs typeface="Times New Roman" panose="02020603050405020304" pitchFamily="18" charset="0"/>
              </a:rPr>
              <a:t>according to the following guidelines:</a:t>
            </a:r>
          </a:p>
          <a:p>
            <a:endParaRPr lang="en-US"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Encodes letters of the alphabet the same way as was done for the Caesar cipher:  </a:t>
            </a:r>
          </a:p>
          <a:p>
            <a:r>
              <a:rPr lang="en-US" sz="2400" dirty="0">
                <a:solidFill>
                  <a:srgbClr val="0000FF"/>
                </a:solidFill>
                <a:latin typeface="Times New Roman" panose="02020603050405020304" pitchFamily="18" charset="0"/>
                <a:cs typeface="Times New Roman" panose="02020603050405020304" pitchFamily="18" charset="0"/>
              </a:rPr>
              <a:t>	A = 1, B = 2, C = 3, …, H = 8, I = 9, …, Z = 26.</a:t>
            </a:r>
          </a:p>
          <a:p>
            <a:endParaRPr lang="en-US"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Divide long messages into blocks of messages</a:t>
            </a:r>
            <a:endParaRPr lang="en-US" sz="2400"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e.g., each block has </a:t>
            </a:r>
            <a:r>
              <a:rPr lang="en-US" sz="2400" dirty="0">
                <a:solidFill>
                  <a:srgbClr val="0000FF"/>
                </a:solidFill>
                <a:latin typeface="Times New Roman" panose="02020603050405020304" pitchFamily="18" charset="0"/>
                <a:cs typeface="Times New Roman" panose="02020603050405020304" pitchFamily="18" charset="0"/>
              </a:rPr>
              <a:t>a single, numerically encoded letter of the alphabet.</a:t>
            </a:r>
          </a:p>
        </p:txBody>
      </p:sp>
      <p:sp>
        <p:nvSpPr>
          <p:cNvPr id="4" name="Thought Bubble: Cloud 3">
            <a:extLst>
              <a:ext uri="{FF2B5EF4-FFF2-40B4-BE49-F238E27FC236}">
                <a16:creationId xmlns:a16="http://schemas.microsoft.com/office/drawing/2014/main" id="{D92B52A8-FC43-4460-8698-8CA0A8A62A1B}"/>
              </a:ext>
            </a:extLst>
          </p:cNvPr>
          <p:cNvSpPr/>
          <p:nvPr/>
        </p:nvSpPr>
        <p:spPr>
          <a:xfrm rot="20706359" flipH="1">
            <a:off x="731307" y="1481040"/>
            <a:ext cx="459310" cy="388836"/>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ad face">
            <a:extLst>
              <a:ext uri="{FF2B5EF4-FFF2-40B4-BE49-F238E27FC236}">
                <a16:creationId xmlns:a16="http://schemas.microsoft.com/office/drawing/2014/main" id="{01DE5AE5-570D-49FB-AB8D-F21B1F7665F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66353" y="1506583"/>
            <a:ext cx="450158" cy="339727"/>
          </a:xfrm>
          <a:prstGeom prst="rect">
            <a:avLst/>
          </a:prstGeom>
          <a:noFill/>
        </p:spPr>
      </p:pic>
    </p:spTree>
    <p:extLst>
      <p:ext uri="{BB962C8B-B14F-4D97-AF65-F5344CB8AC3E}">
        <p14:creationId xmlns:p14="http://schemas.microsoft.com/office/powerpoint/2010/main" val="2238130945"/>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0528119-5A0C-4CD2-8E74-CD1C74F2A676}"/>
              </a:ext>
            </a:extLst>
          </p:cNvPr>
          <p:cNvSpPr txBox="1"/>
          <p:nvPr/>
        </p:nvSpPr>
        <p:spPr>
          <a:xfrm>
            <a:off x="1413112" y="1323702"/>
            <a:ext cx="9472601" cy="5291267"/>
          </a:xfrm>
          <a:prstGeom prst="rect">
            <a:avLst/>
          </a:prstGeom>
          <a:solidFill>
            <a:schemeClr val="accent5">
              <a:lumMod val="20000"/>
              <a:lumOff val="80000"/>
            </a:schemeClr>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FD7DF856-DA1D-487A-A821-7E3C8738AF80}"/>
              </a:ext>
            </a:extLst>
          </p:cNvPr>
          <p:cNvSpPr>
            <a:spLocks noGrp="1"/>
          </p:cNvSpPr>
          <p:nvPr>
            <p:ph type="title"/>
          </p:nvPr>
        </p:nvSpPr>
        <p:spPr>
          <a:xfrm>
            <a:off x="1548637" y="513173"/>
            <a:ext cx="7626531" cy="601526"/>
          </a:xfrm>
        </p:spPr>
        <p:txBody>
          <a:bodyPr>
            <a:normAutofit/>
          </a:bodyPr>
          <a:lstStyle/>
          <a:p>
            <a:r>
              <a:rPr lang="en-US" sz="2800" dirty="0">
                <a:latin typeface="+mn-lt"/>
                <a:ea typeface="Calibri" panose="020F0502020204030204" pitchFamily="34" charset="0"/>
                <a:cs typeface="Times New Roman" panose="02020603050405020304" pitchFamily="18" charset="0"/>
              </a:rPr>
              <a:t>Cryptography – The RSA Public Key Cryptosystem</a:t>
            </a:r>
            <a:endParaRPr lang="en-US" sz="2800" dirty="0">
              <a:latin typeface="+mn-lt"/>
            </a:endParaRPr>
          </a:p>
        </p:txBody>
      </p:sp>
      <p:sp>
        <p:nvSpPr>
          <p:cNvPr id="3" name="TextBox 2">
            <a:extLst>
              <a:ext uri="{FF2B5EF4-FFF2-40B4-BE49-F238E27FC236}">
                <a16:creationId xmlns:a16="http://schemas.microsoft.com/office/drawing/2014/main" id="{FB9996F9-A6A1-403B-8EA4-A4B090165ED0}"/>
              </a:ext>
            </a:extLst>
          </p:cNvPr>
          <p:cNvSpPr txBox="1"/>
          <p:nvPr/>
        </p:nvSpPr>
        <p:spPr>
          <a:xfrm>
            <a:off x="1572437" y="1251963"/>
            <a:ext cx="9206449" cy="5363007"/>
          </a:xfrm>
          <a:prstGeom prst="rect">
            <a:avLst/>
          </a:prstGeom>
          <a:noFill/>
        </p:spPr>
        <p:txBody>
          <a:bodyPr wrap="square" rtlCol="0">
            <a:spAutoFit/>
          </a:bodyPr>
          <a:lstStyle/>
          <a:p>
            <a:pPr>
              <a:spcBef>
                <a:spcPts val="600"/>
              </a:spcBef>
              <a:spcAft>
                <a:spcPts val="600"/>
              </a:spcAft>
            </a:pPr>
            <a:r>
              <a:rPr lang="en-US" sz="2600" dirty="0">
                <a:cs typeface="Times New Roman" panose="02020603050405020304" pitchFamily="18" charset="0"/>
              </a:rPr>
              <a:t>Case Study:</a:t>
            </a:r>
          </a:p>
          <a:p>
            <a:pPr>
              <a:spcBef>
                <a:spcPts val="300"/>
              </a:spcBef>
              <a:spcAft>
                <a:spcPts val="600"/>
              </a:spcAft>
            </a:pPr>
            <a:r>
              <a:rPr lang="en-US" sz="2400" dirty="0">
                <a:latin typeface="Times New Roman" panose="02020603050405020304" pitchFamily="18" charset="0"/>
                <a:cs typeface="Times New Roman" panose="02020603050405020304" pitchFamily="18" charset="0"/>
              </a:rPr>
              <a:t>Sending Alex a message, she requires, according to the given guidelines: </a:t>
            </a:r>
          </a:p>
          <a:p>
            <a:pPr marL="800100" lvl="1" indent="-342900">
              <a:spcBef>
                <a:spcPts val="3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breaks the message into blocks, </a:t>
            </a:r>
          </a:p>
          <a:p>
            <a:pPr marL="1257300" lvl="2"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each contains a single letter (or could be multiple letters). </a:t>
            </a:r>
          </a:p>
          <a:p>
            <a:pPr marL="800100" lvl="1"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Finds the numeric equivalent for each block. </a:t>
            </a:r>
          </a:p>
          <a:p>
            <a:pPr marL="800100" lvl="1"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Converts each block </a:t>
            </a:r>
            <a:r>
              <a:rPr lang="en-US" sz="2400" dirty="0">
                <a:solidFill>
                  <a:srgbClr val="0000FF"/>
                </a:solidFill>
                <a:latin typeface="Times New Roman" panose="02020603050405020304" pitchFamily="18" charset="0"/>
                <a:cs typeface="Times New Roman" panose="02020603050405020304" pitchFamily="18" charset="0"/>
              </a:rPr>
              <a:t>plaintext M </a:t>
            </a:r>
            <a:r>
              <a:rPr lang="en-US" sz="2400" dirty="0">
                <a:latin typeface="Times New Roman" panose="02020603050405020304" pitchFamily="18" charset="0"/>
                <a:cs typeface="Times New Roman" panose="02020603050405020304" pitchFamily="18" charset="0"/>
              </a:rPr>
              <a:t>into </a:t>
            </a:r>
            <a:r>
              <a:rPr lang="en-US" sz="2400" dirty="0">
                <a:solidFill>
                  <a:srgbClr val="0000FF"/>
                </a:solidFill>
                <a:latin typeface="Times New Roman" panose="02020603050405020304" pitchFamily="18" charset="0"/>
                <a:cs typeface="Times New Roman" panose="02020603050405020304" pitchFamily="18" charset="0"/>
              </a:rPr>
              <a:t>ciphertext C</a:t>
            </a:r>
            <a:r>
              <a:rPr lang="en-US" sz="2400" dirty="0">
                <a:latin typeface="Times New Roman" panose="02020603050405020304" pitchFamily="18" charset="0"/>
                <a:cs typeface="Times New Roman" panose="02020603050405020304" pitchFamily="18" charset="0"/>
              </a:rPr>
              <a:t>: </a:t>
            </a:r>
          </a:p>
          <a:p>
            <a:pPr>
              <a:spcBef>
                <a:spcPts val="300"/>
              </a:spcBef>
              <a:spcAft>
                <a:spcPts val="600"/>
              </a:spcAft>
            </a:pPr>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C = M</a:t>
            </a:r>
            <a:r>
              <a:rPr lang="en-US" sz="2400" baseline="30000" dirty="0">
                <a:solidFill>
                  <a:srgbClr val="0000FF"/>
                </a:solidFill>
                <a:latin typeface="Times New Roman" panose="02020603050405020304" pitchFamily="18" charset="0"/>
                <a:cs typeface="Times New Roman" panose="02020603050405020304" pitchFamily="18" charset="0"/>
              </a:rPr>
              <a:t>e</a:t>
            </a:r>
            <a:r>
              <a:rPr lang="en-US" sz="2400" dirty="0">
                <a:solidFill>
                  <a:srgbClr val="0000FF"/>
                </a:solidFill>
                <a:latin typeface="Times New Roman" panose="02020603050405020304" pitchFamily="18" charset="0"/>
                <a:cs typeface="Times New Roman" panose="02020603050405020304" pitchFamily="18" charset="0"/>
              </a:rPr>
              <a:t> mod </a:t>
            </a:r>
            <a:r>
              <a:rPr lang="en-US" sz="2400" dirty="0" err="1">
                <a:solidFill>
                  <a:srgbClr val="0000FF"/>
                </a:solidFill>
                <a:latin typeface="Times New Roman" panose="02020603050405020304" pitchFamily="18" charset="0"/>
                <a:cs typeface="Times New Roman" panose="02020603050405020304" pitchFamily="18" charset="0"/>
              </a:rPr>
              <a:t>pq</a:t>
            </a:r>
            <a:r>
              <a:rPr lang="en-US" sz="2400" dirty="0">
                <a:solidFill>
                  <a:srgbClr val="0000FF"/>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……..(RSA 0.4.5)</a:t>
            </a:r>
          </a:p>
          <a:p>
            <a:pPr marL="342900" indent="-342900">
              <a:spcBef>
                <a:spcPts val="300"/>
              </a:spcBef>
              <a:spcAft>
                <a:spcPts val="6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Anyone, </a:t>
            </a:r>
            <a:r>
              <a:rPr lang="en-US" sz="2400" dirty="0">
                <a:latin typeface="Times New Roman" panose="02020603050405020304" pitchFamily="18" charset="0"/>
                <a:cs typeface="Times New Roman" panose="02020603050405020304" pitchFamily="18" charset="0"/>
              </a:rPr>
              <a:t>who knows modular arithmetic, </a:t>
            </a:r>
            <a:r>
              <a:rPr lang="en-US" sz="2400" dirty="0">
                <a:solidFill>
                  <a:srgbClr val="0000FF"/>
                </a:solidFill>
                <a:latin typeface="Times New Roman" panose="02020603050405020304" pitchFamily="18" charset="0"/>
                <a:cs typeface="Times New Roman" panose="02020603050405020304" pitchFamily="18" charset="0"/>
              </a:rPr>
              <a:t>can use these public keys to encrypt a message to be sent to Alex s</a:t>
            </a:r>
            <a:r>
              <a:rPr lang="en-US" sz="2400" dirty="0">
                <a:latin typeface="Times New Roman" panose="02020603050405020304" pitchFamily="18" charset="0"/>
                <a:cs typeface="Times New Roman" panose="02020603050405020304" pitchFamily="18" charset="0"/>
              </a:rPr>
              <a:t>ince </a:t>
            </a:r>
            <a:r>
              <a:rPr lang="en-US" sz="2400" dirty="0">
                <a:solidFill>
                  <a:srgbClr val="0000FF"/>
                </a:solidFill>
                <a:latin typeface="Times New Roman" panose="02020603050405020304" pitchFamily="18" charset="0"/>
                <a:cs typeface="Times New Roman" panose="02020603050405020304" pitchFamily="18" charset="0"/>
              </a:rPr>
              <a:t>both </a:t>
            </a:r>
            <a:r>
              <a:rPr lang="en-US" sz="2400" dirty="0" err="1">
                <a:solidFill>
                  <a:srgbClr val="0000FF"/>
                </a:solidFill>
                <a:latin typeface="Times New Roman" panose="02020603050405020304" pitchFamily="18" charset="0"/>
                <a:cs typeface="Times New Roman" panose="02020603050405020304" pitchFamily="18" charset="0"/>
              </a:rPr>
              <a:t>pq</a:t>
            </a:r>
            <a:r>
              <a:rPr lang="en-US" sz="2400" dirty="0">
                <a:solidFill>
                  <a:srgbClr val="0000FF"/>
                </a:solidFill>
                <a:latin typeface="Times New Roman" panose="02020603050405020304" pitchFamily="18" charset="0"/>
                <a:cs typeface="Times New Roman" panose="02020603050405020304" pitchFamily="18" charset="0"/>
              </a:rPr>
              <a:t> and e are public keys. </a:t>
            </a:r>
          </a:p>
          <a:p>
            <a:pPr marL="342900" indent="-342900">
              <a:spcBef>
                <a:spcPts val="3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Alex receives the ciphertext C </a:t>
            </a:r>
            <a:r>
              <a:rPr lang="en-US" sz="2400" dirty="0">
                <a:latin typeface="Times New Roman" panose="02020603050405020304" pitchFamily="18" charset="0"/>
                <a:cs typeface="Times New Roman" panose="02020603050405020304" pitchFamily="18" charset="0"/>
              </a:rPr>
              <a:t>for the plaintext M </a:t>
            </a:r>
            <a:r>
              <a:rPr lang="en-US" sz="2400" dirty="0">
                <a:solidFill>
                  <a:srgbClr val="0000FF"/>
                </a:solidFill>
                <a:latin typeface="Times New Roman" panose="02020603050405020304" pitchFamily="18" charset="0"/>
                <a:cs typeface="Times New Roman" panose="02020603050405020304" pitchFamily="18" charset="0"/>
              </a:rPr>
              <a:t>in a block of several blocks.</a:t>
            </a:r>
            <a:r>
              <a:rPr lang="en-US" sz="2400" dirty="0">
                <a:latin typeface="Times New Roman" panose="02020603050405020304" pitchFamily="18" charset="0"/>
                <a:cs typeface="Times New Roman" panose="02020603050405020304" pitchFamily="18" charset="0"/>
              </a:rPr>
              <a:t>)</a:t>
            </a:r>
          </a:p>
        </p:txBody>
      </p:sp>
      <p:sp>
        <p:nvSpPr>
          <p:cNvPr id="4" name="Thought Bubble: Cloud 3">
            <a:extLst>
              <a:ext uri="{FF2B5EF4-FFF2-40B4-BE49-F238E27FC236}">
                <a16:creationId xmlns:a16="http://schemas.microsoft.com/office/drawing/2014/main" id="{8C32C88B-9FDB-4D9D-97DF-0098A504429B}"/>
              </a:ext>
            </a:extLst>
          </p:cNvPr>
          <p:cNvSpPr/>
          <p:nvPr/>
        </p:nvSpPr>
        <p:spPr>
          <a:xfrm rot="20706359" flipH="1">
            <a:off x="911547" y="2491624"/>
            <a:ext cx="459310" cy="388836"/>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ad face">
            <a:extLst>
              <a:ext uri="{FF2B5EF4-FFF2-40B4-BE49-F238E27FC236}">
                <a16:creationId xmlns:a16="http://schemas.microsoft.com/office/drawing/2014/main" id="{20B2F5DA-73B3-4BFA-9D09-31A3620CFBA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69291" y="2439127"/>
            <a:ext cx="506661" cy="487022"/>
          </a:xfrm>
          <a:prstGeom prst="rect">
            <a:avLst/>
          </a:prstGeom>
          <a:noFill/>
        </p:spPr>
      </p:pic>
    </p:spTree>
    <p:extLst>
      <p:ext uri="{BB962C8B-B14F-4D97-AF65-F5344CB8AC3E}">
        <p14:creationId xmlns:p14="http://schemas.microsoft.com/office/powerpoint/2010/main" val="155200001"/>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10EDDE-245E-48EB-B190-0CE5B7DB8ED8}"/>
              </a:ext>
            </a:extLst>
          </p:cNvPr>
          <p:cNvSpPr txBox="1"/>
          <p:nvPr/>
        </p:nvSpPr>
        <p:spPr>
          <a:xfrm>
            <a:off x="1310175" y="1454670"/>
            <a:ext cx="9436202" cy="5320600"/>
          </a:xfrm>
          <a:prstGeom prst="rect">
            <a:avLst/>
          </a:prstGeom>
          <a:solidFill>
            <a:schemeClr val="accent5">
              <a:lumMod val="20000"/>
              <a:lumOff val="80000"/>
            </a:schemeClr>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FD7DF856-DA1D-487A-A821-7E3C8738AF80}"/>
              </a:ext>
            </a:extLst>
          </p:cNvPr>
          <p:cNvSpPr>
            <a:spLocks noGrp="1"/>
          </p:cNvSpPr>
          <p:nvPr>
            <p:ph type="title"/>
          </p:nvPr>
        </p:nvSpPr>
        <p:spPr>
          <a:xfrm>
            <a:off x="1328667" y="333826"/>
            <a:ext cx="7731034" cy="601526"/>
          </a:xfrm>
        </p:spPr>
        <p:txBody>
          <a:bodyPr>
            <a:normAutofit/>
          </a:bodyPr>
          <a:lstStyle/>
          <a:p>
            <a:r>
              <a:rPr lang="en-US" sz="2900" dirty="0">
                <a:latin typeface="+mn-lt"/>
                <a:ea typeface="Calibri" panose="020F0502020204030204" pitchFamily="34" charset="0"/>
                <a:cs typeface="Times New Roman" panose="02020603050405020304" pitchFamily="18" charset="0"/>
              </a:rPr>
              <a:t>Cryptography – The RSA Public Key Cryptosystem</a:t>
            </a:r>
            <a:endParaRPr lang="en-US" sz="2900" dirty="0">
              <a:latin typeface="+mn-lt"/>
            </a:endParaRPr>
          </a:p>
        </p:txBody>
      </p:sp>
      <p:sp>
        <p:nvSpPr>
          <p:cNvPr id="3" name="TextBox 2">
            <a:extLst>
              <a:ext uri="{FF2B5EF4-FFF2-40B4-BE49-F238E27FC236}">
                <a16:creationId xmlns:a16="http://schemas.microsoft.com/office/drawing/2014/main" id="{FB9996F9-A6A1-403B-8EA4-A4B090165ED0}"/>
              </a:ext>
            </a:extLst>
          </p:cNvPr>
          <p:cNvSpPr txBox="1"/>
          <p:nvPr/>
        </p:nvSpPr>
        <p:spPr>
          <a:xfrm>
            <a:off x="1540362" y="1023257"/>
            <a:ext cx="9845041" cy="5570756"/>
          </a:xfrm>
          <a:prstGeom prst="rect">
            <a:avLst/>
          </a:prstGeom>
          <a:noFill/>
        </p:spPr>
        <p:txBody>
          <a:bodyPr wrap="square" rtlCol="0">
            <a:spAutoFit/>
          </a:bodyPr>
          <a:lstStyle/>
          <a:p>
            <a:pPr>
              <a:spcAft>
                <a:spcPts val="1200"/>
              </a:spcAft>
            </a:pPr>
            <a:r>
              <a:rPr lang="en-US" sz="2400" dirty="0">
                <a:cs typeface="Times New Roman" panose="02020603050405020304" pitchFamily="18" charset="0"/>
              </a:rPr>
              <a:t>Case Study:</a:t>
            </a:r>
          </a:p>
          <a:p>
            <a:pPr>
              <a:spcAft>
                <a:spcPts val="1200"/>
              </a:spcAft>
            </a:pPr>
            <a:r>
              <a:rPr lang="en-US" sz="2400" dirty="0">
                <a:cs typeface="Times New Roman" panose="02020603050405020304" pitchFamily="18" charset="0"/>
              </a:rPr>
              <a:t>Example 0.1.4.9   </a:t>
            </a:r>
            <a:r>
              <a:rPr lang="en-US" sz="2400" dirty="0">
                <a:latin typeface="Times New Roman" panose="02020603050405020304" pitchFamily="18" charset="0"/>
                <a:cs typeface="Times New Roman" panose="02020603050405020304" pitchFamily="18" charset="0"/>
              </a:rPr>
              <a:t>Encrypting a Message Using RSA Cryptography</a:t>
            </a:r>
          </a:p>
          <a:p>
            <a:r>
              <a:rPr lang="en-US" sz="2400" dirty="0">
                <a:latin typeface="Times New Roman" panose="02020603050405020304" pitchFamily="18" charset="0"/>
                <a:cs typeface="Times New Roman" panose="02020603050405020304" pitchFamily="18" charset="0"/>
              </a:rPr>
              <a:t>For sending Alex a ciphertext of the message HI, Elain </a:t>
            </a:r>
          </a:p>
          <a:p>
            <a:pPr marL="800100" lvl="1" indent="-342900">
              <a:buFont typeface="Arial" panose="020B0604020202020204" pitchFamily="34" charset="0"/>
              <a:buChar char="•"/>
            </a:pPr>
            <a:r>
              <a:rPr lang="en-US" sz="2400" spc="-100" dirty="0">
                <a:solidFill>
                  <a:srgbClr val="0000FF"/>
                </a:solidFill>
                <a:latin typeface="Times New Roman" panose="02020603050405020304" pitchFamily="18" charset="0"/>
                <a:cs typeface="Times New Roman" panose="02020603050405020304" pitchFamily="18" charset="0"/>
              </a:rPr>
              <a:t>computes the ciphertext </a:t>
            </a:r>
            <a:r>
              <a:rPr lang="en-US" sz="2400" spc="-100" dirty="0">
                <a:latin typeface="Times New Roman" panose="02020603050405020304" pitchFamily="18" charset="0"/>
                <a:cs typeface="Times New Roman" panose="02020603050405020304" pitchFamily="18" charset="0"/>
              </a:rPr>
              <a:t>(i.e., the encrypted message) </a:t>
            </a:r>
            <a:r>
              <a:rPr lang="en-US" sz="2400" spc="-100" dirty="0">
                <a:solidFill>
                  <a:srgbClr val="0000FF"/>
                </a:solidFill>
                <a:latin typeface="Times New Roman" panose="02020603050405020304" pitchFamily="18" charset="0"/>
                <a:cs typeface="Times New Roman" panose="02020603050405020304" pitchFamily="18" charset="0"/>
              </a:rPr>
              <a:t>for the message HI.</a:t>
            </a:r>
          </a:p>
          <a:p>
            <a:pPr marL="1254125" lvl="1" indent="-452438">
              <a:buFont typeface="Arial" panose="020B0604020202020204" pitchFamily="34" charset="0"/>
              <a:buChar char="•"/>
            </a:pPr>
            <a:r>
              <a:rPr lang="en-US" sz="2400" spc="-100" dirty="0">
                <a:solidFill>
                  <a:srgbClr val="0000FF"/>
                </a:solidFill>
                <a:latin typeface="Times New Roman" panose="02020603050405020304" pitchFamily="18" charset="0"/>
                <a:cs typeface="Times New Roman" panose="02020603050405020304" pitchFamily="18" charset="0"/>
              </a:rPr>
              <a:t>Divide the </a:t>
            </a:r>
            <a:r>
              <a:rPr lang="en-US" sz="2400" dirty="0">
                <a:latin typeface="Times New Roman" panose="02020603050405020304" pitchFamily="18" charset="0"/>
                <a:cs typeface="Times New Roman" panose="02020603050405020304" pitchFamily="18" charset="0"/>
              </a:rPr>
              <a:t>message into two blocks: the H and the I.</a:t>
            </a:r>
          </a:p>
          <a:p>
            <a:pPr marL="1254125" lvl="1" indent="-4524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Encode H as 08, or 8. </a:t>
            </a:r>
          </a:p>
          <a:p>
            <a:pPr marL="1254125" lvl="1" indent="-4524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 formula C = M</a:t>
            </a:r>
            <a:r>
              <a:rPr lang="en-US" sz="2400" baseline="30000" dirty="0">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 (mod </a:t>
            </a:r>
            <a:r>
              <a:rPr lang="en-US" sz="2400" dirty="0" err="1">
                <a:latin typeface="Times New Roman" panose="02020603050405020304" pitchFamily="18" charset="0"/>
                <a:cs typeface="Times New Roman" panose="02020603050405020304" pitchFamily="18" charset="0"/>
              </a:rPr>
              <a:t>pq</a:t>
            </a:r>
            <a:r>
              <a:rPr lang="en-US" sz="2400" dirty="0">
                <a:latin typeface="Times New Roman" panose="02020603050405020304" pitchFamily="18" charset="0"/>
                <a:cs typeface="Times New Roman" panose="02020603050405020304" pitchFamily="18" charset="0"/>
              </a:rPr>
              <a:t>) to compute the </a:t>
            </a:r>
            <a:r>
              <a:rPr lang="en-US" sz="2400" dirty="0">
                <a:solidFill>
                  <a:srgbClr val="0000FF"/>
                </a:solidFill>
                <a:latin typeface="Times New Roman" panose="02020603050405020304" pitchFamily="18" charset="0"/>
                <a:cs typeface="Times New Roman" panose="02020603050405020304" pitchFamily="18" charset="0"/>
              </a:rPr>
              <a:t>ciphertext </a:t>
            </a:r>
            <a:r>
              <a:rPr lang="en-US" sz="2400" dirty="0">
                <a:latin typeface="Times New Roman" panose="02020603050405020304" pitchFamily="18" charset="0"/>
                <a:cs typeface="Times New Roman" panose="02020603050405020304" pitchFamily="18" charset="0"/>
              </a:rPr>
              <a:t>for H:</a:t>
            </a:r>
          </a:p>
          <a:p>
            <a:pPr marL="1254125" lvl="2" indent="-452438"/>
            <a:r>
              <a:rPr lang="en-US" sz="2400" dirty="0">
                <a:latin typeface="Times New Roman" panose="02020603050405020304" pitchFamily="18" charset="0"/>
                <a:cs typeface="Times New Roman" panose="02020603050405020304" pitchFamily="18" charset="0"/>
              </a:rPr>
              <a:t>	  	C = 8</a:t>
            </a:r>
            <a:r>
              <a:rPr lang="en-US" sz="2400" baseline="30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mod 55</a:t>
            </a:r>
          </a:p>
          <a:p>
            <a:pPr marL="1254125" lvl="1" indent="-452438"/>
            <a:r>
              <a:rPr lang="en-US" sz="2400" dirty="0">
                <a:latin typeface="Times New Roman" panose="02020603050405020304" pitchFamily="18" charset="0"/>
                <a:cs typeface="Times New Roman" panose="02020603050405020304" pitchFamily="18" charset="0"/>
              </a:rPr>
              <a:t>                 = 512 mod 55  = </a:t>
            </a:r>
            <a:r>
              <a:rPr lang="en-US" sz="2400" dirty="0">
                <a:solidFill>
                  <a:srgbClr val="0000FF"/>
                </a:solidFill>
                <a:latin typeface="Times New Roman" panose="02020603050405020304" pitchFamily="18" charset="0"/>
                <a:cs typeface="Times New Roman" panose="02020603050405020304" pitchFamily="18" charset="0"/>
              </a:rPr>
              <a:t>17.</a:t>
            </a:r>
          </a:p>
          <a:p>
            <a:pPr marL="1254125" lvl="1" indent="-4524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Encode I as 09, or 9. </a:t>
            </a:r>
          </a:p>
          <a:p>
            <a:pPr marL="1254125" lvl="1" indent="-4524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Compute the ciphertext for I:</a:t>
            </a:r>
          </a:p>
          <a:p>
            <a:pPr marL="1254125" lvl="2" indent="-452438"/>
            <a:r>
              <a:rPr lang="en-US" sz="2400" dirty="0">
                <a:latin typeface="Times New Roman" panose="02020603050405020304" pitchFamily="18" charset="0"/>
                <a:cs typeface="Times New Roman" panose="02020603050405020304" pitchFamily="18" charset="0"/>
              </a:rPr>
              <a:t>	  	C = 9</a:t>
            </a:r>
            <a:r>
              <a:rPr lang="en-US" sz="2400" baseline="30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(mod 55)</a:t>
            </a:r>
          </a:p>
          <a:p>
            <a:pPr marL="1254125" lvl="2" indent="-452438"/>
            <a:r>
              <a:rPr lang="en-US" sz="2400" dirty="0">
                <a:latin typeface="Times New Roman" panose="02020603050405020304" pitchFamily="18" charset="0"/>
                <a:cs typeface="Times New Roman" panose="02020603050405020304" pitchFamily="18" charset="0"/>
              </a:rPr>
              <a:t>                 = 729 mod 55 = </a:t>
            </a:r>
            <a:r>
              <a:rPr lang="en-US" sz="2400" dirty="0">
                <a:solidFill>
                  <a:srgbClr val="0000FF"/>
                </a:solidFill>
                <a:latin typeface="Times New Roman" panose="02020603050405020304" pitchFamily="18" charset="0"/>
                <a:cs typeface="Times New Roman" panose="02020603050405020304" pitchFamily="18" charset="0"/>
              </a:rPr>
              <a:t>14.</a:t>
            </a:r>
          </a:p>
          <a:p>
            <a:pPr marL="0" lvl="2"/>
            <a:r>
              <a:rPr lang="en-US" sz="2400" dirty="0">
                <a:latin typeface="Times New Roman" panose="02020603050405020304" pitchFamily="18" charset="0"/>
                <a:cs typeface="Times New Roman" panose="02020603050405020304" pitchFamily="18" charset="0"/>
              </a:rPr>
              <a:t>Then,</a:t>
            </a:r>
            <a:r>
              <a:rPr lang="en-US" sz="2400" dirty="0">
                <a:solidFill>
                  <a:srgbClr val="0000FF"/>
                </a:solidFill>
                <a:latin typeface="Times New Roman" panose="02020603050405020304" pitchFamily="18" charset="0"/>
                <a:cs typeface="Times New Roman" panose="02020603050405020304" pitchFamily="18" charset="0"/>
              </a:rPr>
              <a:t> Elain sends Alex the encrypted message 1714.</a:t>
            </a:r>
          </a:p>
        </p:txBody>
      </p:sp>
      <p:sp>
        <p:nvSpPr>
          <p:cNvPr id="4" name="Thought Bubble: Cloud 3">
            <a:extLst>
              <a:ext uri="{FF2B5EF4-FFF2-40B4-BE49-F238E27FC236}">
                <a16:creationId xmlns:a16="http://schemas.microsoft.com/office/drawing/2014/main" id="{7603AB70-A845-4FB3-8975-CC3E31E38626}"/>
              </a:ext>
            </a:extLst>
          </p:cNvPr>
          <p:cNvSpPr/>
          <p:nvPr/>
        </p:nvSpPr>
        <p:spPr>
          <a:xfrm rot="20706359" flipH="1">
            <a:off x="829004" y="1025335"/>
            <a:ext cx="438109" cy="376800"/>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ad face">
            <a:extLst>
              <a:ext uri="{FF2B5EF4-FFF2-40B4-BE49-F238E27FC236}">
                <a16:creationId xmlns:a16="http://schemas.microsoft.com/office/drawing/2014/main" id="{B69FD494-B707-4CF4-A2D6-3E98C997D46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06597" y="1023257"/>
            <a:ext cx="423389" cy="380956"/>
          </a:xfrm>
          <a:prstGeom prst="rect">
            <a:avLst/>
          </a:prstGeom>
          <a:noFill/>
        </p:spPr>
      </p:pic>
    </p:spTree>
    <p:extLst>
      <p:ext uri="{BB962C8B-B14F-4D97-AF65-F5344CB8AC3E}">
        <p14:creationId xmlns:p14="http://schemas.microsoft.com/office/powerpoint/2010/main" val="852480212"/>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8EBB775-CA77-407C-AB00-5BD250F04EB9}"/>
              </a:ext>
            </a:extLst>
          </p:cNvPr>
          <p:cNvSpPr txBox="1"/>
          <p:nvPr/>
        </p:nvSpPr>
        <p:spPr>
          <a:xfrm>
            <a:off x="1310175" y="1454670"/>
            <a:ext cx="9871631" cy="5320599"/>
          </a:xfrm>
          <a:prstGeom prst="rect">
            <a:avLst/>
          </a:prstGeom>
          <a:solidFill>
            <a:schemeClr val="accent5">
              <a:lumMod val="20000"/>
              <a:lumOff val="80000"/>
            </a:schemeClr>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FD7DF856-DA1D-487A-A821-7E3C8738AF80}"/>
              </a:ext>
            </a:extLst>
          </p:cNvPr>
          <p:cNvSpPr>
            <a:spLocks noGrp="1"/>
          </p:cNvSpPr>
          <p:nvPr>
            <p:ph type="title"/>
          </p:nvPr>
        </p:nvSpPr>
        <p:spPr>
          <a:xfrm>
            <a:off x="1238794" y="426026"/>
            <a:ext cx="4299857" cy="601526"/>
          </a:xfrm>
        </p:spPr>
        <p:txBody>
          <a:bodyPr>
            <a:normAutofit/>
          </a:bodyPr>
          <a:lstStyle/>
          <a:p>
            <a:r>
              <a:rPr lang="en-US" sz="2800" dirty="0">
                <a:latin typeface="+mn-lt"/>
              </a:rPr>
              <a:t>RSA Cryptography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B9996F9-A6A1-403B-8EA4-A4B090165ED0}"/>
                  </a:ext>
                </a:extLst>
              </p:cNvPr>
              <p:cNvSpPr txBox="1"/>
              <p:nvPr/>
            </p:nvSpPr>
            <p:spPr>
              <a:xfrm>
                <a:off x="1310175" y="1027552"/>
                <a:ext cx="9531531" cy="5539978"/>
              </a:xfrm>
              <a:prstGeom prst="rect">
                <a:avLst/>
              </a:prstGeom>
              <a:noFill/>
            </p:spPr>
            <p:txBody>
              <a:bodyPr wrap="square" rtlCol="0">
                <a:spAutoFit/>
              </a:bodyPr>
              <a:lstStyle/>
              <a:p>
                <a:pPr>
                  <a:spcAft>
                    <a:spcPts val="1200"/>
                  </a:spcAft>
                </a:pPr>
                <a:r>
                  <a:rPr lang="en-US" sz="2400" dirty="0">
                    <a:cs typeface="Times New Roman" panose="02020603050405020304" pitchFamily="18" charset="0"/>
                  </a:rPr>
                  <a:t>Case Study:</a:t>
                </a:r>
              </a:p>
              <a:p>
                <a:pPr>
                  <a:spcAft>
                    <a:spcPts val="1200"/>
                  </a:spcAft>
                </a:pPr>
                <a:r>
                  <a:rPr lang="en-US" sz="2400" dirty="0">
                    <a:cs typeface="Times New Roman" panose="02020603050405020304" pitchFamily="18" charset="0"/>
                  </a:rPr>
                  <a:t>Example 0.1.4.10   </a:t>
                </a:r>
                <a:r>
                  <a:rPr lang="en-US" sz="2200" dirty="0">
                    <a:latin typeface="Times New Roman" panose="02020603050405020304" pitchFamily="18" charset="0"/>
                    <a:cs typeface="Times New Roman" panose="02020603050405020304" pitchFamily="18" charset="0"/>
                  </a:rPr>
                  <a:t>Decrypting a Message Using RSA Cryptography</a:t>
                </a:r>
              </a:p>
              <a:p>
                <a:r>
                  <a:rPr lang="en-US" sz="2200" dirty="0">
                    <a:latin typeface="Times New Roman" panose="02020603050405020304" pitchFamily="18" charset="0"/>
                    <a:cs typeface="Times New Roman" panose="02020603050405020304" pitchFamily="18" charset="0"/>
                  </a:rPr>
                  <a:t>Received the encrypted message 1714. To obtain the plain message, Alex:</a:t>
                </a: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computes the </a:t>
                </a:r>
                <a:r>
                  <a:rPr lang="en-US" sz="2200" dirty="0">
                    <a:solidFill>
                      <a:srgbClr val="0000FF"/>
                    </a:solidFill>
                    <a:latin typeface="Times New Roman" panose="02020603050405020304" pitchFamily="18" charset="0"/>
                    <a:cs typeface="Times New Roman" panose="02020603050405020304" pitchFamily="18" charset="0"/>
                  </a:rPr>
                  <a:t>decryption key</a:t>
                </a:r>
                <a:r>
                  <a:rPr lang="en-US" sz="2200" dirty="0">
                    <a:latin typeface="Times New Roman" panose="02020603050405020304" pitchFamily="18" charset="0"/>
                    <a:cs typeface="Times New Roman" panose="02020603050405020304" pitchFamily="18" charset="0"/>
                  </a:rPr>
                  <a:t> </a:t>
                </a:r>
                <a:r>
                  <a:rPr lang="en-US" sz="2200" i="1" dirty="0">
                    <a:solidFill>
                      <a:srgbClr val="0000FF"/>
                    </a:solidFill>
                    <a:latin typeface="Times New Roman" panose="02020603050405020304" pitchFamily="18" charset="0"/>
                    <a:cs typeface="Times New Roman" panose="02020603050405020304" pitchFamily="18" charset="0"/>
                  </a:rPr>
                  <a:t>d, a positive inverse to e modulo (p – 1)(q – 1).</a:t>
                </a: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Applies the formula </a:t>
                </a:r>
              </a:p>
              <a:p>
                <a:pPr lvl="1"/>
                <a:r>
                  <a:rPr lang="en-US" sz="2200" dirty="0">
                    <a:solidFill>
                      <a:srgbClr val="0000FF"/>
                    </a:solidFill>
                    <a:latin typeface="Times New Roman" panose="02020603050405020304" pitchFamily="18" charset="0"/>
                    <a:cs typeface="Times New Roman" panose="02020603050405020304" pitchFamily="18" charset="0"/>
                  </a:rPr>
                  <a:t>	         M = C</a:t>
                </a:r>
                <a:r>
                  <a:rPr lang="en-US" sz="2200" i="1" baseline="30000" dirty="0">
                    <a:solidFill>
                      <a:srgbClr val="0000FF"/>
                    </a:solidFill>
                    <a:latin typeface="Times New Roman" panose="02020603050405020304" pitchFamily="18" charset="0"/>
                    <a:cs typeface="Times New Roman" panose="02020603050405020304" pitchFamily="18" charset="0"/>
                  </a:rPr>
                  <a:t>d</a:t>
                </a:r>
                <a:r>
                  <a:rPr lang="en-US" sz="2200" dirty="0">
                    <a:solidFill>
                      <a:srgbClr val="0000FF"/>
                    </a:solidFill>
                    <a:latin typeface="Times New Roman" panose="02020603050405020304" pitchFamily="18" charset="0"/>
                    <a:cs typeface="Times New Roman" panose="02020603050405020304" pitchFamily="18" charset="0"/>
                  </a:rPr>
                  <a:t> mod </a:t>
                </a:r>
                <a:r>
                  <a:rPr lang="en-US" sz="2200" dirty="0" err="1">
                    <a:solidFill>
                      <a:srgbClr val="0000FF"/>
                    </a:solidFill>
                    <a:latin typeface="Times New Roman" panose="02020603050405020304" pitchFamily="18" charset="0"/>
                    <a:cs typeface="Times New Roman" panose="02020603050405020304" pitchFamily="18" charset="0"/>
                  </a:rPr>
                  <a:t>pq</a:t>
                </a:r>
                <a:r>
                  <a:rPr lang="en-US" sz="2200" dirty="0">
                    <a:solidFill>
                      <a:srgbClr val="0000FF"/>
                    </a:solidFill>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 (RSA 0.4.6)</a:t>
                </a:r>
              </a:p>
              <a:p>
                <a:pPr lvl="1"/>
                <a:r>
                  <a:rPr lang="en-US" sz="2200" dirty="0">
                    <a:latin typeface="Times New Roman" panose="02020603050405020304" pitchFamily="18" charset="0"/>
                    <a:cs typeface="Times New Roman" panose="02020603050405020304" pitchFamily="18" charset="0"/>
                  </a:rPr>
                  <a:t>     to decrypt the encrypted message (the ciphertext) C. </a:t>
                </a:r>
              </a:p>
              <a:p>
                <a:pPr lvl="1"/>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For guaranteeing the decryption to produce the original message, </a:t>
                </a:r>
              </a:p>
              <a:p>
                <a:pPr marL="800100" lvl="1" indent="-342900">
                  <a:buFont typeface="Arial" panose="020B0604020202020204" pitchFamily="34" charset="0"/>
                  <a:buChar char="•"/>
                </a:pPr>
                <a:r>
                  <a:rPr lang="en-US" sz="2200" dirty="0">
                    <a:solidFill>
                      <a:srgbClr val="0000FF"/>
                    </a:solidFill>
                    <a:latin typeface="Times New Roman" panose="02020603050405020304" pitchFamily="18" charset="0"/>
                    <a:cs typeface="Times New Roman" panose="02020603050405020304" pitchFamily="18" charset="0"/>
                  </a:rPr>
                  <a:t>M must be less than </a:t>
                </a:r>
                <a:r>
                  <a:rPr lang="en-US" sz="2200" dirty="0" err="1">
                    <a:solidFill>
                      <a:srgbClr val="0000FF"/>
                    </a:solidFill>
                    <a:latin typeface="Times New Roman" panose="02020603050405020304" pitchFamily="18" charset="0"/>
                    <a:cs typeface="Times New Roman" panose="02020603050405020304" pitchFamily="18" charset="0"/>
                  </a:rPr>
                  <a:t>pq</a:t>
                </a:r>
                <a:r>
                  <a:rPr lang="en-US" sz="2200" dirty="0">
                    <a:solidFill>
                      <a:srgbClr val="0000FF"/>
                    </a:solidFill>
                    <a:latin typeface="Times New Roman" panose="02020603050405020304" pitchFamily="18" charset="0"/>
                    <a:cs typeface="Times New Roman" panose="02020603050405020304" pitchFamily="18" charset="0"/>
                  </a:rPr>
                  <a:t> because M + k*</a:t>
                </a:r>
                <a:r>
                  <a:rPr lang="en-US" sz="2200" dirty="0" err="1">
                    <a:solidFill>
                      <a:srgbClr val="0000FF"/>
                    </a:solidFill>
                    <a:latin typeface="Times New Roman" panose="02020603050405020304" pitchFamily="18" charset="0"/>
                    <a:cs typeface="Times New Roman" panose="02020603050405020304" pitchFamily="18" charset="0"/>
                  </a:rPr>
                  <a:t>pq</a:t>
                </a:r>
                <a:r>
                  <a:rPr lang="en-US" sz="22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r>
                      <a:rPr lang="en-US" sz="22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solidFill>
                      <a:srgbClr val="0000FF"/>
                    </a:solidFill>
                    <a:latin typeface="Times New Roman" panose="02020603050405020304" pitchFamily="18" charset="0"/>
                    <a:cs typeface="Times New Roman" panose="02020603050405020304" pitchFamily="18" charset="0"/>
                  </a:rPr>
                  <a:t> M (mod </a:t>
                </a:r>
                <a:r>
                  <a:rPr lang="en-US" sz="2200" dirty="0" err="1">
                    <a:solidFill>
                      <a:srgbClr val="0000FF"/>
                    </a:solidFill>
                    <a:latin typeface="Times New Roman" panose="02020603050405020304" pitchFamily="18" charset="0"/>
                    <a:cs typeface="Times New Roman" panose="02020603050405020304" pitchFamily="18" charset="0"/>
                  </a:rPr>
                  <a:t>pq</a:t>
                </a:r>
                <a:r>
                  <a:rPr lang="en-US" sz="2200" dirty="0">
                    <a:solidFill>
                      <a:srgbClr val="0000FF"/>
                    </a:solidFill>
                    <a:latin typeface="Times New Roman" panose="02020603050405020304" pitchFamily="18" charset="0"/>
                    <a:cs typeface="Times New Roman" panose="02020603050405020304" pitchFamily="18" charset="0"/>
                  </a:rPr>
                  <a:t>). </a:t>
                </a:r>
              </a:p>
              <a:p>
                <a:pPr marL="1257300" lvl="2"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requirement of larger p and q (in the order of several hundred digits each) does not cause problems.   </a:t>
                </a:r>
              </a:p>
              <a:p>
                <a:pPr marL="1257300" lvl="2" indent="-342900">
                  <a:buFont typeface="Arial" panose="020B0604020202020204" pitchFamily="34" charset="0"/>
                  <a:buChar char="•"/>
                </a:pPr>
                <a:r>
                  <a:rPr lang="en-US" sz="2200" dirty="0">
                    <a:solidFill>
                      <a:srgbClr val="0000FF"/>
                    </a:solidFill>
                    <a:latin typeface="Times New Roman" panose="02020603050405020304" pitchFamily="18" charset="0"/>
                    <a:cs typeface="Times New Roman" panose="02020603050405020304" pitchFamily="18" charset="0"/>
                  </a:rPr>
                  <a:t>Break long messages into blocks of symbols to meet the restriction </a:t>
                </a:r>
              </a:p>
              <a:p>
                <a:pPr marL="1714500" lvl="3"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Such as, including several symbols in each block to present decryption based on knowledge of letter frequencies.</a:t>
                </a:r>
              </a:p>
            </p:txBody>
          </p:sp>
        </mc:Choice>
        <mc:Fallback xmlns="">
          <p:sp>
            <p:nvSpPr>
              <p:cNvPr id="3" name="TextBox 2">
                <a:extLst>
                  <a:ext uri="{FF2B5EF4-FFF2-40B4-BE49-F238E27FC236}">
                    <a16:creationId xmlns:a16="http://schemas.microsoft.com/office/drawing/2014/main" id="{FB9996F9-A6A1-403B-8EA4-A4B090165ED0}"/>
                  </a:ext>
                </a:extLst>
              </p:cNvPr>
              <p:cNvSpPr txBox="1">
                <a:spLocks noRot="1" noChangeAspect="1" noMove="1" noResize="1" noEditPoints="1" noAdjustHandles="1" noChangeArrowheads="1" noChangeShapeType="1" noTextEdit="1"/>
              </p:cNvSpPr>
              <p:nvPr/>
            </p:nvSpPr>
            <p:spPr>
              <a:xfrm>
                <a:off x="1310175" y="1027552"/>
                <a:ext cx="9531531" cy="5539978"/>
              </a:xfrm>
              <a:prstGeom prst="rect">
                <a:avLst/>
              </a:prstGeom>
              <a:blipFill>
                <a:blip r:embed="rId2"/>
                <a:stretch>
                  <a:fillRect l="-1024" t="-881" r="-1280" b="-1322"/>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DC1128A0-7292-4E00-9B3F-3851917E1A49}"/>
              </a:ext>
            </a:extLst>
          </p:cNvPr>
          <p:cNvSpPr/>
          <p:nvPr/>
        </p:nvSpPr>
        <p:spPr>
          <a:xfrm rot="20706359" flipH="1">
            <a:off x="463997" y="1367829"/>
            <a:ext cx="459310" cy="388836"/>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454" y="1315330"/>
            <a:ext cx="709109" cy="493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2802532"/>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C4AD591-0CAC-4F9A-AB21-9B90288F23BC}"/>
              </a:ext>
            </a:extLst>
          </p:cNvPr>
          <p:cNvSpPr txBox="1"/>
          <p:nvPr/>
        </p:nvSpPr>
        <p:spPr>
          <a:xfrm>
            <a:off x="1310175" y="1454670"/>
            <a:ext cx="9871631" cy="5320599"/>
          </a:xfrm>
          <a:prstGeom prst="rect">
            <a:avLst/>
          </a:prstGeom>
          <a:solidFill>
            <a:schemeClr val="accent5">
              <a:lumMod val="20000"/>
              <a:lumOff val="80000"/>
            </a:schemeClr>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FD7DF856-DA1D-487A-A821-7E3C8738AF80}"/>
              </a:ext>
            </a:extLst>
          </p:cNvPr>
          <p:cNvSpPr>
            <a:spLocks noGrp="1"/>
          </p:cNvSpPr>
          <p:nvPr>
            <p:ph type="title"/>
          </p:nvPr>
        </p:nvSpPr>
        <p:spPr>
          <a:xfrm>
            <a:off x="1279695" y="0"/>
            <a:ext cx="3820886" cy="601526"/>
          </a:xfrm>
        </p:spPr>
        <p:txBody>
          <a:bodyPr>
            <a:normAutofit/>
          </a:bodyPr>
          <a:lstStyle/>
          <a:p>
            <a:r>
              <a:rPr lang="en-US" sz="2900" dirty="0">
                <a:latin typeface="+mn-lt"/>
              </a:rPr>
              <a:t>RSA Cryptography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B9996F9-A6A1-403B-8EA4-A4B090165ED0}"/>
                  </a:ext>
                </a:extLst>
              </p:cNvPr>
              <p:cNvSpPr txBox="1"/>
              <p:nvPr/>
            </p:nvSpPr>
            <p:spPr>
              <a:xfrm>
                <a:off x="1279695" y="728446"/>
                <a:ext cx="9430295" cy="6001643"/>
              </a:xfrm>
              <a:prstGeom prst="rect">
                <a:avLst/>
              </a:prstGeom>
              <a:noFill/>
            </p:spPr>
            <p:txBody>
              <a:bodyPr wrap="square" rtlCol="0">
                <a:spAutoFit/>
              </a:bodyPr>
              <a:lstStyle/>
              <a:p>
                <a:r>
                  <a:rPr lang="en-US" sz="2000" dirty="0">
                    <a:cs typeface="Times New Roman" panose="02020603050405020304" pitchFamily="18" charset="0"/>
                  </a:rPr>
                  <a:t>Case Study: Only Alex knows p = 5 and q = 11. Then he can computes (p-1)(q-1).</a:t>
                </a:r>
              </a:p>
              <a:p>
                <a:r>
                  <a:rPr lang="en-US" sz="2000" dirty="0">
                    <a:latin typeface="Times New Roman" panose="02020603050405020304" pitchFamily="18" charset="0"/>
                    <a:cs typeface="Times New Roman" panose="02020603050405020304" pitchFamily="18" charset="0"/>
                  </a:rPr>
                  <a:t>Example: </a:t>
                </a:r>
                <a:r>
                  <a:rPr lang="en-US" sz="2000" dirty="0">
                    <a:solidFill>
                      <a:srgbClr val="0000FF"/>
                    </a:solidFill>
                    <a:latin typeface="Times New Roman" panose="02020603050405020304" pitchFamily="18" charset="0"/>
                    <a:cs typeface="Times New Roman" panose="02020603050405020304" pitchFamily="18" charset="0"/>
                  </a:rPr>
                  <a:t>Find a positive inverse for 3 modulo 40</a:t>
                </a:r>
                <a:r>
                  <a:rPr lang="en-US" sz="2000" dirty="0">
                    <a:latin typeface="Times New Roman" panose="02020603050405020304" pitchFamily="18" charset="0"/>
                    <a:cs typeface="Times New Roman" panose="02020603050405020304" pitchFamily="18" charset="0"/>
                  </a:rPr>
                  <a:t>.  (Note that e = 3; (p-1)(q-1) = 40;) </a:t>
                </a:r>
              </a:p>
              <a:p>
                <a:r>
                  <a:rPr lang="en-US" sz="2000" dirty="0">
                    <a:latin typeface="Times New Roman" panose="02020603050405020304" pitchFamily="18" charset="0"/>
                    <a:cs typeface="Times New Roman" panose="02020603050405020304" pitchFamily="18" charset="0"/>
                  </a:rPr>
                  <a:t>i.e., find a positive integer x such that </a:t>
                </a:r>
                <a:r>
                  <a:rPr lang="en-US" sz="2000" dirty="0">
                    <a:solidFill>
                      <a:srgbClr val="0000FF"/>
                    </a:solidFill>
                    <a:latin typeface="Times New Roman" panose="02020603050405020304" pitchFamily="18" charset="0"/>
                    <a:cs typeface="Times New Roman" panose="02020603050405020304" pitchFamily="18" charset="0"/>
                  </a:rPr>
                  <a:t>3x </a:t>
                </a:r>
                <a14:m>
                  <m:oMath xmlns:m="http://schemas.openxmlformats.org/officeDocument/2006/math">
                    <m:r>
                      <a:rPr lang="en-US" sz="2000" i="1"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solidFill>
                      <a:srgbClr val="0000FF"/>
                    </a:solidFill>
                    <a:latin typeface="Times New Roman" panose="02020603050405020304" pitchFamily="18" charset="0"/>
                    <a:cs typeface="Times New Roman" panose="02020603050405020304" pitchFamily="18" charset="0"/>
                  </a:rPr>
                  <a:t> 1(mod 40)</a:t>
                </a:r>
                <a:r>
                  <a:rPr lang="en-US" sz="2000" dirty="0">
                    <a:latin typeface="Times New Roman" panose="02020603050405020304" pitchFamily="18" charset="0"/>
                    <a:cs typeface="Times New Roman" panose="02020603050405020304" pitchFamily="18" charset="0"/>
                  </a:rPr>
                  <a:t>, or equivalently </a:t>
                </a:r>
                <a:r>
                  <a:rPr lang="en-US" sz="2000" dirty="0">
                    <a:solidFill>
                      <a:srgbClr val="0000FF"/>
                    </a:solidFill>
                    <a:latin typeface="Times New Roman" panose="02020603050405020304" pitchFamily="18" charset="0"/>
                    <a:cs typeface="Times New Roman" panose="02020603050405020304" pitchFamily="18" charset="0"/>
                  </a:rPr>
                  <a:t>x </a:t>
                </a:r>
                <a14:m>
                  <m:oMath xmlns:m="http://schemas.openxmlformats.org/officeDocument/2006/math">
                    <m:r>
                      <a:rPr lang="en-US" sz="2000" i="1"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000" b="1"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a:t>
                </a:r>
                <a:r>
                  <a:rPr lang="en-US" sz="2000" b="1" i="1"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000" dirty="0">
                    <a:solidFill>
                      <a:srgbClr val="0000FF"/>
                    </a:solidFill>
                    <a:latin typeface="Times New Roman" panose="02020603050405020304" pitchFamily="18" charset="0"/>
                    <a:cs typeface="Times New Roman" panose="02020603050405020304" pitchFamily="18" charset="0"/>
                  </a:rPr>
                  <a:t> (mod 40).</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Solution:</a:t>
                </a:r>
              </a:p>
              <a:p>
                <a:r>
                  <a:rPr lang="en-US" sz="2000" dirty="0">
                    <a:latin typeface="Times New Roman" panose="02020603050405020304" pitchFamily="18" charset="0"/>
                    <a:cs typeface="Times New Roman" panose="02020603050405020304" pitchFamily="18" charset="0"/>
                  </a:rPr>
                  <a:t>Find a linear combination of 3 and 40 that equals 1.</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gcd</a:t>
                </a:r>
                <a:r>
                  <a:rPr lang="en-US" sz="2000" dirty="0">
                    <a:latin typeface="Times New Roman" panose="02020603050405020304" pitchFamily="18" charset="0"/>
                    <a:cs typeface="Times New Roman" panose="02020603050405020304" pitchFamily="18" charset="0"/>
                  </a:rPr>
                  <a:t>(</a:t>
                </a:r>
                <a:r>
                  <a:rPr lang="en-US" sz="2000" u="sng" dirty="0">
                    <a:latin typeface="Times New Roman" panose="02020603050405020304" pitchFamily="18" charset="0"/>
                    <a:cs typeface="Times New Roman" panose="02020603050405020304" pitchFamily="18" charset="0"/>
                  </a:rPr>
                  <a:t>40</a:t>
                </a:r>
                <a:r>
                  <a:rPr lang="en-US" sz="2000" dirty="0">
                    <a:latin typeface="Times New Roman" panose="02020603050405020304" pitchFamily="18" charset="0"/>
                    <a:cs typeface="Times New Roman" panose="02020603050405020304" pitchFamily="18" charset="0"/>
                  </a:rPr>
                  <a:t>, </a:t>
                </a:r>
                <a:r>
                  <a:rPr lang="en-US" sz="2000" u="sng"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a:t>
                </a:r>
                <a:r>
                  <a:rPr lang="en-US" sz="2000" u="sng" dirty="0">
                    <a:latin typeface="Times New Roman" panose="02020603050405020304" pitchFamily="18" charset="0"/>
                    <a:cs typeface="Times New Roman" panose="02020603050405020304" pitchFamily="18" charset="0"/>
                  </a:rPr>
                  <a:t>40</a:t>
                </a:r>
                <a:r>
                  <a:rPr lang="en-US" sz="2000" dirty="0">
                    <a:latin typeface="Times New Roman" panose="02020603050405020304" pitchFamily="18" charset="0"/>
                    <a:cs typeface="Times New Roman" panose="02020603050405020304" pitchFamily="18" charset="0"/>
                  </a:rPr>
                  <a:t> = 13* </a:t>
                </a:r>
                <a:r>
                  <a:rPr lang="en-US" sz="2000" u="sng"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+ 1.  This yields 1 = 1*</a:t>
                </a:r>
                <a:r>
                  <a:rPr lang="en-US" sz="2000" u="sng" dirty="0">
                    <a:latin typeface="Times New Roman" panose="02020603050405020304" pitchFamily="18" charset="0"/>
                    <a:cs typeface="Times New Roman" panose="02020603050405020304" pitchFamily="18" charset="0"/>
                  </a:rPr>
                  <a:t>40</a:t>
                </a:r>
                <a:r>
                  <a:rPr lang="en-US" sz="2000" dirty="0">
                    <a:latin typeface="Times New Roman" panose="02020603050405020304" pitchFamily="18" charset="0"/>
                    <a:cs typeface="Times New Roman" panose="02020603050405020304" pitchFamily="18" charset="0"/>
                  </a:rPr>
                  <a:t> – 13*</a:t>
                </a:r>
                <a:r>
                  <a:rPr lang="en-US" sz="2000" u="sng"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(1)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gcd</a:t>
                </a:r>
                <a:r>
                  <a:rPr lang="en-US" sz="2000" dirty="0">
                    <a:latin typeface="Times New Roman" panose="02020603050405020304" pitchFamily="18" charset="0"/>
                    <a:cs typeface="Times New Roman" panose="02020603050405020304" pitchFamily="18" charset="0"/>
                  </a:rPr>
                  <a:t>(</a:t>
                </a:r>
                <a:r>
                  <a:rPr lang="en-US" sz="2000" u="sng"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a:t>
                </a:r>
                <a:r>
                  <a:rPr lang="en-US" sz="2000" u="sng"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t>
                </a:r>
                <a:r>
                  <a:rPr lang="en-US" sz="2000" u="sng"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  3 * </a:t>
                </a:r>
                <a:r>
                  <a:rPr lang="en-US" sz="2000" u="sng"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+ 0.  This yields 0 = 1*  </a:t>
                </a:r>
                <a:r>
                  <a:rPr lang="en-US" sz="2000" u="sng"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   3*</a:t>
                </a:r>
                <a:r>
                  <a:rPr lang="en-US" sz="2000" u="sng"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(2)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gcd</a:t>
                </a:r>
                <a:r>
                  <a:rPr lang="en-US" sz="2000" dirty="0">
                    <a:latin typeface="Times New Roman" panose="02020603050405020304" pitchFamily="18" charset="0"/>
                    <a:cs typeface="Times New Roman" panose="02020603050405020304" pitchFamily="18" charset="0"/>
                  </a:rPr>
                  <a:t>(</a:t>
                </a:r>
                <a:r>
                  <a:rPr lang="en-US" sz="2000" u="sng"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t>
                </a:r>
                <a:r>
                  <a:rPr lang="en-US" sz="2000" u="sng"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 1</a:t>
                </a: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u="sng"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  0 * </a:t>
                </a:r>
                <a:r>
                  <a:rPr lang="en-US" sz="2000" u="sng"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+ 1.  This yields 1 = 1*  </a:t>
                </a:r>
                <a:r>
                  <a:rPr lang="en-US" sz="2000" u="sng"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   0*</a:t>
                </a:r>
                <a:r>
                  <a:rPr lang="en-US" sz="2000" u="sng"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(3)	</a:t>
                </a:r>
              </a:p>
              <a:p>
                <a:r>
                  <a:rPr lang="en-US" sz="2000" dirty="0">
                    <a:latin typeface="Times New Roman" panose="02020603050405020304" pitchFamily="18" charset="0"/>
                    <a:cs typeface="Times New Roman" panose="02020603050405020304" pitchFamily="18" charset="0"/>
                  </a:rPr>
                  <a:t>Take the 3</a:t>
                </a:r>
                <a:r>
                  <a:rPr lang="en-US" sz="2000" baseline="30000" dirty="0">
                    <a:latin typeface="Times New Roman" panose="02020603050405020304" pitchFamily="18" charset="0"/>
                    <a:cs typeface="Times New Roman" panose="02020603050405020304" pitchFamily="18" charset="0"/>
                  </a:rPr>
                  <a:t>rd</a:t>
                </a:r>
                <a:r>
                  <a:rPr lang="en-US" sz="2000" dirty="0">
                    <a:latin typeface="Times New Roman" panose="02020603050405020304" pitchFamily="18" charset="0"/>
                    <a:cs typeface="Times New Roman" panose="02020603050405020304" pitchFamily="18" charset="0"/>
                  </a:rPr>
                  <a:t> equation, 1 = 1*</a:t>
                </a:r>
                <a:r>
                  <a:rPr lang="en-US" sz="2000" u="sng"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 0*</a:t>
                </a:r>
                <a:r>
                  <a:rPr lang="en-US" sz="2000" u="sng" dirty="0">
                    <a:latin typeface="Times New Roman" panose="02020603050405020304" pitchFamily="18" charset="0"/>
                    <a:cs typeface="Times New Roman" panose="02020603050405020304" pitchFamily="18" charset="0"/>
                  </a:rPr>
                  <a:t>0 </a:t>
                </a:r>
                <a:r>
                  <a:rPr lang="en-US" sz="2000" dirty="0">
                    <a:latin typeface="Times New Roman" panose="02020603050405020304" pitchFamily="18" charset="0"/>
                    <a:cs typeface="Times New Roman" panose="02020603050405020304" pitchFamily="18" charset="0"/>
                  </a:rPr>
                  <a:t>= 1* </a:t>
                </a:r>
                <a:r>
                  <a:rPr lang="en-US" sz="2000" u="sng"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 1 * (1 *</a:t>
                </a:r>
                <a:r>
                  <a:rPr lang="en-US" sz="2000" u="sng" dirty="0">
                    <a:latin typeface="Times New Roman" panose="02020603050405020304" pitchFamily="18" charset="0"/>
                    <a:cs typeface="Times New Roman" panose="02020603050405020304" pitchFamily="18" charset="0"/>
                  </a:rPr>
                  <a:t>40</a:t>
                </a:r>
                <a:r>
                  <a:rPr lang="en-US" sz="2000" dirty="0">
                    <a:latin typeface="Times New Roman" panose="02020603050405020304" pitchFamily="18" charset="0"/>
                    <a:cs typeface="Times New Roman" panose="02020603050405020304" pitchFamily="18" charset="0"/>
                  </a:rPr>
                  <a:t> -13 *</a:t>
                </a:r>
                <a:r>
                  <a:rPr lang="en-US" sz="2000" u="sng"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This 1 = 1 * (1 *</a:t>
                </a:r>
                <a:r>
                  <a:rPr lang="en-US" sz="2000" u="sng" dirty="0">
                    <a:latin typeface="Times New Roman" panose="02020603050405020304" pitchFamily="18" charset="0"/>
                    <a:cs typeface="Times New Roman" panose="02020603050405020304" pitchFamily="18" charset="0"/>
                  </a:rPr>
                  <a:t>40</a:t>
                </a:r>
                <a:r>
                  <a:rPr lang="en-US" sz="2000" dirty="0">
                    <a:latin typeface="Times New Roman" panose="02020603050405020304" pitchFamily="18" charset="0"/>
                    <a:cs typeface="Times New Roman" panose="02020603050405020304" pitchFamily="18" charset="0"/>
                  </a:rPr>
                  <a:t> -13 *</a:t>
                </a:r>
                <a:r>
                  <a:rPr lang="en-US" sz="2000" u="sng"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yields </a:t>
                </a:r>
                <a:r>
                  <a:rPr lang="en-US" sz="2000" dirty="0">
                    <a:solidFill>
                      <a:srgbClr val="0000FF"/>
                    </a:solidFill>
                    <a:latin typeface="Times New Roman" panose="02020603050405020304" pitchFamily="18" charset="0"/>
                    <a:cs typeface="Times New Roman" panose="02020603050405020304" pitchFamily="18" charset="0"/>
                  </a:rPr>
                  <a:t>(-13)* </a:t>
                </a:r>
                <a:r>
                  <a:rPr lang="en-US" sz="2000" u="sng" dirty="0">
                    <a:solidFill>
                      <a:srgbClr val="0000FF"/>
                    </a:solidFill>
                    <a:latin typeface="Times New Roman" panose="02020603050405020304" pitchFamily="18" charset="0"/>
                    <a:cs typeface="Times New Roman" panose="02020603050405020304" pitchFamily="18" charset="0"/>
                  </a:rPr>
                  <a:t>3</a:t>
                </a:r>
                <a:r>
                  <a:rPr lang="en-US" sz="2000" dirty="0">
                    <a:solidFill>
                      <a:srgbClr val="0000FF"/>
                    </a:solidFill>
                    <a:latin typeface="Times New Roman" panose="02020603050405020304" pitchFamily="18" charset="0"/>
                    <a:cs typeface="Times New Roman" panose="02020603050405020304" pitchFamily="18" charset="0"/>
                  </a:rPr>
                  <a:t> = 1+ (-1)*</a:t>
                </a:r>
                <a:r>
                  <a:rPr lang="en-US" sz="2000" u="sng" dirty="0">
                    <a:solidFill>
                      <a:srgbClr val="0000FF"/>
                    </a:solidFill>
                    <a:latin typeface="Times New Roman" panose="02020603050405020304" pitchFamily="18" charset="0"/>
                    <a:cs typeface="Times New Roman" panose="02020603050405020304" pitchFamily="18" charset="0"/>
                  </a:rPr>
                  <a:t>40</a:t>
                </a:r>
                <a:r>
                  <a:rPr lang="en-US" sz="2000" dirty="0">
                    <a:solidFill>
                      <a:srgbClr val="0000FF"/>
                    </a:solidFill>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which is,</a:t>
                </a:r>
              </a:p>
              <a:p>
                <a:r>
                  <a:rPr lang="en-US" sz="2000" dirty="0">
                    <a:latin typeface="Times New Roman" panose="02020603050405020304" pitchFamily="18" charset="0"/>
                    <a:cs typeface="Times New Roman" panose="02020603050405020304" pitchFamily="18" charset="0"/>
                  </a:rPr>
                  <a:t>by definition of congruence modulo n,</a:t>
                </a:r>
              </a:p>
              <a:p>
                <a:r>
                  <a:rPr lang="en-US" sz="2000" dirty="0">
                    <a:latin typeface="Times New Roman" panose="02020603050405020304" pitchFamily="18" charset="0"/>
                    <a:cs typeface="Times New Roman" panose="02020603050405020304" pitchFamily="18" charset="0"/>
                  </a:rPr>
                  <a:t>	</a:t>
                </a:r>
                <a:r>
                  <a:rPr lang="en-US" sz="2000" dirty="0">
                    <a:solidFill>
                      <a:srgbClr val="0000FF"/>
                    </a:solidFill>
                    <a:latin typeface="Times New Roman" panose="02020603050405020304" pitchFamily="18" charset="0"/>
                    <a:cs typeface="Times New Roman" panose="02020603050405020304" pitchFamily="18" charset="0"/>
                  </a:rPr>
                  <a:t> (-13)* </a:t>
                </a:r>
                <a:r>
                  <a:rPr lang="en-US" sz="2000" u="sng" dirty="0">
                    <a:solidFill>
                      <a:srgbClr val="0000FF"/>
                    </a:solidFill>
                    <a:latin typeface="Times New Roman" panose="02020603050405020304" pitchFamily="18" charset="0"/>
                    <a:cs typeface="Times New Roman" panose="02020603050405020304" pitchFamily="18" charset="0"/>
                  </a:rPr>
                  <a:t>3</a:t>
                </a:r>
                <a:r>
                  <a:rPr lang="en-US" sz="20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r>
                      <a:rPr lang="en-US" sz="20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000" dirty="0">
                    <a:solidFill>
                      <a:srgbClr val="0000FF"/>
                    </a:solidFill>
                    <a:latin typeface="Times New Roman" panose="02020603050405020304" pitchFamily="18" charset="0"/>
                    <a:cs typeface="Times New Roman" panose="02020603050405020304" pitchFamily="18" charset="0"/>
                  </a:rPr>
                  <a:t>1(mod 40), </a:t>
                </a:r>
                <a:r>
                  <a:rPr lang="en-US" sz="2000" dirty="0">
                    <a:latin typeface="Times New Roman" panose="02020603050405020304" pitchFamily="18" charset="0"/>
                    <a:cs typeface="Times New Roman" panose="02020603050405020304" pitchFamily="18" charset="0"/>
                  </a:rPr>
                  <a:t>or, equivalently, (-13) </a:t>
                </a:r>
                <a14:m>
                  <m:oMath xmlns:m="http://schemas.openxmlformats.org/officeDocument/2006/math">
                    <m:r>
                      <a:rPr lang="en-US" sz="2000" i="1" dirty="0">
                        <a:latin typeface="Cambria Math" panose="02040503050406030204" pitchFamily="18" charset="0"/>
                        <a:ea typeface="Cambria Math" panose="02040503050406030204" pitchFamily="18" charset="0"/>
                        <a:cs typeface="Times New Roman" panose="02020603050405020304" pitchFamily="18" charset="0"/>
                      </a:rPr>
                      <m:t>≡ </m:t>
                    </m:r>
                  </m:oMath>
                </a14:m>
                <a:r>
                  <a:rPr lang="en-US" sz="2000" b="1" i="1"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3</a:t>
                </a:r>
                <a:r>
                  <a:rPr lang="en-US" sz="2000" b="1" i="1" baseline="30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(mod 40). </a:t>
                </a:r>
              </a:p>
              <a:p>
                <a:r>
                  <a:rPr lang="en-US" sz="2000" dirty="0">
                    <a:solidFill>
                      <a:srgbClr val="0000FF"/>
                    </a:solidFill>
                    <a:latin typeface="Times New Roman" panose="02020603050405020304" pitchFamily="18" charset="0"/>
                    <a:cs typeface="Times New Roman" panose="02020603050405020304" pitchFamily="18" charset="0"/>
                  </a:rPr>
                  <a:t>This result is:  -13 is an inverse for 3 mod 40. </a:t>
                </a:r>
              </a:p>
              <a:p>
                <a:r>
                  <a:rPr lang="en-US" sz="2000" dirty="0">
                    <a:latin typeface="Times New Roman" panose="02020603050405020304" pitchFamily="18" charset="0"/>
                    <a:cs typeface="Times New Roman" panose="02020603050405020304" pitchFamily="18" charset="0"/>
                  </a:rPr>
                  <a:t>To find a positive inverse, compute -13 + 40 which yields 27, and </a:t>
                </a:r>
              </a:p>
              <a:p>
                <a:r>
                  <a:rPr lang="en-US" sz="2000" dirty="0">
                    <a:latin typeface="Times New Roman" panose="02020603050405020304" pitchFamily="18" charset="0"/>
                    <a:cs typeface="Times New Roman" panose="02020603050405020304" pitchFamily="18" charset="0"/>
                  </a:rPr>
                  <a:t>	 27 </a:t>
                </a:r>
                <a14:m>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≡(−13)</m:t>
                    </m:r>
                  </m:oMath>
                </a14:m>
                <a:r>
                  <a:rPr lang="en-US" sz="2000" dirty="0">
                    <a:latin typeface="Times New Roman" panose="02020603050405020304" pitchFamily="18" charset="0"/>
                    <a:cs typeface="Times New Roman" panose="02020603050405020304" pitchFamily="18" charset="0"/>
                  </a:rPr>
                  <a:t>(mod 40)  because 27 – (-13) = 40.  </a:t>
                </a:r>
              </a:p>
              <a:p>
                <a:r>
                  <a:rPr lang="en-US" sz="2000" dirty="0">
                    <a:latin typeface="Times New Roman" panose="02020603050405020304" pitchFamily="18" charset="0"/>
                    <a:cs typeface="Times New Roman" panose="02020603050405020304" pitchFamily="18" charset="0"/>
                  </a:rPr>
                  <a:t>So, by  Theorem 0.1.4.3(3),  ab </a:t>
                </a:r>
                <a14:m>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cd (mod n),</a:t>
                </a:r>
              </a:p>
              <a:p>
                <a:r>
                  <a:rPr lang="en-US" sz="2000" dirty="0">
                    <a:latin typeface="Times New Roman" panose="02020603050405020304" pitchFamily="18" charset="0"/>
                    <a:cs typeface="Times New Roman" panose="02020603050405020304" pitchFamily="18" charset="0"/>
                  </a:rPr>
                  <a:t>	                          </a:t>
                </a:r>
                <a:r>
                  <a:rPr lang="en-US" sz="2000" b="1" dirty="0">
                    <a:solidFill>
                      <a:srgbClr val="0000FF"/>
                    </a:solidFill>
                    <a:latin typeface="Times New Roman" panose="02020603050405020304" pitchFamily="18" charset="0"/>
                    <a:cs typeface="Times New Roman" panose="02020603050405020304" pitchFamily="18" charset="0"/>
                  </a:rPr>
                  <a:t>27</a:t>
                </a:r>
                <a:r>
                  <a:rPr lang="en-US" sz="2000" dirty="0">
                    <a:latin typeface="Times New Roman" panose="02020603050405020304" pitchFamily="18" charset="0"/>
                    <a:cs typeface="Times New Roman" panose="02020603050405020304" pitchFamily="18" charset="0"/>
                  </a:rPr>
                  <a:t> * 3 </a:t>
                </a:r>
                <a14:m>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(-13) *3 </a:t>
                </a:r>
                <a14:m>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1 (mod 40),</a:t>
                </a:r>
              </a:p>
              <a:p>
                <a:r>
                  <a:rPr lang="en-US" sz="2000" dirty="0">
                    <a:latin typeface="Times New Roman" panose="02020603050405020304" pitchFamily="18" charset="0"/>
                    <a:cs typeface="Times New Roman" panose="02020603050405020304" pitchFamily="18" charset="0"/>
                  </a:rPr>
                  <a:t>By the transitive property of congruence modulo n, 27 is a positive integer that is an inverse for 3 modulo 40.</a:t>
                </a:r>
              </a:p>
            </p:txBody>
          </p:sp>
        </mc:Choice>
        <mc:Fallback xmlns="">
          <p:sp>
            <p:nvSpPr>
              <p:cNvPr id="3" name="TextBox 2">
                <a:extLst>
                  <a:ext uri="{FF2B5EF4-FFF2-40B4-BE49-F238E27FC236}">
                    <a16:creationId xmlns:a16="http://schemas.microsoft.com/office/drawing/2014/main" id="{FB9996F9-A6A1-403B-8EA4-A4B090165ED0}"/>
                  </a:ext>
                </a:extLst>
              </p:cNvPr>
              <p:cNvSpPr txBox="1">
                <a:spLocks noRot="1" noChangeAspect="1" noMove="1" noResize="1" noEditPoints="1" noAdjustHandles="1" noChangeArrowheads="1" noChangeShapeType="1" noTextEdit="1"/>
              </p:cNvSpPr>
              <p:nvPr/>
            </p:nvSpPr>
            <p:spPr>
              <a:xfrm>
                <a:off x="1279695" y="728446"/>
                <a:ext cx="9430295" cy="6001643"/>
              </a:xfrm>
              <a:prstGeom prst="rect">
                <a:avLst/>
              </a:prstGeom>
              <a:blipFill>
                <a:blip r:embed="rId2"/>
                <a:stretch>
                  <a:fillRect l="-711" t="-508" b="-812"/>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73B2CEE1-1CF6-4266-95D4-7645063CB6BE}"/>
              </a:ext>
            </a:extLst>
          </p:cNvPr>
          <p:cNvSpPr/>
          <p:nvPr/>
        </p:nvSpPr>
        <p:spPr>
          <a:xfrm rot="20706359" flipH="1">
            <a:off x="438961" y="780943"/>
            <a:ext cx="459310" cy="388836"/>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307" y="728446"/>
            <a:ext cx="593893" cy="49383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0F28990-295B-4A1E-9B84-18C99B2361B4}"/>
                  </a:ext>
                </a:extLst>
              </p:cNvPr>
              <p:cNvSpPr txBox="1"/>
              <p:nvPr/>
            </p:nvSpPr>
            <p:spPr>
              <a:xfrm>
                <a:off x="8463177" y="4607182"/>
                <a:ext cx="2246813" cy="120032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a </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dirty="0"/>
                  <a:t>b mod n </a:t>
                </a:r>
              </a:p>
              <a:p>
                <a:r>
                  <a:rPr lang="en-US" dirty="0" err="1"/>
                  <a:t>iff</a:t>
                </a:r>
                <a:r>
                  <a:rPr lang="en-US" dirty="0"/>
                  <a:t> a = b + </a:t>
                </a:r>
                <a:r>
                  <a:rPr lang="en-US" dirty="0" err="1"/>
                  <a:t>kn</a:t>
                </a:r>
                <a:endParaRPr lang="en-US" dirty="0"/>
              </a:p>
              <a:p>
                <a:r>
                  <a:rPr lang="en-US" dirty="0" err="1"/>
                  <a:t>Iff</a:t>
                </a:r>
                <a:r>
                  <a:rPr lang="en-US" dirty="0"/>
                  <a:t> n | (a – b) </a:t>
                </a:r>
              </a:p>
              <a:p>
                <a:r>
                  <a:rPr lang="en-US" dirty="0" err="1"/>
                  <a:t>iff</a:t>
                </a:r>
                <a:r>
                  <a:rPr lang="en-US" dirty="0"/>
                  <a:t> a mod n = b mod n.</a:t>
                </a:r>
              </a:p>
            </p:txBody>
          </p:sp>
        </mc:Choice>
        <mc:Fallback xmlns="">
          <p:sp>
            <p:nvSpPr>
              <p:cNvPr id="6" name="TextBox 5">
                <a:extLst>
                  <a:ext uri="{FF2B5EF4-FFF2-40B4-BE49-F238E27FC236}">
                    <a16:creationId xmlns:a16="http://schemas.microsoft.com/office/drawing/2014/main" id="{90F28990-295B-4A1E-9B84-18C99B2361B4}"/>
                  </a:ext>
                </a:extLst>
              </p:cNvPr>
              <p:cNvSpPr txBox="1">
                <a:spLocks noRot="1" noChangeAspect="1" noMove="1" noResize="1" noEditPoints="1" noAdjustHandles="1" noChangeArrowheads="1" noChangeShapeType="1" noTextEdit="1"/>
              </p:cNvSpPr>
              <p:nvPr/>
            </p:nvSpPr>
            <p:spPr>
              <a:xfrm>
                <a:off x="8463177" y="4607182"/>
                <a:ext cx="2246813" cy="1200329"/>
              </a:xfrm>
              <a:prstGeom prst="rect">
                <a:avLst/>
              </a:prstGeom>
              <a:blipFill>
                <a:blip r:embed="rId4"/>
                <a:stretch>
                  <a:fillRect l="-1887" t="-2513" r="-1617" b="-65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A5D30CF-848B-4411-986F-82F95152267E}"/>
                  </a:ext>
                </a:extLst>
              </p:cNvPr>
              <p:cNvSpPr txBox="1"/>
              <p:nvPr/>
            </p:nvSpPr>
            <p:spPr>
              <a:xfrm>
                <a:off x="9218645" y="2378065"/>
                <a:ext cx="1491345"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x = q * y + r</a:t>
                </a:r>
              </a:p>
              <a:p>
                <a:r>
                  <a:rPr lang="en-US" dirty="0"/>
                  <a:t>x = r + q *y</a:t>
                </a:r>
              </a:p>
              <a:p>
                <a:r>
                  <a:rPr lang="en-US" dirty="0"/>
                  <a:t>x </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 </m:t>
                    </m:r>
                  </m:oMath>
                </a14:m>
                <a:r>
                  <a:rPr lang="en-US" dirty="0"/>
                  <a:t>r mod y </a:t>
                </a:r>
              </a:p>
            </p:txBody>
          </p:sp>
        </mc:Choice>
        <mc:Fallback xmlns="">
          <p:sp>
            <p:nvSpPr>
              <p:cNvPr id="7" name="TextBox 6">
                <a:extLst>
                  <a:ext uri="{FF2B5EF4-FFF2-40B4-BE49-F238E27FC236}">
                    <a16:creationId xmlns:a16="http://schemas.microsoft.com/office/drawing/2014/main" id="{6A5D30CF-848B-4411-986F-82F95152267E}"/>
                  </a:ext>
                </a:extLst>
              </p:cNvPr>
              <p:cNvSpPr txBox="1">
                <a:spLocks noRot="1" noChangeAspect="1" noMove="1" noResize="1" noEditPoints="1" noAdjustHandles="1" noChangeArrowheads="1" noChangeShapeType="1" noTextEdit="1"/>
              </p:cNvSpPr>
              <p:nvPr/>
            </p:nvSpPr>
            <p:spPr>
              <a:xfrm>
                <a:off x="9218645" y="2378065"/>
                <a:ext cx="1491345" cy="923330"/>
              </a:xfrm>
              <a:prstGeom prst="rect">
                <a:avLst/>
              </a:prstGeom>
              <a:blipFill>
                <a:blip r:embed="rId5"/>
                <a:stretch>
                  <a:fillRect l="-2834" t="-2597" b="-8442"/>
                </a:stretch>
              </a:blipFill>
            </p:spPr>
            <p:txBody>
              <a:bodyPr/>
              <a:lstStyle/>
              <a:p>
                <a:r>
                  <a:rPr lang="en-US">
                    <a:noFill/>
                  </a:rPr>
                  <a:t> </a:t>
                </a:r>
              </a:p>
            </p:txBody>
          </p:sp>
        </mc:Fallback>
      </mc:AlternateContent>
    </p:spTree>
    <p:extLst>
      <p:ext uri="{BB962C8B-B14F-4D97-AF65-F5344CB8AC3E}">
        <p14:creationId xmlns:p14="http://schemas.microsoft.com/office/powerpoint/2010/main" val="596282140"/>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A1B3CCB-DD52-42F6-956E-3DD8D5555E1D}"/>
              </a:ext>
            </a:extLst>
          </p:cNvPr>
          <p:cNvSpPr txBox="1"/>
          <p:nvPr/>
        </p:nvSpPr>
        <p:spPr>
          <a:xfrm>
            <a:off x="1160184" y="3021874"/>
            <a:ext cx="9951953" cy="3611328"/>
          </a:xfrm>
          <a:prstGeom prst="rect">
            <a:avLst/>
          </a:prstGeom>
          <a:solidFill>
            <a:schemeClr val="accent5">
              <a:lumMod val="20000"/>
              <a:lumOff val="80000"/>
            </a:schemeClr>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FD7DF856-DA1D-487A-A821-7E3C8738AF80}"/>
              </a:ext>
            </a:extLst>
          </p:cNvPr>
          <p:cNvSpPr>
            <a:spLocks noGrp="1"/>
          </p:cNvSpPr>
          <p:nvPr>
            <p:ph type="title"/>
          </p:nvPr>
        </p:nvSpPr>
        <p:spPr>
          <a:xfrm>
            <a:off x="1092925" y="182246"/>
            <a:ext cx="3620589" cy="601526"/>
          </a:xfrm>
        </p:spPr>
        <p:txBody>
          <a:bodyPr>
            <a:normAutofit/>
          </a:bodyPr>
          <a:lstStyle/>
          <a:p>
            <a:r>
              <a:rPr lang="en-US" sz="2800" dirty="0">
                <a:latin typeface="+mn-lt"/>
              </a:rPr>
              <a:t>RSA Cryptography</a:t>
            </a:r>
          </a:p>
        </p:txBody>
      </p:sp>
      <p:sp>
        <p:nvSpPr>
          <p:cNvPr id="3" name="TextBox 2">
            <a:extLst>
              <a:ext uri="{FF2B5EF4-FFF2-40B4-BE49-F238E27FC236}">
                <a16:creationId xmlns:a16="http://schemas.microsoft.com/office/drawing/2014/main" id="{FB9996F9-A6A1-403B-8EA4-A4B090165ED0}"/>
              </a:ext>
            </a:extLst>
          </p:cNvPr>
          <p:cNvSpPr txBox="1"/>
          <p:nvPr/>
        </p:nvSpPr>
        <p:spPr>
          <a:xfrm>
            <a:off x="1301299" y="923109"/>
            <a:ext cx="9589402" cy="5570756"/>
          </a:xfrm>
          <a:prstGeom prst="rect">
            <a:avLst/>
          </a:prstGeom>
          <a:noFill/>
        </p:spPr>
        <p:txBody>
          <a:bodyPr wrap="square" rtlCol="0">
            <a:spAutoFit/>
          </a:bodyPr>
          <a:lstStyle/>
          <a:p>
            <a:r>
              <a:rPr lang="en-US" sz="2400" dirty="0">
                <a:cs typeface="Times New Roman" panose="02020603050405020304" pitchFamily="18" charset="0"/>
              </a:rPr>
              <a:t>Case Study:</a:t>
            </a:r>
          </a:p>
          <a:p>
            <a:r>
              <a:rPr lang="en-US" sz="2400" dirty="0">
                <a:cs typeface="Times New Roman" panose="02020603050405020304" pitchFamily="18" charset="0"/>
              </a:rPr>
              <a:t>Example</a:t>
            </a:r>
            <a:r>
              <a:rPr lang="en-US" sz="2400" dirty="0">
                <a:latin typeface="Times New Roman" panose="02020603050405020304" pitchFamily="18" charset="0"/>
                <a:cs typeface="Times New Roman" panose="02020603050405020304" pitchFamily="18" charset="0"/>
              </a:rPr>
              <a:t> </a:t>
            </a:r>
            <a:r>
              <a:rPr lang="en-US" sz="2400" dirty="0">
                <a:cs typeface="Times New Roman" panose="02020603050405020304" pitchFamily="18" charset="0"/>
              </a:rPr>
              <a:t>0.1.4.10</a:t>
            </a:r>
            <a:r>
              <a:rPr lang="en-US" sz="24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Decrypting a Message Using RSA Cryptography</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Alex knows  </a:t>
            </a:r>
            <a:r>
              <a:rPr lang="en-US" sz="2200" dirty="0" err="1">
                <a:latin typeface="Times New Roman" panose="02020603050405020304" pitchFamily="18" charset="0"/>
                <a:cs typeface="Times New Roman" panose="02020603050405020304" pitchFamily="18" charset="0"/>
              </a:rPr>
              <a:t>pq</a:t>
            </a:r>
            <a:r>
              <a:rPr lang="en-US" sz="2200" dirty="0">
                <a:latin typeface="Times New Roman" panose="02020603050405020304" pitchFamily="18" charset="0"/>
                <a:cs typeface="Times New Roman" panose="02020603050405020304" pitchFamily="18" charset="0"/>
              </a:rPr>
              <a:t> = 55 and e =3 as everyone has. </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Alex also </a:t>
            </a:r>
            <a:r>
              <a:rPr lang="en-US" sz="2200" dirty="0">
                <a:solidFill>
                  <a:srgbClr val="0000FF"/>
                </a:solidFill>
                <a:latin typeface="Times New Roman" panose="02020603050405020304" pitchFamily="18" charset="0"/>
                <a:cs typeface="Times New Roman" panose="02020603050405020304" pitchFamily="18" charset="0"/>
              </a:rPr>
              <a:t>knows the secret key: p = 5 and q = 11, allowing him to compute        (p -1)(q – 1) </a:t>
            </a:r>
            <a:r>
              <a:rPr lang="en-US" sz="2200" dirty="0">
                <a:latin typeface="Times New Roman" panose="02020603050405020304" pitchFamily="18" charset="0"/>
                <a:cs typeface="Times New Roman" panose="02020603050405020304" pitchFamily="18" charset="0"/>
              </a:rPr>
              <a:t>= 40. </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He </a:t>
            </a:r>
            <a:r>
              <a:rPr lang="en-US" sz="2200" dirty="0">
                <a:solidFill>
                  <a:srgbClr val="0000FF"/>
                </a:solidFill>
                <a:latin typeface="Times New Roman" panose="02020603050405020304" pitchFamily="18" charset="0"/>
                <a:cs typeface="Times New Roman" panose="02020603050405020304" pitchFamily="18" charset="0"/>
              </a:rPr>
              <a:t>finds the decryption key 27, a positive inverse for 3 modulo 40</a:t>
            </a:r>
            <a:r>
              <a:rPr lang="en-US" sz="22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He then decrypts the encrypted message C by computing </a:t>
            </a:r>
          </a:p>
          <a:p>
            <a:r>
              <a:rPr lang="en-US" sz="2200" dirty="0">
                <a:latin typeface="Times New Roman" panose="02020603050405020304" pitchFamily="18" charset="0"/>
                <a:cs typeface="Times New Roman" panose="02020603050405020304" pitchFamily="18" charset="0"/>
              </a:rPr>
              <a:t>	</a:t>
            </a:r>
            <a:r>
              <a:rPr lang="en-US" sz="2200" dirty="0">
                <a:solidFill>
                  <a:srgbClr val="0000FF"/>
                </a:solidFill>
                <a:latin typeface="Times New Roman" panose="02020603050405020304" pitchFamily="18" charset="0"/>
                <a:cs typeface="Times New Roman" panose="02020603050405020304" pitchFamily="18" charset="0"/>
              </a:rPr>
              <a:t>M = C</a:t>
            </a:r>
            <a:r>
              <a:rPr lang="en-US" sz="2200" baseline="30000" dirty="0">
                <a:solidFill>
                  <a:srgbClr val="0000FF"/>
                </a:solidFill>
                <a:latin typeface="Times New Roman" panose="02020603050405020304" pitchFamily="18" charset="0"/>
                <a:cs typeface="Times New Roman" panose="02020603050405020304" pitchFamily="18" charset="0"/>
              </a:rPr>
              <a:t>d</a:t>
            </a:r>
            <a:r>
              <a:rPr lang="en-US" sz="2200" dirty="0">
                <a:solidFill>
                  <a:srgbClr val="0000FF"/>
                </a:solidFill>
                <a:latin typeface="Times New Roman" panose="02020603050405020304" pitchFamily="18" charset="0"/>
                <a:cs typeface="Times New Roman" panose="02020603050405020304" pitchFamily="18" charset="0"/>
              </a:rPr>
              <a:t> mod </a:t>
            </a:r>
            <a:r>
              <a:rPr lang="en-US" sz="2200" dirty="0" err="1">
                <a:solidFill>
                  <a:srgbClr val="0000FF"/>
                </a:solidFill>
                <a:latin typeface="Times New Roman" panose="02020603050405020304" pitchFamily="18" charset="0"/>
                <a:cs typeface="Times New Roman" panose="02020603050405020304" pitchFamily="18" charset="0"/>
              </a:rPr>
              <a:t>pq</a:t>
            </a:r>
            <a:r>
              <a:rPr lang="en-US" sz="2200" dirty="0">
                <a:solidFill>
                  <a:srgbClr val="0000FF"/>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r>
              <a:rPr lang="en-US" sz="2200" dirty="0">
                <a:solidFill>
                  <a:srgbClr val="0000FF"/>
                </a:solidFill>
                <a:latin typeface="Times New Roman" panose="02020603050405020304" pitchFamily="18" charset="0"/>
                <a:cs typeface="Times New Roman" panose="02020603050405020304" pitchFamily="18" charset="0"/>
              </a:rPr>
              <a:t>17</a:t>
            </a:r>
            <a:r>
              <a:rPr lang="en-US" sz="2200" baseline="30000" dirty="0">
                <a:solidFill>
                  <a:srgbClr val="0000FF"/>
                </a:solidFill>
                <a:latin typeface="Times New Roman" panose="02020603050405020304" pitchFamily="18" charset="0"/>
                <a:cs typeface="Times New Roman" panose="02020603050405020304" pitchFamily="18" charset="0"/>
              </a:rPr>
              <a:t>27</a:t>
            </a:r>
            <a:r>
              <a:rPr lang="en-US" sz="2200" dirty="0">
                <a:solidFill>
                  <a:srgbClr val="0000FF"/>
                </a:solidFill>
                <a:latin typeface="Times New Roman" panose="02020603050405020304" pitchFamily="18" charset="0"/>
                <a:cs typeface="Times New Roman" panose="02020603050405020304" pitchFamily="18" charset="0"/>
              </a:rPr>
              <a:t> mod 55.</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residues obtain when 17 is raised successively to 2</a:t>
            </a:r>
            <a:r>
              <a:rPr lang="en-US" sz="2200" baseline="30000" dirty="0">
                <a:latin typeface="Times New Roman" panose="02020603050405020304" pitchFamily="18" charset="0"/>
                <a:cs typeface="Times New Roman" panose="02020603050405020304" pitchFamily="18" charset="0"/>
              </a:rPr>
              <a:t>4</a:t>
            </a:r>
            <a:r>
              <a:rPr lang="en-US" sz="2200" dirty="0">
                <a:latin typeface="Times New Roman" panose="02020603050405020304" pitchFamily="18" charset="0"/>
                <a:cs typeface="Times New Roman" panose="02020603050405020304" pitchFamily="18" charset="0"/>
              </a:rPr>
              <a:t> = 16.</a:t>
            </a:r>
          </a:p>
          <a:p>
            <a:r>
              <a:rPr lang="en-US" sz="2200" dirty="0">
                <a:latin typeface="Times New Roman" panose="02020603050405020304" pitchFamily="18" charset="0"/>
                <a:cs typeface="Times New Roman" panose="02020603050405020304" pitchFamily="18" charset="0"/>
              </a:rPr>
              <a:t>	27</a:t>
            </a:r>
            <a:r>
              <a:rPr lang="en-US" sz="2200" baseline="-25000" dirty="0">
                <a:latin typeface="Times New Roman" panose="02020603050405020304" pitchFamily="18" charset="0"/>
                <a:cs typeface="Times New Roman" panose="02020603050405020304" pitchFamily="18" charset="0"/>
              </a:rPr>
              <a:t>10</a:t>
            </a:r>
            <a:r>
              <a:rPr lang="en-US" sz="2200" dirty="0">
                <a:latin typeface="Times New Roman" panose="02020603050405020304" pitchFamily="18" charset="0"/>
                <a:cs typeface="Times New Roman" panose="02020603050405020304" pitchFamily="18" charset="0"/>
              </a:rPr>
              <a:t> = 11011</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2</a:t>
            </a:r>
            <a:r>
              <a:rPr lang="en-US" sz="2200" baseline="30000" dirty="0">
                <a:latin typeface="Times New Roman" panose="02020603050405020304" pitchFamily="18" charset="0"/>
                <a:cs typeface="Times New Roman" panose="02020603050405020304" pitchFamily="18" charset="0"/>
              </a:rPr>
              <a:t>4 </a:t>
            </a:r>
            <a:r>
              <a:rPr lang="en-US" sz="2200" dirty="0">
                <a:latin typeface="Times New Roman" panose="02020603050405020304" pitchFamily="18" charset="0"/>
                <a:cs typeface="Times New Roman" panose="02020603050405020304" pitchFamily="18" charset="0"/>
              </a:rPr>
              <a:t>+ 2</a:t>
            </a:r>
            <a:r>
              <a:rPr lang="en-US" sz="2200" baseline="30000" dirty="0">
                <a:latin typeface="Times New Roman" panose="02020603050405020304" pitchFamily="18" charset="0"/>
                <a:cs typeface="Times New Roman" panose="02020603050405020304" pitchFamily="18" charset="0"/>
              </a:rPr>
              <a:t>3 </a:t>
            </a:r>
            <a:r>
              <a:rPr lang="en-US" sz="2200" dirty="0">
                <a:latin typeface="Times New Roman" panose="02020603050405020304" pitchFamily="18" charset="0"/>
                <a:cs typeface="Times New Roman" panose="02020603050405020304" pitchFamily="18" charset="0"/>
              </a:rPr>
              <a:t>+ 2</a:t>
            </a:r>
            <a:r>
              <a:rPr lang="en-US" sz="2200" baseline="300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+ 1 = 16 + 8 + 2 + 1</a:t>
            </a:r>
          </a:p>
          <a:p>
            <a:r>
              <a:rPr lang="en-US" sz="2200" dirty="0">
                <a:latin typeface="Times New Roman" panose="02020603050405020304" pitchFamily="18" charset="0"/>
                <a:cs typeface="Times New Roman" panose="02020603050405020304" pitchFamily="18" charset="0"/>
              </a:rPr>
              <a:t>	17  mod 55 = 17</a:t>
            </a:r>
          </a:p>
          <a:p>
            <a:r>
              <a:rPr lang="en-US" sz="2200" dirty="0">
                <a:latin typeface="Times New Roman" panose="02020603050405020304" pitchFamily="18" charset="0"/>
                <a:cs typeface="Times New Roman" panose="02020603050405020304" pitchFamily="18" charset="0"/>
              </a:rPr>
              <a:t>	17</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mod 55 = 14</a:t>
            </a:r>
          </a:p>
          <a:p>
            <a:r>
              <a:rPr lang="en-US" sz="2200" dirty="0">
                <a:latin typeface="Times New Roman" panose="02020603050405020304" pitchFamily="18" charset="0"/>
                <a:cs typeface="Times New Roman" panose="02020603050405020304" pitchFamily="18" charset="0"/>
              </a:rPr>
              <a:t>	17</a:t>
            </a:r>
            <a:r>
              <a:rPr lang="en-US" sz="2200" baseline="30000" dirty="0">
                <a:latin typeface="Times New Roman" panose="02020603050405020304" pitchFamily="18" charset="0"/>
                <a:cs typeface="Times New Roman" panose="02020603050405020304" pitchFamily="18" charset="0"/>
              </a:rPr>
              <a:t>4</a:t>
            </a:r>
            <a:r>
              <a:rPr lang="en-US" sz="2200" dirty="0">
                <a:latin typeface="Times New Roman" panose="02020603050405020304" pitchFamily="18" charset="0"/>
                <a:cs typeface="Times New Roman" panose="02020603050405020304" pitchFamily="18" charset="0"/>
              </a:rPr>
              <a:t> mod 55 = (17</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mod 55 = (17</a:t>
            </a:r>
            <a:r>
              <a:rPr lang="en-US" sz="2200" baseline="30000" dirty="0">
                <a:latin typeface="Times New Roman" panose="02020603050405020304" pitchFamily="18" charset="0"/>
                <a:cs typeface="Times New Roman" panose="02020603050405020304" pitchFamily="18" charset="0"/>
              </a:rPr>
              <a:t>2 </a:t>
            </a:r>
            <a:r>
              <a:rPr lang="en-US" sz="2200" dirty="0">
                <a:latin typeface="Times New Roman" panose="02020603050405020304" pitchFamily="18" charset="0"/>
                <a:cs typeface="Times New Roman" panose="02020603050405020304" pitchFamily="18" charset="0"/>
              </a:rPr>
              <a:t>mod 55)</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mod 55 = (14)</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mod 55 = 31</a:t>
            </a:r>
          </a:p>
          <a:p>
            <a:r>
              <a:rPr lang="en-US" sz="2200" dirty="0">
                <a:latin typeface="Times New Roman" panose="02020603050405020304" pitchFamily="18" charset="0"/>
                <a:cs typeface="Times New Roman" panose="02020603050405020304" pitchFamily="18" charset="0"/>
              </a:rPr>
              <a:t>	17</a:t>
            </a:r>
            <a:r>
              <a:rPr lang="en-US" sz="2200" baseline="30000" dirty="0">
                <a:latin typeface="Times New Roman" panose="02020603050405020304" pitchFamily="18" charset="0"/>
                <a:cs typeface="Times New Roman" panose="02020603050405020304" pitchFamily="18" charset="0"/>
              </a:rPr>
              <a:t>8</a:t>
            </a:r>
            <a:r>
              <a:rPr lang="en-US" sz="2200" dirty="0">
                <a:latin typeface="Times New Roman" panose="02020603050405020304" pitchFamily="18" charset="0"/>
                <a:cs typeface="Times New Roman" panose="02020603050405020304" pitchFamily="18" charset="0"/>
              </a:rPr>
              <a:t> mod 55 = (17</a:t>
            </a:r>
            <a:r>
              <a:rPr lang="en-US" sz="2200" baseline="30000" dirty="0">
                <a:latin typeface="Times New Roman" panose="02020603050405020304" pitchFamily="18" charset="0"/>
                <a:cs typeface="Times New Roman" panose="02020603050405020304" pitchFamily="18" charset="0"/>
              </a:rPr>
              <a:t>4</a:t>
            </a:r>
            <a:r>
              <a:rPr lang="en-US" sz="2200" dirty="0">
                <a:latin typeface="Times New Roman" panose="02020603050405020304" pitchFamily="18" charset="0"/>
                <a:cs typeface="Times New Roman" panose="02020603050405020304" pitchFamily="18" charset="0"/>
              </a:rPr>
              <a:t>)</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mod 55 = (17</a:t>
            </a:r>
            <a:r>
              <a:rPr lang="en-US" sz="2200" baseline="30000" dirty="0">
                <a:latin typeface="Times New Roman" panose="02020603050405020304" pitchFamily="18" charset="0"/>
                <a:cs typeface="Times New Roman" panose="02020603050405020304" pitchFamily="18" charset="0"/>
              </a:rPr>
              <a:t>4 </a:t>
            </a:r>
            <a:r>
              <a:rPr lang="en-US" sz="2200" dirty="0">
                <a:latin typeface="Times New Roman" panose="02020603050405020304" pitchFamily="18" charset="0"/>
                <a:cs typeface="Times New Roman" panose="02020603050405020304" pitchFamily="18" charset="0"/>
              </a:rPr>
              <a:t>mod 55)</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mod 55 = (31)</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mod 55 = 26</a:t>
            </a:r>
          </a:p>
          <a:p>
            <a:r>
              <a:rPr lang="en-US" sz="2200" dirty="0">
                <a:latin typeface="Times New Roman" panose="02020603050405020304" pitchFamily="18" charset="0"/>
                <a:cs typeface="Times New Roman" panose="02020603050405020304" pitchFamily="18" charset="0"/>
              </a:rPr>
              <a:t>	17</a:t>
            </a:r>
            <a:r>
              <a:rPr lang="en-US" sz="2200" baseline="30000" dirty="0">
                <a:latin typeface="Times New Roman" panose="02020603050405020304" pitchFamily="18" charset="0"/>
                <a:cs typeface="Times New Roman" panose="02020603050405020304" pitchFamily="18" charset="0"/>
              </a:rPr>
              <a:t>16</a:t>
            </a:r>
            <a:r>
              <a:rPr lang="en-US" sz="2200" dirty="0">
                <a:latin typeface="Times New Roman" panose="02020603050405020304" pitchFamily="18" charset="0"/>
                <a:cs typeface="Times New Roman" panose="02020603050405020304" pitchFamily="18" charset="0"/>
              </a:rPr>
              <a:t> mod 55 = (17</a:t>
            </a:r>
            <a:r>
              <a:rPr lang="en-US" sz="2200" baseline="30000" dirty="0">
                <a:latin typeface="Times New Roman" panose="02020603050405020304" pitchFamily="18" charset="0"/>
                <a:cs typeface="Times New Roman" panose="02020603050405020304" pitchFamily="18" charset="0"/>
              </a:rPr>
              <a:t>8</a:t>
            </a:r>
            <a:r>
              <a:rPr lang="en-US" sz="2200" dirty="0">
                <a:latin typeface="Times New Roman" panose="02020603050405020304" pitchFamily="18" charset="0"/>
                <a:cs typeface="Times New Roman" panose="02020603050405020304" pitchFamily="18" charset="0"/>
              </a:rPr>
              <a:t>)</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mod 55 = (26)</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mod 55 = 16</a:t>
            </a:r>
          </a:p>
          <a:p>
            <a:r>
              <a:rPr lang="en-US" sz="2200" dirty="0">
                <a:latin typeface="Times New Roman" panose="02020603050405020304" pitchFamily="18" charset="0"/>
                <a:cs typeface="Times New Roman" panose="02020603050405020304" pitchFamily="18" charset="0"/>
              </a:rPr>
              <a:t>   Then  17</a:t>
            </a:r>
            <a:r>
              <a:rPr lang="en-US" sz="2200" baseline="30000" dirty="0">
                <a:latin typeface="Times New Roman" panose="02020603050405020304" pitchFamily="18" charset="0"/>
                <a:cs typeface="Times New Roman" panose="02020603050405020304" pitchFamily="18" charset="0"/>
              </a:rPr>
              <a:t>27</a:t>
            </a:r>
            <a:r>
              <a:rPr lang="en-US" sz="2200" dirty="0">
                <a:latin typeface="Times New Roman" panose="02020603050405020304" pitchFamily="18" charset="0"/>
                <a:cs typeface="Times New Roman" panose="02020603050405020304" pitchFamily="18" charset="0"/>
              </a:rPr>
              <a:t> = 17</a:t>
            </a:r>
            <a:r>
              <a:rPr lang="en-US" sz="2200" baseline="30000" dirty="0">
                <a:latin typeface="Times New Roman" panose="02020603050405020304" pitchFamily="18" charset="0"/>
                <a:cs typeface="Times New Roman" panose="02020603050405020304" pitchFamily="18" charset="0"/>
              </a:rPr>
              <a:t>16 + 8 + 2 + 1 </a:t>
            </a:r>
            <a:r>
              <a:rPr lang="en-US" sz="2200" dirty="0">
                <a:latin typeface="Times New Roman" panose="02020603050405020304" pitchFamily="18" charset="0"/>
                <a:cs typeface="Times New Roman" panose="02020603050405020304" pitchFamily="18" charset="0"/>
              </a:rPr>
              <a:t>= 17</a:t>
            </a:r>
            <a:r>
              <a:rPr lang="en-US" sz="2200" baseline="30000" dirty="0">
                <a:latin typeface="Times New Roman" panose="02020603050405020304" pitchFamily="18" charset="0"/>
                <a:cs typeface="Times New Roman" panose="02020603050405020304" pitchFamily="18" charset="0"/>
              </a:rPr>
              <a:t>16</a:t>
            </a:r>
            <a:r>
              <a:rPr lang="en-US" sz="2200" dirty="0">
                <a:latin typeface="Times New Roman" panose="02020603050405020304" pitchFamily="18" charset="0"/>
                <a:cs typeface="Times New Roman" panose="02020603050405020304" pitchFamily="18" charset="0"/>
              </a:rPr>
              <a:t> * 17</a:t>
            </a:r>
            <a:r>
              <a:rPr lang="en-US" sz="2200" baseline="30000" dirty="0">
                <a:latin typeface="Times New Roman" panose="02020603050405020304" pitchFamily="18" charset="0"/>
                <a:cs typeface="Times New Roman" panose="02020603050405020304" pitchFamily="18" charset="0"/>
              </a:rPr>
              <a:t>8</a:t>
            </a:r>
            <a:r>
              <a:rPr lang="en-US" sz="2200" dirty="0">
                <a:latin typeface="Times New Roman" panose="02020603050405020304" pitchFamily="18" charset="0"/>
                <a:cs typeface="Times New Roman" panose="02020603050405020304" pitchFamily="18" charset="0"/>
              </a:rPr>
              <a:t> * 17</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17</a:t>
            </a:r>
            <a:r>
              <a:rPr lang="en-US" sz="2200" baseline="30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a:t>
            </a:r>
          </a:p>
        </p:txBody>
      </p:sp>
      <p:sp>
        <p:nvSpPr>
          <p:cNvPr id="4" name="Thought Bubble: Cloud 3">
            <a:extLst>
              <a:ext uri="{FF2B5EF4-FFF2-40B4-BE49-F238E27FC236}">
                <a16:creationId xmlns:a16="http://schemas.microsoft.com/office/drawing/2014/main" id="{64D30B91-70A6-4CDF-BF9D-EF1D97A70BFA}"/>
              </a:ext>
            </a:extLst>
          </p:cNvPr>
          <p:cNvSpPr/>
          <p:nvPr/>
        </p:nvSpPr>
        <p:spPr>
          <a:xfrm rot="20706359" flipH="1">
            <a:off x="463996" y="1158823"/>
            <a:ext cx="459310" cy="388836"/>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6453" y="1116529"/>
            <a:ext cx="709109" cy="493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388896"/>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8C3823E-50B5-4131-AF8F-C1A3EED6DA86}"/>
              </a:ext>
            </a:extLst>
          </p:cNvPr>
          <p:cNvSpPr txBox="1"/>
          <p:nvPr/>
        </p:nvSpPr>
        <p:spPr>
          <a:xfrm>
            <a:off x="1071156" y="3762102"/>
            <a:ext cx="10040981" cy="2871099"/>
          </a:xfrm>
          <a:prstGeom prst="rect">
            <a:avLst/>
          </a:prstGeom>
          <a:solidFill>
            <a:schemeClr val="accent5">
              <a:lumMod val="20000"/>
              <a:lumOff val="80000"/>
            </a:schemeClr>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FD7DF856-DA1D-487A-A821-7E3C8738AF80}"/>
              </a:ext>
            </a:extLst>
          </p:cNvPr>
          <p:cNvSpPr>
            <a:spLocks noGrp="1"/>
          </p:cNvSpPr>
          <p:nvPr>
            <p:ph type="title"/>
          </p:nvPr>
        </p:nvSpPr>
        <p:spPr>
          <a:xfrm>
            <a:off x="1071156" y="282491"/>
            <a:ext cx="3550920" cy="601526"/>
          </a:xfrm>
        </p:spPr>
        <p:txBody>
          <a:bodyPr>
            <a:normAutofit/>
          </a:bodyPr>
          <a:lstStyle/>
          <a:p>
            <a:r>
              <a:rPr lang="en-US" sz="2900" dirty="0">
                <a:latin typeface="+mn-lt"/>
              </a:rPr>
              <a:t>RSA Cryptography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B9996F9-A6A1-403B-8EA4-A4B090165ED0}"/>
                  </a:ext>
                </a:extLst>
              </p:cNvPr>
              <p:cNvSpPr txBox="1"/>
              <p:nvPr/>
            </p:nvSpPr>
            <p:spPr>
              <a:xfrm>
                <a:off x="1071156" y="812220"/>
                <a:ext cx="9836332" cy="5786199"/>
              </a:xfrm>
              <a:prstGeom prst="rect">
                <a:avLst/>
              </a:prstGeom>
              <a:noFill/>
            </p:spPr>
            <p:txBody>
              <a:bodyPr wrap="square" rtlCol="0">
                <a:spAutoFit/>
              </a:bodyPr>
              <a:lstStyle/>
              <a:p>
                <a:r>
                  <a:rPr lang="en-US" sz="2400" dirty="0">
                    <a:cs typeface="Times New Roman" panose="02020603050405020304" pitchFamily="18" charset="0"/>
                  </a:rPr>
                  <a:t>Case Study:</a:t>
                </a:r>
              </a:p>
              <a:p>
                <a:r>
                  <a:rPr lang="en-US" sz="2400" dirty="0">
                    <a:cs typeface="Times New Roman" panose="02020603050405020304" pitchFamily="18" charset="0"/>
                  </a:rPr>
                  <a:t>Example</a:t>
                </a:r>
                <a:r>
                  <a:rPr lang="en-US" sz="2400" dirty="0">
                    <a:latin typeface="Times New Roman" panose="02020603050405020304" pitchFamily="18" charset="0"/>
                    <a:cs typeface="Times New Roman" panose="02020603050405020304" pitchFamily="18" charset="0"/>
                  </a:rPr>
                  <a:t> </a:t>
                </a:r>
                <a:r>
                  <a:rPr lang="en-US" sz="2400" dirty="0">
                    <a:cs typeface="Times New Roman" panose="02020603050405020304" pitchFamily="18" charset="0"/>
                  </a:rPr>
                  <a:t>0.1.4.10</a:t>
                </a:r>
                <a:r>
                  <a:rPr lang="en-US" sz="2400" dirty="0">
                    <a:latin typeface="Times New Roman" panose="02020603050405020304" pitchFamily="18" charset="0"/>
                    <a:cs typeface="Times New Roman" panose="02020603050405020304" pitchFamily="18" charset="0"/>
                  </a:rPr>
                  <a:t>   Decrypting a Message Using RSA Cryptography</a:t>
                </a:r>
              </a:p>
              <a:p>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27 = 16 + 8 + 2 + 1 =  2</a:t>
                </a:r>
                <a:r>
                  <a:rPr lang="en-US" sz="2000" baseline="30000" dirty="0">
                    <a:latin typeface="Times New Roman" panose="02020603050405020304" pitchFamily="18" charset="0"/>
                    <a:cs typeface="Times New Roman" panose="02020603050405020304" pitchFamily="18" charset="0"/>
                  </a:rPr>
                  <a:t>4 </a:t>
                </a:r>
                <a:r>
                  <a:rPr lang="en-US" sz="2000" dirty="0">
                    <a:latin typeface="Times New Roman" panose="02020603050405020304" pitchFamily="18" charset="0"/>
                    <a:cs typeface="Times New Roman" panose="02020603050405020304" pitchFamily="18" charset="0"/>
                  </a:rPr>
                  <a:t>+ 2</a:t>
                </a:r>
                <a:r>
                  <a:rPr lang="en-US" sz="2000" baseline="30000" dirty="0">
                    <a:latin typeface="Times New Roman" panose="02020603050405020304" pitchFamily="18" charset="0"/>
                    <a:cs typeface="Times New Roman" panose="02020603050405020304" pitchFamily="18" charset="0"/>
                  </a:rPr>
                  <a:t>3 </a:t>
                </a:r>
                <a:r>
                  <a:rPr lang="en-US" sz="2000" dirty="0">
                    <a:latin typeface="Times New Roman" panose="02020603050405020304" pitchFamily="18" charset="0"/>
                    <a:cs typeface="Times New Roman" panose="02020603050405020304" pitchFamily="18" charset="0"/>
                  </a:rPr>
                  <a:t>+ 2</a:t>
                </a:r>
                <a:r>
                  <a:rPr lang="en-US" sz="2000" baseline="30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+ 1.</a:t>
                </a:r>
              </a:p>
              <a:p>
                <a:r>
                  <a:rPr lang="en-US" sz="2000" dirty="0">
                    <a:latin typeface="Times New Roman" panose="02020603050405020304" pitchFamily="18" charset="0"/>
                    <a:cs typeface="Times New Roman" panose="02020603050405020304" pitchFamily="18" charset="0"/>
                  </a:rPr>
                  <a:t>            17 mod 55 = 17</a:t>
                </a:r>
              </a:p>
              <a:p>
                <a:r>
                  <a:rPr lang="en-US" sz="2000" dirty="0">
                    <a:latin typeface="Times New Roman" panose="02020603050405020304" pitchFamily="18" charset="0"/>
                    <a:cs typeface="Times New Roman" panose="02020603050405020304" pitchFamily="18" charset="0"/>
                  </a:rPr>
                  <a:t>            17</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mod 55 = 14</a:t>
                </a:r>
              </a:p>
              <a:p>
                <a:r>
                  <a:rPr lang="en-US" sz="2000" dirty="0">
                    <a:latin typeface="Times New Roman" panose="02020603050405020304" pitchFamily="18" charset="0"/>
                    <a:cs typeface="Times New Roman" panose="02020603050405020304" pitchFamily="18" charset="0"/>
                  </a:rPr>
                  <a:t>            17</a:t>
                </a:r>
                <a:r>
                  <a:rPr lang="en-US" sz="2000" baseline="30000"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 mod 55 = (17</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mod 55 = (17</a:t>
                </a:r>
                <a:r>
                  <a:rPr lang="en-US" sz="2000" baseline="30000" dirty="0">
                    <a:latin typeface="Times New Roman" panose="02020603050405020304" pitchFamily="18" charset="0"/>
                    <a:cs typeface="Times New Roman" panose="02020603050405020304" pitchFamily="18" charset="0"/>
                  </a:rPr>
                  <a:t>2 </a:t>
                </a:r>
                <a:r>
                  <a:rPr lang="en-US" sz="2000" dirty="0">
                    <a:latin typeface="Times New Roman" panose="02020603050405020304" pitchFamily="18" charset="0"/>
                    <a:cs typeface="Times New Roman" panose="02020603050405020304" pitchFamily="18" charset="0"/>
                  </a:rPr>
                  <a:t>mod 55)</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mod 55 = (14)</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mod 55 = 31</a:t>
                </a:r>
              </a:p>
              <a:p>
                <a:r>
                  <a:rPr lang="en-US" sz="2000" dirty="0">
                    <a:latin typeface="Times New Roman" panose="02020603050405020304" pitchFamily="18" charset="0"/>
                    <a:cs typeface="Times New Roman" panose="02020603050405020304" pitchFamily="18" charset="0"/>
                  </a:rPr>
                  <a:t>            17</a:t>
                </a:r>
                <a:r>
                  <a:rPr lang="en-US" sz="2000" baseline="30000" dirty="0">
                    <a:latin typeface="Times New Roman" panose="02020603050405020304" pitchFamily="18" charset="0"/>
                    <a:cs typeface="Times New Roman" panose="02020603050405020304" pitchFamily="18" charset="0"/>
                  </a:rPr>
                  <a:t>8</a:t>
                </a:r>
                <a:r>
                  <a:rPr lang="en-US" sz="2000" dirty="0">
                    <a:latin typeface="Times New Roman" panose="02020603050405020304" pitchFamily="18" charset="0"/>
                    <a:cs typeface="Times New Roman" panose="02020603050405020304" pitchFamily="18" charset="0"/>
                  </a:rPr>
                  <a:t> mod 55 = (17</a:t>
                </a:r>
                <a:r>
                  <a:rPr lang="en-US" sz="2000" baseline="30000"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mod 55 = (17</a:t>
                </a:r>
                <a:r>
                  <a:rPr lang="en-US" sz="2000" baseline="30000" dirty="0">
                    <a:latin typeface="Times New Roman" panose="02020603050405020304" pitchFamily="18" charset="0"/>
                    <a:cs typeface="Times New Roman" panose="02020603050405020304" pitchFamily="18" charset="0"/>
                  </a:rPr>
                  <a:t>4 </a:t>
                </a:r>
                <a:r>
                  <a:rPr lang="en-US" sz="2000" dirty="0">
                    <a:latin typeface="Times New Roman" panose="02020603050405020304" pitchFamily="18" charset="0"/>
                    <a:cs typeface="Times New Roman" panose="02020603050405020304" pitchFamily="18" charset="0"/>
                  </a:rPr>
                  <a:t>mod 55)</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mod 55 = (31)</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mod 55 = 26</a:t>
                </a:r>
              </a:p>
              <a:p>
                <a:r>
                  <a:rPr lang="en-US" sz="2000" dirty="0">
                    <a:latin typeface="Times New Roman" panose="02020603050405020304" pitchFamily="18" charset="0"/>
                    <a:cs typeface="Times New Roman" panose="02020603050405020304" pitchFamily="18" charset="0"/>
                  </a:rPr>
                  <a:t>            17</a:t>
                </a:r>
                <a:r>
                  <a:rPr lang="en-US" sz="2000" baseline="30000" dirty="0">
                    <a:latin typeface="Times New Roman" panose="02020603050405020304" pitchFamily="18" charset="0"/>
                    <a:cs typeface="Times New Roman" panose="02020603050405020304" pitchFamily="18" charset="0"/>
                  </a:rPr>
                  <a:t>16</a:t>
                </a:r>
                <a:r>
                  <a:rPr lang="en-US" sz="2000" dirty="0">
                    <a:latin typeface="Times New Roman" panose="02020603050405020304" pitchFamily="18" charset="0"/>
                    <a:cs typeface="Times New Roman" panose="02020603050405020304" pitchFamily="18" charset="0"/>
                  </a:rPr>
                  <a:t> mod 55 = (17</a:t>
                </a:r>
                <a:r>
                  <a:rPr lang="en-US" sz="2000" baseline="30000" dirty="0">
                    <a:latin typeface="Times New Roman" panose="02020603050405020304" pitchFamily="18" charset="0"/>
                    <a:cs typeface="Times New Roman" panose="02020603050405020304" pitchFamily="18" charset="0"/>
                  </a:rPr>
                  <a:t>8</a:t>
                </a:r>
                <a:r>
                  <a:rPr lang="en-US" sz="2000" dirty="0">
                    <a:latin typeface="Times New Roman" panose="02020603050405020304" pitchFamily="18" charset="0"/>
                    <a:cs typeface="Times New Roman" panose="02020603050405020304" pitchFamily="18" charset="0"/>
                  </a:rPr>
                  <a:t>)</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mod 55 = (26)</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mod 55 = 16</a:t>
                </a:r>
              </a:p>
              <a:p>
                <a:pPr marL="339725" indent="-339725"/>
                <a:r>
                  <a:rPr lang="en-US" sz="2200" dirty="0">
                    <a:latin typeface="Times New Roman" panose="02020603050405020304" pitchFamily="18" charset="0"/>
                    <a:cs typeface="Times New Roman" panose="02020603050405020304" pitchFamily="18" charset="0"/>
                  </a:rPr>
                  <a:t>Then  17</a:t>
                </a:r>
                <a:r>
                  <a:rPr lang="en-US" sz="2200" baseline="30000" dirty="0">
                    <a:latin typeface="Times New Roman" panose="02020603050405020304" pitchFamily="18" charset="0"/>
                    <a:cs typeface="Times New Roman" panose="02020603050405020304" pitchFamily="18" charset="0"/>
                  </a:rPr>
                  <a:t>27</a:t>
                </a:r>
                <a:r>
                  <a:rPr lang="en-US" sz="2200" dirty="0">
                    <a:latin typeface="Times New Roman" panose="02020603050405020304" pitchFamily="18" charset="0"/>
                    <a:cs typeface="Times New Roman" panose="02020603050405020304" pitchFamily="18" charset="0"/>
                  </a:rPr>
                  <a:t> = 17</a:t>
                </a:r>
                <a:r>
                  <a:rPr lang="en-US" sz="2200" baseline="30000" dirty="0">
                    <a:latin typeface="Times New Roman" panose="02020603050405020304" pitchFamily="18" charset="0"/>
                    <a:cs typeface="Times New Roman" panose="02020603050405020304" pitchFamily="18" charset="0"/>
                  </a:rPr>
                  <a:t>16 + 8 + 2 + 1 </a:t>
                </a:r>
                <a:r>
                  <a:rPr lang="en-US" sz="2200" dirty="0">
                    <a:latin typeface="Times New Roman" panose="02020603050405020304" pitchFamily="18" charset="0"/>
                    <a:cs typeface="Times New Roman" panose="02020603050405020304" pitchFamily="18" charset="0"/>
                  </a:rPr>
                  <a:t>= 17</a:t>
                </a:r>
                <a:r>
                  <a:rPr lang="en-US" sz="2200" baseline="30000" dirty="0">
                    <a:latin typeface="Times New Roman" panose="02020603050405020304" pitchFamily="18" charset="0"/>
                    <a:cs typeface="Times New Roman" panose="02020603050405020304" pitchFamily="18" charset="0"/>
                  </a:rPr>
                  <a:t>16</a:t>
                </a:r>
                <a:r>
                  <a:rPr lang="en-US" sz="2200" dirty="0">
                    <a:latin typeface="Times New Roman" panose="02020603050405020304" pitchFamily="18" charset="0"/>
                    <a:cs typeface="Times New Roman" panose="02020603050405020304" pitchFamily="18" charset="0"/>
                  </a:rPr>
                  <a:t> * 17</a:t>
                </a:r>
                <a:r>
                  <a:rPr lang="en-US" sz="2200" baseline="30000" dirty="0">
                    <a:latin typeface="Times New Roman" panose="02020603050405020304" pitchFamily="18" charset="0"/>
                    <a:cs typeface="Times New Roman" panose="02020603050405020304" pitchFamily="18" charset="0"/>
                  </a:rPr>
                  <a:t>8</a:t>
                </a:r>
                <a:r>
                  <a:rPr lang="en-US" sz="2200" dirty="0">
                    <a:latin typeface="Times New Roman" panose="02020603050405020304" pitchFamily="18" charset="0"/>
                    <a:cs typeface="Times New Roman" panose="02020603050405020304" pitchFamily="18" charset="0"/>
                  </a:rPr>
                  <a:t> * 17</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17</a:t>
                </a:r>
                <a:r>
                  <a:rPr lang="en-US" sz="2200" baseline="30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Thus, 17</a:t>
                </a:r>
                <a:r>
                  <a:rPr lang="en-US" sz="2200" baseline="30000" dirty="0">
                    <a:latin typeface="Times New Roman" panose="02020603050405020304" pitchFamily="18" charset="0"/>
                    <a:cs typeface="Times New Roman" panose="02020603050405020304" pitchFamily="18" charset="0"/>
                  </a:rPr>
                  <a:t>27</a:t>
                </a:r>
                <a:r>
                  <a:rPr lang="en-US" sz="2200" dirty="0">
                    <a:latin typeface="Times New Roman" panose="02020603050405020304" pitchFamily="18" charset="0"/>
                    <a:cs typeface="Times New Roman" panose="02020603050405020304" pitchFamily="18" charset="0"/>
                  </a:rPr>
                  <a:t> mod 55 = (17</a:t>
                </a:r>
                <a:r>
                  <a:rPr lang="en-US" sz="2200" baseline="30000" dirty="0">
                    <a:latin typeface="Times New Roman" panose="02020603050405020304" pitchFamily="18" charset="0"/>
                    <a:cs typeface="Times New Roman" panose="02020603050405020304" pitchFamily="18" charset="0"/>
                  </a:rPr>
                  <a:t>16</a:t>
                </a:r>
                <a:r>
                  <a:rPr lang="en-US" sz="2200" dirty="0">
                    <a:latin typeface="Times New Roman" panose="02020603050405020304" pitchFamily="18" charset="0"/>
                    <a:cs typeface="Times New Roman" panose="02020603050405020304" pitchFamily="18" charset="0"/>
                  </a:rPr>
                  <a:t> * 17</a:t>
                </a:r>
                <a:r>
                  <a:rPr lang="en-US" sz="2200" baseline="30000" dirty="0">
                    <a:latin typeface="Times New Roman" panose="02020603050405020304" pitchFamily="18" charset="0"/>
                    <a:cs typeface="Times New Roman" panose="02020603050405020304" pitchFamily="18" charset="0"/>
                  </a:rPr>
                  <a:t>8</a:t>
                </a:r>
                <a:r>
                  <a:rPr lang="en-US" sz="2200" dirty="0">
                    <a:latin typeface="Times New Roman" panose="02020603050405020304" pitchFamily="18" charset="0"/>
                    <a:cs typeface="Times New Roman" panose="02020603050405020304" pitchFamily="18" charset="0"/>
                  </a:rPr>
                  <a:t> * 17</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17</a:t>
                </a:r>
                <a:r>
                  <a:rPr lang="en-US" sz="2200" baseline="30000" dirty="0">
                    <a:latin typeface="Times New Roman" panose="02020603050405020304" pitchFamily="18" charset="0"/>
                    <a:cs typeface="Times New Roman" panose="02020603050405020304" pitchFamily="18" charset="0"/>
                  </a:rPr>
                  <a:t>1 </a:t>
                </a:r>
                <a:r>
                  <a:rPr lang="en-US" sz="2200" dirty="0">
                    <a:latin typeface="Times New Roman" panose="02020603050405020304" pitchFamily="18" charset="0"/>
                    <a:cs typeface="Times New Roman" panose="02020603050405020304" pitchFamily="18" charset="0"/>
                  </a:rPr>
                  <a:t>) mod 55</a:t>
                </a:r>
                <a:endParaRPr lang="en-US" sz="2200" baseline="300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=[(17</a:t>
                </a:r>
                <a:r>
                  <a:rPr lang="en-US" sz="2200" baseline="30000" dirty="0">
                    <a:latin typeface="Times New Roman" panose="02020603050405020304" pitchFamily="18" charset="0"/>
                    <a:cs typeface="Times New Roman" panose="02020603050405020304" pitchFamily="18" charset="0"/>
                  </a:rPr>
                  <a:t>16</a:t>
                </a:r>
                <a:r>
                  <a:rPr lang="en-US" sz="2200" dirty="0">
                    <a:latin typeface="Times New Roman" panose="02020603050405020304" pitchFamily="18" charset="0"/>
                    <a:cs typeface="Times New Roman" panose="02020603050405020304" pitchFamily="18" charset="0"/>
                  </a:rPr>
                  <a:t> mod 55)(17</a:t>
                </a:r>
                <a:r>
                  <a:rPr lang="en-US" sz="2200" baseline="30000" dirty="0">
                    <a:latin typeface="Times New Roman" panose="02020603050405020304" pitchFamily="18" charset="0"/>
                    <a:cs typeface="Times New Roman" panose="02020603050405020304" pitchFamily="18" charset="0"/>
                  </a:rPr>
                  <a:t>8</a:t>
                </a:r>
                <a:r>
                  <a:rPr lang="en-US" sz="2200" dirty="0">
                    <a:latin typeface="Times New Roman" panose="02020603050405020304" pitchFamily="18" charset="0"/>
                    <a:cs typeface="Times New Roman" panose="02020603050405020304" pitchFamily="18" charset="0"/>
                  </a:rPr>
                  <a:t> mod 55)(17</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mod 55)( 17</a:t>
                </a:r>
                <a:r>
                  <a:rPr lang="en-US" sz="2200" baseline="30000" dirty="0">
                    <a:latin typeface="Times New Roman" panose="02020603050405020304" pitchFamily="18" charset="0"/>
                    <a:cs typeface="Times New Roman" panose="02020603050405020304" pitchFamily="18" charset="0"/>
                  </a:rPr>
                  <a:t>1 </a:t>
                </a:r>
                <a:r>
                  <a:rPr lang="en-US" sz="2200" dirty="0">
                    <a:latin typeface="Times New Roman" panose="02020603050405020304" pitchFamily="18" charset="0"/>
                    <a:cs typeface="Times New Roman" panose="02020603050405020304" pitchFamily="18" charset="0"/>
                  </a:rPr>
                  <a:t>mod 55) ] (mod 55)</a:t>
                </a:r>
              </a:p>
              <a:p>
                <a:r>
                  <a:rPr lang="en-US" sz="2200" dirty="0">
                    <a:latin typeface="Times New Roman" panose="02020603050405020304" pitchFamily="18" charset="0"/>
                    <a:cs typeface="Times New Roman" panose="02020603050405020304" pitchFamily="18" charset="0"/>
                  </a:rPr>
                  <a:t>=(16 * 26 * 14 * 17) (mod 55)</a:t>
                </a:r>
              </a:p>
              <a:p>
                <a:r>
                  <a:rPr lang="en-US" sz="2200" dirty="0">
                    <a:latin typeface="Times New Roman" panose="02020603050405020304" pitchFamily="18" charset="0"/>
                    <a:cs typeface="Times New Roman" panose="02020603050405020304" pitchFamily="18" charset="0"/>
                  </a:rPr>
                  <a:t>=((16 * 26)(mod 55) * (14 * 17) (mod 55))(mod 55) or </a:t>
                </a:r>
                <a14:m>
                  <m:oMath xmlns:m="http://schemas.openxmlformats.org/officeDocument/2006/math">
                    <m:r>
                      <a:rPr lang="en-US" sz="2200" i="1" dirty="0">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latin typeface="Times New Roman" panose="02020603050405020304" pitchFamily="18" charset="0"/>
                    <a:cs typeface="Times New Roman" panose="02020603050405020304" pitchFamily="18" charset="0"/>
                  </a:rPr>
                  <a:t> 99008 (mod 55) </a:t>
                </a:r>
              </a:p>
              <a:p>
                <a:r>
                  <a:rPr lang="en-US" sz="2200" dirty="0">
                    <a:latin typeface="Times New Roman" panose="02020603050405020304" pitchFamily="18" charset="0"/>
                    <a:cs typeface="Times New Roman" panose="02020603050405020304" pitchFamily="18" charset="0"/>
                  </a:rPr>
                  <a:t>= </a:t>
                </a:r>
                <a:r>
                  <a:rPr lang="en-US" sz="2200" dirty="0">
                    <a:solidFill>
                      <a:srgbClr val="0000FF"/>
                    </a:solidFill>
                    <a:latin typeface="Times New Roman" panose="02020603050405020304" pitchFamily="18" charset="0"/>
                    <a:cs typeface="Times New Roman" panose="02020603050405020304" pitchFamily="18" charset="0"/>
                  </a:rPr>
                  <a:t>8</a:t>
                </a:r>
                <a:r>
                  <a:rPr lang="en-US" sz="2200" dirty="0">
                    <a:latin typeface="Times New Roman" panose="02020603050405020304" pitchFamily="18" charset="0"/>
                    <a:cs typeface="Times New Roman" panose="02020603050405020304" pitchFamily="18" charset="0"/>
                  </a:rPr>
                  <a:t> (mod 55) </a:t>
                </a:r>
                <a14:m>
                  <m:oMath xmlns:m="http://schemas.openxmlformats.org/officeDocument/2006/math">
                    <m:r>
                      <a:rPr lang="en-US" sz="2400" i="1" dirty="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latin typeface="Times New Roman" panose="02020603050405020304" pitchFamily="18" charset="0"/>
                    <a:cs typeface="Times New Roman" panose="02020603050405020304" pitchFamily="18" charset="0"/>
                  </a:rPr>
                  <a:t> 8.</a:t>
                </a:r>
              </a:p>
              <a:p>
                <a:r>
                  <a:rPr lang="en-US" sz="2200" dirty="0">
                    <a:latin typeface="Times New Roman" panose="02020603050405020304" pitchFamily="18" charset="0"/>
                    <a:cs typeface="Times New Roman" panose="02020603050405020304" pitchFamily="18" charset="0"/>
                  </a:rPr>
                  <a:t>Hence </a:t>
                </a:r>
                <a:r>
                  <a:rPr lang="en-US" sz="2200" dirty="0">
                    <a:solidFill>
                      <a:srgbClr val="0000FF"/>
                    </a:solidFill>
                    <a:latin typeface="Times New Roman" panose="02020603050405020304" pitchFamily="18" charset="0"/>
                    <a:cs typeface="Times New Roman" panose="02020603050405020304" pitchFamily="18" charset="0"/>
                  </a:rPr>
                  <a:t>17</a:t>
                </a:r>
                <a:r>
                  <a:rPr lang="en-US" sz="2200" baseline="30000" dirty="0">
                    <a:solidFill>
                      <a:srgbClr val="0000FF"/>
                    </a:solidFill>
                    <a:latin typeface="Times New Roman" panose="02020603050405020304" pitchFamily="18" charset="0"/>
                    <a:cs typeface="Times New Roman" panose="02020603050405020304" pitchFamily="18" charset="0"/>
                  </a:rPr>
                  <a:t>27</a:t>
                </a:r>
                <a:r>
                  <a:rPr lang="en-US" sz="2200" dirty="0">
                    <a:solidFill>
                      <a:srgbClr val="0000FF"/>
                    </a:solidFill>
                    <a:latin typeface="Times New Roman" panose="02020603050405020304" pitchFamily="18" charset="0"/>
                    <a:cs typeface="Times New Roman" panose="02020603050405020304" pitchFamily="18" charset="0"/>
                  </a:rPr>
                  <a:t> mod 55 </a:t>
                </a:r>
                <a14:m>
                  <m:oMath xmlns:m="http://schemas.openxmlformats.org/officeDocument/2006/math">
                    <m:r>
                      <a:rPr lang="en-US" sz="2200" i="1" dirty="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solidFill>
                      <a:srgbClr val="0000FF"/>
                    </a:solidFill>
                    <a:latin typeface="Times New Roman" panose="02020603050405020304" pitchFamily="18" charset="0"/>
                    <a:cs typeface="Times New Roman" panose="02020603050405020304" pitchFamily="18" charset="0"/>
                  </a:rPr>
                  <a:t> 8</a:t>
                </a:r>
                <a:r>
                  <a:rPr lang="en-US" sz="2200" dirty="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Thus, the plaintext of the first part of Elain’s message is 8 or 08. </a:t>
                </a:r>
              </a:p>
              <a:p>
                <a:r>
                  <a:rPr lang="en-US" sz="2200" dirty="0">
                    <a:latin typeface="Times New Roman" panose="02020603050405020304" pitchFamily="18" charset="0"/>
                    <a:cs typeface="Times New Roman" panose="02020603050405020304" pitchFamily="18" charset="0"/>
                  </a:rPr>
                  <a:t>In the last step, Alex finds the letter corresponding to 08, which is H. </a:t>
                </a:r>
              </a:p>
            </p:txBody>
          </p:sp>
        </mc:Choice>
        <mc:Fallback xmlns="">
          <p:sp>
            <p:nvSpPr>
              <p:cNvPr id="3" name="TextBox 2">
                <a:extLst>
                  <a:ext uri="{FF2B5EF4-FFF2-40B4-BE49-F238E27FC236}">
                    <a16:creationId xmlns:a16="http://schemas.microsoft.com/office/drawing/2014/main" id="{FB9996F9-A6A1-403B-8EA4-A4B090165ED0}"/>
                  </a:ext>
                </a:extLst>
              </p:cNvPr>
              <p:cNvSpPr txBox="1">
                <a:spLocks noRot="1" noChangeAspect="1" noMove="1" noResize="1" noEditPoints="1" noAdjustHandles="1" noChangeArrowheads="1" noChangeShapeType="1" noTextEdit="1"/>
              </p:cNvSpPr>
              <p:nvPr/>
            </p:nvSpPr>
            <p:spPr>
              <a:xfrm>
                <a:off x="1071156" y="812220"/>
                <a:ext cx="9836332" cy="5786199"/>
              </a:xfrm>
              <a:prstGeom prst="rect">
                <a:avLst/>
              </a:prstGeom>
              <a:blipFill>
                <a:blip r:embed="rId2"/>
                <a:stretch>
                  <a:fillRect l="-992" t="-843" b="-1686"/>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3BB1AE88-6D60-4AD5-85CD-6C1DAF4EE403}"/>
              </a:ext>
            </a:extLst>
          </p:cNvPr>
          <p:cNvSpPr/>
          <p:nvPr/>
        </p:nvSpPr>
        <p:spPr>
          <a:xfrm rot="20706359" flipH="1">
            <a:off x="569590" y="1724880"/>
            <a:ext cx="459310" cy="388836"/>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4596" y="1708281"/>
            <a:ext cx="543822" cy="422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7218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247D23-CBF7-4057-8894-9FE8167CE93C}"/>
              </a:ext>
            </a:extLst>
          </p:cNvPr>
          <p:cNvSpPr txBox="1"/>
          <p:nvPr/>
        </p:nvSpPr>
        <p:spPr>
          <a:xfrm>
            <a:off x="1413164" y="1117437"/>
            <a:ext cx="9624291" cy="4709944"/>
          </a:xfrm>
          <a:prstGeom prst="rect">
            <a:avLst/>
          </a:prstGeom>
          <a:solidFill>
            <a:srgbClr val="FFFF00"/>
          </a:solidFill>
        </p:spPr>
        <p:txBody>
          <a:bodyPr wrap="square">
            <a:spAutoFit/>
          </a:bodyPr>
          <a:lstStyle/>
          <a:p>
            <a:pPr marL="457200" marR="0">
              <a:lnSpc>
                <a:spcPct val="107000"/>
              </a:lnSpc>
              <a:spcBef>
                <a:spcPts val="0"/>
              </a:spcBef>
              <a:spcAft>
                <a:spcPts val="600"/>
              </a:spcAft>
            </a:pPr>
            <a:r>
              <a:rPr lang="en-US" sz="2400" spc="-100" dirty="0">
                <a:latin typeface="Times New Roman" panose="02020603050405020304" pitchFamily="18" charset="0"/>
                <a:ea typeface="Calibri" panose="020F0502020204030204" pitchFamily="34" charset="0"/>
                <a:cs typeface="Times New Roman" panose="02020603050405020304" pitchFamily="18" charset="0"/>
              </a:rPr>
              <a:t>Input: 	An array S[0 .. </a:t>
            </a:r>
            <a:r>
              <a:rPr lang="en-US" sz="2400" i="1" spc="-100" dirty="0">
                <a:latin typeface="Times New Roman" panose="02020603050405020304" pitchFamily="18" charset="0"/>
                <a:ea typeface="Calibri" panose="020F0502020204030204" pitchFamily="34" charset="0"/>
                <a:cs typeface="Times New Roman" panose="02020603050405020304" pitchFamily="18" charset="0"/>
              </a:rPr>
              <a:t>n</a:t>
            </a:r>
            <a:r>
              <a:rPr lang="en-US" sz="2400" spc="-100" dirty="0">
                <a:latin typeface="Times New Roman" panose="02020603050405020304" pitchFamily="18" charset="0"/>
                <a:ea typeface="Calibri" panose="020F0502020204030204" pitchFamily="34" charset="0"/>
                <a:cs typeface="Times New Roman" panose="02020603050405020304" pitchFamily="18" charset="0"/>
              </a:rPr>
              <a:t>-1] and a search key </a:t>
            </a:r>
            <a:r>
              <a:rPr lang="en-US" sz="2400" i="1" spc="-100" dirty="0">
                <a:latin typeface="Times New Roman" panose="02020603050405020304" pitchFamily="18" charset="0"/>
                <a:ea typeface="Calibri" panose="020F0502020204030204" pitchFamily="34" charset="0"/>
                <a:cs typeface="Times New Roman" panose="02020603050405020304" pitchFamily="18" charset="0"/>
              </a:rPr>
              <a:t>K</a:t>
            </a:r>
          </a:p>
          <a:p>
            <a:pPr marL="457200" marR="0">
              <a:lnSpc>
                <a:spcPct val="107000"/>
              </a:lnSpc>
              <a:spcBef>
                <a:spcPts val="0"/>
              </a:spcBef>
              <a:spcAft>
                <a:spcPts val="600"/>
              </a:spcAft>
            </a:pPr>
            <a:r>
              <a:rPr lang="en-US" sz="2400" spc="-100" dirty="0">
                <a:latin typeface="Times New Roman" panose="02020603050405020304" pitchFamily="18" charset="0"/>
                <a:ea typeface="Calibri" panose="020F0502020204030204" pitchFamily="34" charset="0"/>
                <a:cs typeface="Times New Roman" panose="02020603050405020304" pitchFamily="18" charset="0"/>
              </a:rPr>
              <a:t>Output: 	The index (location) of the first element of </a:t>
            </a:r>
            <a:r>
              <a:rPr lang="en-US" sz="2400" i="1" spc="-100" dirty="0">
                <a:latin typeface="Times New Roman" panose="02020603050405020304" pitchFamily="18" charset="0"/>
                <a:ea typeface="Calibri" panose="020F0502020204030204" pitchFamily="34" charset="0"/>
                <a:cs typeface="Times New Roman" panose="02020603050405020304" pitchFamily="18" charset="0"/>
              </a:rPr>
              <a:t>S</a:t>
            </a:r>
            <a:r>
              <a:rPr lang="en-US" sz="2400" spc="-100" dirty="0">
                <a:latin typeface="Times New Roman" panose="02020603050405020304" pitchFamily="18" charset="0"/>
                <a:ea typeface="Calibri" panose="020F0502020204030204" pitchFamily="34" charset="0"/>
                <a:cs typeface="Times New Roman" panose="02020603050405020304" pitchFamily="18" charset="0"/>
              </a:rPr>
              <a:t> that matches </a:t>
            </a:r>
            <a:r>
              <a:rPr lang="en-US" sz="2400" i="1" spc="-100" dirty="0">
                <a:latin typeface="Times New Roman" panose="02020603050405020304" pitchFamily="18" charset="0"/>
                <a:ea typeface="Calibri" panose="020F0502020204030204" pitchFamily="34" charset="0"/>
                <a:cs typeface="Times New Roman" panose="02020603050405020304" pitchFamily="18" charset="0"/>
              </a:rPr>
              <a:t>K</a:t>
            </a:r>
          </a:p>
          <a:p>
            <a:pPr marL="457200" marR="0">
              <a:lnSpc>
                <a:spcPct val="107000"/>
              </a:lnSpc>
              <a:spcBef>
                <a:spcPts val="0"/>
              </a:spcBef>
              <a:spcAft>
                <a:spcPts val="600"/>
              </a:spcAft>
            </a:pPr>
            <a:r>
              <a:rPr lang="en-US" sz="2400" spc="-100" dirty="0">
                <a:latin typeface="Times New Roman" panose="02020603050405020304" pitchFamily="18" charset="0"/>
                <a:ea typeface="Calibri" panose="020F0502020204030204" pitchFamily="34" charset="0"/>
                <a:cs typeface="Times New Roman" panose="02020603050405020304" pitchFamily="18" charset="0"/>
              </a:rPr>
              <a:t>              	or  -1 if there are no matching elements</a:t>
            </a:r>
          </a:p>
          <a:p>
            <a:pPr marL="457200" marR="0">
              <a:lnSpc>
                <a:spcPct val="107000"/>
              </a:lnSpc>
              <a:spcBef>
                <a:spcPts val="0"/>
              </a:spcBef>
              <a:spcAft>
                <a:spcPts val="600"/>
              </a:spcAft>
            </a:pPr>
            <a:r>
              <a:rPr lang="en-US" sz="2400" spc="-100" dirty="0">
                <a:latin typeface="Times New Roman" panose="02020603050405020304" pitchFamily="18" charset="0"/>
                <a:ea typeface="Calibri" panose="020F0502020204030204" pitchFamily="34" charset="0"/>
                <a:cs typeface="Times New Roman" panose="02020603050405020304" pitchFamily="18" charset="0"/>
              </a:rPr>
              <a:t>Method: 	Use sequential search. The order of growth is O(n).</a:t>
            </a:r>
          </a:p>
          <a:p>
            <a:pPr marL="457200" marR="0">
              <a:lnSpc>
                <a:spcPct val="107000"/>
              </a:lnSpc>
              <a:spcBef>
                <a:spcPts val="0"/>
              </a:spcBef>
              <a:spcAft>
                <a:spcPts val="600"/>
              </a:spcAft>
            </a:pPr>
            <a:r>
              <a:rPr lang="en-US" sz="2400" spc="-100" dirty="0">
                <a:latin typeface="Times New Roman" panose="02020603050405020304" pitchFamily="18" charset="0"/>
                <a:ea typeface="Calibri" panose="020F0502020204030204" pitchFamily="34" charset="0"/>
                <a:cs typeface="Times New Roman" panose="02020603050405020304" pitchFamily="18" charset="0"/>
              </a:rPr>
              <a:t>		Use binary search. The order of growth is O( log</a:t>
            </a:r>
            <a:r>
              <a:rPr lang="en-US" sz="2400" spc="-1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400" spc="-100" dirty="0">
                <a:latin typeface="Times New Roman" panose="02020603050405020304" pitchFamily="18" charset="0"/>
                <a:ea typeface="Calibri" panose="020F0502020204030204" pitchFamily="34" charset="0"/>
                <a:cs typeface="Times New Roman" panose="02020603050405020304" pitchFamily="18" charset="0"/>
              </a:rPr>
              <a:t> n).</a:t>
            </a:r>
          </a:p>
          <a:p>
            <a:pPr marL="457200" marR="0">
              <a:lnSpc>
                <a:spcPct val="107000"/>
              </a:lnSpc>
              <a:spcBef>
                <a:spcPts val="0"/>
              </a:spcBef>
              <a:spcAft>
                <a:spcPts val="600"/>
              </a:spcAft>
            </a:pPr>
            <a:endParaRPr lang="en-US" sz="2400" spc="-1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400" spc="-100" dirty="0">
                <a:latin typeface="Times New Roman" panose="02020603050405020304" pitchFamily="18" charset="0"/>
                <a:ea typeface="Calibri" panose="020F0502020204030204" pitchFamily="34" charset="0"/>
                <a:cs typeface="Times New Roman" panose="02020603050405020304" pitchFamily="18" charset="0"/>
              </a:rPr>
              <a:t>Analysis:	 For using binary search, it requires to sort the given array S in order.</a:t>
            </a:r>
          </a:p>
          <a:p>
            <a:pPr marL="457200" marR="0">
              <a:lnSpc>
                <a:spcPct val="107000"/>
              </a:lnSpc>
              <a:spcBef>
                <a:spcPts val="0"/>
              </a:spcBef>
              <a:spcAft>
                <a:spcPts val="600"/>
              </a:spcAft>
            </a:pPr>
            <a:r>
              <a:rPr lang="en-US" sz="2400" spc="-100" dirty="0">
                <a:latin typeface="Times New Roman" panose="02020603050405020304" pitchFamily="18" charset="0"/>
                <a:ea typeface="Calibri" panose="020F0502020204030204" pitchFamily="34" charset="0"/>
                <a:cs typeface="Times New Roman" panose="02020603050405020304" pitchFamily="18" charset="0"/>
              </a:rPr>
              <a:t>		Use  merge sort or quick sort algorithm, which requires O(n log</a:t>
            </a:r>
            <a:r>
              <a:rPr lang="en-US" sz="2400" spc="-1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400" spc="-100" dirty="0">
                <a:latin typeface="Times New Roman" panose="02020603050405020304" pitchFamily="18" charset="0"/>
                <a:ea typeface="Calibri" panose="020F0502020204030204" pitchFamily="34" charset="0"/>
                <a:cs typeface="Times New Roman" panose="02020603050405020304" pitchFamily="18" charset="0"/>
              </a:rPr>
              <a:t> n).</a:t>
            </a:r>
          </a:p>
          <a:p>
            <a:pPr marL="457200">
              <a:lnSpc>
                <a:spcPct val="107000"/>
              </a:lnSpc>
              <a:spcAft>
                <a:spcPts val="600"/>
              </a:spcAft>
            </a:pPr>
            <a:r>
              <a:rPr lang="en-US" sz="2400" spc="-100" dirty="0">
                <a:latin typeface="Times New Roman" panose="02020603050405020304" pitchFamily="18" charset="0"/>
                <a:ea typeface="Calibri" panose="020F0502020204030204" pitchFamily="34" charset="0"/>
                <a:cs typeface="Times New Roman" panose="02020603050405020304" pitchFamily="18" charset="0"/>
              </a:rPr>
              <a:t>		Therefore, the total time would be T(n) =  O(n log</a:t>
            </a:r>
            <a:r>
              <a:rPr lang="en-US" sz="2400" spc="-1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400" spc="-100" dirty="0">
                <a:latin typeface="Times New Roman" panose="02020603050405020304" pitchFamily="18" charset="0"/>
                <a:ea typeface="Calibri" panose="020F0502020204030204" pitchFamily="34" charset="0"/>
                <a:cs typeface="Times New Roman" panose="02020603050405020304" pitchFamily="18" charset="0"/>
              </a:rPr>
              <a:t> n) + O( log</a:t>
            </a:r>
            <a:r>
              <a:rPr lang="en-US" sz="2400" spc="-1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400" spc="-100" dirty="0">
                <a:latin typeface="Times New Roman" panose="02020603050405020304" pitchFamily="18" charset="0"/>
                <a:ea typeface="Calibri" panose="020F0502020204030204" pitchFamily="34" charset="0"/>
                <a:cs typeface="Times New Roman" panose="02020603050405020304" pitchFamily="18" charset="0"/>
              </a:rPr>
              <a:t> n).</a:t>
            </a:r>
          </a:p>
          <a:p>
            <a:pPr marL="457200">
              <a:lnSpc>
                <a:spcPct val="107000"/>
              </a:lnSpc>
              <a:spcAft>
                <a:spcPts val="600"/>
              </a:spcAft>
            </a:pPr>
            <a:r>
              <a:rPr lang="en-US" sz="2400" spc="-100" dirty="0">
                <a:latin typeface="Times New Roman" panose="02020603050405020304" pitchFamily="18" charset="0"/>
                <a:ea typeface="Calibri" panose="020F0502020204030204" pitchFamily="34" charset="0"/>
                <a:cs typeface="Times New Roman" panose="02020603050405020304" pitchFamily="18" charset="0"/>
              </a:rPr>
              <a:t>		</a:t>
            </a:r>
            <a:r>
              <a:rPr lang="en-US" spc="-100" dirty="0">
                <a:latin typeface="Calibri" panose="020F0502020204030204" pitchFamily="34" charset="0"/>
                <a:ea typeface="Calibri" panose="020F0502020204030204" pitchFamily="34" charset="0"/>
                <a:cs typeface="Times New Roman" panose="02020603050405020304" pitchFamily="18" charset="0"/>
              </a:rPr>
              <a:t>		</a:t>
            </a:r>
            <a:endParaRPr lang="en-US" spc="-1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4748478"/>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1068874-81B9-4CE0-8353-DFDBF95CC3A2}"/>
              </a:ext>
            </a:extLst>
          </p:cNvPr>
          <p:cNvSpPr txBox="1"/>
          <p:nvPr/>
        </p:nvSpPr>
        <p:spPr>
          <a:xfrm>
            <a:off x="1045029" y="1820091"/>
            <a:ext cx="10206445" cy="5037909"/>
          </a:xfrm>
          <a:prstGeom prst="rect">
            <a:avLst/>
          </a:prstGeom>
          <a:solidFill>
            <a:schemeClr val="accent5">
              <a:lumMod val="20000"/>
              <a:lumOff val="80000"/>
            </a:schemeClr>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FD7DF856-DA1D-487A-A821-7E3C8738AF80}"/>
              </a:ext>
            </a:extLst>
          </p:cNvPr>
          <p:cNvSpPr>
            <a:spLocks noGrp="1"/>
          </p:cNvSpPr>
          <p:nvPr>
            <p:ph type="title"/>
          </p:nvPr>
        </p:nvSpPr>
        <p:spPr>
          <a:xfrm>
            <a:off x="1170862" y="1725"/>
            <a:ext cx="3664131" cy="601526"/>
          </a:xfrm>
        </p:spPr>
        <p:txBody>
          <a:bodyPr>
            <a:normAutofit/>
          </a:bodyPr>
          <a:lstStyle/>
          <a:p>
            <a:r>
              <a:rPr lang="en-US" sz="2800" dirty="0">
                <a:latin typeface="+mn-lt"/>
              </a:rPr>
              <a:t>RSA Cryptography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B9996F9-A6A1-403B-8EA4-A4B090165ED0}"/>
                  </a:ext>
                </a:extLst>
              </p:cNvPr>
              <p:cNvSpPr txBox="1"/>
              <p:nvPr/>
            </p:nvSpPr>
            <p:spPr>
              <a:xfrm>
                <a:off x="1258035" y="462664"/>
                <a:ext cx="9479281" cy="6432530"/>
              </a:xfrm>
              <a:prstGeom prst="rect">
                <a:avLst/>
              </a:prstGeom>
              <a:noFill/>
            </p:spPr>
            <p:txBody>
              <a:bodyPr wrap="square" rtlCol="0">
                <a:spAutoFit/>
              </a:bodyPr>
              <a:lstStyle/>
              <a:p>
                <a:r>
                  <a:rPr lang="en-US" sz="2400" dirty="0">
                    <a:cs typeface="Times New Roman" panose="02020603050405020304" pitchFamily="18" charset="0"/>
                  </a:rPr>
                  <a:t>Case Study:</a:t>
                </a:r>
              </a:p>
              <a:p>
                <a:r>
                  <a:rPr lang="en-US" sz="2400" dirty="0">
                    <a:cs typeface="Times New Roman" panose="02020603050405020304" pitchFamily="18" charset="0"/>
                  </a:rPr>
                  <a:t>Example</a:t>
                </a:r>
                <a:r>
                  <a:rPr lang="en-US" sz="2400" dirty="0">
                    <a:latin typeface="Times New Roman" panose="02020603050405020304" pitchFamily="18" charset="0"/>
                    <a:cs typeface="Times New Roman" panose="02020603050405020304" pitchFamily="18" charset="0"/>
                  </a:rPr>
                  <a:t> </a:t>
                </a:r>
                <a:r>
                  <a:rPr lang="en-US" sz="2400" dirty="0">
                    <a:cs typeface="Times New Roman" panose="02020603050405020304" pitchFamily="18" charset="0"/>
                  </a:rPr>
                  <a:t>0.1.4.10</a:t>
                </a:r>
                <a:r>
                  <a:rPr lang="en-US" sz="2400" dirty="0">
                    <a:latin typeface="Times New Roman" panose="02020603050405020304" pitchFamily="18" charset="0"/>
                    <a:cs typeface="Times New Roman" panose="02020603050405020304" pitchFamily="18" charset="0"/>
                  </a:rPr>
                  <a:t>  Decrypting a Message Using RSA Cryptography</a:t>
                </a:r>
              </a:p>
              <a:p>
                <a:r>
                  <a:rPr lang="en-US" sz="2000" dirty="0">
                    <a:latin typeface="Times New Roman" panose="02020603050405020304" pitchFamily="18" charset="0"/>
                    <a:cs typeface="Times New Roman" panose="02020603050405020304" pitchFamily="18" charset="0"/>
                  </a:rPr>
                  <a:t>Likewise, Alex found 14 to be 9, which corresponds to the letter I.</a:t>
                </a:r>
              </a:p>
              <a:p>
                <a:r>
                  <a:rPr lang="en-US" sz="2000" dirty="0">
                    <a:latin typeface="Times New Roman" panose="02020603050405020304" pitchFamily="18" charset="0"/>
                    <a:cs typeface="Times New Roman" panose="02020603050405020304" pitchFamily="18" charset="0"/>
                  </a:rPr>
                  <a:t>Alex uses the same decryption key 27, which is a positive inverse for 3 modulo 40. </a:t>
                </a:r>
              </a:p>
              <a:p>
                <a:r>
                  <a:rPr lang="en-US" sz="2000" dirty="0">
                    <a:latin typeface="Times New Roman" panose="02020603050405020304" pitchFamily="18" charset="0"/>
                    <a:cs typeface="Times New Roman" panose="02020603050405020304" pitchFamily="18" charset="0"/>
                  </a:rPr>
                  <a:t>For decrypting the ciphertext C, he computes </a:t>
                </a:r>
                <a:r>
                  <a:rPr lang="en-US" sz="2000" dirty="0">
                    <a:solidFill>
                      <a:srgbClr val="0000FF"/>
                    </a:solidFill>
                    <a:latin typeface="Times New Roman" panose="02020603050405020304" pitchFamily="18" charset="0"/>
                    <a:cs typeface="Times New Roman" panose="02020603050405020304" pitchFamily="18" charset="0"/>
                  </a:rPr>
                  <a:t>M = C</a:t>
                </a:r>
                <a:r>
                  <a:rPr lang="en-US" sz="2000" baseline="30000" dirty="0">
                    <a:solidFill>
                      <a:srgbClr val="0000FF"/>
                    </a:solidFill>
                    <a:latin typeface="Times New Roman" panose="02020603050405020304" pitchFamily="18" charset="0"/>
                    <a:cs typeface="Times New Roman" panose="02020603050405020304" pitchFamily="18" charset="0"/>
                  </a:rPr>
                  <a:t>d</a:t>
                </a:r>
                <a:r>
                  <a:rPr lang="en-US" sz="2000" dirty="0">
                    <a:solidFill>
                      <a:srgbClr val="0000FF"/>
                    </a:solidFill>
                    <a:latin typeface="Times New Roman" panose="02020603050405020304" pitchFamily="18" charset="0"/>
                    <a:cs typeface="Times New Roman" panose="02020603050405020304" pitchFamily="18" charset="0"/>
                  </a:rPr>
                  <a:t> mod </a:t>
                </a:r>
                <a:r>
                  <a:rPr lang="en-US" sz="2000" dirty="0" err="1">
                    <a:solidFill>
                      <a:srgbClr val="0000FF"/>
                    </a:solidFill>
                    <a:latin typeface="Times New Roman" panose="02020603050405020304" pitchFamily="18" charset="0"/>
                    <a:cs typeface="Times New Roman" panose="02020603050405020304" pitchFamily="18" charset="0"/>
                  </a:rPr>
                  <a:t>pq</a:t>
                </a:r>
                <a:r>
                  <a:rPr lang="en-US" sz="2000" dirty="0">
                    <a:solidFill>
                      <a:srgbClr val="0000FF"/>
                    </a:solidFill>
                    <a:latin typeface="Times New Roman" panose="02020603050405020304" pitchFamily="18" charset="0"/>
                    <a:cs typeface="Times New Roman" panose="02020603050405020304" pitchFamily="18" charset="0"/>
                  </a:rPr>
                  <a:t> =  14</a:t>
                </a:r>
                <a:r>
                  <a:rPr lang="en-US" sz="2000" baseline="30000" dirty="0">
                    <a:solidFill>
                      <a:srgbClr val="0000FF"/>
                    </a:solidFill>
                    <a:latin typeface="Times New Roman" panose="02020603050405020304" pitchFamily="18" charset="0"/>
                    <a:cs typeface="Times New Roman" panose="02020603050405020304" pitchFamily="18" charset="0"/>
                  </a:rPr>
                  <a:t>27</a:t>
                </a:r>
                <a:r>
                  <a:rPr lang="en-US" sz="2000" dirty="0">
                    <a:solidFill>
                      <a:srgbClr val="0000FF"/>
                    </a:solidFill>
                    <a:latin typeface="Times New Roman" panose="02020603050405020304" pitchFamily="18" charset="0"/>
                    <a:cs typeface="Times New Roman" panose="02020603050405020304" pitchFamily="18" charset="0"/>
                  </a:rPr>
                  <a:t> mod 55.</a:t>
                </a:r>
              </a:p>
              <a:p>
                <a:r>
                  <a:rPr lang="en-US" sz="2000" dirty="0">
                    <a:latin typeface="Times New Roman" panose="02020603050405020304" pitchFamily="18" charset="0"/>
                    <a:cs typeface="Times New Roman" panose="02020603050405020304" pitchFamily="18" charset="0"/>
                  </a:rPr>
                  <a:t>	27 =  2</a:t>
                </a:r>
                <a:r>
                  <a:rPr lang="en-US" sz="2000" baseline="30000" dirty="0">
                    <a:latin typeface="Times New Roman" panose="02020603050405020304" pitchFamily="18" charset="0"/>
                    <a:cs typeface="Times New Roman" panose="02020603050405020304" pitchFamily="18" charset="0"/>
                  </a:rPr>
                  <a:t>4 </a:t>
                </a:r>
                <a:r>
                  <a:rPr lang="en-US" sz="2000" dirty="0">
                    <a:latin typeface="Times New Roman" panose="02020603050405020304" pitchFamily="18" charset="0"/>
                    <a:cs typeface="Times New Roman" panose="02020603050405020304" pitchFamily="18" charset="0"/>
                  </a:rPr>
                  <a:t>+ 2</a:t>
                </a:r>
                <a:r>
                  <a:rPr lang="en-US" sz="2000" baseline="30000" dirty="0">
                    <a:latin typeface="Times New Roman" panose="02020603050405020304" pitchFamily="18" charset="0"/>
                    <a:cs typeface="Times New Roman" panose="02020603050405020304" pitchFamily="18" charset="0"/>
                  </a:rPr>
                  <a:t>3 </a:t>
                </a:r>
                <a:r>
                  <a:rPr lang="en-US" sz="2000" dirty="0">
                    <a:latin typeface="Times New Roman" panose="02020603050405020304" pitchFamily="18" charset="0"/>
                    <a:cs typeface="Times New Roman" panose="02020603050405020304" pitchFamily="18" charset="0"/>
                  </a:rPr>
                  <a:t>+ 2</a:t>
                </a:r>
                <a:r>
                  <a:rPr lang="en-US" sz="2000" baseline="30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+ 1 = 16 + 8 + 2 + 1.</a:t>
                </a:r>
              </a:p>
              <a:p>
                <a:r>
                  <a:rPr lang="en-US" sz="2000" dirty="0">
                    <a:latin typeface="Times New Roman" panose="02020603050405020304" pitchFamily="18" charset="0"/>
                    <a:cs typeface="Times New Roman" panose="02020603050405020304" pitchFamily="18" charset="0"/>
                  </a:rPr>
                  <a:t>	14 mod 55 = 14</a:t>
                </a:r>
              </a:p>
              <a:p>
                <a:r>
                  <a:rPr lang="en-US" sz="2000" dirty="0">
                    <a:latin typeface="Times New Roman" panose="02020603050405020304" pitchFamily="18" charset="0"/>
                    <a:cs typeface="Times New Roman" panose="02020603050405020304" pitchFamily="18" charset="0"/>
                  </a:rPr>
                  <a:t>	14</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mod 55 = 31</a:t>
                </a:r>
              </a:p>
              <a:p>
                <a:r>
                  <a:rPr lang="en-US" sz="2000" dirty="0">
                    <a:latin typeface="Times New Roman" panose="02020603050405020304" pitchFamily="18" charset="0"/>
                    <a:cs typeface="Times New Roman" panose="02020603050405020304" pitchFamily="18" charset="0"/>
                  </a:rPr>
                  <a:t>	14</a:t>
                </a:r>
                <a:r>
                  <a:rPr lang="en-US" sz="2000" baseline="30000"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 mod 55 = (14</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mod 55 = (14</a:t>
                </a:r>
                <a:r>
                  <a:rPr lang="en-US" sz="2000" baseline="30000" dirty="0">
                    <a:latin typeface="Times New Roman" panose="02020603050405020304" pitchFamily="18" charset="0"/>
                    <a:cs typeface="Times New Roman" panose="02020603050405020304" pitchFamily="18" charset="0"/>
                  </a:rPr>
                  <a:t>2 </a:t>
                </a:r>
                <a:r>
                  <a:rPr lang="en-US" sz="2000" dirty="0">
                    <a:latin typeface="Times New Roman" panose="02020603050405020304" pitchFamily="18" charset="0"/>
                    <a:cs typeface="Times New Roman" panose="02020603050405020304" pitchFamily="18" charset="0"/>
                  </a:rPr>
                  <a:t>mod 55)</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mod 55 = (31)</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mod 55 = 26</a:t>
                </a:r>
              </a:p>
              <a:p>
                <a:r>
                  <a:rPr lang="en-US" sz="2000" dirty="0">
                    <a:latin typeface="Times New Roman" panose="02020603050405020304" pitchFamily="18" charset="0"/>
                    <a:cs typeface="Times New Roman" panose="02020603050405020304" pitchFamily="18" charset="0"/>
                  </a:rPr>
                  <a:t>	14</a:t>
                </a:r>
                <a:r>
                  <a:rPr lang="en-US" sz="2000" baseline="30000" dirty="0">
                    <a:latin typeface="Times New Roman" panose="02020603050405020304" pitchFamily="18" charset="0"/>
                    <a:cs typeface="Times New Roman" panose="02020603050405020304" pitchFamily="18" charset="0"/>
                  </a:rPr>
                  <a:t>8</a:t>
                </a:r>
                <a:r>
                  <a:rPr lang="en-US" sz="2000" dirty="0">
                    <a:latin typeface="Times New Roman" panose="02020603050405020304" pitchFamily="18" charset="0"/>
                    <a:cs typeface="Times New Roman" panose="02020603050405020304" pitchFamily="18" charset="0"/>
                  </a:rPr>
                  <a:t> mod 55 = (14</a:t>
                </a:r>
                <a:r>
                  <a:rPr lang="en-US" sz="2000" baseline="30000"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mod 55 = (14</a:t>
                </a:r>
                <a:r>
                  <a:rPr lang="en-US" sz="2000" baseline="30000" dirty="0">
                    <a:latin typeface="Times New Roman" panose="02020603050405020304" pitchFamily="18" charset="0"/>
                    <a:cs typeface="Times New Roman" panose="02020603050405020304" pitchFamily="18" charset="0"/>
                  </a:rPr>
                  <a:t>4 </a:t>
                </a:r>
                <a:r>
                  <a:rPr lang="en-US" sz="2000" dirty="0">
                    <a:latin typeface="Times New Roman" panose="02020603050405020304" pitchFamily="18" charset="0"/>
                    <a:cs typeface="Times New Roman" panose="02020603050405020304" pitchFamily="18" charset="0"/>
                  </a:rPr>
                  <a:t>mod 55)</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mod 55 = (26)</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mod 55 = 16</a:t>
                </a:r>
              </a:p>
              <a:p>
                <a:r>
                  <a:rPr lang="en-US" sz="2000" dirty="0">
                    <a:latin typeface="Times New Roman" panose="02020603050405020304" pitchFamily="18" charset="0"/>
                    <a:cs typeface="Times New Roman" panose="02020603050405020304" pitchFamily="18" charset="0"/>
                  </a:rPr>
                  <a:t>	14</a:t>
                </a:r>
                <a:r>
                  <a:rPr lang="en-US" sz="2000" baseline="30000" dirty="0">
                    <a:latin typeface="Times New Roman" panose="02020603050405020304" pitchFamily="18" charset="0"/>
                    <a:cs typeface="Times New Roman" panose="02020603050405020304" pitchFamily="18" charset="0"/>
                  </a:rPr>
                  <a:t>16</a:t>
                </a:r>
                <a:r>
                  <a:rPr lang="en-US" sz="2000" dirty="0">
                    <a:latin typeface="Times New Roman" panose="02020603050405020304" pitchFamily="18" charset="0"/>
                    <a:cs typeface="Times New Roman" panose="02020603050405020304" pitchFamily="18" charset="0"/>
                  </a:rPr>
                  <a:t> mod 55 = (14</a:t>
                </a:r>
                <a:r>
                  <a:rPr lang="en-US" sz="2000" baseline="30000" dirty="0">
                    <a:latin typeface="Times New Roman" panose="02020603050405020304" pitchFamily="18" charset="0"/>
                    <a:cs typeface="Times New Roman" panose="02020603050405020304" pitchFamily="18" charset="0"/>
                  </a:rPr>
                  <a:t>8</a:t>
                </a:r>
                <a:r>
                  <a:rPr lang="en-US" sz="2000" dirty="0">
                    <a:latin typeface="Times New Roman" panose="02020603050405020304" pitchFamily="18" charset="0"/>
                    <a:cs typeface="Times New Roman" panose="02020603050405020304" pitchFamily="18" charset="0"/>
                  </a:rPr>
                  <a:t>)</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mod 55 = (16)</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mod 55 = 36</a:t>
                </a:r>
              </a:p>
              <a:p>
                <a:r>
                  <a:rPr lang="en-US" sz="2000" dirty="0">
                    <a:latin typeface="Times New Roman" panose="02020603050405020304" pitchFamily="18" charset="0"/>
                    <a:cs typeface="Times New Roman" panose="02020603050405020304" pitchFamily="18" charset="0"/>
                  </a:rPr>
                  <a:t>Then  14</a:t>
                </a:r>
                <a:r>
                  <a:rPr lang="en-US" sz="2000" baseline="30000" dirty="0">
                    <a:latin typeface="Times New Roman" panose="02020603050405020304" pitchFamily="18" charset="0"/>
                    <a:cs typeface="Times New Roman" panose="02020603050405020304" pitchFamily="18" charset="0"/>
                  </a:rPr>
                  <a:t>27</a:t>
                </a:r>
                <a:r>
                  <a:rPr lang="en-US" sz="2000" dirty="0">
                    <a:latin typeface="Times New Roman" panose="02020603050405020304" pitchFamily="18" charset="0"/>
                    <a:cs typeface="Times New Roman" panose="02020603050405020304" pitchFamily="18" charset="0"/>
                  </a:rPr>
                  <a:t> = 14</a:t>
                </a:r>
                <a:r>
                  <a:rPr lang="en-US" sz="2000" baseline="30000" dirty="0">
                    <a:latin typeface="Times New Roman" panose="02020603050405020304" pitchFamily="18" charset="0"/>
                    <a:cs typeface="Times New Roman" panose="02020603050405020304" pitchFamily="18" charset="0"/>
                  </a:rPr>
                  <a:t>16 + 8 + 2 + 1 </a:t>
                </a:r>
                <a:r>
                  <a:rPr lang="en-US" sz="2000" dirty="0">
                    <a:latin typeface="Times New Roman" panose="02020603050405020304" pitchFamily="18" charset="0"/>
                    <a:cs typeface="Times New Roman" panose="02020603050405020304" pitchFamily="18" charset="0"/>
                  </a:rPr>
                  <a:t>= 14</a:t>
                </a:r>
                <a:r>
                  <a:rPr lang="en-US" sz="2000" baseline="30000" dirty="0">
                    <a:latin typeface="Times New Roman" panose="02020603050405020304" pitchFamily="18" charset="0"/>
                    <a:cs typeface="Times New Roman" panose="02020603050405020304" pitchFamily="18" charset="0"/>
                  </a:rPr>
                  <a:t>16</a:t>
                </a:r>
                <a:r>
                  <a:rPr lang="en-US" sz="2000" dirty="0">
                    <a:latin typeface="Times New Roman" panose="02020603050405020304" pitchFamily="18" charset="0"/>
                    <a:cs typeface="Times New Roman" panose="02020603050405020304" pitchFamily="18" charset="0"/>
                  </a:rPr>
                  <a:t> * 14</a:t>
                </a:r>
                <a:r>
                  <a:rPr lang="en-US" sz="2000" baseline="30000" dirty="0">
                    <a:latin typeface="Times New Roman" panose="02020603050405020304" pitchFamily="18" charset="0"/>
                    <a:cs typeface="Times New Roman" panose="02020603050405020304" pitchFamily="18" charset="0"/>
                  </a:rPr>
                  <a:t>8</a:t>
                </a:r>
                <a:r>
                  <a:rPr lang="en-US" sz="2000" dirty="0">
                    <a:latin typeface="Times New Roman" panose="02020603050405020304" pitchFamily="18" charset="0"/>
                    <a:cs typeface="Times New Roman" panose="02020603050405020304" pitchFamily="18" charset="0"/>
                  </a:rPr>
                  <a:t> * 14</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 14</a:t>
                </a:r>
                <a:r>
                  <a:rPr lang="en-US" sz="2000" baseline="30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Thus,</a:t>
                </a:r>
              </a:p>
              <a:p>
                <a:r>
                  <a:rPr lang="en-US" sz="2000" dirty="0">
                    <a:latin typeface="Times New Roman" panose="02020603050405020304" pitchFamily="18" charset="0"/>
                    <a:cs typeface="Times New Roman" panose="02020603050405020304" pitchFamily="18" charset="0"/>
                  </a:rPr>
                  <a:t>14</a:t>
                </a:r>
                <a:r>
                  <a:rPr lang="en-US" sz="2000" baseline="30000" dirty="0">
                    <a:latin typeface="Times New Roman" panose="02020603050405020304" pitchFamily="18" charset="0"/>
                    <a:cs typeface="Times New Roman" panose="02020603050405020304" pitchFamily="18" charset="0"/>
                  </a:rPr>
                  <a:t>27</a:t>
                </a:r>
                <a:r>
                  <a:rPr lang="en-US" sz="2000" dirty="0">
                    <a:latin typeface="Times New Roman" panose="02020603050405020304" pitchFamily="18" charset="0"/>
                    <a:cs typeface="Times New Roman" panose="02020603050405020304" pitchFamily="18" charset="0"/>
                  </a:rPr>
                  <a:t> mod 55 = (14</a:t>
                </a:r>
                <a:r>
                  <a:rPr lang="en-US" sz="2000" baseline="30000" dirty="0">
                    <a:latin typeface="Times New Roman" panose="02020603050405020304" pitchFamily="18" charset="0"/>
                    <a:cs typeface="Times New Roman" panose="02020603050405020304" pitchFamily="18" charset="0"/>
                  </a:rPr>
                  <a:t>16</a:t>
                </a:r>
                <a:r>
                  <a:rPr lang="en-US" sz="2000" dirty="0">
                    <a:latin typeface="Times New Roman" panose="02020603050405020304" pitchFamily="18" charset="0"/>
                    <a:cs typeface="Times New Roman" panose="02020603050405020304" pitchFamily="18" charset="0"/>
                  </a:rPr>
                  <a:t> * 14</a:t>
                </a:r>
                <a:r>
                  <a:rPr lang="en-US" sz="2000" baseline="30000" dirty="0">
                    <a:latin typeface="Times New Roman" panose="02020603050405020304" pitchFamily="18" charset="0"/>
                    <a:cs typeface="Times New Roman" panose="02020603050405020304" pitchFamily="18" charset="0"/>
                  </a:rPr>
                  <a:t>8</a:t>
                </a:r>
                <a:r>
                  <a:rPr lang="en-US" sz="2000" dirty="0">
                    <a:latin typeface="Times New Roman" panose="02020603050405020304" pitchFamily="18" charset="0"/>
                    <a:cs typeface="Times New Roman" panose="02020603050405020304" pitchFamily="18" charset="0"/>
                  </a:rPr>
                  <a:t> * 14</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 14</a:t>
                </a:r>
                <a:r>
                  <a:rPr lang="en-US" sz="2000" baseline="30000" dirty="0">
                    <a:latin typeface="Times New Roman" panose="02020603050405020304" pitchFamily="18" charset="0"/>
                    <a:cs typeface="Times New Roman" panose="02020603050405020304" pitchFamily="18" charset="0"/>
                  </a:rPr>
                  <a:t>1 </a:t>
                </a:r>
                <a:r>
                  <a:rPr lang="en-US" sz="2000" dirty="0">
                    <a:latin typeface="Times New Roman" panose="02020603050405020304" pitchFamily="18" charset="0"/>
                    <a:cs typeface="Times New Roman" panose="02020603050405020304" pitchFamily="18" charset="0"/>
                  </a:rPr>
                  <a:t>) mod 55</a:t>
                </a:r>
                <a:endParaRPr lang="en-US" sz="2000" baseline="30000" dirty="0">
                  <a:latin typeface="Times New Roman" panose="02020603050405020304" pitchFamily="18" charset="0"/>
                  <a:cs typeface="Times New Roman" panose="02020603050405020304" pitchFamily="18" charset="0"/>
                </a:endParaRPr>
              </a:p>
              <a:p>
                <a14:m>
                  <m:oMath xmlns:m="http://schemas.openxmlformats.org/officeDocument/2006/math">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[(14</a:t>
                </a:r>
                <a:r>
                  <a:rPr lang="en-US" sz="2000" baseline="30000" dirty="0">
                    <a:latin typeface="Times New Roman" panose="02020603050405020304" pitchFamily="18" charset="0"/>
                    <a:cs typeface="Times New Roman" panose="02020603050405020304" pitchFamily="18" charset="0"/>
                  </a:rPr>
                  <a:t>16</a:t>
                </a:r>
                <a:r>
                  <a:rPr lang="en-US" sz="2000" dirty="0">
                    <a:latin typeface="Times New Roman" panose="02020603050405020304" pitchFamily="18" charset="0"/>
                    <a:cs typeface="Times New Roman" panose="02020603050405020304" pitchFamily="18" charset="0"/>
                  </a:rPr>
                  <a:t> mod 55)(14</a:t>
                </a:r>
                <a:r>
                  <a:rPr lang="en-US" sz="2000" baseline="30000" dirty="0">
                    <a:latin typeface="Times New Roman" panose="02020603050405020304" pitchFamily="18" charset="0"/>
                    <a:cs typeface="Times New Roman" panose="02020603050405020304" pitchFamily="18" charset="0"/>
                  </a:rPr>
                  <a:t>8</a:t>
                </a:r>
                <a:r>
                  <a:rPr lang="en-US" sz="2000" dirty="0">
                    <a:latin typeface="Times New Roman" panose="02020603050405020304" pitchFamily="18" charset="0"/>
                    <a:cs typeface="Times New Roman" panose="02020603050405020304" pitchFamily="18" charset="0"/>
                  </a:rPr>
                  <a:t> mod 55)(14</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mod 55)( 14</a:t>
                </a:r>
                <a:r>
                  <a:rPr lang="en-US" sz="2000" baseline="30000" dirty="0">
                    <a:latin typeface="Times New Roman" panose="02020603050405020304" pitchFamily="18" charset="0"/>
                    <a:cs typeface="Times New Roman" panose="02020603050405020304" pitchFamily="18" charset="0"/>
                  </a:rPr>
                  <a:t>1 </a:t>
                </a:r>
                <a:r>
                  <a:rPr lang="en-US" sz="2000" dirty="0">
                    <a:latin typeface="Times New Roman" panose="02020603050405020304" pitchFamily="18" charset="0"/>
                    <a:cs typeface="Times New Roman" panose="02020603050405020304" pitchFamily="18" charset="0"/>
                  </a:rPr>
                  <a:t>mod 55) ] (mod 55)</a:t>
                </a:r>
              </a:p>
              <a:p>
                <a14:m>
                  <m:oMath xmlns:m="http://schemas.openxmlformats.org/officeDocument/2006/math">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(36 * 16 * 31 * 14) (mod 55) ((36 * 16) mod 55 * (31 * 14) (mod 55)) mod 55 </a:t>
                </a:r>
              </a:p>
              <a:p>
                <a14:m>
                  <m:oMath xmlns:m="http://schemas.openxmlformats.org/officeDocument/2006/math">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(26 * 45) mod 55 1274 (mod 55) = 9 (mod 55) </a:t>
                </a:r>
                <a14:m>
                  <m:oMath xmlns:m="http://schemas.openxmlformats.org/officeDocument/2006/math">
                    <m:r>
                      <a:rPr lang="en-US" sz="2000" i="1" dirty="0">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9.</a:t>
                </a:r>
              </a:p>
              <a:p>
                <a:r>
                  <a:rPr lang="en-US" sz="2000" dirty="0">
                    <a:latin typeface="Times New Roman" panose="02020603050405020304" pitchFamily="18" charset="0"/>
                    <a:cs typeface="Times New Roman" panose="02020603050405020304" pitchFamily="18" charset="0"/>
                  </a:rPr>
                  <a:t>Hence 14</a:t>
                </a:r>
                <a:r>
                  <a:rPr lang="en-US" sz="2000" baseline="30000" dirty="0">
                    <a:latin typeface="Times New Roman" panose="02020603050405020304" pitchFamily="18" charset="0"/>
                    <a:cs typeface="Times New Roman" panose="02020603050405020304" pitchFamily="18" charset="0"/>
                  </a:rPr>
                  <a:t>27</a:t>
                </a:r>
                <a:r>
                  <a:rPr lang="en-US" sz="2000" dirty="0">
                    <a:latin typeface="Times New Roman" panose="02020603050405020304" pitchFamily="18" charset="0"/>
                    <a:cs typeface="Times New Roman" panose="02020603050405020304" pitchFamily="18" charset="0"/>
                  </a:rPr>
                  <a:t> mod 55 </a:t>
                </a:r>
                <a14:m>
                  <m:oMath xmlns:m="http://schemas.openxmlformats.org/officeDocument/2006/math">
                    <m:r>
                      <a:rPr lang="en-US" sz="2000" i="1" dirty="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9. </a:t>
                </a:r>
              </a:p>
              <a:p>
                <a:r>
                  <a:rPr lang="en-US" sz="2000" dirty="0">
                    <a:latin typeface="Times New Roman" panose="02020603050405020304" pitchFamily="18" charset="0"/>
                    <a:cs typeface="Times New Roman" panose="02020603050405020304" pitchFamily="18" charset="0"/>
                  </a:rPr>
                  <a:t>Thus, the plaintext of the first part of Elain’s message is 9 or 09. </a:t>
                </a:r>
              </a:p>
              <a:p>
                <a:r>
                  <a:rPr lang="en-US" sz="2000" dirty="0">
                    <a:latin typeface="Times New Roman" panose="02020603050405020304" pitchFamily="18" charset="0"/>
                    <a:cs typeface="Times New Roman" panose="02020603050405020304" pitchFamily="18" charset="0"/>
                  </a:rPr>
                  <a:t>Alex finds the letter corresponds to 09, which is I. </a:t>
                </a:r>
              </a:p>
              <a:p>
                <a:r>
                  <a:rPr lang="en-US" sz="2000" dirty="0">
                    <a:latin typeface="Times New Roman" panose="02020603050405020304" pitchFamily="18" charset="0"/>
                    <a:cs typeface="Times New Roman" panose="02020603050405020304" pitchFamily="18" charset="0"/>
                  </a:rPr>
                  <a:t>So Alex got  </a:t>
                </a:r>
                <a:r>
                  <a:rPr lang="en-US" sz="2400" dirty="0">
                    <a:latin typeface="Times New Roman" panose="02020603050405020304" pitchFamily="18" charset="0"/>
                    <a:cs typeface="Times New Roman" panose="02020603050405020304" pitchFamily="18" charset="0"/>
                  </a:rPr>
                  <a:t>Elain’s message HI.</a:t>
                </a:r>
              </a:p>
            </p:txBody>
          </p:sp>
        </mc:Choice>
        <mc:Fallback xmlns="">
          <p:sp>
            <p:nvSpPr>
              <p:cNvPr id="3" name="TextBox 2">
                <a:extLst>
                  <a:ext uri="{FF2B5EF4-FFF2-40B4-BE49-F238E27FC236}">
                    <a16:creationId xmlns:a16="http://schemas.microsoft.com/office/drawing/2014/main" id="{FB9996F9-A6A1-403B-8EA4-A4B090165ED0}"/>
                  </a:ext>
                </a:extLst>
              </p:cNvPr>
              <p:cNvSpPr txBox="1">
                <a:spLocks noRot="1" noChangeAspect="1" noMove="1" noResize="1" noEditPoints="1" noAdjustHandles="1" noChangeArrowheads="1" noChangeShapeType="1" noTextEdit="1"/>
              </p:cNvSpPr>
              <p:nvPr/>
            </p:nvSpPr>
            <p:spPr>
              <a:xfrm>
                <a:off x="1258035" y="462664"/>
                <a:ext cx="9479281" cy="6432530"/>
              </a:xfrm>
              <a:prstGeom prst="rect">
                <a:avLst/>
              </a:prstGeom>
              <a:blipFill>
                <a:blip r:embed="rId2"/>
                <a:stretch>
                  <a:fillRect l="-965" t="-758" b="-1232"/>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30529391-FFA4-43AD-8713-4C41C2400845}"/>
              </a:ext>
            </a:extLst>
          </p:cNvPr>
          <p:cNvSpPr/>
          <p:nvPr/>
        </p:nvSpPr>
        <p:spPr>
          <a:xfrm rot="20706359" flipH="1">
            <a:off x="425896" y="2282230"/>
            <a:ext cx="459310" cy="388836"/>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350746">
            <a:off x="266073" y="2229733"/>
            <a:ext cx="634823" cy="493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1681101"/>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16490E-97C5-49E5-B9E5-4D2C429E8F72}"/>
              </a:ext>
            </a:extLst>
          </p:cNvPr>
          <p:cNvSpPr txBox="1"/>
          <p:nvPr/>
        </p:nvSpPr>
        <p:spPr>
          <a:xfrm>
            <a:off x="1069451" y="3469554"/>
            <a:ext cx="9807555" cy="2123646"/>
          </a:xfrm>
          <a:prstGeom prst="rect">
            <a:avLst/>
          </a:prstGeom>
          <a:solidFill>
            <a:schemeClr val="accent5">
              <a:lumMod val="20000"/>
              <a:lumOff val="80000"/>
            </a:schemeClr>
          </a:solidFill>
        </p:spPr>
        <p:txBody>
          <a:bodyPr wrap="square" rtlCol="0">
            <a:spAutoFit/>
          </a:bodyPr>
          <a:lstStyle/>
          <a:p>
            <a:endParaRPr lang="en-US" dirty="0"/>
          </a:p>
        </p:txBody>
      </p:sp>
      <p:sp>
        <p:nvSpPr>
          <p:cNvPr id="2" name="Rectangle 1"/>
          <p:cNvSpPr/>
          <p:nvPr/>
        </p:nvSpPr>
        <p:spPr>
          <a:xfrm>
            <a:off x="1645921" y="2238777"/>
            <a:ext cx="8508273" cy="3062377"/>
          </a:xfrm>
          <a:prstGeom prst="rect">
            <a:avLst/>
          </a:prstGeom>
        </p:spPr>
        <p:txBody>
          <a:bodyPr wrap="square">
            <a:spAutoFit/>
          </a:bodyPr>
          <a:lstStyle/>
          <a:p>
            <a:pPr>
              <a:spcAft>
                <a:spcPts val="1800"/>
              </a:spcAft>
            </a:pPr>
            <a:r>
              <a:rPr lang="en-US" sz="2800" i="1" dirty="0">
                <a:ea typeface="Calibri" panose="020F0502020204030204" pitchFamily="34" charset="0"/>
                <a:cs typeface="Times New Roman" panose="02020603050405020304" pitchFamily="18" charset="0"/>
              </a:rPr>
              <a:t>How secure it is?</a:t>
            </a:r>
            <a:endParaRPr lang="en-US" sz="2800" dirty="0">
              <a:ea typeface="Calibri" panose="020F0502020204030204" pitchFamily="34" charset="0"/>
              <a:cs typeface="Times New Roman" panose="02020603050405020304" pitchFamily="18" charset="0"/>
            </a:endParaRPr>
          </a:p>
          <a:p>
            <a:pPr marL="461963" indent="-461963">
              <a:spcAft>
                <a:spcPts val="12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 computations it requires of Elain and Alex are elementary. </a:t>
            </a:r>
          </a:p>
          <a:p>
            <a:pPr marL="461963" indent="-461963">
              <a:spcAft>
                <a:spcPts val="12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But how secure is it against others?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61963" indent="-461963">
              <a:spcAft>
                <a:spcPts val="12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 security of RSA hinges upon a simple assumption: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9163" lvl="1" indent="-461963">
              <a:spcAft>
                <a:spcPts val="1200"/>
              </a:spcAft>
              <a:buFont typeface="Arial" panose="020B0604020202020204" pitchFamily="34" charset="0"/>
              <a:buChar char="•"/>
            </a:pP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Give N, e, and y =  </a:t>
            </a:r>
            <a:r>
              <a:rPr lang="en-US" sz="2400" i="1"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x</a:t>
            </a:r>
            <a:r>
              <a:rPr lang="en-US" sz="2400" i="1" baseline="30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e</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mod N, it is computationally intractable to determine x.</a:t>
            </a:r>
            <a:endParaRPr lang="en-US" sz="24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20253342-0B69-4834-9793-22C3802A38D1}"/>
              </a:ext>
            </a:extLst>
          </p:cNvPr>
          <p:cNvSpPr/>
          <p:nvPr/>
        </p:nvSpPr>
        <p:spPr>
          <a:xfrm flipH="1">
            <a:off x="675861" y="1619333"/>
            <a:ext cx="683812" cy="262393"/>
          </a:xfrm>
          <a:prstGeom prst="cloudCallout">
            <a:avLst>
              <a:gd name="adj1" fmla="val -33333"/>
              <a:gd name="adj2" fmla="val 13825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mage result for smiley face images">
            <a:extLst>
              <a:ext uri="{FF2B5EF4-FFF2-40B4-BE49-F238E27FC236}">
                <a16:creationId xmlns:a16="http://schemas.microsoft.com/office/drawing/2014/main" id="{FE357219-2CC1-48CC-8B2B-ECC09ED02A3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642031">
            <a:off x="727545" y="1428206"/>
            <a:ext cx="683812" cy="465253"/>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8BA75C69-E675-4F7C-AE2F-B823689B5C29}"/>
              </a:ext>
            </a:extLst>
          </p:cNvPr>
          <p:cNvSpPr txBox="1">
            <a:spLocks/>
          </p:cNvSpPr>
          <p:nvPr/>
        </p:nvSpPr>
        <p:spPr>
          <a:xfrm>
            <a:off x="1645921" y="1345206"/>
            <a:ext cx="3664131" cy="60152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mn-lt"/>
              </a:rPr>
              <a:t>RSA Cryptography</a:t>
            </a:r>
          </a:p>
        </p:txBody>
      </p:sp>
    </p:spTree>
    <p:extLst>
      <p:ext uri="{BB962C8B-B14F-4D97-AF65-F5344CB8AC3E}">
        <p14:creationId xmlns:p14="http://schemas.microsoft.com/office/powerpoint/2010/main" val="2681125863"/>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20AD62-B294-45DF-9647-0E6A50E1E894}"/>
              </a:ext>
            </a:extLst>
          </p:cNvPr>
          <p:cNvSpPr txBox="1"/>
          <p:nvPr/>
        </p:nvSpPr>
        <p:spPr>
          <a:xfrm>
            <a:off x="1878599" y="1873780"/>
            <a:ext cx="8434801" cy="452431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	</a:t>
            </a:r>
            <a:r>
              <a:rPr lang="en-US" sz="2800" u="sng" dirty="0">
                <a:latin typeface="Times New Roman" panose="02020603050405020304" pitchFamily="18" charset="0"/>
                <a:cs typeface="Times New Roman" panose="02020603050405020304" pitchFamily="18" charset="0"/>
              </a:rPr>
              <a:t>For better understanding, read the following slides.</a:t>
            </a:r>
          </a:p>
          <a:p>
            <a:pPr marL="342900" indent="-342900" algn="ctr">
              <a:buFont typeface="Arial" panose="020B0604020202020204" pitchFamily="34" charset="0"/>
              <a:buChar char="•"/>
            </a:pPr>
            <a:r>
              <a:rPr lang="en-US" sz="2800" dirty="0"/>
              <a:t>Why Does the RSA Cipher Work?</a:t>
            </a:r>
            <a:r>
              <a:rPr lang="en-US" sz="2800" u="sng" dirty="0">
                <a:latin typeface="Times New Roman" panose="02020603050405020304" pitchFamily="18" charset="0"/>
                <a:cs typeface="Times New Roman" panose="02020603050405020304" pitchFamily="18" charset="0"/>
              </a:rPr>
              <a:t> </a:t>
            </a:r>
          </a:p>
          <a:p>
            <a:pPr marL="342900" indent="-342900" algn="ctr">
              <a:buFont typeface="Arial" panose="020B0604020202020204" pitchFamily="34" charset="0"/>
              <a:buChar char="•"/>
            </a:pPr>
            <a:r>
              <a:rPr lang="en-US" sz="2800" dirty="0"/>
              <a:t>Brief summary with an example</a:t>
            </a:r>
          </a:p>
          <a:p>
            <a:endParaRPr lang="en-US" sz="2800" u="sng" dirty="0">
              <a:latin typeface="Times New Roman" panose="02020603050405020304" pitchFamily="18" charset="0"/>
              <a:cs typeface="Times New Roman" panose="02020603050405020304" pitchFamily="18" charset="0"/>
            </a:endParaRPr>
          </a:p>
          <a:p>
            <a:pPr algn="ctr"/>
            <a:r>
              <a:rPr lang="en-US" sz="2800" u="sng" dirty="0">
                <a:latin typeface="Times New Roman" panose="02020603050405020304" pitchFamily="18" charset="0"/>
                <a:cs typeface="Times New Roman" panose="02020603050405020304" pitchFamily="18" charset="0"/>
              </a:rPr>
              <a:t>Otherwise, skip those slides and go to:</a:t>
            </a:r>
          </a:p>
          <a:p>
            <a:pPr algn="ctr"/>
            <a:r>
              <a:rPr lang="en-US" sz="2800" dirty="0"/>
              <a:t>RSA Cryptography – Formalization</a:t>
            </a:r>
          </a:p>
          <a:p>
            <a:pPr algn="ctr"/>
            <a:r>
              <a:rPr lang="en-US" sz="2800" dirty="0">
                <a:cs typeface="Times New Roman" panose="02020603050405020304" pitchFamily="18" charset="0"/>
              </a:rPr>
              <a:t>Application of the formalism of </a:t>
            </a:r>
          </a:p>
          <a:p>
            <a:pPr algn="ctr"/>
            <a:r>
              <a:rPr lang="en-US" sz="2800" dirty="0">
                <a:cs typeface="Times New Roman" panose="02020603050405020304" pitchFamily="18" charset="0"/>
              </a:rPr>
              <a:t>RSA Cryptography</a:t>
            </a:r>
          </a:p>
          <a:p>
            <a:pPr algn="ctr"/>
            <a:endParaRPr lang="en-US" sz="2800" dirty="0"/>
          </a:p>
          <a:p>
            <a:pPr algn="ctr"/>
            <a:endParaRPr lang="en-US" sz="28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4352770"/>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9C09D-E956-462C-87A6-0F1455414104}"/>
              </a:ext>
            </a:extLst>
          </p:cNvPr>
          <p:cNvSpPr>
            <a:spLocks noGrp="1"/>
          </p:cNvSpPr>
          <p:nvPr>
            <p:ph type="title"/>
          </p:nvPr>
        </p:nvSpPr>
        <p:spPr>
          <a:xfrm>
            <a:off x="1369423" y="243206"/>
            <a:ext cx="5841274" cy="732154"/>
          </a:xfrm>
        </p:spPr>
        <p:txBody>
          <a:bodyPr>
            <a:normAutofit/>
          </a:bodyPr>
          <a:lstStyle/>
          <a:p>
            <a:r>
              <a:rPr lang="en-US" sz="3200" dirty="0">
                <a:latin typeface="+mn-lt"/>
              </a:rPr>
              <a:t>Why Does the RSA Cipher 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BFD7A6-8FEA-4B4D-9F83-04837CA51D0F}"/>
                  </a:ext>
                </a:extLst>
              </p:cNvPr>
              <p:cNvSpPr>
                <a:spLocks noGrp="1"/>
              </p:cNvSpPr>
              <p:nvPr>
                <p:ph idx="1"/>
              </p:nvPr>
            </p:nvSpPr>
            <p:spPr>
              <a:xfrm>
                <a:off x="1473927" y="975360"/>
                <a:ext cx="9446622" cy="5474732"/>
              </a:xfrm>
            </p:spPr>
            <p:txBody>
              <a:bodyPr>
                <a:noAutofit/>
              </a:bodyPr>
              <a:lstStyle/>
              <a:p>
                <a:pPr marL="0" indent="0">
                  <a:lnSpc>
                    <a:spcPct val="100000"/>
                  </a:lnSpc>
                  <a:spcBef>
                    <a:spcPts val="600"/>
                  </a:spcBef>
                  <a:spcAft>
                    <a:spcPts val="600"/>
                  </a:spcAft>
                  <a:buNone/>
                </a:pPr>
                <a:r>
                  <a:rPr lang="en-US" sz="2400" dirty="0">
                    <a:solidFill>
                      <a:srgbClr val="0000FF"/>
                    </a:solidFill>
                    <a:latin typeface="Times New Roman" panose="02020603050405020304" pitchFamily="18" charset="0"/>
                    <a:cs typeface="Times New Roman" panose="02020603050405020304" pitchFamily="18" charset="0"/>
                  </a:rPr>
                  <a:t>For the RSA cryptography method, the formula </a:t>
                </a:r>
              </a:p>
              <a:p>
                <a:pPr marL="0" indent="0">
                  <a:lnSpc>
                    <a:spcPct val="100000"/>
                  </a:lnSpc>
                  <a:spcBef>
                    <a:spcPts val="600"/>
                  </a:spcBef>
                  <a:spcAft>
                    <a:spcPts val="600"/>
                  </a:spcAft>
                  <a:buNone/>
                </a:pPr>
                <a:r>
                  <a:rPr lang="en-US" sz="2400" dirty="0">
                    <a:solidFill>
                      <a:srgbClr val="0000FF"/>
                    </a:solidFill>
                    <a:latin typeface="Times New Roman" panose="02020603050405020304" pitchFamily="18" charset="0"/>
                    <a:cs typeface="Times New Roman" panose="02020603050405020304" pitchFamily="18" charset="0"/>
                  </a:rPr>
                  <a:t>	M = C</a:t>
                </a:r>
                <a:r>
                  <a:rPr lang="en-US" sz="2400" baseline="30000" dirty="0">
                    <a:solidFill>
                      <a:srgbClr val="0000FF"/>
                    </a:solidFill>
                    <a:latin typeface="Times New Roman" panose="02020603050405020304" pitchFamily="18" charset="0"/>
                    <a:cs typeface="Times New Roman" panose="02020603050405020304" pitchFamily="18" charset="0"/>
                  </a:rPr>
                  <a:t>d</a:t>
                </a:r>
                <a:r>
                  <a:rPr lang="en-US" sz="2400" dirty="0">
                    <a:solidFill>
                      <a:srgbClr val="0000FF"/>
                    </a:solidFill>
                    <a:latin typeface="Times New Roman" panose="02020603050405020304" pitchFamily="18" charset="0"/>
                    <a:cs typeface="Times New Roman" panose="02020603050405020304" pitchFamily="18" charset="0"/>
                  </a:rPr>
                  <a:t> mod </a:t>
                </a:r>
                <a:r>
                  <a:rPr lang="en-US" sz="2400" dirty="0" err="1">
                    <a:solidFill>
                      <a:srgbClr val="0000FF"/>
                    </a:solidFill>
                    <a:latin typeface="Times New Roman" panose="02020603050405020304" pitchFamily="18" charset="0"/>
                    <a:cs typeface="Times New Roman" panose="02020603050405020304" pitchFamily="18" charset="0"/>
                  </a:rPr>
                  <a:t>pq</a:t>
                </a:r>
                <a:r>
                  <a:rPr lang="en-US" sz="2400" dirty="0">
                    <a:solidFill>
                      <a:srgbClr val="0000FF"/>
                    </a:solidFill>
                    <a:latin typeface="Times New Roman" panose="02020603050405020304" pitchFamily="18" charset="0"/>
                    <a:cs typeface="Times New Roman" panose="02020603050405020304" pitchFamily="18" charset="0"/>
                  </a:rPr>
                  <a:t>.			……. (RSA 0.4.6)</a:t>
                </a:r>
              </a:p>
              <a:p>
                <a:pPr marL="0" indent="0">
                  <a:lnSpc>
                    <a:spcPct val="100000"/>
                  </a:lnSpc>
                  <a:spcBef>
                    <a:spcPts val="600"/>
                  </a:spcBef>
                  <a:spcAft>
                    <a:spcPts val="600"/>
                  </a:spcAft>
                  <a:buNone/>
                </a:pPr>
                <a:r>
                  <a:rPr lang="en-US" sz="2400" dirty="0">
                    <a:solidFill>
                      <a:srgbClr val="0000FF"/>
                    </a:solidFill>
                    <a:latin typeface="Times New Roman" panose="02020603050405020304" pitchFamily="18" charset="0"/>
                    <a:cs typeface="Times New Roman" panose="02020603050405020304" pitchFamily="18" charset="0"/>
                  </a:rPr>
                  <a:t>is supposed to produce the original plaintext message, M, when the encrypted message is C.</a:t>
                </a:r>
              </a:p>
              <a:p>
                <a:pPr marL="0" indent="0">
                  <a:lnSpc>
                    <a:spcPct val="100000"/>
                  </a:lnSpc>
                  <a:spcBef>
                    <a:spcPts val="600"/>
                  </a:spcBef>
                  <a:spcAft>
                    <a:spcPts val="600"/>
                  </a:spcAft>
                  <a:buNone/>
                </a:pPr>
                <a:r>
                  <a:rPr lang="en-US" sz="2400" dirty="0">
                    <a:solidFill>
                      <a:srgbClr val="C00000"/>
                    </a:solidFill>
                    <a:latin typeface="Times New Roman" panose="02020603050405020304" pitchFamily="18" charset="0"/>
                    <a:cs typeface="Times New Roman" panose="02020603050405020304" pitchFamily="18" charset="0"/>
                  </a:rPr>
                  <a:t>How can we be sure that it always does so?</a:t>
                </a:r>
              </a:p>
              <a:p>
                <a:pPr marL="0" indent="0">
                  <a:lnSpc>
                    <a:spcPct val="100000"/>
                  </a:lnSpc>
                  <a:spcBef>
                    <a:spcPts val="600"/>
                  </a:spcBef>
                  <a:spcAft>
                    <a:spcPts val="600"/>
                  </a:spcAft>
                  <a:buNone/>
                </a:pPr>
                <a:r>
                  <a:rPr lang="en-US" sz="2400" dirty="0">
                    <a:latin typeface="Times New Roman" panose="02020603050405020304" pitchFamily="18" charset="0"/>
                    <a:cs typeface="Times New Roman" panose="02020603050405020304" pitchFamily="18" charset="0"/>
                  </a:rPr>
                  <a:t>We </a:t>
                </a:r>
                <a:r>
                  <a:rPr lang="en-US" sz="2400" dirty="0">
                    <a:solidFill>
                      <a:srgbClr val="0000FF"/>
                    </a:solidFill>
                    <a:latin typeface="Times New Roman" panose="02020603050405020304" pitchFamily="18" charset="0"/>
                    <a:cs typeface="Times New Roman" panose="02020603050405020304" pitchFamily="18" charset="0"/>
                  </a:rPr>
                  <a:t>require M &lt; </a:t>
                </a:r>
                <a:r>
                  <a:rPr lang="en-US" sz="2400" dirty="0" err="1">
                    <a:solidFill>
                      <a:srgbClr val="0000FF"/>
                    </a:solidFill>
                    <a:latin typeface="Times New Roman" panose="02020603050405020304" pitchFamily="18" charset="0"/>
                    <a:cs typeface="Times New Roman" panose="02020603050405020304" pitchFamily="18" charset="0"/>
                  </a:rPr>
                  <a:t>pq</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 we know that </a:t>
                </a:r>
              </a:p>
              <a:p>
                <a:pPr marL="0" indent="0">
                  <a:lnSpc>
                    <a:spcPct val="100000"/>
                  </a:lnSpc>
                  <a:spcBef>
                    <a:spcPts val="600"/>
                  </a:spcBef>
                  <a:spcAft>
                    <a:spcPts val="600"/>
                  </a:spcAft>
                  <a:buNone/>
                </a:pPr>
                <a:r>
                  <a:rPr lang="en-US" sz="2400" dirty="0">
                    <a:latin typeface="Times New Roman" panose="02020603050405020304" pitchFamily="18" charset="0"/>
                    <a:cs typeface="Times New Roman" panose="02020603050405020304" pitchFamily="18" charset="0"/>
                  </a:rPr>
                  <a:t>	C = M</a:t>
                </a:r>
                <a:r>
                  <a:rPr lang="en-US" sz="2400" baseline="30000" dirty="0">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 mod </a:t>
                </a:r>
                <a:r>
                  <a:rPr lang="en-US" sz="2400" dirty="0" err="1">
                    <a:latin typeface="Times New Roman" panose="02020603050405020304" pitchFamily="18" charset="0"/>
                    <a:cs typeface="Times New Roman" panose="02020603050405020304" pitchFamily="18" charset="0"/>
                  </a:rPr>
                  <a:t>pq</a:t>
                </a:r>
                <a:r>
                  <a:rPr lang="en-US" sz="2400" dirty="0">
                    <a:latin typeface="Times New Roman" panose="02020603050405020304" pitchFamily="18" charset="0"/>
                    <a:cs typeface="Times New Roman" panose="02020603050405020304" pitchFamily="18" charset="0"/>
                  </a:rPr>
                  <a:t>.			……..(RSA 0.4.5)</a:t>
                </a:r>
              </a:p>
              <a:p>
                <a:pPr marL="0" indent="0">
                  <a:lnSpc>
                    <a:spcPct val="100000"/>
                  </a:lnSpc>
                  <a:spcBef>
                    <a:spcPts val="600"/>
                  </a:spcBef>
                  <a:spcAft>
                    <a:spcPts val="600"/>
                  </a:spcAft>
                  <a:buNone/>
                </a:pPr>
                <a:r>
                  <a:rPr lang="en-US" sz="2400" dirty="0">
                    <a:latin typeface="Times New Roman" panose="02020603050405020304" pitchFamily="18" charset="0"/>
                    <a:cs typeface="Times New Roman" panose="02020603050405020304" pitchFamily="18" charset="0"/>
                  </a:rPr>
                  <a:t>By substitution, </a:t>
                </a:r>
              </a:p>
              <a:p>
                <a:pPr marL="0" indent="0">
                  <a:lnSpc>
                    <a:spcPct val="100000"/>
                  </a:lnSpc>
                  <a:spcBef>
                    <a:spcPts val="600"/>
                  </a:spcBef>
                  <a:spcAft>
                    <a:spcPts val="600"/>
                  </a:spcAft>
                  <a:buNone/>
                </a:pPr>
                <a:r>
                  <a:rPr lang="en-US" sz="2400" dirty="0">
                    <a:latin typeface="Times New Roman" panose="02020603050405020304" pitchFamily="18" charset="0"/>
                    <a:cs typeface="Times New Roman" panose="02020603050405020304" pitchFamily="18" charset="0"/>
                  </a:rPr>
                  <a:t>M = C</a:t>
                </a:r>
                <a:r>
                  <a:rPr lang="en-US" sz="2400" baseline="30000" dirty="0">
                    <a:latin typeface="Times New Roman" panose="02020603050405020304" pitchFamily="18" charset="0"/>
                    <a:cs typeface="Times New Roman" panose="02020603050405020304" pitchFamily="18" charset="0"/>
                  </a:rPr>
                  <a:t>d</a:t>
                </a:r>
                <a:r>
                  <a:rPr lang="en-US" sz="2400" dirty="0">
                    <a:latin typeface="Times New Roman" panose="02020603050405020304" pitchFamily="18" charset="0"/>
                    <a:cs typeface="Times New Roman" panose="02020603050405020304" pitchFamily="18" charset="0"/>
                  </a:rPr>
                  <a:t> mod </a:t>
                </a:r>
                <a:r>
                  <a:rPr lang="en-US" sz="2400" dirty="0" err="1">
                    <a:latin typeface="Times New Roman" panose="02020603050405020304" pitchFamily="18" charset="0"/>
                    <a:cs typeface="Times New Roman" panose="02020603050405020304" pitchFamily="18" charset="0"/>
                  </a:rPr>
                  <a:t>pq</a:t>
                </a:r>
                <a:r>
                  <a:rPr lang="en-US" sz="2400" dirty="0">
                    <a:latin typeface="Times New Roman" panose="02020603050405020304" pitchFamily="18" charset="0"/>
                    <a:cs typeface="Times New Roman" panose="02020603050405020304" pitchFamily="18" charset="0"/>
                  </a:rPr>
                  <a:t> = (M</a:t>
                </a:r>
                <a:r>
                  <a:rPr lang="en-US" sz="2400" baseline="30000" dirty="0">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 mod </a:t>
                </a:r>
                <a:r>
                  <a:rPr lang="en-US" sz="2400" dirty="0" err="1">
                    <a:latin typeface="Times New Roman" panose="02020603050405020304" pitchFamily="18" charset="0"/>
                    <a:cs typeface="Times New Roman" panose="02020603050405020304" pitchFamily="18" charset="0"/>
                  </a:rPr>
                  <a:t>pq</a:t>
                </a:r>
                <a:r>
                  <a:rPr lang="en-US" sz="2400" dirty="0">
                    <a:latin typeface="Times New Roman" panose="02020603050405020304" pitchFamily="18" charset="0"/>
                    <a:cs typeface="Times New Roman" panose="02020603050405020304" pitchFamily="18" charset="0"/>
                  </a:rPr>
                  <a:t>)</a:t>
                </a:r>
                <a:r>
                  <a:rPr lang="en-US" sz="2400" baseline="30000" dirty="0">
                    <a:latin typeface="Times New Roman" panose="02020603050405020304" pitchFamily="18" charset="0"/>
                    <a:cs typeface="Times New Roman" panose="02020603050405020304" pitchFamily="18" charset="0"/>
                  </a:rPr>
                  <a:t>d</a:t>
                </a:r>
                <a:r>
                  <a:rPr lang="en-US" sz="2400" dirty="0">
                    <a:latin typeface="Times New Roman" panose="02020603050405020304" pitchFamily="18" charset="0"/>
                    <a:cs typeface="Times New Roman" panose="02020603050405020304" pitchFamily="18" charset="0"/>
                  </a:rPr>
                  <a:t> mod </a:t>
                </a:r>
                <a:r>
                  <a:rPr lang="en-US" sz="2400" dirty="0" err="1">
                    <a:latin typeface="Times New Roman" panose="02020603050405020304" pitchFamily="18" charset="0"/>
                    <a:cs typeface="Times New Roman" panose="02020603050405020304" pitchFamily="18" charset="0"/>
                  </a:rPr>
                  <a:t>pq</a:t>
                </a:r>
                <a:r>
                  <a:rPr lang="en-US" sz="2400" dirty="0">
                    <a:latin typeface="Times New Roman" panose="02020603050405020304" pitchFamily="18" charset="0"/>
                    <a:cs typeface="Times New Roman" panose="02020603050405020304" pitchFamily="18" charset="0"/>
                  </a:rPr>
                  <a:t> </a:t>
                </a:r>
              </a:p>
              <a:p>
                <a:pPr marL="0" indent="0">
                  <a:lnSpc>
                    <a:spcPct val="100000"/>
                  </a:lnSpc>
                  <a:spcBef>
                    <a:spcPts val="600"/>
                  </a:spcBef>
                  <a:spcAft>
                    <a:spcPts val="600"/>
                  </a:spcAft>
                  <a:buNone/>
                </a:pPr>
                <a:r>
                  <a:rPr lang="en-US" sz="2400" dirty="0">
                    <a:latin typeface="Times New Roman" panose="02020603050405020304" pitchFamily="18" charset="0"/>
                    <a:cs typeface="Times New Roman" panose="02020603050405020304" pitchFamily="18" charset="0"/>
                  </a:rPr>
                  <a:t>                          = M</a:t>
                </a:r>
                <a:r>
                  <a:rPr lang="en-US" sz="2400" baseline="30000" dirty="0">
                    <a:latin typeface="Times New Roman" panose="02020603050405020304" pitchFamily="18" charset="0"/>
                    <a:cs typeface="Times New Roman" panose="02020603050405020304" pitchFamily="18" charset="0"/>
                  </a:rPr>
                  <a:t>ed</a:t>
                </a:r>
                <a:r>
                  <a:rPr lang="en-US" sz="2400" dirty="0">
                    <a:latin typeface="Times New Roman" panose="02020603050405020304" pitchFamily="18" charset="0"/>
                    <a:cs typeface="Times New Roman" panose="02020603050405020304" pitchFamily="18" charset="0"/>
                  </a:rPr>
                  <a:t> (mod </a:t>
                </a:r>
                <a:r>
                  <a:rPr lang="en-US" sz="2400" dirty="0" err="1">
                    <a:latin typeface="Times New Roman" panose="02020603050405020304" pitchFamily="18" charset="0"/>
                    <a:cs typeface="Times New Roman" panose="02020603050405020304" pitchFamily="18" charset="0"/>
                  </a:rPr>
                  <a:t>pq</a:t>
                </a:r>
                <a:r>
                  <a:rPr lang="en-US" sz="2400" dirty="0">
                    <a:latin typeface="Times New Roman" panose="02020603050405020304" pitchFamily="18" charset="0"/>
                    <a:cs typeface="Times New Roman" panose="02020603050405020304" pitchFamily="18" charset="0"/>
                  </a:rPr>
                  <a:t>) </a:t>
                </a:r>
              </a:p>
              <a:p>
                <a:pPr marL="0" indent="0">
                  <a:lnSpc>
                    <a:spcPct val="100000"/>
                  </a:lnSpc>
                  <a:spcBef>
                    <a:spcPts val="600"/>
                  </a:spcBef>
                  <a:spcAft>
                    <a:spcPts val="600"/>
                  </a:spcAft>
                  <a:buNone/>
                </a:pPr>
                <a:r>
                  <a:rPr lang="en-US" sz="2400" dirty="0">
                    <a:solidFill>
                      <a:srgbClr val="0000FF"/>
                    </a:solidFill>
                    <a:latin typeface="Times New Roman" panose="02020603050405020304" pitchFamily="18" charset="0"/>
                    <a:cs typeface="Times New Roman" panose="02020603050405020304" pitchFamily="18" charset="0"/>
                  </a:rPr>
                  <a:t>And so, it suffices to show M </a:t>
                </a:r>
                <a14:m>
                  <m:oMath xmlns:m="http://schemas.openxmlformats.org/officeDocument/2006/math">
                    <m:r>
                      <a:rPr lang="en-US" sz="240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M</a:t>
                </a:r>
                <a:r>
                  <a:rPr lang="en-US" sz="2400" baseline="30000" dirty="0">
                    <a:solidFill>
                      <a:srgbClr val="0000FF"/>
                    </a:solidFill>
                    <a:latin typeface="Times New Roman" panose="02020603050405020304" pitchFamily="18" charset="0"/>
                    <a:cs typeface="Times New Roman" panose="02020603050405020304" pitchFamily="18" charset="0"/>
                  </a:rPr>
                  <a:t>ed</a:t>
                </a:r>
                <a:r>
                  <a:rPr lang="en-US" sz="2400" dirty="0">
                    <a:solidFill>
                      <a:srgbClr val="0000FF"/>
                    </a:solidFill>
                    <a:latin typeface="Times New Roman" panose="02020603050405020304" pitchFamily="18" charset="0"/>
                    <a:cs typeface="Times New Roman" panose="02020603050405020304" pitchFamily="18" charset="0"/>
                  </a:rPr>
                  <a:t> (mod </a:t>
                </a:r>
                <a:r>
                  <a:rPr lang="en-US" sz="2400" dirty="0" err="1">
                    <a:solidFill>
                      <a:srgbClr val="0000FF"/>
                    </a:solidFill>
                    <a:latin typeface="Times New Roman" panose="02020603050405020304" pitchFamily="18" charset="0"/>
                    <a:cs typeface="Times New Roman" panose="02020603050405020304" pitchFamily="18" charset="0"/>
                  </a:rPr>
                  <a:t>pq</a:t>
                </a:r>
                <a:r>
                  <a:rPr lang="en-US" sz="2400" dirty="0">
                    <a:solidFill>
                      <a:srgbClr val="0000FF"/>
                    </a:solidFill>
                    <a:latin typeface="Times New Roman" panose="02020603050405020304" pitchFamily="18" charset="0"/>
                    <a:cs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id="{35BFD7A6-8FEA-4B4D-9F83-04837CA51D0F}"/>
                  </a:ext>
                </a:extLst>
              </p:cNvPr>
              <p:cNvSpPr>
                <a:spLocks noGrp="1" noRot="1" noChangeAspect="1" noMove="1" noResize="1" noEditPoints="1" noAdjustHandles="1" noChangeArrowheads="1" noChangeShapeType="1" noTextEdit="1"/>
              </p:cNvSpPr>
              <p:nvPr>
                <p:ph idx="1"/>
              </p:nvPr>
            </p:nvSpPr>
            <p:spPr>
              <a:xfrm>
                <a:off x="1473927" y="975360"/>
                <a:ext cx="9446622" cy="5474732"/>
              </a:xfrm>
              <a:blipFill>
                <a:blip r:embed="rId2"/>
                <a:stretch>
                  <a:fillRect l="-1033" t="-891" b="-2784"/>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9EC7DCDE-612B-48CE-A11D-79B2AC034D31}"/>
              </a:ext>
            </a:extLst>
          </p:cNvPr>
          <p:cNvSpPr/>
          <p:nvPr/>
        </p:nvSpPr>
        <p:spPr>
          <a:xfrm rot="20706359" flipH="1">
            <a:off x="513591" y="1559417"/>
            <a:ext cx="459310" cy="388836"/>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rgbClr val="C00000"/>
                </a:solidFill>
              </a:rPr>
              <a:t>begin</a:t>
            </a:r>
          </a:p>
        </p:txBody>
      </p:sp>
    </p:spTree>
    <p:extLst>
      <p:ext uri="{BB962C8B-B14F-4D97-AF65-F5344CB8AC3E}">
        <p14:creationId xmlns:p14="http://schemas.microsoft.com/office/powerpoint/2010/main" val="4150494432"/>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9C09D-E956-462C-87A6-0F1455414104}"/>
              </a:ext>
            </a:extLst>
          </p:cNvPr>
          <p:cNvSpPr>
            <a:spLocks noGrp="1"/>
          </p:cNvSpPr>
          <p:nvPr>
            <p:ph type="title"/>
          </p:nvPr>
        </p:nvSpPr>
        <p:spPr>
          <a:xfrm>
            <a:off x="1300599" y="143692"/>
            <a:ext cx="5936223" cy="732154"/>
          </a:xfrm>
        </p:spPr>
        <p:txBody>
          <a:bodyPr>
            <a:normAutofit/>
          </a:bodyPr>
          <a:lstStyle/>
          <a:p>
            <a:r>
              <a:rPr lang="en-US" sz="3200" dirty="0">
                <a:latin typeface="+mn-lt"/>
              </a:rPr>
              <a:t>Why Does the RSA Cipher 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BFD7A6-8FEA-4B4D-9F83-04837CA51D0F}"/>
                  </a:ext>
                </a:extLst>
              </p:cNvPr>
              <p:cNvSpPr>
                <a:spLocks noGrp="1"/>
              </p:cNvSpPr>
              <p:nvPr>
                <p:ph idx="1"/>
              </p:nvPr>
            </p:nvSpPr>
            <p:spPr>
              <a:xfrm>
                <a:off x="1207363" y="978827"/>
                <a:ext cx="9486932" cy="5448605"/>
              </a:xfrm>
            </p:spPr>
            <p:txBody>
              <a:bodyPr>
                <a:noAutofit/>
              </a:bodyPr>
              <a:lstStyle/>
              <a:p>
                <a:pPr marL="0" indent="0">
                  <a:spcBef>
                    <a:spcPts val="1200"/>
                  </a:spcBef>
                  <a:buNone/>
                </a:pPr>
                <a:r>
                  <a:rPr lang="en-US" sz="2400" dirty="0">
                    <a:latin typeface="Times New Roman" panose="02020603050405020304" pitchFamily="18" charset="0"/>
                    <a:cs typeface="Times New Roman" panose="02020603050405020304" pitchFamily="18" charset="0"/>
                  </a:rPr>
                  <a:t>For the RSA cryptography method, the formula </a:t>
                </a:r>
              </a:p>
              <a:p>
                <a:pPr marL="0" indent="0">
                  <a:spcBef>
                    <a:spcPts val="1200"/>
                  </a:spcBef>
                  <a:spcAft>
                    <a:spcPts val="600"/>
                  </a:spcAft>
                  <a:buNone/>
                </a:pPr>
                <a:r>
                  <a:rPr lang="en-US" sz="2400" dirty="0">
                    <a:latin typeface="Times New Roman" panose="02020603050405020304" pitchFamily="18" charset="0"/>
                    <a:cs typeface="Times New Roman" panose="02020603050405020304" pitchFamily="18" charset="0"/>
                  </a:rPr>
                  <a:t>	M = C</a:t>
                </a:r>
                <a:r>
                  <a:rPr lang="en-US" sz="2400" baseline="30000" dirty="0">
                    <a:latin typeface="Times New Roman" panose="02020603050405020304" pitchFamily="18" charset="0"/>
                    <a:cs typeface="Times New Roman" panose="02020603050405020304" pitchFamily="18" charset="0"/>
                  </a:rPr>
                  <a:t>d</a:t>
                </a:r>
                <a:r>
                  <a:rPr lang="en-US" sz="2400" dirty="0">
                    <a:latin typeface="Times New Roman" panose="02020603050405020304" pitchFamily="18" charset="0"/>
                    <a:cs typeface="Times New Roman" panose="02020603050405020304" pitchFamily="18" charset="0"/>
                  </a:rPr>
                  <a:t> mod </a:t>
                </a:r>
                <a:r>
                  <a:rPr lang="en-US" sz="2400" dirty="0" err="1">
                    <a:latin typeface="Times New Roman" panose="02020603050405020304" pitchFamily="18" charset="0"/>
                    <a:cs typeface="Times New Roman" panose="02020603050405020304" pitchFamily="18" charset="0"/>
                  </a:rPr>
                  <a:t>pq</a:t>
                </a:r>
                <a:r>
                  <a:rPr lang="en-US" sz="2400" dirty="0">
                    <a:latin typeface="Times New Roman" panose="02020603050405020304" pitchFamily="18" charset="0"/>
                    <a:cs typeface="Times New Roman" panose="02020603050405020304" pitchFamily="18" charset="0"/>
                  </a:rPr>
                  <a:t>.			……. (RSA 0.4.6)</a:t>
                </a:r>
              </a:p>
              <a:p>
                <a:pPr marL="0" indent="0">
                  <a:spcBef>
                    <a:spcPts val="1200"/>
                  </a:spcBef>
                  <a:buNone/>
                </a:pPr>
                <a:r>
                  <a:rPr lang="en-US" sz="2400" dirty="0">
                    <a:latin typeface="Times New Roman" panose="02020603050405020304" pitchFamily="18" charset="0"/>
                    <a:cs typeface="Times New Roman" panose="02020603050405020304" pitchFamily="18" charset="0"/>
                  </a:rPr>
                  <a:t>is supposed to produce the original plaintext message, M when the encrypted message is C.</a:t>
                </a:r>
              </a:p>
              <a:p>
                <a:pPr marL="0" indent="0">
                  <a:spcBef>
                    <a:spcPts val="1200"/>
                  </a:spcBef>
                  <a:buNone/>
                </a:pPr>
                <a:r>
                  <a:rPr lang="en-US" sz="2400" dirty="0">
                    <a:solidFill>
                      <a:srgbClr val="0000FF"/>
                    </a:solidFill>
                    <a:latin typeface="Times New Roman" panose="02020603050405020304" pitchFamily="18" charset="0"/>
                    <a:cs typeface="Times New Roman" panose="02020603050405020304" pitchFamily="18" charset="0"/>
                  </a:rPr>
                  <a:t>And so, it suffices to show M </a:t>
                </a:r>
                <a14:m>
                  <m:oMath xmlns:m="http://schemas.openxmlformats.org/officeDocument/2006/math">
                    <m:r>
                      <a:rPr lang="en-US" sz="240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M</a:t>
                </a:r>
                <a:r>
                  <a:rPr lang="en-US" sz="2400" baseline="30000" dirty="0">
                    <a:solidFill>
                      <a:srgbClr val="0000FF"/>
                    </a:solidFill>
                    <a:latin typeface="Times New Roman" panose="02020603050405020304" pitchFamily="18" charset="0"/>
                    <a:cs typeface="Times New Roman" panose="02020603050405020304" pitchFamily="18" charset="0"/>
                  </a:rPr>
                  <a:t>ed</a:t>
                </a:r>
                <a:r>
                  <a:rPr lang="en-US" sz="2400" dirty="0">
                    <a:solidFill>
                      <a:srgbClr val="0000FF"/>
                    </a:solidFill>
                    <a:latin typeface="Times New Roman" panose="02020603050405020304" pitchFamily="18" charset="0"/>
                    <a:cs typeface="Times New Roman" panose="02020603050405020304" pitchFamily="18" charset="0"/>
                  </a:rPr>
                  <a:t> (mod </a:t>
                </a:r>
                <a:r>
                  <a:rPr lang="en-US" sz="2400" dirty="0" err="1">
                    <a:solidFill>
                      <a:srgbClr val="0000FF"/>
                    </a:solidFill>
                    <a:latin typeface="Times New Roman" panose="02020603050405020304" pitchFamily="18" charset="0"/>
                    <a:cs typeface="Times New Roman" panose="02020603050405020304" pitchFamily="18" charset="0"/>
                  </a:rPr>
                  <a:t>pq</a:t>
                </a:r>
                <a:r>
                  <a:rPr lang="en-US" sz="2400" dirty="0">
                    <a:solidFill>
                      <a:srgbClr val="0000FF"/>
                    </a:solidFill>
                    <a:latin typeface="Times New Roman" panose="02020603050405020304" pitchFamily="18" charset="0"/>
                    <a:cs typeface="Times New Roman" panose="02020603050405020304" pitchFamily="18" charset="0"/>
                  </a:rPr>
                  <a:t>).</a:t>
                </a:r>
              </a:p>
              <a:p>
                <a:pPr marL="0" indent="0">
                  <a:spcBef>
                    <a:spcPts val="1200"/>
                  </a:spcBef>
                  <a:buNone/>
                </a:pPr>
                <a:r>
                  <a:rPr lang="en-US" sz="2400" dirty="0">
                    <a:solidFill>
                      <a:srgbClr val="0000FF"/>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Recall that d was chosen to be a positive inverse for e modulo(p-1)(q-1), which exists because </a:t>
                </a:r>
                <a:r>
                  <a:rPr lang="en-US" sz="2400" dirty="0" err="1">
                    <a:latin typeface="Times New Roman" panose="02020603050405020304" pitchFamily="18" charset="0"/>
                    <a:cs typeface="Times New Roman" panose="02020603050405020304" pitchFamily="18" charset="0"/>
                  </a:rPr>
                  <a:t>gcd</a:t>
                </a:r>
                <a:r>
                  <a:rPr lang="en-US" sz="2400" dirty="0">
                    <a:latin typeface="Times New Roman" panose="02020603050405020304" pitchFamily="18" charset="0"/>
                    <a:cs typeface="Times New Roman" panose="02020603050405020304" pitchFamily="18" charset="0"/>
                  </a:rPr>
                  <a:t>(e, (p-1)(q-1)) = 1.  In other words,</a:t>
                </a:r>
              </a:p>
              <a:p>
                <a:pPr marL="0" indent="0">
                  <a:spcBef>
                    <a:spcPts val="1200"/>
                  </a:spcBef>
                  <a:buNone/>
                </a:pPr>
                <a:r>
                  <a:rPr lang="en-US" sz="2400" dirty="0">
                    <a:latin typeface="Times New Roman" panose="02020603050405020304" pitchFamily="18" charset="0"/>
                    <a:cs typeface="Times New Roman" panose="02020603050405020304" pitchFamily="18" charset="0"/>
                  </a:rPr>
                  <a:t>	ed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1 (mod(p-1)(q-1)),</a:t>
                </a:r>
              </a:p>
              <a:p>
                <a:pPr marL="0" indent="0">
                  <a:spcBef>
                    <a:spcPts val="1200"/>
                  </a:spcBef>
                  <a:buNone/>
                </a:pPr>
                <a:r>
                  <a:rPr lang="en-US" sz="2400" dirty="0">
                    <a:latin typeface="Times New Roman" panose="02020603050405020304" pitchFamily="18" charset="0"/>
                    <a:cs typeface="Times New Roman" panose="02020603050405020304" pitchFamily="18" charset="0"/>
                  </a:rPr>
                  <a:t>or equivalently,</a:t>
                </a:r>
              </a:p>
              <a:p>
                <a:pPr marL="0" indent="0">
                  <a:spcBef>
                    <a:spcPts val="1200"/>
                  </a:spcBef>
                  <a:buNone/>
                </a:pPr>
                <a:r>
                  <a:rPr lang="en-US" sz="2400" dirty="0">
                    <a:latin typeface="Times New Roman" panose="02020603050405020304" pitchFamily="18" charset="0"/>
                    <a:cs typeface="Times New Roman" panose="02020603050405020304" pitchFamily="18" charset="0"/>
                  </a:rPr>
                  <a:t>	ed = 1 + k (p-1)(q-1)    for some positive integer k.</a:t>
                </a:r>
              </a:p>
              <a:p>
                <a:pPr marL="0" indent="0">
                  <a:spcBef>
                    <a:spcPts val="1200"/>
                  </a:spcBef>
                  <a:buNone/>
                </a:pPr>
                <a:r>
                  <a:rPr lang="en-US" sz="2400" dirty="0">
                    <a:latin typeface="Times New Roman" panose="02020603050405020304" pitchFamily="18" charset="0"/>
                    <a:cs typeface="Times New Roman" panose="02020603050405020304" pitchFamily="18" charset="0"/>
                  </a:rPr>
                  <a:t>Therefore, </a:t>
                </a:r>
              </a:p>
              <a:p>
                <a:pPr marL="0" indent="0">
                  <a:spcBef>
                    <a:spcPts val="1200"/>
                  </a:spcBef>
                  <a:buNone/>
                </a:pPr>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 M</a:t>
                </a:r>
                <a:r>
                  <a:rPr lang="en-US" sz="2400" baseline="30000" dirty="0">
                    <a:solidFill>
                      <a:srgbClr val="0000FF"/>
                    </a:solidFill>
                    <a:latin typeface="Times New Roman" panose="02020603050405020304" pitchFamily="18" charset="0"/>
                    <a:cs typeface="Times New Roman" panose="02020603050405020304" pitchFamily="18" charset="0"/>
                  </a:rPr>
                  <a:t>ed </a:t>
                </a:r>
                <a:r>
                  <a:rPr lang="en-US" sz="2400" dirty="0">
                    <a:solidFill>
                      <a:srgbClr val="0000FF"/>
                    </a:solidFill>
                    <a:latin typeface="Times New Roman" panose="02020603050405020304" pitchFamily="18" charset="0"/>
                    <a:cs typeface="Times New Roman" panose="02020603050405020304" pitchFamily="18" charset="0"/>
                  </a:rPr>
                  <a:t>= M</a:t>
                </a:r>
                <a:r>
                  <a:rPr lang="en-US" sz="2400" baseline="30000" dirty="0">
                    <a:latin typeface="Times New Roman" panose="02020603050405020304" pitchFamily="18" charset="0"/>
                    <a:cs typeface="Times New Roman" panose="02020603050405020304" pitchFamily="18" charset="0"/>
                  </a:rPr>
                  <a:t>1 + k (p-1)(q-1) </a:t>
                </a:r>
                <a:r>
                  <a:rPr lang="en-US" sz="2400" dirty="0">
                    <a:latin typeface="Times New Roman" panose="02020603050405020304" pitchFamily="18" charset="0"/>
                    <a:cs typeface="Times New Roman" panose="02020603050405020304" pitchFamily="18" charset="0"/>
                  </a:rPr>
                  <a:t> = M(M</a:t>
                </a:r>
                <a:r>
                  <a:rPr lang="en-US" sz="2400" baseline="30000" dirty="0">
                    <a:latin typeface="Times New Roman" panose="02020603050405020304" pitchFamily="18" charset="0"/>
                    <a:cs typeface="Times New Roman" panose="02020603050405020304" pitchFamily="18" charset="0"/>
                  </a:rPr>
                  <a:t>p-1</a:t>
                </a:r>
                <a:r>
                  <a:rPr lang="en-US" sz="2400" dirty="0">
                    <a:latin typeface="Times New Roman" panose="02020603050405020304" pitchFamily="18" charset="0"/>
                    <a:cs typeface="Times New Roman" panose="02020603050405020304" pitchFamily="18" charset="0"/>
                  </a:rPr>
                  <a:t> )</a:t>
                </a:r>
                <a:r>
                  <a:rPr lang="en-US" sz="2400" baseline="30000" dirty="0">
                    <a:latin typeface="Times New Roman" panose="02020603050405020304" pitchFamily="18" charset="0"/>
                    <a:cs typeface="Times New Roman" panose="02020603050405020304" pitchFamily="18" charset="0"/>
                  </a:rPr>
                  <a:t>k(q-1)  </a:t>
                </a:r>
                <a:r>
                  <a:rPr lang="en-US" sz="2400" dirty="0">
                    <a:latin typeface="Times New Roman" panose="02020603050405020304" pitchFamily="18" charset="0"/>
                    <a:cs typeface="Times New Roman" panose="02020603050405020304" pitchFamily="18" charset="0"/>
                  </a:rPr>
                  <a:t> = M(M</a:t>
                </a:r>
                <a:r>
                  <a:rPr lang="en-US" sz="2400" baseline="30000" dirty="0">
                    <a:latin typeface="Times New Roman" panose="02020603050405020304" pitchFamily="18" charset="0"/>
                    <a:cs typeface="Times New Roman" panose="02020603050405020304" pitchFamily="18" charset="0"/>
                  </a:rPr>
                  <a:t>q-1</a:t>
                </a:r>
                <a:r>
                  <a:rPr lang="en-US" sz="2400" dirty="0">
                    <a:latin typeface="Times New Roman" panose="02020603050405020304" pitchFamily="18" charset="0"/>
                    <a:cs typeface="Times New Roman" panose="02020603050405020304" pitchFamily="18" charset="0"/>
                  </a:rPr>
                  <a:t> )</a:t>
                </a:r>
                <a:r>
                  <a:rPr lang="en-US" sz="2400" baseline="30000" dirty="0">
                    <a:latin typeface="Times New Roman" panose="02020603050405020304" pitchFamily="18" charset="0"/>
                    <a:cs typeface="Times New Roman" panose="02020603050405020304" pitchFamily="18" charset="0"/>
                  </a:rPr>
                  <a:t>k(p-1)</a:t>
                </a:r>
                <a:r>
                  <a:rPr lang="en-US" sz="2400" dirty="0">
                    <a:latin typeface="Times New Roman" panose="02020603050405020304" pitchFamily="18" charset="0"/>
                    <a:cs typeface="Times New Roman" panose="02020603050405020304" pitchFamily="18" charset="0"/>
                  </a:rPr>
                  <a:t> </a:t>
                </a:r>
              </a:p>
            </p:txBody>
          </p:sp>
        </mc:Choice>
        <mc:Fallback xmlns="">
          <p:sp>
            <p:nvSpPr>
              <p:cNvPr id="3" name="Content Placeholder 2">
                <a:extLst>
                  <a:ext uri="{FF2B5EF4-FFF2-40B4-BE49-F238E27FC236}">
                    <a16:creationId xmlns="" xmlns:a16="http://schemas.microsoft.com/office/drawing/2014/main" xmlns:a14="http://schemas.microsoft.com/office/drawing/2010/main" id="{35BFD7A6-8FEA-4B4D-9F83-04837CA51D0F}"/>
                  </a:ext>
                </a:extLst>
              </p:cNvPr>
              <p:cNvSpPr>
                <a:spLocks noGrp="1" noRot="1" noChangeAspect="1" noMove="1" noResize="1" noEditPoints="1" noAdjustHandles="1" noChangeArrowheads="1" noChangeShapeType="1" noTextEdit="1"/>
              </p:cNvSpPr>
              <p:nvPr>
                <p:ph idx="1"/>
              </p:nvPr>
            </p:nvSpPr>
            <p:spPr>
              <a:xfrm>
                <a:off x="1207363" y="978827"/>
                <a:ext cx="9486932" cy="5448605"/>
              </a:xfrm>
              <a:blipFill rotWithShape="0">
                <a:blip r:embed="rId2"/>
                <a:stretch>
                  <a:fillRect l="-964" t="-1568" b="-3471"/>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9515CE5F-5D64-48D6-BB9C-D05BC2E0FEE7}"/>
              </a:ext>
            </a:extLst>
          </p:cNvPr>
          <p:cNvSpPr/>
          <p:nvPr/>
        </p:nvSpPr>
        <p:spPr>
          <a:xfrm rot="20706359" flipH="1">
            <a:off x="652933" y="3370798"/>
            <a:ext cx="459310" cy="388836"/>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6" name="Straight Connector 5">
            <a:extLst>
              <a:ext uri="{FF2B5EF4-FFF2-40B4-BE49-F238E27FC236}">
                <a16:creationId xmlns:a16="http://schemas.microsoft.com/office/drawing/2014/main" id="{E5D6554C-CB07-41ED-A5D0-D2125F2DD16D}"/>
              </a:ext>
            </a:extLst>
          </p:cNvPr>
          <p:cNvCxnSpPr/>
          <p:nvPr/>
        </p:nvCxnSpPr>
        <p:spPr>
          <a:xfrm>
            <a:off x="1207363" y="3222171"/>
            <a:ext cx="936484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1604371"/>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9C09D-E956-462C-87A6-0F1455414104}"/>
              </a:ext>
            </a:extLst>
          </p:cNvPr>
          <p:cNvSpPr>
            <a:spLocks noGrp="1"/>
          </p:cNvSpPr>
          <p:nvPr>
            <p:ph type="title"/>
          </p:nvPr>
        </p:nvSpPr>
        <p:spPr>
          <a:xfrm>
            <a:off x="1465217" y="473041"/>
            <a:ext cx="6128657" cy="732154"/>
          </a:xfrm>
        </p:spPr>
        <p:txBody>
          <a:bodyPr>
            <a:normAutofit/>
          </a:bodyPr>
          <a:lstStyle/>
          <a:p>
            <a:r>
              <a:rPr lang="en-US" sz="3200" dirty="0">
                <a:latin typeface="+mn-lt"/>
              </a:rPr>
              <a:t>Why Does the RSA Cipher 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BFD7A6-8FEA-4B4D-9F83-04837CA51D0F}"/>
                  </a:ext>
                </a:extLst>
              </p:cNvPr>
              <p:cNvSpPr>
                <a:spLocks noGrp="1"/>
              </p:cNvSpPr>
              <p:nvPr>
                <p:ph idx="1"/>
              </p:nvPr>
            </p:nvSpPr>
            <p:spPr>
              <a:xfrm>
                <a:off x="1465217" y="1452110"/>
                <a:ext cx="9011194" cy="4754880"/>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Therefore,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 M</a:t>
                </a:r>
                <a:r>
                  <a:rPr lang="en-US" sz="2400" baseline="30000" dirty="0">
                    <a:solidFill>
                      <a:srgbClr val="0000FF"/>
                    </a:solidFill>
                    <a:latin typeface="Times New Roman" panose="02020603050405020304" pitchFamily="18" charset="0"/>
                    <a:cs typeface="Times New Roman" panose="02020603050405020304" pitchFamily="18" charset="0"/>
                  </a:rPr>
                  <a:t>ed </a:t>
                </a:r>
                <a:r>
                  <a:rPr lang="en-US" sz="2400" dirty="0">
                    <a:solidFill>
                      <a:srgbClr val="0000FF"/>
                    </a:solidFill>
                    <a:latin typeface="Times New Roman" panose="02020603050405020304" pitchFamily="18" charset="0"/>
                    <a:cs typeface="Times New Roman" panose="02020603050405020304" pitchFamily="18" charset="0"/>
                  </a:rPr>
                  <a:t>= M</a:t>
                </a:r>
                <a:r>
                  <a:rPr lang="en-US" sz="2400" baseline="30000" dirty="0">
                    <a:latin typeface="Times New Roman" panose="02020603050405020304" pitchFamily="18" charset="0"/>
                    <a:cs typeface="Times New Roman" panose="02020603050405020304" pitchFamily="18" charset="0"/>
                  </a:rPr>
                  <a:t>1 + k (p-1)(q-1) </a:t>
                </a:r>
                <a:r>
                  <a:rPr lang="en-US" sz="2400" dirty="0">
                    <a:latin typeface="Times New Roman" panose="02020603050405020304" pitchFamily="18" charset="0"/>
                    <a:cs typeface="Times New Roman" panose="02020603050405020304" pitchFamily="18" charset="0"/>
                  </a:rPr>
                  <a:t> = M(M</a:t>
                </a:r>
                <a:r>
                  <a:rPr lang="en-US" sz="2400" baseline="30000" dirty="0">
                    <a:latin typeface="Times New Roman" panose="02020603050405020304" pitchFamily="18" charset="0"/>
                    <a:cs typeface="Times New Roman" panose="02020603050405020304" pitchFamily="18" charset="0"/>
                  </a:rPr>
                  <a:t>p-1</a:t>
                </a:r>
                <a:r>
                  <a:rPr lang="en-US" sz="2400" dirty="0">
                    <a:latin typeface="Times New Roman" panose="02020603050405020304" pitchFamily="18" charset="0"/>
                    <a:cs typeface="Times New Roman" panose="02020603050405020304" pitchFamily="18" charset="0"/>
                  </a:rPr>
                  <a:t> )</a:t>
                </a:r>
                <a:r>
                  <a:rPr lang="en-US" sz="2400" baseline="30000" dirty="0">
                    <a:latin typeface="Times New Roman" panose="02020603050405020304" pitchFamily="18" charset="0"/>
                    <a:cs typeface="Times New Roman" panose="02020603050405020304" pitchFamily="18" charset="0"/>
                  </a:rPr>
                  <a:t>k(q-1)  </a:t>
                </a:r>
                <a:r>
                  <a:rPr lang="en-US" sz="2400" dirty="0">
                    <a:latin typeface="Times New Roman" panose="02020603050405020304" pitchFamily="18" charset="0"/>
                    <a:cs typeface="Times New Roman" panose="02020603050405020304" pitchFamily="18" charset="0"/>
                  </a:rPr>
                  <a:t> = M(M</a:t>
                </a:r>
                <a:r>
                  <a:rPr lang="en-US" sz="2400" baseline="30000" dirty="0">
                    <a:latin typeface="Times New Roman" panose="02020603050405020304" pitchFamily="18" charset="0"/>
                    <a:cs typeface="Times New Roman" panose="02020603050405020304" pitchFamily="18" charset="0"/>
                  </a:rPr>
                  <a:t>q-1</a:t>
                </a:r>
                <a:r>
                  <a:rPr lang="en-US" sz="2400" dirty="0">
                    <a:latin typeface="Times New Roman" panose="02020603050405020304" pitchFamily="18" charset="0"/>
                    <a:cs typeface="Times New Roman" panose="02020603050405020304" pitchFamily="18" charset="0"/>
                  </a:rPr>
                  <a:t> )</a:t>
                </a:r>
                <a:r>
                  <a:rPr lang="en-US" sz="2400" baseline="30000" dirty="0">
                    <a:latin typeface="Times New Roman" panose="02020603050405020304" pitchFamily="18" charset="0"/>
                    <a:cs typeface="Times New Roman" panose="02020603050405020304" pitchFamily="18" charset="0"/>
                  </a:rPr>
                  <a:t>k(p-1)</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If p </a:t>
                </a:r>
                <a:r>
                  <a:rPr lang="en-US" sz="2400" strike="sngStrike"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M, then by Fermat’s little theorem, </a:t>
                </a:r>
                <a:r>
                  <a:rPr lang="en-US" sz="2400" dirty="0">
                    <a:solidFill>
                      <a:srgbClr val="0000FF"/>
                    </a:solidFill>
                    <a:latin typeface="Times New Roman" panose="02020603050405020304" pitchFamily="18" charset="0"/>
                    <a:cs typeface="Times New Roman" panose="02020603050405020304" pitchFamily="18" charset="0"/>
                  </a:rPr>
                  <a:t>M</a:t>
                </a:r>
                <a:r>
                  <a:rPr lang="en-US" sz="2400" baseline="30000" dirty="0">
                    <a:solidFill>
                      <a:srgbClr val="0000FF"/>
                    </a:solidFill>
                    <a:latin typeface="Times New Roman" panose="02020603050405020304" pitchFamily="18" charset="0"/>
                    <a:cs typeface="Times New Roman" panose="02020603050405020304" pitchFamily="18" charset="0"/>
                  </a:rPr>
                  <a:t>p-1</a:t>
                </a:r>
                <a:r>
                  <a:rPr lang="en-US" sz="24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r>
                      <a:rPr lang="en-US" sz="2400" i="1"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1 (mod p), and so</a:t>
                </a:r>
              </a:p>
              <a:p>
                <a:pPr marL="0" indent="0">
                  <a:buNone/>
                </a:pPr>
                <a:r>
                  <a:rPr lang="en-US" sz="2400" dirty="0">
                    <a:solidFill>
                      <a:srgbClr val="0000FF"/>
                    </a:solidFill>
                    <a:latin typeface="Times New Roman" panose="02020603050405020304" pitchFamily="18" charset="0"/>
                    <a:cs typeface="Times New Roman" panose="02020603050405020304" pitchFamily="18" charset="0"/>
                  </a:rPr>
                  <a:t> 	M</a:t>
                </a:r>
                <a:r>
                  <a:rPr lang="en-US" sz="2400" baseline="30000" dirty="0">
                    <a:solidFill>
                      <a:srgbClr val="0000FF"/>
                    </a:solidFill>
                    <a:latin typeface="Times New Roman" panose="02020603050405020304" pitchFamily="18" charset="0"/>
                    <a:cs typeface="Times New Roman" panose="02020603050405020304" pitchFamily="18" charset="0"/>
                  </a:rPr>
                  <a:t>ed </a:t>
                </a:r>
                <a:r>
                  <a:rPr lang="en-US" sz="2400" dirty="0">
                    <a:solidFill>
                      <a:srgbClr val="0000FF"/>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M(M</a:t>
                </a:r>
                <a:r>
                  <a:rPr lang="en-US" sz="2400" baseline="30000" dirty="0">
                    <a:latin typeface="Times New Roman" panose="02020603050405020304" pitchFamily="18" charset="0"/>
                    <a:cs typeface="Times New Roman" panose="02020603050405020304" pitchFamily="18" charset="0"/>
                  </a:rPr>
                  <a:t>p-1</a:t>
                </a:r>
                <a:r>
                  <a:rPr lang="en-US" sz="2400" dirty="0">
                    <a:latin typeface="Times New Roman" panose="02020603050405020304" pitchFamily="18" charset="0"/>
                    <a:cs typeface="Times New Roman" panose="02020603050405020304" pitchFamily="18" charset="0"/>
                  </a:rPr>
                  <a:t> )</a:t>
                </a:r>
                <a:r>
                  <a:rPr lang="en-US" sz="2400" baseline="30000" dirty="0">
                    <a:latin typeface="Times New Roman" panose="02020603050405020304" pitchFamily="18" charset="0"/>
                    <a:cs typeface="Times New Roman" panose="02020603050405020304" pitchFamily="18" charset="0"/>
                  </a:rPr>
                  <a:t>k(q-1) </a:t>
                </a:r>
                <a14:m>
                  <m:oMath xmlns:m="http://schemas.openxmlformats.org/officeDocument/2006/math">
                    <m:r>
                      <a:rPr lang="en-US" sz="2400" i="1"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M(1)</a:t>
                </a:r>
                <a:r>
                  <a:rPr lang="en-US" sz="2400" baseline="30000" dirty="0">
                    <a:latin typeface="Times New Roman" panose="02020603050405020304" pitchFamily="18" charset="0"/>
                    <a:cs typeface="Times New Roman" panose="02020603050405020304" pitchFamily="18" charset="0"/>
                  </a:rPr>
                  <a:t>k(q-1)</a:t>
                </a:r>
                <a:r>
                  <a:rPr lang="en-US" sz="2400" dirty="0">
                    <a:latin typeface="Times New Roman" panose="02020603050405020304" pitchFamily="18" charset="0"/>
                    <a:cs typeface="Times New Roman" panose="02020603050405020304" pitchFamily="18" charset="0"/>
                  </a:rPr>
                  <a:t> (mod p) = M (mod p).</a:t>
                </a:r>
              </a:p>
              <a:p>
                <a:pPr marL="0" indent="0">
                  <a:buNone/>
                </a:pPr>
                <a:r>
                  <a:rPr lang="en-US" sz="2400" dirty="0">
                    <a:latin typeface="Times New Roman" panose="02020603050405020304" pitchFamily="18" charset="0"/>
                    <a:cs typeface="Times New Roman" panose="02020603050405020304" pitchFamily="18" charset="0"/>
                  </a:rPr>
                  <a:t>Likewise, if q </a:t>
                </a:r>
                <a:r>
                  <a:rPr lang="en-US" sz="2400" strike="sngStrike"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M, then by Fermat’s little theorem, </a:t>
                </a:r>
                <a:r>
                  <a:rPr lang="en-US" sz="2400" dirty="0">
                    <a:solidFill>
                      <a:srgbClr val="0000FF"/>
                    </a:solidFill>
                    <a:latin typeface="Times New Roman" panose="02020603050405020304" pitchFamily="18" charset="0"/>
                    <a:cs typeface="Times New Roman" panose="02020603050405020304" pitchFamily="18" charset="0"/>
                  </a:rPr>
                  <a:t>M</a:t>
                </a:r>
                <a:r>
                  <a:rPr lang="en-US" sz="2400" baseline="30000" dirty="0">
                    <a:solidFill>
                      <a:srgbClr val="0000FF"/>
                    </a:solidFill>
                    <a:latin typeface="Times New Roman" panose="02020603050405020304" pitchFamily="18" charset="0"/>
                    <a:cs typeface="Times New Roman" panose="02020603050405020304" pitchFamily="18" charset="0"/>
                  </a:rPr>
                  <a:t>q-1</a:t>
                </a:r>
                <a:r>
                  <a:rPr lang="en-US" sz="24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r>
                      <a:rPr lang="en-US" sz="2400" i="1"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1 (mod q), and so</a:t>
                </a:r>
              </a:p>
              <a:p>
                <a:pPr marL="0" indent="0">
                  <a:buNone/>
                </a:pPr>
                <a:r>
                  <a:rPr lang="en-US" sz="2400" dirty="0">
                    <a:solidFill>
                      <a:srgbClr val="0000FF"/>
                    </a:solidFill>
                    <a:latin typeface="Times New Roman" panose="02020603050405020304" pitchFamily="18" charset="0"/>
                    <a:cs typeface="Times New Roman" panose="02020603050405020304" pitchFamily="18" charset="0"/>
                  </a:rPr>
                  <a:t> 	M</a:t>
                </a:r>
                <a:r>
                  <a:rPr lang="en-US" sz="2400" baseline="30000" dirty="0">
                    <a:solidFill>
                      <a:srgbClr val="0000FF"/>
                    </a:solidFill>
                    <a:latin typeface="Times New Roman" panose="02020603050405020304" pitchFamily="18" charset="0"/>
                    <a:cs typeface="Times New Roman" panose="02020603050405020304" pitchFamily="18" charset="0"/>
                  </a:rPr>
                  <a:t>ed </a:t>
                </a:r>
                <a:r>
                  <a:rPr lang="en-US" sz="2400" dirty="0">
                    <a:solidFill>
                      <a:srgbClr val="0000FF"/>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M(M</a:t>
                </a:r>
                <a:r>
                  <a:rPr lang="en-US" sz="2400" baseline="30000" dirty="0">
                    <a:latin typeface="Times New Roman" panose="02020603050405020304" pitchFamily="18" charset="0"/>
                    <a:cs typeface="Times New Roman" panose="02020603050405020304" pitchFamily="18" charset="0"/>
                  </a:rPr>
                  <a:t>q-1</a:t>
                </a:r>
                <a:r>
                  <a:rPr lang="en-US" sz="2400" dirty="0">
                    <a:latin typeface="Times New Roman" panose="02020603050405020304" pitchFamily="18" charset="0"/>
                    <a:cs typeface="Times New Roman" panose="02020603050405020304" pitchFamily="18" charset="0"/>
                  </a:rPr>
                  <a:t> )</a:t>
                </a:r>
                <a:r>
                  <a:rPr lang="en-US" sz="2400" baseline="30000" dirty="0">
                    <a:latin typeface="Times New Roman" panose="02020603050405020304" pitchFamily="18" charset="0"/>
                    <a:cs typeface="Times New Roman" panose="02020603050405020304" pitchFamily="18" charset="0"/>
                  </a:rPr>
                  <a:t>k(p-1) </a:t>
                </a:r>
                <a14:m>
                  <m:oMath xmlns:m="http://schemas.openxmlformats.org/officeDocument/2006/math">
                    <m:r>
                      <a:rPr lang="en-US" sz="2400" i="1"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M(1)</a:t>
                </a:r>
                <a:r>
                  <a:rPr lang="en-US" sz="2400" baseline="30000" dirty="0">
                    <a:latin typeface="Times New Roman" panose="02020603050405020304" pitchFamily="18" charset="0"/>
                    <a:cs typeface="Times New Roman" panose="02020603050405020304" pitchFamily="18" charset="0"/>
                  </a:rPr>
                  <a:t>k(p-1)</a:t>
                </a:r>
                <a:r>
                  <a:rPr lang="en-US" sz="2400" dirty="0">
                    <a:latin typeface="Times New Roman" panose="02020603050405020304" pitchFamily="18" charset="0"/>
                    <a:cs typeface="Times New Roman" panose="02020603050405020304" pitchFamily="18" charset="0"/>
                  </a:rPr>
                  <a:t> (mod q) = M (mod q).</a:t>
                </a:r>
              </a:p>
              <a:p>
                <a:pPr marL="0" indent="0">
                  <a:buNone/>
                </a:pPr>
                <a:r>
                  <a:rPr lang="en-US" sz="2400" dirty="0">
                    <a:latin typeface="Times New Roman" panose="02020603050405020304" pitchFamily="18" charset="0"/>
                    <a:cs typeface="Times New Roman" panose="02020603050405020304" pitchFamily="18" charset="0"/>
                  </a:rPr>
                  <a:t>Thus, if M is relatively prime to </a:t>
                </a:r>
                <a:r>
                  <a:rPr lang="en-US" sz="2400" dirty="0" err="1">
                    <a:latin typeface="Times New Roman" panose="02020603050405020304" pitchFamily="18" charset="0"/>
                    <a:cs typeface="Times New Roman" panose="02020603050405020304" pitchFamily="18" charset="0"/>
                  </a:rPr>
                  <a:t>pq</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solidFill>
                      <a:srgbClr val="0000FF"/>
                    </a:solidFill>
                    <a:latin typeface="Times New Roman" panose="02020603050405020304" pitchFamily="18" charset="0"/>
                    <a:cs typeface="Times New Roman" panose="02020603050405020304" pitchFamily="18" charset="0"/>
                  </a:rPr>
                  <a:t>	M</a:t>
                </a:r>
                <a:r>
                  <a:rPr lang="en-US" sz="2400" baseline="30000" dirty="0">
                    <a:solidFill>
                      <a:srgbClr val="0000FF"/>
                    </a:solidFill>
                    <a:latin typeface="Times New Roman" panose="02020603050405020304" pitchFamily="18" charset="0"/>
                    <a:cs typeface="Times New Roman" panose="02020603050405020304" pitchFamily="18" charset="0"/>
                  </a:rPr>
                  <a:t>ed </a:t>
                </a:r>
                <a14:m>
                  <m:oMath xmlns:m="http://schemas.openxmlformats.org/officeDocument/2006/math">
                    <m:r>
                      <a:rPr lang="en-US" sz="2400" i="1"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 (mod p)  and </a:t>
                </a:r>
                <a:r>
                  <a:rPr lang="en-US" sz="2400" dirty="0">
                    <a:solidFill>
                      <a:srgbClr val="0000FF"/>
                    </a:solidFill>
                    <a:latin typeface="Times New Roman" panose="02020603050405020304" pitchFamily="18" charset="0"/>
                    <a:cs typeface="Times New Roman" panose="02020603050405020304" pitchFamily="18" charset="0"/>
                  </a:rPr>
                  <a:t>M</a:t>
                </a:r>
                <a:r>
                  <a:rPr lang="en-US" sz="2400" baseline="30000" dirty="0">
                    <a:solidFill>
                      <a:srgbClr val="0000FF"/>
                    </a:solidFill>
                    <a:latin typeface="Times New Roman" panose="02020603050405020304" pitchFamily="18" charset="0"/>
                    <a:cs typeface="Times New Roman" panose="02020603050405020304" pitchFamily="18" charset="0"/>
                  </a:rPr>
                  <a:t>ed </a:t>
                </a:r>
                <a14:m>
                  <m:oMath xmlns:m="http://schemas.openxmlformats.org/officeDocument/2006/math">
                    <m:r>
                      <a:rPr lang="en-US" sz="2400" i="1"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 (mod q).</a:t>
                </a:r>
              </a:p>
            </p:txBody>
          </p:sp>
        </mc:Choice>
        <mc:Fallback xmlns="">
          <p:sp>
            <p:nvSpPr>
              <p:cNvPr id="3" name="Content Placeholder 2">
                <a:extLst>
                  <a:ext uri="{FF2B5EF4-FFF2-40B4-BE49-F238E27FC236}">
                    <a16:creationId xmlns:a16="http://schemas.microsoft.com/office/drawing/2014/main" id="{35BFD7A6-8FEA-4B4D-9F83-04837CA51D0F}"/>
                  </a:ext>
                </a:extLst>
              </p:cNvPr>
              <p:cNvSpPr>
                <a:spLocks noGrp="1" noRot="1" noChangeAspect="1" noMove="1" noResize="1" noEditPoints="1" noAdjustHandles="1" noChangeArrowheads="1" noChangeShapeType="1" noTextEdit="1"/>
              </p:cNvSpPr>
              <p:nvPr>
                <p:ph idx="1"/>
              </p:nvPr>
            </p:nvSpPr>
            <p:spPr>
              <a:xfrm>
                <a:off x="1465217" y="1452110"/>
                <a:ext cx="9011194" cy="4754880"/>
              </a:xfrm>
              <a:blipFill>
                <a:blip r:embed="rId2"/>
                <a:stretch>
                  <a:fillRect l="-1014" t="-1795"/>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52F8F1A6-2183-4B29-8B29-0A1BC75A3573}"/>
              </a:ext>
            </a:extLst>
          </p:cNvPr>
          <p:cNvSpPr/>
          <p:nvPr/>
        </p:nvSpPr>
        <p:spPr>
          <a:xfrm rot="20706359" flipH="1">
            <a:off x="827101" y="1010777"/>
            <a:ext cx="459310" cy="388836"/>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726926082"/>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9C09D-E956-462C-87A6-0F1455414104}"/>
              </a:ext>
            </a:extLst>
          </p:cNvPr>
          <p:cNvSpPr>
            <a:spLocks noGrp="1"/>
          </p:cNvSpPr>
          <p:nvPr>
            <p:ph type="title"/>
          </p:nvPr>
        </p:nvSpPr>
        <p:spPr>
          <a:xfrm>
            <a:off x="1298650" y="592203"/>
            <a:ext cx="5902234" cy="732154"/>
          </a:xfrm>
        </p:spPr>
        <p:txBody>
          <a:bodyPr>
            <a:normAutofit/>
          </a:bodyPr>
          <a:lstStyle/>
          <a:p>
            <a:r>
              <a:rPr lang="en-US" sz="3200" dirty="0"/>
              <a:t>Why Does the RSA </a:t>
            </a:r>
            <a:r>
              <a:rPr lang="en-US" sz="3200"/>
              <a:t>Cipher Work?</a:t>
            </a:r>
            <a:endParaRPr lang="en-US" sz="3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BFD7A6-8FEA-4B4D-9F83-04837CA51D0F}"/>
                  </a:ext>
                </a:extLst>
              </p:cNvPr>
              <p:cNvSpPr>
                <a:spLocks noGrp="1"/>
              </p:cNvSpPr>
              <p:nvPr>
                <p:ph idx="1"/>
              </p:nvPr>
            </p:nvSpPr>
            <p:spPr>
              <a:xfrm>
                <a:off x="1395549" y="1324357"/>
                <a:ext cx="9124405" cy="5216434"/>
              </a:xfrm>
            </p:spPr>
            <p:txBody>
              <a:bodyPr>
                <a:normAutofit/>
              </a:bodyPr>
              <a:lstStyle/>
              <a:p>
                <a:pPr marL="0" indent="0">
                  <a:lnSpc>
                    <a:spcPct val="100000"/>
                  </a:lnSpc>
                  <a:spcBef>
                    <a:spcPts val="600"/>
                  </a:spcBef>
                  <a:spcAft>
                    <a:spcPts val="600"/>
                  </a:spcAft>
                  <a:buNone/>
                </a:pPr>
                <a:r>
                  <a:rPr lang="en-US" sz="2400" dirty="0">
                    <a:latin typeface="Times New Roman" panose="02020603050405020304" pitchFamily="18" charset="0"/>
                    <a:cs typeface="Times New Roman" panose="02020603050405020304" pitchFamily="18" charset="0"/>
                  </a:rPr>
                  <a:t>…</a:t>
                </a:r>
              </a:p>
              <a:p>
                <a:pPr marL="0" indent="0">
                  <a:lnSpc>
                    <a:spcPct val="100000"/>
                  </a:lnSpc>
                  <a:spcBef>
                    <a:spcPts val="600"/>
                  </a:spcBef>
                  <a:spcAft>
                    <a:spcPts val="600"/>
                  </a:spcAft>
                  <a:buNone/>
                </a:pPr>
                <a:r>
                  <a:rPr lang="en-US" sz="2400" dirty="0">
                    <a:latin typeface="Times New Roman" panose="02020603050405020304" pitchFamily="18" charset="0"/>
                    <a:cs typeface="Times New Roman" panose="02020603050405020304" pitchFamily="18" charset="0"/>
                  </a:rPr>
                  <a:t>If M is not relative prime to </a:t>
                </a:r>
                <a:r>
                  <a:rPr lang="en-US" sz="2400" dirty="0" err="1">
                    <a:latin typeface="Times New Roman" panose="02020603050405020304" pitchFamily="18" charset="0"/>
                    <a:cs typeface="Times New Roman" panose="02020603050405020304" pitchFamily="18" charset="0"/>
                  </a:rPr>
                  <a:t>pq</a:t>
                </a:r>
                <a:r>
                  <a:rPr lang="en-US" sz="2400" dirty="0">
                    <a:latin typeface="Times New Roman" panose="02020603050405020304" pitchFamily="18" charset="0"/>
                    <a:cs typeface="Times New Roman" panose="02020603050405020304" pitchFamily="18" charset="0"/>
                  </a:rPr>
                  <a:t>, then either p | M or q | M. Without loss of generality, assume p | M. It follows that </a:t>
                </a:r>
                <a:r>
                  <a:rPr lang="en-US" sz="2400" dirty="0">
                    <a:solidFill>
                      <a:srgbClr val="0000FF"/>
                    </a:solidFill>
                    <a:latin typeface="Times New Roman" panose="02020603050405020304" pitchFamily="18" charset="0"/>
                    <a:cs typeface="Times New Roman" panose="02020603050405020304" pitchFamily="18" charset="0"/>
                  </a:rPr>
                  <a:t>M</a:t>
                </a:r>
                <a:r>
                  <a:rPr lang="en-US" sz="2400" baseline="30000" dirty="0">
                    <a:solidFill>
                      <a:srgbClr val="0000FF"/>
                    </a:solidFill>
                    <a:latin typeface="Times New Roman" panose="02020603050405020304" pitchFamily="18" charset="0"/>
                    <a:cs typeface="Times New Roman" panose="02020603050405020304" pitchFamily="18" charset="0"/>
                  </a:rPr>
                  <a:t>ed</a:t>
                </a:r>
                <a:r>
                  <a:rPr lang="en-US" sz="24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r>
                      <a:rPr lang="en-US" sz="240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0 </a:t>
                </a:r>
                <a14:m>
                  <m:oMath xmlns:m="http://schemas.openxmlformats.org/officeDocument/2006/math">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M(mod p). Moreover, because M &lt; </a:t>
                </a:r>
                <a:r>
                  <a:rPr lang="en-US" sz="2400" dirty="0" err="1">
                    <a:solidFill>
                      <a:srgbClr val="0000FF"/>
                    </a:solidFill>
                    <a:latin typeface="Times New Roman" panose="02020603050405020304" pitchFamily="18" charset="0"/>
                    <a:cs typeface="Times New Roman" panose="02020603050405020304" pitchFamily="18" charset="0"/>
                  </a:rPr>
                  <a:t>pq</a:t>
                </a:r>
                <a:r>
                  <a:rPr lang="en-US" sz="2400" dirty="0">
                    <a:solidFill>
                      <a:srgbClr val="0000FF"/>
                    </a:solidFill>
                    <a:latin typeface="Times New Roman" panose="02020603050405020304" pitchFamily="18" charset="0"/>
                    <a:cs typeface="Times New Roman" panose="02020603050405020304" pitchFamily="18" charset="0"/>
                  </a:rPr>
                  <a:t>, q | M, and thus, as above M</a:t>
                </a:r>
                <a:r>
                  <a:rPr lang="en-US" sz="2400" baseline="30000" dirty="0">
                    <a:solidFill>
                      <a:srgbClr val="0000FF"/>
                    </a:solidFill>
                    <a:latin typeface="Times New Roman" panose="02020603050405020304" pitchFamily="18" charset="0"/>
                    <a:cs typeface="Times New Roman" panose="02020603050405020304" pitchFamily="18" charset="0"/>
                  </a:rPr>
                  <a:t>ed</a:t>
                </a:r>
                <a:r>
                  <a:rPr lang="en-US" sz="24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r>
                      <a:rPr lang="en-US" sz="2400" i="1"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0 </a:t>
                </a:r>
                <a14:m>
                  <m:oMath xmlns:m="http://schemas.openxmlformats.org/officeDocument/2006/math">
                    <m:r>
                      <a:rPr lang="en-US"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M (mod q). Therefore, in this case also,  </a:t>
                </a:r>
                <a:endParaRPr lang="en-US" sz="2400"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600"/>
                  </a:spcAft>
                  <a:buNone/>
                </a:pPr>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 M</a:t>
                </a:r>
                <a:r>
                  <a:rPr lang="en-US" sz="2400" baseline="30000" dirty="0">
                    <a:solidFill>
                      <a:srgbClr val="0000FF"/>
                    </a:solidFill>
                    <a:latin typeface="Times New Roman" panose="02020603050405020304" pitchFamily="18" charset="0"/>
                    <a:cs typeface="Times New Roman" panose="02020603050405020304" pitchFamily="18" charset="0"/>
                  </a:rPr>
                  <a:t>ed </a:t>
                </a:r>
                <a14:m>
                  <m:oMath xmlns:m="http://schemas.openxmlformats.org/officeDocument/2006/math">
                    <m:r>
                      <a:rPr lang="en-US" sz="2400" i="1"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 (mod p)  and </a:t>
                </a:r>
                <a:r>
                  <a:rPr lang="en-US" sz="2400" dirty="0">
                    <a:solidFill>
                      <a:srgbClr val="0000FF"/>
                    </a:solidFill>
                    <a:latin typeface="Times New Roman" panose="02020603050405020304" pitchFamily="18" charset="0"/>
                    <a:cs typeface="Times New Roman" panose="02020603050405020304" pitchFamily="18" charset="0"/>
                  </a:rPr>
                  <a:t>M</a:t>
                </a:r>
                <a:r>
                  <a:rPr lang="en-US" sz="2400" baseline="30000" dirty="0">
                    <a:solidFill>
                      <a:srgbClr val="0000FF"/>
                    </a:solidFill>
                    <a:latin typeface="Times New Roman" panose="02020603050405020304" pitchFamily="18" charset="0"/>
                    <a:cs typeface="Times New Roman" panose="02020603050405020304" pitchFamily="18" charset="0"/>
                  </a:rPr>
                  <a:t>ed </a:t>
                </a:r>
                <a14:m>
                  <m:oMath xmlns:m="http://schemas.openxmlformats.org/officeDocument/2006/math">
                    <m:r>
                      <a:rPr lang="en-US" sz="2400" i="1"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 (mod q).</a:t>
                </a:r>
              </a:p>
              <a:p>
                <a:pPr marL="0" indent="0">
                  <a:lnSpc>
                    <a:spcPct val="100000"/>
                  </a:lnSpc>
                  <a:spcBef>
                    <a:spcPts val="600"/>
                  </a:spcBef>
                  <a:spcAft>
                    <a:spcPts val="600"/>
                  </a:spcAft>
                  <a:buNone/>
                </a:pPr>
                <a:r>
                  <a:rPr lang="en-US" sz="2400" dirty="0">
                    <a:latin typeface="Times New Roman" panose="02020603050405020304" pitchFamily="18" charset="0"/>
                    <a:cs typeface="Times New Roman" panose="02020603050405020304" pitchFamily="18" charset="0"/>
                  </a:rPr>
                  <a:t>By Theorem 0.1.4.1, </a:t>
                </a:r>
              </a:p>
              <a:p>
                <a:pPr marL="0" indent="0">
                  <a:lnSpc>
                    <a:spcPct val="100000"/>
                  </a:lnSpc>
                  <a:spcBef>
                    <a:spcPts val="600"/>
                  </a:spcBef>
                  <a:spcAft>
                    <a:spcPts val="600"/>
                  </a:spcAft>
                  <a:buNone/>
                </a:pPr>
                <a:r>
                  <a:rPr lang="en-US" sz="2400" dirty="0">
                    <a:latin typeface="Times New Roman" panose="02020603050405020304" pitchFamily="18" charset="0"/>
                    <a:cs typeface="Times New Roman" panose="02020603050405020304" pitchFamily="18" charset="0"/>
                  </a:rPr>
                  <a:t>	p | (</a:t>
                </a:r>
                <a:r>
                  <a:rPr lang="en-US" sz="2400" dirty="0">
                    <a:solidFill>
                      <a:srgbClr val="0000FF"/>
                    </a:solidFill>
                    <a:latin typeface="Times New Roman" panose="02020603050405020304" pitchFamily="18" charset="0"/>
                    <a:cs typeface="Times New Roman" panose="02020603050405020304" pitchFamily="18" charset="0"/>
                  </a:rPr>
                  <a:t>M</a:t>
                </a:r>
                <a:r>
                  <a:rPr lang="en-US" sz="2400" baseline="30000" dirty="0">
                    <a:solidFill>
                      <a:srgbClr val="0000FF"/>
                    </a:solidFill>
                    <a:latin typeface="Times New Roman" panose="02020603050405020304" pitchFamily="18" charset="0"/>
                    <a:cs typeface="Times New Roman" panose="02020603050405020304" pitchFamily="18" charset="0"/>
                  </a:rPr>
                  <a:t>ed</a:t>
                </a:r>
                <a:r>
                  <a:rPr lang="en-US" sz="2400" dirty="0">
                    <a:solidFill>
                      <a:srgbClr val="0000FF"/>
                    </a:solidFill>
                    <a:latin typeface="Times New Roman" panose="02020603050405020304" pitchFamily="18" charset="0"/>
                    <a:cs typeface="Times New Roman" panose="02020603050405020304" pitchFamily="18" charset="0"/>
                  </a:rPr>
                  <a:t> – M)  and </a:t>
                </a:r>
                <a:r>
                  <a:rPr lang="en-US" sz="2400" dirty="0">
                    <a:latin typeface="Times New Roman" panose="02020603050405020304" pitchFamily="18" charset="0"/>
                    <a:cs typeface="Times New Roman" panose="02020603050405020304" pitchFamily="18" charset="0"/>
                  </a:rPr>
                  <a:t>q | (</a:t>
                </a:r>
                <a:r>
                  <a:rPr lang="en-US" sz="2400" dirty="0">
                    <a:solidFill>
                      <a:srgbClr val="0000FF"/>
                    </a:solidFill>
                    <a:latin typeface="Times New Roman" panose="02020603050405020304" pitchFamily="18" charset="0"/>
                    <a:cs typeface="Times New Roman" panose="02020603050405020304" pitchFamily="18" charset="0"/>
                  </a:rPr>
                  <a:t>M</a:t>
                </a:r>
                <a:r>
                  <a:rPr lang="en-US" sz="2400" baseline="30000" dirty="0">
                    <a:solidFill>
                      <a:srgbClr val="0000FF"/>
                    </a:solidFill>
                    <a:latin typeface="Times New Roman" panose="02020603050405020304" pitchFamily="18" charset="0"/>
                    <a:cs typeface="Times New Roman" panose="02020603050405020304" pitchFamily="18" charset="0"/>
                  </a:rPr>
                  <a:t>ed</a:t>
                </a:r>
                <a:r>
                  <a:rPr lang="en-US" sz="2400" dirty="0">
                    <a:solidFill>
                      <a:srgbClr val="0000FF"/>
                    </a:solidFill>
                    <a:latin typeface="Times New Roman" panose="02020603050405020304" pitchFamily="18" charset="0"/>
                    <a:cs typeface="Times New Roman" panose="02020603050405020304" pitchFamily="18" charset="0"/>
                  </a:rPr>
                  <a:t> – M),</a:t>
                </a:r>
              </a:p>
              <a:p>
                <a:pPr marL="0" indent="0">
                  <a:lnSpc>
                    <a:spcPct val="100000"/>
                  </a:lnSpc>
                  <a:spcBef>
                    <a:spcPts val="600"/>
                  </a:spcBef>
                  <a:spcAft>
                    <a:spcPts val="600"/>
                  </a:spcAft>
                  <a:buNone/>
                </a:pPr>
                <a:r>
                  <a:rPr lang="en-US" sz="2400" dirty="0">
                    <a:latin typeface="Times New Roman" panose="02020603050405020304" pitchFamily="18" charset="0"/>
                    <a:cs typeface="Times New Roman" panose="02020603050405020304" pitchFamily="18" charset="0"/>
                  </a:rPr>
                  <a:t>and by definition of divisibility,</a:t>
                </a:r>
              </a:p>
              <a:p>
                <a:pPr marL="0" indent="0">
                  <a:lnSpc>
                    <a:spcPct val="100000"/>
                  </a:lnSpc>
                  <a:spcBef>
                    <a:spcPts val="600"/>
                  </a:spcBef>
                  <a:spcAft>
                    <a:spcPts val="600"/>
                  </a:spcAft>
                  <a:buNone/>
                </a:pPr>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M</a:t>
                </a:r>
                <a:r>
                  <a:rPr lang="en-US" sz="2400" baseline="30000" dirty="0">
                    <a:solidFill>
                      <a:srgbClr val="0000FF"/>
                    </a:solidFill>
                    <a:latin typeface="Times New Roman" panose="02020603050405020304" pitchFamily="18" charset="0"/>
                    <a:cs typeface="Times New Roman" panose="02020603050405020304" pitchFamily="18" charset="0"/>
                  </a:rPr>
                  <a:t>ed</a:t>
                </a:r>
                <a:r>
                  <a:rPr lang="en-US" sz="2400" dirty="0">
                    <a:solidFill>
                      <a:srgbClr val="0000FF"/>
                    </a:solidFill>
                    <a:latin typeface="Times New Roman" panose="02020603050405020304" pitchFamily="18" charset="0"/>
                    <a:cs typeface="Times New Roman" panose="02020603050405020304" pitchFamily="18" charset="0"/>
                  </a:rPr>
                  <a:t> – M)  = </a:t>
                </a:r>
                <a:r>
                  <a:rPr lang="en-US" sz="2400" dirty="0" err="1">
                    <a:solidFill>
                      <a:srgbClr val="0000FF"/>
                    </a:solidFill>
                    <a:latin typeface="Times New Roman" panose="02020603050405020304" pitchFamily="18" charset="0"/>
                    <a:cs typeface="Times New Roman" panose="02020603050405020304" pitchFamily="18" charset="0"/>
                  </a:rPr>
                  <a:t>pt</a:t>
                </a:r>
                <a:r>
                  <a:rPr lang="en-US" sz="2400" dirty="0">
                    <a:solidFill>
                      <a:srgbClr val="0000FF"/>
                    </a:solidFill>
                    <a:latin typeface="Times New Roman" panose="02020603050405020304" pitchFamily="18" charset="0"/>
                    <a:cs typeface="Times New Roman" panose="02020603050405020304" pitchFamily="18" charset="0"/>
                  </a:rPr>
                  <a:t> for some integer t.</a:t>
                </a:r>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35BFD7A6-8FEA-4B4D-9F83-04837CA51D0F}"/>
                  </a:ext>
                </a:extLst>
              </p:cNvPr>
              <p:cNvSpPr>
                <a:spLocks noGrp="1" noRot="1" noChangeAspect="1" noMove="1" noResize="1" noEditPoints="1" noAdjustHandles="1" noChangeArrowheads="1" noChangeShapeType="1" noTextEdit="1"/>
              </p:cNvSpPr>
              <p:nvPr>
                <p:ph idx="1"/>
              </p:nvPr>
            </p:nvSpPr>
            <p:spPr>
              <a:xfrm>
                <a:off x="1395549" y="1324357"/>
                <a:ext cx="9124405" cy="5216434"/>
              </a:xfrm>
              <a:blipFill>
                <a:blip r:embed="rId2"/>
                <a:stretch>
                  <a:fillRect l="-1069" t="-935"/>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12A57ED6-DA33-4DA2-B12D-582231536EEA}"/>
              </a:ext>
            </a:extLst>
          </p:cNvPr>
          <p:cNvSpPr/>
          <p:nvPr/>
        </p:nvSpPr>
        <p:spPr>
          <a:xfrm rot="20706359" flipH="1">
            <a:off x="827101" y="1010777"/>
            <a:ext cx="459310" cy="388836"/>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760461205"/>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9C09D-E956-462C-87A6-0F1455414104}"/>
              </a:ext>
            </a:extLst>
          </p:cNvPr>
          <p:cNvSpPr>
            <a:spLocks noGrp="1"/>
          </p:cNvSpPr>
          <p:nvPr>
            <p:ph type="title"/>
          </p:nvPr>
        </p:nvSpPr>
        <p:spPr>
          <a:xfrm>
            <a:off x="1328667" y="107504"/>
            <a:ext cx="5841274" cy="732154"/>
          </a:xfrm>
        </p:spPr>
        <p:txBody>
          <a:bodyPr>
            <a:normAutofit/>
          </a:bodyPr>
          <a:lstStyle/>
          <a:p>
            <a:r>
              <a:rPr lang="en-US" sz="3200" dirty="0">
                <a:latin typeface="+mn-lt"/>
              </a:rPr>
              <a:t>Why Does the RSA Cipher Work?</a:t>
            </a:r>
          </a:p>
        </p:txBody>
      </p:sp>
      <p:sp>
        <p:nvSpPr>
          <p:cNvPr id="3" name="Content Placeholder 2">
            <a:extLst>
              <a:ext uri="{FF2B5EF4-FFF2-40B4-BE49-F238E27FC236}">
                <a16:creationId xmlns:a16="http://schemas.microsoft.com/office/drawing/2014/main" id="{35BFD7A6-8FEA-4B4D-9F83-04837CA51D0F}"/>
              </a:ext>
            </a:extLst>
          </p:cNvPr>
          <p:cNvSpPr>
            <a:spLocks noGrp="1"/>
          </p:cNvSpPr>
          <p:nvPr>
            <p:ph idx="1"/>
          </p:nvPr>
        </p:nvSpPr>
        <p:spPr>
          <a:xfrm>
            <a:off x="1482571" y="718583"/>
            <a:ext cx="9871229" cy="5859770"/>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a:t>
            </a:r>
          </a:p>
          <a:p>
            <a:pPr marL="0" indent="0">
              <a:lnSpc>
                <a:spcPct val="110000"/>
              </a:lnSpc>
              <a:spcBef>
                <a:spcPts val="600"/>
              </a:spcBef>
              <a:spcAft>
                <a:spcPts val="600"/>
              </a:spcAft>
              <a:buNone/>
            </a:pPr>
            <a:r>
              <a:rPr lang="en-US" sz="2400" dirty="0">
                <a:latin typeface="Times New Roman" panose="02020603050405020304" pitchFamily="18" charset="0"/>
                <a:cs typeface="Times New Roman" panose="02020603050405020304" pitchFamily="18" charset="0"/>
              </a:rPr>
              <a:t>and by definition of divisibility,</a:t>
            </a:r>
          </a:p>
          <a:p>
            <a:pPr marL="0" indent="0">
              <a:lnSpc>
                <a:spcPct val="110000"/>
              </a:lnSpc>
              <a:spcBef>
                <a:spcPts val="600"/>
              </a:spcBef>
              <a:spcAft>
                <a:spcPts val="600"/>
              </a:spcAft>
              <a:buNone/>
            </a:pPr>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M</a:t>
            </a:r>
            <a:r>
              <a:rPr lang="en-US" sz="2400" baseline="30000" dirty="0">
                <a:solidFill>
                  <a:srgbClr val="0000FF"/>
                </a:solidFill>
                <a:latin typeface="Times New Roman" panose="02020603050405020304" pitchFamily="18" charset="0"/>
                <a:cs typeface="Times New Roman" panose="02020603050405020304" pitchFamily="18" charset="0"/>
              </a:rPr>
              <a:t>ed</a:t>
            </a:r>
            <a:r>
              <a:rPr lang="en-US" sz="2400" dirty="0">
                <a:solidFill>
                  <a:srgbClr val="0000FF"/>
                </a:solidFill>
                <a:latin typeface="Times New Roman" panose="02020603050405020304" pitchFamily="18" charset="0"/>
                <a:cs typeface="Times New Roman" panose="02020603050405020304" pitchFamily="18" charset="0"/>
              </a:rPr>
              <a:t> – M)  = </a:t>
            </a:r>
            <a:r>
              <a:rPr lang="en-US" sz="2400" dirty="0" err="1">
                <a:solidFill>
                  <a:srgbClr val="0000FF"/>
                </a:solidFill>
                <a:latin typeface="Times New Roman" panose="02020603050405020304" pitchFamily="18" charset="0"/>
                <a:cs typeface="Times New Roman" panose="02020603050405020304" pitchFamily="18" charset="0"/>
              </a:rPr>
              <a:t>pt</a:t>
            </a:r>
            <a:r>
              <a:rPr lang="en-US" sz="2400" dirty="0">
                <a:solidFill>
                  <a:srgbClr val="0000FF"/>
                </a:solidFill>
                <a:latin typeface="Times New Roman" panose="02020603050405020304" pitchFamily="18" charset="0"/>
                <a:cs typeface="Times New Roman" panose="02020603050405020304" pitchFamily="18" charset="0"/>
              </a:rPr>
              <a:t> for some integer t.</a:t>
            </a:r>
          </a:p>
          <a:p>
            <a:pPr marL="0" indent="0">
              <a:lnSpc>
                <a:spcPct val="110000"/>
              </a:lnSpc>
              <a:spcBef>
                <a:spcPts val="600"/>
              </a:spcBef>
              <a:spcAft>
                <a:spcPts val="600"/>
              </a:spcAft>
              <a:buNone/>
            </a:pPr>
            <a:r>
              <a:rPr lang="en-US" sz="2400" dirty="0">
                <a:solidFill>
                  <a:srgbClr val="0000FF"/>
                </a:solidFill>
                <a:latin typeface="Times New Roman" panose="02020603050405020304" pitchFamily="18" charset="0"/>
                <a:cs typeface="Times New Roman" panose="02020603050405020304" pitchFamily="18" charset="0"/>
              </a:rPr>
              <a:t>By substitution,   q | </a:t>
            </a:r>
            <a:r>
              <a:rPr lang="en-US" sz="2400" dirty="0" err="1">
                <a:solidFill>
                  <a:srgbClr val="0000FF"/>
                </a:solidFill>
                <a:latin typeface="Times New Roman" panose="02020603050405020304" pitchFamily="18" charset="0"/>
                <a:cs typeface="Times New Roman" panose="02020603050405020304" pitchFamily="18" charset="0"/>
              </a:rPr>
              <a:t>pt</a:t>
            </a:r>
            <a:r>
              <a:rPr lang="en-US" sz="2400" dirty="0">
                <a:solidFill>
                  <a:srgbClr val="0000FF"/>
                </a:solidFill>
                <a:latin typeface="Times New Roman" panose="02020603050405020304" pitchFamily="18" charset="0"/>
                <a:cs typeface="Times New Roman" panose="02020603050405020304" pitchFamily="18" charset="0"/>
              </a:rPr>
              <a:t>,</a:t>
            </a:r>
          </a:p>
          <a:p>
            <a:pPr marL="0" indent="0">
              <a:lnSpc>
                <a:spcPct val="110000"/>
              </a:lnSpc>
              <a:spcBef>
                <a:spcPts val="600"/>
              </a:spcBef>
              <a:spcAft>
                <a:spcPts val="600"/>
              </a:spcAft>
              <a:buNone/>
            </a:pPr>
            <a:r>
              <a:rPr lang="en-US" sz="2400" dirty="0">
                <a:solidFill>
                  <a:srgbClr val="0000FF"/>
                </a:solidFill>
                <a:latin typeface="Times New Roman" panose="02020603050405020304" pitchFamily="18" charset="0"/>
                <a:cs typeface="Times New Roman" panose="02020603050405020304" pitchFamily="18" charset="0"/>
              </a:rPr>
              <a:t>and since q and p are distinct prime numbers, Euclid’s lemma applies to give </a:t>
            </a:r>
          </a:p>
          <a:p>
            <a:pPr marL="0" indent="0">
              <a:lnSpc>
                <a:spcPct val="110000"/>
              </a:lnSpc>
              <a:spcBef>
                <a:spcPts val="600"/>
              </a:spcBef>
              <a:spcAft>
                <a:spcPts val="600"/>
              </a:spcAft>
              <a:buNone/>
            </a:pPr>
            <a:r>
              <a:rPr lang="en-US" sz="2400" dirty="0">
                <a:solidFill>
                  <a:srgbClr val="0000FF"/>
                </a:solidFill>
                <a:latin typeface="Times New Roman" panose="02020603050405020304" pitchFamily="18" charset="0"/>
                <a:cs typeface="Times New Roman" panose="02020603050405020304" pitchFamily="18" charset="0"/>
              </a:rPr>
              <a:t>		     q | t.</a:t>
            </a:r>
          </a:p>
          <a:p>
            <a:pPr marL="0" indent="0">
              <a:lnSpc>
                <a:spcPct val="110000"/>
              </a:lnSpc>
              <a:spcBef>
                <a:spcPts val="600"/>
              </a:spcBef>
              <a:spcAft>
                <a:spcPts val="600"/>
              </a:spcAft>
              <a:buNone/>
            </a:pPr>
            <a:r>
              <a:rPr lang="en-US" sz="2400" dirty="0">
                <a:solidFill>
                  <a:srgbClr val="0000FF"/>
                </a:solidFill>
                <a:latin typeface="Times New Roman" panose="02020603050405020304" pitchFamily="18" charset="0"/>
                <a:cs typeface="Times New Roman" panose="02020603050405020304" pitchFamily="18" charset="0"/>
              </a:rPr>
              <a:t>Thus, 		t = </a:t>
            </a:r>
            <a:r>
              <a:rPr lang="en-US" sz="2400" dirty="0" err="1">
                <a:solidFill>
                  <a:srgbClr val="0000FF"/>
                </a:solidFill>
                <a:latin typeface="Times New Roman" panose="02020603050405020304" pitchFamily="18" charset="0"/>
                <a:cs typeface="Times New Roman" panose="02020603050405020304" pitchFamily="18" charset="0"/>
              </a:rPr>
              <a:t>qu</a:t>
            </a:r>
            <a:r>
              <a:rPr lang="en-US" sz="2400" dirty="0">
                <a:solidFill>
                  <a:srgbClr val="0000FF"/>
                </a:solidFill>
                <a:latin typeface="Times New Roman" panose="02020603050405020304" pitchFamily="18" charset="0"/>
                <a:cs typeface="Times New Roman" panose="02020603050405020304" pitchFamily="18" charset="0"/>
              </a:rPr>
              <a:t> for some integer u  by definition of divisibility. </a:t>
            </a:r>
          </a:p>
          <a:p>
            <a:pPr marL="0" indent="0">
              <a:lnSpc>
                <a:spcPct val="110000"/>
              </a:lnSpc>
              <a:spcBef>
                <a:spcPts val="600"/>
              </a:spcBef>
              <a:spcAft>
                <a:spcPts val="600"/>
              </a:spcAft>
              <a:buNone/>
            </a:pPr>
            <a:r>
              <a:rPr lang="en-US" sz="2400" dirty="0">
                <a:solidFill>
                  <a:srgbClr val="0000FF"/>
                </a:solidFill>
                <a:latin typeface="Times New Roman" panose="02020603050405020304" pitchFamily="18" charset="0"/>
                <a:cs typeface="Times New Roman" panose="02020603050405020304" pitchFamily="18" charset="0"/>
              </a:rPr>
              <a:t>By substitution,</a:t>
            </a:r>
          </a:p>
          <a:p>
            <a:pPr marL="0" indent="0">
              <a:lnSpc>
                <a:spcPct val="110000"/>
              </a:lnSpc>
              <a:spcBef>
                <a:spcPts val="600"/>
              </a:spcBef>
              <a:spcAft>
                <a:spcPts val="600"/>
              </a:spcAft>
              <a:buNone/>
            </a:pPr>
            <a:r>
              <a:rPr lang="en-US" sz="2400" dirty="0">
                <a:latin typeface="Times New Roman" panose="02020603050405020304" pitchFamily="18" charset="0"/>
                <a:cs typeface="Times New Roman" panose="02020603050405020304" pitchFamily="18" charset="0"/>
              </a:rPr>
              <a:t>	M - </a:t>
            </a:r>
            <a:r>
              <a:rPr lang="en-US" sz="2400" dirty="0">
                <a:solidFill>
                  <a:srgbClr val="0000FF"/>
                </a:solidFill>
                <a:latin typeface="Times New Roman" panose="02020603050405020304" pitchFamily="18" charset="0"/>
                <a:cs typeface="Times New Roman" panose="02020603050405020304" pitchFamily="18" charset="0"/>
              </a:rPr>
              <a:t>M</a:t>
            </a:r>
            <a:r>
              <a:rPr lang="en-US" sz="2400" baseline="30000" dirty="0">
                <a:solidFill>
                  <a:srgbClr val="0000FF"/>
                </a:solidFill>
                <a:latin typeface="Times New Roman" panose="02020603050405020304" pitchFamily="18" charset="0"/>
                <a:cs typeface="Times New Roman" panose="02020603050405020304" pitchFamily="18" charset="0"/>
              </a:rPr>
              <a:t>ed</a:t>
            </a:r>
            <a:r>
              <a:rPr lang="en-US" sz="2400" dirty="0">
                <a:solidFill>
                  <a:srgbClr val="0000FF"/>
                </a:solidFill>
                <a:latin typeface="Times New Roman" panose="02020603050405020304" pitchFamily="18" charset="0"/>
                <a:cs typeface="Times New Roman" panose="02020603050405020304" pitchFamily="18" charset="0"/>
              </a:rPr>
              <a:t> = </a:t>
            </a:r>
            <a:r>
              <a:rPr lang="en-US" sz="2400" dirty="0" err="1">
                <a:solidFill>
                  <a:srgbClr val="0000FF"/>
                </a:solidFill>
                <a:latin typeface="Times New Roman" panose="02020603050405020304" pitchFamily="18" charset="0"/>
                <a:cs typeface="Times New Roman" panose="02020603050405020304" pitchFamily="18" charset="0"/>
              </a:rPr>
              <a:t>pt</a:t>
            </a:r>
            <a:r>
              <a:rPr lang="en-US" sz="2400" dirty="0">
                <a:solidFill>
                  <a:srgbClr val="0000FF"/>
                </a:solidFill>
                <a:latin typeface="Times New Roman" panose="02020603050405020304" pitchFamily="18" charset="0"/>
                <a:cs typeface="Times New Roman" panose="02020603050405020304" pitchFamily="18" charset="0"/>
              </a:rPr>
              <a:t> = p(</a:t>
            </a:r>
            <a:r>
              <a:rPr lang="en-US" sz="2400" dirty="0" err="1">
                <a:solidFill>
                  <a:srgbClr val="0000FF"/>
                </a:solidFill>
                <a:latin typeface="Times New Roman" panose="02020603050405020304" pitchFamily="18" charset="0"/>
                <a:cs typeface="Times New Roman" panose="02020603050405020304" pitchFamily="18" charset="0"/>
              </a:rPr>
              <a:t>qu</a:t>
            </a:r>
            <a:r>
              <a:rPr lang="en-US" sz="2400" dirty="0">
                <a:solidFill>
                  <a:srgbClr val="0000FF"/>
                </a:solidFill>
                <a:latin typeface="Times New Roman" panose="02020603050405020304" pitchFamily="18" charset="0"/>
                <a:cs typeface="Times New Roman" panose="02020603050405020304" pitchFamily="18" charset="0"/>
              </a:rPr>
              <a:t>) = (</a:t>
            </a:r>
            <a:r>
              <a:rPr lang="en-US" sz="2400" dirty="0" err="1">
                <a:solidFill>
                  <a:srgbClr val="0000FF"/>
                </a:solidFill>
                <a:latin typeface="Times New Roman" panose="02020603050405020304" pitchFamily="18" charset="0"/>
                <a:cs typeface="Times New Roman" panose="02020603050405020304" pitchFamily="18" charset="0"/>
              </a:rPr>
              <a:t>pq</a:t>
            </a:r>
            <a:r>
              <a:rPr lang="en-US" sz="2400" dirty="0">
                <a:solidFill>
                  <a:srgbClr val="0000FF"/>
                </a:solidFill>
                <a:latin typeface="Times New Roman" panose="02020603050405020304" pitchFamily="18" charset="0"/>
                <a:cs typeface="Times New Roman" panose="02020603050405020304" pitchFamily="18" charset="0"/>
              </a:rPr>
              <a:t>)u,</a:t>
            </a:r>
          </a:p>
          <a:p>
            <a:pPr marL="0" indent="0">
              <a:lnSpc>
                <a:spcPct val="110000"/>
              </a:lnSpc>
              <a:spcBef>
                <a:spcPts val="600"/>
              </a:spcBef>
              <a:spcAft>
                <a:spcPts val="600"/>
              </a:spcAft>
              <a:buNone/>
            </a:pPr>
            <a:r>
              <a:rPr lang="en-US" sz="2400" dirty="0">
                <a:solidFill>
                  <a:srgbClr val="0000FF"/>
                </a:solidFill>
                <a:latin typeface="Times New Roman" panose="02020603050405020304" pitchFamily="18" charset="0"/>
                <a:cs typeface="Times New Roman" panose="02020603050405020304" pitchFamily="18" charset="0"/>
              </a:rPr>
              <a:t>where u is an integer, and so,</a:t>
            </a:r>
          </a:p>
          <a:p>
            <a:pPr marL="0" indent="0">
              <a:lnSpc>
                <a:spcPct val="110000"/>
              </a:lnSpc>
              <a:spcBef>
                <a:spcPts val="600"/>
              </a:spcBef>
              <a:spcAft>
                <a:spcPts val="600"/>
              </a:spcAft>
              <a:buNone/>
            </a:pP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pq</a:t>
            </a:r>
            <a:r>
              <a:rPr lang="en-US" sz="2400" dirty="0">
                <a:solidFill>
                  <a:srgbClr val="0000FF"/>
                </a:solidFill>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M - </a:t>
            </a:r>
            <a:r>
              <a:rPr lang="en-US" sz="2400" dirty="0">
                <a:solidFill>
                  <a:srgbClr val="0000FF"/>
                </a:solidFill>
                <a:latin typeface="Times New Roman" panose="02020603050405020304" pitchFamily="18" charset="0"/>
                <a:cs typeface="Times New Roman" panose="02020603050405020304" pitchFamily="18" charset="0"/>
              </a:rPr>
              <a:t>M</a:t>
            </a:r>
            <a:r>
              <a:rPr lang="en-US" sz="2400" baseline="30000" dirty="0">
                <a:solidFill>
                  <a:srgbClr val="0000FF"/>
                </a:solidFill>
                <a:latin typeface="Times New Roman" panose="02020603050405020304" pitchFamily="18" charset="0"/>
                <a:cs typeface="Times New Roman" panose="02020603050405020304" pitchFamily="18" charset="0"/>
              </a:rPr>
              <a:t>ed</a:t>
            </a:r>
            <a:r>
              <a:rPr lang="en-US" sz="2400" dirty="0">
                <a:solidFill>
                  <a:srgbClr val="0000FF"/>
                </a:solidFill>
                <a:latin typeface="Times New Roman" panose="02020603050405020304" pitchFamily="18" charset="0"/>
                <a:cs typeface="Times New Roman" panose="02020603050405020304" pitchFamily="18" charset="0"/>
              </a:rPr>
              <a:t>)</a:t>
            </a:r>
          </a:p>
          <a:p>
            <a:pPr marL="0" indent="0">
              <a:buNone/>
            </a:pPr>
            <a:endParaRPr lang="en-US" sz="2400" dirty="0">
              <a:solidFill>
                <a:srgbClr val="0000FF"/>
              </a:solidFill>
              <a:latin typeface="Times New Roman" panose="02020603050405020304" pitchFamily="18" charset="0"/>
              <a:cs typeface="Times New Roman" panose="02020603050405020304" pitchFamily="18" charset="0"/>
            </a:endParaRPr>
          </a:p>
          <a:p>
            <a:pPr marL="0" indent="0">
              <a:buNone/>
            </a:pPr>
            <a:endParaRPr lang="en-US" sz="2400" dirty="0">
              <a:solidFill>
                <a:srgbClr val="0000FF"/>
              </a:solidFill>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8BD19997-3565-4EF4-9CFF-6F5B8F2242DC}"/>
              </a:ext>
            </a:extLst>
          </p:cNvPr>
          <p:cNvSpPr/>
          <p:nvPr/>
        </p:nvSpPr>
        <p:spPr>
          <a:xfrm rot="20706359" flipH="1">
            <a:off x="827101" y="1010777"/>
            <a:ext cx="459310" cy="388836"/>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4031491225"/>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9C09D-E956-462C-87A6-0F1455414104}"/>
              </a:ext>
            </a:extLst>
          </p:cNvPr>
          <p:cNvSpPr>
            <a:spLocks noGrp="1"/>
          </p:cNvSpPr>
          <p:nvPr>
            <p:ph type="title"/>
          </p:nvPr>
        </p:nvSpPr>
        <p:spPr>
          <a:xfrm>
            <a:off x="1439092" y="365126"/>
            <a:ext cx="6067697" cy="732154"/>
          </a:xfrm>
        </p:spPr>
        <p:txBody>
          <a:bodyPr>
            <a:normAutofit/>
          </a:bodyPr>
          <a:lstStyle/>
          <a:p>
            <a:r>
              <a:rPr lang="en-US" sz="3200" dirty="0">
                <a:latin typeface="+mn-lt"/>
              </a:rPr>
              <a:t>Why Does the RSA Cipher 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BFD7A6-8FEA-4B4D-9F83-04837CA51D0F}"/>
                  </a:ext>
                </a:extLst>
              </p:cNvPr>
              <p:cNvSpPr>
                <a:spLocks noGrp="1"/>
              </p:cNvSpPr>
              <p:nvPr>
                <p:ph idx="1"/>
              </p:nvPr>
            </p:nvSpPr>
            <p:spPr>
              <a:xfrm>
                <a:off x="1534885" y="1097280"/>
                <a:ext cx="7757161" cy="5216434"/>
              </a:xfrm>
            </p:spPr>
            <p:txBody>
              <a:bodyP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a:t>
                </a:r>
              </a:p>
              <a:p>
                <a:pPr marL="0" indent="0">
                  <a:buNone/>
                </a:pPr>
                <a:r>
                  <a:rPr lang="en-US" sz="2400" dirty="0">
                    <a:solidFill>
                      <a:srgbClr val="0000FF"/>
                    </a:solidFill>
                    <a:latin typeface="Times New Roman" panose="02020603050405020304" pitchFamily="18" charset="0"/>
                    <a:cs typeface="Times New Roman" panose="02020603050405020304" pitchFamily="18" charset="0"/>
                  </a:rPr>
                  <a:t>where u is an integer, and so,</a:t>
                </a:r>
              </a:p>
              <a:p>
                <a:pPr marL="0" indent="0">
                  <a:buNone/>
                </a:pP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pq</a:t>
                </a:r>
                <a:r>
                  <a:rPr lang="en-US" sz="2400" dirty="0">
                    <a:solidFill>
                      <a:srgbClr val="0000FF"/>
                    </a:solidFill>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M - </a:t>
                </a:r>
                <a:r>
                  <a:rPr lang="en-US" sz="2400" dirty="0">
                    <a:solidFill>
                      <a:srgbClr val="0000FF"/>
                    </a:solidFill>
                    <a:latin typeface="Times New Roman" panose="02020603050405020304" pitchFamily="18" charset="0"/>
                    <a:cs typeface="Times New Roman" panose="02020603050405020304" pitchFamily="18" charset="0"/>
                  </a:rPr>
                  <a:t>M</a:t>
                </a:r>
                <a:r>
                  <a:rPr lang="en-US" sz="2400" baseline="30000" dirty="0">
                    <a:solidFill>
                      <a:srgbClr val="0000FF"/>
                    </a:solidFill>
                    <a:latin typeface="Times New Roman" panose="02020603050405020304" pitchFamily="18" charset="0"/>
                    <a:cs typeface="Times New Roman" panose="02020603050405020304" pitchFamily="18" charset="0"/>
                  </a:rPr>
                  <a:t>ed</a:t>
                </a:r>
                <a:r>
                  <a:rPr lang="en-US" sz="2400" dirty="0">
                    <a:solidFill>
                      <a:srgbClr val="0000FF"/>
                    </a:solidFill>
                    <a:latin typeface="Times New Roman" panose="02020603050405020304" pitchFamily="18" charset="0"/>
                    <a:cs typeface="Times New Roman" panose="02020603050405020304" pitchFamily="18" charset="0"/>
                  </a:rPr>
                  <a:t>)</a:t>
                </a:r>
              </a:p>
              <a:p>
                <a:pPr marL="0" indent="0">
                  <a:buNone/>
                </a:pPr>
                <a:r>
                  <a:rPr lang="en-US" sz="2400" dirty="0">
                    <a:solidFill>
                      <a:srgbClr val="0000FF"/>
                    </a:solidFill>
                    <a:latin typeface="Times New Roman" panose="02020603050405020304" pitchFamily="18" charset="0"/>
                    <a:cs typeface="Times New Roman" panose="02020603050405020304" pitchFamily="18" charset="0"/>
                  </a:rPr>
                  <a:t>by definition of divisibility. Thus</a:t>
                </a:r>
              </a:p>
              <a:p>
                <a:pPr marL="0" indent="0">
                  <a:buNone/>
                </a:pPr>
                <a:r>
                  <a:rPr lang="en-US" sz="2400" dirty="0">
                    <a:solidFill>
                      <a:srgbClr val="0000FF"/>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 - </a:t>
                </a:r>
                <a:r>
                  <a:rPr lang="en-US" sz="2400" dirty="0">
                    <a:solidFill>
                      <a:srgbClr val="0000FF"/>
                    </a:solidFill>
                    <a:latin typeface="Times New Roman" panose="02020603050405020304" pitchFamily="18" charset="0"/>
                    <a:cs typeface="Times New Roman" panose="02020603050405020304" pitchFamily="18" charset="0"/>
                  </a:rPr>
                  <a:t>M</a:t>
                </a:r>
                <a:r>
                  <a:rPr lang="en-US" sz="2400" baseline="30000" dirty="0">
                    <a:solidFill>
                      <a:srgbClr val="0000FF"/>
                    </a:solidFill>
                    <a:latin typeface="Times New Roman" panose="02020603050405020304" pitchFamily="18" charset="0"/>
                    <a:cs typeface="Times New Roman" panose="02020603050405020304" pitchFamily="18" charset="0"/>
                  </a:rPr>
                  <a:t>ed</a:t>
                </a:r>
                <a:r>
                  <a:rPr lang="en-US" sz="24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0 (mod </a:t>
                </a:r>
                <a:r>
                  <a:rPr lang="en-US" sz="2400" dirty="0" err="1">
                    <a:latin typeface="Times New Roman" panose="02020603050405020304" pitchFamily="18" charset="0"/>
                    <a:cs typeface="Times New Roman" panose="02020603050405020304" pitchFamily="18" charset="0"/>
                  </a:rPr>
                  <a:t>pq</a:t>
                </a:r>
                <a:r>
                  <a:rPr lang="en-US" sz="2400" dirty="0">
                    <a:latin typeface="Times New Roman" panose="02020603050405020304" pitchFamily="18" charset="0"/>
                    <a:cs typeface="Times New Roman" panose="02020603050405020304" pitchFamily="18" charset="0"/>
                  </a:rPr>
                  <a:t>),</a:t>
                </a:r>
              </a:p>
              <a:p>
                <a:pPr marL="0" indent="0">
                  <a:buNone/>
                </a:pPr>
                <a:r>
                  <a:rPr lang="en-US" sz="2400" dirty="0">
                    <a:solidFill>
                      <a:srgbClr val="0000FF"/>
                    </a:solidFill>
                    <a:latin typeface="Times New Roman" panose="02020603050405020304" pitchFamily="18" charset="0"/>
                    <a:cs typeface="Times New Roman" panose="02020603050405020304" pitchFamily="18" charset="0"/>
                  </a:rPr>
                  <a:t>by definition of congruence, or, equivalently,</a:t>
                </a:r>
              </a:p>
              <a:p>
                <a:pPr marL="0" indent="0">
                  <a:buNone/>
                </a:pPr>
                <a:r>
                  <a:rPr lang="en-US" sz="2400" dirty="0">
                    <a:solidFill>
                      <a:srgbClr val="0000FF"/>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 </a:t>
                </a:r>
                <a:r>
                  <a:rPr lang="en-US" sz="24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r>
                      <a:rPr lang="en-US"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M</a:t>
                </a:r>
                <a:r>
                  <a:rPr lang="en-US" sz="2400" baseline="30000" dirty="0">
                    <a:solidFill>
                      <a:srgbClr val="0000FF"/>
                    </a:solidFill>
                    <a:latin typeface="Times New Roman" panose="02020603050405020304" pitchFamily="18" charset="0"/>
                    <a:cs typeface="Times New Roman" panose="02020603050405020304" pitchFamily="18" charset="0"/>
                  </a:rPr>
                  <a:t>ed</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(mod </a:t>
                </a:r>
                <a:r>
                  <a:rPr lang="en-US" sz="2400" dirty="0" err="1">
                    <a:latin typeface="Times New Roman" panose="02020603050405020304" pitchFamily="18" charset="0"/>
                    <a:cs typeface="Times New Roman" panose="02020603050405020304" pitchFamily="18" charset="0"/>
                  </a:rPr>
                  <a:t>pq</a:t>
                </a:r>
                <a:r>
                  <a:rPr lang="en-US" sz="2400" dirty="0">
                    <a:latin typeface="Times New Roman" panose="02020603050405020304" pitchFamily="18" charset="0"/>
                    <a:cs typeface="Times New Roman" panose="02020603050405020304" pitchFamily="18" charset="0"/>
                  </a:rPr>
                  <a:t>).</a:t>
                </a:r>
              </a:p>
              <a:p>
                <a:pPr marL="0" indent="0">
                  <a:buNone/>
                </a:pPr>
                <a:r>
                  <a:rPr lang="en-US" sz="2400" dirty="0">
                    <a:solidFill>
                      <a:srgbClr val="0000FF"/>
                    </a:solidFill>
                    <a:latin typeface="Times New Roman" panose="02020603050405020304" pitchFamily="18" charset="0"/>
                    <a:cs typeface="Times New Roman" panose="02020603050405020304" pitchFamily="18" charset="0"/>
                  </a:rPr>
                  <a:t>Because M &lt; </a:t>
                </a:r>
                <a:r>
                  <a:rPr lang="en-US" sz="2400" dirty="0" err="1">
                    <a:solidFill>
                      <a:srgbClr val="0000FF"/>
                    </a:solidFill>
                    <a:latin typeface="Times New Roman" panose="02020603050405020304" pitchFamily="18" charset="0"/>
                    <a:cs typeface="Times New Roman" panose="02020603050405020304" pitchFamily="18" charset="0"/>
                  </a:rPr>
                  <a:t>pq</a:t>
                </a:r>
                <a:r>
                  <a:rPr lang="en-US" sz="2400" dirty="0">
                    <a:solidFill>
                      <a:srgbClr val="0000FF"/>
                    </a:solidFill>
                    <a:latin typeface="Times New Roman" panose="02020603050405020304" pitchFamily="18" charset="0"/>
                    <a:cs typeface="Times New Roman" panose="02020603050405020304" pitchFamily="18" charset="0"/>
                  </a:rPr>
                  <a:t>, this last congruence implies that </a:t>
                </a:r>
              </a:p>
              <a:p>
                <a:pPr marL="0" indent="0">
                  <a:buNone/>
                </a:pPr>
                <a:r>
                  <a:rPr lang="en-US" sz="2400" dirty="0">
                    <a:solidFill>
                      <a:srgbClr val="0000FF"/>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 </a:t>
                </a:r>
                <a:r>
                  <a:rPr lang="en-US" sz="24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M</a:t>
                </a:r>
                <a:r>
                  <a:rPr lang="en-US" sz="2400" baseline="30000" dirty="0">
                    <a:solidFill>
                      <a:srgbClr val="0000FF"/>
                    </a:solidFill>
                    <a:latin typeface="Times New Roman" panose="02020603050405020304" pitchFamily="18" charset="0"/>
                    <a:cs typeface="Times New Roman" panose="02020603050405020304" pitchFamily="18" charset="0"/>
                  </a:rPr>
                  <a:t>ed</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(mod </a:t>
                </a:r>
                <a:r>
                  <a:rPr lang="en-US" sz="2400" dirty="0" err="1">
                    <a:latin typeface="Times New Roman" panose="02020603050405020304" pitchFamily="18" charset="0"/>
                    <a:cs typeface="Times New Roman" panose="02020603050405020304" pitchFamily="18" charset="0"/>
                  </a:rPr>
                  <a:t>pq</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and thus the RSA cipher gives the correct result</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QED</a:t>
                </a:r>
              </a:p>
              <a:p>
                <a:pPr marL="0" indent="0">
                  <a:buNone/>
                </a:pPr>
                <a:endParaRPr lang="en-US" sz="2400" dirty="0">
                  <a:solidFill>
                    <a:srgbClr val="0000FF"/>
                  </a:solidFill>
                  <a:latin typeface="Times New Roman" panose="02020603050405020304" pitchFamily="18" charset="0"/>
                  <a:cs typeface="Times New Roman" panose="02020603050405020304" pitchFamily="18" charset="0"/>
                </a:endParaRPr>
              </a:p>
              <a:p>
                <a:pPr marL="0" indent="0">
                  <a:buNone/>
                </a:pPr>
                <a:r>
                  <a:rPr lang="en-US" sz="2400" dirty="0"/>
                  <a:t>The RSA Cipher Works!</a:t>
                </a:r>
                <a:endParaRPr lang="en-US" sz="2400" dirty="0">
                  <a:solidFill>
                    <a:srgbClr val="0000FF"/>
                  </a:solidFill>
                  <a:latin typeface="Times New Roman" panose="02020603050405020304" pitchFamily="18" charset="0"/>
                  <a:cs typeface="Times New Roman" panose="02020603050405020304" pitchFamily="18" charset="0"/>
                </a:endParaRPr>
              </a:p>
              <a:p>
                <a:pPr marL="0" indent="0">
                  <a:buNone/>
                </a:pPr>
                <a:endParaRPr lang="en-US" sz="2400" dirty="0">
                  <a:solidFill>
                    <a:srgbClr val="0000FF"/>
                  </a:solidFill>
                  <a:latin typeface="Times New Roman" panose="02020603050405020304" pitchFamily="18" charset="0"/>
                  <a:cs typeface="Times New Roman" panose="02020603050405020304" pitchFamily="18" charset="0"/>
                </a:endParaRPr>
              </a:p>
              <a:p>
                <a:pPr marL="0" indent="0">
                  <a:buNone/>
                </a:pPr>
                <a:endParaRPr lang="en-US" sz="2400" dirty="0">
                  <a:solidFill>
                    <a:srgbClr val="0000FF"/>
                  </a:solidFill>
                  <a:latin typeface="Times New Roman" panose="02020603050405020304" pitchFamily="18" charset="0"/>
                  <a:cs typeface="Times New Roman" panose="02020603050405020304" pitchFamily="18" charset="0"/>
                </a:endParaRPr>
              </a:p>
              <a:p>
                <a:pPr marL="0" indent="0">
                  <a:buNone/>
                </a:pPr>
                <a:endParaRPr lang="en-US" sz="2400" dirty="0">
                  <a:solidFill>
                    <a:srgbClr val="0000FF"/>
                  </a:solidFill>
                  <a:latin typeface="Times New Roman" panose="02020603050405020304" pitchFamily="18" charset="0"/>
                  <a:cs typeface="Times New Roman" panose="02020603050405020304" pitchFamily="18" charset="0"/>
                </a:endParaRPr>
              </a:p>
              <a:p>
                <a:pPr marL="0" indent="0">
                  <a:buNone/>
                </a:pPr>
                <a:endParaRPr lang="en-US" sz="2400" dirty="0">
                  <a:solidFill>
                    <a:srgbClr val="0000FF"/>
                  </a:solidFill>
                  <a:latin typeface="Times New Roman" panose="02020603050405020304" pitchFamily="18" charset="0"/>
                  <a:cs typeface="Times New Roman" panose="02020603050405020304" pitchFamily="18" charset="0"/>
                </a:endParaRPr>
              </a:p>
              <a:p>
                <a:pPr marL="0" indent="0">
                  <a:buNone/>
                </a:pPr>
                <a:endParaRPr lang="en-US" sz="2400" dirty="0">
                  <a:solidFill>
                    <a:srgbClr val="0000FF"/>
                  </a:solidFill>
                  <a:latin typeface="Times New Roman" panose="02020603050405020304" pitchFamily="18" charset="0"/>
                  <a:cs typeface="Times New Roman" panose="02020603050405020304" pitchFamily="18" charset="0"/>
                </a:endParaRPr>
              </a:p>
              <a:p>
                <a:pPr marL="0" indent="0">
                  <a:buNone/>
                </a:pPr>
                <a:endParaRPr lang="en-US" sz="2400" dirty="0">
                  <a:solidFill>
                    <a:srgbClr val="0000FF"/>
                  </a:solidFill>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35BFD7A6-8FEA-4B4D-9F83-04837CA51D0F}"/>
                  </a:ext>
                </a:extLst>
              </p:cNvPr>
              <p:cNvSpPr>
                <a:spLocks noGrp="1" noRot="1" noChangeAspect="1" noMove="1" noResize="1" noEditPoints="1" noAdjustHandles="1" noChangeArrowheads="1" noChangeShapeType="1" noTextEdit="1"/>
              </p:cNvSpPr>
              <p:nvPr>
                <p:ph idx="1"/>
              </p:nvPr>
            </p:nvSpPr>
            <p:spPr>
              <a:xfrm>
                <a:off x="1534885" y="1097280"/>
                <a:ext cx="7757161" cy="5216434"/>
              </a:xfrm>
              <a:blipFill>
                <a:blip r:embed="rId2"/>
                <a:stretch>
                  <a:fillRect l="-1258" t="-2336"/>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A5AA999C-48F3-47B8-BDD7-753D251793A7}"/>
              </a:ext>
            </a:extLst>
          </p:cNvPr>
          <p:cNvSpPr/>
          <p:nvPr/>
        </p:nvSpPr>
        <p:spPr>
          <a:xfrm rot="20706359" flipH="1">
            <a:off x="684977" y="1289452"/>
            <a:ext cx="459310" cy="388836"/>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rgbClr val="C00000"/>
                </a:solidFill>
              </a:rPr>
              <a:t>end</a:t>
            </a:r>
          </a:p>
        </p:txBody>
      </p:sp>
    </p:spTree>
    <p:extLst>
      <p:ext uri="{BB962C8B-B14F-4D97-AF65-F5344CB8AC3E}">
        <p14:creationId xmlns:p14="http://schemas.microsoft.com/office/powerpoint/2010/main" val="2073536174"/>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A3CC8E-43AF-4E84-BEAD-9ADC0728DDC6}"/>
              </a:ext>
            </a:extLst>
          </p:cNvPr>
          <p:cNvSpPr txBox="1"/>
          <p:nvPr/>
        </p:nvSpPr>
        <p:spPr>
          <a:xfrm>
            <a:off x="3222172" y="2844225"/>
            <a:ext cx="5538651" cy="1077218"/>
          </a:xfrm>
          <a:prstGeom prst="rect">
            <a:avLst/>
          </a:prstGeom>
          <a:noFill/>
        </p:spPr>
        <p:txBody>
          <a:bodyPr wrap="square" rtlCol="0">
            <a:spAutoFit/>
          </a:bodyPr>
          <a:lstStyle/>
          <a:p>
            <a:r>
              <a:rPr lang="en-US" sz="3200" dirty="0"/>
              <a:t>Brief summary with an example</a:t>
            </a:r>
          </a:p>
          <a:p>
            <a:pPr algn="ctr"/>
            <a:endParaRPr lang="en-US" sz="3200" dirty="0"/>
          </a:p>
        </p:txBody>
      </p:sp>
    </p:spTree>
    <p:extLst>
      <p:ext uri="{BB962C8B-B14F-4D97-AF65-F5344CB8AC3E}">
        <p14:creationId xmlns:p14="http://schemas.microsoft.com/office/powerpoint/2010/main" val="8521904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3C4AE0-6ED1-4421-AACF-8DD26B7CB0DE}"/>
              </a:ext>
            </a:extLst>
          </p:cNvPr>
          <p:cNvSpPr txBox="1"/>
          <p:nvPr/>
        </p:nvSpPr>
        <p:spPr>
          <a:xfrm>
            <a:off x="1160191" y="1468877"/>
            <a:ext cx="9932682" cy="3038467"/>
          </a:xfrm>
          <a:prstGeom prst="rect">
            <a:avLst/>
          </a:prstGeom>
          <a:solidFill>
            <a:srgbClr val="FFFF00"/>
          </a:solidFill>
        </p:spPr>
        <p:txBody>
          <a:bodyPr wrap="square" rtlCol="0">
            <a:spAutoFit/>
          </a:bodyPr>
          <a:lstStyle/>
          <a:p>
            <a:endParaRPr lang="en-US" dirty="0"/>
          </a:p>
        </p:txBody>
      </p:sp>
      <p:sp>
        <p:nvSpPr>
          <p:cNvPr id="3" name="Rectangle 2">
            <a:extLst>
              <a:ext uri="{FF2B5EF4-FFF2-40B4-BE49-F238E27FC236}">
                <a16:creationId xmlns:a16="http://schemas.microsoft.com/office/drawing/2014/main" id="{1835C3E7-20A1-4358-886C-4A07BE956FAB}"/>
              </a:ext>
            </a:extLst>
          </p:cNvPr>
          <p:cNvSpPr/>
          <p:nvPr/>
        </p:nvSpPr>
        <p:spPr>
          <a:xfrm>
            <a:off x="1710148" y="258901"/>
            <a:ext cx="8218943" cy="6340197"/>
          </a:xfrm>
          <a:prstGeom prst="rect">
            <a:avLst/>
          </a:prstGeom>
        </p:spPr>
        <p:txBody>
          <a:bodyPr wrap="square">
            <a:spAutoFit/>
          </a:bodyPr>
          <a:lstStyle/>
          <a:p>
            <a:pPr>
              <a:spcBef>
                <a:spcPts val="600"/>
              </a:spcBef>
              <a:spcAft>
                <a:spcPts val="600"/>
              </a:spcAft>
            </a:pPr>
            <a:r>
              <a:rPr lang="en-US" sz="2800" dirty="0">
                <a:solidFill>
                  <a:srgbClr val="3B3835"/>
                </a:solidFill>
                <a:ea typeface="DengXian" panose="02010600030101010101" pitchFamily="2" charset="-122"/>
                <a:cs typeface="Times New Roman" panose="02020603050405020304" pitchFamily="18" charset="0"/>
              </a:rPr>
              <a:t>Greedy Algorithms </a:t>
            </a:r>
            <a:endParaRPr lang="en-US" sz="2800" dirty="0">
              <a:solidFill>
                <a:srgbClr val="3B3835"/>
              </a:solidFill>
              <a:ea typeface="DengXian" panose="02010600030101010101" pitchFamily="2" charset="-122"/>
              <a:cs typeface="Times New Roman" panose="02020603050405020304" pitchFamily="18" charset="0"/>
              <a:sym typeface="Symbol" panose="05050102010706020507" pitchFamily="18" charset="2"/>
            </a:endParaRPr>
          </a:p>
          <a:p>
            <a:pPr>
              <a:spcBef>
                <a:spcPts val="600"/>
              </a:spcBef>
              <a:spcAft>
                <a:spcPts val="600"/>
              </a:spcAft>
            </a:pPr>
            <a:endParaRPr lang="en-US" sz="2400" dirty="0">
              <a:solidFill>
                <a:srgbClr val="3B3835"/>
              </a:solidFill>
              <a:latin typeface="Helvetica" panose="020B0604020202020204" pitchFamily="34" charset="0"/>
              <a:ea typeface="DengXian" panose="02010600030101010101" pitchFamily="2" charset="-122"/>
              <a:cs typeface="Times New Roman" panose="02020603050405020304" pitchFamily="18" charset="0"/>
              <a:sym typeface="Symbol" panose="05050102010706020507" pitchFamily="18" charset="2"/>
            </a:endParaRPr>
          </a:p>
          <a:p>
            <a:pPr marL="457200" indent="-457200">
              <a:spcBef>
                <a:spcPts val="600"/>
              </a:spcBef>
              <a:spcAft>
                <a:spcPts val="600"/>
              </a:spcAft>
              <a:buFont typeface="Arial" panose="020B0604020202020204" pitchFamily="34" charset="0"/>
              <a:buChar char="•"/>
            </a:pPr>
            <a:r>
              <a:rPr lang="en-US" sz="2400" dirty="0">
                <a:solidFill>
                  <a:srgbClr val="3B3835"/>
                </a:solidFill>
                <a:latin typeface="Times New Roman" panose="02020603050405020304" pitchFamily="18" charset="0"/>
                <a:ea typeface="DengXian" panose="02010600030101010101" pitchFamily="2" charset="-122"/>
                <a:cs typeface="Times New Roman" panose="02020603050405020304" pitchFamily="18" charset="0"/>
              </a:rPr>
              <a:t>An algorithm always </a:t>
            </a:r>
            <a:r>
              <a:rPr lang="en-US" sz="2400" dirty="0">
                <a:solidFill>
                  <a:srgbClr val="0000FF"/>
                </a:solidFill>
                <a:latin typeface="Times New Roman" panose="02020603050405020304" pitchFamily="18" charset="0"/>
                <a:ea typeface="DengXian" panose="02010600030101010101" pitchFamily="2" charset="-122"/>
                <a:cs typeface="Times New Roman" panose="02020603050405020304" pitchFamily="18" charset="0"/>
              </a:rPr>
              <a:t>takes the best immediate or local solution while finding an answer. </a:t>
            </a:r>
            <a:endParaRPr lang="en-US" sz="2400" dirty="0">
              <a:solidFill>
                <a:srgbClr val="0000FF"/>
              </a:solidFill>
              <a:latin typeface="Times New Roman" panose="02020603050405020304" pitchFamily="18" charset="0"/>
              <a:ea typeface="DengXian" panose="02010600030101010101" pitchFamily="2" charset="-122"/>
              <a:cs typeface="Times New Roman" panose="02020603050405020304" pitchFamily="18" charset="0"/>
              <a:sym typeface="Symbol" panose="05050102010706020507" pitchFamily="18" charset="2"/>
            </a:endParaRPr>
          </a:p>
          <a:p>
            <a:pPr marL="457200" indent="-457200">
              <a:spcBef>
                <a:spcPts val="600"/>
              </a:spcBef>
              <a:spcAft>
                <a:spcPts val="600"/>
              </a:spcAft>
              <a:buFont typeface="Arial" panose="020B0604020202020204" pitchFamily="34" charset="0"/>
              <a:buChar char="•"/>
            </a:pPr>
            <a:r>
              <a:rPr lang="en-US" sz="2400" dirty="0">
                <a:solidFill>
                  <a:srgbClr val="3B3835"/>
                </a:solidFill>
                <a:latin typeface="Times New Roman" panose="02020603050405020304" pitchFamily="18" charset="0"/>
                <a:ea typeface="DengXian" panose="02010600030101010101" pitchFamily="2" charset="-122"/>
                <a:cs typeface="Times New Roman" panose="02020603050405020304" pitchFamily="18" charset="0"/>
              </a:rPr>
              <a:t>Greedy algorithms </a:t>
            </a:r>
          </a:p>
          <a:p>
            <a:pPr marL="914400" lvl="1" indent="-457200">
              <a:spcBef>
                <a:spcPts val="600"/>
              </a:spcBef>
              <a:spcAft>
                <a:spcPts val="600"/>
              </a:spcAft>
              <a:buFont typeface="Arial" panose="020B0604020202020204" pitchFamily="34" charset="0"/>
              <a:buChar char="•"/>
            </a:pPr>
            <a:r>
              <a:rPr lang="en-US" sz="2400" dirty="0">
                <a:solidFill>
                  <a:srgbClr val="3B3835"/>
                </a:solidFill>
                <a:latin typeface="Times New Roman" panose="02020603050405020304" pitchFamily="18" charset="0"/>
                <a:ea typeface="DengXian" panose="02010600030101010101" pitchFamily="2" charset="-122"/>
                <a:cs typeface="Times New Roman" panose="02020603050405020304" pitchFamily="18" charset="0"/>
              </a:rPr>
              <a:t>always </a:t>
            </a:r>
            <a:r>
              <a:rPr lang="en-US" sz="2400" dirty="0">
                <a:solidFill>
                  <a:srgbClr val="0000FF"/>
                </a:solidFill>
                <a:latin typeface="Times New Roman" panose="02020603050405020304" pitchFamily="18" charset="0"/>
                <a:ea typeface="DengXian" panose="02010600030101010101" pitchFamily="2" charset="-122"/>
                <a:cs typeface="Times New Roman" panose="02020603050405020304" pitchFamily="18" charset="0"/>
              </a:rPr>
              <a:t>find the overall or globally optimal solution for</a:t>
            </a:r>
            <a:r>
              <a:rPr lang="en-US" sz="2400" i="1" dirty="0">
                <a:solidFill>
                  <a:srgbClr val="0000FF"/>
                </a:solidFill>
                <a:latin typeface="Times New Roman" panose="02020603050405020304" pitchFamily="18" charset="0"/>
                <a:ea typeface="DengXian" panose="02010600030101010101" pitchFamily="2" charset="-122"/>
                <a:cs typeface="Times New Roman" panose="02020603050405020304" pitchFamily="18" charset="0"/>
              </a:rPr>
              <a:t> some</a:t>
            </a:r>
            <a:r>
              <a:rPr lang="en-US" sz="2400" i="1" dirty="0">
                <a:solidFill>
                  <a:srgbClr val="3B3835"/>
                </a:solidFill>
                <a:latin typeface="Times New Roman" panose="02020603050405020304" pitchFamily="18" charset="0"/>
                <a:ea typeface="DengXian" panose="02010600030101010101" pitchFamily="2" charset="-122"/>
                <a:cs typeface="Times New Roman" panose="02020603050405020304" pitchFamily="18" charset="0"/>
              </a:rPr>
              <a:t> </a:t>
            </a:r>
            <a:r>
              <a:rPr lang="en-US" sz="2400" dirty="0">
                <a:solidFill>
                  <a:srgbClr val="0000FF"/>
                </a:solidFill>
                <a:latin typeface="Times New Roman" panose="02020603050405020304" pitchFamily="18" charset="0"/>
                <a:ea typeface="DengXian" panose="02010600030101010101" pitchFamily="2" charset="-122"/>
                <a:cs typeface="Times New Roman" panose="02020603050405020304" pitchFamily="18" charset="0"/>
              </a:rPr>
              <a:t>optimization problems</a:t>
            </a:r>
            <a:r>
              <a:rPr lang="en-US" sz="2400" dirty="0">
                <a:solidFill>
                  <a:srgbClr val="3B3835"/>
                </a:solidFill>
                <a:latin typeface="Times New Roman" panose="02020603050405020304" pitchFamily="18" charset="0"/>
                <a:ea typeface="DengXian" panose="02010600030101010101" pitchFamily="2" charset="-122"/>
                <a:cs typeface="Times New Roman" panose="02020603050405020304" pitchFamily="18" charset="0"/>
              </a:rPr>
              <a:t>, </a:t>
            </a:r>
          </a:p>
          <a:p>
            <a:pPr marL="914400" lvl="1" indent="-457200">
              <a:spcBef>
                <a:spcPts val="600"/>
              </a:spcBef>
              <a:spcAft>
                <a:spcPts val="600"/>
              </a:spcAft>
              <a:buFont typeface="Arial" panose="020B0604020202020204" pitchFamily="34" charset="0"/>
              <a:buChar char="•"/>
            </a:pPr>
            <a:r>
              <a:rPr lang="en-US" sz="2400" dirty="0">
                <a:solidFill>
                  <a:srgbClr val="3B3835"/>
                </a:solidFill>
                <a:latin typeface="Times New Roman" panose="02020603050405020304" pitchFamily="18" charset="0"/>
                <a:ea typeface="DengXian" panose="02010600030101010101" pitchFamily="2" charset="-122"/>
                <a:cs typeface="Times New Roman" panose="02020603050405020304" pitchFamily="18" charset="0"/>
              </a:rPr>
              <a:t>but may find </a:t>
            </a:r>
            <a:r>
              <a:rPr lang="en-US" sz="2400" dirty="0">
                <a:solidFill>
                  <a:srgbClr val="0000FF"/>
                </a:solidFill>
                <a:latin typeface="Times New Roman" panose="02020603050405020304" pitchFamily="18" charset="0"/>
                <a:ea typeface="DengXian" panose="02010600030101010101" pitchFamily="2" charset="-122"/>
                <a:cs typeface="Times New Roman" panose="02020603050405020304" pitchFamily="18" charset="0"/>
              </a:rPr>
              <a:t>less-than-optimal solutions for </a:t>
            </a:r>
            <a:r>
              <a:rPr lang="en-US" sz="2400" i="1" dirty="0">
                <a:solidFill>
                  <a:srgbClr val="0000FF"/>
                </a:solidFill>
                <a:latin typeface="Times New Roman" panose="02020603050405020304" pitchFamily="18" charset="0"/>
                <a:ea typeface="DengXian" panose="02010600030101010101" pitchFamily="2" charset="-122"/>
                <a:cs typeface="Times New Roman" panose="02020603050405020304" pitchFamily="18" charset="0"/>
              </a:rPr>
              <a:t>some</a:t>
            </a:r>
            <a:r>
              <a:rPr lang="en-US" sz="2400" dirty="0">
                <a:solidFill>
                  <a:srgbClr val="0000FF"/>
                </a:solidFill>
                <a:latin typeface="Times New Roman" panose="02020603050405020304" pitchFamily="18" charset="0"/>
                <a:ea typeface="DengXian" panose="02010600030101010101" pitchFamily="2" charset="-122"/>
                <a:cs typeface="Times New Roman" panose="02020603050405020304" pitchFamily="18" charset="0"/>
              </a:rPr>
              <a:t> instances of other problems. </a:t>
            </a:r>
          </a:p>
          <a:p>
            <a:pPr marL="914400" lvl="1" indent="-457200">
              <a:spcBef>
                <a:spcPts val="600"/>
              </a:spcBef>
              <a:spcAft>
                <a:spcPts val="600"/>
              </a:spcAft>
              <a:buFont typeface="Arial" panose="020B0604020202020204" pitchFamily="34" charset="0"/>
              <a:buChar char="•"/>
            </a:pPr>
            <a:endParaRPr lang="en-US" sz="2400" dirty="0">
              <a:solidFill>
                <a:srgbClr val="3B3835"/>
              </a:solidFill>
              <a:latin typeface="Times New Roman" panose="02020603050405020304" pitchFamily="18" charset="0"/>
              <a:ea typeface="DengXian" panose="02010600030101010101" pitchFamily="2" charset="-122"/>
              <a:cs typeface="Times New Roman" panose="02020603050405020304" pitchFamily="18" charset="0"/>
            </a:endParaRPr>
          </a:p>
          <a:p>
            <a:pPr>
              <a:spcBef>
                <a:spcPts val="600"/>
              </a:spcBef>
              <a:spcAft>
                <a:spcPts val="600"/>
              </a:spcAft>
            </a:pPr>
            <a:r>
              <a:rPr lang="en-US" sz="2400" dirty="0">
                <a:solidFill>
                  <a:srgbClr val="3B3835"/>
                </a:solidFill>
                <a:latin typeface="Times New Roman" panose="02020603050405020304" pitchFamily="18" charset="0"/>
                <a:ea typeface="DengXian" panose="02010600030101010101" pitchFamily="2" charset="-122"/>
                <a:cs typeface="Times New Roman" panose="02020603050405020304" pitchFamily="18" charset="0"/>
              </a:rPr>
              <a:t>Examples: Greedy algorithm for </a:t>
            </a:r>
          </a:p>
          <a:p>
            <a:pPr marL="457200" indent="-457200">
              <a:spcBef>
                <a:spcPts val="600"/>
              </a:spcBef>
              <a:spcAft>
                <a:spcPts val="600"/>
              </a:spcAft>
              <a:buFont typeface="Arial" panose="020B0604020202020204" pitchFamily="34" charset="0"/>
              <a:buChar char="•"/>
            </a:pPr>
            <a:r>
              <a:rPr lang="en-US" sz="2400" dirty="0">
                <a:solidFill>
                  <a:srgbClr val="3B3835"/>
                </a:solidFill>
                <a:latin typeface="Times New Roman" panose="02020603050405020304" pitchFamily="18" charset="0"/>
                <a:ea typeface="DengXian" panose="02010600030101010101" pitchFamily="2" charset="-122"/>
                <a:cs typeface="Times New Roman" panose="02020603050405020304" pitchFamily="18" charset="0"/>
              </a:rPr>
              <a:t>the Knapsack problem </a:t>
            </a:r>
          </a:p>
          <a:p>
            <a:pPr marL="457200" indent="-457200">
              <a:spcBef>
                <a:spcPts val="600"/>
              </a:spcBef>
              <a:spcAft>
                <a:spcPts val="600"/>
              </a:spcAft>
              <a:buFont typeface="Arial" panose="020B0604020202020204" pitchFamily="34" charset="0"/>
              <a:buChar char="•"/>
            </a:pPr>
            <a:r>
              <a:rPr lang="en-US" sz="2400" dirty="0">
                <a:solidFill>
                  <a:srgbClr val="3B3835"/>
                </a:solidFill>
                <a:latin typeface="Times New Roman" panose="02020603050405020304" pitchFamily="18" charset="0"/>
                <a:ea typeface="DengXian" panose="02010600030101010101" pitchFamily="2" charset="-122"/>
                <a:cs typeface="Times New Roman" panose="02020603050405020304" pitchFamily="18" charset="0"/>
              </a:rPr>
              <a:t>Minimal spanning tree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7678482"/>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0747" y="1412599"/>
            <a:ext cx="8897510" cy="3592907"/>
          </a:xfrm>
          <a:prstGeom prst="rect">
            <a:avLst/>
          </a:prstGeom>
        </p:spPr>
        <p:txBody>
          <a:bodyPr wrap="square">
            <a:spAutoFit/>
          </a:bodyPr>
          <a:lstStyle/>
          <a:p>
            <a:pPr>
              <a:lnSpc>
                <a:spcPct val="150000"/>
              </a:lnSpc>
            </a:pPr>
            <a:r>
              <a:rPr lang="en-US" sz="22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RSA</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The RSA scheme</a:t>
            </a:r>
            <a:r>
              <a:rPr lang="en-US" sz="2200" dirty="0">
                <a:latin typeface="Times New Roman" panose="02020603050405020304" pitchFamily="18" charset="0"/>
                <a:ea typeface="Calibri" panose="020F0502020204030204" pitchFamily="34" charset="0"/>
                <a:cs typeface="Times New Roman" panose="02020603050405020304" pitchFamily="18" charset="0"/>
              </a:rPr>
              <a:t> is based heavily on </a:t>
            </a: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number theory</a:t>
            </a:r>
            <a:r>
              <a:rPr lang="en-US" sz="2200" dirty="0">
                <a:latin typeface="Times New Roman" panose="02020603050405020304" pitchFamily="18" charset="0"/>
                <a:ea typeface="Calibri" panose="020F0502020204030204" pitchFamily="34" charset="0"/>
                <a:cs typeface="Times New Roman" panose="02020603050405020304" pitchFamily="18" charset="0"/>
              </a:rPr>
              <a:t>. Think of</a:t>
            </a: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nSpc>
                <a:spcPct val="150000"/>
              </a:lnSpc>
              <a:buFont typeface="Arial" panose="020B0604020202020204" pitchFamily="34" charset="0"/>
              <a:buChar char="•"/>
            </a:pPr>
            <a:r>
              <a:rPr lang="en-US" sz="2200" i="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messages from Elain to Alex as numbers modulo N; </a:t>
            </a:r>
          </a:p>
          <a:p>
            <a:pPr marL="342900" indent="-342900">
              <a:lnSpc>
                <a:spcPct val="150000"/>
              </a:lnSpc>
              <a:buFont typeface="Arial" panose="020B0604020202020204" pitchFamily="34" charset="0"/>
              <a:buChar char="•"/>
            </a:pPr>
            <a:r>
              <a:rPr lang="en-US" sz="2200" i="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messages larger than N can be broken into smaller pieces</a:t>
            </a: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nSpc>
                <a:spcPct val="150000"/>
              </a:lnSpc>
              <a:buFont typeface="Arial" panose="020B0604020202020204" pitchFamily="34" charset="0"/>
              <a:buChar char="•"/>
            </a:pPr>
            <a:r>
              <a:rPr lang="en-US" sz="2200" i="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The encryption function will then be a bijection on {0, 1, 2, 3, …, N - 1}, and the decryption function will be its inverse</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nSpc>
                <a:spcPct val="150000"/>
              </a:lnSpc>
              <a:buFont typeface="Arial" panose="020B0604020202020204" pitchFamily="34" charset="0"/>
              <a:buChar char="•"/>
            </a:pPr>
            <a:r>
              <a:rPr lang="en-US" sz="2200" i="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What values of N are appropriate, and what bijection should be used?</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hought Bubble: Cloud 2">
            <a:extLst>
              <a:ext uri="{FF2B5EF4-FFF2-40B4-BE49-F238E27FC236}">
                <a16:creationId xmlns:a16="http://schemas.microsoft.com/office/drawing/2014/main" id="{68EB2006-1A4A-488B-8933-2C3A54E1538C}"/>
              </a:ext>
            </a:extLst>
          </p:cNvPr>
          <p:cNvSpPr/>
          <p:nvPr/>
        </p:nvSpPr>
        <p:spPr>
          <a:xfrm flipH="1">
            <a:off x="675861" y="1619333"/>
            <a:ext cx="683812" cy="262393"/>
          </a:xfrm>
          <a:prstGeom prst="cloudCallout">
            <a:avLst>
              <a:gd name="adj1" fmla="val -33333"/>
              <a:gd name="adj2" fmla="val 13825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1672199"/>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597455" y="840517"/>
                <a:ext cx="9247366" cy="5624232"/>
              </a:xfrm>
              <a:prstGeom prst="rect">
                <a:avLst/>
              </a:prstGeom>
            </p:spPr>
            <p:txBody>
              <a:bodyPr wrap="square">
                <a:spAutoFit/>
              </a:bodyPr>
              <a:lstStyle/>
              <a:p>
                <a:pPr>
                  <a:lnSpc>
                    <a:spcPct val="150000"/>
                  </a:lnSpc>
                </a:pPr>
                <a:r>
                  <a:rPr lang="en-US" sz="2400" dirty="0">
                    <a:solidFill>
                      <a:srgbClr val="0033CC"/>
                    </a:solidFill>
                    <a:ea typeface="Calibri" panose="020F0502020204030204" pitchFamily="34" charset="0"/>
                    <a:cs typeface="Times New Roman" panose="02020603050405020304" pitchFamily="18" charset="0"/>
                  </a:rPr>
                  <a:t>Example 0.72: </a:t>
                </a:r>
                <a:endParaRPr lang="en-US" sz="2400" dirty="0">
                  <a:ea typeface="Calibri" panose="020F0502020204030204" pitchFamily="34" charset="0"/>
                  <a:cs typeface="Times New Roman" panose="02020603050405020304" pitchFamily="18" charset="0"/>
                </a:endParaRPr>
              </a:p>
              <a:p>
                <a:pPr>
                  <a:lnSpc>
                    <a:spcPct val="150000"/>
                  </a:lnSpc>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Let N = 55 = 5*11. </a:t>
                </a:r>
              </a:p>
              <a:p>
                <a:pPr>
                  <a:lnSpc>
                    <a:spcPct val="150000"/>
                  </a:lnSpc>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Choose encryption exponent e = 3, which satisfies the condition </a:t>
                </a:r>
              </a:p>
              <a:p>
                <a:pPr>
                  <a:lnSpc>
                    <a:spcPct val="150000"/>
                  </a:lnSpc>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rgbClr val="0033CC"/>
                    </a:solidFill>
                    <a:latin typeface="Times New Roman" panose="02020603050405020304" pitchFamily="18" charset="0"/>
                    <a:ea typeface="Calibri" panose="020F0502020204030204" pitchFamily="34" charset="0"/>
                    <a:cs typeface="Times New Roman" panose="02020603050405020304" pitchFamily="18" charset="0"/>
                  </a:rPr>
                  <a:t>gcd</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(e, (p – 1)(q – 1)) = </a:t>
                </a:r>
                <a:r>
                  <a:rPr lang="en-US" sz="2200" dirty="0" err="1">
                    <a:solidFill>
                      <a:srgbClr val="0033CC"/>
                    </a:solidFill>
                    <a:latin typeface="Times New Roman" panose="02020603050405020304" pitchFamily="18" charset="0"/>
                    <a:ea typeface="Calibri" panose="020F0502020204030204" pitchFamily="34" charset="0"/>
                    <a:cs typeface="Times New Roman" panose="02020603050405020304" pitchFamily="18" charset="0"/>
                  </a:rPr>
                  <a:t>gcd</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(3, 40) = 1. </a:t>
                </a:r>
              </a:p>
              <a:p>
                <a:pPr>
                  <a:lnSpc>
                    <a:spcPct val="150000"/>
                  </a:lnSpc>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The decryption exponent is then </a:t>
                </a:r>
                <a:r>
                  <a:rPr lang="en-US" sz="2200" i="1"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d = 3</a:t>
                </a:r>
                <a:r>
                  <a:rPr lang="en-US" sz="2200" i="1" baseline="30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-1</a:t>
                </a:r>
                <a:r>
                  <a:rPr lang="en-US" sz="2200" i="1"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mod 40 = 27. </a:t>
                </a:r>
              </a:p>
              <a:p>
                <a:pPr>
                  <a:lnSpc>
                    <a:spcPct val="150000"/>
                  </a:lnSpc>
                </a:pPr>
                <a:r>
                  <a:rPr lang="en-US" sz="2200" dirty="0">
                    <a:latin typeface="Times New Roman" panose="02020603050405020304" pitchFamily="18" charset="0"/>
                    <a:cs typeface="Times New Roman" panose="02020603050405020304" pitchFamily="18" charset="0"/>
                  </a:rPr>
                  <a:t>That is, 27 * 3  </a:t>
                </a:r>
                <a14:m>
                  <m:oMath xmlns:m="http://schemas.openxmlformats.org/officeDocument/2006/math">
                    <m:r>
                      <a:rPr lang="en-US" sz="2200" b="0" i="1" smtClean="0">
                        <a:latin typeface="Cambria Math" panose="02040503050406030204" pitchFamily="18" charset="0"/>
                        <a:ea typeface="Cambria Math" panose="02040503050406030204" pitchFamily="18" charset="0"/>
                      </a:rPr>
                      <m:t>≡ </m:t>
                    </m:r>
                  </m:oMath>
                </a14:m>
                <a:r>
                  <a:rPr lang="en-US" sz="2200" dirty="0">
                    <a:latin typeface="Times New Roman" panose="02020603050405020304" pitchFamily="18" charset="0"/>
                    <a:cs typeface="Times New Roman" panose="02020603050405020304" pitchFamily="18" charset="0"/>
                  </a:rPr>
                  <a:t>1 mod 40  if, and only if, 40 | (27*3 – 1).</a:t>
                </a:r>
                <a:endParaRPr lang="en-US" sz="2200" i="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Now for any message x mod 55, </a:t>
                </a:r>
                <a:r>
                  <a:rPr lang="en-US" sz="2200" i="1"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the encryption of x is y = x</a:t>
                </a:r>
                <a:r>
                  <a:rPr lang="en-US" sz="2200" i="1" baseline="30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3</a:t>
                </a:r>
                <a:r>
                  <a:rPr lang="en-US" sz="2200" i="1"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mod 55,</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and </a:t>
                </a:r>
              </a:p>
              <a:p>
                <a:pPr>
                  <a:lnSpc>
                    <a:spcPct val="150000"/>
                  </a:lnSpc>
                </a:pPr>
                <a:r>
                  <a:rPr lang="en-US" sz="2200" i="1"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the decryption of y is x = y</a:t>
                </a:r>
                <a:r>
                  <a:rPr lang="en-US" sz="2200" i="1" baseline="30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27</a:t>
                </a:r>
                <a:r>
                  <a:rPr lang="en-US" sz="2200" i="1"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mod 55. </a:t>
                </a:r>
              </a:p>
              <a:p>
                <a:pPr>
                  <a:lnSpc>
                    <a:spcPct val="150000"/>
                  </a:lnSpc>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For example: </a:t>
                </a:r>
              </a:p>
              <a:p>
                <a:pPr lvl="1">
                  <a:lnSpc>
                    <a:spcPct val="150000"/>
                  </a:lnSpc>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if x = 13, then y = 13</a:t>
                </a:r>
                <a:r>
                  <a:rPr lang="en-US" sz="2200" baseline="30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3 </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mod 55 = 52. </a:t>
                </a:r>
                <a:r>
                  <a:rPr lang="en-US" sz="2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That is,13</a:t>
                </a:r>
                <a:r>
                  <a:rPr lang="en-US" sz="2200" baseline="30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3 </a:t>
                </a:r>
                <a14:m>
                  <m:oMath xmlns:m="http://schemas.openxmlformats.org/officeDocument/2006/math">
                    <m:r>
                      <a:rPr lang="en-US" sz="2200" b="0"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52 mod 55. </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and 13 = 52</a:t>
                </a:r>
                <a:r>
                  <a:rPr lang="en-US" sz="2200" baseline="30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27</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mod 55.  (This can be computed as in the following two slides.)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597455" y="840517"/>
                <a:ext cx="9247366" cy="5624232"/>
              </a:xfrm>
              <a:prstGeom prst="rect">
                <a:avLst/>
              </a:prstGeom>
              <a:blipFill>
                <a:blip r:embed="rId2"/>
                <a:stretch>
                  <a:fillRect l="-989" b="-1952"/>
                </a:stretch>
              </a:blipFill>
            </p:spPr>
            <p:txBody>
              <a:bodyPr/>
              <a:lstStyle/>
              <a:p>
                <a:r>
                  <a:rPr lang="en-US">
                    <a:noFill/>
                  </a:rPr>
                  <a:t> </a:t>
                </a:r>
              </a:p>
            </p:txBody>
          </p:sp>
        </mc:Fallback>
      </mc:AlternateContent>
      <p:sp>
        <p:nvSpPr>
          <p:cNvPr id="6" name="Thought Bubble: Cloud 5">
            <a:extLst>
              <a:ext uri="{FF2B5EF4-FFF2-40B4-BE49-F238E27FC236}">
                <a16:creationId xmlns:a16="http://schemas.microsoft.com/office/drawing/2014/main" id="{F1B10734-A217-4476-87EF-DD3983843B8F}"/>
              </a:ext>
            </a:extLst>
          </p:cNvPr>
          <p:cNvSpPr/>
          <p:nvPr/>
        </p:nvSpPr>
        <p:spPr>
          <a:xfrm flipH="1">
            <a:off x="664264" y="1325134"/>
            <a:ext cx="683812" cy="262393"/>
          </a:xfrm>
          <a:prstGeom prst="cloudCallout">
            <a:avLst>
              <a:gd name="adj1" fmla="val -33333"/>
              <a:gd name="adj2" fmla="val 13825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1144199"/>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160240-8671-4222-8B5D-2E75FEA0A38F}"/>
              </a:ext>
            </a:extLst>
          </p:cNvPr>
          <p:cNvSpPr/>
          <p:nvPr/>
        </p:nvSpPr>
        <p:spPr>
          <a:xfrm>
            <a:off x="1566730" y="1081579"/>
            <a:ext cx="8817296" cy="5632311"/>
          </a:xfrm>
          <a:prstGeom prst="rect">
            <a:avLst/>
          </a:prstGeom>
        </p:spPr>
        <p:txBody>
          <a:bodyPr wrap="square">
            <a:spAutoFit/>
          </a:bodyPr>
          <a:lstStyle/>
          <a:p>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Show 13 = 52</a:t>
            </a:r>
            <a:r>
              <a:rPr lang="en-US" sz="2400" baseline="30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27</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mod 55.</a:t>
            </a:r>
          </a:p>
          <a:p>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52</a:t>
            </a:r>
            <a:r>
              <a:rPr lang="en-US" sz="2400" baseline="30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27 </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mod 55 	= (52 mod 55)</a:t>
            </a:r>
            <a:r>
              <a:rPr lang="en-US" sz="2400" baseline="30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27</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mod 55 </a:t>
            </a:r>
          </a:p>
          <a:p>
            <a:r>
              <a:rPr lang="en-US" sz="2400" dirty="0">
                <a:solidFill>
                  <a:srgbClr val="0033CC"/>
                </a:solidFill>
                <a:latin typeface="Times New Roman" panose="02020603050405020304" pitchFamily="18" charset="0"/>
                <a:cs typeface="Times New Roman" panose="02020603050405020304" pitchFamily="18" charset="0"/>
              </a:rPr>
              <a:t>                     	= </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(-3)</a:t>
            </a:r>
            <a:r>
              <a:rPr lang="en-US" sz="2400" baseline="30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27</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mod 55 </a:t>
            </a:r>
          </a:p>
          <a:p>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 (-3)</a:t>
            </a:r>
            <a:r>
              <a:rPr lang="en-US" sz="2400" baseline="30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9*3</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mod 55</a:t>
            </a:r>
          </a:p>
          <a:p>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 (81 * 81 * -3)</a:t>
            </a:r>
            <a:r>
              <a:rPr lang="en-US" sz="2400" baseline="30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9*3</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mod 55, where 81 = (-3)</a:t>
            </a:r>
            <a:r>
              <a:rPr lang="en-US" sz="2400" baseline="30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4</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p>
          <a:p>
            <a:r>
              <a:rPr lang="en-US" sz="2400" dirty="0">
                <a:solidFill>
                  <a:srgbClr val="0033CC"/>
                </a:solidFill>
                <a:latin typeface="Times New Roman" panose="02020603050405020304" pitchFamily="18" charset="0"/>
                <a:cs typeface="Times New Roman" panose="02020603050405020304" pitchFamily="18" charset="0"/>
              </a:rPr>
              <a:t>		= (26 * 26 * -3</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baseline="30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3</a:t>
            </a:r>
            <a:r>
              <a:rPr lang="en-US" sz="2400" dirty="0">
                <a:solidFill>
                  <a:srgbClr val="0033CC"/>
                </a:solidFill>
                <a:latin typeface="Times New Roman" panose="02020603050405020304" pitchFamily="18" charset="0"/>
                <a:cs typeface="Times New Roman" panose="02020603050405020304" pitchFamily="18" charset="0"/>
              </a:rPr>
              <a:t> mod 55</a:t>
            </a:r>
          </a:p>
          <a:p>
            <a:r>
              <a:rPr lang="en-US" sz="2400" dirty="0">
                <a:solidFill>
                  <a:srgbClr val="0033CC"/>
                </a:solidFill>
                <a:latin typeface="Times New Roman" panose="02020603050405020304" pitchFamily="18" charset="0"/>
                <a:cs typeface="Times New Roman" panose="02020603050405020304" pitchFamily="18" charset="0"/>
              </a:rPr>
              <a:t>		= (52 * 13 * -3</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baseline="30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3</a:t>
            </a:r>
            <a:r>
              <a:rPr lang="en-US" sz="2400" dirty="0">
                <a:solidFill>
                  <a:srgbClr val="0033CC"/>
                </a:solidFill>
                <a:latin typeface="Times New Roman" panose="02020603050405020304" pitchFamily="18" charset="0"/>
                <a:cs typeface="Times New Roman" panose="02020603050405020304" pitchFamily="18" charset="0"/>
              </a:rPr>
              <a:t> mod 55</a:t>
            </a:r>
          </a:p>
          <a:p>
            <a:r>
              <a:rPr lang="en-US" sz="2400" dirty="0">
                <a:solidFill>
                  <a:srgbClr val="0033CC"/>
                </a:solidFill>
                <a:latin typeface="Times New Roman" panose="02020603050405020304" pitchFamily="18" charset="0"/>
                <a:cs typeface="Times New Roman" panose="02020603050405020304" pitchFamily="18" charset="0"/>
              </a:rPr>
              <a:t>		= (-3 * 13 * -3</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baseline="30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3</a:t>
            </a:r>
            <a:r>
              <a:rPr lang="en-US" sz="2400" dirty="0">
                <a:solidFill>
                  <a:srgbClr val="0033CC"/>
                </a:solidFill>
                <a:latin typeface="Times New Roman" panose="02020603050405020304" pitchFamily="18" charset="0"/>
                <a:cs typeface="Times New Roman" panose="02020603050405020304" pitchFamily="18" charset="0"/>
              </a:rPr>
              <a:t> mod 55</a:t>
            </a:r>
          </a:p>
          <a:p>
            <a:r>
              <a:rPr lang="en-US" sz="2400" dirty="0">
                <a:solidFill>
                  <a:srgbClr val="0033CC"/>
                </a:solidFill>
                <a:latin typeface="Times New Roman" panose="02020603050405020304" pitchFamily="18" charset="0"/>
                <a:cs typeface="Times New Roman" panose="02020603050405020304" pitchFamily="18" charset="0"/>
              </a:rPr>
              <a:t>		= (117</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baseline="30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3</a:t>
            </a:r>
            <a:r>
              <a:rPr lang="en-US" sz="2400" dirty="0">
                <a:solidFill>
                  <a:srgbClr val="0033CC"/>
                </a:solidFill>
                <a:latin typeface="Times New Roman" panose="02020603050405020304" pitchFamily="18" charset="0"/>
                <a:cs typeface="Times New Roman" panose="02020603050405020304" pitchFamily="18" charset="0"/>
              </a:rPr>
              <a:t> mod 55</a:t>
            </a:r>
          </a:p>
          <a:p>
            <a:r>
              <a:rPr lang="en-US" sz="2400" dirty="0">
                <a:solidFill>
                  <a:srgbClr val="0033CC"/>
                </a:solidFill>
                <a:latin typeface="Times New Roman" panose="02020603050405020304" pitchFamily="18" charset="0"/>
                <a:cs typeface="Times New Roman" panose="02020603050405020304" pitchFamily="18" charset="0"/>
              </a:rPr>
              <a:t>		= (7</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baseline="30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3</a:t>
            </a:r>
            <a:r>
              <a:rPr lang="en-US" sz="2400" dirty="0">
                <a:solidFill>
                  <a:srgbClr val="0033CC"/>
                </a:solidFill>
                <a:latin typeface="Times New Roman" panose="02020603050405020304" pitchFamily="18" charset="0"/>
                <a:cs typeface="Times New Roman" panose="02020603050405020304" pitchFamily="18" charset="0"/>
              </a:rPr>
              <a:t> mod 55</a:t>
            </a:r>
          </a:p>
          <a:p>
            <a:r>
              <a:rPr lang="en-US" sz="2400" dirty="0">
                <a:solidFill>
                  <a:srgbClr val="0033CC"/>
                </a:solidFill>
                <a:latin typeface="Times New Roman" panose="02020603050405020304" pitchFamily="18" charset="0"/>
                <a:cs typeface="Times New Roman" panose="02020603050405020304" pitchFamily="18" charset="0"/>
              </a:rPr>
              <a:t>		= (343</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33CC"/>
                </a:solidFill>
                <a:latin typeface="Times New Roman" panose="02020603050405020304" pitchFamily="18" charset="0"/>
                <a:cs typeface="Times New Roman" panose="02020603050405020304" pitchFamily="18" charset="0"/>
              </a:rPr>
              <a:t> mod 55</a:t>
            </a:r>
          </a:p>
          <a:p>
            <a:r>
              <a:rPr lang="en-US" sz="2400" dirty="0">
                <a:solidFill>
                  <a:srgbClr val="0033CC"/>
                </a:solidFill>
                <a:latin typeface="Times New Roman" panose="02020603050405020304" pitchFamily="18" charset="0"/>
                <a:cs typeface="Times New Roman" panose="02020603050405020304" pitchFamily="18" charset="0"/>
              </a:rPr>
              <a:t>		= 13</a:t>
            </a:r>
          </a:p>
          <a:p>
            <a:endParaRPr lang="en-US" sz="2400" dirty="0">
              <a:solidFill>
                <a:srgbClr val="0033CC"/>
              </a:solidFill>
              <a:latin typeface="Times New Roman" panose="02020603050405020304" pitchFamily="18" charset="0"/>
              <a:cs typeface="Times New Roman" panose="02020603050405020304" pitchFamily="18" charset="0"/>
            </a:endParaRPr>
          </a:p>
          <a:p>
            <a:r>
              <a:rPr lang="en-US" sz="2400" dirty="0">
                <a:solidFill>
                  <a:srgbClr val="0033CC"/>
                </a:solidFill>
                <a:latin typeface="Times New Roman" panose="02020603050405020304" pitchFamily="18" charset="0"/>
                <a:cs typeface="Times New Roman" panose="02020603050405020304" pitchFamily="18" charset="0"/>
              </a:rPr>
              <a:t>The other way is as follows:</a:t>
            </a:r>
          </a:p>
          <a:p>
            <a:endParaRPr lang="en-US" sz="2400" dirty="0">
              <a:solidFill>
                <a:srgbClr val="0033CC"/>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792003D-721E-44DC-BC62-B907EAC76AA7}"/>
              </a:ext>
            </a:extLst>
          </p:cNvPr>
          <p:cNvSpPr txBox="1"/>
          <p:nvPr/>
        </p:nvSpPr>
        <p:spPr>
          <a:xfrm>
            <a:off x="8708571" y="1210491"/>
            <a:ext cx="2360023"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Either this way or the way presented in the following slide.</a:t>
            </a:r>
          </a:p>
        </p:txBody>
      </p:sp>
      <p:sp>
        <p:nvSpPr>
          <p:cNvPr id="5" name="Thought Bubble: Cloud 4">
            <a:extLst>
              <a:ext uri="{FF2B5EF4-FFF2-40B4-BE49-F238E27FC236}">
                <a16:creationId xmlns:a16="http://schemas.microsoft.com/office/drawing/2014/main" id="{032086A1-B013-4F84-8B38-AB2FF4E5D4D0}"/>
              </a:ext>
            </a:extLst>
          </p:cNvPr>
          <p:cNvSpPr/>
          <p:nvPr/>
        </p:nvSpPr>
        <p:spPr>
          <a:xfrm flipH="1">
            <a:off x="612952" y="735309"/>
            <a:ext cx="683812" cy="346270"/>
          </a:xfrm>
          <a:prstGeom prst="cloudCallout">
            <a:avLst>
              <a:gd name="adj1" fmla="val -33333"/>
              <a:gd name="adj2" fmla="val 13825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5859525"/>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25160240-8671-4222-8B5D-2E75FEA0A38F}"/>
                  </a:ext>
                </a:extLst>
              </p:cNvPr>
              <p:cNvSpPr/>
              <p:nvPr/>
            </p:nvSpPr>
            <p:spPr>
              <a:xfrm>
                <a:off x="1270638" y="612844"/>
                <a:ext cx="9179648" cy="6001643"/>
              </a:xfrm>
              <a:prstGeom prst="rect">
                <a:avLst/>
              </a:prstGeom>
            </p:spPr>
            <p:txBody>
              <a:bodyPr wrap="square">
                <a:spAutoFit/>
              </a:bodyPr>
              <a:lstStyle/>
              <a:p>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Show 13 = 52</a:t>
                </a:r>
                <a:r>
                  <a:rPr lang="en-US" sz="2400" baseline="30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27</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mod 55.</a:t>
                </a:r>
              </a:p>
              <a:p>
                <a:r>
                  <a:rPr lang="en-US" sz="2400" dirty="0">
                    <a:solidFill>
                      <a:srgbClr val="0033CC"/>
                    </a:solidFill>
                    <a:latin typeface="Times New Roman" panose="02020603050405020304" pitchFamily="18" charset="0"/>
                    <a:cs typeface="Times New Roman" panose="02020603050405020304" pitchFamily="18" charset="0"/>
                  </a:rPr>
                  <a:t>27 = 16 + 8 + 2 + 1 = 2</a:t>
                </a:r>
                <a:r>
                  <a:rPr lang="en-US" sz="2400" baseline="30000" dirty="0">
                    <a:solidFill>
                      <a:srgbClr val="0033CC"/>
                    </a:solidFill>
                    <a:latin typeface="Times New Roman" panose="02020603050405020304" pitchFamily="18" charset="0"/>
                    <a:cs typeface="Times New Roman" panose="02020603050405020304" pitchFamily="18" charset="0"/>
                  </a:rPr>
                  <a:t>4</a:t>
                </a:r>
                <a:r>
                  <a:rPr lang="en-US" sz="2400" dirty="0">
                    <a:solidFill>
                      <a:srgbClr val="0033CC"/>
                    </a:solidFill>
                    <a:latin typeface="Times New Roman" panose="02020603050405020304" pitchFamily="18" charset="0"/>
                    <a:cs typeface="Times New Roman" panose="02020603050405020304" pitchFamily="18" charset="0"/>
                  </a:rPr>
                  <a:t> + 2</a:t>
                </a:r>
                <a:r>
                  <a:rPr lang="en-US" sz="2400" baseline="30000" dirty="0">
                    <a:solidFill>
                      <a:srgbClr val="0033CC"/>
                    </a:solidFill>
                    <a:latin typeface="Times New Roman" panose="02020603050405020304" pitchFamily="18" charset="0"/>
                    <a:cs typeface="Times New Roman" panose="02020603050405020304" pitchFamily="18" charset="0"/>
                  </a:rPr>
                  <a:t>3</a:t>
                </a:r>
                <a:r>
                  <a:rPr lang="en-US" sz="2400" dirty="0">
                    <a:solidFill>
                      <a:srgbClr val="0033CC"/>
                    </a:solidFill>
                    <a:latin typeface="Times New Roman" panose="02020603050405020304" pitchFamily="18" charset="0"/>
                    <a:cs typeface="Times New Roman" panose="02020603050405020304" pitchFamily="18" charset="0"/>
                  </a:rPr>
                  <a:t> + 2 + 1</a:t>
                </a:r>
              </a:p>
              <a:p>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Then, 52</a:t>
                </a:r>
                <a:r>
                  <a:rPr lang="en-US" sz="2400" baseline="30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27</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 52</a:t>
                </a:r>
                <a:r>
                  <a:rPr lang="en-US" sz="2400" baseline="30000" dirty="0">
                    <a:solidFill>
                      <a:srgbClr val="0033CC"/>
                    </a:solidFill>
                    <a:latin typeface="Times New Roman" panose="02020603050405020304" pitchFamily="18" charset="0"/>
                    <a:cs typeface="Times New Roman" panose="02020603050405020304" pitchFamily="18" charset="0"/>
                  </a:rPr>
                  <a:t>16 + 8 + 2 + 1 </a:t>
                </a:r>
                <a:r>
                  <a:rPr lang="en-US" sz="2400" dirty="0">
                    <a:solidFill>
                      <a:srgbClr val="0033CC"/>
                    </a:solidFill>
                    <a:latin typeface="Times New Roman" panose="02020603050405020304" pitchFamily="18" charset="0"/>
                    <a:cs typeface="Times New Roman" panose="02020603050405020304" pitchFamily="18" charset="0"/>
                  </a:rPr>
                  <a:t>= </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52</a:t>
                </a:r>
                <a:r>
                  <a:rPr lang="en-US" sz="2400" baseline="30000" dirty="0">
                    <a:solidFill>
                      <a:srgbClr val="0033CC"/>
                    </a:solidFill>
                    <a:latin typeface="Times New Roman" panose="02020603050405020304" pitchFamily="18" charset="0"/>
                    <a:cs typeface="Times New Roman" panose="02020603050405020304" pitchFamily="18" charset="0"/>
                  </a:rPr>
                  <a:t>16 </a:t>
                </a:r>
                <a:r>
                  <a:rPr lang="en-US" sz="2400" dirty="0">
                    <a:solidFill>
                      <a:srgbClr val="0033CC"/>
                    </a:solidFill>
                    <a:latin typeface="Times New Roman" panose="02020603050405020304" pitchFamily="18" charset="0"/>
                    <a:cs typeface="Times New Roman" panose="02020603050405020304" pitchFamily="18" charset="0"/>
                  </a:rPr>
                  <a:t>* </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52</a:t>
                </a:r>
                <a:r>
                  <a:rPr lang="en-US" sz="2400" baseline="30000" dirty="0">
                    <a:solidFill>
                      <a:srgbClr val="0033CC"/>
                    </a:solidFill>
                    <a:latin typeface="Times New Roman" panose="02020603050405020304" pitchFamily="18" charset="0"/>
                    <a:cs typeface="Times New Roman" panose="02020603050405020304" pitchFamily="18" charset="0"/>
                  </a:rPr>
                  <a:t>8 </a:t>
                </a:r>
                <a:r>
                  <a:rPr lang="en-US" sz="2400" dirty="0">
                    <a:solidFill>
                      <a:srgbClr val="0033CC"/>
                    </a:solidFill>
                    <a:latin typeface="Times New Roman" panose="02020603050405020304" pitchFamily="18" charset="0"/>
                    <a:cs typeface="Times New Roman" panose="02020603050405020304" pitchFamily="18" charset="0"/>
                  </a:rPr>
                  <a:t>* </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52</a:t>
                </a:r>
                <a:r>
                  <a:rPr lang="en-US" sz="2400" baseline="30000" dirty="0">
                    <a:solidFill>
                      <a:srgbClr val="0033CC"/>
                    </a:solidFill>
                    <a:latin typeface="Times New Roman" panose="02020603050405020304" pitchFamily="18" charset="0"/>
                    <a:cs typeface="Times New Roman" panose="02020603050405020304" pitchFamily="18" charset="0"/>
                  </a:rPr>
                  <a:t>2 </a:t>
                </a:r>
                <a:r>
                  <a:rPr lang="en-US" sz="2400" dirty="0">
                    <a:solidFill>
                      <a:srgbClr val="0033CC"/>
                    </a:solidFill>
                    <a:latin typeface="Times New Roman" panose="02020603050405020304" pitchFamily="18" charset="0"/>
                    <a:cs typeface="Times New Roman" panose="02020603050405020304" pitchFamily="18" charset="0"/>
                  </a:rPr>
                  <a:t>* </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52</a:t>
                </a:r>
                <a:r>
                  <a:rPr lang="en-US" sz="2400" baseline="30000" dirty="0">
                    <a:solidFill>
                      <a:srgbClr val="0033CC"/>
                    </a:solidFill>
                    <a:latin typeface="Times New Roman" panose="02020603050405020304" pitchFamily="18" charset="0"/>
                    <a:cs typeface="Times New Roman" panose="02020603050405020304" pitchFamily="18" charset="0"/>
                  </a:rPr>
                  <a:t>1 </a:t>
                </a:r>
                <a:endParaRPr lang="en-US" sz="2400" dirty="0">
                  <a:solidFill>
                    <a:srgbClr val="0033CC"/>
                  </a:solidFill>
                  <a:latin typeface="Times New Roman" panose="02020603050405020304" pitchFamily="18" charset="0"/>
                  <a:cs typeface="Times New Roman" panose="02020603050405020304" pitchFamily="18" charset="0"/>
                </a:endParaRPr>
              </a:p>
              <a:p>
                <a:r>
                  <a:rPr lang="en-US" sz="2400" dirty="0">
                    <a:solidFill>
                      <a:srgbClr val="0033CC"/>
                    </a:solidFill>
                    <a:latin typeface="Times New Roman" panose="02020603050405020304" pitchFamily="18" charset="0"/>
                    <a:cs typeface="Times New Roman" panose="02020603050405020304" pitchFamily="18" charset="0"/>
                  </a:rPr>
                  <a:t>We can find the residues obtained when 52 is raised to successively higher powers of 2, up to 2</a:t>
                </a:r>
                <a:r>
                  <a:rPr lang="en-US" sz="2400" baseline="30000" dirty="0">
                    <a:solidFill>
                      <a:srgbClr val="0033CC"/>
                    </a:solidFill>
                    <a:latin typeface="Times New Roman" panose="02020603050405020304" pitchFamily="18" charset="0"/>
                    <a:cs typeface="Times New Roman" panose="02020603050405020304" pitchFamily="18" charset="0"/>
                  </a:rPr>
                  <a:t>4</a:t>
                </a:r>
                <a:r>
                  <a:rPr lang="en-US" sz="2400" dirty="0">
                    <a:solidFill>
                      <a:srgbClr val="0033CC"/>
                    </a:solidFill>
                    <a:latin typeface="Times New Roman" panose="02020603050405020304" pitchFamily="18" charset="0"/>
                    <a:cs typeface="Times New Roman" panose="02020603050405020304" pitchFamily="18" charset="0"/>
                  </a:rPr>
                  <a:t> = 16.</a:t>
                </a:r>
              </a:p>
              <a:p>
                <a:r>
                  <a:rPr lang="en-US" sz="2400" dirty="0">
                    <a:solidFill>
                      <a:srgbClr val="0033CC"/>
                    </a:solidFill>
                    <a:latin typeface="Times New Roman" panose="02020603050405020304" pitchFamily="18" charset="0"/>
                    <a:cs typeface="Times New Roman" panose="02020603050405020304" pitchFamily="18" charset="0"/>
                  </a:rPr>
                  <a:t>	52 mod 55 	= 52</a:t>
                </a:r>
              </a:p>
              <a:p>
                <a:r>
                  <a:rPr lang="en-US" sz="2400" dirty="0">
                    <a:solidFill>
                      <a:srgbClr val="0033CC"/>
                    </a:solidFill>
                    <a:latin typeface="Times New Roman" panose="02020603050405020304" pitchFamily="18" charset="0"/>
                    <a:cs typeface="Times New Roman" panose="02020603050405020304" pitchFamily="18" charset="0"/>
                  </a:rPr>
                  <a:t>	52</a:t>
                </a:r>
                <a:r>
                  <a:rPr lang="en-US" sz="2400" baseline="30000" dirty="0">
                    <a:solidFill>
                      <a:srgbClr val="0033CC"/>
                    </a:solidFill>
                    <a:latin typeface="Times New Roman" panose="02020603050405020304" pitchFamily="18" charset="0"/>
                    <a:cs typeface="Times New Roman" panose="02020603050405020304" pitchFamily="18" charset="0"/>
                  </a:rPr>
                  <a:t>2</a:t>
                </a:r>
                <a:r>
                  <a:rPr lang="en-US" sz="2400" dirty="0">
                    <a:solidFill>
                      <a:srgbClr val="0033CC"/>
                    </a:solidFill>
                    <a:latin typeface="Times New Roman" panose="02020603050405020304" pitchFamily="18" charset="0"/>
                    <a:cs typeface="Times New Roman" panose="02020603050405020304" pitchFamily="18" charset="0"/>
                  </a:rPr>
                  <a:t> mod 55	= 9</a:t>
                </a:r>
              </a:p>
              <a:p>
                <a:r>
                  <a:rPr lang="en-US" sz="2400" dirty="0">
                    <a:solidFill>
                      <a:srgbClr val="0033CC"/>
                    </a:solidFill>
                    <a:latin typeface="Times New Roman" panose="02020603050405020304" pitchFamily="18" charset="0"/>
                    <a:cs typeface="Times New Roman" panose="02020603050405020304" pitchFamily="18" charset="0"/>
                  </a:rPr>
                  <a:t>	52</a:t>
                </a:r>
                <a:r>
                  <a:rPr lang="en-US" sz="2400" baseline="30000" dirty="0">
                    <a:solidFill>
                      <a:srgbClr val="0033CC"/>
                    </a:solidFill>
                    <a:latin typeface="Times New Roman" panose="02020603050405020304" pitchFamily="18" charset="0"/>
                    <a:cs typeface="Times New Roman" panose="02020603050405020304" pitchFamily="18" charset="0"/>
                  </a:rPr>
                  <a:t>4</a:t>
                </a:r>
                <a:r>
                  <a:rPr lang="en-US" sz="2400" dirty="0">
                    <a:solidFill>
                      <a:srgbClr val="0033CC"/>
                    </a:solidFill>
                    <a:latin typeface="Times New Roman" panose="02020603050405020304" pitchFamily="18" charset="0"/>
                    <a:cs typeface="Times New Roman" panose="02020603050405020304" pitchFamily="18" charset="0"/>
                  </a:rPr>
                  <a:t> mod 55	= (52</a:t>
                </a:r>
                <a:r>
                  <a:rPr lang="en-US" sz="2400" baseline="30000" dirty="0">
                    <a:solidFill>
                      <a:srgbClr val="0033CC"/>
                    </a:solidFill>
                    <a:latin typeface="Times New Roman" panose="02020603050405020304" pitchFamily="18" charset="0"/>
                    <a:cs typeface="Times New Roman" panose="02020603050405020304" pitchFamily="18" charset="0"/>
                  </a:rPr>
                  <a:t>2</a:t>
                </a:r>
                <a:r>
                  <a:rPr lang="en-US" sz="2400" dirty="0">
                    <a:solidFill>
                      <a:srgbClr val="0033CC"/>
                    </a:solidFill>
                    <a:latin typeface="Times New Roman" panose="02020603050405020304" pitchFamily="18" charset="0"/>
                    <a:cs typeface="Times New Roman" panose="02020603050405020304" pitchFamily="18" charset="0"/>
                  </a:rPr>
                  <a:t>)</a:t>
                </a:r>
                <a:r>
                  <a:rPr lang="en-US" sz="2400" baseline="30000" dirty="0">
                    <a:solidFill>
                      <a:srgbClr val="0033CC"/>
                    </a:solidFill>
                    <a:latin typeface="Times New Roman" panose="02020603050405020304" pitchFamily="18" charset="0"/>
                    <a:cs typeface="Times New Roman" panose="02020603050405020304" pitchFamily="18" charset="0"/>
                  </a:rPr>
                  <a:t> 2</a:t>
                </a:r>
                <a:r>
                  <a:rPr lang="en-US" sz="2400" dirty="0">
                    <a:solidFill>
                      <a:srgbClr val="0033CC"/>
                    </a:solidFill>
                    <a:latin typeface="Times New Roman" panose="02020603050405020304" pitchFamily="18" charset="0"/>
                    <a:cs typeface="Times New Roman" panose="02020603050405020304" pitchFamily="18" charset="0"/>
                  </a:rPr>
                  <a:t> mod 55 = (52</a:t>
                </a:r>
                <a:r>
                  <a:rPr lang="en-US" sz="2400" baseline="30000" dirty="0">
                    <a:solidFill>
                      <a:srgbClr val="0033CC"/>
                    </a:solidFill>
                    <a:latin typeface="Times New Roman" panose="02020603050405020304" pitchFamily="18" charset="0"/>
                    <a:cs typeface="Times New Roman" panose="02020603050405020304" pitchFamily="18" charset="0"/>
                  </a:rPr>
                  <a:t>2 </a:t>
                </a:r>
                <a:r>
                  <a:rPr lang="en-US" sz="2400" dirty="0">
                    <a:solidFill>
                      <a:srgbClr val="0033CC"/>
                    </a:solidFill>
                    <a:latin typeface="Times New Roman" panose="02020603050405020304" pitchFamily="18" charset="0"/>
                    <a:cs typeface="Times New Roman" panose="02020603050405020304" pitchFamily="18" charset="0"/>
                  </a:rPr>
                  <a:t>mod 55 )</a:t>
                </a:r>
                <a:r>
                  <a:rPr lang="en-US" sz="2400" baseline="30000" dirty="0">
                    <a:solidFill>
                      <a:srgbClr val="0033CC"/>
                    </a:solidFill>
                    <a:latin typeface="Times New Roman" panose="02020603050405020304" pitchFamily="18" charset="0"/>
                    <a:cs typeface="Times New Roman" panose="02020603050405020304" pitchFamily="18" charset="0"/>
                  </a:rPr>
                  <a:t> 2</a:t>
                </a:r>
                <a:r>
                  <a:rPr lang="en-US" sz="2400" dirty="0">
                    <a:solidFill>
                      <a:srgbClr val="0033CC"/>
                    </a:solidFill>
                    <a:latin typeface="Times New Roman" panose="02020603050405020304" pitchFamily="18" charset="0"/>
                    <a:cs typeface="Times New Roman" panose="02020603050405020304" pitchFamily="18" charset="0"/>
                  </a:rPr>
                  <a:t> mod 55 </a:t>
                </a:r>
              </a:p>
              <a:p>
                <a:r>
                  <a:rPr lang="en-US" sz="2400" dirty="0">
                    <a:solidFill>
                      <a:srgbClr val="0033CC"/>
                    </a:solidFill>
                    <a:latin typeface="Times New Roman" panose="02020603050405020304" pitchFamily="18" charset="0"/>
                    <a:cs typeface="Times New Roman" panose="02020603050405020304" pitchFamily="18" charset="0"/>
                  </a:rPr>
                  <a:t>			= 9</a:t>
                </a:r>
                <a:r>
                  <a:rPr lang="en-US" sz="2400" baseline="30000" dirty="0">
                    <a:solidFill>
                      <a:srgbClr val="0033CC"/>
                    </a:solidFill>
                    <a:latin typeface="Times New Roman" panose="02020603050405020304" pitchFamily="18" charset="0"/>
                    <a:cs typeface="Times New Roman" panose="02020603050405020304" pitchFamily="18" charset="0"/>
                  </a:rPr>
                  <a:t>2 </a:t>
                </a:r>
                <a:r>
                  <a:rPr lang="en-US" sz="2400" dirty="0">
                    <a:solidFill>
                      <a:srgbClr val="0033CC"/>
                    </a:solidFill>
                    <a:latin typeface="Times New Roman" panose="02020603050405020304" pitchFamily="18" charset="0"/>
                    <a:cs typeface="Times New Roman" panose="02020603050405020304" pitchFamily="18" charset="0"/>
                  </a:rPr>
                  <a:t>mod 55 = 26</a:t>
                </a:r>
              </a:p>
              <a:p>
                <a:r>
                  <a:rPr lang="en-US" sz="2400" dirty="0">
                    <a:solidFill>
                      <a:srgbClr val="0033CC"/>
                    </a:solidFill>
                    <a:latin typeface="Times New Roman" panose="02020603050405020304" pitchFamily="18" charset="0"/>
                    <a:cs typeface="Times New Roman" panose="02020603050405020304" pitchFamily="18" charset="0"/>
                  </a:rPr>
                  <a:t>	52</a:t>
                </a:r>
                <a:r>
                  <a:rPr lang="en-US" sz="2400" baseline="30000" dirty="0">
                    <a:solidFill>
                      <a:srgbClr val="0033CC"/>
                    </a:solidFill>
                    <a:latin typeface="Times New Roman" panose="02020603050405020304" pitchFamily="18" charset="0"/>
                    <a:cs typeface="Times New Roman" panose="02020603050405020304" pitchFamily="18" charset="0"/>
                  </a:rPr>
                  <a:t>8</a:t>
                </a:r>
                <a:r>
                  <a:rPr lang="en-US" sz="2400" dirty="0">
                    <a:solidFill>
                      <a:srgbClr val="0033CC"/>
                    </a:solidFill>
                    <a:latin typeface="Times New Roman" panose="02020603050405020304" pitchFamily="18" charset="0"/>
                    <a:cs typeface="Times New Roman" panose="02020603050405020304" pitchFamily="18" charset="0"/>
                  </a:rPr>
                  <a:t> mod 55	= (52</a:t>
                </a:r>
                <a:r>
                  <a:rPr lang="en-US" sz="2400" baseline="30000" dirty="0">
                    <a:solidFill>
                      <a:srgbClr val="0033CC"/>
                    </a:solidFill>
                    <a:latin typeface="Times New Roman" panose="02020603050405020304" pitchFamily="18" charset="0"/>
                    <a:cs typeface="Times New Roman" panose="02020603050405020304" pitchFamily="18" charset="0"/>
                  </a:rPr>
                  <a:t>4</a:t>
                </a:r>
                <a:r>
                  <a:rPr lang="en-US" sz="2400" dirty="0">
                    <a:solidFill>
                      <a:srgbClr val="0033CC"/>
                    </a:solidFill>
                    <a:latin typeface="Times New Roman" panose="02020603050405020304" pitchFamily="18" charset="0"/>
                    <a:cs typeface="Times New Roman" panose="02020603050405020304" pitchFamily="18" charset="0"/>
                  </a:rPr>
                  <a:t>)</a:t>
                </a:r>
                <a:r>
                  <a:rPr lang="en-US" sz="2400" baseline="30000" dirty="0">
                    <a:solidFill>
                      <a:srgbClr val="0033CC"/>
                    </a:solidFill>
                    <a:latin typeface="Times New Roman" panose="02020603050405020304" pitchFamily="18" charset="0"/>
                    <a:cs typeface="Times New Roman" panose="02020603050405020304" pitchFamily="18" charset="0"/>
                  </a:rPr>
                  <a:t> 2</a:t>
                </a:r>
                <a:r>
                  <a:rPr lang="en-US" sz="2400" dirty="0">
                    <a:solidFill>
                      <a:srgbClr val="0033CC"/>
                    </a:solidFill>
                    <a:latin typeface="Times New Roman" panose="02020603050405020304" pitchFamily="18" charset="0"/>
                    <a:cs typeface="Times New Roman" panose="02020603050405020304" pitchFamily="18" charset="0"/>
                  </a:rPr>
                  <a:t> mod 55 = (52</a:t>
                </a:r>
                <a:r>
                  <a:rPr lang="en-US" sz="2400" baseline="30000" dirty="0">
                    <a:solidFill>
                      <a:srgbClr val="0033CC"/>
                    </a:solidFill>
                    <a:latin typeface="Times New Roman" panose="02020603050405020304" pitchFamily="18" charset="0"/>
                    <a:cs typeface="Times New Roman" panose="02020603050405020304" pitchFamily="18" charset="0"/>
                  </a:rPr>
                  <a:t>4 </a:t>
                </a:r>
                <a:r>
                  <a:rPr lang="en-US" sz="2400" dirty="0">
                    <a:solidFill>
                      <a:srgbClr val="0033CC"/>
                    </a:solidFill>
                    <a:latin typeface="Times New Roman" panose="02020603050405020304" pitchFamily="18" charset="0"/>
                    <a:cs typeface="Times New Roman" panose="02020603050405020304" pitchFamily="18" charset="0"/>
                  </a:rPr>
                  <a:t>mod 55 )</a:t>
                </a:r>
                <a:r>
                  <a:rPr lang="en-US" sz="2400" baseline="30000" dirty="0">
                    <a:solidFill>
                      <a:srgbClr val="0033CC"/>
                    </a:solidFill>
                    <a:latin typeface="Times New Roman" panose="02020603050405020304" pitchFamily="18" charset="0"/>
                    <a:cs typeface="Times New Roman" panose="02020603050405020304" pitchFamily="18" charset="0"/>
                  </a:rPr>
                  <a:t> 2</a:t>
                </a:r>
                <a:r>
                  <a:rPr lang="en-US" sz="2400" dirty="0">
                    <a:solidFill>
                      <a:srgbClr val="0033CC"/>
                    </a:solidFill>
                    <a:latin typeface="Times New Roman" panose="02020603050405020304" pitchFamily="18" charset="0"/>
                    <a:cs typeface="Times New Roman" panose="02020603050405020304" pitchFamily="18" charset="0"/>
                  </a:rPr>
                  <a:t> mod 55 </a:t>
                </a:r>
              </a:p>
              <a:p>
                <a:r>
                  <a:rPr lang="en-US" sz="2400" dirty="0">
                    <a:solidFill>
                      <a:srgbClr val="0033CC"/>
                    </a:solidFill>
                    <a:latin typeface="Times New Roman" panose="02020603050405020304" pitchFamily="18" charset="0"/>
                    <a:cs typeface="Times New Roman" panose="02020603050405020304" pitchFamily="18" charset="0"/>
                  </a:rPr>
                  <a:t>			= 26</a:t>
                </a:r>
                <a:r>
                  <a:rPr lang="en-US" sz="2400" baseline="30000" dirty="0">
                    <a:solidFill>
                      <a:srgbClr val="0033CC"/>
                    </a:solidFill>
                    <a:latin typeface="Times New Roman" panose="02020603050405020304" pitchFamily="18" charset="0"/>
                    <a:cs typeface="Times New Roman" panose="02020603050405020304" pitchFamily="18" charset="0"/>
                  </a:rPr>
                  <a:t>2 </a:t>
                </a:r>
                <a:r>
                  <a:rPr lang="en-US" sz="2400" dirty="0">
                    <a:solidFill>
                      <a:srgbClr val="0033CC"/>
                    </a:solidFill>
                    <a:latin typeface="Times New Roman" panose="02020603050405020304" pitchFamily="18" charset="0"/>
                    <a:cs typeface="Times New Roman" panose="02020603050405020304" pitchFamily="18" charset="0"/>
                  </a:rPr>
                  <a:t>mod 55 = 16</a:t>
                </a:r>
              </a:p>
              <a:p>
                <a:r>
                  <a:rPr lang="en-US" sz="2400" dirty="0">
                    <a:solidFill>
                      <a:srgbClr val="0033CC"/>
                    </a:solidFill>
                    <a:latin typeface="Times New Roman" panose="02020603050405020304" pitchFamily="18" charset="0"/>
                    <a:cs typeface="Times New Roman" panose="02020603050405020304" pitchFamily="18" charset="0"/>
                  </a:rPr>
                  <a:t>	52</a:t>
                </a:r>
                <a:r>
                  <a:rPr lang="en-US" sz="2400" baseline="30000" dirty="0">
                    <a:solidFill>
                      <a:srgbClr val="0033CC"/>
                    </a:solidFill>
                    <a:latin typeface="Times New Roman" panose="02020603050405020304" pitchFamily="18" charset="0"/>
                    <a:cs typeface="Times New Roman" panose="02020603050405020304" pitchFamily="18" charset="0"/>
                  </a:rPr>
                  <a:t>16</a:t>
                </a:r>
                <a:r>
                  <a:rPr lang="en-US" sz="2400" dirty="0">
                    <a:solidFill>
                      <a:srgbClr val="0033CC"/>
                    </a:solidFill>
                    <a:latin typeface="Times New Roman" panose="02020603050405020304" pitchFamily="18" charset="0"/>
                    <a:cs typeface="Times New Roman" panose="02020603050405020304" pitchFamily="18" charset="0"/>
                  </a:rPr>
                  <a:t> mod 55	= (52</a:t>
                </a:r>
                <a:r>
                  <a:rPr lang="en-US" sz="2400" baseline="30000" dirty="0">
                    <a:solidFill>
                      <a:srgbClr val="0033CC"/>
                    </a:solidFill>
                    <a:latin typeface="Times New Roman" panose="02020603050405020304" pitchFamily="18" charset="0"/>
                    <a:cs typeface="Times New Roman" panose="02020603050405020304" pitchFamily="18" charset="0"/>
                  </a:rPr>
                  <a:t>8</a:t>
                </a:r>
                <a:r>
                  <a:rPr lang="en-US" sz="2400" dirty="0">
                    <a:solidFill>
                      <a:srgbClr val="0033CC"/>
                    </a:solidFill>
                    <a:latin typeface="Times New Roman" panose="02020603050405020304" pitchFamily="18" charset="0"/>
                    <a:cs typeface="Times New Roman" panose="02020603050405020304" pitchFamily="18" charset="0"/>
                  </a:rPr>
                  <a:t>)</a:t>
                </a:r>
                <a:r>
                  <a:rPr lang="en-US" sz="2400" baseline="30000" dirty="0">
                    <a:solidFill>
                      <a:srgbClr val="0033CC"/>
                    </a:solidFill>
                    <a:latin typeface="Times New Roman" panose="02020603050405020304" pitchFamily="18" charset="0"/>
                    <a:cs typeface="Times New Roman" panose="02020603050405020304" pitchFamily="18" charset="0"/>
                  </a:rPr>
                  <a:t> 2</a:t>
                </a:r>
                <a:r>
                  <a:rPr lang="en-US" sz="2400" dirty="0">
                    <a:solidFill>
                      <a:srgbClr val="0033CC"/>
                    </a:solidFill>
                    <a:latin typeface="Times New Roman" panose="02020603050405020304" pitchFamily="18" charset="0"/>
                    <a:cs typeface="Times New Roman" panose="02020603050405020304" pitchFamily="18" charset="0"/>
                  </a:rPr>
                  <a:t> mod 55 = (52</a:t>
                </a:r>
                <a:r>
                  <a:rPr lang="en-US" sz="2400" baseline="30000" dirty="0">
                    <a:solidFill>
                      <a:srgbClr val="0033CC"/>
                    </a:solidFill>
                    <a:latin typeface="Times New Roman" panose="02020603050405020304" pitchFamily="18" charset="0"/>
                    <a:cs typeface="Times New Roman" panose="02020603050405020304" pitchFamily="18" charset="0"/>
                  </a:rPr>
                  <a:t>8 </a:t>
                </a:r>
                <a:r>
                  <a:rPr lang="en-US" sz="2400" dirty="0">
                    <a:solidFill>
                      <a:srgbClr val="0033CC"/>
                    </a:solidFill>
                    <a:latin typeface="Times New Roman" panose="02020603050405020304" pitchFamily="18" charset="0"/>
                    <a:cs typeface="Times New Roman" panose="02020603050405020304" pitchFamily="18" charset="0"/>
                  </a:rPr>
                  <a:t>mod 55 )</a:t>
                </a:r>
                <a:r>
                  <a:rPr lang="en-US" sz="2400" baseline="30000" dirty="0">
                    <a:solidFill>
                      <a:srgbClr val="0033CC"/>
                    </a:solidFill>
                    <a:latin typeface="Times New Roman" panose="02020603050405020304" pitchFamily="18" charset="0"/>
                    <a:cs typeface="Times New Roman" panose="02020603050405020304" pitchFamily="18" charset="0"/>
                  </a:rPr>
                  <a:t> 2</a:t>
                </a:r>
                <a:r>
                  <a:rPr lang="en-US" sz="2400" dirty="0">
                    <a:solidFill>
                      <a:srgbClr val="0033CC"/>
                    </a:solidFill>
                    <a:latin typeface="Times New Roman" panose="02020603050405020304" pitchFamily="18" charset="0"/>
                    <a:cs typeface="Times New Roman" panose="02020603050405020304" pitchFamily="18" charset="0"/>
                  </a:rPr>
                  <a:t> mod 55 </a:t>
                </a:r>
              </a:p>
              <a:p>
                <a:r>
                  <a:rPr lang="en-US" sz="2400" dirty="0">
                    <a:solidFill>
                      <a:srgbClr val="0033CC"/>
                    </a:solidFill>
                    <a:latin typeface="Times New Roman" panose="02020603050405020304" pitchFamily="18" charset="0"/>
                    <a:cs typeface="Times New Roman" panose="02020603050405020304" pitchFamily="18" charset="0"/>
                  </a:rPr>
                  <a:t>			= 16</a:t>
                </a:r>
                <a:r>
                  <a:rPr lang="en-US" sz="2400" baseline="30000" dirty="0">
                    <a:solidFill>
                      <a:srgbClr val="0033CC"/>
                    </a:solidFill>
                    <a:latin typeface="Times New Roman" panose="02020603050405020304" pitchFamily="18" charset="0"/>
                    <a:cs typeface="Times New Roman" panose="02020603050405020304" pitchFamily="18" charset="0"/>
                  </a:rPr>
                  <a:t>2 </a:t>
                </a:r>
                <a:r>
                  <a:rPr lang="en-US" sz="2400" dirty="0">
                    <a:solidFill>
                      <a:srgbClr val="0033CC"/>
                    </a:solidFill>
                    <a:latin typeface="Times New Roman" panose="02020603050405020304" pitchFamily="18" charset="0"/>
                    <a:cs typeface="Times New Roman" panose="02020603050405020304" pitchFamily="18" charset="0"/>
                  </a:rPr>
                  <a:t>mod 55 = 36</a:t>
                </a:r>
              </a:p>
              <a:p>
                <a:r>
                  <a:rPr lang="en-US" sz="2400" dirty="0">
                    <a:solidFill>
                      <a:srgbClr val="0033CC"/>
                    </a:solidFill>
                    <a:latin typeface="Times New Roman" panose="02020603050405020304" pitchFamily="18" charset="0"/>
                    <a:cs typeface="Times New Roman" panose="02020603050405020304" pitchFamily="18" charset="0"/>
                  </a:rPr>
                  <a:t>Thus, </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52</a:t>
                </a:r>
                <a:r>
                  <a:rPr lang="en-US" sz="2400" baseline="30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27</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33CC"/>
                    </a:solidFill>
                    <a:latin typeface="Times New Roman" panose="02020603050405020304" pitchFamily="18" charset="0"/>
                    <a:cs typeface="Times New Roman" panose="02020603050405020304" pitchFamily="18" charset="0"/>
                  </a:rPr>
                  <a:t>mod 55</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33CC"/>
                    </a:solidFill>
                    <a:latin typeface="Times New Roman" panose="02020603050405020304" pitchFamily="18" charset="0"/>
                    <a:cs typeface="Times New Roman" panose="02020603050405020304" pitchFamily="18" charset="0"/>
                  </a:rPr>
                  <a:t>= (</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52</a:t>
                </a:r>
                <a:r>
                  <a:rPr lang="en-US" sz="2400" baseline="30000" dirty="0">
                    <a:solidFill>
                      <a:srgbClr val="0033CC"/>
                    </a:solidFill>
                    <a:latin typeface="Times New Roman" panose="02020603050405020304" pitchFamily="18" charset="0"/>
                    <a:cs typeface="Times New Roman" panose="02020603050405020304" pitchFamily="18" charset="0"/>
                  </a:rPr>
                  <a:t>16 </a:t>
                </a:r>
                <a:r>
                  <a:rPr lang="en-US" sz="2400" dirty="0">
                    <a:solidFill>
                      <a:srgbClr val="0033CC"/>
                    </a:solidFill>
                    <a:latin typeface="Times New Roman" panose="02020603050405020304" pitchFamily="18" charset="0"/>
                    <a:cs typeface="Times New Roman" panose="02020603050405020304" pitchFamily="18" charset="0"/>
                  </a:rPr>
                  <a:t>* </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52</a:t>
                </a:r>
                <a:r>
                  <a:rPr lang="en-US" sz="2400" baseline="30000" dirty="0">
                    <a:solidFill>
                      <a:srgbClr val="0033CC"/>
                    </a:solidFill>
                    <a:latin typeface="Times New Roman" panose="02020603050405020304" pitchFamily="18" charset="0"/>
                    <a:cs typeface="Times New Roman" panose="02020603050405020304" pitchFamily="18" charset="0"/>
                  </a:rPr>
                  <a:t>8 </a:t>
                </a:r>
                <a:r>
                  <a:rPr lang="en-US" sz="2400" dirty="0">
                    <a:solidFill>
                      <a:srgbClr val="0033CC"/>
                    </a:solidFill>
                    <a:latin typeface="Times New Roman" panose="02020603050405020304" pitchFamily="18" charset="0"/>
                    <a:cs typeface="Times New Roman" panose="02020603050405020304" pitchFamily="18" charset="0"/>
                  </a:rPr>
                  <a:t>* </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52</a:t>
                </a:r>
                <a:r>
                  <a:rPr lang="en-US" sz="2400" baseline="30000" dirty="0">
                    <a:solidFill>
                      <a:srgbClr val="0033CC"/>
                    </a:solidFill>
                    <a:latin typeface="Times New Roman" panose="02020603050405020304" pitchFamily="18" charset="0"/>
                    <a:cs typeface="Times New Roman" panose="02020603050405020304" pitchFamily="18" charset="0"/>
                  </a:rPr>
                  <a:t>2 </a:t>
                </a:r>
                <a:r>
                  <a:rPr lang="en-US" sz="2400" dirty="0">
                    <a:solidFill>
                      <a:srgbClr val="0033CC"/>
                    </a:solidFill>
                    <a:latin typeface="Times New Roman" panose="02020603050405020304" pitchFamily="18" charset="0"/>
                    <a:cs typeface="Times New Roman" panose="02020603050405020304" pitchFamily="18" charset="0"/>
                  </a:rPr>
                  <a:t>* </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52</a:t>
                </a:r>
                <a:r>
                  <a:rPr lang="en-US" sz="2400" baseline="30000" dirty="0">
                    <a:solidFill>
                      <a:srgbClr val="0033CC"/>
                    </a:solidFill>
                    <a:latin typeface="Times New Roman" panose="02020603050405020304" pitchFamily="18" charset="0"/>
                    <a:cs typeface="Times New Roman" panose="02020603050405020304" pitchFamily="18" charset="0"/>
                  </a:rPr>
                  <a:t>1</a:t>
                </a:r>
                <a:r>
                  <a:rPr lang="en-US" sz="2400" dirty="0">
                    <a:solidFill>
                      <a:srgbClr val="0033CC"/>
                    </a:solidFill>
                    <a:latin typeface="Times New Roman" panose="02020603050405020304" pitchFamily="18" charset="0"/>
                    <a:cs typeface="Times New Roman" panose="02020603050405020304" pitchFamily="18" charset="0"/>
                  </a:rPr>
                  <a:t> )</a:t>
                </a:r>
                <a:r>
                  <a:rPr lang="en-US" sz="2400" baseline="30000" dirty="0">
                    <a:solidFill>
                      <a:srgbClr val="0033CC"/>
                    </a:solidFill>
                    <a:latin typeface="Times New Roman" panose="02020603050405020304" pitchFamily="18" charset="0"/>
                    <a:cs typeface="Times New Roman" panose="02020603050405020304" pitchFamily="18" charset="0"/>
                  </a:rPr>
                  <a:t> </a:t>
                </a:r>
                <a:r>
                  <a:rPr lang="en-US" sz="2400" dirty="0">
                    <a:solidFill>
                      <a:srgbClr val="0033CC"/>
                    </a:solidFill>
                    <a:latin typeface="Times New Roman" panose="02020603050405020304" pitchFamily="18" charset="0"/>
                    <a:cs typeface="Times New Roman" panose="02020603050405020304" pitchFamily="18" charset="0"/>
                  </a:rPr>
                  <a:t>mod 55 </a:t>
                </a:r>
              </a:p>
              <a:p>
                <a14:m>
                  <m:oMath xmlns:m="http://schemas.openxmlformats.org/officeDocument/2006/math">
                    <m:r>
                      <a:rPr lang="en-US" sz="2400" i="1" smtClean="0">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solidFill>
                      <a:srgbClr val="0033CC"/>
                    </a:solidFill>
                    <a:latin typeface="Times New Roman" panose="02020603050405020304" pitchFamily="18" charset="0"/>
                    <a:cs typeface="Times New Roman" panose="02020603050405020304" pitchFamily="18" charset="0"/>
                  </a:rPr>
                  <a:t>[(</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52</a:t>
                </a:r>
                <a:r>
                  <a:rPr lang="en-US" sz="2400" baseline="30000" dirty="0">
                    <a:solidFill>
                      <a:srgbClr val="0033CC"/>
                    </a:solidFill>
                    <a:latin typeface="Times New Roman" panose="02020603050405020304" pitchFamily="18" charset="0"/>
                    <a:cs typeface="Times New Roman" panose="02020603050405020304" pitchFamily="18" charset="0"/>
                  </a:rPr>
                  <a:t>16 </a:t>
                </a:r>
                <a:r>
                  <a:rPr lang="en-US" sz="2400" dirty="0">
                    <a:solidFill>
                      <a:srgbClr val="0033CC"/>
                    </a:solidFill>
                    <a:latin typeface="Times New Roman" panose="02020603050405020304" pitchFamily="18" charset="0"/>
                    <a:cs typeface="Times New Roman" panose="02020603050405020304" pitchFamily="18" charset="0"/>
                  </a:rPr>
                  <a:t>mod 55) * (</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52</a:t>
                </a:r>
                <a:r>
                  <a:rPr lang="en-US" sz="2400" baseline="30000" dirty="0">
                    <a:solidFill>
                      <a:srgbClr val="0033CC"/>
                    </a:solidFill>
                    <a:latin typeface="Times New Roman" panose="02020603050405020304" pitchFamily="18" charset="0"/>
                    <a:cs typeface="Times New Roman" panose="02020603050405020304" pitchFamily="18" charset="0"/>
                  </a:rPr>
                  <a:t>8 </a:t>
                </a:r>
                <a:r>
                  <a:rPr lang="en-US" sz="2400" dirty="0">
                    <a:solidFill>
                      <a:srgbClr val="0033CC"/>
                    </a:solidFill>
                    <a:latin typeface="Times New Roman" panose="02020603050405020304" pitchFamily="18" charset="0"/>
                    <a:cs typeface="Times New Roman" panose="02020603050405020304" pitchFamily="18" charset="0"/>
                  </a:rPr>
                  <a:t>mod 55) * (</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52</a:t>
                </a:r>
                <a:r>
                  <a:rPr lang="en-US" sz="2400" baseline="30000" dirty="0">
                    <a:solidFill>
                      <a:srgbClr val="0033CC"/>
                    </a:solidFill>
                    <a:latin typeface="Times New Roman" panose="02020603050405020304" pitchFamily="18" charset="0"/>
                    <a:cs typeface="Times New Roman" panose="02020603050405020304" pitchFamily="18" charset="0"/>
                  </a:rPr>
                  <a:t>2 </a:t>
                </a:r>
                <a:r>
                  <a:rPr lang="en-US" sz="2400" dirty="0">
                    <a:solidFill>
                      <a:srgbClr val="0033CC"/>
                    </a:solidFill>
                    <a:latin typeface="Times New Roman" panose="02020603050405020304" pitchFamily="18" charset="0"/>
                    <a:cs typeface="Times New Roman" panose="02020603050405020304" pitchFamily="18" charset="0"/>
                  </a:rPr>
                  <a:t>mod 55) * (</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52</a:t>
                </a:r>
                <a:r>
                  <a:rPr lang="en-US" sz="2400" baseline="30000" dirty="0">
                    <a:solidFill>
                      <a:srgbClr val="0033CC"/>
                    </a:solidFill>
                    <a:latin typeface="Times New Roman" panose="02020603050405020304" pitchFamily="18" charset="0"/>
                    <a:cs typeface="Times New Roman" panose="02020603050405020304" pitchFamily="18" charset="0"/>
                  </a:rPr>
                  <a:t>1</a:t>
                </a:r>
                <a:r>
                  <a:rPr lang="en-US" sz="2400" dirty="0">
                    <a:solidFill>
                      <a:srgbClr val="0033CC"/>
                    </a:solidFill>
                    <a:latin typeface="Times New Roman" panose="02020603050405020304" pitchFamily="18" charset="0"/>
                    <a:cs typeface="Times New Roman" panose="02020603050405020304" pitchFamily="18" charset="0"/>
                  </a:rPr>
                  <a:t>mod 55)]</a:t>
                </a:r>
                <a:r>
                  <a:rPr lang="en-US" sz="2400" baseline="30000" dirty="0">
                    <a:solidFill>
                      <a:srgbClr val="0033CC"/>
                    </a:solidFill>
                    <a:latin typeface="Times New Roman" panose="02020603050405020304" pitchFamily="18" charset="0"/>
                    <a:cs typeface="Times New Roman" panose="02020603050405020304" pitchFamily="18" charset="0"/>
                  </a:rPr>
                  <a:t> </a:t>
                </a:r>
                <a:r>
                  <a:rPr lang="en-US" sz="2400" dirty="0">
                    <a:solidFill>
                      <a:srgbClr val="0033CC"/>
                    </a:solidFill>
                    <a:latin typeface="Times New Roman" panose="02020603050405020304" pitchFamily="18" charset="0"/>
                    <a:cs typeface="Times New Roman" panose="02020603050405020304" pitchFamily="18" charset="0"/>
                  </a:rPr>
                  <a:t>(mod 55) </a:t>
                </a:r>
              </a:p>
              <a:p>
                <a14:m>
                  <m:oMath xmlns:m="http://schemas.openxmlformats.org/officeDocument/2006/math">
                    <m:r>
                      <a:rPr lang="en-US" sz="2400" i="1">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solidFill>
                      <a:srgbClr val="0033CC"/>
                    </a:solidFill>
                    <a:latin typeface="Times New Roman" panose="02020603050405020304" pitchFamily="18" charset="0"/>
                    <a:cs typeface="Times New Roman" panose="02020603050405020304" pitchFamily="18" charset="0"/>
                  </a:rPr>
                  <a:t>(</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36</a:t>
                </a:r>
                <a:r>
                  <a:rPr lang="en-US" sz="2400" dirty="0">
                    <a:solidFill>
                      <a:srgbClr val="0033CC"/>
                    </a:solidFill>
                    <a:latin typeface="Times New Roman" panose="02020603050405020304" pitchFamily="18" charset="0"/>
                    <a:cs typeface="Times New Roman" panose="02020603050405020304" pitchFamily="18" charset="0"/>
                  </a:rPr>
                  <a:t>* 16* 9* 52) (mod 55) </a:t>
                </a:r>
                <a14:m>
                  <m:oMath xmlns:m="http://schemas.openxmlformats.org/officeDocument/2006/math">
                    <m:r>
                      <a:rPr lang="en-US" sz="2400" i="1" smtClean="0">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0" smtClean="0">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13</m:t>
                    </m:r>
                  </m:oMath>
                </a14:m>
                <a:endParaRPr lang="en-US" sz="2400" dirty="0">
                  <a:solidFill>
                    <a:srgbClr val="0033CC"/>
                  </a:solidFill>
                  <a:latin typeface="Times New Roman" panose="02020603050405020304" pitchFamily="18"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25160240-8671-4222-8B5D-2E75FEA0A38F}"/>
                  </a:ext>
                </a:extLst>
              </p:cNvPr>
              <p:cNvSpPr>
                <a:spLocks noRot="1" noChangeAspect="1" noMove="1" noResize="1" noEditPoints="1" noAdjustHandles="1" noChangeArrowheads="1" noChangeShapeType="1" noTextEdit="1"/>
              </p:cNvSpPr>
              <p:nvPr/>
            </p:nvSpPr>
            <p:spPr>
              <a:xfrm>
                <a:off x="1270638" y="612844"/>
                <a:ext cx="9179648" cy="6001643"/>
              </a:xfrm>
              <a:prstGeom prst="rect">
                <a:avLst/>
              </a:prstGeom>
              <a:blipFill>
                <a:blip r:embed="rId2"/>
                <a:stretch>
                  <a:fillRect l="-996" t="-813" r="-1594" b="-1423"/>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4DF408E8-1B31-4316-AA71-B65C149B2BFE}"/>
              </a:ext>
            </a:extLst>
          </p:cNvPr>
          <p:cNvSpPr/>
          <p:nvPr/>
        </p:nvSpPr>
        <p:spPr>
          <a:xfrm flipH="1">
            <a:off x="586826" y="481647"/>
            <a:ext cx="683812" cy="262393"/>
          </a:xfrm>
          <a:prstGeom prst="cloudCallout">
            <a:avLst>
              <a:gd name="adj1" fmla="val -33333"/>
              <a:gd name="adj2" fmla="val 13825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0521961"/>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4BCF937-8B23-4129-8344-66B27C0A2539}"/>
              </a:ext>
            </a:extLst>
          </p:cNvPr>
          <p:cNvSpPr/>
          <p:nvPr/>
        </p:nvSpPr>
        <p:spPr>
          <a:xfrm>
            <a:off x="2369748" y="2652150"/>
            <a:ext cx="7610274" cy="646331"/>
          </a:xfrm>
          <a:prstGeom prst="rect">
            <a:avLst/>
          </a:prstGeom>
        </p:spPr>
        <p:txBody>
          <a:bodyPr wrap="square">
            <a:spAutoFit/>
          </a:bodyPr>
          <a:lstStyle/>
          <a:p>
            <a:r>
              <a:rPr lang="en-US" sz="3600" dirty="0"/>
              <a:t>RSA Cryptography - Formalization</a:t>
            </a:r>
          </a:p>
        </p:txBody>
      </p:sp>
    </p:spTree>
    <p:extLst>
      <p:ext uri="{BB962C8B-B14F-4D97-AF65-F5344CB8AC3E}">
        <p14:creationId xmlns:p14="http://schemas.microsoft.com/office/powerpoint/2010/main" val="2805110536"/>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9D093AE-30D7-431E-8A4C-065BB76D242E}"/>
              </a:ext>
            </a:extLst>
          </p:cNvPr>
          <p:cNvSpPr txBox="1"/>
          <p:nvPr/>
        </p:nvSpPr>
        <p:spPr>
          <a:xfrm>
            <a:off x="1105988" y="850206"/>
            <a:ext cx="10508907" cy="5782996"/>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427264" y="927175"/>
                <a:ext cx="9490118" cy="5810886"/>
              </a:xfrm>
              <a:prstGeom prst="rect">
                <a:avLst/>
              </a:prstGeom>
            </p:spPr>
            <p:txBody>
              <a:bodyPr wrap="square">
                <a:spAutoFit/>
              </a:bodyPr>
              <a:lstStyle/>
              <a:p>
                <a:pPr>
                  <a:spcAft>
                    <a:spcPts val="600"/>
                  </a:spcAft>
                </a:pPr>
                <a:r>
                  <a:rPr lang="en-US" sz="2400" dirty="0">
                    <a:ea typeface="Calibri" panose="020F0502020204030204" pitchFamily="34" charset="0"/>
                    <a:cs typeface="Times New Roman" panose="02020603050405020304" pitchFamily="18" charset="0"/>
                  </a:rPr>
                  <a:t>The </a:t>
                </a:r>
                <a:r>
                  <a:rPr lang="en-US" sz="2400" i="1" dirty="0">
                    <a:effectLst/>
                    <a:ea typeface="Calibri" panose="020F0502020204030204" pitchFamily="34" charset="0"/>
                    <a:cs typeface="Times New Roman" panose="02020603050405020304" pitchFamily="18" charset="0"/>
                  </a:rPr>
                  <a:t>RSA public-key cryptosystem</a:t>
                </a:r>
                <a:r>
                  <a:rPr lang="en-US" sz="2400" dirty="0">
                    <a:ea typeface="Calibri" panose="020F0502020204030204" pitchFamily="34" charset="0"/>
                    <a:cs typeface="Times New Roman" panose="02020603050405020304" pitchFamily="18" charset="0"/>
                  </a:rPr>
                  <a:t>- Formalization</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E</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ach participant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creates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their</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own public key and secret key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according to the following steps: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61963" marR="0" lvl="0" indent="-461963">
                  <a:spcBef>
                    <a:spcPts val="0"/>
                  </a:spcBef>
                  <a:spcAft>
                    <a:spcPts val="600"/>
                  </a:spcAft>
                  <a:buFont typeface="+mj-lt"/>
                  <a:buAutoNum type="arabicPeriod"/>
                </a:pP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Select two very large, </a:t>
                </a:r>
                <a:r>
                  <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non-public</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prime numbers p and q.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number of bits needed to represent p and q might be 1024.</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61963" marR="0" lvl="0" indent="-461963">
                  <a:spcBef>
                    <a:spcPts val="0"/>
                  </a:spcBef>
                  <a:spcAft>
                    <a:spcPts val="600"/>
                  </a:spcAft>
                  <a:buFont typeface="+mj-l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Compute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R="0" lvl="0">
                  <a:spcBef>
                    <a:spcPts val="0"/>
                  </a:spcBef>
                  <a:spcAft>
                    <a:spcPts val="600"/>
                  </a:spcAft>
                </a:pPr>
                <a:r>
                  <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 = </a:t>
                </a:r>
                <a:r>
                  <a:rPr lang="en-US" sz="22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pq</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where</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n is given to the public.</a:t>
                </a:r>
                <a:endParaRPr lang="en-US" sz="22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600"/>
                  </a:spcAft>
                </a:pPr>
                <a:r>
                  <a:rPr lang="en-US" sz="22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22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𝜑</m:t>
                    </m:r>
                  </m:oMath>
                </a14:m>
                <a:r>
                  <a:rPr lang="en-US" sz="22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(n) = (p – 1) (q – 1), </a:t>
                </a:r>
                <a:r>
                  <a:rPr lang="en-US" sz="220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where </a:t>
                </a:r>
                <a14:m>
                  <m:oMath xmlns:m="http://schemas.openxmlformats.org/officeDocument/2006/math">
                    <m:r>
                      <a:rPr lang="en-US" sz="2200" i="1" smtClean="0">
                        <a:solidFill>
                          <a:srgbClr val="C00000"/>
                        </a:solidFill>
                        <a:latin typeface="Cambria Math" panose="02040503050406030204" pitchFamily="18" charset="0"/>
                        <a:ea typeface="Calibri" panose="020F0502020204030204" pitchFamily="34" charset="0"/>
                        <a:cs typeface="Times New Roman" panose="02020603050405020304" pitchFamily="18" charset="0"/>
                      </a:rPr>
                      <m:t>𝜑</m:t>
                    </m:r>
                  </m:oMath>
                </a14:m>
                <a:r>
                  <a:rPr lang="en-US" sz="22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(n) is secret, and p and q are non-public. </a:t>
                </a:r>
                <a:endParaRPr lang="en-US" sz="2200" dirty="0">
                  <a:solidFill>
                    <a:srgbClr val="C00000"/>
                  </a:solidFill>
                  <a:latin typeface="Calibri" panose="020F0502020204030204" pitchFamily="34" charset="0"/>
                  <a:ea typeface="Times New Roman" panose="02020603050405020304" pitchFamily="18" charset="0"/>
                  <a:cs typeface="Times New Roman" panose="02020603050405020304" pitchFamily="18" charset="0"/>
                </a:endParaRPr>
              </a:p>
              <a:p>
                <a:pPr marL="457200" marR="0">
                  <a:spcBef>
                    <a:spcPts val="0"/>
                  </a:spcBef>
                  <a:spcAft>
                    <a:spcPts val="6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The formula for  </a:t>
                </a:r>
                <a14:m>
                  <m:oMath xmlns:m="http://schemas.openxmlformats.org/officeDocument/2006/math">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𝜑</m:t>
                    </m:r>
                  </m:oMath>
                </a14:m>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(n) is owing to the Theorem:                                                    </a:t>
                </a:r>
              </a:p>
              <a:p>
                <a:pPr marL="1257300" lvl="1" indent="-342900">
                  <a:spcAft>
                    <a:spcPts val="600"/>
                  </a:spcAft>
                  <a:buFont typeface="Arial" panose="020B0604020202020204" pitchFamily="34" charset="0"/>
                  <a:buChar char="•"/>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The number of elements in </a:t>
                </a:r>
                <a14:m>
                  <m:oMath xmlns:m="http://schemas.openxmlformats.org/officeDocument/2006/math">
                    <m:sSubSup>
                      <m:sSubSup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200" b="0" i="1" smtClean="0">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en-US" sz="2200" b="0" i="1" smtClean="0">
                            <a:effectLst/>
                            <a:latin typeface="Cambria Math" panose="02040503050406030204" pitchFamily="18" charset="0"/>
                            <a:ea typeface="Times New Roman" panose="02020603050405020304" pitchFamily="18" charset="0"/>
                            <a:cs typeface="Times New Roman" panose="02020603050405020304" pitchFamily="18" charset="0"/>
                          </a:rPr>
                          <m:t>𝑛</m:t>
                        </m:r>
                      </m:sub>
                      <m:sup>
                        <m:r>
                          <a:rPr lang="en-US" sz="2200" b="0" i="1" smtClean="0">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en-US" sz="2200" b="0"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b="0" i="1" smtClean="0">
                            <a:effectLst/>
                            <a:latin typeface="Cambria Math" panose="02040503050406030204" pitchFamily="18" charset="0"/>
                            <a:ea typeface="Times New Roman" panose="02020603050405020304" pitchFamily="18" charset="0"/>
                            <a:cs typeface="Times New Roman" panose="02020603050405020304" pitchFamily="18" charset="0"/>
                          </a:rPr>
                          <m:t>[1]</m:t>
                        </m:r>
                      </m:e>
                      <m:sub>
                        <m:r>
                          <a:rPr lang="en-US" sz="2200" b="0" i="1" smtClean="0">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en-US" sz="2200" b="0"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b="0" i="1" smtClean="0">
                            <a:effectLst/>
                            <a:latin typeface="Cambria Math" panose="02040503050406030204" pitchFamily="18" charset="0"/>
                            <a:ea typeface="Times New Roman" panose="02020603050405020304" pitchFamily="18" charset="0"/>
                            <a:cs typeface="Times New Roman" panose="02020603050405020304" pitchFamily="18" charset="0"/>
                          </a:rPr>
                          <m:t>[2]</m:t>
                        </m:r>
                      </m:e>
                      <m:sub>
                        <m:r>
                          <a:rPr lang="en-US" sz="2200" b="0" i="1" smtClean="0">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en-US" sz="2200" b="0" i="1" smtClean="0">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200" b="0" i="1" smtClean="0">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2200" b="0" i="1" smtClean="0">
                            <a:effectLst/>
                            <a:latin typeface="Cambria Math" panose="02040503050406030204" pitchFamily="18" charset="0"/>
                            <a:ea typeface="Times New Roman" panose="02020603050405020304" pitchFamily="18" charset="0"/>
                            <a:cs typeface="Times New Roman" panose="02020603050405020304" pitchFamily="18" charset="0"/>
                          </a:rPr>
                          <m:t>−1]</m:t>
                        </m:r>
                      </m:e>
                      <m:sub>
                        <m:r>
                          <a:rPr lang="en-US" sz="2200" b="0" i="1" smtClean="0">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en-US" sz="2200" b="0" i="1" smtClean="0">
                        <a:effectLst/>
                        <a:latin typeface="Cambria Math" panose="02040503050406030204" pitchFamily="18" charset="0"/>
                        <a:ea typeface="Times New Roman" panose="02020603050405020304" pitchFamily="18" charset="0"/>
                        <a:cs typeface="Times New Roman" panose="02020603050405020304" pitchFamily="18" charset="0"/>
                      </a:rPr>
                      <m:t> } </m:t>
                    </m:r>
                  </m:oMath>
                </a14:m>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is given by Euler’s totient function, which is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600"/>
                  </a:spcAf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2200" b="0" i="1" smtClean="0">
                        <a:effectLst/>
                        <a:latin typeface="Cambria Math" panose="02040503050406030204" pitchFamily="18" charset="0"/>
                        <a:ea typeface="Times New Roman" panose="02020603050405020304" pitchFamily="18" charset="0"/>
                        <a:cs typeface="Times New Roman" panose="02020603050405020304" pitchFamily="18" charset="0"/>
                      </a:rPr>
                      <m:t>𝜑</m:t>
                    </m:r>
                    <m:d>
                      <m:d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200" b="0" i="1" smtClean="0">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22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200" b="0" i="1" smtClean="0">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2200" b="0" i="1" smtClean="0">
                        <a:effectLst/>
                        <a:latin typeface="Cambria Math" panose="02040503050406030204" pitchFamily="18" charset="0"/>
                        <a:ea typeface="Times New Roman" panose="02020603050405020304" pitchFamily="18" charset="0"/>
                        <a:cs typeface="Times New Roman" panose="02020603050405020304" pitchFamily="18" charset="0"/>
                      </a:rPr>
                      <m:t> </m:t>
                    </m:r>
                    <m:nary>
                      <m:naryPr>
                        <m:chr m:val="∏"/>
                        <m:limLoc m:val="undOvr"/>
                        <m:supHide m:val="on"/>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2200" b="0" i="1" smtClean="0">
                            <a:effectLst/>
                            <a:latin typeface="Cambria Math" panose="02040503050406030204" pitchFamily="18" charset="0"/>
                            <a:ea typeface="Times New Roman" panose="02020603050405020304" pitchFamily="18" charset="0"/>
                            <a:cs typeface="Times New Roman" panose="02020603050405020304" pitchFamily="18" charset="0"/>
                          </a:rPr>
                          <m:t>𝑝</m:t>
                        </m:r>
                        <m:r>
                          <a:rPr lang="en-US" sz="22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200" b="0" i="1" smtClean="0">
                            <a:effectLst/>
                            <a:latin typeface="Cambria Math" panose="02040503050406030204" pitchFamily="18" charset="0"/>
                            <a:ea typeface="Times New Roman" panose="02020603050405020304" pitchFamily="18" charset="0"/>
                            <a:cs typeface="Times New Roman" panose="02020603050405020304" pitchFamily="18" charset="0"/>
                          </a:rPr>
                          <m:t>𝑝</m:t>
                        </m:r>
                        <m:r>
                          <a:rPr lang="en-US" sz="22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200" b="0" i="1" smtClean="0">
                            <a:effectLst/>
                            <a:latin typeface="Cambria Math" panose="02040503050406030204" pitchFamily="18" charset="0"/>
                            <a:ea typeface="Times New Roman" panose="02020603050405020304" pitchFamily="18" charset="0"/>
                            <a:cs typeface="Times New Roman" panose="02020603050405020304" pitchFamily="18" charset="0"/>
                          </a:rPr>
                          <m:t>𝑛</m:t>
                        </m:r>
                      </m:sub>
                      <m:sup/>
                      <m:e>
                        <m:r>
                          <a:rPr lang="en-US" sz="2200" b="0" i="1" smtClean="0">
                            <a:effectLst/>
                            <a:latin typeface="Cambria Math" panose="02040503050406030204" pitchFamily="18" charset="0"/>
                            <a:ea typeface="Times New Roman" panose="02020603050405020304" pitchFamily="18" charset="0"/>
                            <a:cs typeface="Times New Roman" panose="02020603050405020304" pitchFamily="18" charset="0"/>
                          </a:rPr>
                          <m:t>( 1− </m:t>
                        </m:r>
                        <m:f>
                          <m:f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200" b="0" i="1" smtClean="0">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2200" b="0" i="1" smtClean="0">
                                <a:effectLst/>
                                <a:latin typeface="Cambria Math" panose="02040503050406030204" pitchFamily="18" charset="0"/>
                                <a:ea typeface="Times New Roman" panose="02020603050405020304" pitchFamily="18" charset="0"/>
                                <a:cs typeface="Times New Roman" panose="02020603050405020304" pitchFamily="18" charset="0"/>
                              </a:rPr>
                              <m:t>𝑝</m:t>
                            </m:r>
                          </m:den>
                        </m:f>
                      </m:e>
                    </m:nary>
                    <m:r>
                      <a:rPr lang="en-US" sz="2200" b="0" i="1"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6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where the product is over all primes that divide n, including n if n is  		     prime.</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427264" y="927175"/>
                <a:ext cx="9490118" cy="5810886"/>
              </a:xfrm>
              <a:prstGeom prst="rect">
                <a:avLst/>
              </a:prstGeom>
              <a:blipFill>
                <a:blip r:embed="rId2"/>
                <a:stretch>
                  <a:fillRect l="-963" t="-839" r="-6294"/>
                </a:stretch>
              </a:blipFill>
            </p:spPr>
            <p:txBody>
              <a:bodyPr/>
              <a:lstStyle/>
              <a:p>
                <a:r>
                  <a:rPr lang="en-US">
                    <a:noFill/>
                  </a:rPr>
                  <a:t> </a:t>
                </a:r>
              </a:p>
            </p:txBody>
          </p:sp>
        </mc:Fallback>
      </mc:AlternateContent>
      <p:sp>
        <p:nvSpPr>
          <p:cNvPr id="5" name="Thought Bubble: Cloud 4">
            <a:extLst>
              <a:ext uri="{FF2B5EF4-FFF2-40B4-BE49-F238E27FC236}">
                <a16:creationId xmlns:a16="http://schemas.microsoft.com/office/drawing/2014/main" id="{DE38683C-4ED3-4EA1-84BF-05CAC9C5C2DC}"/>
              </a:ext>
            </a:extLst>
          </p:cNvPr>
          <p:cNvSpPr/>
          <p:nvPr/>
        </p:nvSpPr>
        <p:spPr>
          <a:xfrm flipH="1">
            <a:off x="717733" y="1724297"/>
            <a:ext cx="501468" cy="361763"/>
          </a:xfrm>
          <a:prstGeom prst="cloudCallout">
            <a:avLst>
              <a:gd name="adj1" fmla="val -46686"/>
              <a:gd name="adj2" fmla="val 9525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345919">
            <a:off x="596595" y="1724297"/>
            <a:ext cx="670549" cy="42181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48ADA64E-3B42-4A9C-A0F8-85208047388A}"/>
              </a:ext>
            </a:extLst>
          </p:cNvPr>
          <p:cNvSpPr/>
          <p:nvPr/>
        </p:nvSpPr>
        <p:spPr>
          <a:xfrm>
            <a:off x="1359554" y="265430"/>
            <a:ext cx="7610274" cy="584775"/>
          </a:xfrm>
          <a:prstGeom prst="rect">
            <a:avLst/>
          </a:prstGeom>
        </p:spPr>
        <p:txBody>
          <a:bodyPr wrap="square">
            <a:spAutoFit/>
          </a:bodyPr>
          <a:lstStyle/>
          <a:p>
            <a:r>
              <a:rPr lang="en-US" sz="3200" dirty="0"/>
              <a:t>RSA Cryptography - Formalization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C8ABCFC-5851-4F0D-B640-DE82EEF9BFF5}"/>
                  </a:ext>
                </a:extLst>
              </p:cNvPr>
              <p:cNvSpPr txBox="1"/>
              <p:nvPr/>
            </p:nvSpPr>
            <p:spPr>
              <a:xfrm>
                <a:off x="7390701" y="5259897"/>
                <a:ext cx="4160939" cy="5282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n( 1 -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𝑝</m:t>
                        </m:r>
                      </m:den>
                    </m:f>
                    <m:r>
                      <a:rPr lang="en-US" b="0" i="1" smtClean="0">
                        <a:latin typeface="Cambria Math" panose="02040503050406030204" pitchFamily="18" charset="0"/>
                      </a:rPr>
                      <m:t> </m:t>
                    </m:r>
                  </m:oMath>
                </a14:m>
                <a:r>
                  <a:rPr lang="en-US" dirty="0"/>
                  <a:t>) ( 1 -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𝑞</m:t>
                        </m:r>
                      </m:den>
                    </m:f>
                    <m:r>
                      <a:rPr lang="en-US" i="1">
                        <a:latin typeface="Cambria Math" panose="02040503050406030204" pitchFamily="18" charset="0"/>
                      </a:rPr>
                      <m:t> </m:t>
                    </m:r>
                  </m:oMath>
                </a14:m>
                <a:r>
                  <a:rPr lang="en-US" dirty="0"/>
                  <a:t>) = n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−1)(</m:t>
                        </m:r>
                        <m:r>
                          <a:rPr lang="en-US" b="0" i="1" smtClean="0">
                            <a:latin typeface="Cambria Math" panose="02040503050406030204" pitchFamily="18" charset="0"/>
                          </a:rPr>
                          <m:t>𝑞</m:t>
                        </m:r>
                        <m:r>
                          <a:rPr lang="en-US" b="0" i="1" smtClean="0">
                            <a:latin typeface="Cambria Math" panose="02040503050406030204" pitchFamily="18" charset="0"/>
                          </a:rPr>
                          <m:t>−1)</m:t>
                        </m:r>
                      </m:num>
                      <m:den>
                        <m:r>
                          <a:rPr lang="en-US" b="0" i="1" smtClean="0">
                            <a:latin typeface="Cambria Math" panose="02040503050406030204" pitchFamily="18" charset="0"/>
                          </a:rPr>
                          <m:t>𝑝𝑞</m:t>
                        </m:r>
                      </m:den>
                    </m:f>
                  </m:oMath>
                </a14:m>
                <a:r>
                  <a:rPr lang="en-US" dirty="0"/>
                  <a:t>) =(p-1)(q-1) </a:t>
                </a:r>
              </a:p>
            </p:txBody>
          </p:sp>
        </mc:Choice>
        <mc:Fallback xmlns="">
          <p:sp>
            <p:nvSpPr>
              <p:cNvPr id="3" name="TextBox 2">
                <a:extLst>
                  <a:ext uri="{FF2B5EF4-FFF2-40B4-BE49-F238E27FC236}">
                    <a16:creationId xmlns:a16="http://schemas.microsoft.com/office/drawing/2014/main" id="{8C8ABCFC-5851-4F0D-B640-DE82EEF9BFF5}"/>
                  </a:ext>
                </a:extLst>
              </p:cNvPr>
              <p:cNvSpPr txBox="1">
                <a:spLocks noRot="1" noChangeAspect="1" noMove="1" noResize="1" noEditPoints="1" noAdjustHandles="1" noChangeArrowheads="1" noChangeShapeType="1" noTextEdit="1"/>
              </p:cNvSpPr>
              <p:nvPr/>
            </p:nvSpPr>
            <p:spPr>
              <a:xfrm>
                <a:off x="7390701" y="5259897"/>
                <a:ext cx="4160939" cy="528286"/>
              </a:xfrm>
              <a:prstGeom prst="rect">
                <a:avLst/>
              </a:prstGeom>
              <a:blipFill>
                <a:blip r:embed="rId4"/>
                <a:stretch>
                  <a:fillRect l="-1022" r="-1752"/>
                </a:stretch>
              </a:blipFill>
            </p:spPr>
            <p:txBody>
              <a:bodyPr/>
              <a:lstStyle/>
              <a:p>
                <a:r>
                  <a:rPr lang="en-US">
                    <a:noFill/>
                  </a:rPr>
                  <a:t> </a:t>
                </a:r>
              </a:p>
            </p:txBody>
          </p:sp>
        </mc:Fallback>
      </mc:AlternateContent>
    </p:spTree>
    <p:extLst>
      <p:ext uri="{BB962C8B-B14F-4D97-AF65-F5344CB8AC3E}">
        <p14:creationId xmlns:p14="http://schemas.microsoft.com/office/powerpoint/2010/main" val="2828162228"/>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17DF9A0-9767-48B1-9AFE-5543CC71658C}"/>
              </a:ext>
            </a:extLst>
          </p:cNvPr>
          <p:cNvSpPr txBox="1"/>
          <p:nvPr/>
        </p:nvSpPr>
        <p:spPr>
          <a:xfrm>
            <a:off x="1503199" y="1221199"/>
            <a:ext cx="10146162" cy="5347156"/>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640845" y="372769"/>
                <a:ext cx="9727914" cy="6342698"/>
              </a:xfrm>
              <a:prstGeom prst="rect">
                <a:avLst/>
              </a:prstGeom>
            </p:spPr>
            <p:txBody>
              <a:bodyPr wrap="square">
                <a:spAutoFit/>
              </a:bodyPr>
              <a:lstStyle/>
              <a:p>
                <a:pPr>
                  <a:lnSpc>
                    <a:spcPct val="150000"/>
                  </a:lnSpc>
                </a:pPr>
                <a:r>
                  <a:rPr lang="en-US" sz="2600" dirty="0">
                    <a:ea typeface="Calibri" panose="020F0502020204030204" pitchFamily="34" charset="0"/>
                    <a:cs typeface="Times New Roman" panose="02020603050405020304" pitchFamily="18" charset="0"/>
                  </a:rPr>
                  <a:t>The </a:t>
                </a:r>
                <a:r>
                  <a:rPr lang="en-US" sz="2600" i="1" dirty="0">
                    <a:ea typeface="Calibri" panose="020F0502020204030204" pitchFamily="34" charset="0"/>
                    <a:cs typeface="Times New Roman" panose="02020603050405020304" pitchFamily="18" charset="0"/>
                  </a:rPr>
                  <a:t>RSA public-key cryptosystem</a:t>
                </a:r>
                <a:r>
                  <a:rPr lang="en-US" sz="2600" dirty="0">
                    <a:ea typeface="Calibri" panose="020F0502020204030204" pitchFamily="34" charset="0"/>
                    <a:cs typeface="Times New Roman" panose="02020603050405020304" pitchFamily="18" charset="0"/>
                  </a:rPr>
                  <a:t>- Formalization…</a:t>
                </a:r>
              </a:p>
              <a:p>
                <a:pPr>
                  <a:lnSpc>
                    <a:spcPct val="150000"/>
                  </a:lnSpc>
                </a:pPr>
                <a:endPar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marL="457200" indent="-457200">
                  <a:lnSpc>
                    <a:spcPct val="150000"/>
                  </a:lnSpc>
                  <a:buAutoNum type="arabicPeriod" startAt="3"/>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Choose a small public prime number e as an encryption component</a:t>
                </a:r>
                <a:r>
                  <a:rPr lang="en-US" sz="2200" dirty="0">
                    <a:latin typeface="Times New Roman" panose="02020603050405020304" pitchFamily="18" charset="0"/>
                    <a:ea typeface="Calibri" panose="020F0502020204030204" pitchFamily="34" charset="0"/>
                    <a:cs typeface="Times New Roman" panose="02020603050405020304" pitchFamily="18" charset="0"/>
                  </a:rPr>
                  <a:t>, which is</a:t>
                </a:r>
              </a:p>
              <a:p>
                <a:pPr>
                  <a:lnSpc>
                    <a:spcPct val="150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relatively prime to </a:t>
                </a:r>
                <a14:m>
                  <m:oMath xmlns:m="http://schemas.openxmlformats.org/officeDocument/2006/math">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𝜑</m:t>
                    </m:r>
                  </m:oMath>
                </a14:m>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such that   </a:t>
                </a:r>
              </a:p>
              <a:p>
                <a:pPr>
                  <a:lnSpc>
                    <a:spcPct val="150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gcd</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(e, </a:t>
                </a:r>
                <a14:m>
                  <m:oMath xmlns:m="http://schemas.openxmlformats.org/officeDocument/2006/math">
                    <m:r>
                      <a:rPr lang="en-US" sz="2200" i="1">
                        <a:latin typeface="Cambria Math" panose="02040503050406030204" pitchFamily="18" charset="0"/>
                        <a:ea typeface="Calibri" panose="020F0502020204030204" pitchFamily="34" charset="0"/>
                        <a:cs typeface="Times New Roman" panose="02020603050405020304" pitchFamily="18" charset="0"/>
                      </a:rPr>
                      <m:t>𝜑</m:t>
                    </m:r>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(n) ) = 1, </a:t>
                </a:r>
              </a:p>
              <a:p>
                <a:pPr>
                  <a:lnSpc>
                    <a:spcPct val="150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000" dirty="0">
                    <a:latin typeface="Times New Roman" panose="02020603050405020304" pitchFamily="18" charset="0"/>
                    <a:ea typeface="Calibri" panose="020F0502020204030204" pitchFamily="34" charset="0"/>
                    <a:cs typeface="Times New Roman" panose="02020603050405020304" pitchFamily="18" charset="0"/>
                  </a:rPr>
                  <a:t>(e, (p-1)(q-1)) = 1.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         B</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oth </a:t>
                </a:r>
                <a:r>
                  <a:rPr lang="en-US" sz="20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e and n are public.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0" indent="-457200">
                  <a:lnSpc>
                    <a:spcPct val="150000"/>
                  </a:lnSpc>
                  <a:spcBef>
                    <a:spcPts val="0"/>
                  </a:spcBef>
                  <a:spcAft>
                    <a:spcPts val="0"/>
                  </a:spcAft>
                  <a:buAutoNum type="arabicPeriod" startAt="4"/>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Using Algorithm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sL</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compute </a:t>
                </a:r>
                <a14:m>
                  <m:oMath xmlns:m="http://schemas.openxmlformats.org/officeDocument/2006/math">
                    <m:sSub>
                      <m:sSubPr>
                        <m:ctrlP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m:t>
                        </m:r>
                        <m: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h</m:t>
                        </m:r>
                        <m: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m:t>
                        </m:r>
                      </m:e>
                      <m:sub>
                        <m: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𝜑</m:t>
                        </m:r>
                        <m:d>
                          <m:dPr>
                            <m:ctrlP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dPr>
                          <m:e>
                            <m: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𝑛</m:t>
                            </m:r>
                          </m:e>
                        </m:d>
                      </m:sub>
                    </m:sSub>
                  </m:oMath>
                </a14:m>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the multiplicative inverse </a:t>
                </a:r>
                <a14:m>
                  <m:oMath xmlns:m="http://schemas.openxmlformats.org/officeDocument/2006/math">
                    <m:r>
                      <m:rPr>
                        <m:sty m:val="p"/>
                      </m:rPr>
                      <a:rPr lang="en-US" sz="2200" b="0" i="0" smtClean="0">
                        <a:effectLst/>
                        <a:latin typeface="Cambria Math" panose="02040503050406030204" pitchFamily="18" charset="0"/>
                        <a:ea typeface="Calibri" panose="020F0502020204030204" pitchFamily="34" charset="0"/>
                        <a:cs typeface="Times New Roman" panose="02020603050405020304" pitchFamily="18" charset="0"/>
                      </a:rPr>
                      <m:t>of</m:t>
                    </m:r>
                    <m:r>
                      <a:rPr lang="en-US" sz="2200" b="0" i="0" smtClean="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200" b="0" i="1" smtClean="0">
                            <a:effectLst/>
                            <a:latin typeface="Cambria Math" panose="02040503050406030204" pitchFamily="18" charset="0"/>
                            <a:ea typeface="Times New Roman" panose="02020603050405020304" pitchFamily="18" charset="0"/>
                            <a:cs typeface="Times New Roman" panose="02020603050405020304" pitchFamily="18" charset="0"/>
                          </a:rPr>
                          <m:t>𝑒</m:t>
                        </m:r>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𝜑</m:t>
                        </m:r>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m:t>
                        </m:r>
                      </m:sub>
                    </m:sSub>
                    <m:r>
                      <a:rPr lang="en-US" sz="22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200" b="0" i="0" smtClean="0">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That is,</a:t>
                </a:r>
              </a:p>
              <a:p>
                <a:pPr marR="0" lvl="0">
                  <a:lnSpc>
                    <a:spcPct val="150000"/>
                  </a:lnSpc>
                  <a:spcBef>
                    <a:spcPts val="0"/>
                  </a:spcBef>
                  <a:spcAft>
                    <a:spcPts val="0"/>
                  </a:spcAft>
                </a:pPr>
                <a:r>
                  <a:rPr lang="en-US" sz="22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200" b="0" i="1" smtClean="0">
                            <a:effectLst/>
                            <a:latin typeface="Cambria Math" panose="02040503050406030204" pitchFamily="18" charset="0"/>
                            <a:ea typeface="Times New Roman" panose="02020603050405020304" pitchFamily="18" charset="0"/>
                            <a:cs typeface="Times New Roman" panose="02020603050405020304" pitchFamily="18" charset="0"/>
                          </a:rPr>
                          <m:t>𝑒</m:t>
                        </m:r>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𝜑</m:t>
                        </m:r>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m:t>
                        </m:r>
                      </m:sub>
                    </m:sSub>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h</m:t>
                        </m:r>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𝜑</m:t>
                        </m:r>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m:t>
                        </m:r>
                      </m:sub>
                    </m:s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[1]</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𝜑</m:t>
                        </m:r>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m:t>
                        </m:r>
                      </m:sub>
                    </m:s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2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200" b="0" i="0" smtClean="0">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n-US" sz="2200" dirty="0">
                  <a:latin typeface="Times New Roman" panose="02020603050405020304" pitchFamily="18" charset="0"/>
                  <a:ea typeface="Times New Roman" panose="02020603050405020304" pitchFamily="18" charset="0"/>
                  <a:cs typeface="Times New Roman" panose="02020603050405020304" pitchFamily="18" charset="0"/>
                </a:endParaRPr>
              </a:p>
              <a:p>
                <a:pPr marR="0" lvl="0">
                  <a:lnSpc>
                    <a:spcPct val="150000"/>
                  </a:lnSpc>
                  <a:spcBef>
                    <a:spcPts val="0"/>
                  </a:spcBef>
                  <a:spcAft>
                    <a:spcPts val="0"/>
                  </a:spcAf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ea typeface="Times New Roman" panose="02020603050405020304" pitchFamily="18" charset="0"/>
                    <a:cs typeface="Times New Roman" panose="02020603050405020304" pitchFamily="18" charset="0"/>
                  </a:rPr>
                  <a:t>T</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he inverse exists and is unique, according to </a:t>
                </a:r>
                <a:r>
                  <a:rPr lang="en-US" sz="220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Corollary s1.2</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R="0" lvl="0">
                  <a:lnSpc>
                    <a:spcPct val="150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That is, the decryption component h, where </a:t>
                </a:r>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h </a:t>
                </a:r>
                <a14:m>
                  <m:oMath xmlns:m="http://schemas.openxmlformats.org/officeDocument/2006/math">
                    <m:r>
                      <a:rPr lang="en-US" sz="2400" i="1">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e</a:t>
                </a:r>
                <a:r>
                  <a:rPr lang="en-US" sz="2200" baseline="30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a:t>
                </a:r>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mod </a:t>
                </a:r>
                <a14:m>
                  <m:oMath xmlns:m="http://schemas.openxmlformats.org/officeDocument/2006/math">
                    <m:r>
                      <a:rPr lang="en-US" sz="2200" i="1">
                        <a:solidFill>
                          <a:srgbClr val="C00000"/>
                        </a:solidFill>
                        <a:latin typeface="Cambria Math" panose="02040503050406030204" pitchFamily="18" charset="0"/>
                        <a:ea typeface="Calibri" panose="020F0502020204030204" pitchFamily="34" charset="0"/>
                        <a:cs typeface="Times New Roman" panose="02020603050405020304" pitchFamily="18" charset="0"/>
                      </a:rPr>
                      <m:t>𝜑</m:t>
                    </m:r>
                  </m:oMath>
                </a14:m>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(n). </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640845" y="372769"/>
                <a:ext cx="9727914" cy="6342698"/>
              </a:xfrm>
              <a:prstGeom prst="rect">
                <a:avLst/>
              </a:prstGeom>
              <a:blipFill>
                <a:blip r:embed="rId2"/>
                <a:stretch>
                  <a:fillRect l="-1128"/>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C9013273-A122-40FA-9B9F-C819FB7E3D9C}"/>
              </a:ext>
            </a:extLst>
          </p:cNvPr>
          <p:cNvSpPr/>
          <p:nvPr/>
        </p:nvSpPr>
        <p:spPr>
          <a:xfrm flipH="1">
            <a:off x="717733" y="1649532"/>
            <a:ext cx="510176" cy="436528"/>
          </a:xfrm>
          <a:prstGeom prst="cloudCallout">
            <a:avLst>
              <a:gd name="adj1" fmla="val -46686"/>
              <a:gd name="adj2" fmla="val 9525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383857">
            <a:off x="602101" y="1609582"/>
            <a:ext cx="741442" cy="43652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27A55C4-5133-48A3-ABBD-BFEB4E6E5977}"/>
                  </a:ext>
                </a:extLst>
              </p:cNvPr>
              <p:cNvSpPr txBox="1"/>
              <p:nvPr/>
            </p:nvSpPr>
            <p:spPr>
              <a:xfrm>
                <a:off x="7460318" y="4562236"/>
                <a:ext cx="2569028" cy="92333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e * h </a:t>
                </a:r>
                <a14:m>
                  <m:oMath xmlns:m="http://schemas.openxmlformats.org/officeDocument/2006/math">
                    <m:r>
                      <a:rPr lang="en-US" i="1">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dirty="0"/>
                  <a:t>1 mod</a:t>
                </a:r>
                <a:r>
                  <a:rPr lang="en-US" dirty="0">
                    <a:ea typeface="Calibri" panose="020F0502020204030204" pitchFamily="34" charset="0"/>
                    <a:cs typeface="Times New Roman" panose="02020603050405020304" pitchFamily="18" charset="0"/>
                  </a:rPr>
                  <a:t> </a:t>
                </a:r>
                <a14:m>
                  <m:oMath xmlns:m="http://schemas.openxmlformats.org/officeDocument/2006/math">
                    <m:r>
                      <a:rPr lang="en-US" i="1">
                        <a:latin typeface="Cambria Math" panose="02040503050406030204" pitchFamily="18" charset="0"/>
                        <a:ea typeface="Calibri" panose="020F0502020204030204" pitchFamily="34" charset="0"/>
                        <a:cs typeface="Times New Roman" panose="02020603050405020304" pitchFamily="18" charset="0"/>
                      </a:rPr>
                      <m:t>𝜑</m:t>
                    </m:r>
                  </m:oMath>
                </a14:m>
                <a:r>
                  <a:rPr lang="en-US" dirty="0">
                    <a:latin typeface="Times New Roman" panose="02020603050405020304" pitchFamily="18" charset="0"/>
                    <a:ea typeface="Calibri" panose="020F0502020204030204" pitchFamily="34" charset="0"/>
                    <a:cs typeface="Times New Roman" panose="02020603050405020304" pitchFamily="18" charset="0"/>
                  </a:rPr>
                  <a:t>(n). </a:t>
                </a:r>
              </a:p>
              <a:p>
                <a:r>
                  <a:rPr lang="en-US" dirty="0">
                    <a:latin typeface="Times New Roman" panose="02020603050405020304" pitchFamily="18" charset="0"/>
                    <a:ea typeface="Calibri" panose="020F0502020204030204" pitchFamily="34" charset="0"/>
                    <a:cs typeface="Times New Roman" panose="02020603050405020304" pitchFamily="18" charset="0"/>
                  </a:rPr>
                  <a:t>h </a:t>
                </a:r>
                <a14:m>
                  <m:oMath xmlns:m="http://schemas.openxmlformats.org/officeDocument/2006/math">
                    <m:r>
                      <a:rPr lang="en-US" i="1" smtClean="0">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dirty="0">
                    <a:latin typeface="Times New Roman" panose="02020603050405020304" pitchFamily="18" charset="0"/>
                    <a:ea typeface="Calibri" panose="020F0502020204030204" pitchFamily="34" charset="0"/>
                    <a:cs typeface="Times New Roman" panose="02020603050405020304" pitchFamily="18" charset="0"/>
                  </a:rPr>
                  <a:t> e</a:t>
                </a:r>
                <a:r>
                  <a:rPr lang="en-US" baseline="30000" dirty="0">
                    <a:latin typeface="Times New Roman" panose="02020603050405020304" pitchFamily="18" charset="0"/>
                    <a:ea typeface="Calibri" panose="020F0502020204030204" pitchFamily="34" charset="0"/>
                    <a:cs typeface="Times New Roman" panose="02020603050405020304" pitchFamily="18" charset="0"/>
                  </a:rPr>
                  <a:t>-1</a:t>
                </a:r>
                <a:r>
                  <a:rPr lang="en-US" dirty="0">
                    <a:latin typeface="Times New Roman" panose="02020603050405020304" pitchFamily="18" charset="0"/>
                    <a:ea typeface="Calibri" panose="020F0502020204030204" pitchFamily="34" charset="0"/>
                    <a:cs typeface="Times New Roman" panose="02020603050405020304" pitchFamily="18" charset="0"/>
                  </a:rPr>
                  <a:t>  mod </a:t>
                </a:r>
                <a14:m>
                  <m:oMath xmlns:m="http://schemas.openxmlformats.org/officeDocument/2006/math">
                    <m:r>
                      <a:rPr lang="en-US" i="1">
                        <a:latin typeface="Cambria Math" panose="02040503050406030204" pitchFamily="18" charset="0"/>
                        <a:ea typeface="Calibri" panose="020F0502020204030204" pitchFamily="34" charset="0"/>
                        <a:cs typeface="Times New Roman" panose="02020603050405020304" pitchFamily="18" charset="0"/>
                      </a:rPr>
                      <m:t>𝜑</m:t>
                    </m:r>
                  </m:oMath>
                </a14:m>
                <a:r>
                  <a:rPr lang="en-US" dirty="0">
                    <a:latin typeface="Times New Roman" panose="02020603050405020304" pitchFamily="18" charset="0"/>
                    <a:ea typeface="Calibri" panose="020F0502020204030204" pitchFamily="34" charset="0"/>
                    <a:cs typeface="Times New Roman" panose="02020603050405020304" pitchFamily="18" charset="0"/>
                  </a:rPr>
                  <a:t>(n). </a:t>
                </a:r>
              </a:p>
              <a:p>
                <a:r>
                  <a:rPr lang="en-US" dirty="0">
                    <a:latin typeface="Times New Roman" panose="02020603050405020304" pitchFamily="18" charset="0"/>
                    <a:ea typeface="Calibri" panose="020F0502020204030204" pitchFamily="34" charset="0"/>
                    <a:cs typeface="Times New Roman" panose="02020603050405020304" pitchFamily="18" charset="0"/>
                  </a:rPr>
                  <a:t>e.g., 3 * 27 </a:t>
                </a:r>
                <a14:m>
                  <m:oMath xmlns:m="http://schemas.openxmlformats.org/officeDocument/2006/math">
                    <m:r>
                      <a:rPr lang="en-US" i="1">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dirty="0">
                    <a:latin typeface="Times New Roman" panose="02020603050405020304" pitchFamily="18" charset="0"/>
                    <a:ea typeface="Calibri" panose="020F0502020204030204" pitchFamily="34" charset="0"/>
                    <a:cs typeface="Times New Roman" panose="02020603050405020304" pitchFamily="18" charset="0"/>
                  </a:rPr>
                  <a:t> 1 mod 40.</a:t>
                </a:r>
                <a:r>
                  <a:rPr lang="en-US" dirty="0"/>
                  <a:t> </a:t>
                </a:r>
              </a:p>
            </p:txBody>
          </p:sp>
        </mc:Choice>
        <mc:Fallback xmlns="">
          <p:sp>
            <p:nvSpPr>
              <p:cNvPr id="3" name="TextBox 2">
                <a:extLst>
                  <a:ext uri="{FF2B5EF4-FFF2-40B4-BE49-F238E27FC236}">
                    <a16:creationId xmlns:a16="http://schemas.microsoft.com/office/drawing/2014/main" id="{127A55C4-5133-48A3-ABBD-BFEB4E6E5977}"/>
                  </a:ext>
                </a:extLst>
              </p:cNvPr>
              <p:cNvSpPr txBox="1">
                <a:spLocks noRot="1" noChangeAspect="1" noMove="1" noResize="1" noEditPoints="1" noAdjustHandles="1" noChangeArrowheads="1" noChangeShapeType="1" noTextEdit="1"/>
              </p:cNvSpPr>
              <p:nvPr/>
            </p:nvSpPr>
            <p:spPr>
              <a:xfrm>
                <a:off x="7460318" y="4562236"/>
                <a:ext cx="2569028" cy="923330"/>
              </a:xfrm>
              <a:prstGeom prst="rect">
                <a:avLst/>
              </a:prstGeom>
              <a:blipFill>
                <a:blip r:embed="rId4"/>
                <a:stretch>
                  <a:fillRect l="-1891" t="-3247" b="-7792"/>
                </a:stretch>
              </a:blipFill>
            </p:spPr>
            <p:txBody>
              <a:bodyPr/>
              <a:lstStyle/>
              <a:p>
                <a:r>
                  <a:rPr lang="en-US">
                    <a:noFill/>
                  </a:rPr>
                  <a:t> </a:t>
                </a:r>
              </a:p>
            </p:txBody>
          </p:sp>
        </mc:Fallback>
      </mc:AlternateContent>
    </p:spTree>
    <p:extLst>
      <p:ext uri="{BB962C8B-B14F-4D97-AF65-F5344CB8AC3E}">
        <p14:creationId xmlns:p14="http://schemas.microsoft.com/office/powerpoint/2010/main" val="921150693"/>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3AD8620-7004-4BE3-85B4-71BBCABA7809}"/>
              </a:ext>
            </a:extLst>
          </p:cNvPr>
          <p:cNvSpPr txBox="1"/>
          <p:nvPr/>
        </p:nvSpPr>
        <p:spPr>
          <a:xfrm>
            <a:off x="1032296" y="664929"/>
            <a:ext cx="10604223" cy="5292940"/>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661423" y="1005259"/>
                <a:ext cx="9899638" cy="4847481"/>
              </a:xfrm>
              <a:prstGeom prst="rect">
                <a:avLst/>
              </a:prstGeom>
            </p:spPr>
            <p:txBody>
              <a:bodyPr wrap="square">
                <a:spAutoFit/>
              </a:bodyPr>
              <a:lstStyle/>
              <a:p>
                <a:pPr>
                  <a:spcAft>
                    <a:spcPts val="1800"/>
                  </a:spcAft>
                </a:pPr>
                <a:r>
                  <a:rPr lang="en-US" sz="2400" dirty="0">
                    <a:ea typeface="Calibri" panose="020F0502020204030204" pitchFamily="34" charset="0"/>
                    <a:cs typeface="Times New Roman" panose="02020603050405020304" pitchFamily="18" charset="0"/>
                  </a:rPr>
                  <a:t>The </a:t>
                </a:r>
                <a:r>
                  <a:rPr lang="en-US" sz="2400" i="1" dirty="0">
                    <a:ea typeface="Calibri" panose="020F0502020204030204" pitchFamily="34" charset="0"/>
                    <a:cs typeface="Times New Roman" panose="02020603050405020304" pitchFamily="18" charset="0"/>
                  </a:rPr>
                  <a:t>RSA public-key cryptosystem</a:t>
                </a:r>
                <a:r>
                  <a:rPr lang="en-US" sz="2400" dirty="0">
                    <a:ea typeface="Calibri" panose="020F0502020204030204" pitchFamily="34" charset="0"/>
                    <a:cs typeface="Times New Roman" panose="02020603050405020304" pitchFamily="18" charset="0"/>
                  </a:rPr>
                  <a:t>- Formalization…</a:t>
                </a:r>
                <a:endPar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marL="457200" indent="-457200">
                  <a:spcAft>
                    <a:spcPts val="600"/>
                  </a:spcAft>
                  <a:buFontTx/>
                  <a:buAutoNum type="arabicPeriod" startAt="5"/>
                </a:pPr>
                <a:r>
                  <a:rPr lang="en-US" sz="2400" dirty="0">
                    <a:latin typeface="Times New Roman" panose="02020603050405020304" pitchFamily="18" charset="0"/>
                    <a:ea typeface="Calibri" panose="020F0502020204030204" pitchFamily="34" charset="0"/>
                    <a:cs typeface="Times New Roman" panose="02020603050405020304" pitchFamily="18" charset="0"/>
                  </a:rPr>
                  <a:t>Let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pkey</a:t>
                </a:r>
                <a:r>
                  <a:rPr lang="en-US" sz="2400" dirty="0">
                    <a:latin typeface="Times New Roman" panose="02020603050405020304" pitchFamily="18" charset="0"/>
                    <a:ea typeface="Calibri" panose="020F0502020204030204" pitchFamily="34" charset="0"/>
                    <a:cs typeface="Times New Roman" panose="02020603050405020304" pitchFamily="18" charset="0"/>
                  </a:rPr>
                  <a:t> = {n, e | n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pq</a:t>
                </a:r>
                <a:r>
                  <a:rPr lang="en-US" sz="2400" dirty="0">
                    <a:latin typeface="Times New Roman" panose="02020603050405020304" pitchFamily="18" charset="0"/>
                    <a:ea typeface="Calibri" panose="020F0502020204030204" pitchFamily="34" charset="0"/>
                    <a:cs typeface="Times New Roman" panose="02020603050405020304" pitchFamily="18" charset="0"/>
                  </a:rPr>
                  <a:t>, e is a prime, and both e and n are relatively prime} be the public key. Let skey = {p, q, h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pq</a:t>
                </a:r>
                <a:r>
                  <a:rPr lang="en-US" sz="2400" dirty="0">
                    <a:latin typeface="Times New Roman" panose="02020603050405020304" pitchFamily="18" charset="0"/>
                    <a:ea typeface="Calibri" panose="020F0502020204030204" pitchFamily="34" charset="0"/>
                    <a:cs typeface="Times New Roman" panose="02020603050405020304" pitchFamily="18" charset="0"/>
                  </a:rPr>
                  <a:t> = n and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h = e</a:t>
                </a:r>
                <a:r>
                  <a:rPr lang="en-US" sz="2400" baseline="30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mod </a:t>
                </a:r>
                <a14:m>
                  <m:oMath xmlns:m="http://schemas.openxmlformats.org/officeDocument/2006/math">
                    <m:r>
                      <a:rPr lang="en-US" sz="2400" i="1">
                        <a:solidFill>
                          <a:srgbClr val="C00000"/>
                        </a:solidFill>
                        <a:latin typeface="Cambria Math" panose="02040503050406030204" pitchFamily="18" charset="0"/>
                        <a:ea typeface="Calibri" panose="020F0502020204030204" pitchFamily="34" charset="0"/>
                        <a:cs typeface="Times New Roman" panose="02020603050405020304" pitchFamily="18" charset="0"/>
                      </a:rPr>
                      <m:t>𝜑</m:t>
                    </m:r>
                  </m:oMath>
                </a14:m>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latin typeface="Times New Roman" panose="02020603050405020304" pitchFamily="18" charset="0"/>
                    <a:ea typeface="Calibri" panose="020F0502020204030204" pitchFamily="34" charset="0"/>
                    <a:cs typeface="Times New Roman" panose="02020603050405020304" pitchFamily="18" charset="0"/>
                  </a:rPr>
                  <a:t>} be the secret key. </a:t>
                </a: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For encoding message x mod n: </a:t>
                </a:r>
              </a:p>
              <a:p>
                <a:pPr marL="919163" lvl="1" indent="-461963">
                  <a:spcAft>
                    <a:spcPts val="6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to transform a message x associated with a public key </a:t>
                </a:r>
                <a:r>
                  <a:rPr lang="en-US" sz="2400" dirty="0" err="1">
                    <a:latin typeface="Times New Roman" panose="02020603050405020304" pitchFamily="18" charset="0"/>
                    <a:ea typeface="Calibri" panose="020F0502020204030204" pitchFamily="34" charset="0"/>
                    <a:cs typeface="Times New Roman" panose="02020603050405020304" pitchFamily="18" charset="0"/>
                  </a:rPr>
                  <a:t>pkey</a:t>
                </a:r>
                <a:r>
                  <a:rPr lang="en-US" sz="2400" dirty="0">
                    <a:latin typeface="Times New Roman" panose="02020603050405020304" pitchFamily="18" charset="0"/>
                    <a:ea typeface="Calibri" panose="020F0502020204030204" pitchFamily="34" charset="0"/>
                    <a:cs typeface="Times New Roman" panose="02020603050405020304" pitchFamily="18" charset="0"/>
                  </a:rPr>
                  <a:t> = {n, e}, </a:t>
                </a:r>
              </a:p>
              <a:p>
                <a:pPr marL="1376363" lvl="2" indent="-461963">
                  <a:spcAft>
                    <a:spcPts val="6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 encryption of x is y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x</a:t>
                </a:r>
                <a:r>
                  <a:rPr lang="en-US" sz="2400" baseline="30000" dirty="0" err="1">
                    <a:latin typeface="Times New Roman" panose="02020603050405020304" pitchFamily="18" charset="0"/>
                    <a:ea typeface="Calibri" panose="020F0502020204030204" pitchFamily="34" charset="0"/>
                    <a:cs typeface="Times New Roman" panose="02020603050405020304" pitchFamily="18" charset="0"/>
                  </a:rPr>
                  <a:t>e</a:t>
                </a:r>
                <a:r>
                  <a:rPr lang="en-US" sz="2400" dirty="0">
                    <a:latin typeface="Times New Roman" panose="02020603050405020304" pitchFamily="18" charset="0"/>
                    <a:ea typeface="Calibri" panose="020F0502020204030204" pitchFamily="34" charset="0"/>
                    <a:cs typeface="Times New Roman" panose="02020603050405020304" pitchFamily="18" charset="0"/>
                  </a:rPr>
                  <a:t> mod n.</a:t>
                </a: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For decoding message y mod n:</a:t>
                </a:r>
              </a:p>
              <a:p>
                <a:pPr marL="919163" lvl="1" indent="-461963">
                  <a:spcAft>
                    <a:spcPts val="6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to transform a ciphertext y associated with a secret key skey= {p, q, h},</a:t>
                </a:r>
              </a:p>
              <a:p>
                <a:pPr marL="1376363" lvl="2" indent="-461963">
                  <a:spcAft>
                    <a:spcPts val="6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 decryption of y is x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y</a:t>
                </a:r>
                <a:r>
                  <a:rPr lang="en-US" sz="2400" baseline="30000" dirty="0" err="1">
                    <a:latin typeface="Times New Roman" panose="02020603050405020304" pitchFamily="18" charset="0"/>
                    <a:ea typeface="Calibri" panose="020F0502020204030204" pitchFamily="34" charset="0"/>
                    <a:cs typeface="Times New Roman" panose="02020603050405020304" pitchFamily="18" charset="0"/>
                  </a:rPr>
                  <a:t>h</a:t>
                </a:r>
                <a:r>
                  <a:rPr lang="en-US" sz="2400" dirty="0">
                    <a:latin typeface="Times New Roman" panose="02020603050405020304" pitchFamily="18" charset="0"/>
                    <a:ea typeface="Calibri" panose="020F0502020204030204" pitchFamily="34" charset="0"/>
                    <a:cs typeface="Times New Roman" panose="02020603050405020304" pitchFamily="18" charset="0"/>
                  </a:rPr>
                  <a:t> mod n, where </a:t>
                </a:r>
                <a:r>
                  <a:rPr lang="en-US" sz="2400" dirty="0"/>
                  <a:t>e * h </a:t>
                </a:r>
                <a14:m>
                  <m:oMath xmlns:m="http://schemas.openxmlformats.org/officeDocument/2006/math">
                    <m:r>
                      <a:rPr lang="en-US" sz="2400" i="1">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t>1 mod</a:t>
                </a:r>
                <a:r>
                  <a:rPr lang="en-US" sz="2400" dirty="0">
                    <a:ea typeface="Calibri" panose="020F0502020204030204" pitchFamily="34" charset="0"/>
                    <a:cs typeface="Times New Roman" panose="02020603050405020304" pitchFamily="18" charset="0"/>
                  </a:rPr>
                  <a:t> </a:t>
                </a:r>
                <a14:m>
                  <m:oMath xmlns:m="http://schemas.openxmlformats.org/officeDocument/2006/math">
                    <m:r>
                      <a:rPr lang="en-US" sz="2400" i="1">
                        <a:latin typeface="Cambria Math" panose="02040503050406030204" pitchFamily="18" charset="0"/>
                        <a:ea typeface="Calibri" panose="020F0502020204030204" pitchFamily="34" charset="0"/>
                        <a:cs typeface="Times New Roman" panose="02020603050405020304" pitchFamily="18" charset="0"/>
                      </a:rPr>
                      <m:t>𝜑</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(n), and h is the multiplicative inverse of e mod n. </a:t>
                </a:r>
              </a:p>
            </p:txBody>
          </p:sp>
        </mc:Choice>
        <mc:Fallback xmlns="">
          <p:sp>
            <p:nvSpPr>
              <p:cNvPr id="2" name="Rectangle 1"/>
              <p:cNvSpPr>
                <a:spLocks noRot="1" noChangeAspect="1" noMove="1" noResize="1" noEditPoints="1" noAdjustHandles="1" noChangeArrowheads="1" noChangeShapeType="1" noTextEdit="1"/>
              </p:cNvSpPr>
              <p:nvPr/>
            </p:nvSpPr>
            <p:spPr>
              <a:xfrm>
                <a:off x="1661423" y="1005259"/>
                <a:ext cx="9899638" cy="4847481"/>
              </a:xfrm>
              <a:prstGeom prst="rect">
                <a:avLst/>
              </a:prstGeom>
              <a:blipFill>
                <a:blip r:embed="rId2"/>
                <a:stretch>
                  <a:fillRect l="-986" t="-1006" r="-1171" b="-2013"/>
                </a:stretch>
              </a:blipFill>
            </p:spPr>
            <p:txBody>
              <a:bodyPr/>
              <a:lstStyle/>
              <a:p>
                <a:r>
                  <a:rPr lang="en-US">
                    <a:noFill/>
                  </a:rPr>
                  <a:t> </a:t>
                </a:r>
              </a:p>
            </p:txBody>
          </p:sp>
        </mc:Fallback>
      </mc:AlternateContent>
      <p:sp>
        <p:nvSpPr>
          <p:cNvPr id="3" name="Thought Bubble: Cloud 2">
            <a:extLst>
              <a:ext uri="{FF2B5EF4-FFF2-40B4-BE49-F238E27FC236}">
                <a16:creationId xmlns:a16="http://schemas.microsoft.com/office/drawing/2014/main" id="{04080FD6-12A0-4E47-86C3-F80D27A49FE0}"/>
              </a:ext>
            </a:extLst>
          </p:cNvPr>
          <p:cNvSpPr/>
          <p:nvPr/>
        </p:nvSpPr>
        <p:spPr>
          <a:xfrm flipH="1">
            <a:off x="1032296" y="1680754"/>
            <a:ext cx="327296" cy="405306"/>
          </a:xfrm>
          <a:prstGeom prst="cloudCallout">
            <a:avLst>
              <a:gd name="adj1" fmla="val -115866"/>
              <a:gd name="adj2" fmla="val 12534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379529" y="6062998"/>
            <a:ext cx="7798944" cy="461665"/>
          </a:xfrm>
          <a:prstGeom prst="rect">
            <a:avLst/>
          </a:prstGeom>
          <a:noFill/>
        </p:spPr>
        <p:txBody>
          <a:bodyPr wrap="square" rtlCol="0">
            <a:spAutoFit/>
          </a:bodyPr>
          <a:lstStyle/>
          <a:p>
            <a:r>
              <a:rPr lang="en-US" sz="2400" dirty="0">
                <a:latin typeface="Times New Roman" panose="02020603050405020304" pitchFamily="18" charset="0"/>
                <a:ea typeface="Calibri" panose="020F0502020204030204" pitchFamily="34" charset="0"/>
                <a:cs typeface="Times New Roman" panose="02020603050405020304" pitchFamily="18" charset="0"/>
              </a:rPr>
              <a:t>End of the formalization of</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the </a:t>
            </a:r>
            <a:r>
              <a:rPr lang="en-US" sz="2400" i="1" dirty="0">
                <a:latin typeface="Times New Roman" panose="02020603050405020304" pitchFamily="18" charset="0"/>
                <a:ea typeface="Calibri" panose="020F0502020204030204" pitchFamily="34" charset="0"/>
                <a:cs typeface="Times New Roman" panose="02020603050405020304" pitchFamily="18" charset="0"/>
              </a:rPr>
              <a:t>RSA public-key cryptosystem</a:t>
            </a:r>
            <a:endParaRPr lang="en-US" sz="2400" dirty="0"/>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1381" y="1680754"/>
            <a:ext cx="629127" cy="405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334733"/>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E737A14-D522-4E15-A735-E8740EFB6F56}"/>
              </a:ext>
            </a:extLst>
          </p:cNvPr>
          <p:cNvSpPr txBox="1"/>
          <p:nvPr/>
        </p:nvSpPr>
        <p:spPr>
          <a:xfrm>
            <a:off x="1179728" y="1101130"/>
            <a:ext cx="10542009" cy="5456424"/>
          </a:xfrm>
          <a:prstGeom prst="rect">
            <a:avLst/>
          </a:prstGeom>
          <a:solidFill>
            <a:schemeClr val="accent5">
              <a:lumMod val="20000"/>
              <a:lumOff val="80000"/>
            </a:schemeClr>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543309" y="1129219"/>
                <a:ext cx="9060375" cy="5262979"/>
              </a:xfrm>
              <a:prstGeom prst="rect">
                <a:avLst/>
              </a:prstGeom>
            </p:spPr>
            <p:txBody>
              <a:bodyPr wrap="square">
                <a:spAutoFit/>
              </a:bodyPr>
              <a:lstStyle/>
              <a:p>
                <a:pPr>
                  <a:spcAft>
                    <a:spcPts val="18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Algorithm</a:t>
                </a: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 </a:t>
                </a:r>
                <a:r>
                  <a:rPr lang="en-US" sz="2400" spc="-100" dirty="0" err="1">
                    <a:effectLst/>
                    <a:latin typeface="Consolas" panose="020B0609020204030204" pitchFamily="49" charset="0"/>
                    <a:ea typeface="Calibri" panose="020F0502020204030204" pitchFamily="34" charset="0"/>
                    <a:cs typeface="Times New Roman" panose="02020603050405020304" pitchFamily="18" charset="0"/>
                  </a:rPr>
                  <a:t>Modular_Linear_Equation_sL</a:t>
                </a: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(a, b, n)</a:t>
                </a:r>
              </a:p>
              <a:p>
                <a:pPr marL="457200" marR="0">
                  <a:spcBef>
                    <a:spcPts val="0"/>
                  </a:spcBef>
                  <a:spcAft>
                    <a:spcPts val="6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//Find all solutions to a modular linear equation</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ax </a:t>
                </a:r>
                <a14:m>
                  <m:oMath xmlns:m="http://schemas.openxmlformats.org/officeDocument/2006/math">
                    <m:r>
                      <a:rPr lang="en-US" sz="2200" i="1" smtClean="0">
                        <a:effectLst/>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b (mod 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6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Inputs: positive integers a and b, and integer 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6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Outputs: if the equation </a:t>
                </a:r>
                <a14:m>
                  <m:oMath xmlns:m="http://schemas.openxmlformats.org/officeDocument/2006/math">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m:t>
                        </m:r>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𝑎</m:t>
                        </m:r>
                        <m:r>
                          <a:rPr lang="en-US" sz="2200" i="1">
                            <a:effectLst/>
                            <a:latin typeface="Cambria Math" panose="02040503050406030204" pitchFamily="18" charset="0"/>
                            <a:ea typeface="Calibri" panose="020F0502020204030204" pitchFamily="34" charset="0"/>
                            <a:cs typeface="Times New Roman" panose="02020603050405020304" pitchFamily="18" charset="0"/>
                          </a:rPr>
                          <m:t>]</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𝑥</m:t>
                    </m:r>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m:t>
                        </m:r>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𝑏</m:t>
                        </m:r>
                        <m:r>
                          <a:rPr lang="en-US" sz="2200" i="1">
                            <a:effectLst/>
                            <a:latin typeface="Cambria Math" panose="02040503050406030204" pitchFamily="18" charset="0"/>
                            <a:ea typeface="Calibri" panose="020F0502020204030204" pitchFamily="34" charset="0"/>
                            <a:cs typeface="Times New Roman" panose="02020603050405020304" pitchFamily="18" charset="0"/>
                          </a:rPr>
                          <m:t>]</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𝑛</m:t>
                        </m:r>
                      </m:sub>
                    </m:sSub>
                  </m:oMath>
                </a14:m>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is solvable, all solutions to it.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US" sz="2000" spc="-100" dirty="0">
                    <a:effectLst/>
                    <a:latin typeface="Consolas" panose="020B0609020204030204" pitchFamily="49" charset="0"/>
                    <a:ea typeface="Calibri" panose="020F0502020204030204" pitchFamily="34" charset="0"/>
                    <a:cs typeface="Times New Roman" panose="02020603050405020304" pitchFamily="18" charset="0"/>
                  </a:rPr>
                  <a:t>//compute d = </a:t>
                </a:r>
                <a:r>
                  <a:rPr lang="en-US" sz="2000" spc="-100" dirty="0" err="1">
                    <a:effectLst/>
                    <a:latin typeface="Consolas" panose="020B0609020204030204" pitchFamily="49" charset="0"/>
                    <a:ea typeface="Calibri" panose="020F0502020204030204" pitchFamily="34" charset="0"/>
                    <a:cs typeface="Times New Roman" panose="02020603050405020304" pitchFamily="18" charset="0"/>
                  </a:rPr>
                  <a:t>gcd</a:t>
                </a:r>
                <a:r>
                  <a:rPr lang="en-US" sz="2000" spc="-100" dirty="0">
                    <a:effectLst/>
                    <a:latin typeface="Consolas" panose="020B0609020204030204" pitchFamily="49" charset="0"/>
                    <a:ea typeface="Calibri" panose="020F0502020204030204" pitchFamily="34" charset="0"/>
                    <a:cs typeface="Times New Roman" panose="02020603050405020304" pitchFamily="18" charset="0"/>
                  </a:rPr>
                  <a:t>(a, n), </a:t>
                </a:r>
                <a:r>
                  <a:rPr lang="en-US" sz="2000" spc="-100" dirty="0" err="1">
                    <a:effectLst/>
                    <a:latin typeface="Consolas" panose="020B0609020204030204" pitchFamily="49" charset="0"/>
                    <a:ea typeface="Calibri" panose="020F0502020204030204" pitchFamily="34" charset="0"/>
                    <a:cs typeface="Times New Roman" panose="02020603050405020304" pitchFamily="18" charset="0"/>
                  </a:rPr>
                  <a:t>i</a:t>
                </a:r>
                <a:r>
                  <a:rPr lang="en-US" sz="2000" spc="-100" dirty="0">
                    <a:effectLst/>
                    <a:latin typeface="Consolas" panose="020B0609020204030204" pitchFamily="49" charset="0"/>
                    <a:ea typeface="Calibri" panose="020F0502020204030204" pitchFamily="34" charset="0"/>
                    <a:cs typeface="Times New Roman" panose="02020603050405020304" pitchFamily="18" charset="0"/>
                  </a:rPr>
                  <a:t>’ and j’ such that d = ai’ + </a:t>
                </a:r>
                <a:r>
                  <a:rPr lang="en-US" sz="2000" spc="-100" dirty="0" err="1">
                    <a:effectLst/>
                    <a:latin typeface="Consolas" panose="020B0609020204030204" pitchFamily="49" charset="0"/>
                    <a:ea typeface="Calibri" panose="020F0502020204030204" pitchFamily="34" charset="0"/>
                    <a:cs typeface="Times New Roman" panose="02020603050405020304" pitchFamily="18" charset="0"/>
                  </a:rPr>
                  <a:t>nj</a:t>
                </a:r>
                <a:r>
                  <a:rPr lang="en-US" sz="2000" spc="-100" dirty="0">
                    <a:latin typeface="Consolas" panose="020B0609020204030204" pitchFamily="49" charset="0"/>
                    <a:ea typeface="Calibri" panose="020F0502020204030204" pitchFamily="34" charset="0"/>
                    <a:cs typeface="Times New Roman" panose="02020603050405020304" pitchFamily="18" charset="0"/>
                  </a:rPr>
                  <a:t>’</a:t>
                </a:r>
                <a:r>
                  <a:rPr lang="en-US" sz="2000" spc="-100" dirty="0">
                    <a:effectLst/>
                    <a:latin typeface="Consolas" panose="020B0609020204030204" pitchFamily="49" charset="0"/>
                    <a:ea typeface="Calibri" panose="020F0502020204030204" pitchFamily="34" charset="0"/>
                    <a:cs typeface="Times New Roman" panose="02020603050405020304" pitchFamily="18" charset="0"/>
                  </a:rPr>
                  <a:t>, //showing that x’ is a solution to the equation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ax’ </a:t>
                </a:r>
                <a14:m>
                  <m:oMath xmlns:m="http://schemas.openxmlformats.org/officeDocument/2006/math">
                    <m:r>
                      <a:rPr lang="en-US" sz="2000" i="1" smtClean="0">
                        <a:effectLst/>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d (mod n)</a:t>
                </a:r>
                <a:endParaRPr lang="en-US" sz="2200" spc="-100" dirty="0">
                  <a:effectLst/>
                  <a:latin typeface="Consolas" panose="020B0609020204030204" pitchFamily="49"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(d,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 j’) = E</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xtended-Euclid(a, n); </a:t>
                </a:r>
              </a:p>
              <a:p>
                <a:pPr marL="457200">
                  <a:lnSpc>
                    <a:spcPct val="150000"/>
                  </a:lnSpc>
                </a:pP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if (d | b){ </a:t>
                </a:r>
                <a:r>
                  <a:rPr lang="en-US" sz="2000" spc="-100" dirty="0">
                    <a:effectLst/>
                    <a:latin typeface="Consolas" panose="020B0609020204030204" pitchFamily="49" charset="0"/>
                    <a:ea typeface="Calibri" panose="020F0502020204030204" pitchFamily="34" charset="0"/>
                    <a:cs typeface="Times New Roman" panose="02020603050405020304" pitchFamily="18" charset="0"/>
                  </a:rPr>
                  <a:t>//compute a solution </a:t>
                </a:r>
                <a:r>
                  <a:rPr lang="en-US" sz="2000" spc="-100" dirty="0">
                    <a:latin typeface="Consolas" panose="020B0609020204030204" pitchFamily="49" charset="0"/>
                    <a:ea typeface="Calibri" panose="020F0502020204030204" pitchFamily="34" charset="0"/>
                    <a:cs typeface="Times New Roman" panose="02020603050405020304" pitchFamily="18" charset="0"/>
                  </a:rPr>
                  <a:t>x</a:t>
                </a:r>
                <a:r>
                  <a:rPr lang="en-US" sz="2000" spc="-100" baseline="-25000" dirty="0">
                    <a:latin typeface="Consolas" panose="020B0609020204030204" pitchFamily="49" charset="0"/>
                    <a:ea typeface="Calibri" panose="020F0502020204030204" pitchFamily="34" charset="0"/>
                    <a:cs typeface="Times New Roman" panose="02020603050405020304" pitchFamily="18" charset="0"/>
                  </a:rPr>
                  <a:t>0 </a:t>
                </a:r>
                <a:r>
                  <a:rPr lang="en-US" sz="2000" spc="-100" dirty="0">
                    <a:effectLst/>
                    <a:latin typeface="Consolas" panose="020B0609020204030204" pitchFamily="49" charset="0"/>
                    <a:ea typeface="Calibri" panose="020F0502020204030204" pitchFamily="34" charset="0"/>
                    <a:cs typeface="Times New Roman" panose="02020603050405020304" pitchFamily="18" charset="0"/>
                  </a:rPr>
                  <a:t>to the equation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ax </a:t>
                </a:r>
                <a14:m>
                  <m:oMath xmlns:m="http://schemas.openxmlformats.org/officeDocument/2006/math">
                    <m:r>
                      <a:rPr lang="en-US" sz="2000" i="1" smtClean="0">
                        <a:effectLst/>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b (mod n)</a:t>
                </a:r>
                <a:endParaRPr lang="en-US" sz="2200" spc="-100" dirty="0">
                  <a:effectLst/>
                  <a:latin typeface="Consolas" panose="020B0609020204030204" pitchFamily="49" charset="0"/>
                  <a:ea typeface="Calibri" panose="020F0502020204030204" pitchFamily="34" charset="0"/>
                  <a:cs typeface="Times New Roman" panose="02020603050405020304" pitchFamily="18" charset="0"/>
                </a:endParaRPr>
              </a:p>
              <a:p>
                <a:pPr marL="457200">
                  <a:lnSpc>
                    <a:spcPct val="150000"/>
                  </a:lnSpc>
                </a:pP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x</a:t>
                </a:r>
                <a:r>
                  <a:rPr lang="en-US" sz="2200" spc="-100" baseline="-25000" dirty="0">
                    <a:effectLst/>
                    <a:latin typeface="Consolas" panose="020B0609020204030204" pitchFamily="49" charset="0"/>
                    <a:ea typeface="Calibri" panose="020F0502020204030204" pitchFamily="34" charset="0"/>
                    <a:cs typeface="Times New Roman" panose="02020603050405020304" pitchFamily="18" charset="0"/>
                  </a:rPr>
                  <a:t>0</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 (</a:t>
                </a:r>
                <a:r>
                  <a:rPr lang="en-US" sz="2200" spc="-100" dirty="0" err="1">
                    <a:effectLst/>
                    <a:latin typeface="Consolas" panose="020B0609020204030204" pitchFamily="49" charset="0"/>
                    <a:ea typeface="Calibri" panose="020F0502020204030204" pitchFamily="34" charset="0"/>
                    <a:cs typeface="Times New Roman" panose="02020603050405020304" pitchFamily="18" charset="0"/>
                  </a:rPr>
                  <a:t>i</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 b/d)) mod n </a:t>
                </a:r>
                <a:r>
                  <a:rPr lang="en-US" sz="2000" spc="-100" dirty="0">
                    <a:effectLst/>
                    <a:latin typeface="Consolas" panose="020B0609020204030204" pitchFamily="49" charset="0"/>
                    <a:ea typeface="Calibri" panose="020F0502020204030204" pitchFamily="34" charset="0"/>
                    <a:cs typeface="Times New Roman" panose="02020603050405020304" pitchFamily="18" charset="0"/>
                  </a:rPr>
                  <a:t>// x</a:t>
                </a:r>
                <a:r>
                  <a:rPr lang="en-US" sz="2000" spc="-100" baseline="-25000" dirty="0">
                    <a:effectLst/>
                    <a:latin typeface="Consolas" panose="020B0609020204030204" pitchFamily="49" charset="0"/>
                    <a:ea typeface="Calibri" panose="020F0502020204030204" pitchFamily="34" charset="0"/>
                    <a:cs typeface="Times New Roman" panose="02020603050405020304" pitchFamily="18" charset="0"/>
                  </a:rPr>
                  <a:t>0 </a:t>
                </a:r>
                <a:r>
                  <a:rPr lang="en-US" sz="2000" spc="-100" dirty="0">
                    <a:effectLst/>
                    <a:latin typeface="Consolas" panose="020B0609020204030204" pitchFamily="49" charset="0"/>
                    <a:ea typeface="Calibri" panose="020F0502020204030204" pitchFamily="34" charset="0"/>
                    <a:cs typeface="Times New Roman" panose="02020603050405020304" pitchFamily="18" charset="0"/>
                  </a:rPr>
                  <a:t>is a solution of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ax </a:t>
                </a:r>
                <a14:m>
                  <m:oMath xmlns:m="http://schemas.openxmlformats.org/officeDocument/2006/math">
                    <m:r>
                      <a:rPr lang="en-US" sz="2000" i="1" smtClean="0">
                        <a:effectLst/>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b (mod n</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spc="-100" dirty="0">
                  <a:effectLst/>
                  <a:latin typeface="Consolas" panose="020B0609020204030204" pitchFamily="49"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for (</a:t>
                </a:r>
                <a:r>
                  <a:rPr lang="en-US" sz="2200" spc="-100" dirty="0">
                    <a:latin typeface="Consolas" panose="020B0609020204030204" pitchFamily="49" charset="0"/>
                    <a:ea typeface="Calibri" panose="020F0502020204030204" pitchFamily="34" charset="0"/>
                    <a:cs typeface="Times New Roman" panose="02020603050405020304" pitchFamily="18" charset="0"/>
                  </a:rPr>
                  <a:t>i</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 0; </a:t>
                </a:r>
                <a:r>
                  <a:rPr lang="en-US" sz="2200" spc="-100" dirty="0">
                    <a:latin typeface="Consolas" panose="020B0609020204030204" pitchFamily="49" charset="0"/>
                    <a:ea typeface="Calibri" panose="020F0502020204030204" pitchFamily="34" charset="0"/>
                    <a:cs typeface="Times New Roman" panose="02020603050405020304" pitchFamily="18" charset="0"/>
                  </a:rPr>
                  <a:t>l</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a:t>
                </a:r>
                <a14:m>
                  <m:oMath xmlns:m="http://schemas.openxmlformats.org/officeDocument/2006/math">
                    <m:r>
                      <a:rPr lang="en-US" sz="2200" i="0" spc="-100" dirty="0" smtClean="0">
                        <a:effectLst/>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d-1;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a:t>
                </a:r>
              </a:p>
              <a:p>
                <a:pPr marL="457200" marR="0">
                  <a:spcBef>
                    <a:spcPts val="0"/>
                  </a:spcBef>
                  <a:spcAft>
                    <a:spcPts val="0"/>
                  </a:spcAft>
                </a:pP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o</a:t>
                </a:r>
                <a14:m>
                  <m:oMath xmlns:m="http://schemas.openxmlformats.org/officeDocument/2006/math">
                    <m:r>
                      <m:rPr>
                        <m:sty m:val="p"/>
                      </m:rPr>
                      <a:rPr lang="en-US" sz="2200" b="0" i="0" spc="-100" smtClean="0">
                        <a:effectLst/>
                        <a:latin typeface="Cambria Math" panose="02040503050406030204" pitchFamily="18" charset="0"/>
                        <a:ea typeface="Calibri" panose="020F0502020204030204" pitchFamily="34" charset="0"/>
                        <a:cs typeface="Times New Roman" panose="02020603050405020304" pitchFamily="18" charset="0"/>
                      </a:rPr>
                      <m:t>utput</m:t>
                    </m:r>
                  </m:oMath>
                </a14:m>
                <a:r>
                  <a:rPr lang="en-US" sz="2200" spc="-10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2200" spc="-100" dirty="0">
                    <a:latin typeface="Consolas" panose="020B0609020204030204" pitchFamily="49" charset="0"/>
                    <a:ea typeface="Calibri" panose="020F0502020204030204" pitchFamily="34" charset="0"/>
                    <a:cs typeface="Times New Roman" panose="02020603050405020304" pitchFamily="18" charset="0"/>
                  </a:rPr>
                  <a:t>x</a:t>
                </a:r>
                <a:r>
                  <a:rPr lang="en-US" sz="2200" spc="-100" baseline="-25000" dirty="0">
                    <a:latin typeface="Consolas" panose="020B0609020204030204" pitchFamily="49" charset="0"/>
                    <a:ea typeface="Calibri" panose="020F0502020204030204" pitchFamily="34" charset="0"/>
                    <a:cs typeface="Times New Roman" panose="02020603050405020304" pitchFamily="18" charset="0"/>
                  </a:rPr>
                  <a:t>0 </a:t>
                </a:r>
                <a:r>
                  <a:rPr lang="en-US" sz="2200" spc="-10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2200" spc="-100" dirty="0" err="1">
                    <a:effectLst/>
                    <a:latin typeface="Consolas" panose="020B0609020204030204" pitchFamily="49" charset="0"/>
                    <a:ea typeface="Times New Roman" panose="02020603050405020304" pitchFamily="18" charset="0"/>
                    <a:cs typeface="Times New Roman" panose="02020603050405020304" pitchFamily="18" charset="0"/>
                  </a:rPr>
                  <a:t>i</a:t>
                </a:r>
                <a:r>
                  <a:rPr lang="en-US" sz="2200" spc="-100" dirty="0">
                    <a:effectLst/>
                    <a:latin typeface="Consolas" panose="020B0609020204030204" pitchFamily="49" charset="0"/>
                    <a:ea typeface="Times New Roman" panose="02020603050405020304" pitchFamily="18" charset="0"/>
                    <a:cs typeface="Times New Roman" panose="02020603050405020304" pitchFamily="18" charset="0"/>
                  </a:rPr>
                  <a:t>*(n/d))mod n;} </a:t>
                </a:r>
                <a:r>
                  <a:rPr lang="en-US" sz="2000" spc="-100"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2000" spc="-100" dirty="0">
                    <a:latin typeface="Consolas" panose="020B0609020204030204" pitchFamily="49" charset="0"/>
                    <a:ea typeface="Calibri" panose="020F0502020204030204" pitchFamily="34" charset="0"/>
                    <a:cs typeface="Times New Roman" panose="02020603050405020304" pitchFamily="18" charset="0"/>
                  </a:rPr>
                  <a:t>x</a:t>
                </a:r>
                <a:r>
                  <a:rPr lang="en-US" sz="2000" spc="-100" baseline="-25000" dirty="0">
                    <a:latin typeface="Consolas" panose="020B0609020204030204" pitchFamily="49" charset="0"/>
                    <a:ea typeface="Calibri" panose="020F0502020204030204" pitchFamily="34" charset="0"/>
                    <a:cs typeface="Times New Roman" panose="02020603050405020304" pitchFamily="18" charset="0"/>
                  </a:rPr>
                  <a:t>i </a:t>
                </a:r>
                <a:r>
                  <a:rPr lang="en-US" sz="2000" spc="-100" dirty="0">
                    <a:latin typeface="Consolas" panose="020B0609020204030204" pitchFamily="49" charset="0"/>
                    <a:ea typeface="Calibri" panose="020F0502020204030204" pitchFamily="34" charset="0"/>
                    <a:cs typeface="Times New Roman" panose="02020603050405020304" pitchFamily="18" charset="0"/>
                  </a:rPr>
                  <a:t>=</a:t>
                </a:r>
                <a:r>
                  <a:rPr lang="en-US" sz="2000" spc="-100" dirty="0">
                    <a:latin typeface="Consolas" panose="020B0609020204030204" pitchFamily="49" charset="0"/>
                    <a:ea typeface="Times New Roman" panose="02020603050405020304" pitchFamily="18" charset="0"/>
                    <a:cs typeface="Times New Roman" panose="02020603050405020304" pitchFamily="18" charset="0"/>
                  </a:rPr>
                  <a:t> (</a:t>
                </a:r>
                <a:r>
                  <a:rPr lang="en-US" sz="2000" spc="-100" dirty="0">
                    <a:latin typeface="Consolas" panose="020B0609020204030204" pitchFamily="49" charset="0"/>
                    <a:ea typeface="Calibri" panose="020F0502020204030204" pitchFamily="34" charset="0"/>
                    <a:cs typeface="Times New Roman" panose="02020603050405020304" pitchFamily="18" charset="0"/>
                  </a:rPr>
                  <a:t>x</a:t>
                </a:r>
                <a:r>
                  <a:rPr lang="en-US" sz="2000" spc="-100" baseline="-25000" dirty="0">
                    <a:latin typeface="Consolas" panose="020B0609020204030204" pitchFamily="49" charset="0"/>
                    <a:ea typeface="Calibri" panose="020F0502020204030204" pitchFamily="34" charset="0"/>
                    <a:cs typeface="Times New Roman" panose="02020603050405020304" pitchFamily="18" charset="0"/>
                  </a:rPr>
                  <a:t>0 </a:t>
                </a:r>
                <a:r>
                  <a:rPr lang="en-US" sz="2000" spc="-100" dirty="0">
                    <a:latin typeface="Consolas" panose="020B0609020204030204" pitchFamily="49" charset="0"/>
                    <a:ea typeface="Times New Roman" panose="02020603050405020304" pitchFamily="18" charset="0"/>
                    <a:cs typeface="Times New Roman" panose="02020603050405020304" pitchFamily="18" charset="0"/>
                  </a:rPr>
                  <a:t>+ </a:t>
                </a:r>
                <a:r>
                  <a:rPr lang="en-US" sz="2000" spc="-100" dirty="0" err="1">
                    <a:latin typeface="Consolas" panose="020B0609020204030204" pitchFamily="49" charset="0"/>
                    <a:ea typeface="Times New Roman" panose="02020603050405020304" pitchFamily="18" charset="0"/>
                    <a:cs typeface="Times New Roman" panose="02020603050405020304" pitchFamily="18" charset="0"/>
                  </a:rPr>
                  <a:t>i</a:t>
                </a:r>
                <a:r>
                  <a:rPr lang="en-US" sz="2000" spc="-100" dirty="0">
                    <a:latin typeface="Consolas" panose="020B0609020204030204" pitchFamily="49" charset="0"/>
                    <a:ea typeface="Times New Roman" panose="02020603050405020304" pitchFamily="18" charset="0"/>
                    <a:cs typeface="Times New Roman" panose="02020603050405020304" pitchFamily="18" charset="0"/>
                  </a:rPr>
                  <a:t>*(n/d))mod n</a:t>
                </a:r>
                <a:endParaRPr lang="en-US" sz="2000" spc="-100" dirty="0">
                  <a:effectLst/>
                  <a:latin typeface="Consolas" panose="020B0609020204030204" pitchFamily="49" charset="0"/>
                  <a:ea typeface="Times New Roman" panose="02020603050405020304" pitchFamily="18" charset="0"/>
                  <a:cs typeface="Times New Roman" panose="02020603050405020304" pitchFamily="18" charset="0"/>
                </a:endParaRPr>
              </a:p>
              <a:p>
                <a:pPr marL="457200" marR="0">
                  <a:spcBef>
                    <a:spcPts val="0"/>
                  </a:spcBef>
                  <a:spcAft>
                    <a:spcPts val="0"/>
                  </a:spcAft>
                </a:pPr>
                <a:r>
                  <a:rPr lang="en-US" sz="2200" spc="-100" dirty="0">
                    <a:effectLst/>
                    <a:latin typeface="Consolas" panose="020B0609020204030204" pitchFamily="49" charset="0"/>
                    <a:ea typeface="Times New Roman" panose="02020603050405020304" pitchFamily="18" charset="0"/>
                    <a:cs typeface="Times New Roman" panose="02020603050405020304" pitchFamily="18" charset="0"/>
                  </a:rPr>
                  <a:t>else output “no solution”; }      </a:t>
                </a:r>
                <a:endParaRPr lang="en-US" sz="2200" spc="-1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543309" y="1129219"/>
                <a:ext cx="9060375" cy="5262979"/>
              </a:xfrm>
              <a:prstGeom prst="rect">
                <a:avLst/>
              </a:prstGeom>
              <a:blipFill>
                <a:blip r:embed="rId2"/>
                <a:stretch>
                  <a:fillRect l="-1009" t="-926" r="-538" b="-1389"/>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D09D76E2-E9D1-4670-B4F2-C75442B4FFA0}"/>
              </a:ext>
            </a:extLst>
          </p:cNvPr>
          <p:cNvSpPr/>
          <p:nvPr/>
        </p:nvSpPr>
        <p:spPr>
          <a:xfrm>
            <a:off x="1464057" y="392139"/>
            <a:ext cx="7610274" cy="584775"/>
          </a:xfrm>
          <a:prstGeom prst="rect">
            <a:avLst/>
          </a:prstGeom>
        </p:spPr>
        <p:txBody>
          <a:bodyPr wrap="square">
            <a:spAutoFit/>
          </a:bodyPr>
          <a:lstStyle/>
          <a:p>
            <a:r>
              <a:rPr lang="en-US" sz="3200" dirty="0"/>
              <a:t>RSA Cryptography - Formalization</a:t>
            </a:r>
          </a:p>
        </p:txBody>
      </p:sp>
      <p:sp>
        <p:nvSpPr>
          <p:cNvPr id="4" name="TextBox 3">
            <a:extLst>
              <a:ext uri="{FF2B5EF4-FFF2-40B4-BE49-F238E27FC236}">
                <a16:creationId xmlns:a16="http://schemas.microsoft.com/office/drawing/2014/main" id="{4AF8A457-1EBE-4BF6-9B40-EBF0B2EA9128}"/>
              </a:ext>
            </a:extLst>
          </p:cNvPr>
          <p:cNvSpPr txBox="1"/>
          <p:nvPr/>
        </p:nvSpPr>
        <p:spPr>
          <a:xfrm>
            <a:off x="10903131" y="4754880"/>
            <a:ext cx="1097280" cy="369332"/>
          </a:xfrm>
          <a:prstGeom prst="rect">
            <a:avLst/>
          </a:prstGeom>
          <a:noFill/>
        </p:spPr>
        <p:txBody>
          <a:bodyPr wrap="square" rtlCol="0">
            <a:spAutoFit/>
          </a:bodyPr>
          <a:lstStyle/>
          <a:p>
            <a:r>
              <a:rPr lang="en-US" dirty="0"/>
              <a:t>462</a:t>
            </a:r>
          </a:p>
        </p:txBody>
      </p:sp>
      <p:sp>
        <p:nvSpPr>
          <p:cNvPr id="5" name="TextBox 4">
            <a:extLst>
              <a:ext uri="{FF2B5EF4-FFF2-40B4-BE49-F238E27FC236}">
                <a16:creationId xmlns:a16="http://schemas.microsoft.com/office/drawing/2014/main" id="{37905E2D-2B83-45F3-8CBE-0D697C7E8BFC}"/>
              </a:ext>
            </a:extLst>
          </p:cNvPr>
          <p:cNvSpPr txBox="1"/>
          <p:nvPr/>
        </p:nvSpPr>
        <p:spPr>
          <a:xfrm>
            <a:off x="7180976" y="503404"/>
            <a:ext cx="4660044" cy="369332"/>
          </a:xfrm>
          <a:prstGeom prst="rect">
            <a:avLst/>
          </a:prstGeom>
          <a:noFill/>
        </p:spPr>
        <p:txBody>
          <a:bodyPr wrap="square" rtlCol="0">
            <a:spAutoFit/>
          </a:bodyPr>
          <a:lstStyle/>
          <a:p>
            <a:r>
              <a:rPr lang="en-US" dirty="0"/>
              <a:t>Takes O(log</a:t>
            </a:r>
            <a:r>
              <a:rPr lang="en-US" baseline="-25000" dirty="0"/>
              <a:t>2</a:t>
            </a:r>
            <a:r>
              <a:rPr lang="en-US" dirty="0"/>
              <a:t> n + </a:t>
            </a:r>
            <a:r>
              <a:rPr lang="en-US" dirty="0" err="1"/>
              <a:t>gcd</a:t>
            </a:r>
            <a:r>
              <a:rPr lang="en-US" dirty="0"/>
              <a:t>(a, n)) arithmetic operations</a:t>
            </a:r>
          </a:p>
        </p:txBody>
      </p:sp>
    </p:spTree>
    <p:extLst>
      <p:ext uri="{BB962C8B-B14F-4D97-AF65-F5344CB8AC3E}">
        <p14:creationId xmlns:p14="http://schemas.microsoft.com/office/powerpoint/2010/main" val="3821126959"/>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842D0FB-FF31-4770-BE03-98C26DC73CAE}"/>
              </a:ext>
            </a:extLst>
          </p:cNvPr>
          <p:cNvSpPr txBox="1"/>
          <p:nvPr/>
        </p:nvSpPr>
        <p:spPr>
          <a:xfrm>
            <a:off x="1127477" y="1155798"/>
            <a:ext cx="10515883" cy="5702201"/>
          </a:xfrm>
          <a:prstGeom prst="rect">
            <a:avLst/>
          </a:prstGeom>
          <a:solidFill>
            <a:schemeClr val="accent5">
              <a:lumMod val="20000"/>
              <a:lumOff val="80000"/>
            </a:schemeClr>
          </a:solidFill>
        </p:spPr>
        <p:txBody>
          <a:bodyPr wrap="square" rtlCol="0">
            <a:spAutoFit/>
          </a:bodyPr>
          <a:lstStyle/>
          <a:p>
            <a:endParaRPr lang="en-US" dirty="0"/>
          </a:p>
        </p:txBody>
      </p:sp>
      <p:sp>
        <p:nvSpPr>
          <p:cNvPr id="2" name="Rectangle 1"/>
          <p:cNvSpPr/>
          <p:nvPr/>
        </p:nvSpPr>
        <p:spPr>
          <a:xfrm>
            <a:off x="1464057" y="1155799"/>
            <a:ext cx="10297308" cy="5601533"/>
          </a:xfrm>
          <a:prstGeom prst="rect">
            <a:avLst/>
          </a:prstGeom>
        </p:spPr>
        <p:txBody>
          <a:bodyPr wrap="square">
            <a:spAutoFit/>
          </a:bodyPr>
          <a:lstStyle/>
          <a:p>
            <a:pPr>
              <a:spcAft>
                <a:spcPts val="18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Algorithm</a:t>
            </a: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 </a:t>
            </a:r>
            <a:r>
              <a:rPr lang="en-US" sz="2400" spc="-100" dirty="0" err="1">
                <a:latin typeface="Consolas" panose="020B0609020204030204" pitchFamily="49" charset="0"/>
                <a:ea typeface="Calibri" panose="020F0502020204030204" pitchFamily="34" charset="0"/>
                <a:cs typeface="Times New Roman" panose="02020603050405020304" pitchFamily="18" charset="0"/>
              </a:rPr>
              <a:t>E</a:t>
            </a:r>
            <a:r>
              <a:rPr lang="en-US" sz="2400" spc="-100" dirty="0" err="1">
                <a:effectLst/>
                <a:latin typeface="Consolas" panose="020B0609020204030204" pitchFamily="49" charset="0"/>
                <a:ea typeface="Calibri" panose="020F0502020204030204" pitchFamily="34" charset="0"/>
                <a:cs typeface="Times New Roman" panose="02020603050405020304" pitchFamily="18" charset="0"/>
              </a:rPr>
              <a:t>xtended_</a:t>
            </a:r>
            <a:r>
              <a:rPr lang="en-US" sz="2200" spc="-100" dirty="0" err="1">
                <a:effectLst/>
                <a:latin typeface="Consolas" panose="020B0609020204030204" pitchFamily="49" charset="0"/>
                <a:ea typeface="Calibri" panose="020F0502020204030204" pitchFamily="34" charset="0"/>
                <a:cs typeface="Times New Roman" panose="02020603050405020304" pitchFamily="18" charset="0"/>
              </a:rPr>
              <a:t>Euclid</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a:t>
            </a:r>
            <a:r>
              <a:rPr lang="en-US" sz="2200" spc="-100" dirty="0">
                <a:latin typeface="Consolas" panose="020B0609020204030204" pitchFamily="49" charset="0"/>
                <a:ea typeface="Calibri" panose="020F0502020204030204" pitchFamily="34" charset="0"/>
                <a:cs typeface="Times New Roman" panose="02020603050405020304" pitchFamily="18" charset="0"/>
              </a:rPr>
              <a:t>a,</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a:t>
            </a:r>
            <a:r>
              <a:rPr lang="en-US" sz="2200" spc="-100" dirty="0">
                <a:latin typeface="Consolas" panose="020B0609020204030204" pitchFamily="49" charset="0"/>
                <a:ea typeface="Calibri" panose="020F0502020204030204" pitchFamily="34" charset="0"/>
                <a:cs typeface="Times New Roman" panose="02020603050405020304" pitchFamily="18" charset="0"/>
              </a:rPr>
              <a:t>b</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a:t>
            </a:r>
          </a:p>
          <a:p>
            <a:pPr marL="457200" marR="0">
              <a:spcBef>
                <a:spcPts val="0"/>
              </a:spcBef>
              <a:spcAft>
                <a:spcPts val="6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//Find d =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gcd</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 </a:t>
            </a:r>
            <a:r>
              <a:rPr lang="en-US" sz="2200" dirty="0">
                <a:latin typeface="Times New Roman" panose="02020603050405020304" pitchFamily="18" charset="0"/>
                <a:ea typeface="Calibri" panose="020F0502020204030204" pitchFamily="34" charset="0"/>
                <a:cs typeface="Times New Roman" panose="02020603050405020304" pitchFamily="18" charset="0"/>
              </a:rPr>
              <a:t>b</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 + j*b.</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6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Inputs: a positive integer a and non-negative b.</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a:spcAft>
                <a:spcPts val="6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Outputs: </a:t>
            </a:r>
            <a:r>
              <a:rPr lang="en-US" sz="22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200" dirty="0">
                <a:latin typeface="Times New Roman" panose="02020603050405020304" pitchFamily="18" charset="0"/>
                <a:ea typeface="Calibri" panose="020F0502020204030204" pitchFamily="34" charset="0"/>
                <a:cs typeface="Times New Roman" panose="02020603050405020304" pitchFamily="18" charset="0"/>
              </a:rPr>
              <a:t> of a and b, and integers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and j such that d =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*a + j*b</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600"/>
              </a:spcAft>
            </a:pP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if (b == 0) { </a:t>
            </a:r>
            <a:r>
              <a:rPr lang="en-US" sz="2200" spc="-100" dirty="0">
                <a:latin typeface="Consolas" panose="020B0609020204030204" pitchFamily="49" charset="0"/>
                <a:ea typeface="Calibri" panose="020F0502020204030204" pitchFamily="34" charset="0"/>
                <a:cs typeface="Times New Roman" panose="02020603050405020304" pitchFamily="18" charset="0"/>
              </a:rPr>
              <a:t>d</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 a; </a:t>
            </a:r>
            <a:r>
              <a:rPr lang="en-US" sz="2200" spc="-100" dirty="0" err="1">
                <a:effectLst/>
                <a:latin typeface="Consolas" panose="020B0609020204030204" pitchFamily="49" charset="0"/>
                <a:ea typeface="Calibri" panose="020F0502020204030204" pitchFamily="34" charset="0"/>
                <a:cs typeface="Times New Roman" panose="02020603050405020304" pitchFamily="18" charset="0"/>
              </a:rPr>
              <a:t>i</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 1; j= 0; </a:t>
            </a:r>
          </a:p>
          <a:p>
            <a:pPr marL="457200" marR="0">
              <a:spcBef>
                <a:spcPts val="0"/>
              </a:spcBef>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                </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return(d, </a:t>
            </a:r>
            <a:r>
              <a:rPr lang="en-US" sz="2200" spc="-100" dirty="0" err="1">
                <a:effectLst/>
                <a:latin typeface="Consolas" panose="020B0609020204030204" pitchFamily="49" charset="0"/>
                <a:ea typeface="Calibri" panose="020F0502020204030204" pitchFamily="34" charset="0"/>
                <a:cs typeface="Times New Roman" panose="02020603050405020304" pitchFamily="18" charset="0"/>
              </a:rPr>
              <a:t>i</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j);}</a:t>
            </a:r>
          </a:p>
          <a:p>
            <a:pPr marL="457200" marR="0">
              <a:spcBef>
                <a:spcPts val="0"/>
              </a:spcBef>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  else { int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b="1" spc="-100" dirty="0">
                <a:latin typeface="Calibri" panose="020F0502020204030204" pitchFamily="34" charset="0"/>
                <a:ea typeface="Calibri" panose="020F0502020204030204" pitchFamily="34" charset="0"/>
                <a:cs typeface="Calibri" panose="020F0502020204030204" pitchFamily="34" charset="0"/>
              </a:rPr>
              <a:t>’</a:t>
            </a:r>
            <a:r>
              <a:rPr lang="en-US" sz="2200" spc="-100" dirty="0">
                <a:latin typeface="Consolas" panose="020B0609020204030204" pitchFamily="49" charset="0"/>
                <a:ea typeface="Calibri" panose="020F0502020204030204" pitchFamily="34" charset="0"/>
                <a:cs typeface="Times New Roman" panose="02020603050405020304" pitchFamily="18" charset="0"/>
              </a:rPr>
              <a:t>, j</a:t>
            </a:r>
            <a:r>
              <a:rPr lang="en-US" sz="2200" b="1" spc="-100" dirty="0">
                <a:latin typeface="Calibri" panose="020F0502020204030204" pitchFamily="34" charset="0"/>
                <a:ea typeface="Calibri" panose="020F0502020204030204" pitchFamily="34" charset="0"/>
                <a:cs typeface="Calibri" panose="020F0502020204030204" pitchFamily="34" charset="0"/>
              </a:rPr>
              <a:t>’</a:t>
            </a:r>
            <a:r>
              <a:rPr lang="en-US" sz="2200" spc="-100" dirty="0">
                <a:latin typeface="Consolas" panose="020B0609020204030204" pitchFamily="49" charset="0"/>
                <a:ea typeface="Calibri" panose="020F0502020204030204" pitchFamily="34" charset="0"/>
                <a:cs typeface="Times New Roman" panose="02020603050405020304" pitchFamily="18" charset="0"/>
              </a:rPr>
              <a:t>, d</a:t>
            </a:r>
            <a:r>
              <a:rPr lang="en-US" sz="2200" b="1" spc="-100" dirty="0">
                <a:latin typeface="Calibri" panose="020F0502020204030204" pitchFamily="34" charset="0"/>
                <a:ea typeface="Calibri" panose="020F0502020204030204" pitchFamily="34" charset="0"/>
                <a:cs typeface="Calibri" panose="020F0502020204030204" pitchFamily="34" charset="0"/>
              </a:rPr>
              <a:t>’</a:t>
            </a:r>
            <a:r>
              <a:rPr lang="en-US" sz="2200" spc="-100" dirty="0">
                <a:latin typeface="Consolas" panose="020B0609020204030204" pitchFamily="49" charset="0"/>
                <a:ea typeface="Calibri" panose="020F0502020204030204" pitchFamily="34" charset="0"/>
                <a:cs typeface="Times New Roman" panose="02020603050405020304" pitchFamily="18" charset="0"/>
              </a:rPr>
              <a:t>;</a:t>
            </a:r>
          </a:p>
          <a:p>
            <a:pPr marL="457200" marR="0">
              <a:spcBef>
                <a:spcPts val="0"/>
              </a:spcBef>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         (d</a:t>
            </a:r>
            <a:r>
              <a:rPr lang="en-US" sz="2200" b="1" spc="-100" dirty="0">
                <a:latin typeface="Calibri" panose="020F0502020204030204" pitchFamily="34" charset="0"/>
                <a:ea typeface="Calibri" panose="020F0502020204030204" pitchFamily="34" charset="0"/>
                <a:cs typeface="Calibri" panose="020F0502020204030204" pitchFamily="34" charset="0"/>
              </a:rPr>
              <a:t>’</a:t>
            </a:r>
            <a:r>
              <a:rPr lang="en-US" sz="2200" spc="-100" dirty="0">
                <a:latin typeface="Consolas" panose="020B0609020204030204" pitchFamily="49" charset="0"/>
                <a:ea typeface="Calibri" panose="020F0502020204030204" pitchFamily="34" charset="0"/>
                <a:cs typeface="Times New Roman" panose="02020603050405020304" pitchFamily="18" charset="0"/>
              </a:rPr>
              <a:t>,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b="1" spc="-100" dirty="0">
                <a:latin typeface="Calibri" panose="020F0502020204030204" pitchFamily="34" charset="0"/>
                <a:ea typeface="Calibri" panose="020F0502020204030204" pitchFamily="34" charset="0"/>
                <a:cs typeface="Calibri" panose="020F0502020204030204" pitchFamily="34" charset="0"/>
              </a:rPr>
              <a:t>’</a:t>
            </a:r>
            <a:r>
              <a:rPr lang="en-US" sz="2200" spc="-100" dirty="0">
                <a:latin typeface="Consolas" panose="020B0609020204030204" pitchFamily="49" charset="0"/>
                <a:ea typeface="Calibri" panose="020F0502020204030204" pitchFamily="34" charset="0"/>
                <a:cs typeface="Times New Roman" panose="02020603050405020304" pitchFamily="18" charset="0"/>
              </a:rPr>
              <a:t>, j</a:t>
            </a:r>
            <a:r>
              <a:rPr lang="en-US" sz="2200" b="1" spc="-100" dirty="0">
                <a:latin typeface="Calibri" panose="020F0502020204030204" pitchFamily="34" charset="0"/>
                <a:ea typeface="Calibri" panose="020F0502020204030204" pitchFamily="34" charset="0"/>
                <a:cs typeface="Calibri" panose="020F0502020204030204" pitchFamily="34" charset="0"/>
              </a:rPr>
              <a:t>’</a:t>
            </a:r>
            <a:r>
              <a:rPr lang="en-US" sz="2200" spc="-100" dirty="0">
                <a:latin typeface="Consolas" panose="020B0609020204030204" pitchFamily="49" charset="0"/>
                <a:ea typeface="Calibri" panose="020F0502020204030204" pitchFamily="34" charset="0"/>
                <a:cs typeface="Times New Roman" panose="02020603050405020304" pitchFamily="18" charset="0"/>
              </a:rPr>
              <a:t>) = extended-Euclid(b, a mod b);</a:t>
            </a:r>
          </a:p>
          <a:p>
            <a:pPr marL="457200" marR="0">
              <a:spcBef>
                <a:spcPts val="0"/>
              </a:spcBef>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         d = d</a:t>
            </a:r>
            <a:r>
              <a:rPr lang="en-US" sz="2200" b="1" spc="-100" dirty="0">
                <a:latin typeface="Calibri" panose="020F0502020204030204" pitchFamily="34" charset="0"/>
                <a:ea typeface="Calibri" panose="020F0502020204030204" pitchFamily="34" charset="0"/>
                <a:cs typeface="Calibri" panose="020F0502020204030204" pitchFamily="34" charset="0"/>
              </a:rPr>
              <a:t>’</a:t>
            </a:r>
            <a:r>
              <a:rPr lang="en-US" sz="2200" spc="-100" dirty="0">
                <a:latin typeface="Consolas" panose="020B0609020204030204" pitchFamily="49" charset="0"/>
                <a:ea typeface="Calibri" panose="020F0502020204030204" pitchFamily="34" charset="0"/>
                <a:cs typeface="Times New Roman" panose="02020603050405020304" pitchFamily="18" charset="0"/>
              </a:rPr>
              <a:t>;</a:t>
            </a:r>
          </a:p>
          <a:p>
            <a:pPr marL="457200" marR="0">
              <a:spcBef>
                <a:spcPts val="0"/>
              </a:spcBef>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 = j</a:t>
            </a:r>
            <a:r>
              <a:rPr lang="en-US" sz="2200" b="1" spc="-100" dirty="0">
                <a:latin typeface="Calibri" panose="020F0502020204030204" pitchFamily="34" charset="0"/>
                <a:ea typeface="Calibri" panose="020F0502020204030204" pitchFamily="34" charset="0"/>
                <a:cs typeface="Calibri" panose="020F0502020204030204" pitchFamily="34" charset="0"/>
              </a:rPr>
              <a:t> ’</a:t>
            </a:r>
            <a:r>
              <a:rPr lang="en-US" sz="2200" spc="-100" dirty="0">
                <a:latin typeface="Consolas" panose="020B0609020204030204" pitchFamily="49" charset="0"/>
                <a:ea typeface="Calibri" panose="020F0502020204030204" pitchFamily="34" charset="0"/>
                <a:cs typeface="Times New Roman" panose="02020603050405020304" pitchFamily="18" charset="0"/>
              </a:rPr>
              <a:t>;</a:t>
            </a:r>
          </a:p>
          <a:p>
            <a:pPr marL="457200" marR="0">
              <a:spcBef>
                <a:spcPts val="0"/>
              </a:spcBef>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         j =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b="1" spc="-100" dirty="0">
                <a:latin typeface="Calibri" panose="020F0502020204030204" pitchFamily="34" charset="0"/>
                <a:ea typeface="Calibri" panose="020F0502020204030204" pitchFamily="34" charset="0"/>
                <a:cs typeface="Calibri" panose="020F0502020204030204" pitchFamily="34" charset="0"/>
              </a:rPr>
              <a:t>’</a:t>
            </a:r>
            <a:r>
              <a:rPr lang="en-US" sz="2200" spc="-100" dirty="0">
                <a:latin typeface="Consolas" panose="020B0609020204030204" pitchFamily="49" charset="0"/>
                <a:ea typeface="Calibri" panose="020F0502020204030204" pitchFamily="34" charset="0"/>
                <a:cs typeface="Times New Roman" panose="02020603050405020304" pitchFamily="18" charset="0"/>
              </a:rPr>
              <a:t> + </a:t>
            </a:r>
            <a:r>
              <a:rPr lang="en-US" sz="3000" spc="-100" baseline="-25000" dirty="0">
                <a:latin typeface="Cambria Math" panose="02040503050406030204" pitchFamily="18" charset="0"/>
                <a:ea typeface="Cambria Math" panose="02040503050406030204" pitchFamily="18" charset="0"/>
                <a:cs typeface="Times New Roman" panose="02020603050405020304" pitchFamily="18" charset="0"/>
              </a:rPr>
              <a:t>└ </a:t>
            </a:r>
            <a:r>
              <a:rPr lang="en-US" sz="2200" spc="-100" dirty="0">
                <a:latin typeface="Consolas" panose="020B0609020204030204" pitchFamily="49" charset="0"/>
                <a:ea typeface="Calibri" panose="020F0502020204030204" pitchFamily="34" charset="0"/>
                <a:cs typeface="Times New Roman" panose="02020603050405020304" pitchFamily="18" charset="0"/>
              </a:rPr>
              <a:t>a/b</a:t>
            </a:r>
            <a:r>
              <a:rPr lang="en-US" sz="2400" b="1" spc="-100" baseline="-25000" dirty="0">
                <a:latin typeface="Cambria Math" panose="02040503050406030204" pitchFamily="18" charset="0"/>
                <a:ea typeface="Cambria Math" panose="02040503050406030204" pitchFamily="18" charset="0"/>
                <a:cs typeface="Calibri" panose="020F0502020204030204" pitchFamily="34" charset="0"/>
              </a:rPr>
              <a:t> </a:t>
            </a:r>
            <a:r>
              <a:rPr lang="en-US" sz="3000" b="1" spc="-100" baseline="-25000" dirty="0">
                <a:latin typeface="Cambria Math" panose="02040503050406030204" pitchFamily="18" charset="0"/>
                <a:ea typeface="Cambria Math" panose="02040503050406030204" pitchFamily="18" charset="0"/>
                <a:cs typeface="Calibri" panose="020F0502020204030204" pitchFamily="34" charset="0"/>
              </a:rPr>
              <a:t>┘</a:t>
            </a:r>
            <a:r>
              <a:rPr lang="en-US" sz="2200" b="1" spc="-100" baseline="-25000" dirty="0">
                <a:latin typeface="Consolas" panose="020B0609020204030204" pitchFamily="49" charset="0"/>
                <a:ea typeface="Cambria Math" panose="02040503050406030204" pitchFamily="18" charset="0"/>
                <a:cs typeface="Times New Roman" panose="02020603050405020304" pitchFamily="18" charset="0"/>
              </a:rPr>
              <a:t> </a:t>
            </a:r>
            <a:r>
              <a:rPr lang="en-US" sz="2200" spc="-100" dirty="0">
                <a:latin typeface="Consolas" panose="020B0609020204030204" pitchFamily="49" charset="0"/>
                <a:ea typeface="Calibri" panose="020F0502020204030204" pitchFamily="34" charset="0"/>
                <a:cs typeface="Times New Roman" panose="02020603050405020304" pitchFamily="18" charset="0"/>
              </a:rPr>
              <a:t>j</a:t>
            </a:r>
            <a:r>
              <a:rPr lang="en-US" sz="2200" b="1" spc="-100" dirty="0">
                <a:latin typeface="Calibri" panose="020F0502020204030204" pitchFamily="34" charset="0"/>
                <a:ea typeface="Calibri" panose="020F0502020204030204" pitchFamily="34" charset="0"/>
                <a:cs typeface="Calibri" panose="020F0502020204030204" pitchFamily="34" charset="0"/>
              </a:rPr>
              <a:t>’ </a:t>
            </a:r>
            <a:r>
              <a:rPr lang="en-US" sz="2200" spc="-100" dirty="0">
                <a:latin typeface="Consolas" panose="020B0609020204030204" pitchFamily="49" charset="0"/>
                <a:ea typeface="Calibri" panose="020F0502020204030204" pitchFamily="34" charset="0"/>
                <a:cs typeface="Times New Roman" panose="02020603050405020304" pitchFamily="18" charset="0"/>
              </a:rPr>
              <a:t>; </a:t>
            </a:r>
          </a:p>
          <a:p>
            <a:pPr marL="457200" marR="0">
              <a:spcBef>
                <a:spcPts val="0"/>
              </a:spcBef>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         return(d,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 j);}</a:t>
            </a:r>
          </a:p>
          <a:p>
            <a:pPr marL="457200" marR="0">
              <a:spcBef>
                <a:spcPts val="0"/>
              </a:spcBef>
              <a:spcAft>
                <a:spcPts val="600"/>
              </a:spcAft>
            </a:pP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a:t>
            </a:r>
          </a:p>
        </p:txBody>
      </p:sp>
      <p:sp>
        <p:nvSpPr>
          <p:cNvPr id="3" name="Rectangle 2">
            <a:extLst>
              <a:ext uri="{FF2B5EF4-FFF2-40B4-BE49-F238E27FC236}">
                <a16:creationId xmlns:a16="http://schemas.microsoft.com/office/drawing/2014/main" id="{D09D76E2-E9D1-4670-B4F2-C75442B4FFA0}"/>
              </a:ext>
            </a:extLst>
          </p:cNvPr>
          <p:cNvSpPr/>
          <p:nvPr/>
        </p:nvSpPr>
        <p:spPr>
          <a:xfrm>
            <a:off x="1464057" y="392139"/>
            <a:ext cx="7610274" cy="584775"/>
          </a:xfrm>
          <a:prstGeom prst="rect">
            <a:avLst/>
          </a:prstGeom>
        </p:spPr>
        <p:txBody>
          <a:bodyPr wrap="square">
            <a:spAutoFit/>
          </a:bodyPr>
          <a:lstStyle/>
          <a:p>
            <a:r>
              <a:rPr lang="en-US" sz="3200" dirty="0"/>
              <a:t>RSA Cryptography – Formalization </a:t>
            </a:r>
          </a:p>
        </p:txBody>
      </p:sp>
      <p:sp>
        <p:nvSpPr>
          <p:cNvPr id="5" name="TextBox 4">
            <a:extLst>
              <a:ext uri="{FF2B5EF4-FFF2-40B4-BE49-F238E27FC236}">
                <a16:creationId xmlns:a16="http://schemas.microsoft.com/office/drawing/2014/main" id="{2DF6B9D3-9D2B-4F30-BAC1-E90BF27295B1}"/>
              </a:ext>
            </a:extLst>
          </p:cNvPr>
          <p:cNvSpPr txBox="1"/>
          <p:nvPr/>
        </p:nvSpPr>
        <p:spPr>
          <a:xfrm>
            <a:off x="7340367" y="499069"/>
            <a:ext cx="3833769" cy="369332"/>
          </a:xfrm>
          <a:prstGeom prst="rect">
            <a:avLst/>
          </a:prstGeom>
          <a:noFill/>
        </p:spPr>
        <p:txBody>
          <a:bodyPr wrap="square" rtlCol="0">
            <a:spAutoFit/>
          </a:bodyPr>
          <a:lstStyle/>
          <a:p>
            <a:r>
              <a:rPr lang="en-US" dirty="0"/>
              <a:t>Takes O(log</a:t>
            </a:r>
            <a:r>
              <a:rPr lang="en-US" baseline="-25000" dirty="0"/>
              <a:t>2</a:t>
            </a:r>
            <a:r>
              <a:rPr lang="en-US" dirty="0"/>
              <a:t> n ) arithmetic operations</a:t>
            </a:r>
          </a:p>
        </p:txBody>
      </p:sp>
    </p:spTree>
    <p:extLst>
      <p:ext uri="{BB962C8B-B14F-4D97-AF65-F5344CB8AC3E}">
        <p14:creationId xmlns:p14="http://schemas.microsoft.com/office/powerpoint/2010/main" val="41413300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ï¶ Image of Divide and Conquer &#10; ">
            <a:extLst>
              <a:ext uri="{FF2B5EF4-FFF2-40B4-BE49-F238E27FC236}">
                <a16:creationId xmlns:a16="http://schemas.microsoft.com/office/drawing/2014/main" id="{86328A91-B09B-4A9D-8D8C-8442B32DD192}"/>
              </a:ext>
            </a:extLst>
          </p:cNvPr>
          <p:cNvPicPr/>
          <p:nvPr/>
        </p:nvPicPr>
        <p:blipFill rotWithShape="1">
          <a:blip r:embed="rId2">
            <a:extLst>
              <a:ext uri="{28A0092B-C50C-407E-A947-70E740481C1C}">
                <a14:useLocalDpi xmlns:a14="http://schemas.microsoft.com/office/drawing/2010/main" val="0"/>
              </a:ext>
            </a:extLst>
          </a:blip>
          <a:srcRect l="4515" t="33129" r="4069" b="10981"/>
          <a:stretch/>
        </p:blipFill>
        <p:spPr bwMode="auto">
          <a:xfrm>
            <a:off x="1550504" y="2451652"/>
            <a:ext cx="9409044" cy="3856383"/>
          </a:xfrm>
          <a:prstGeom prst="rect">
            <a:avLst/>
          </a:prstGeom>
          <a:noFill/>
          <a:ln>
            <a:noFill/>
          </a:ln>
        </p:spPr>
      </p:pic>
      <p:sp>
        <p:nvSpPr>
          <p:cNvPr id="3" name="TextBox 2">
            <a:extLst>
              <a:ext uri="{FF2B5EF4-FFF2-40B4-BE49-F238E27FC236}">
                <a16:creationId xmlns:a16="http://schemas.microsoft.com/office/drawing/2014/main" id="{EC2E4959-E3B3-4262-A1CE-7828C2031A80}"/>
              </a:ext>
            </a:extLst>
          </p:cNvPr>
          <p:cNvSpPr txBox="1"/>
          <p:nvPr/>
        </p:nvSpPr>
        <p:spPr>
          <a:xfrm>
            <a:off x="2281456" y="1205570"/>
            <a:ext cx="3692623" cy="523220"/>
          </a:xfrm>
          <a:prstGeom prst="rect">
            <a:avLst/>
          </a:prstGeom>
          <a:noFill/>
        </p:spPr>
        <p:txBody>
          <a:bodyPr wrap="square" rtlCol="0">
            <a:spAutoFit/>
          </a:bodyPr>
          <a:lstStyle/>
          <a:p>
            <a:r>
              <a:rPr lang="en-US" sz="2800" dirty="0"/>
              <a:t>Greedy Algorithm</a:t>
            </a:r>
          </a:p>
        </p:txBody>
      </p:sp>
    </p:spTree>
    <p:extLst>
      <p:ext uri="{BB962C8B-B14F-4D97-AF65-F5344CB8AC3E}">
        <p14:creationId xmlns:p14="http://schemas.microsoft.com/office/powerpoint/2010/main" val="2383429446"/>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2833557-4672-4E3E-A483-CD5A6357DC0E}"/>
                  </a:ext>
                </a:extLst>
              </p:cNvPr>
              <p:cNvSpPr txBox="1"/>
              <p:nvPr/>
            </p:nvSpPr>
            <p:spPr>
              <a:xfrm>
                <a:off x="1333849" y="1224793"/>
                <a:ext cx="9672506" cy="5170646"/>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Example: </a:t>
                </a:r>
              </a:p>
              <a:p>
                <a:r>
                  <a:rPr lang="en-US" sz="2200" dirty="0">
                    <a:latin typeface="Times New Roman" panose="02020603050405020304" pitchFamily="18" charset="0"/>
                    <a:cs typeface="Times New Roman" panose="02020603050405020304" pitchFamily="18" charset="0"/>
                  </a:rPr>
                  <a:t>Let a = 14, b= 30 and n = 100</a:t>
                </a:r>
              </a:p>
              <a:p>
                <a:r>
                  <a:rPr lang="en-US" sz="2200" dirty="0">
                    <a:latin typeface="Times New Roman" panose="02020603050405020304" pitchFamily="18" charset="0"/>
                    <a:cs typeface="Times New Roman" panose="02020603050405020304" pitchFamily="18" charset="0"/>
                  </a:rPr>
                  <a:t>Consider the equation 14x </a:t>
                </a:r>
                <a14:m>
                  <m:oMath xmlns:m="http://schemas.openxmlformats.org/officeDocument/2006/math">
                    <m:r>
                      <a:rPr lang="en-US" sz="2200" i="1" smtClean="0">
                        <a:latin typeface="Cambria Math" panose="02040503050406030204" pitchFamily="18" charset="0"/>
                        <a:ea typeface="Cambria Math" panose="02040503050406030204" pitchFamily="18" charset="0"/>
                      </a:rPr>
                      <m:t>≡</m:t>
                    </m:r>
                  </m:oMath>
                </a14:m>
                <a:r>
                  <a:rPr lang="en-US" sz="2200" dirty="0">
                    <a:latin typeface="Times New Roman" panose="02020603050405020304" pitchFamily="18" charset="0"/>
                    <a:cs typeface="Times New Roman" panose="02020603050405020304" pitchFamily="18" charset="0"/>
                  </a:rPr>
                  <a:t> 30 (mod 100).</a:t>
                </a:r>
              </a:p>
              <a:p>
                <a:r>
                  <a:rPr lang="en-US" sz="2200" dirty="0">
                    <a:latin typeface="Times New Roman" panose="02020603050405020304" pitchFamily="18" charset="0"/>
                    <a:cs typeface="Times New Roman" panose="02020603050405020304" pitchFamily="18" charset="0"/>
                  </a:rPr>
                  <a:t>Calling Extended-Euclid(14, 100), (d,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j’) = (2, -7, 1).</a:t>
                </a:r>
              </a:p>
              <a:p>
                <a:r>
                  <a:rPr lang="en-US" sz="2200" dirty="0">
                    <a:latin typeface="Times New Roman" panose="02020603050405020304" pitchFamily="18" charset="0"/>
                    <a:cs typeface="Times New Roman" panose="02020603050405020304" pitchFamily="18" charset="0"/>
                  </a:rPr>
                  <a:t>Since d = 2, b = 30, and 2 |30, </a:t>
                </a:r>
              </a:p>
              <a:p>
                <a:r>
                  <a:rPr lang="en-US" sz="2200" dirty="0">
                    <a:latin typeface="Times New Roman" panose="02020603050405020304" pitchFamily="18" charset="0"/>
                    <a:cs typeface="Times New Roman" panose="02020603050405020304" pitchFamily="18" charset="0"/>
                  </a:rPr>
                  <a:t>then 	</a:t>
                </a:r>
                <a:r>
                  <a:rPr lang="en-US" sz="2200" spc="-100" dirty="0">
                    <a:effectLst/>
                    <a:latin typeface="Times New Roman" panose="02020603050405020304" pitchFamily="18" charset="0"/>
                    <a:ea typeface="Calibri" panose="020F0502020204030204" pitchFamily="34" charset="0"/>
                    <a:cs typeface="Times New Roman" panose="02020603050405020304" pitchFamily="18" charset="0"/>
                  </a:rPr>
                  <a:t>x</a:t>
                </a:r>
                <a:r>
                  <a:rPr lang="en-US" sz="2200" spc="-1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200" spc="-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200" spc="-1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200" spc="-100" dirty="0">
                    <a:effectLst/>
                    <a:latin typeface="Times New Roman" panose="02020603050405020304" pitchFamily="18" charset="0"/>
                    <a:ea typeface="Calibri" panose="020F0502020204030204" pitchFamily="34" charset="0"/>
                    <a:cs typeface="Times New Roman" panose="02020603050405020304" pitchFamily="18" charset="0"/>
                  </a:rPr>
                  <a:t>’ *( b/d)) mod n </a:t>
                </a:r>
              </a:p>
              <a:p>
                <a:r>
                  <a:rPr lang="en-US" sz="2200" spc="-100" dirty="0">
                    <a:latin typeface="Times New Roman" panose="02020603050405020304" pitchFamily="18" charset="0"/>
                    <a:cs typeface="Times New Roman" panose="02020603050405020304" pitchFamily="18" charset="0"/>
                  </a:rPr>
                  <a:t>                     = (-7 * (30/2)) mod 100</a:t>
                </a:r>
              </a:p>
              <a:p>
                <a:r>
                  <a:rPr lang="en-US" sz="2200" spc="-100" dirty="0">
                    <a:latin typeface="Times New Roman" panose="02020603050405020304" pitchFamily="18" charset="0"/>
                    <a:cs typeface="Times New Roman" panose="02020603050405020304" pitchFamily="18" charset="0"/>
                  </a:rPr>
                  <a:t>	     = -105 mod 100</a:t>
                </a:r>
              </a:p>
              <a:p>
                <a:r>
                  <a:rPr lang="en-US" sz="2200" spc="-100" dirty="0">
                    <a:latin typeface="Times New Roman" panose="02020603050405020304" pitchFamily="18" charset="0"/>
                    <a:cs typeface="Times New Roman" panose="02020603050405020304" pitchFamily="18" charset="0"/>
                  </a:rPr>
                  <a:t>	     = -105 + 2*100</a:t>
                </a:r>
              </a:p>
              <a:p>
                <a:r>
                  <a:rPr lang="en-US" sz="2200" spc="-100" dirty="0">
                    <a:latin typeface="Times New Roman" panose="02020603050405020304" pitchFamily="18" charset="0"/>
                    <a:cs typeface="Times New Roman" panose="02020603050405020304" pitchFamily="18" charset="0"/>
                  </a:rPr>
                  <a:t>                     = 95</a:t>
                </a:r>
              </a:p>
              <a:p>
                <a:r>
                  <a:rPr lang="en-US" sz="2200" spc="-100" dirty="0">
                    <a:latin typeface="Times New Roman" panose="02020603050405020304" pitchFamily="18" charset="0"/>
                    <a:cs typeface="Times New Roman" panose="02020603050405020304" pitchFamily="18" charset="0"/>
                  </a:rPr>
                  <a:t>for </a:t>
                </a:r>
                <a:r>
                  <a:rPr lang="en-US" sz="2200" spc="-100" dirty="0" err="1">
                    <a:latin typeface="Times New Roman" panose="02020603050405020304" pitchFamily="18" charset="0"/>
                    <a:cs typeface="Times New Roman" panose="02020603050405020304" pitchFamily="18" charset="0"/>
                  </a:rPr>
                  <a:t>i</a:t>
                </a:r>
                <a:r>
                  <a:rPr lang="en-US" sz="2200" spc="-100" dirty="0">
                    <a:latin typeface="Times New Roman" panose="02020603050405020304" pitchFamily="18" charset="0"/>
                    <a:cs typeface="Times New Roman" panose="02020603050405020304" pitchFamily="18" charset="0"/>
                  </a:rPr>
                  <a:t> = 0, </a:t>
                </a:r>
                <a:r>
                  <a:rPr lang="en-US" sz="2200" spc="-1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200" spc="-100" dirty="0">
                    <a:latin typeface="Times New Roman" panose="02020603050405020304" pitchFamily="18" charset="0"/>
                    <a:ea typeface="Calibri" panose="020F0502020204030204" pitchFamily="34" charset="0"/>
                    <a:cs typeface="Times New Roman" panose="02020603050405020304" pitchFamily="18" charset="0"/>
                  </a:rPr>
                  <a:t>x</a:t>
                </a:r>
                <a:r>
                  <a:rPr lang="en-US" sz="2200" spc="-100" baseline="-25000" dirty="0">
                    <a:latin typeface="Times New Roman" panose="02020603050405020304" pitchFamily="18" charset="0"/>
                    <a:ea typeface="Calibri" panose="020F0502020204030204" pitchFamily="34" charset="0"/>
                    <a:cs typeface="Times New Roman" panose="02020603050405020304" pitchFamily="18" charset="0"/>
                  </a:rPr>
                  <a:t>0 </a:t>
                </a:r>
                <a:r>
                  <a:rPr lang="en-US" sz="2200" spc="-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spc="-1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2200" spc="-100" dirty="0">
                    <a:effectLst/>
                    <a:latin typeface="Times New Roman" panose="02020603050405020304" pitchFamily="18" charset="0"/>
                    <a:ea typeface="Times New Roman" panose="02020603050405020304" pitchFamily="18" charset="0"/>
                    <a:cs typeface="Times New Roman" panose="02020603050405020304" pitchFamily="18" charset="0"/>
                  </a:rPr>
                  <a:t>*(n/d))mod n = 95 + 0 = 95</a:t>
                </a:r>
              </a:p>
              <a:p>
                <a:r>
                  <a:rPr lang="en-US" sz="2200" spc="-100" dirty="0">
                    <a:latin typeface="Times New Roman" panose="02020603050405020304" pitchFamily="18" charset="0"/>
                    <a:ea typeface="Calibri" panose="020F0502020204030204" pitchFamily="34" charset="0"/>
                    <a:cs typeface="Times New Roman" panose="02020603050405020304" pitchFamily="18" charset="0"/>
                  </a:rPr>
                  <a:t>for </a:t>
                </a:r>
                <a:r>
                  <a:rPr lang="en-US" sz="2200" spc="-1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spc="-100" dirty="0">
                    <a:latin typeface="Times New Roman" panose="02020603050405020304" pitchFamily="18" charset="0"/>
                    <a:ea typeface="Calibri" panose="020F0502020204030204" pitchFamily="34" charset="0"/>
                    <a:cs typeface="Times New Roman" panose="02020603050405020304" pitchFamily="18" charset="0"/>
                  </a:rPr>
                  <a:t> = 1, </a:t>
                </a:r>
                <a:r>
                  <a:rPr lang="en-US" sz="2200" spc="-1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200" spc="-100" dirty="0">
                    <a:latin typeface="Times New Roman" panose="02020603050405020304" pitchFamily="18" charset="0"/>
                    <a:ea typeface="Calibri" panose="020F0502020204030204" pitchFamily="34" charset="0"/>
                    <a:cs typeface="Times New Roman" panose="02020603050405020304" pitchFamily="18" charset="0"/>
                  </a:rPr>
                  <a:t>x</a:t>
                </a:r>
                <a:r>
                  <a:rPr lang="en-US" sz="2200" spc="-100" baseline="-25000" dirty="0">
                    <a:latin typeface="Times New Roman" panose="02020603050405020304" pitchFamily="18" charset="0"/>
                    <a:ea typeface="Calibri" panose="020F0502020204030204" pitchFamily="34" charset="0"/>
                    <a:cs typeface="Times New Roman" panose="02020603050405020304" pitchFamily="18" charset="0"/>
                  </a:rPr>
                  <a:t>0 </a:t>
                </a:r>
                <a:r>
                  <a:rPr lang="en-US" sz="2200" spc="-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spc="-1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2200" spc="-100" dirty="0">
                    <a:effectLst/>
                    <a:latin typeface="Times New Roman" panose="02020603050405020304" pitchFamily="18" charset="0"/>
                    <a:ea typeface="Times New Roman" panose="02020603050405020304" pitchFamily="18" charset="0"/>
                    <a:cs typeface="Times New Roman" panose="02020603050405020304" pitchFamily="18" charset="0"/>
                  </a:rPr>
                  <a:t>*(n/d))mod n = 95 + 1 (100/2) = 45</a:t>
                </a:r>
              </a:p>
              <a:p>
                <a:r>
                  <a:rPr lang="en-US" sz="2200" spc="-100" dirty="0">
                    <a:latin typeface="Times New Roman" panose="02020603050405020304" pitchFamily="18" charset="0"/>
                    <a:ea typeface="Times New Roman" panose="02020603050405020304" pitchFamily="18" charset="0"/>
                    <a:cs typeface="Times New Roman" panose="02020603050405020304" pitchFamily="18" charset="0"/>
                  </a:rPr>
                  <a:t>Therefore 95 and 45 are the solution for </a:t>
                </a:r>
                <a:r>
                  <a:rPr lang="en-US" sz="2200" spc="-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14x </a:t>
                </a:r>
                <a14:m>
                  <m:oMath xmlns:m="http://schemas.openxmlformats.org/officeDocument/2006/math">
                    <m:r>
                      <a:rPr lang="en-US" sz="2200" i="1" smtClean="0">
                        <a:latin typeface="Cambria Math" panose="02040503050406030204" pitchFamily="18" charset="0"/>
                        <a:ea typeface="Cambria Math" panose="02040503050406030204" pitchFamily="18" charset="0"/>
                      </a:rPr>
                      <m:t>≡</m:t>
                    </m:r>
                  </m:oMath>
                </a14:m>
                <a:r>
                  <a:rPr lang="en-US" sz="2200" dirty="0">
                    <a:latin typeface="Times New Roman" panose="02020603050405020304" pitchFamily="18" charset="0"/>
                    <a:cs typeface="Times New Roman" panose="02020603050405020304" pitchFamily="18" charset="0"/>
                  </a:rPr>
                  <a:t> 30 (mod 100).</a:t>
                </a:r>
              </a:p>
              <a:p>
                <a:r>
                  <a:rPr lang="en-US" sz="2200" spc="-100" dirty="0">
                    <a:effectLst/>
                    <a:latin typeface="Times New Roman" panose="02020603050405020304" pitchFamily="18" charset="0"/>
                    <a:ea typeface="Calibri" panose="020F0502020204030204" pitchFamily="34" charset="0"/>
                    <a:cs typeface="Times New Roman" panose="02020603050405020304" pitchFamily="18" charset="0"/>
                  </a:rPr>
                  <a:t>Check: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14*95 </a:t>
                </a:r>
                <a14:m>
                  <m:oMath xmlns:m="http://schemas.openxmlformats.org/officeDocument/2006/math">
                    <m:r>
                      <a:rPr lang="en-US" sz="2200" i="1" smtClean="0">
                        <a:latin typeface="Cambria Math" panose="02040503050406030204" pitchFamily="18" charset="0"/>
                        <a:ea typeface="Cambria Math" panose="02040503050406030204" pitchFamily="18" charset="0"/>
                      </a:rPr>
                      <m:t>≡</m:t>
                    </m:r>
                    <m:r>
                      <a:rPr lang="en-US" sz="2200" b="0" i="0" smtClean="0">
                        <a:latin typeface="Cambria Math" panose="02040503050406030204" pitchFamily="18" charset="0"/>
                        <a:ea typeface="Cambria Math" panose="02040503050406030204" pitchFamily="18" charset="0"/>
                      </a:rPr>
                      <m:t>  </m:t>
                    </m:r>
                  </m:oMath>
                </a14:m>
                <a:r>
                  <a:rPr lang="en-US" sz="2200" dirty="0">
                    <a:effectLst/>
                    <a:latin typeface="Times New Roman" panose="02020603050405020304" pitchFamily="18" charset="0"/>
                    <a:ea typeface="Calibri" panose="020F0502020204030204" pitchFamily="34" charset="0"/>
                    <a:cs typeface="Times New Roman" panose="02020603050405020304" pitchFamily="18" charset="0"/>
                  </a:rPr>
                  <a:t>30(mod 100).  That is,   14*95 (mod 100) = 1330 (mod 100) = 30</a:t>
                </a:r>
              </a:p>
              <a:p>
                <a:r>
                  <a:rPr lang="en-US" sz="2200" dirty="0">
                    <a:latin typeface="Times New Roman" panose="02020603050405020304" pitchFamily="18" charset="0"/>
                    <a:cs typeface="Times New Roman" panose="02020603050405020304" pitchFamily="18" charset="0"/>
                  </a:rPr>
                  <a:t>            14*45 </a:t>
                </a:r>
                <a14:m>
                  <m:oMath xmlns:m="http://schemas.openxmlformats.org/officeDocument/2006/math">
                    <m:r>
                      <a:rPr lang="en-US" sz="2200" i="1" smtClean="0">
                        <a:latin typeface="Cambria Math" panose="02040503050406030204" pitchFamily="18" charset="0"/>
                        <a:ea typeface="Cambria Math" panose="02040503050406030204" pitchFamily="18" charset="0"/>
                      </a:rPr>
                      <m:t>≡</m:t>
                    </m:r>
                  </m:oMath>
                </a14:m>
                <a:r>
                  <a:rPr lang="en-US" sz="2200" dirty="0">
                    <a:latin typeface="Times New Roman" panose="02020603050405020304" pitchFamily="18" charset="0"/>
                    <a:cs typeface="Times New Roman" panose="02020603050405020304" pitchFamily="18" charset="0"/>
                  </a:rPr>
                  <a:t>  30(mod 100).  That is,   14*45 (mod 100) =   530 (mod 100) = 30</a:t>
                </a:r>
              </a:p>
            </p:txBody>
          </p:sp>
        </mc:Choice>
        <mc:Fallback xmlns="">
          <p:sp>
            <p:nvSpPr>
              <p:cNvPr id="2" name="TextBox 1">
                <a:extLst>
                  <a:ext uri="{FF2B5EF4-FFF2-40B4-BE49-F238E27FC236}">
                    <a16:creationId xmlns:a16="http://schemas.microsoft.com/office/drawing/2014/main" id="{72833557-4672-4E3E-A483-CD5A6357DC0E}"/>
                  </a:ext>
                </a:extLst>
              </p:cNvPr>
              <p:cNvSpPr txBox="1">
                <a:spLocks noRot="1" noChangeAspect="1" noMove="1" noResize="1" noEditPoints="1" noAdjustHandles="1" noChangeArrowheads="1" noChangeShapeType="1" noTextEdit="1"/>
              </p:cNvSpPr>
              <p:nvPr/>
            </p:nvSpPr>
            <p:spPr>
              <a:xfrm>
                <a:off x="1333849" y="1224793"/>
                <a:ext cx="9672506" cy="5170646"/>
              </a:xfrm>
              <a:prstGeom prst="rect">
                <a:avLst/>
              </a:prstGeom>
              <a:blipFill>
                <a:blip r:embed="rId2"/>
                <a:stretch>
                  <a:fillRect l="-819" t="-825" b="-1415"/>
                </a:stretch>
              </a:blipFill>
            </p:spPr>
            <p:txBody>
              <a:bodyPr/>
              <a:lstStyle/>
              <a:p>
                <a:r>
                  <a:rPr lang="en-US">
                    <a:noFill/>
                  </a:rPr>
                  <a:t> </a:t>
                </a:r>
              </a:p>
            </p:txBody>
          </p:sp>
        </mc:Fallback>
      </mc:AlternateContent>
    </p:spTree>
    <p:extLst>
      <p:ext uri="{BB962C8B-B14F-4D97-AF65-F5344CB8AC3E}">
        <p14:creationId xmlns:p14="http://schemas.microsoft.com/office/powerpoint/2010/main" val="527265808"/>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CC790D-8104-4855-87F9-95311B1D3739}"/>
              </a:ext>
            </a:extLst>
          </p:cNvPr>
          <p:cNvSpPr txBox="1"/>
          <p:nvPr/>
        </p:nvSpPr>
        <p:spPr>
          <a:xfrm>
            <a:off x="1127477" y="1155798"/>
            <a:ext cx="10515883" cy="5702201"/>
          </a:xfrm>
          <a:prstGeom prst="rect">
            <a:avLst/>
          </a:prstGeom>
          <a:solidFill>
            <a:schemeClr val="accent5">
              <a:lumMod val="20000"/>
              <a:lumOff val="80000"/>
            </a:schemeClr>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543309" y="1238276"/>
                <a:ext cx="8515847" cy="5568191"/>
              </a:xfrm>
              <a:prstGeom prst="rect">
                <a:avLst/>
              </a:prstGeom>
            </p:spPr>
            <p:txBody>
              <a:bodyPr wrap="square">
                <a:spAutoFit/>
              </a:bodyPr>
              <a:lstStyle/>
              <a:p>
                <a:pPr>
                  <a:spcAft>
                    <a:spcPts val="18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Algorithm</a:t>
                </a: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 </a:t>
                </a:r>
                <a:r>
                  <a:rPr lang="en-US" sz="2400" spc="-100" dirty="0" err="1">
                    <a:effectLst/>
                    <a:latin typeface="Consolas" panose="020B0609020204030204" pitchFamily="49" charset="0"/>
                    <a:ea typeface="Calibri" panose="020F0502020204030204" pitchFamily="34" charset="0"/>
                    <a:cs typeface="Times New Roman" panose="02020603050405020304" pitchFamily="18" charset="0"/>
                  </a:rPr>
                  <a:t>Modular_Linear_Equation_sL</a:t>
                </a: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(n, m, k)</a:t>
                </a:r>
              </a:p>
              <a:p>
                <a:pPr marL="457200" marR="0">
                  <a:spcBef>
                    <a:spcPts val="0"/>
                  </a:spcBef>
                  <a:spcAft>
                    <a:spcPts val="6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//Find all solutions to a modular linear equation.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6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Inputs: positive integers m and n, and integer k.</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6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Outputs: if the equation </a:t>
                </a:r>
                <a14:m>
                  <m:oMath xmlns:m="http://schemas.openxmlformats.org/officeDocument/2006/math">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𝑚</m:t>
                        </m:r>
                        <m:r>
                          <a:rPr lang="en-US" sz="2200" i="1">
                            <a:effectLst/>
                            <a:latin typeface="Cambria Math" panose="02040503050406030204" pitchFamily="18" charset="0"/>
                            <a:ea typeface="Calibri" panose="020F0502020204030204" pitchFamily="34" charset="0"/>
                            <a:cs typeface="Times New Roman" panose="02020603050405020304" pitchFamily="18" charset="0"/>
                          </a:rPr>
                          <m:t>]</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𝑥</m:t>
                    </m:r>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𝑘</m:t>
                        </m:r>
                        <m:r>
                          <a:rPr lang="en-US" sz="2200" i="1">
                            <a:effectLst/>
                            <a:latin typeface="Cambria Math" panose="02040503050406030204" pitchFamily="18" charset="0"/>
                            <a:ea typeface="Calibri" panose="020F0502020204030204" pitchFamily="34" charset="0"/>
                            <a:cs typeface="Times New Roman" panose="02020603050405020304" pitchFamily="18" charset="0"/>
                          </a:rPr>
                          <m:t>]</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𝑛</m:t>
                        </m:r>
                      </m:sub>
                    </m:sSub>
                  </m:oMath>
                </a14:m>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is solvable, all solutions to it.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index l ;</a:t>
                </a:r>
              </a:p>
              <a:p>
                <a:pPr marL="457200" marR="0">
                  <a:lnSpc>
                    <a:spcPct val="150000"/>
                  </a:lnSpc>
                  <a:spcBef>
                    <a:spcPts val="0"/>
                  </a:spcBef>
                  <a:spcAft>
                    <a:spcPts val="0"/>
                  </a:spcAft>
                </a:pP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integer </a:t>
                </a:r>
                <a:r>
                  <a:rPr lang="en-US" sz="2200" spc="-100" dirty="0" err="1">
                    <a:effectLst/>
                    <a:latin typeface="Consolas" panose="020B0609020204030204" pitchFamily="49" charset="0"/>
                    <a:ea typeface="Calibri" panose="020F0502020204030204" pitchFamily="34" charset="0"/>
                    <a:cs typeface="Times New Roman" panose="02020603050405020304" pitchFamily="18" charset="0"/>
                  </a:rPr>
                  <a:t>i</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j, d;</a:t>
                </a:r>
              </a:p>
              <a:p>
                <a:pPr marL="457200" marR="0">
                  <a:lnSpc>
                    <a:spcPct val="150000"/>
                  </a:lnSpc>
                  <a:spcBef>
                    <a:spcPts val="0"/>
                  </a:spcBef>
                  <a:spcAft>
                    <a:spcPts val="0"/>
                  </a:spcAft>
                </a:pP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extended-Euclid(n, m, d, </a:t>
                </a:r>
                <a:r>
                  <a:rPr lang="en-US" sz="2200" spc="-100" dirty="0" err="1">
                    <a:effectLst/>
                    <a:latin typeface="Consolas" panose="020B0609020204030204" pitchFamily="49" charset="0"/>
                    <a:ea typeface="Calibri" panose="020F0502020204030204" pitchFamily="34" charset="0"/>
                    <a:cs typeface="Times New Roman" panose="02020603050405020304" pitchFamily="18" charset="0"/>
                  </a:rPr>
                  <a:t>i</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j);</a:t>
                </a:r>
              </a:p>
              <a:p>
                <a:pPr marL="457200" marR="0">
                  <a:lnSpc>
                    <a:spcPct val="150000"/>
                  </a:lnSpc>
                  <a:spcBef>
                    <a:spcPts val="0"/>
                  </a:spcBef>
                  <a:spcAft>
                    <a:spcPts val="0"/>
                  </a:spcAft>
                </a:pP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if (d | k)</a:t>
                </a:r>
              </a:p>
              <a:p>
                <a:pPr marL="457200" marR="0">
                  <a:lnSpc>
                    <a:spcPct val="150000"/>
                  </a:lnSpc>
                  <a:spcBef>
                    <a:spcPts val="0"/>
                  </a:spcBef>
                  <a:spcAft>
                    <a:spcPts val="0"/>
                  </a:spcAft>
                </a:pP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for (</a:t>
                </a:r>
                <a:r>
                  <a:rPr lang="en-US" sz="2200" spc="-100" dirty="0">
                    <a:latin typeface="Consolas" panose="020B0609020204030204" pitchFamily="49" charset="0"/>
                    <a:ea typeface="Calibri" panose="020F0502020204030204" pitchFamily="34" charset="0"/>
                    <a:cs typeface="Times New Roman" panose="02020603050405020304" pitchFamily="18" charset="0"/>
                  </a:rPr>
                  <a:t>l</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 0; </a:t>
                </a:r>
                <a:r>
                  <a:rPr lang="en-US" sz="2200" spc="-100" dirty="0">
                    <a:latin typeface="Consolas" panose="020B0609020204030204" pitchFamily="49" charset="0"/>
                    <a:ea typeface="Calibri" panose="020F0502020204030204" pitchFamily="34" charset="0"/>
                    <a:cs typeface="Times New Roman" panose="02020603050405020304" pitchFamily="18" charset="0"/>
                  </a:rPr>
                  <a:t>l</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a:t>
                </a:r>
                <a14:m>
                  <m:oMath xmlns:m="http://schemas.openxmlformats.org/officeDocument/2006/math">
                    <m:r>
                      <a:rPr lang="en-US" sz="2200" i="0" spc="-100" dirty="0" smtClean="0">
                        <a:effectLst/>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d-1; </a:t>
                </a:r>
                <a:r>
                  <a:rPr lang="en-US" sz="2200" spc="-100" dirty="0">
                    <a:latin typeface="Consolas" panose="020B0609020204030204" pitchFamily="49" charset="0"/>
                    <a:ea typeface="Calibri" panose="020F0502020204030204" pitchFamily="34" charset="0"/>
                    <a:cs typeface="Times New Roman" panose="02020603050405020304" pitchFamily="18" charset="0"/>
                  </a:rPr>
                  <a:t>l</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a:t>
                </a:r>
              </a:p>
              <a:p>
                <a:pPr marL="457200" marR="0">
                  <a:spcBef>
                    <a:spcPts val="0"/>
                  </a:spcBef>
                  <a:spcAft>
                    <a:spcPts val="0"/>
                  </a:spcAft>
                </a:pP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o</a:t>
                </a:r>
                <a14:m>
                  <m:oMath xmlns:m="http://schemas.openxmlformats.org/officeDocument/2006/math">
                    <m:r>
                      <m:rPr>
                        <m:sty m:val="p"/>
                      </m:rPr>
                      <a:rPr lang="en-US" sz="2200" b="0" i="0" spc="-100" smtClean="0">
                        <a:effectLst/>
                        <a:latin typeface="Cambria Math" panose="02040503050406030204" pitchFamily="18" charset="0"/>
                        <a:ea typeface="Calibri" panose="020F0502020204030204" pitchFamily="34" charset="0"/>
                        <a:cs typeface="Times New Roman" panose="02020603050405020304" pitchFamily="18" charset="0"/>
                      </a:rPr>
                      <m:t>utput</m:t>
                    </m:r>
                    <m:r>
                      <a:rPr lang="en-US" sz="2200" b="0" i="0" spc="-100" smtClean="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200" i="1" spc="-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spc="-10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200" i="1" spc="-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i="1" spc="-100">
                                <a:effectLst/>
                                <a:latin typeface="Cambria Math" panose="02040503050406030204" pitchFamily="18" charset="0"/>
                                <a:ea typeface="Calibri" panose="020F0502020204030204" pitchFamily="34" charset="0"/>
                                <a:cs typeface="Times New Roman" panose="02020603050405020304" pitchFamily="18" charset="0"/>
                              </a:rPr>
                              <m:t>𝑗𝑘</m:t>
                            </m:r>
                          </m:num>
                          <m:den>
                            <m:r>
                              <a:rPr lang="en-US" sz="2200" i="1" spc="-100">
                                <a:effectLst/>
                                <a:latin typeface="Cambria Math" panose="02040503050406030204" pitchFamily="18" charset="0"/>
                                <a:ea typeface="Calibri" panose="020F0502020204030204" pitchFamily="34" charset="0"/>
                                <a:cs typeface="Times New Roman" panose="02020603050405020304" pitchFamily="18" charset="0"/>
                              </a:rPr>
                              <m:t>𝑑</m:t>
                            </m:r>
                          </m:den>
                        </m:f>
                        <m:r>
                          <a:rPr lang="en-US" sz="2200" i="1" spc="-10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200" i="1" spc="-100">
                                <a:effectLst/>
                                <a:latin typeface="Cambria Math" panose="02040503050406030204" pitchFamily="18" charset="0"/>
                                <a:ea typeface="Calibri" panose="020F0502020204030204" pitchFamily="34" charset="0"/>
                                <a:cs typeface="Times New Roman" panose="02020603050405020304" pitchFamily="18" charset="0"/>
                              </a:rPr>
                            </m:ctrlPr>
                          </m:fPr>
                          <m:num>
                            <m:r>
                              <m:rPr>
                                <m:nor/>
                              </m:rPr>
                              <a:rPr lang="en-US" sz="2200" spc="-100" dirty="0" smtClean="0">
                                <a:latin typeface="Consolas" panose="020B0609020204030204" pitchFamily="49" charset="0"/>
                                <a:ea typeface="Calibri" panose="020F0502020204030204" pitchFamily="34" charset="0"/>
                                <a:cs typeface="Times New Roman" panose="02020603050405020304" pitchFamily="18" charset="0"/>
                              </a:rPr>
                              <m:t>l</m:t>
                            </m:r>
                            <m:r>
                              <a:rPr lang="en-US" sz="2200" i="1" spc="-100">
                                <a:effectLst/>
                                <a:latin typeface="Cambria Math" panose="02040503050406030204" pitchFamily="18" charset="0"/>
                                <a:ea typeface="Calibri" panose="020F0502020204030204" pitchFamily="34" charset="0"/>
                                <a:cs typeface="Times New Roman" panose="02020603050405020304" pitchFamily="18" charset="0"/>
                              </a:rPr>
                              <m:t>𝑛</m:t>
                            </m:r>
                          </m:num>
                          <m:den>
                            <m:r>
                              <a:rPr lang="en-US" sz="2200" i="1" spc="-100">
                                <a:effectLst/>
                                <a:latin typeface="Cambria Math" panose="02040503050406030204" pitchFamily="18" charset="0"/>
                                <a:ea typeface="Calibri" panose="020F0502020204030204" pitchFamily="34" charset="0"/>
                                <a:cs typeface="Times New Roman" panose="02020603050405020304" pitchFamily="18" charset="0"/>
                              </a:rPr>
                              <m:t>𝑑</m:t>
                            </m:r>
                          </m:den>
                        </m:f>
                        <m:r>
                          <a:rPr lang="en-US" sz="2200" i="1" spc="-100">
                            <a:effectLst/>
                            <a:latin typeface="Cambria Math" panose="02040503050406030204" pitchFamily="18" charset="0"/>
                            <a:ea typeface="Calibri" panose="020F0502020204030204" pitchFamily="34" charset="0"/>
                            <a:cs typeface="Times New Roman" panose="02020603050405020304" pitchFamily="18" charset="0"/>
                          </a:rPr>
                          <m:t>]</m:t>
                        </m:r>
                      </m:e>
                      <m:sub>
                        <m:r>
                          <a:rPr lang="en-US" sz="2200" i="1" spc="-100">
                            <a:effectLst/>
                            <a:latin typeface="Cambria Math" panose="02040503050406030204" pitchFamily="18" charset="0"/>
                            <a:ea typeface="Calibri" panose="020F0502020204030204" pitchFamily="34" charset="0"/>
                            <a:cs typeface="Times New Roman" panose="02020603050405020304" pitchFamily="18" charset="0"/>
                          </a:rPr>
                          <m:t>𝑛</m:t>
                        </m:r>
                      </m:sub>
                    </m:sSub>
                  </m:oMath>
                </a14:m>
                <a:r>
                  <a:rPr lang="en-US" sz="2200" spc="-10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2200" spc="-100" dirty="0">
                    <a:effectLst/>
                    <a:latin typeface="Times New Roman" panose="02020603050405020304" pitchFamily="18" charset="0"/>
                    <a:ea typeface="Times New Roman" panose="02020603050405020304" pitchFamily="18" charset="0"/>
                    <a:cs typeface="Times New Roman" panose="02020603050405020304" pitchFamily="18" charset="0"/>
                  </a:rPr>
                  <a:t>//equivalent classes modulo n</a:t>
                </a:r>
              </a:p>
              <a:p>
                <a:pPr marL="457200" marR="0">
                  <a:spcBef>
                    <a:spcPts val="0"/>
                  </a:spcBef>
                  <a:spcAft>
                    <a:spcPts val="0"/>
                  </a:spcAft>
                </a:pPr>
                <a:r>
                  <a:rPr lang="en-US" sz="2200" spc="-1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b>
                      <m:sSubPr>
                        <m:ctrlPr>
                          <a:rPr lang="en-US" sz="2200" i="1" spc="-100">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en-US" sz="2200" i="1" spc="-100">
                                <a:latin typeface="Cambria Math" panose="02040503050406030204" pitchFamily="18" charset="0"/>
                                <a:ea typeface="Calibri" panose="020F0502020204030204" pitchFamily="34" charset="0"/>
                                <a:cs typeface="Times New Roman" panose="02020603050405020304" pitchFamily="18" charset="0"/>
                              </a:rPr>
                            </m:ctrlPr>
                          </m:sSubPr>
                          <m:e>
                            <m:r>
                              <a:rPr lang="en-US" sz="2200" i="1" spc="-100">
                                <a:latin typeface="Cambria Math" panose="02040503050406030204" pitchFamily="18" charset="0"/>
                                <a:ea typeface="Calibri" panose="020F0502020204030204" pitchFamily="34" charset="0"/>
                                <a:cs typeface="Times New Roman" panose="02020603050405020304" pitchFamily="18" charset="0"/>
                              </a:rPr>
                              <m:t>[ </m:t>
                            </m:r>
                            <m:f>
                              <m:fPr>
                                <m:ctrlPr>
                                  <a:rPr lang="en-US" sz="2200" i="1" spc="-100">
                                    <a:latin typeface="Cambria Math" panose="02040503050406030204" pitchFamily="18" charset="0"/>
                                    <a:ea typeface="Calibri" panose="020F0502020204030204" pitchFamily="34" charset="0"/>
                                    <a:cs typeface="Times New Roman" panose="02020603050405020304" pitchFamily="18" charset="0"/>
                                  </a:rPr>
                                </m:ctrlPr>
                              </m:fPr>
                              <m:num>
                                <m:r>
                                  <a:rPr lang="en-US" sz="2200" i="1" spc="-100">
                                    <a:latin typeface="Cambria Math" panose="02040503050406030204" pitchFamily="18" charset="0"/>
                                    <a:ea typeface="Calibri" panose="020F0502020204030204" pitchFamily="34" charset="0"/>
                                    <a:cs typeface="Times New Roman" panose="02020603050405020304" pitchFamily="18" charset="0"/>
                                  </a:rPr>
                                  <m:t>𝑗𝑘</m:t>
                                </m:r>
                              </m:num>
                              <m:den>
                                <m:r>
                                  <a:rPr lang="en-US" sz="2200" i="1" spc="-100">
                                    <a:latin typeface="Cambria Math" panose="02040503050406030204" pitchFamily="18" charset="0"/>
                                    <a:ea typeface="Calibri" panose="020F0502020204030204" pitchFamily="34" charset="0"/>
                                    <a:cs typeface="Times New Roman" panose="02020603050405020304" pitchFamily="18" charset="0"/>
                                  </a:rPr>
                                  <m:t>𝑑</m:t>
                                </m:r>
                              </m:den>
                            </m:f>
                            <m:r>
                              <a:rPr lang="en-US" sz="2200" i="1" spc="-100">
                                <a:latin typeface="Cambria Math" panose="02040503050406030204" pitchFamily="18" charset="0"/>
                                <a:ea typeface="Calibri" panose="020F0502020204030204" pitchFamily="34" charset="0"/>
                                <a:cs typeface="Times New Roman" panose="02020603050405020304" pitchFamily="18" charset="0"/>
                              </a:rPr>
                              <m:t>+ </m:t>
                            </m:r>
                            <m:f>
                              <m:fPr>
                                <m:ctrlPr>
                                  <a:rPr lang="en-US" sz="2200" i="1" spc="-100">
                                    <a:latin typeface="Cambria Math" panose="02040503050406030204" pitchFamily="18" charset="0"/>
                                    <a:ea typeface="Calibri" panose="020F0502020204030204" pitchFamily="34" charset="0"/>
                                    <a:cs typeface="Times New Roman" panose="02020603050405020304" pitchFamily="18" charset="0"/>
                                  </a:rPr>
                                </m:ctrlPr>
                              </m:fPr>
                              <m:num>
                                <m:r>
                                  <m:rPr>
                                    <m:nor/>
                                  </m:rPr>
                                  <a:rPr lang="en-US" sz="2200" spc="-100" dirty="0">
                                    <a:latin typeface="Consolas" panose="020B0609020204030204" pitchFamily="49" charset="0"/>
                                    <a:ea typeface="Calibri" panose="020F0502020204030204" pitchFamily="34" charset="0"/>
                                    <a:cs typeface="Times New Roman" panose="02020603050405020304" pitchFamily="18" charset="0"/>
                                  </a:rPr>
                                  <m:t>l</m:t>
                                </m:r>
                                <m:r>
                                  <a:rPr lang="en-US" sz="2200" i="1" spc="-100">
                                    <a:latin typeface="Cambria Math" panose="02040503050406030204" pitchFamily="18" charset="0"/>
                                    <a:ea typeface="Calibri" panose="020F0502020204030204" pitchFamily="34" charset="0"/>
                                    <a:cs typeface="Times New Roman" panose="02020603050405020304" pitchFamily="18" charset="0"/>
                                  </a:rPr>
                                  <m:t>𝑛</m:t>
                                </m:r>
                              </m:num>
                              <m:den>
                                <m:r>
                                  <a:rPr lang="en-US" sz="2200" i="1" spc="-100">
                                    <a:latin typeface="Cambria Math" panose="02040503050406030204" pitchFamily="18" charset="0"/>
                                    <a:ea typeface="Calibri" panose="020F0502020204030204" pitchFamily="34" charset="0"/>
                                    <a:cs typeface="Times New Roman" panose="02020603050405020304" pitchFamily="18" charset="0"/>
                                  </a:rPr>
                                  <m:t>𝑑</m:t>
                                </m:r>
                              </m:den>
                            </m:f>
                            <m:r>
                              <a:rPr lang="en-US" sz="2200" i="1" spc="-100">
                                <a:latin typeface="Cambria Math" panose="02040503050406030204" pitchFamily="18" charset="0"/>
                                <a:ea typeface="Calibri" panose="020F0502020204030204" pitchFamily="34" charset="0"/>
                                <a:cs typeface="Times New Roman" panose="02020603050405020304" pitchFamily="18" charset="0"/>
                              </a:rPr>
                              <m:t>]</m:t>
                            </m:r>
                          </m:e>
                          <m:sub>
                            <m:r>
                              <a:rPr lang="en-US" sz="2200" i="1" spc="-100">
                                <a:latin typeface="Cambria Math" panose="02040503050406030204" pitchFamily="18" charset="0"/>
                                <a:ea typeface="Calibri" panose="020F0502020204030204" pitchFamily="34" charset="0"/>
                                <a:cs typeface="Times New Roman" panose="02020603050405020304" pitchFamily="18" charset="0"/>
                              </a:rPr>
                              <m:t>𝑛</m:t>
                            </m:r>
                          </m:sub>
                        </m:sSub>
                        <m:r>
                          <a:rPr lang="en-US" sz="2200" b="0" i="1" spc="-100" smtClean="0">
                            <a:latin typeface="Cambria Math" panose="02040503050406030204" pitchFamily="18" charset="0"/>
                            <a:ea typeface="Calibri" panose="020F0502020204030204" pitchFamily="34" charset="0"/>
                            <a:cs typeface="Times New Roman" panose="02020603050405020304" pitchFamily="18" charset="0"/>
                          </a:rPr>
                          <m:t>= </m:t>
                        </m:r>
                        <m:r>
                          <a:rPr lang="en-US" sz="2200" i="1" spc="-100">
                            <a:latin typeface="Cambria Math" panose="02040503050406030204" pitchFamily="18" charset="0"/>
                            <a:ea typeface="Calibri" panose="020F0502020204030204" pitchFamily="34" charset="0"/>
                            <a:cs typeface="Times New Roman" panose="02020603050405020304" pitchFamily="18" charset="0"/>
                          </a:rPr>
                          <m:t>[ </m:t>
                        </m:r>
                        <m:f>
                          <m:fPr>
                            <m:ctrlPr>
                              <a:rPr lang="en-US" sz="2200" i="1" spc="-100">
                                <a:latin typeface="Cambria Math" panose="02040503050406030204" pitchFamily="18" charset="0"/>
                                <a:ea typeface="Calibri" panose="020F0502020204030204" pitchFamily="34" charset="0"/>
                                <a:cs typeface="Times New Roman" panose="02020603050405020304" pitchFamily="18" charset="0"/>
                              </a:rPr>
                            </m:ctrlPr>
                          </m:fPr>
                          <m:num>
                            <m:r>
                              <a:rPr lang="en-US" sz="2200" i="1" spc="-100">
                                <a:latin typeface="Cambria Math" panose="02040503050406030204" pitchFamily="18" charset="0"/>
                                <a:ea typeface="Calibri" panose="020F0502020204030204" pitchFamily="34" charset="0"/>
                                <a:cs typeface="Times New Roman" panose="02020603050405020304" pitchFamily="18" charset="0"/>
                              </a:rPr>
                              <m:t>𝑗𝑘</m:t>
                            </m:r>
                          </m:num>
                          <m:den>
                            <m:r>
                              <a:rPr lang="en-US" sz="2200" i="1" spc="-100">
                                <a:latin typeface="Cambria Math" panose="02040503050406030204" pitchFamily="18" charset="0"/>
                                <a:ea typeface="Calibri" panose="020F0502020204030204" pitchFamily="34" charset="0"/>
                                <a:cs typeface="Times New Roman" panose="02020603050405020304" pitchFamily="18" charset="0"/>
                              </a:rPr>
                              <m:t>𝑑</m:t>
                            </m:r>
                          </m:den>
                        </m:f>
                        <m:r>
                          <a:rPr lang="en-US" sz="2200" i="1" spc="-100">
                            <a:latin typeface="Cambria Math" panose="02040503050406030204" pitchFamily="18" charset="0"/>
                            <a:ea typeface="Calibri" panose="020F0502020204030204" pitchFamily="34" charset="0"/>
                            <a:cs typeface="Times New Roman" panose="02020603050405020304" pitchFamily="18" charset="0"/>
                          </a:rPr>
                          <m:t>]</m:t>
                        </m:r>
                      </m:e>
                      <m:sub>
                        <m:r>
                          <a:rPr lang="en-US" sz="2200" i="1" spc="-100">
                            <a:latin typeface="Cambria Math" panose="02040503050406030204" pitchFamily="18" charset="0"/>
                            <a:ea typeface="Calibri" panose="020F0502020204030204" pitchFamily="34" charset="0"/>
                            <a:cs typeface="Times New Roman" panose="02020603050405020304" pitchFamily="18" charset="0"/>
                          </a:rPr>
                          <m:t>𝑛</m:t>
                        </m:r>
                      </m:sub>
                    </m:sSub>
                  </m:oMath>
                </a14:m>
                <a:r>
                  <a:rPr lang="en-US" sz="2200" spc="-100" dirty="0">
                    <a:latin typeface="Times New Roman" panose="02020603050405020304" pitchFamily="18" charset="0"/>
                    <a:ea typeface="Calibri" panose="020F0502020204030204" pitchFamily="34" charset="0"/>
                    <a:cs typeface="Times New Roman" panose="02020603050405020304" pitchFamily="18" charset="0"/>
                  </a:rPr>
                  <a:t>  +</a:t>
                </a:r>
                <a:r>
                  <a:rPr lang="en-US" sz="2200" spc="-100" dirty="0">
                    <a:ea typeface="Calibri" panose="020F0502020204030204" pitchFamily="34" charset="0"/>
                    <a:cs typeface="Times New Roman" panose="02020603050405020304" pitchFamily="18" charset="0"/>
                  </a:rPr>
                  <a:t> </a:t>
                </a:r>
                <a14:m>
                  <m:oMath xmlns:m="http://schemas.openxmlformats.org/officeDocument/2006/math">
                    <m:sSub>
                      <m:sSubPr>
                        <m:ctrlPr>
                          <a:rPr lang="en-US" sz="2200" i="1" spc="-100">
                            <a:latin typeface="Cambria Math" panose="02040503050406030204" pitchFamily="18" charset="0"/>
                            <a:ea typeface="Calibri" panose="020F0502020204030204" pitchFamily="34" charset="0"/>
                            <a:cs typeface="Times New Roman" panose="02020603050405020304" pitchFamily="18" charset="0"/>
                          </a:rPr>
                        </m:ctrlPr>
                      </m:sSubPr>
                      <m:e>
                        <m:r>
                          <a:rPr lang="en-US" sz="2200" i="1" spc="-100">
                            <a:latin typeface="Cambria Math" panose="02040503050406030204" pitchFamily="18" charset="0"/>
                            <a:ea typeface="Calibri" panose="020F0502020204030204" pitchFamily="34" charset="0"/>
                            <a:cs typeface="Times New Roman" panose="02020603050405020304" pitchFamily="18" charset="0"/>
                          </a:rPr>
                          <m:t>[</m:t>
                        </m:r>
                        <m:f>
                          <m:fPr>
                            <m:ctrlPr>
                              <a:rPr lang="en-US" sz="2200" i="1" spc="-100">
                                <a:latin typeface="Cambria Math" panose="02040503050406030204" pitchFamily="18" charset="0"/>
                                <a:ea typeface="Calibri" panose="020F0502020204030204" pitchFamily="34" charset="0"/>
                                <a:cs typeface="Times New Roman" panose="02020603050405020304" pitchFamily="18" charset="0"/>
                              </a:rPr>
                            </m:ctrlPr>
                          </m:fPr>
                          <m:num>
                            <m:r>
                              <m:rPr>
                                <m:nor/>
                              </m:rPr>
                              <a:rPr lang="en-US" sz="2200" spc="-100" dirty="0">
                                <a:latin typeface="Consolas" panose="020B0609020204030204" pitchFamily="49" charset="0"/>
                                <a:ea typeface="Calibri" panose="020F0502020204030204" pitchFamily="34" charset="0"/>
                                <a:cs typeface="Times New Roman" panose="02020603050405020304" pitchFamily="18" charset="0"/>
                              </a:rPr>
                              <m:t>l</m:t>
                            </m:r>
                            <m:r>
                              <a:rPr lang="en-US" sz="2200" i="1" spc="-100">
                                <a:latin typeface="Cambria Math" panose="02040503050406030204" pitchFamily="18" charset="0"/>
                                <a:ea typeface="Calibri" panose="020F0502020204030204" pitchFamily="34" charset="0"/>
                                <a:cs typeface="Times New Roman" panose="02020603050405020304" pitchFamily="18" charset="0"/>
                              </a:rPr>
                              <m:t>𝑛</m:t>
                            </m:r>
                          </m:num>
                          <m:den>
                            <m:r>
                              <a:rPr lang="en-US" sz="2200" i="1" spc="-100">
                                <a:latin typeface="Cambria Math" panose="02040503050406030204" pitchFamily="18" charset="0"/>
                                <a:ea typeface="Calibri" panose="020F0502020204030204" pitchFamily="34" charset="0"/>
                                <a:cs typeface="Times New Roman" panose="02020603050405020304" pitchFamily="18" charset="0"/>
                              </a:rPr>
                              <m:t>𝑑</m:t>
                            </m:r>
                          </m:den>
                        </m:f>
                        <m:r>
                          <a:rPr lang="en-US" sz="2200" i="1" spc="-100">
                            <a:latin typeface="Cambria Math" panose="02040503050406030204" pitchFamily="18" charset="0"/>
                            <a:ea typeface="Calibri" panose="020F0502020204030204" pitchFamily="34" charset="0"/>
                            <a:cs typeface="Times New Roman" panose="02020603050405020304" pitchFamily="18" charset="0"/>
                          </a:rPr>
                          <m:t>]</m:t>
                        </m:r>
                      </m:e>
                      <m:sub>
                        <m:r>
                          <a:rPr lang="en-US" sz="2200" i="1" spc="-100">
                            <a:latin typeface="Cambria Math" panose="02040503050406030204" pitchFamily="18" charset="0"/>
                            <a:ea typeface="Calibri" panose="020F0502020204030204" pitchFamily="34" charset="0"/>
                            <a:cs typeface="Times New Roman" panose="02020603050405020304" pitchFamily="18" charset="0"/>
                          </a:rPr>
                          <m:t>𝑛</m:t>
                        </m:r>
                      </m:sub>
                    </m:sSub>
                  </m:oMath>
                </a14:m>
                <a:endParaRPr lang="en-US" sz="2200" spc="-1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543309" y="1238276"/>
                <a:ext cx="8515847" cy="5568191"/>
              </a:xfrm>
              <a:prstGeom prst="rect">
                <a:avLst/>
              </a:prstGeom>
              <a:blipFill>
                <a:blip r:embed="rId2"/>
                <a:stretch>
                  <a:fillRect l="-1074" t="-875"/>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D09D76E2-E9D1-4670-B4F2-C75442B4FFA0}"/>
              </a:ext>
            </a:extLst>
          </p:cNvPr>
          <p:cNvSpPr/>
          <p:nvPr/>
        </p:nvSpPr>
        <p:spPr>
          <a:xfrm>
            <a:off x="1464056" y="392139"/>
            <a:ext cx="9508743" cy="707886"/>
          </a:xfrm>
          <a:prstGeom prst="rect">
            <a:avLst/>
          </a:prstGeom>
        </p:spPr>
        <p:txBody>
          <a:bodyPr wrap="square">
            <a:spAutoFit/>
          </a:bodyPr>
          <a:lstStyle/>
          <a:p>
            <a:r>
              <a:rPr lang="en-US" sz="3200" dirty="0"/>
              <a:t>RSA Cryptography – Formalization</a:t>
            </a:r>
            <a:r>
              <a:rPr lang="en-US" sz="4000" dirty="0"/>
              <a:t> </a:t>
            </a:r>
            <a:r>
              <a:rPr lang="en-US" sz="2400" dirty="0"/>
              <a:t>(another way of writing) </a:t>
            </a:r>
          </a:p>
        </p:txBody>
      </p:sp>
      <p:sp>
        <p:nvSpPr>
          <p:cNvPr id="4" name="TextBox 3">
            <a:extLst>
              <a:ext uri="{FF2B5EF4-FFF2-40B4-BE49-F238E27FC236}">
                <a16:creationId xmlns:a16="http://schemas.microsoft.com/office/drawing/2014/main" id="{4AF8A457-1EBE-4BF6-9B40-EBF0B2EA9128}"/>
              </a:ext>
            </a:extLst>
          </p:cNvPr>
          <p:cNvSpPr txBox="1"/>
          <p:nvPr/>
        </p:nvSpPr>
        <p:spPr>
          <a:xfrm>
            <a:off x="10903131" y="4754880"/>
            <a:ext cx="1097280" cy="369332"/>
          </a:xfrm>
          <a:prstGeom prst="rect">
            <a:avLst/>
          </a:prstGeom>
          <a:noFill/>
        </p:spPr>
        <p:txBody>
          <a:bodyPr wrap="square" rtlCol="0">
            <a:spAutoFit/>
          </a:bodyPr>
          <a:lstStyle/>
          <a:p>
            <a:r>
              <a:rPr lang="en-US" dirty="0"/>
              <a:t>462</a:t>
            </a:r>
          </a:p>
        </p:txBody>
      </p:sp>
    </p:spTree>
    <p:extLst>
      <p:ext uri="{BB962C8B-B14F-4D97-AF65-F5344CB8AC3E}">
        <p14:creationId xmlns:p14="http://schemas.microsoft.com/office/powerpoint/2010/main" val="35917630"/>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E74F76-9DC1-4A44-BDB5-0F86498344C4}"/>
              </a:ext>
            </a:extLst>
          </p:cNvPr>
          <p:cNvSpPr txBox="1"/>
          <p:nvPr/>
        </p:nvSpPr>
        <p:spPr>
          <a:xfrm>
            <a:off x="1127477" y="1155798"/>
            <a:ext cx="10515883" cy="5702201"/>
          </a:xfrm>
          <a:prstGeom prst="rect">
            <a:avLst/>
          </a:prstGeom>
          <a:solidFill>
            <a:schemeClr val="accent5">
              <a:lumMod val="20000"/>
              <a:lumOff val="80000"/>
            </a:schemeClr>
          </a:solidFill>
        </p:spPr>
        <p:txBody>
          <a:bodyPr wrap="square" rtlCol="0">
            <a:spAutoFit/>
          </a:bodyPr>
          <a:lstStyle/>
          <a:p>
            <a:endParaRPr lang="en-US" dirty="0"/>
          </a:p>
        </p:txBody>
      </p:sp>
      <p:sp>
        <p:nvSpPr>
          <p:cNvPr id="2" name="Rectangle 1"/>
          <p:cNvSpPr/>
          <p:nvPr/>
        </p:nvSpPr>
        <p:spPr>
          <a:xfrm>
            <a:off x="1464057" y="1516951"/>
            <a:ext cx="9760417" cy="4770537"/>
          </a:xfrm>
          <a:prstGeom prst="rect">
            <a:avLst/>
          </a:prstGeom>
        </p:spPr>
        <p:txBody>
          <a:bodyPr wrap="square">
            <a:spAutoFit/>
          </a:bodyPr>
          <a:lstStyle/>
          <a:p>
            <a:pPr>
              <a:spcAft>
                <a:spcPts val="18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Algorithm</a:t>
            </a: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 </a:t>
            </a:r>
            <a:r>
              <a:rPr lang="en-US" sz="2400" spc="-100" dirty="0" err="1">
                <a:latin typeface="Consolas" panose="020B0609020204030204" pitchFamily="49" charset="0"/>
                <a:ea typeface="Calibri" panose="020F0502020204030204" pitchFamily="34" charset="0"/>
                <a:cs typeface="Times New Roman" panose="02020603050405020304" pitchFamily="18" charset="0"/>
              </a:rPr>
              <a:t>E</a:t>
            </a:r>
            <a:r>
              <a:rPr lang="en-US" sz="2400" spc="-100" dirty="0" err="1">
                <a:effectLst/>
                <a:latin typeface="Consolas" panose="020B0609020204030204" pitchFamily="49" charset="0"/>
                <a:ea typeface="Calibri" panose="020F0502020204030204" pitchFamily="34" charset="0"/>
                <a:cs typeface="Times New Roman" panose="02020603050405020304" pitchFamily="18" charset="0"/>
              </a:rPr>
              <a:t>xtended_</a:t>
            </a:r>
            <a:r>
              <a:rPr lang="en-US" sz="2200" spc="-100" dirty="0" err="1">
                <a:effectLst/>
                <a:latin typeface="Consolas" panose="020B0609020204030204" pitchFamily="49" charset="0"/>
                <a:ea typeface="Calibri" panose="020F0502020204030204" pitchFamily="34" charset="0"/>
                <a:cs typeface="Times New Roman" panose="02020603050405020304" pitchFamily="18" charset="0"/>
              </a:rPr>
              <a:t>Euclid</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(int n, int m, int&amp; </a:t>
            </a:r>
            <a:r>
              <a:rPr lang="en-US" sz="2200" spc="-100" dirty="0" err="1">
                <a:effectLst/>
                <a:latin typeface="Consolas" panose="020B0609020204030204" pitchFamily="49" charset="0"/>
                <a:ea typeface="Calibri" panose="020F0502020204030204" pitchFamily="34" charset="0"/>
                <a:cs typeface="Times New Roman" panose="02020603050405020304" pitchFamily="18" charset="0"/>
              </a:rPr>
              <a:t>gcd</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int&amp; </a:t>
            </a:r>
            <a:r>
              <a:rPr lang="en-US" sz="2200" spc="-100" dirty="0" err="1">
                <a:effectLst/>
                <a:latin typeface="Consolas" panose="020B0609020204030204" pitchFamily="49" charset="0"/>
                <a:ea typeface="Calibri" panose="020F0502020204030204" pitchFamily="34" charset="0"/>
                <a:cs typeface="Times New Roman" panose="02020603050405020304" pitchFamily="18" charset="0"/>
              </a:rPr>
              <a:t>i</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int&amp; j)</a:t>
            </a:r>
          </a:p>
          <a:p>
            <a:pPr marL="457200" marR="0">
              <a:spcBef>
                <a:spcPts val="0"/>
              </a:spcBef>
              <a:spcAft>
                <a:spcPts val="6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//Find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gcd</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(n, m) =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*n + j*m.</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6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Inputs: a positive integer n and a nonnegative m.</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a:spcAft>
                <a:spcPts val="6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Outputs: </a:t>
            </a:r>
            <a:r>
              <a:rPr lang="en-US" sz="22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200" dirty="0">
                <a:latin typeface="Times New Roman" panose="02020603050405020304" pitchFamily="18" charset="0"/>
                <a:ea typeface="Calibri" panose="020F0502020204030204" pitchFamily="34" charset="0"/>
                <a:cs typeface="Times New Roman" panose="02020603050405020304" pitchFamily="18" charset="0"/>
              </a:rPr>
              <a:t> of n and m, and integers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and j such that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200" dirty="0">
                <a:latin typeface="Times New Roman" panose="02020603050405020304" pitchFamily="18" charset="0"/>
                <a:ea typeface="Calibri" panose="020F0502020204030204" pitchFamily="34" charset="0"/>
                <a:cs typeface="Times New Roman" panose="02020603050405020304" pitchFamily="18" charset="0"/>
              </a:rPr>
              <a:t> =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*n + j*m</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600"/>
              </a:spcAft>
            </a:pP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if (m == 0) { </a:t>
            </a:r>
            <a:r>
              <a:rPr lang="en-US" sz="2200" spc="-100" dirty="0" err="1">
                <a:effectLst/>
                <a:latin typeface="Consolas" panose="020B0609020204030204" pitchFamily="49" charset="0"/>
                <a:ea typeface="Calibri" panose="020F0502020204030204" pitchFamily="34" charset="0"/>
                <a:cs typeface="Times New Roman" panose="02020603050405020304" pitchFamily="18" charset="0"/>
              </a:rPr>
              <a:t>gcd</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 n; </a:t>
            </a:r>
            <a:r>
              <a:rPr lang="en-US" sz="2200" spc="-100" dirty="0" err="1">
                <a:effectLst/>
                <a:latin typeface="Consolas" panose="020B0609020204030204" pitchFamily="49" charset="0"/>
                <a:ea typeface="Calibri" panose="020F0502020204030204" pitchFamily="34" charset="0"/>
                <a:cs typeface="Times New Roman" panose="02020603050405020304" pitchFamily="18" charset="0"/>
              </a:rPr>
              <a:t>i</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 1; j= 0;}</a:t>
            </a:r>
          </a:p>
          <a:p>
            <a:pPr marL="457200" marR="0">
              <a:spcBef>
                <a:spcPts val="0"/>
              </a:spcBef>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  else { int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b="1" spc="-100" dirty="0">
                <a:latin typeface="Calibri" panose="020F0502020204030204" pitchFamily="34" charset="0"/>
                <a:ea typeface="Calibri" panose="020F0502020204030204" pitchFamily="34" charset="0"/>
                <a:cs typeface="Calibri" panose="020F0502020204030204" pitchFamily="34" charset="0"/>
              </a:rPr>
              <a:t>’</a:t>
            </a:r>
            <a:r>
              <a:rPr lang="en-US" sz="2200" spc="-100" dirty="0">
                <a:latin typeface="Consolas" panose="020B0609020204030204" pitchFamily="49" charset="0"/>
                <a:ea typeface="Calibri" panose="020F0502020204030204" pitchFamily="34" charset="0"/>
                <a:cs typeface="Times New Roman" panose="02020603050405020304" pitchFamily="18" charset="0"/>
              </a:rPr>
              <a:t>, j</a:t>
            </a:r>
            <a:r>
              <a:rPr lang="en-US" sz="2200" b="1" spc="-100" dirty="0">
                <a:latin typeface="Calibri" panose="020F0502020204030204" pitchFamily="34" charset="0"/>
                <a:ea typeface="Calibri" panose="020F0502020204030204" pitchFamily="34" charset="0"/>
                <a:cs typeface="Calibri" panose="020F0502020204030204" pitchFamily="34" charset="0"/>
              </a:rPr>
              <a:t>’</a:t>
            </a:r>
            <a:r>
              <a:rPr lang="en-US" sz="2200" spc="-100" dirty="0">
                <a:latin typeface="Consolas" panose="020B0609020204030204" pitchFamily="49" charset="0"/>
                <a:ea typeface="Calibri" panose="020F0502020204030204" pitchFamily="34" charset="0"/>
                <a:cs typeface="Times New Roman" panose="02020603050405020304" pitchFamily="18" charset="0"/>
              </a:rPr>
              <a:t>, </a:t>
            </a:r>
            <a:r>
              <a:rPr lang="en-US" sz="2200" spc="-100" dirty="0" err="1">
                <a:latin typeface="Consolas" panose="020B0609020204030204" pitchFamily="49" charset="0"/>
                <a:ea typeface="Calibri" panose="020F0502020204030204" pitchFamily="34" charset="0"/>
                <a:cs typeface="Times New Roman" panose="02020603050405020304" pitchFamily="18" charset="0"/>
              </a:rPr>
              <a:t>gcd</a:t>
            </a:r>
            <a:r>
              <a:rPr lang="en-US" sz="2200" b="1" spc="-100" dirty="0">
                <a:latin typeface="Calibri" panose="020F0502020204030204" pitchFamily="34" charset="0"/>
                <a:ea typeface="Calibri" panose="020F0502020204030204" pitchFamily="34" charset="0"/>
                <a:cs typeface="Calibri" panose="020F0502020204030204" pitchFamily="34" charset="0"/>
              </a:rPr>
              <a:t>’</a:t>
            </a:r>
            <a:r>
              <a:rPr lang="en-US" sz="2200" spc="-100" dirty="0">
                <a:latin typeface="Consolas" panose="020B0609020204030204" pitchFamily="49" charset="0"/>
                <a:ea typeface="Calibri" panose="020F0502020204030204" pitchFamily="34" charset="0"/>
                <a:cs typeface="Times New Roman" panose="02020603050405020304" pitchFamily="18" charset="0"/>
              </a:rPr>
              <a:t>;</a:t>
            </a:r>
          </a:p>
          <a:p>
            <a:pPr marL="457200" marR="0">
              <a:spcBef>
                <a:spcPts val="0"/>
              </a:spcBef>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         Extended-Euclid (m, n mod m, </a:t>
            </a:r>
            <a:r>
              <a:rPr lang="en-US" sz="2200" spc="-100" dirty="0" err="1">
                <a:latin typeface="Consolas" panose="020B0609020204030204" pitchFamily="49" charset="0"/>
                <a:ea typeface="Calibri" panose="020F0502020204030204" pitchFamily="34" charset="0"/>
                <a:cs typeface="Times New Roman" panose="02020603050405020304" pitchFamily="18" charset="0"/>
              </a:rPr>
              <a:t>gcd</a:t>
            </a:r>
            <a:r>
              <a:rPr lang="en-US" sz="2200" b="1" spc="-100" dirty="0">
                <a:latin typeface="Calibri" panose="020F0502020204030204" pitchFamily="34" charset="0"/>
                <a:ea typeface="Calibri" panose="020F0502020204030204" pitchFamily="34" charset="0"/>
                <a:cs typeface="Calibri" panose="020F0502020204030204" pitchFamily="34" charset="0"/>
              </a:rPr>
              <a:t>’</a:t>
            </a:r>
            <a:r>
              <a:rPr lang="en-US" sz="2200" spc="-100" dirty="0">
                <a:latin typeface="Consolas" panose="020B0609020204030204" pitchFamily="49" charset="0"/>
                <a:ea typeface="Calibri" panose="020F0502020204030204" pitchFamily="34" charset="0"/>
                <a:cs typeface="Times New Roman" panose="02020603050405020304" pitchFamily="18" charset="0"/>
              </a:rPr>
              <a:t>,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b="1" spc="-100" dirty="0">
                <a:latin typeface="Calibri" panose="020F0502020204030204" pitchFamily="34" charset="0"/>
                <a:ea typeface="Calibri" panose="020F0502020204030204" pitchFamily="34" charset="0"/>
                <a:cs typeface="Calibri" panose="020F0502020204030204" pitchFamily="34" charset="0"/>
              </a:rPr>
              <a:t>’</a:t>
            </a:r>
            <a:r>
              <a:rPr lang="en-US" sz="2200" spc="-100" dirty="0">
                <a:latin typeface="Consolas" panose="020B0609020204030204" pitchFamily="49" charset="0"/>
                <a:ea typeface="Calibri" panose="020F0502020204030204" pitchFamily="34" charset="0"/>
                <a:cs typeface="Times New Roman" panose="02020603050405020304" pitchFamily="18" charset="0"/>
              </a:rPr>
              <a:t>, j</a:t>
            </a:r>
            <a:r>
              <a:rPr lang="en-US" sz="2200" b="1" spc="-100" dirty="0">
                <a:latin typeface="Calibri" panose="020F0502020204030204" pitchFamily="34" charset="0"/>
                <a:ea typeface="Calibri" panose="020F0502020204030204" pitchFamily="34" charset="0"/>
                <a:cs typeface="Calibri" panose="020F0502020204030204" pitchFamily="34" charset="0"/>
              </a:rPr>
              <a:t>’</a:t>
            </a:r>
            <a:r>
              <a:rPr lang="en-US" sz="2200" spc="-100" dirty="0">
                <a:latin typeface="Consolas" panose="020B0609020204030204" pitchFamily="49" charset="0"/>
                <a:ea typeface="Calibri" panose="020F0502020204030204" pitchFamily="34" charset="0"/>
                <a:cs typeface="Times New Roman" panose="02020603050405020304" pitchFamily="18" charset="0"/>
              </a:rPr>
              <a:t>);</a:t>
            </a:r>
          </a:p>
          <a:p>
            <a:pPr marL="457200" marR="0">
              <a:spcBef>
                <a:spcPts val="0"/>
              </a:spcBef>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         </a:t>
            </a:r>
            <a:r>
              <a:rPr lang="en-US" sz="2200" spc="-100" dirty="0" err="1">
                <a:latin typeface="Consolas" panose="020B0609020204030204" pitchFamily="49" charset="0"/>
                <a:ea typeface="Calibri" panose="020F0502020204030204" pitchFamily="34" charset="0"/>
                <a:cs typeface="Times New Roman" panose="02020603050405020304" pitchFamily="18" charset="0"/>
              </a:rPr>
              <a:t>gcd</a:t>
            </a:r>
            <a:r>
              <a:rPr lang="en-US" sz="2200" spc="-100" dirty="0">
                <a:latin typeface="Consolas" panose="020B0609020204030204" pitchFamily="49" charset="0"/>
                <a:ea typeface="Calibri" panose="020F0502020204030204" pitchFamily="34" charset="0"/>
                <a:cs typeface="Times New Roman" panose="02020603050405020304" pitchFamily="18" charset="0"/>
              </a:rPr>
              <a:t> = </a:t>
            </a:r>
            <a:r>
              <a:rPr lang="en-US" sz="2200" spc="-100" dirty="0" err="1">
                <a:latin typeface="Consolas" panose="020B0609020204030204" pitchFamily="49" charset="0"/>
                <a:ea typeface="Calibri" panose="020F0502020204030204" pitchFamily="34" charset="0"/>
                <a:cs typeface="Times New Roman" panose="02020603050405020304" pitchFamily="18" charset="0"/>
              </a:rPr>
              <a:t>gcd</a:t>
            </a:r>
            <a:r>
              <a:rPr lang="en-US" sz="2200" b="1" spc="-100" dirty="0">
                <a:latin typeface="Calibri" panose="020F0502020204030204" pitchFamily="34" charset="0"/>
                <a:ea typeface="Calibri" panose="020F0502020204030204" pitchFamily="34" charset="0"/>
                <a:cs typeface="Calibri" panose="020F0502020204030204" pitchFamily="34" charset="0"/>
              </a:rPr>
              <a:t>’</a:t>
            </a:r>
            <a:r>
              <a:rPr lang="en-US" sz="2200" spc="-100" dirty="0">
                <a:latin typeface="Consolas" panose="020B0609020204030204" pitchFamily="49" charset="0"/>
                <a:ea typeface="Calibri" panose="020F0502020204030204" pitchFamily="34" charset="0"/>
                <a:cs typeface="Times New Roman" panose="02020603050405020304" pitchFamily="18" charset="0"/>
              </a:rPr>
              <a:t>;</a:t>
            </a:r>
          </a:p>
          <a:p>
            <a:pPr marL="457200" marR="0">
              <a:spcBef>
                <a:spcPts val="0"/>
              </a:spcBef>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 = j</a:t>
            </a:r>
            <a:r>
              <a:rPr lang="en-US" sz="2200" b="1" spc="-100" dirty="0">
                <a:latin typeface="Calibri" panose="020F0502020204030204" pitchFamily="34" charset="0"/>
                <a:ea typeface="Calibri" panose="020F0502020204030204" pitchFamily="34" charset="0"/>
                <a:cs typeface="Calibri" panose="020F0502020204030204" pitchFamily="34" charset="0"/>
              </a:rPr>
              <a:t> ’</a:t>
            </a:r>
            <a:r>
              <a:rPr lang="en-US" sz="2200" spc="-100" dirty="0">
                <a:latin typeface="Consolas" panose="020B0609020204030204" pitchFamily="49" charset="0"/>
                <a:ea typeface="Calibri" panose="020F0502020204030204" pitchFamily="34" charset="0"/>
                <a:cs typeface="Times New Roman" panose="02020603050405020304" pitchFamily="18" charset="0"/>
              </a:rPr>
              <a:t>;</a:t>
            </a:r>
          </a:p>
          <a:p>
            <a:pPr marL="457200" marR="0">
              <a:spcBef>
                <a:spcPts val="0"/>
              </a:spcBef>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         j =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b="1" spc="-100" dirty="0">
                <a:latin typeface="Calibri" panose="020F0502020204030204" pitchFamily="34" charset="0"/>
                <a:ea typeface="Calibri" panose="020F0502020204030204" pitchFamily="34" charset="0"/>
                <a:cs typeface="Calibri" panose="020F0502020204030204" pitchFamily="34" charset="0"/>
              </a:rPr>
              <a:t>’</a:t>
            </a:r>
            <a:r>
              <a:rPr lang="en-US" sz="2200" spc="-100" dirty="0">
                <a:latin typeface="Consolas" panose="020B0609020204030204" pitchFamily="49" charset="0"/>
                <a:ea typeface="Calibri" panose="020F0502020204030204" pitchFamily="34" charset="0"/>
                <a:cs typeface="Times New Roman" panose="02020603050405020304" pitchFamily="18" charset="0"/>
              </a:rPr>
              <a:t> + </a:t>
            </a:r>
            <a:r>
              <a:rPr lang="en-US" sz="3000" spc="-100" baseline="-25000" dirty="0">
                <a:latin typeface="Cambria Math" panose="02040503050406030204" pitchFamily="18" charset="0"/>
                <a:ea typeface="Cambria Math" panose="02040503050406030204" pitchFamily="18" charset="0"/>
                <a:cs typeface="Times New Roman" panose="02020603050405020304" pitchFamily="18" charset="0"/>
              </a:rPr>
              <a:t>└ </a:t>
            </a:r>
            <a:r>
              <a:rPr lang="en-US" sz="2200" spc="-100" dirty="0">
                <a:latin typeface="Consolas" panose="020B0609020204030204" pitchFamily="49" charset="0"/>
                <a:ea typeface="Calibri" panose="020F0502020204030204" pitchFamily="34" charset="0"/>
                <a:cs typeface="Times New Roman" panose="02020603050405020304" pitchFamily="18" charset="0"/>
              </a:rPr>
              <a:t>n/m</a:t>
            </a:r>
            <a:r>
              <a:rPr lang="en-US" sz="2400" b="1" spc="-100" baseline="-25000" dirty="0">
                <a:latin typeface="Cambria Math" panose="02040503050406030204" pitchFamily="18" charset="0"/>
                <a:ea typeface="Cambria Math" panose="02040503050406030204" pitchFamily="18" charset="0"/>
                <a:cs typeface="Calibri" panose="020F0502020204030204" pitchFamily="34" charset="0"/>
              </a:rPr>
              <a:t> </a:t>
            </a:r>
            <a:r>
              <a:rPr lang="en-US" sz="3000" b="1" spc="-100" baseline="-25000" dirty="0">
                <a:latin typeface="Cambria Math" panose="02040503050406030204" pitchFamily="18" charset="0"/>
                <a:ea typeface="Cambria Math" panose="02040503050406030204" pitchFamily="18" charset="0"/>
                <a:cs typeface="Calibri" panose="020F0502020204030204" pitchFamily="34" charset="0"/>
              </a:rPr>
              <a:t>┘</a:t>
            </a:r>
            <a:r>
              <a:rPr lang="en-US" sz="2200" b="1" spc="-100" baseline="-25000" dirty="0">
                <a:latin typeface="Consolas" panose="020B0609020204030204" pitchFamily="49" charset="0"/>
                <a:ea typeface="Cambria Math" panose="02040503050406030204" pitchFamily="18" charset="0"/>
                <a:cs typeface="Times New Roman" panose="02020603050405020304" pitchFamily="18" charset="0"/>
              </a:rPr>
              <a:t> </a:t>
            </a:r>
            <a:r>
              <a:rPr lang="en-US" sz="2200" spc="-100" dirty="0">
                <a:latin typeface="Consolas" panose="020B0609020204030204" pitchFamily="49" charset="0"/>
                <a:ea typeface="Calibri" panose="020F0502020204030204" pitchFamily="34" charset="0"/>
                <a:cs typeface="Times New Roman" panose="02020603050405020304" pitchFamily="18" charset="0"/>
              </a:rPr>
              <a:t>j</a:t>
            </a:r>
            <a:r>
              <a:rPr lang="en-US" sz="2200" b="1" spc="-100" dirty="0">
                <a:latin typeface="Calibri" panose="020F0502020204030204" pitchFamily="34" charset="0"/>
                <a:ea typeface="Calibri" panose="020F0502020204030204" pitchFamily="34" charset="0"/>
                <a:cs typeface="Calibri" panose="020F0502020204030204" pitchFamily="34" charset="0"/>
              </a:rPr>
              <a:t>’ </a:t>
            </a:r>
            <a:r>
              <a:rPr lang="en-US" sz="2200" spc="-100" dirty="0">
                <a:latin typeface="Consolas" panose="020B0609020204030204" pitchFamily="49" charset="0"/>
                <a:ea typeface="Calibri" panose="020F0502020204030204" pitchFamily="34" charset="0"/>
                <a:cs typeface="Times New Roman" panose="02020603050405020304" pitchFamily="18" charset="0"/>
              </a:rPr>
              <a:t>;}</a:t>
            </a:r>
          </a:p>
          <a:p>
            <a:pPr marL="457200" marR="0">
              <a:spcBef>
                <a:spcPts val="0"/>
              </a:spcBef>
              <a:spcAft>
                <a:spcPts val="600"/>
              </a:spcAft>
            </a:pP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a:t>
            </a:r>
          </a:p>
        </p:txBody>
      </p:sp>
      <p:sp>
        <p:nvSpPr>
          <p:cNvPr id="3" name="Rectangle 2">
            <a:extLst>
              <a:ext uri="{FF2B5EF4-FFF2-40B4-BE49-F238E27FC236}">
                <a16:creationId xmlns:a16="http://schemas.microsoft.com/office/drawing/2014/main" id="{D09D76E2-E9D1-4670-B4F2-C75442B4FFA0}"/>
              </a:ext>
            </a:extLst>
          </p:cNvPr>
          <p:cNvSpPr/>
          <p:nvPr/>
        </p:nvSpPr>
        <p:spPr>
          <a:xfrm>
            <a:off x="1464056" y="392139"/>
            <a:ext cx="9874503" cy="584775"/>
          </a:xfrm>
          <a:prstGeom prst="rect">
            <a:avLst/>
          </a:prstGeom>
        </p:spPr>
        <p:txBody>
          <a:bodyPr wrap="square">
            <a:spAutoFit/>
          </a:bodyPr>
          <a:lstStyle/>
          <a:p>
            <a:r>
              <a:rPr lang="en-US" sz="3200" dirty="0"/>
              <a:t>RSA Cryptography – Formalization (</a:t>
            </a:r>
            <a:r>
              <a:rPr lang="en-US" sz="2400" dirty="0"/>
              <a:t>another way of writing</a:t>
            </a:r>
            <a:r>
              <a:rPr lang="en-US" sz="3200" dirty="0"/>
              <a:t>)</a:t>
            </a:r>
          </a:p>
        </p:txBody>
      </p:sp>
    </p:spTree>
    <p:extLst>
      <p:ext uri="{BB962C8B-B14F-4D97-AF65-F5344CB8AC3E}">
        <p14:creationId xmlns:p14="http://schemas.microsoft.com/office/powerpoint/2010/main" val="2554614119"/>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0D153A-48AC-4851-B465-A48E075F7894}"/>
              </a:ext>
            </a:extLst>
          </p:cNvPr>
          <p:cNvSpPr/>
          <p:nvPr/>
        </p:nvSpPr>
        <p:spPr>
          <a:xfrm>
            <a:off x="1422399" y="6394603"/>
            <a:ext cx="8676512" cy="463397"/>
          </a:xfrm>
          <a:prstGeom prst="rect">
            <a:avLst/>
          </a:prstGeom>
        </p:spPr>
        <p:txBody>
          <a:bodyPr wrap="square">
            <a:spAutoFit/>
          </a:bodyPr>
          <a:lstStyle/>
          <a:p>
            <a:pPr>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end</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3" name="Table 3">
                <a:extLst>
                  <a:ext uri="{FF2B5EF4-FFF2-40B4-BE49-F238E27FC236}">
                    <a16:creationId xmlns:a16="http://schemas.microsoft.com/office/drawing/2014/main" id="{51159CD5-ED60-D9C9-DD00-FFECB88DFF20}"/>
                  </a:ext>
                </a:extLst>
              </p:cNvPr>
              <p:cNvGraphicFramePr>
                <a:graphicFrameLocks noGrp="1"/>
              </p:cNvGraphicFramePr>
              <p:nvPr/>
            </p:nvGraphicFramePr>
            <p:xfrm>
              <a:off x="1727200" y="775084"/>
              <a:ext cx="4230252" cy="3200400"/>
            </p:xfrm>
            <a:graphic>
              <a:graphicData uri="http://schemas.openxmlformats.org/drawingml/2006/table">
                <a:tbl>
                  <a:tblPr firstRow="1" bandRow="1">
                    <a:tableStyleId>{5C22544A-7EE6-4342-B048-85BDC9FD1C3A}</a:tableStyleId>
                  </a:tblPr>
                  <a:tblGrid>
                    <a:gridCol w="705042">
                      <a:extLst>
                        <a:ext uri="{9D8B030D-6E8A-4147-A177-3AD203B41FA5}">
                          <a16:colId xmlns:a16="http://schemas.microsoft.com/office/drawing/2014/main" val="2177223031"/>
                        </a:ext>
                      </a:extLst>
                    </a:gridCol>
                    <a:gridCol w="705042">
                      <a:extLst>
                        <a:ext uri="{9D8B030D-6E8A-4147-A177-3AD203B41FA5}">
                          <a16:colId xmlns:a16="http://schemas.microsoft.com/office/drawing/2014/main" val="2975947207"/>
                        </a:ext>
                      </a:extLst>
                    </a:gridCol>
                    <a:gridCol w="705042">
                      <a:extLst>
                        <a:ext uri="{9D8B030D-6E8A-4147-A177-3AD203B41FA5}">
                          <a16:colId xmlns:a16="http://schemas.microsoft.com/office/drawing/2014/main" val="1942568182"/>
                        </a:ext>
                      </a:extLst>
                    </a:gridCol>
                    <a:gridCol w="705042">
                      <a:extLst>
                        <a:ext uri="{9D8B030D-6E8A-4147-A177-3AD203B41FA5}">
                          <a16:colId xmlns:a16="http://schemas.microsoft.com/office/drawing/2014/main" val="3986777154"/>
                        </a:ext>
                      </a:extLst>
                    </a:gridCol>
                    <a:gridCol w="705042">
                      <a:extLst>
                        <a:ext uri="{9D8B030D-6E8A-4147-A177-3AD203B41FA5}">
                          <a16:colId xmlns:a16="http://schemas.microsoft.com/office/drawing/2014/main" val="1734620133"/>
                        </a:ext>
                      </a:extLst>
                    </a:gridCol>
                    <a:gridCol w="705042">
                      <a:extLst>
                        <a:ext uri="{9D8B030D-6E8A-4147-A177-3AD203B41FA5}">
                          <a16:colId xmlns:a16="http://schemas.microsoft.com/office/drawing/2014/main" val="1582980611"/>
                        </a:ext>
                      </a:extLst>
                    </a:gridCol>
                  </a:tblGrid>
                  <a:tr h="435539">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Call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err="1">
                              <a:solidFill>
                                <a:schemeClr val="tx1"/>
                              </a:solidFill>
                              <a:latin typeface="Times New Roman" panose="02020603050405020304" pitchFamily="18" charset="0"/>
                              <a:cs typeface="Times New Roman" panose="02020603050405020304" pitchFamily="18" charset="0"/>
                            </a:rPr>
                            <a:t>gcd</a:t>
                          </a:r>
                          <a:endParaRPr lang="en-US" sz="2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err="1">
                              <a:solidFill>
                                <a:schemeClr val="tx1"/>
                              </a:solidFill>
                              <a:latin typeface="Times New Roman" panose="02020603050405020304" pitchFamily="18" charset="0"/>
                              <a:cs typeface="Times New Roman" panose="02020603050405020304" pitchFamily="18" charset="0"/>
                            </a:rPr>
                            <a:t>i</a:t>
                          </a:r>
                          <a:endParaRPr lang="en-US" sz="2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63777403"/>
                      </a:ext>
                    </a:extLst>
                  </a:tr>
                  <a:tr h="435539">
                    <a:tc>
                      <a:txBody>
                        <a:bodyPr/>
                        <a:lstStyle/>
                        <a:p>
                          <a:pPr algn="ctr"/>
                          <a:endParaRPr lang="en-US" sz="24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2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2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83867628"/>
                      </a:ext>
                    </a:extLst>
                  </a:tr>
                  <a:tr h="435539">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43960132"/>
                      </a:ext>
                    </a:extLst>
                  </a:tr>
                  <a:tr h="435539">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13443936"/>
                      </a:ext>
                    </a:extLst>
                  </a:tr>
                  <a:tr h="435539">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327549"/>
                      </a:ext>
                    </a:extLst>
                  </a:tr>
                  <a:tr h="435539">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71660229"/>
                      </a:ext>
                    </a:extLst>
                  </a:tr>
                  <a:tr h="435539">
                    <a:tc>
                      <a:txBody>
                        <a:bodyPr/>
                        <a:lstStyle/>
                        <a:p>
                          <a:pPr algn="ctr"/>
                          <a:endParaRPr lang="en-US" sz="24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2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2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2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2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2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33904856"/>
                      </a:ext>
                    </a:extLst>
                  </a:tr>
                </a:tbl>
              </a:graphicData>
            </a:graphic>
          </p:graphicFrame>
        </mc:Choice>
        <mc:Fallback xmlns="">
          <p:graphicFrame>
            <p:nvGraphicFramePr>
              <p:cNvPr id="3" name="Table 3">
                <a:extLst>
                  <a:ext uri="{FF2B5EF4-FFF2-40B4-BE49-F238E27FC236}">
                    <a16:creationId xmlns:a16="http://schemas.microsoft.com/office/drawing/2014/main" id="{51159CD5-ED60-D9C9-DD00-FFECB88DFF20}"/>
                  </a:ext>
                </a:extLst>
              </p:cNvPr>
              <p:cNvGraphicFramePr>
                <a:graphicFrameLocks noGrp="1"/>
              </p:cNvGraphicFramePr>
              <p:nvPr>
                <p:extLst>
                  <p:ext uri="{D42A27DB-BD31-4B8C-83A1-F6EECF244321}">
                    <p14:modId xmlns:p14="http://schemas.microsoft.com/office/powerpoint/2010/main" val="2815922426"/>
                  </p:ext>
                </p:extLst>
              </p:nvPr>
            </p:nvGraphicFramePr>
            <p:xfrm>
              <a:off x="1727200" y="775084"/>
              <a:ext cx="4230252" cy="3200400"/>
            </p:xfrm>
            <a:graphic>
              <a:graphicData uri="http://schemas.openxmlformats.org/drawingml/2006/table">
                <a:tbl>
                  <a:tblPr firstRow="1" bandRow="1">
                    <a:tableStyleId>{5C22544A-7EE6-4342-B048-85BDC9FD1C3A}</a:tableStyleId>
                  </a:tblPr>
                  <a:tblGrid>
                    <a:gridCol w="705042">
                      <a:extLst>
                        <a:ext uri="{9D8B030D-6E8A-4147-A177-3AD203B41FA5}">
                          <a16:colId xmlns:a16="http://schemas.microsoft.com/office/drawing/2014/main" val="2177223031"/>
                        </a:ext>
                      </a:extLst>
                    </a:gridCol>
                    <a:gridCol w="705042">
                      <a:extLst>
                        <a:ext uri="{9D8B030D-6E8A-4147-A177-3AD203B41FA5}">
                          <a16:colId xmlns:a16="http://schemas.microsoft.com/office/drawing/2014/main" val="2975947207"/>
                        </a:ext>
                      </a:extLst>
                    </a:gridCol>
                    <a:gridCol w="705042">
                      <a:extLst>
                        <a:ext uri="{9D8B030D-6E8A-4147-A177-3AD203B41FA5}">
                          <a16:colId xmlns:a16="http://schemas.microsoft.com/office/drawing/2014/main" val="1942568182"/>
                        </a:ext>
                      </a:extLst>
                    </a:gridCol>
                    <a:gridCol w="705042">
                      <a:extLst>
                        <a:ext uri="{9D8B030D-6E8A-4147-A177-3AD203B41FA5}">
                          <a16:colId xmlns:a16="http://schemas.microsoft.com/office/drawing/2014/main" val="3986777154"/>
                        </a:ext>
                      </a:extLst>
                    </a:gridCol>
                    <a:gridCol w="705042">
                      <a:extLst>
                        <a:ext uri="{9D8B030D-6E8A-4147-A177-3AD203B41FA5}">
                          <a16:colId xmlns:a16="http://schemas.microsoft.com/office/drawing/2014/main" val="1734620133"/>
                        </a:ext>
                      </a:extLst>
                    </a:gridCol>
                    <a:gridCol w="705042">
                      <a:extLst>
                        <a:ext uri="{9D8B030D-6E8A-4147-A177-3AD203B41FA5}">
                          <a16:colId xmlns:a16="http://schemas.microsoft.com/office/drawing/2014/main" val="1582980611"/>
                        </a:ext>
                      </a:extLst>
                    </a:gridCol>
                  </a:tblGrid>
                  <a:tr h="457200">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Call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err="1">
                              <a:solidFill>
                                <a:schemeClr val="tx1"/>
                              </a:solidFill>
                              <a:latin typeface="Times New Roman" panose="02020603050405020304" pitchFamily="18" charset="0"/>
                              <a:cs typeface="Times New Roman" panose="02020603050405020304" pitchFamily="18" charset="0"/>
                            </a:rPr>
                            <a:t>gcd</a:t>
                          </a:r>
                          <a:endParaRPr lang="en-US" sz="2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err="1">
                              <a:solidFill>
                                <a:schemeClr val="tx1"/>
                              </a:solidFill>
                              <a:latin typeface="Times New Roman" panose="02020603050405020304" pitchFamily="18" charset="0"/>
                              <a:cs typeface="Times New Roman" panose="02020603050405020304" pitchFamily="18" charset="0"/>
                            </a:rPr>
                            <a:t>i</a:t>
                          </a:r>
                          <a:endParaRPr lang="en-US" sz="2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63777403"/>
                      </a:ext>
                    </a:extLst>
                  </a:tr>
                  <a:tr h="457200">
                    <a:tc>
                      <a:txBody>
                        <a:bodyPr/>
                        <a:lstStyle/>
                        <a:p>
                          <a:pPr algn="ctr"/>
                          <a:endParaRPr lang="en-US" sz="24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862" t="-110667" r="-400862" b="-50400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0862" t="-110667" r="-300862" b="-504000"/>
                          </a:stretch>
                        </a:blipFill>
                      </a:tcPr>
                    </a:tc>
                    <a:tc>
                      <a:txBody>
                        <a:bodyPr/>
                        <a:lstStyle/>
                        <a:p>
                          <a:pPr algn="ctr"/>
                          <a:endParaRPr lang="en-US" sz="24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83867628"/>
                      </a:ext>
                    </a:extLst>
                  </a:tr>
                  <a:tr h="457200">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43960132"/>
                      </a:ext>
                    </a:extLst>
                  </a:tr>
                  <a:tr h="457200">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13443936"/>
                      </a:ext>
                    </a:extLst>
                  </a:tr>
                  <a:tr h="457200">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327549"/>
                      </a:ext>
                    </a:extLst>
                  </a:tr>
                  <a:tr h="457200">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71660229"/>
                      </a:ext>
                    </a:extLst>
                  </a:tr>
                  <a:tr h="457200">
                    <a:tc>
                      <a:txBody>
                        <a:bodyPr/>
                        <a:lstStyle/>
                        <a:p>
                          <a:pPr algn="ctr"/>
                          <a:endParaRPr lang="en-US" sz="24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862" t="-612000" r="-400862" b="-2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0862" t="-612000" r="-300862" b="-2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3478" t="-612000" r="-203478" b="-2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612000" r="-101724" b="-2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0000" t="-612000" r="-1724" b="-2667"/>
                          </a:stretch>
                        </a:blipFill>
                      </a:tcPr>
                    </a:tc>
                    <a:extLst>
                      <a:ext uri="{0D108BD9-81ED-4DB2-BD59-A6C34878D82A}">
                        <a16:rowId xmlns:a16="http://schemas.microsoft.com/office/drawing/2014/main" val="833904856"/>
                      </a:ext>
                    </a:extLst>
                  </a:tr>
                </a:tbl>
              </a:graphicData>
            </a:graphic>
          </p:graphicFrame>
        </mc:Fallback>
      </mc:AlternateContent>
      <p:sp>
        <p:nvSpPr>
          <p:cNvPr id="4" name="TextBox 3">
            <a:extLst>
              <a:ext uri="{FF2B5EF4-FFF2-40B4-BE49-F238E27FC236}">
                <a16:creationId xmlns:a16="http://schemas.microsoft.com/office/drawing/2014/main" id="{CDB58B10-47F7-8528-C1CD-A9CF14D3AA44}"/>
              </a:ext>
            </a:extLst>
          </p:cNvPr>
          <p:cNvSpPr txBox="1"/>
          <p:nvPr/>
        </p:nvSpPr>
        <p:spPr>
          <a:xfrm>
            <a:off x="6511636" y="775084"/>
            <a:ext cx="4812145" cy="415498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table illustrates the flow of the Algorithm when the top-level call is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Extended_Euclid</a:t>
            </a:r>
            <a:r>
              <a:rPr lang="en-US" sz="2400" dirty="0">
                <a:latin typeface="Times New Roman" panose="02020603050405020304" pitchFamily="18" charset="0"/>
                <a:cs typeface="Times New Roman" panose="02020603050405020304" pitchFamily="18" charset="0"/>
              </a:rPr>
              <a:t>(42, 30, </a:t>
            </a:r>
            <a:r>
              <a:rPr lang="en-US" sz="2400" dirty="0" err="1">
                <a:latin typeface="Times New Roman" panose="02020603050405020304" pitchFamily="18" charset="0"/>
                <a:cs typeface="Times New Roman" panose="02020603050405020304" pitchFamily="18" charset="0"/>
              </a:rPr>
              <a:t>gcd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j);</a:t>
            </a:r>
          </a:p>
          <a:p>
            <a:r>
              <a:rPr lang="en-US" sz="2400" dirty="0">
                <a:latin typeface="Times New Roman" panose="02020603050405020304" pitchFamily="18" charset="0"/>
                <a:cs typeface="Times New Roman" panose="02020603050405020304" pitchFamily="18" charset="0"/>
              </a:rPr>
              <a:t>The values returned at the top level are </a:t>
            </a:r>
            <a:r>
              <a:rPr lang="en-US" sz="2400" dirty="0" err="1">
                <a:latin typeface="Times New Roman" panose="02020603050405020304" pitchFamily="18" charset="0"/>
                <a:cs typeface="Times New Roman" panose="02020603050405020304" pitchFamily="18" charset="0"/>
              </a:rPr>
              <a:t>gcd</a:t>
            </a:r>
            <a:r>
              <a:rPr lang="en-US" sz="2400" dirty="0">
                <a:latin typeface="Times New Roman" panose="02020603050405020304" pitchFamily="18" charset="0"/>
                <a:cs typeface="Times New Roman" panose="02020603050405020304" pitchFamily="18" charset="0"/>
              </a:rPr>
              <a:t> = 6,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-2, and j = 3. That means, </a:t>
            </a:r>
            <a:r>
              <a:rPr lang="en-US" sz="2400" dirty="0" err="1">
                <a:latin typeface="Times New Roman" panose="02020603050405020304" pitchFamily="18" charset="0"/>
                <a:cs typeface="Times New Roman" panose="02020603050405020304" pitchFamily="18" charset="0"/>
              </a:rPr>
              <a:t>gcd</a:t>
            </a:r>
            <a:r>
              <a:rPr lang="en-US" sz="2400" dirty="0">
                <a:latin typeface="Times New Roman" panose="02020603050405020304" pitchFamily="18" charset="0"/>
                <a:cs typeface="Times New Roman" panose="02020603050405020304" pitchFamily="18" charset="0"/>
              </a:rPr>
              <a:t>(n, m) =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*n + j*m.</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top-level call is labeled 0, the three recursive calls are labeled 1 – 3. The arrows show the order in which the values are determined.</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3FA9E01-6D45-9BBF-FD80-82C67B54DE9F}"/>
                  </a:ext>
                </a:extLst>
              </p:cNvPr>
              <p:cNvSpPr txBox="1"/>
              <p:nvPr/>
            </p:nvSpPr>
            <p:spPr>
              <a:xfrm>
                <a:off x="780288" y="4040978"/>
                <a:ext cx="5571743" cy="2585323"/>
              </a:xfrm>
              <a:prstGeom prst="rect">
                <a:avLst/>
              </a:prstGeom>
              <a:noFill/>
            </p:spPr>
            <p:txBody>
              <a:bodyPr wrap="square" rtlCol="0">
                <a:spAutoFit/>
              </a:bodyPr>
              <a:lstStyle/>
              <a:p>
                <a:r>
                  <a:rPr lang="en-US" dirty="0"/>
                  <a:t>The time complexity is the same as recursive Euclid(n, m). The worst case is Worse(s, 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oMath>
                </a14:m>
                <a:r>
                  <a:rPr lang="en-US" dirty="0"/>
                  <a:t> O(</a:t>
                </a:r>
                <a:r>
                  <a:rPr lang="en-US" dirty="0" err="1"/>
                  <a:t>st</a:t>
                </a:r>
                <a:r>
                  <a:rPr lang="en-US" dirty="0"/>
                  <a:t>) where s = floor(log n) and t = floor(log m). The number of recursive calls Calls(s, t) is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(t).</a:t>
                </a:r>
              </a:p>
              <a:p>
                <a:r>
                  <a:rPr lang="en-US" dirty="0"/>
                  <a:t>The time complexity of </a:t>
                </a:r>
                <a:r>
                  <a:rPr lang="en-US" sz="1800" spc="-100" dirty="0">
                    <a:ea typeface="Calibri" panose="020F0502020204030204" pitchFamily="34" charset="0"/>
                    <a:cs typeface="Times New Roman" panose="02020603050405020304" pitchFamily="18" charset="0"/>
                  </a:rPr>
                  <a:t>Algorithm</a:t>
                </a:r>
                <a:r>
                  <a:rPr lang="en-US" sz="1800" spc="-100" dirty="0">
                    <a:effectLst/>
                    <a:ea typeface="Calibri" panose="020F0502020204030204" pitchFamily="34" charset="0"/>
                    <a:cs typeface="Times New Roman" panose="02020603050405020304" pitchFamily="18" charset="0"/>
                  </a:rPr>
                  <a:t> </a:t>
                </a:r>
                <a:r>
                  <a:rPr lang="en-US" sz="1800" spc="-100" dirty="0" err="1">
                    <a:effectLst/>
                    <a:ea typeface="Calibri" panose="020F0502020204030204" pitchFamily="34" charset="0"/>
                    <a:cs typeface="Times New Roman" panose="02020603050405020304" pitchFamily="18" charset="0"/>
                  </a:rPr>
                  <a:t>Modular_Linear_Equation_sL</a:t>
                </a:r>
                <a:r>
                  <a:rPr lang="en-US" sz="1800" spc="-100" dirty="0">
                    <a:effectLst/>
                    <a:ea typeface="Calibri" panose="020F0502020204030204" pitchFamily="34" charset="0"/>
                    <a:cs typeface="Times New Roman" panose="02020603050405020304" pitchFamily="18" charset="0"/>
                  </a:rPr>
                  <a:t>() is the time complexity of  Algorithm </a:t>
                </a:r>
                <a:r>
                  <a:rPr lang="en-US" sz="1800" spc="-100" dirty="0" err="1">
                    <a:effectLst/>
                    <a:ea typeface="Calibri" panose="020F0502020204030204" pitchFamily="34" charset="0"/>
                    <a:cs typeface="Times New Roman" panose="02020603050405020304" pitchFamily="18" charset="0"/>
                  </a:rPr>
                  <a:t>Extended_Euclid</a:t>
                </a:r>
                <a:r>
                  <a:rPr lang="en-US" sz="1800" spc="-100" dirty="0">
                    <a:effectLst/>
                    <a:ea typeface="Calibri" panose="020F0502020204030204" pitchFamily="34" charset="0"/>
                    <a:cs typeface="Times New Roman" panose="02020603050405020304" pitchFamily="18" charset="0"/>
                  </a:rPr>
                  <a:t>(), plus the time complexity is worst-case exponential in terms of the input size. But this is required from the problem.</a:t>
                </a:r>
                <a:endParaRPr lang="en-US" dirty="0"/>
              </a:p>
            </p:txBody>
          </p:sp>
        </mc:Choice>
        <mc:Fallback xmlns="">
          <p:sp>
            <p:nvSpPr>
              <p:cNvPr id="5" name="TextBox 4">
                <a:extLst>
                  <a:ext uri="{FF2B5EF4-FFF2-40B4-BE49-F238E27FC236}">
                    <a16:creationId xmlns:a16="http://schemas.microsoft.com/office/drawing/2014/main" id="{B3FA9E01-6D45-9BBF-FD80-82C67B54DE9F}"/>
                  </a:ext>
                </a:extLst>
              </p:cNvPr>
              <p:cNvSpPr txBox="1">
                <a:spLocks noRot="1" noChangeAspect="1" noMove="1" noResize="1" noEditPoints="1" noAdjustHandles="1" noChangeArrowheads="1" noChangeShapeType="1" noTextEdit="1"/>
              </p:cNvSpPr>
              <p:nvPr/>
            </p:nvSpPr>
            <p:spPr>
              <a:xfrm>
                <a:off x="780288" y="4040978"/>
                <a:ext cx="5571743" cy="2585323"/>
              </a:xfrm>
              <a:prstGeom prst="rect">
                <a:avLst/>
              </a:prstGeom>
              <a:blipFill>
                <a:blip r:embed="rId3"/>
                <a:stretch>
                  <a:fillRect l="-875" t="-1415" r="-1204" b="-2830"/>
                </a:stretch>
              </a:blipFill>
            </p:spPr>
            <p:txBody>
              <a:bodyPr/>
              <a:lstStyle/>
              <a:p>
                <a:r>
                  <a:rPr lang="en-US">
                    <a:noFill/>
                  </a:rPr>
                  <a:t> </a:t>
                </a:r>
              </a:p>
            </p:txBody>
          </p:sp>
        </mc:Fallback>
      </mc:AlternateContent>
    </p:spTree>
    <p:extLst>
      <p:ext uri="{BB962C8B-B14F-4D97-AF65-F5344CB8AC3E}">
        <p14:creationId xmlns:p14="http://schemas.microsoft.com/office/powerpoint/2010/main" val="826199444"/>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0D153A-48AC-4851-B465-A48E075F7894}"/>
              </a:ext>
            </a:extLst>
          </p:cNvPr>
          <p:cNvSpPr/>
          <p:nvPr/>
        </p:nvSpPr>
        <p:spPr>
          <a:xfrm>
            <a:off x="1910208" y="6394603"/>
            <a:ext cx="8676512" cy="463397"/>
          </a:xfrm>
          <a:prstGeom prst="rect">
            <a:avLst/>
          </a:prstGeom>
        </p:spPr>
        <p:txBody>
          <a:bodyPr wrap="square">
            <a:spAutoFit/>
          </a:bodyPr>
          <a:lstStyle/>
          <a:p>
            <a:pPr>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end</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3" name="Table 3">
                <a:extLst>
                  <a:ext uri="{FF2B5EF4-FFF2-40B4-BE49-F238E27FC236}">
                    <a16:creationId xmlns:a16="http://schemas.microsoft.com/office/drawing/2014/main" id="{51159CD5-ED60-D9C9-DD00-FFECB88DFF20}"/>
                  </a:ext>
                </a:extLst>
              </p:cNvPr>
              <p:cNvGraphicFramePr>
                <a:graphicFrameLocks noGrp="1"/>
              </p:cNvGraphicFramePr>
              <p:nvPr/>
            </p:nvGraphicFramePr>
            <p:xfrm>
              <a:off x="829056" y="762892"/>
              <a:ext cx="4107600" cy="3200400"/>
            </p:xfrm>
            <a:graphic>
              <a:graphicData uri="http://schemas.openxmlformats.org/drawingml/2006/table">
                <a:tbl>
                  <a:tblPr firstRow="1" bandRow="1">
                    <a:tableStyleId>{5C22544A-7EE6-4342-B048-85BDC9FD1C3A}</a:tableStyleId>
                  </a:tblPr>
                  <a:tblGrid>
                    <a:gridCol w="684600">
                      <a:extLst>
                        <a:ext uri="{9D8B030D-6E8A-4147-A177-3AD203B41FA5}">
                          <a16:colId xmlns:a16="http://schemas.microsoft.com/office/drawing/2014/main" val="2177223031"/>
                        </a:ext>
                      </a:extLst>
                    </a:gridCol>
                    <a:gridCol w="684600">
                      <a:extLst>
                        <a:ext uri="{9D8B030D-6E8A-4147-A177-3AD203B41FA5}">
                          <a16:colId xmlns:a16="http://schemas.microsoft.com/office/drawing/2014/main" val="2975947207"/>
                        </a:ext>
                      </a:extLst>
                    </a:gridCol>
                    <a:gridCol w="684600">
                      <a:extLst>
                        <a:ext uri="{9D8B030D-6E8A-4147-A177-3AD203B41FA5}">
                          <a16:colId xmlns:a16="http://schemas.microsoft.com/office/drawing/2014/main" val="1942568182"/>
                        </a:ext>
                      </a:extLst>
                    </a:gridCol>
                    <a:gridCol w="684600">
                      <a:extLst>
                        <a:ext uri="{9D8B030D-6E8A-4147-A177-3AD203B41FA5}">
                          <a16:colId xmlns:a16="http://schemas.microsoft.com/office/drawing/2014/main" val="3986777154"/>
                        </a:ext>
                      </a:extLst>
                    </a:gridCol>
                    <a:gridCol w="684600">
                      <a:extLst>
                        <a:ext uri="{9D8B030D-6E8A-4147-A177-3AD203B41FA5}">
                          <a16:colId xmlns:a16="http://schemas.microsoft.com/office/drawing/2014/main" val="1734620133"/>
                        </a:ext>
                      </a:extLst>
                    </a:gridCol>
                    <a:gridCol w="684600">
                      <a:extLst>
                        <a:ext uri="{9D8B030D-6E8A-4147-A177-3AD203B41FA5}">
                          <a16:colId xmlns:a16="http://schemas.microsoft.com/office/drawing/2014/main" val="1582980611"/>
                        </a:ext>
                      </a:extLst>
                    </a:gridCol>
                  </a:tblGrid>
                  <a:tr h="450106">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Call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err="1">
                              <a:solidFill>
                                <a:schemeClr val="tx1"/>
                              </a:solidFill>
                              <a:latin typeface="Times New Roman" panose="02020603050405020304" pitchFamily="18" charset="0"/>
                              <a:cs typeface="Times New Roman" panose="02020603050405020304" pitchFamily="18" charset="0"/>
                            </a:rPr>
                            <a:t>gcd</a:t>
                          </a:r>
                          <a:endParaRPr lang="en-US" sz="2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err="1">
                              <a:solidFill>
                                <a:schemeClr val="tx1"/>
                              </a:solidFill>
                              <a:latin typeface="Times New Roman" panose="02020603050405020304" pitchFamily="18" charset="0"/>
                              <a:cs typeface="Times New Roman" panose="02020603050405020304" pitchFamily="18" charset="0"/>
                            </a:rPr>
                            <a:t>i</a:t>
                          </a:r>
                          <a:endParaRPr lang="en-US" sz="2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63777403"/>
                      </a:ext>
                    </a:extLst>
                  </a:tr>
                  <a:tr h="450106">
                    <a:tc>
                      <a:txBody>
                        <a:bodyPr/>
                        <a:lstStyle/>
                        <a:p>
                          <a:pPr algn="ctr"/>
                          <a:endParaRPr lang="en-US" sz="24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2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2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83867628"/>
                      </a:ext>
                    </a:extLst>
                  </a:tr>
                  <a:tr h="450106">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43960132"/>
                      </a:ext>
                    </a:extLst>
                  </a:tr>
                  <a:tr h="450106">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13443936"/>
                      </a:ext>
                    </a:extLst>
                  </a:tr>
                  <a:tr h="450106">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327549"/>
                      </a:ext>
                    </a:extLst>
                  </a:tr>
                  <a:tr h="450106">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71660229"/>
                      </a:ext>
                    </a:extLst>
                  </a:tr>
                  <a:tr h="450106">
                    <a:tc>
                      <a:txBody>
                        <a:bodyPr/>
                        <a:lstStyle/>
                        <a:p>
                          <a:pPr algn="ctr"/>
                          <a:endParaRPr lang="en-US" sz="24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2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2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2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2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2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33904856"/>
                      </a:ext>
                    </a:extLst>
                  </a:tr>
                </a:tbl>
              </a:graphicData>
            </a:graphic>
          </p:graphicFrame>
        </mc:Choice>
        <mc:Fallback xmlns="">
          <p:graphicFrame>
            <p:nvGraphicFramePr>
              <p:cNvPr id="3" name="Table 3">
                <a:extLst>
                  <a:ext uri="{FF2B5EF4-FFF2-40B4-BE49-F238E27FC236}">
                    <a16:creationId xmlns:a16="http://schemas.microsoft.com/office/drawing/2014/main" id="{51159CD5-ED60-D9C9-DD00-FFECB88DFF20}"/>
                  </a:ext>
                </a:extLst>
              </p:cNvPr>
              <p:cNvGraphicFramePr>
                <a:graphicFrameLocks noGrp="1"/>
              </p:cNvGraphicFramePr>
              <p:nvPr>
                <p:extLst>
                  <p:ext uri="{D42A27DB-BD31-4B8C-83A1-F6EECF244321}">
                    <p14:modId xmlns:p14="http://schemas.microsoft.com/office/powerpoint/2010/main" val="1939306887"/>
                  </p:ext>
                </p:extLst>
              </p:nvPr>
            </p:nvGraphicFramePr>
            <p:xfrm>
              <a:off x="829056" y="762892"/>
              <a:ext cx="4107600" cy="3200400"/>
            </p:xfrm>
            <a:graphic>
              <a:graphicData uri="http://schemas.openxmlformats.org/drawingml/2006/table">
                <a:tbl>
                  <a:tblPr firstRow="1" bandRow="1">
                    <a:tableStyleId>{5C22544A-7EE6-4342-B048-85BDC9FD1C3A}</a:tableStyleId>
                  </a:tblPr>
                  <a:tblGrid>
                    <a:gridCol w="684600">
                      <a:extLst>
                        <a:ext uri="{9D8B030D-6E8A-4147-A177-3AD203B41FA5}">
                          <a16:colId xmlns:a16="http://schemas.microsoft.com/office/drawing/2014/main" val="2177223031"/>
                        </a:ext>
                      </a:extLst>
                    </a:gridCol>
                    <a:gridCol w="684600">
                      <a:extLst>
                        <a:ext uri="{9D8B030D-6E8A-4147-A177-3AD203B41FA5}">
                          <a16:colId xmlns:a16="http://schemas.microsoft.com/office/drawing/2014/main" val="2975947207"/>
                        </a:ext>
                      </a:extLst>
                    </a:gridCol>
                    <a:gridCol w="684600">
                      <a:extLst>
                        <a:ext uri="{9D8B030D-6E8A-4147-A177-3AD203B41FA5}">
                          <a16:colId xmlns:a16="http://schemas.microsoft.com/office/drawing/2014/main" val="1942568182"/>
                        </a:ext>
                      </a:extLst>
                    </a:gridCol>
                    <a:gridCol w="684600">
                      <a:extLst>
                        <a:ext uri="{9D8B030D-6E8A-4147-A177-3AD203B41FA5}">
                          <a16:colId xmlns:a16="http://schemas.microsoft.com/office/drawing/2014/main" val="3986777154"/>
                        </a:ext>
                      </a:extLst>
                    </a:gridCol>
                    <a:gridCol w="684600">
                      <a:extLst>
                        <a:ext uri="{9D8B030D-6E8A-4147-A177-3AD203B41FA5}">
                          <a16:colId xmlns:a16="http://schemas.microsoft.com/office/drawing/2014/main" val="1734620133"/>
                        </a:ext>
                      </a:extLst>
                    </a:gridCol>
                    <a:gridCol w="684600">
                      <a:extLst>
                        <a:ext uri="{9D8B030D-6E8A-4147-A177-3AD203B41FA5}">
                          <a16:colId xmlns:a16="http://schemas.microsoft.com/office/drawing/2014/main" val="1582980611"/>
                        </a:ext>
                      </a:extLst>
                    </a:gridCol>
                  </a:tblGrid>
                  <a:tr h="457200">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Call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err="1">
                              <a:solidFill>
                                <a:schemeClr val="tx1"/>
                              </a:solidFill>
                              <a:latin typeface="Times New Roman" panose="02020603050405020304" pitchFamily="18" charset="0"/>
                              <a:cs typeface="Times New Roman" panose="02020603050405020304" pitchFamily="18" charset="0"/>
                            </a:rPr>
                            <a:t>gcd</a:t>
                          </a:r>
                          <a:endParaRPr lang="en-US" sz="2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err="1">
                              <a:solidFill>
                                <a:schemeClr val="tx1"/>
                              </a:solidFill>
                              <a:latin typeface="Times New Roman" panose="02020603050405020304" pitchFamily="18" charset="0"/>
                              <a:cs typeface="Times New Roman" panose="02020603050405020304" pitchFamily="18" charset="0"/>
                            </a:rPr>
                            <a:t>i</a:t>
                          </a:r>
                          <a:endParaRPr lang="en-US" sz="2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63777403"/>
                      </a:ext>
                    </a:extLst>
                  </a:tr>
                  <a:tr h="457200">
                    <a:tc>
                      <a:txBody>
                        <a:bodyPr/>
                        <a:lstStyle/>
                        <a:p>
                          <a:pPr algn="ctr"/>
                          <a:endParaRPr lang="en-US" sz="24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885" t="-110667" r="-399115" b="-50400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2679" t="-110667" r="-302679" b="-504000"/>
                          </a:stretch>
                        </a:blipFill>
                      </a:tcPr>
                    </a:tc>
                    <a:tc>
                      <a:txBody>
                        <a:bodyPr/>
                        <a:lstStyle/>
                        <a:p>
                          <a:pPr algn="ctr"/>
                          <a:endParaRPr lang="en-US" sz="24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83867628"/>
                      </a:ext>
                    </a:extLst>
                  </a:tr>
                  <a:tr h="457200">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43960132"/>
                      </a:ext>
                    </a:extLst>
                  </a:tr>
                  <a:tr h="457200">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13443936"/>
                      </a:ext>
                    </a:extLst>
                  </a:tr>
                  <a:tr h="457200">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327549"/>
                      </a:ext>
                    </a:extLst>
                  </a:tr>
                  <a:tr h="457200">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71660229"/>
                      </a:ext>
                    </a:extLst>
                  </a:tr>
                  <a:tr h="457200">
                    <a:tc>
                      <a:txBody>
                        <a:bodyPr/>
                        <a:lstStyle/>
                        <a:p>
                          <a:pPr algn="ctr"/>
                          <a:endParaRPr lang="en-US" sz="24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885" t="-612000" r="-399115" b="-2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2679" t="-612000" r="-302679" b="-2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2679" t="-612000" r="-202679" b="-2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9115" t="-612000" r="-100885" b="-2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3571" t="-612000" r="-1786" b="-2667"/>
                          </a:stretch>
                        </a:blipFill>
                      </a:tcPr>
                    </a:tc>
                    <a:extLst>
                      <a:ext uri="{0D108BD9-81ED-4DB2-BD59-A6C34878D82A}">
                        <a16:rowId xmlns:a16="http://schemas.microsoft.com/office/drawing/2014/main" val="833904856"/>
                      </a:ext>
                    </a:extLst>
                  </a:tr>
                </a:tbl>
              </a:graphicData>
            </a:graphic>
          </p:graphicFrame>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DB58B10-47F7-8528-C1CD-A9CF14D3AA44}"/>
                  </a:ext>
                </a:extLst>
              </p:cNvPr>
              <p:cNvSpPr txBox="1"/>
              <p:nvPr/>
            </p:nvSpPr>
            <p:spPr>
              <a:xfrm>
                <a:off x="5131728" y="624658"/>
                <a:ext cx="6656832" cy="6001643"/>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gcd</a:t>
                </a:r>
                <a:r>
                  <a:rPr lang="en-US" sz="2400" dirty="0">
                    <a:latin typeface="Times New Roman" panose="02020603050405020304" pitchFamily="18" charset="0"/>
                    <a:cs typeface="Times New Roman" panose="02020603050405020304" pitchFamily="18" charset="0"/>
                  </a:rPr>
                  <a:t>(42, 30)     </a:t>
                </a:r>
                <a:r>
                  <a:rPr lang="en-US" sz="2400" u="sng" dirty="0">
                    <a:latin typeface="Times New Roman" panose="02020603050405020304" pitchFamily="18" charset="0"/>
                    <a:cs typeface="Times New Roman" panose="02020603050405020304" pitchFamily="18" charset="0"/>
                  </a:rPr>
                  <a:t>42</a:t>
                </a:r>
                <a:r>
                  <a:rPr lang="en-US" sz="2400" dirty="0">
                    <a:latin typeface="Times New Roman" panose="02020603050405020304" pitchFamily="18" charset="0"/>
                    <a:cs typeface="Times New Roman" panose="02020603050405020304" pitchFamily="18" charset="0"/>
                  </a:rPr>
                  <a:t> = 1*</a:t>
                </a:r>
                <a:r>
                  <a:rPr lang="en-US" sz="2400" u="sng" dirty="0">
                    <a:latin typeface="Times New Roman" panose="02020603050405020304" pitchFamily="18" charset="0"/>
                    <a:cs typeface="Times New Roman" panose="02020603050405020304" pitchFamily="18" charset="0"/>
                  </a:rPr>
                  <a:t>30</a:t>
                </a:r>
                <a:r>
                  <a:rPr lang="en-US" sz="2400" dirty="0">
                    <a:latin typeface="Times New Roman" panose="02020603050405020304" pitchFamily="18" charset="0"/>
                    <a:cs typeface="Times New Roman" panose="02020603050405020304" pitchFamily="18" charset="0"/>
                  </a:rPr>
                  <a:t> + 12   12 = 1*</a:t>
                </a:r>
                <a:r>
                  <a:rPr lang="en-US" sz="2400" u="sng" dirty="0">
                    <a:latin typeface="Times New Roman" panose="02020603050405020304" pitchFamily="18" charset="0"/>
                    <a:cs typeface="Times New Roman" panose="02020603050405020304" pitchFamily="18" charset="0"/>
                  </a:rPr>
                  <a:t>42 </a:t>
                </a:r>
                <a:r>
                  <a:rPr lang="en-US" sz="2400" dirty="0">
                    <a:latin typeface="Times New Roman" panose="02020603050405020304" pitchFamily="18" charset="0"/>
                    <a:cs typeface="Times New Roman" panose="02020603050405020304" pitchFamily="18" charset="0"/>
                  </a:rPr>
                  <a:t>– 1*</a:t>
                </a:r>
                <a:r>
                  <a:rPr lang="en-US" sz="2400" u="sng" dirty="0">
                    <a:latin typeface="Times New Roman" panose="02020603050405020304" pitchFamily="18" charset="0"/>
                    <a:cs typeface="Times New Roman" panose="02020603050405020304" pitchFamily="18" charset="0"/>
                  </a:rPr>
                  <a:t>30</a:t>
                </a:r>
                <a:r>
                  <a:rPr lang="en-US" sz="2400" dirty="0">
                    <a:latin typeface="Times New Roman" panose="02020603050405020304" pitchFamily="18" charset="0"/>
                    <a:cs typeface="Times New Roman" panose="02020603050405020304" pitchFamily="18" charset="0"/>
                  </a:rPr>
                  <a:t> </a:t>
                </a:r>
              </a:p>
              <a:p>
                <a:r>
                  <a:rPr lang="en-US" sz="2400" dirty="0" err="1">
                    <a:latin typeface="Times New Roman" panose="02020603050405020304" pitchFamily="18" charset="0"/>
                    <a:cs typeface="Times New Roman" panose="02020603050405020304" pitchFamily="18" charset="0"/>
                  </a:rPr>
                  <a:t>gcd</a:t>
                </a:r>
                <a:r>
                  <a:rPr lang="en-US" sz="2400" dirty="0">
                    <a:latin typeface="Times New Roman" panose="02020603050405020304" pitchFamily="18" charset="0"/>
                    <a:cs typeface="Times New Roman" panose="02020603050405020304" pitchFamily="18" charset="0"/>
                  </a:rPr>
                  <a:t>(30, 12)     </a:t>
                </a:r>
                <a:r>
                  <a:rPr lang="en-US" sz="2400" u="sng" dirty="0">
                    <a:latin typeface="Times New Roman" panose="02020603050405020304" pitchFamily="18" charset="0"/>
                    <a:cs typeface="Times New Roman" panose="02020603050405020304" pitchFamily="18" charset="0"/>
                  </a:rPr>
                  <a:t>30</a:t>
                </a:r>
                <a:r>
                  <a:rPr lang="en-US" sz="2400" dirty="0">
                    <a:latin typeface="Times New Roman" panose="02020603050405020304" pitchFamily="18" charset="0"/>
                    <a:cs typeface="Times New Roman" panose="02020603050405020304" pitchFamily="18" charset="0"/>
                  </a:rPr>
                  <a:t> = 2*</a:t>
                </a:r>
                <a:r>
                  <a:rPr lang="en-US" sz="2400" u="sng" dirty="0">
                    <a:latin typeface="Times New Roman" panose="02020603050405020304" pitchFamily="18" charset="0"/>
                    <a:cs typeface="Times New Roman" panose="02020603050405020304" pitchFamily="18" charset="0"/>
                  </a:rPr>
                  <a:t>12</a:t>
                </a:r>
                <a:r>
                  <a:rPr lang="en-US" sz="2400" dirty="0">
                    <a:latin typeface="Times New Roman" panose="02020603050405020304" pitchFamily="18" charset="0"/>
                    <a:cs typeface="Times New Roman" panose="02020603050405020304" pitchFamily="18" charset="0"/>
                  </a:rPr>
                  <a:t> + 6       6 = 1*</a:t>
                </a:r>
                <a:r>
                  <a:rPr lang="en-US" sz="2400" u="sng" dirty="0">
                    <a:latin typeface="Times New Roman" panose="02020603050405020304" pitchFamily="18" charset="0"/>
                    <a:cs typeface="Times New Roman" panose="02020603050405020304" pitchFamily="18" charset="0"/>
                  </a:rPr>
                  <a:t>30</a:t>
                </a:r>
                <a:r>
                  <a:rPr lang="en-US" sz="2400" dirty="0">
                    <a:latin typeface="Times New Roman" panose="02020603050405020304" pitchFamily="18" charset="0"/>
                    <a:cs typeface="Times New Roman" panose="02020603050405020304" pitchFamily="18" charset="0"/>
                  </a:rPr>
                  <a:t> – 2*</a:t>
                </a:r>
                <a:r>
                  <a:rPr lang="en-US" sz="2400" u="sng" dirty="0">
                    <a:latin typeface="Times New Roman" panose="02020603050405020304" pitchFamily="18" charset="0"/>
                    <a:cs typeface="Times New Roman" panose="02020603050405020304" pitchFamily="18" charset="0"/>
                  </a:rPr>
                  <a:t>12</a:t>
                </a:r>
              </a:p>
              <a:p>
                <a:r>
                  <a:rPr lang="en-US" sz="2400" dirty="0" err="1">
                    <a:latin typeface="Times New Roman" panose="02020603050405020304" pitchFamily="18" charset="0"/>
                    <a:cs typeface="Times New Roman" panose="02020603050405020304" pitchFamily="18" charset="0"/>
                  </a:rPr>
                  <a:t>gcd</a:t>
                </a:r>
                <a:r>
                  <a:rPr lang="en-US" sz="2400" dirty="0">
                    <a:latin typeface="Times New Roman" panose="02020603050405020304" pitchFamily="18" charset="0"/>
                    <a:cs typeface="Times New Roman" panose="02020603050405020304" pitchFamily="18" charset="0"/>
                  </a:rPr>
                  <a:t>(12, 6)       </a:t>
                </a:r>
                <a:r>
                  <a:rPr lang="en-US" sz="2400" u="sng" dirty="0">
                    <a:latin typeface="Times New Roman" panose="02020603050405020304" pitchFamily="18" charset="0"/>
                    <a:cs typeface="Times New Roman" panose="02020603050405020304" pitchFamily="18" charset="0"/>
                  </a:rPr>
                  <a:t>12</a:t>
                </a:r>
                <a:r>
                  <a:rPr lang="en-US" sz="2400" dirty="0">
                    <a:latin typeface="Times New Roman" panose="02020603050405020304" pitchFamily="18" charset="0"/>
                    <a:cs typeface="Times New Roman" panose="02020603050405020304" pitchFamily="18" charset="0"/>
                  </a:rPr>
                  <a:t> = 2*  </a:t>
                </a:r>
                <a:r>
                  <a:rPr lang="en-US" sz="2400" u="sng" dirty="0">
                    <a:latin typeface="Times New Roman" panose="02020603050405020304" pitchFamily="18" charset="0"/>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 + 0       0 = 1*</a:t>
                </a:r>
                <a:r>
                  <a:rPr lang="en-US" sz="2400" u="sng" dirty="0">
                    <a:latin typeface="Times New Roman" panose="02020603050405020304" pitchFamily="18" charset="0"/>
                    <a:cs typeface="Times New Roman" panose="02020603050405020304" pitchFamily="18" charset="0"/>
                  </a:rPr>
                  <a:t>12</a:t>
                </a:r>
                <a:r>
                  <a:rPr lang="en-US" sz="2400" dirty="0">
                    <a:latin typeface="Times New Roman" panose="02020603050405020304" pitchFamily="18" charset="0"/>
                    <a:cs typeface="Times New Roman" panose="02020603050405020304" pitchFamily="18" charset="0"/>
                  </a:rPr>
                  <a:t> – 2*  </a:t>
                </a:r>
                <a:r>
                  <a:rPr lang="en-US" sz="2400" u="sng" dirty="0">
                    <a:latin typeface="Times New Roman" panose="02020603050405020304" pitchFamily="18" charset="0"/>
                    <a:cs typeface="Times New Roman" panose="02020603050405020304" pitchFamily="18" charset="0"/>
                  </a:rPr>
                  <a:t>6</a:t>
                </a:r>
              </a:p>
              <a:p>
                <a:r>
                  <a:rPr lang="en-US" sz="2400" dirty="0" err="1">
                    <a:latin typeface="Times New Roman" panose="02020603050405020304" pitchFamily="18" charset="0"/>
                    <a:cs typeface="Times New Roman" panose="02020603050405020304" pitchFamily="18" charset="0"/>
                  </a:rPr>
                  <a:t>gcd</a:t>
                </a:r>
                <a:r>
                  <a:rPr lang="en-US" sz="2400" dirty="0">
                    <a:latin typeface="Times New Roman" panose="02020603050405020304" pitchFamily="18" charset="0"/>
                    <a:cs typeface="Times New Roman" panose="02020603050405020304" pitchFamily="18" charset="0"/>
                  </a:rPr>
                  <a:t>(6, 0) = 6     </a:t>
                </a:r>
                <a:r>
                  <a:rPr lang="en-US" sz="2400" u="sng" dirty="0">
                    <a:latin typeface="Times New Roman" panose="02020603050405020304" pitchFamily="18" charset="0"/>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 = 0*  </a:t>
                </a:r>
                <a:r>
                  <a:rPr lang="en-US" sz="2400" u="sng"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+ 6       6 = 1*  </a:t>
                </a:r>
                <a:r>
                  <a:rPr lang="en-US" sz="2400" u="sng" dirty="0">
                    <a:latin typeface="Times New Roman" panose="02020603050405020304" pitchFamily="18" charset="0"/>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 – 0*  </a:t>
                </a:r>
                <a:r>
                  <a:rPr lang="en-US" sz="2400" u="sng" dirty="0">
                    <a:latin typeface="Times New Roman" panose="02020603050405020304" pitchFamily="18" charset="0"/>
                    <a:cs typeface="Times New Roman" panose="02020603050405020304" pitchFamily="18" charset="0"/>
                  </a:rPr>
                  <a:t>0</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6 = 1*  </a:t>
                </a:r>
                <a:r>
                  <a:rPr lang="en-US" sz="2400" u="sng" dirty="0">
                    <a:latin typeface="Times New Roman" panose="02020603050405020304" pitchFamily="18" charset="0"/>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 – 0* </a:t>
                </a:r>
                <a:r>
                  <a:rPr lang="en-US" sz="2400" u="sng" dirty="0">
                    <a:latin typeface="Times New Roman" panose="02020603050405020304" pitchFamily="18" charset="0"/>
                    <a:cs typeface="Times New Roman" panose="02020603050405020304" pitchFamily="18" charset="0"/>
                  </a:rPr>
                  <a:t>0</a:t>
                </a:r>
              </a:p>
              <a:p>
                <a:r>
                  <a:rPr lang="en-US" sz="2400" dirty="0">
                    <a:latin typeface="Times New Roman" panose="02020603050405020304" pitchFamily="18" charset="0"/>
                    <a:cs typeface="Times New Roman" panose="02020603050405020304" pitchFamily="18" charset="0"/>
                  </a:rPr>
                  <a:t>   = 1*  </a:t>
                </a:r>
                <a:r>
                  <a:rPr lang="en-US" sz="2400" u="sng" dirty="0">
                    <a:latin typeface="Times New Roman" panose="02020603050405020304" pitchFamily="18" charset="0"/>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 – 0* (1*</a:t>
                </a:r>
                <a:r>
                  <a:rPr lang="en-US" sz="2400" u="sng" dirty="0">
                    <a:latin typeface="Times New Roman" panose="02020603050405020304" pitchFamily="18" charset="0"/>
                    <a:cs typeface="Times New Roman" panose="02020603050405020304" pitchFamily="18" charset="0"/>
                  </a:rPr>
                  <a:t>12</a:t>
                </a:r>
                <a:r>
                  <a:rPr lang="en-US" sz="2400" dirty="0">
                    <a:latin typeface="Times New Roman" panose="02020603050405020304" pitchFamily="18" charset="0"/>
                    <a:cs typeface="Times New Roman" panose="02020603050405020304" pitchFamily="18" charset="0"/>
                  </a:rPr>
                  <a:t> – 2*  </a:t>
                </a:r>
                <a:r>
                  <a:rPr lang="en-US" sz="2400" u="sng" dirty="0">
                    <a:latin typeface="Times New Roman" panose="02020603050405020304" pitchFamily="18" charset="0"/>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 = 0*</a:t>
                </a:r>
                <a:r>
                  <a:rPr lang="en-US" sz="2400" u="sng" dirty="0">
                    <a:latin typeface="Times New Roman" panose="02020603050405020304" pitchFamily="18" charset="0"/>
                    <a:cs typeface="Times New Roman" panose="02020603050405020304" pitchFamily="18" charset="0"/>
                  </a:rPr>
                  <a:t>12</a:t>
                </a:r>
                <a:r>
                  <a:rPr lang="en-US" sz="2400" dirty="0">
                    <a:latin typeface="Times New Roman" panose="02020603050405020304" pitchFamily="18" charset="0"/>
                    <a:cs typeface="Times New Roman" panose="02020603050405020304" pitchFamily="18" charset="0"/>
                  </a:rPr>
                  <a:t> + 1*  </a:t>
                </a:r>
                <a:r>
                  <a:rPr lang="en-US" sz="2400" u="sng" dirty="0">
                    <a:latin typeface="Times New Roman" panose="02020603050405020304" pitchFamily="18" charset="0"/>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 0*</a:t>
                </a:r>
                <a:r>
                  <a:rPr lang="en-US" sz="2400" u="sng" dirty="0">
                    <a:latin typeface="Times New Roman" panose="02020603050405020304" pitchFamily="18" charset="0"/>
                    <a:cs typeface="Times New Roman" panose="02020603050405020304" pitchFamily="18" charset="0"/>
                  </a:rPr>
                  <a:t>12</a:t>
                </a:r>
                <a:r>
                  <a:rPr lang="en-US" sz="2400" dirty="0">
                    <a:latin typeface="Times New Roman" panose="02020603050405020304" pitchFamily="18" charset="0"/>
                    <a:cs typeface="Times New Roman" panose="02020603050405020304" pitchFamily="18" charset="0"/>
                  </a:rPr>
                  <a:t> + 1* (1*</a:t>
                </a:r>
                <a:r>
                  <a:rPr lang="en-US" sz="2400" u="sng" dirty="0">
                    <a:latin typeface="Times New Roman" panose="02020603050405020304" pitchFamily="18" charset="0"/>
                    <a:cs typeface="Times New Roman" panose="02020603050405020304" pitchFamily="18" charset="0"/>
                  </a:rPr>
                  <a:t>30</a:t>
                </a:r>
                <a:r>
                  <a:rPr lang="en-US" sz="2400" dirty="0">
                    <a:latin typeface="Times New Roman" panose="02020603050405020304" pitchFamily="18" charset="0"/>
                    <a:cs typeface="Times New Roman" panose="02020603050405020304" pitchFamily="18" charset="0"/>
                  </a:rPr>
                  <a:t> – 2*</a:t>
                </a:r>
                <a:r>
                  <a:rPr lang="en-US" sz="2400" u="sng" dirty="0">
                    <a:latin typeface="Times New Roman" panose="02020603050405020304" pitchFamily="18" charset="0"/>
                    <a:cs typeface="Times New Roman" panose="02020603050405020304" pitchFamily="18" charset="0"/>
                  </a:rPr>
                  <a:t>12</a:t>
                </a:r>
                <a:r>
                  <a:rPr lang="en-US" sz="2400" dirty="0">
                    <a:latin typeface="Times New Roman" panose="02020603050405020304" pitchFamily="18" charset="0"/>
                    <a:cs typeface="Times New Roman" panose="02020603050405020304" pitchFamily="18" charset="0"/>
                  </a:rPr>
                  <a:t>) = 1*</a:t>
                </a:r>
                <a:r>
                  <a:rPr lang="en-US" sz="2400" u="sng" dirty="0">
                    <a:latin typeface="Times New Roman" panose="02020603050405020304" pitchFamily="18" charset="0"/>
                    <a:cs typeface="Times New Roman" panose="02020603050405020304" pitchFamily="18" charset="0"/>
                  </a:rPr>
                  <a:t>30</a:t>
                </a:r>
                <a:r>
                  <a:rPr lang="en-US" sz="2400" dirty="0">
                    <a:latin typeface="Times New Roman" panose="02020603050405020304" pitchFamily="18" charset="0"/>
                    <a:cs typeface="Times New Roman" panose="02020603050405020304" pitchFamily="18" charset="0"/>
                  </a:rPr>
                  <a:t> – 2*</a:t>
                </a:r>
                <a:r>
                  <a:rPr lang="en-US" sz="2400" u="sng" dirty="0">
                    <a:latin typeface="Times New Roman" panose="02020603050405020304" pitchFamily="18" charset="0"/>
                    <a:cs typeface="Times New Roman" panose="02020603050405020304" pitchFamily="18" charset="0"/>
                  </a:rPr>
                  <a:t>12</a:t>
                </a:r>
              </a:p>
              <a:p>
                <a:r>
                  <a:rPr lang="en-US" sz="2400" dirty="0">
                    <a:latin typeface="Times New Roman" panose="02020603050405020304" pitchFamily="18" charset="0"/>
                    <a:cs typeface="Times New Roman" panose="02020603050405020304" pitchFamily="18" charset="0"/>
                  </a:rPr>
                  <a:t>   = 1*</a:t>
                </a:r>
                <a:r>
                  <a:rPr lang="en-US" sz="2400" u="sng" dirty="0">
                    <a:latin typeface="Times New Roman" panose="02020603050405020304" pitchFamily="18" charset="0"/>
                    <a:cs typeface="Times New Roman" panose="02020603050405020304" pitchFamily="18" charset="0"/>
                  </a:rPr>
                  <a:t>30</a:t>
                </a:r>
                <a:r>
                  <a:rPr lang="en-US" sz="2400" dirty="0">
                    <a:latin typeface="Times New Roman" panose="02020603050405020304" pitchFamily="18" charset="0"/>
                    <a:cs typeface="Times New Roman" panose="02020603050405020304" pitchFamily="18" charset="0"/>
                  </a:rPr>
                  <a:t> – 2* (1*</a:t>
                </a:r>
                <a:r>
                  <a:rPr lang="en-US" sz="2400" u="sng" dirty="0">
                    <a:latin typeface="Times New Roman" panose="02020603050405020304" pitchFamily="18" charset="0"/>
                    <a:cs typeface="Times New Roman" panose="02020603050405020304" pitchFamily="18" charset="0"/>
                  </a:rPr>
                  <a:t>42 </a:t>
                </a:r>
                <a:r>
                  <a:rPr lang="en-US" sz="2400" dirty="0">
                    <a:latin typeface="Times New Roman" panose="02020603050405020304" pitchFamily="18" charset="0"/>
                    <a:cs typeface="Times New Roman" panose="02020603050405020304" pitchFamily="18" charset="0"/>
                  </a:rPr>
                  <a:t>– 1*</a:t>
                </a:r>
                <a:r>
                  <a:rPr lang="en-US" sz="2400" u="sng" dirty="0">
                    <a:latin typeface="Times New Roman" panose="02020603050405020304" pitchFamily="18" charset="0"/>
                    <a:cs typeface="Times New Roman" panose="02020603050405020304" pitchFamily="18" charset="0"/>
                  </a:rPr>
                  <a:t>30</a:t>
                </a:r>
                <a:r>
                  <a:rPr lang="en-US" sz="2400" dirty="0">
                    <a:latin typeface="Times New Roman" panose="02020603050405020304" pitchFamily="18" charset="0"/>
                    <a:cs typeface="Times New Roman" panose="02020603050405020304" pitchFamily="18" charset="0"/>
                  </a:rPr>
                  <a:t>) = -2*</a:t>
                </a:r>
                <a:r>
                  <a:rPr lang="en-US" sz="2400" u="sng" dirty="0">
                    <a:latin typeface="Times New Roman" panose="02020603050405020304" pitchFamily="18" charset="0"/>
                    <a:cs typeface="Times New Roman" panose="02020603050405020304" pitchFamily="18" charset="0"/>
                  </a:rPr>
                  <a:t>42 </a:t>
                </a:r>
                <a:r>
                  <a:rPr lang="en-US" sz="2400" dirty="0">
                    <a:latin typeface="Times New Roman" panose="02020603050405020304" pitchFamily="18" charset="0"/>
                    <a:cs typeface="Times New Roman" panose="02020603050405020304" pitchFamily="18" charset="0"/>
                  </a:rPr>
                  <a:t>+ 3*</a:t>
                </a:r>
                <a:r>
                  <a:rPr lang="en-US" sz="2400" u="sng" dirty="0">
                    <a:latin typeface="Times New Roman" panose="02020603050405020304" pitchFamily="18" charset="0"/>
                    <a:cs typeface="Times New Roman" panose="02020603050405020304" pitchFamily="18" charset="0"/>
                  </a:rPr>
                  <a:t>30</a:t>
                </a:r>
              </a:p>
              <a:p>
                <a:endParaRPr lang="en-US" sz="2400" u="sng"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6 = -2*</a:t>
                </a:r>
                <a:r>
                  <a:rPr lang="en-US" sz="2400" u="sng" dirty="0">
                    <a:latin typeface="Times New Roman" panose="02020603050405020304" pitchFamily="18" charset="0"/>
                    <a:cs typeface="Times New Roman" panose="02020603050405020304" pitchFamily="18" charset="0"/>
                  </a:rPr>
                  <a:t>42 </a:t>
                </a:r>
                <a:r>
                  <a:rPr lang="en-US" sz="2400" dirty="0">
                    <a:latin typeface="Times New Roman" panose="02020603050405020304" pitchFamily="18" charset="0"/>
                    <a:cs typeface="Times New Roman" panose="02020603050405020304" pitchFamily="18" charset="0"/>
                  </a:rPr>
                  <a:t>+ 3*</a:t>
                </a:r>
                <a:r>
                  <a:rPr lang="en-US" sz="2400" u="sng" dirty="0">
                    <a:latin typeface="Times New Roman" panose="02020603050405020304" pitchFamily="18" charset="0"/>
                    <a:cs typeface="Times New Roman" panose="02020603050405020304" pitchFamily="18" charset="0"/>
                  </a:rPr>
                  <a:t>30</a:t>
                </a:r>
                <a:r>
                  <a:rPr lang="en-US" sz="2400" dirty="0">
                    <a:latin typeface="Times New Roman" panose="02020603050405020304" pitchFamily="18" charset="0"/>
                    <a:cs typeface="Times New Roman" panose="02020603050405020304" pitchFamily="18" charset="0"/>
                  </a:rPr>
                  <a:t> = 6*(-2*7 + 3*5).  Note that</a:t>
                </a:r>
              </a:p>
              <a:p>
                <a:r>
                  <a:rPr lang="en-US" sz="2400" dirty="0" err="1">
                    <a:latin typeface="Times New Roman" panose="02020603050405020304" pitchFamily="18" charset="0"/>
                    <a:ea typeface="Calibri" panose="020F0502020204030204" pitchFamily="34" charset="0"/>
                    <a:cs typeface="Times New Roman" panose="02020603050405020304" pitchFamily="18" charset="0"/>
                  </a:rPr>
                  <a:t>g</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cd</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(x, y) = d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min</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{ix + </a:t>
                </a:r>
                <a:r>
                  <a:rPr lang="en-US" sz="2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jy</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j </a:t>
                </a:r>
                <a14:m>
                  <m:oMath xmlns:m="http://schemas.openxmlformats.org/officeDocument/2006/math">
                    <m:r>
                      <a:rPr lang="en-US" sz="2400" b="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Z and ix + </a:t>
                </a:r>
                <a:r>
                  <a:rPr lang="en-US" sz="2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jy</a:t>
                </a: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&gt; 0};</a:t>
                </a:r>
              </a:p>
              <a:p>
                <a:r>
                  <a:rPr lang="en-US" sz="2400" dirty="0">
                    <a:solidFill>
                      <a:srgbClr val="0000FF"/>
                    </a:solidFill>
                    <a:latin typeface="Times New Roman" panose="02020603050405020304" pitchFamily="18" charset="0"/>
                    <a:cs typeface="Times New Roman" panose="02020603050405020304" pitchFamily="18" charset="0"/>
                  </a:rPr>
                  <a:t>(</a:t>
                </a:r>
                <a:r>
                  <a:rPr lang="en-US" sz="2400" dirty="0" err="1">
                    <a:solidFill>
                      <a:srgbClr val="0000FF"/>
                    </a:solidFill>
                    <a:latin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cs typeface="Times New Roman" panose="02020603050405020304" pitchFamily="18" charset="0"/>
                  </a:rPr>
                  <a:t> * 7 + j * 5)6 &gt; 0 has a minimum value if and only if  </a:t>
                </a:r>
                <a:r>
                  <a:rPr lang="en-US" sz="2400" dirty="0" err="1">
                    <a:solidFill>
                      <a:srgbClr val="0000FF"/>
                    </a:solidFill>
                    <a:latin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cs typeface="Times New Roman" panose="02020603050405020304" pitchFamily="18" charset="0"/>
                  </a:rPr>
                  <a:t> * 7 + j * 5 = 1, where</a:t>
                </a:r>
                <a:r>
                  <a:rPr lang="en-US" sz="2400" dirty="0">
                    <a:latin typeface="Times New Roman" panose="02020603050405020304" pitchFamily="18" charset="0"/>
                    <a:ea typeface="Calibri" panose="020F0502020204030204" pitchFamily="34" charset="0"/>
                    <a:cs typeface="Times New Roman" panose="02020603050405020304" pitchFamily="18" charset="0"/>
                  </a:rPr>
                  <a:t> i, j </a:t>
                </a:r>
                <a14:m>
                  <m:oMath xmlns:m="http://schemas.openxmlformats.org/officeDocument/2006/math">
                    <m:r>
                      <a:rPr lang="en-US" sz="2400" i="1">
                        <a:latin typeface="Cambria Math" panose="02040503050406030204" pitchFamily="18" charset="0"/>
                        <a:ea typeface="Calibri" panose="020F0502020204030204" pitchFamily="34" charset="0"/>
                        <a:cs typeface="Times New Roman" panose="02020603050405020304" pitchFamily="18" charset="0"/>
                      </a:rPr>
                      <m:t>∈</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Z</a:t>
                </a:r>
                <a:r>
                  <a:rPr lang="en-US" sz="2400" dirty="0">
                    <a:solidFill>
                      <a:srgbClr val="0000FF"/>
                    </a:solidFill>
                    <a:latin typeface="Times New Roman" panose="02020603050405020304" pitchFamily="18" charset="0"/>
                    <a:cs typeface="Times New Roman" panose="02020603050405020304" pitchFamily="18" charset="0"/>
                  </a:rPr>
                  <a:t>.</a:t>
                </a:r>
              </a:p>
              <a:p>
                <a:r>
                  <a:rPr lang="en-US" sz="2400" dirty="0">
                    <a:solidFill>
                      <a:srgbClr val="0000FF"/>
                    </a:solidFill>
                    <a:latin typeface="Times New Roman" panose="02020603050405020304" pitchFamily="18" charset="0"/>
                    <a:cs typeface="Times New Roman" panose="02020603050405020304" pitchFamily="18" charset="0"/>
                  </a:rPr>
                  <a:t>This implies that </a:t>
                </a:r>
                <a:r>
                  <a:rPr lang="en-US" sz="2400" dirty="0" err="1">
                    <a:solidFill>
                      <a:srgbClr val="0000FF"/>
                    </a:solidFill>
                    <a:latin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cs typeface="Times New Roman" panose="02020603050405020304" pitchFamily="18" charset="0"/>
                  </a:rPr>
                  <a:t> = -2 and j = 3 can be a choice. </a:t>
                </a:r>
              </a:p>
              <a:p>
                <a:endParaRPr lang="en-US" sz="2400"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CDB58B10-47F7-8528-C1CD-A9CF14D3AA44}"/>
                  </a:ext>
                </a:extLst>
              </p:cNvPr>
              <p:cNvSpPr txBox="1">
                <a:spLocks noRot="1" noChangeAspect="1" noMove="1" noResize="1" noEditPoints="1" noAdjustHandles="1" noChangeArrowheads="1" noChangeShapeType="1" noTextEdit="1"/>
              </p:cNvSpPr>
              <p:nvPr/>
            </p:nvSpPr>
            <p:spPr>
              <a:xfrm>
                <a:off x="5131728" y="624658"/>
                <a:ext cx="6656832" cy="6001643"/>
              </a:xfrm>
              <a:prstGeom prst="rect">
                <a:avLst/>
              </a:prstGeom>
              <a:blipFill>
                <a:blip r:embed="rId3"/>
                <a:stretch>
                  <a:fillRect l="-1465" t="-812" r="-1282"/>
                </a:stretch>
              </a:blipFill>
            </p:spPr>
            <p:txBody>
              <a:bodyPr/>
              <a:lstStyle/>
              <a:p>
                <a:r>
                  <a:rPr lang="en-US">
                    <a:noFill/>
                  </a:rPr>
                  <a:t> </a:t>
                </a:r>
              </a:p>
            </p:txBody>
          </p:sp>
        </mc:Fallback>
      </mc:AlternateContent>
    </p:spTree>
    <p:extLst>
      <p:ext uri="{BB962C8B-B14F-4D97-AF65-F5344CB8AC3E}">
        <p14:creationId xmlns:p14="http://schemas.microsoft.com/office/powerpoint/2010/main" val="4181771301"/>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692F82-67AF-4444-B4DA-DE62B844316E}"/>
              </a:ext>
            </a:extLst>
          </p:cNvPr>
          <p:cNvSpPr txBox="1"/>
          <p:nvPr/>
        </p:nvSpPr>
        <p:spPr>
          <a:xfrm>
            <a:off x="2882537" y="2621263"/>
            <a:ext cx="5712823" cy="1077218"/>
          </a:xfrm>
          <a:prstGeom prst="rect">
            <a:avLst/>
          </a:prstGeom>
          <a:noFill/>
        </p:spPr>
        <p:txBody>
          <a:bodyPr wrap="square" rtlCol="0">
            <a:spAutoFit/>
          </a:bodyPr>
          <a:lstStyle/>
          <a:p>
            <a:pPr algn="ctr"/>
            <a:r>
              <a:rPr lang="en-US" sz="3200" dirty="0">
                <a:cs typeface="Times New Roman" panose="02020603050405020304" pitchFamily="18" charset="0"/>
              </a:rPr>
              <a:t>Application of the formalism of </a:t>
            </a:r>
          </a:p>
          <a:p>
            <a:pPr algn="ctr"/>
            <a:r>
              <a:rPr lang="en-US" sz="3200" dirty="0">
                <a:cs typeface="Times New Roman" panose="02020603050405020304" pitchFamily="18" charset="0"/>
              </a:rPr>
              <a:t>RSA Cryptography</a:t>
            </a:r>
          </a:p>
        </p:txBody>
      </p:sp>
      <p:pic>
        <p:nvPicPr>
          <p:cNvPr id="3" name="Picture 2" descr="Emoticon smiley with thumb up Stock Vector - 16515884">
            <a:extLst>
              <a:ext uri="{FF2B5EF4-FFF2-40B4-BE49-F238E27FC236}">
                <a16:creationId xmlns:a16="http://schemas.microsoft.com/office/drawing/2014/main" id="{F507EC00-FEF4-4580-8787-DDE5B9AAFE6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25415" y="2333896"/>
            <a:ext cx="489739" cy="392239"/>
          </a:xfrm>
          <a:prstGeom prst="rect">
            <a:avLst/>
          </a:prstGeom>
          <a:noFill/>
          <a:ln>
            <a:noFill/>
          </a:ln>
        </p:spPr>
      </p:pic>
    </p:spTree>
    <p:extLst>
      <p:ext uri="{BB962C8B-B14F-4D97-AF65-F5344CB8AC3E}">
        <p14:creationId xmlns:p14="http://schemas.microsoft.com/office/powerpoint/2010/main" val="2813512492"/>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B9009F-B60E-4F8F-B21E-ED92A3403739}"/>
              </a:ext>
            </a:extLst>
          </p:cNvPr>
          <p:cNvSpPr txBox="1"/>
          <p:nvPr/>
        </p:nvSpPr>
        <p:spPr>
          <a:xfrm>
            <a:off x="1306286" y="3648891"/>
            <a:ext cx="10337074" cy="3209108"/>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C846F408-6CFF-4F2A-B930-32EBD1E9C47C}"/>
                  </a:ext>
                </a:extLst>
              </p:cNvPr>
              <p:cNvSpPr/>
              <p:nvPr/>
            </p:nvSpPr>
            <p:spPr>
              <a:xfrm>
                <a:off x="1788716" y="859956"/>
                <a:ext cx="9480176" cy="5770811"/>
              </a:xfrm>
              <a:prstGeom prst="rect">
                <a:avLst/>
              </a:prstGeom>
            </p:spPr>
            <p:txBody>
              <a:bodyPr wrap="square">
                <a:spAutoFit/>
              </a:bodyPr>
              <a:lstStyle/>
              <a:p>
                <a:pPr>
                  <a:spcAft>
                    <a:spcPts val="1800"/>
                  </a:spcAft>
                </a:pPr>
                <a:r>
                  <a:rPr lang="en-US" sz="2600" dirty="0">
                    <a:ea typeface="DengXian" panose="02010600030101010101" pitchFamily="2" charset="-122"/>
                    <a:cs typeface="Times New Roman" panose="02020603050405020304" pitchFamily="18" charset="0"/>
                  </a:rPr>
                  <a:t>Example: Let e and g be interchangeably used.</a:t>
                </a:r>
              </a:p>
              <a:p>
                <a:pPr>
                  <a:spcAft>
                    <a:spcPts val="600"/>
                  </a:spcAft>
                </a:pPr>
                <a:r>
                  <a:rPr lang="en-US" sz="2400" dirty="0">
                    <a:solidFill>
                      <a:srgbClr val="0000FF"/>
                    </a:solidFill>
                    <a:latin typeface="Times New Roman" panose="02020603050405020304" pitchFamily="18" charset="0"/>
                    <a:ea typeface="DengXian" panose="02010600030101010101" pitchFamily="2" charset="-122"/>
                    <a:cs typeface="Times New Roman" panose="02020603050405020304" pitchFamily="18" charset="0"/>
                  </a:rPr>
                  <a:t>Encipher, encode, encrypt</a:t>
                </a:r>
                <a:endParaRPr lang="en-US" sz="2400" dirty="0">
                  <a:solidFill>
                    <a:srgbClr val="0000FF"/>
                  </a:solidFill>
                  <a:effectLst/>
                  <a:latin typeface="Calibri" panose="020F0502020204030204" pitchFamily="34" charset="0"/>
                  <a:ea typeface="DengXian" panose="02010600030101010101" pitchFamily="2" charset="-122"/>
                  <a:cs typeface="Times New Roman" panose="02020603050405020304" pitchFamily="18" charset="0"/>
                </a:endParaRPr>
              </a:p>
              <a:p>
                <a:pPr marL="914400" lvl="1" indent="-457200">
                  <a:spcAft>
                    <a:spcPts val="600"/>
                  </a:spcAft>
                  <a:buFont typeface="Arial" panose="020B0604020202020204" pitchFamily="34" charset="0"/>
                  <a:buChar char="•"/>
                </a:pPr>
                <a:r>
                  <a:rPr lang="en-US" sz="2400" dirty="0">
                    <a:solidFill>
                      <a:srgbClr val="222222"/>
                    </a:solidFill>
                    <a:latin typeface="Times New Roman" panose="02020603050405020304" pitchFamily="18" charset="0"/>
                    <a:ea typeface="DengXian" panose="02010600030101010101" pitchFamily="2" charset="-122"/>
                    <a:cs typeface="Times New Roman" panose="02020603050405020304" pitchFamily="18" charset="0"/>
                  </a:rPr>
                  <a:t>convert (a message or piece of text) into a coded form.</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a:spcAft>
                    <a:spcPts val="600"/>
                  </a:spcAft>
                </a:pPr>
                <a:r>
                  <a:rPr lang="en-US" sz="2400" dirty="0">
                    <a:solidFill>
                      <a:srgbClr val="0000FF"/>
                    </a:solidFill>
                    <a:latin typeface="Times New Roman" panose="02020603050405020304" pitchFamily="18" charset="0"/>
                    <a:ea typeface="DengXian" panose="02010600030101010101" pitchFamily="2" charset="-122"/>
                    <a:cs typeface="Times New Roman" panose="02020603050405020304" pitchFamily="18" charset="0"/>
                  </a:rPr>
                  <a:t>Decipher, decode, decrypt</a:t>
                </a:r>
                <a:endParaRPr lang="en-US" sz="2400" dirty="0">
                  <a:solidFill>
                    <a:srgbClr val="0000FF"/>
                  </a:solidFill>
                  <a:effectLst/>
                  <a:latin typeface="Calibri" panose="020F0502020204030204" pitchFamily="34" charset="0"/>
                  <a:ea typeface="DengXian" panose="02010600030101010101" pitchFamily="2" charset="-122"/>
                  <a:cs typeface="Times New Roman" panose="02020603050405020304" pitchFamily="18" charset="0"/>
                </a:endParaRPr>
              </a:p>
              <a:p>
                <a:pPr marL="914400" lvl="1" indent="-457200">
                  <a:spcAft>
                    <a:spcPts val="1200"/>
                  </a:spcAft>
                  <a:buFont typeface="Arial" panose="020B0604020202020204" pitchFamily="34" charset="0"/>
                  <a:buChar char="•"/>
                </a:pPr>
                <a:r>
                  <a:rPr lang="en-US" sz="2400" dirty="0">
                    <a:solidFill>
                      <a:srgbClr val="222222"/>
                    </a:solidFill>
                    <a:latin typeface="Times New Roman" panose="02020603050405020304" pitchFamily="18" charset="0"/>
                    <a:ea typeface="DengXian" panose="02010600030101010101" pitchFamily="2" charset="-122"/>
                    <a:cs typeface="Times New Roman" panose="02020603050405020304" pitchFamily="18" charset="0"/>
                  </a:rPr>
                  <a:t>convert (a text written in code, or a coded signal) into normal language.</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a:spcAft>
                    <a:spcPts val="600"/>
                  </a:spcAft>
                </a:pPr>
                <a:r>
                  <a:rPr lang="en-US" sz="2400" dirty="0">
                    <a:solidFill>
                      <a:srgbClr val="222222"/>
                    </a:solidFill>
                    <a:latin typeface="Times New Roman" panose="02020603050405020304" pitchFamily="18" charset="0"/>
                    <a:ea typeface="DengXian" panose="02010600030101010101" pitchFamily="2" charset="-122"/>
                    <a:cs typeface="Times New Roman" panose="02020603050405020304" pitchFamily="18" charset="0"/>
                  </a:rPr>
                  <a:t>Let the public key be denoted as  </a:t>
                </a:r>
                <a:r>
                  <a:rPr lang="en-US" sz="2400" dirty="0" err="1">
                    <a:solidFill>
                      <a:srgbClr val="222222"/>
                    </a:solidFill>
                    <a:latin typeface="Times New Roman" panose="02020603050405020304" pitchFamily="18" charset="0"/>
                    <a:ea typeface="DengXian" panose="02010600030101010101" pitchFamily="2" charset="-122"/>
                    <a:cs typeface="Times New Roman" panose="02020603050405020304" pitchFamily="18" charset="0"/>
                  </a:rPr>
                  <a:t>pkey</a:t>
                </a:r>
                <a:r>
                  <a:rPr lang="en-US" sz="2400" dirty="0">
                    <a:solidFill>
                      <a:srgbClr val="222222"/>
                    </a:solidFill>
                    <a:latin typeface="Times New Roman" panose="02020603050405020304" pitchFamily="18" charset="0"/>
                    <a:ea typeface="DengXian" panose="02010600030101010101" pitchFamily="2" charset="-122"/>
                    <a:cs typeface="Times New Roman" panose="02020603050405020304" pitchFamily="18" charset="0"/>
                  </a:rPr>
                  <a:t> = {n, g} and secret key denoted as skey = {p, q, h}.</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a:spcAft>
                    <a:spcPts val="6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Consider an RSA cryptosystem using p = 7, q = 17, and g = 5.</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marL="914400" lvl="1" indent="-457200">
                  <a:spcAft>
                    <a:spcPts val="600"/>
                  </a:spcAft>
                  <a:buFont typeface="+mj-lt"/>
                  <a:buAutoNum type="romanUcPeriod"/>
                </a:pPr>
                <a:r>
                  <a:rPr lang="en-US" sz="2400" dirty="0">
                    <a:latin typeface="Times New Roman" panose="02020603050405020304" pitchFamily="18" charset="0"/>
                    <a:ea typeface="DengXian" panose="02010600030101010101" pitchFamily="2" charset="-122"/>
                    <a:cs typeface="Times New Roman" panose="02020603050405020304" pitchFamily="18" charset="0"/>
                  </a:rPr>
                  <a:t>What is the encode form for 13 mod 119? That is, encipher the message </a:t>
                </a:r>
                <a14:m>
                  <m:oMath xmlns:m="http://schemas.openxmlformats.org/officeDocument/2006/math">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[13]</m:t>
                        </m:r>
                      </m:e>
                      <m:sub>
                        <m:r>
                          <a:rPr lang="en-US" sz="2400" i="1">
                            <a:latin typeface="Cambria Math" panose="02040503050406030204" pitchFamily="18" charset="0"/>
                            <a:ea typeface="DengXian" panose="02010600030101010101" pitchFamily="2" charset="-122"/>
                            <a:cs typeface="Times New Roman" panose="02020603050405020304" pitchFamily="18" charset="0"/>
                          </a:rPr>
                          <m:t>119 </m:t>
                        </m:r>
                      </m:sub>
                    </m:sSub>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marL="914400" lvl="1" indent="-457200">
                  <a:spcAft>
                    <a:spcPts val="600"/>
                  </a:spcAft>
                  <a:buFont typeface="+mj-lt"/>
                  <a:buAutoNum type="romanUcPeriod"/>
                </a:pPr>
                <a:r>
                  <a:rPr lang="en-US" sz="2400" dirty="0">
                    <a:latin typeface="Times New Roman" panose="02020603050405020304" pitchFamily="18" charset="0"/>
                    <a:ea typeface="DengXian" panose="02010600030101010101" pitchFamily="2" charset="-122"/>
                    <a:cs typeface="Times New Roman" panose="02020603050405020304" pitchFamily="18" charset="0"/>
                  </a:rPr>
                  <a:t>What is the encode form for 39 mod 119? That is, encipher the message </a:t>
                </a:r>
                <a14:m>
                  <m:oMath xmlns:m="http://schemas.openxmlformats.org/officeDocument/2006/math">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[39]</m:t>
                        </m:r>
                      </m:e>
                      <m:sub>
                        <m:r>
                          <a:rPr lang="en-US" sz="2400" i="1">
                            <a:latin typeface="Cambria Math" panose="02040503050406030204" pitchFamily="18" charset="0"/>
                            <a:ea typeface="DengXian" panose="02010600030101010101" pitchFamily="2" charset="-122"/>
                            <a:cs typeface="Times New Roman" panose="02020603050405020304" pitchFamily="18" charset="0"/>
                          </a:rPr>
                          <m:t>119 </m:t>
                        </m:r>
                      </m:sub>
                    </m:sSub>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C846F408-6CFF-4F2A-B930-32EBD1E9C47C}"/>
                  </a:ext>
                </a:extLst>
              </p:cNvPr>
              <p:cNvSpPr>
                <a:spLocks noRot="1" noChangeAspect="1" noMove="1" noResize="1" noEditPoints="1" noAdjustHandles="1" noChangeArrowheads="1" noChangeShapeType="1" noTextEdit="1"/>
              </p:cNvSpPr>
              <p:nvPr/>
            </p:nvSpPr>
            <p:spPr>
              <a:xfrm>
                <a:off x="1788716" y="859956"/>
                <a:ext cx="9480176" cy="5770811"/>
              </a:xfrm>
              <a:prstGeom prst="rect">
                <a:avLst/>
              </a:prstGeom>
              <a:blipFill>
                <a:blip r:embed="rId2"/>
                <a:stretch>
                  <a:fillRect l="-1157" t="-845" b="-1373"/>
                </a:stretch>
              </a:blipFill>
            </p:spPr>
            <p:txBody>
              <a:bodyPr/>
              <a:lstStyle/>
              <a:p>
                <a:r>
                  <a:rPr lang="en-US">
                    <a:noFill/>
                  </a:rPr>
                  <a:t> </a:t>
                </a:r>
              </a:p>
            </p:txBody>
          </p:sp>
        </mc:Fallback>
      </mc:AlternateContent>
      <p:pic>
        <p:nvPicPr>
          <p:cNvPr id="3" name="Picture 2" descr="Emoticon smiley with thumb up Stock Vector - 16515884">
            <a:extLst>
              <a:ext uri="{FF2B5EF4-FFF2-40B4-BE49-F238E27FC236}">
                <a16:creationId xmlns:a16="http://schemas.microsoft.com/office/drawing/2014/main" id="{076B3DEB-E96E-49C4-B545-F80C1FF73E0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48640" y="3429001"/>
            <a:ext cx="522514" cy="333102"/>
          </a:xfrm>
          <a:prstGeom prst="rect">
            <a:avLst/>
          </a:prstGeom>
          <a:noFill/>
          <a:ln>
            <a:noFill/>
          </a:ln>
        </p:spPr>
      </p:pic>
      <p:sp>
        <p:nvSpPr>
          <p:cNvPr id="4" name="Rectangle 3">
            <a:extLst>
              <a:ext uri="{FF2B5EF4-FFF2-40B4-BE49-F238E27FC236}">
                <a16:creationId xmlns:a16="http://schemas.microsoft.com/office/drawing/2014/main" id="{2897B0A5-9352-43AE-8AD6-875ABBA8C993}"/>
              </a:ext>
            </a:extLst>
          </p:cNvPr>
          <p:cNvSpPr/>
          <p:nvPr/>
        </p:nvSpPr>
        <p:spPr>
          <a:xfrm>
            <a:off x="1594685" y="135844"/>
            <a:ext cx="5433132" cy="584775"/>
          </a:xfrm>
          <a:prstGeom prst="rect">
            <a:avLst/>
          </a:prstGeom>
        </p:spPr>
        <p:txBody>
          <a:bodyPr wrap="square">
            <a:spAutoFit/>
          </a:bodyPr>
          <a:lstStyle/>
          <a:p>
            <a:r>
              <a:rPr lang="en-US" sz="3200" dirty="0"/>
              <a:t>RSA Cryptography - Application</a:t>
            </a:r>
          </a:p>
        </p:txBody>
      </p:sp>
    </p:spTree>
    <p:extLst>
      <p:ext uri="{BB962C8B-B14F-4D97-AF65-F5344CB8AC3E}">
        <p14:creationId xmlns:p14="http://schemas.microsoft.com/office/powerpoint/2010/main" val="5046629"/>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FAFF85-6459-422F-A520-CF06712954AC}"/>
              </a:ext>
            </a:extLst>
          </p:cNvPr>
          <p:cNvSpPr txBox="1"/>
          <p:nvPr/>
        </p:nvSpPr>
        <p:spPr>
          <a:xfrm>
            <a:off x="932813" y="961371"/>
            <a:ext cx="10666543" cy="5785791"/>
          </a:xfrm>
          <a:prstGeom prst="rect">
            <a:avLst/>
          </a:prstGeom>
          <a:solidFill>
            <a:schemeClr val="accent5">
              <a:lumMod val="20000"/>
              <a:lumOff val="80000"/>
            </a:schemeClr>
          </a:solidFill>
        </p:spPr>
        <p:txBody>
          <a:bodyPr wrap="square" rtlCol="0">
            <a:spAutoFit/>
          </a:bodyPr>
          <a:lstStyle/>
          <a:p>
            <a:endParaRPr lang="en-US" dirty="0"/>
          </a:p>
        </p:txBody>
      </p:sp>
      <p:sp>
        <p:nvSpPr>
          <p:cNvPr id="2" name="Rectangle 1">
            <a:extLst>
              <a:ext uri="{FF2B5EF4-FFF2-40B4-BE49-F238E27FC236}">
                <a16:creationId xmlns:a16="http://schemas.microsoft.com/office/drawing/2014/main" id="{19E3B297-3396-405D-9BAF-FB1E9BCE01EA}"/>
              </a:ext>
            </a:extLst>
          </p:cNvPr>
          <p:cNvSpPr/>
          <p:nvPr/>
        </p:nvSpPr>
        <p:spPr>
          <a:xfrm>
            <a:off x="1586509" y="454324"/>
            <a:ext cx="9598727" cy="6403676"/>
          </a:xfrm>
          <a:prstGeom prst="rect">
            <a:avLst/>
          </a:prstGeom>
        </p:spPr>
        <p:txBody>
          <a:bodyPr wrap="square">
            <a:spAutoFit/>
          </a:bodyPr>
          <a:lstStyle/>
          <a:p>
            <a:pPr>
              <a:lnSpc>
                <a:spcPct val="107000"/>
              </a:lnSpc>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Solution:</a:t>
            </a:r>
            <a:endParaRPr lang="en-US" sz="2400"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Given the public key </a:t>
            </a:r>
            <a:r>
              <a:rPr lang="en-US" sz="2400" dirty="0" err="1">
                <a:latin typeface="Times New Roman" panose="02020603050405020304" pitchFamily="18" charset="0"/>
                <a:ea typeface="DengXian" panose="02010600030101010101" pitchFamily="2" charset="-122"/>
                <a:cs typeface="Times New Roman" panose="02020603050405020304" pitchFamily="18" charset="0"/>
              </a:rPr>
              <a:t>pkey</a:t>
            </a:r>
            <a:r>
              <a:rPr lang="en-US" sz="2400" dirty="0">
                <a:latin typeface="Times New Roman" panose="02020603050405020304" pitchFamily="18" charset="0"/>
                <a:ea typeface="DengXian" panose="02010600030101010101" pitchFamily="2" charset="-122"/>
                <a:cs typeface="Times New Roman" panose="02020603050405020304" pitchFamily="18" charset="0"/>
              </a:rPr>
              <a:t> = {n = 119, g = 5} where the secret key p = 7 and q = 17 such that n = </a:t>
            </a:r>
            <a:r>
              <a:rPr lang="en-US" sz="2400" dirty="0" err="1">
                <a:latin typeface="Times New Roman" panose="02020603050405020304" pitchFamily="18" charset="0"/>
                <a:ea typeface="DengXian" panose="02010600030101010101" pitchFamily="2" charset="-122"/>
                <a:cs typeface="Times New Roman" panose="02020603050405020304" pitchFamily="18" charset="0"/>
              </a:rPr>
              <a:t>pq</a:t>
            </a:r>
            <a:r>
              <a:rPr lang="en-US" sz="2400" dirty="0">
                <a:latin typeface="Times New Roman" panose="02020603050405020304" pitchFamily="18" charset="0"/>
                <a:ea typeface="DengXian" panose="02010600030101010101" pitchFamily="2" charset="-122"/>
                <a:cs typeface="Times New Roman" panose="02020603050405020304" pitchFamily="18" charset="0"/>
              </a:rPr>
              <a:t> = 7*17 = 119; and g is relatively prime to (p-1)(q-1).</a:t>
            </a:r>
            <a:endParaRPr lang="en-US" sz="2400"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Encode(x) = y =  </a:t>
            </a:r>
            <a:r>
              <a:rPr lang="en-US" sz="2400" dirty="0" err="1">
                <a:latin typeface="Times New Roman" panose="02020603050405020304" pitchFamily="18" charset="0"/>
                <a:ea typeface="DengXian" panose="02010600030101010101" pitchFamily="2" charset="-122"/>
                <a:cs typeface="Times New Roman" panose="02020603050405020304" pitchFamily="18" charset="0"/>
              </a:rPr>
              <a:t>x</a:t>
            </a:r>
            <a:r>
              <a:rPr lang="en-US" sz="2400" baseline="30000" dirty="0" err="1">
                <a:latin typeface="Times New Roman" panose="02020603050405020304" pitchFamily="18" charset="0"/>
                <a:ea typeface="DengXian" panose="02010600030101010101" pitchFamily="2" charset="-122"/>
                <a:cs typeface="Times New Roman" panose="02020603050405020304" pitchFamily="18" charset="0"/>
              </a:rPr>
              <a:t>g</a:t>
            </a:r>
            <a:r>
              <a:rPr lang="en-US" sz="2400" dirty="0">
                <a:latin typeface="Times New Roman" panose="02020603050405020304" pitchFamily="18" charset="0"/>
                <a:ea typeface="DengXian" panose="02010600030101010101" pitchFamily="2" charset="-122"/>
                <a:cs typeface="Times New Roman" panose="02020603050405020304" pitchFamily="18" charset="0"/>
              </a:rPr>
              <a:t> mod n.</a:t>
            </a:r>
            <a:endParaRPr lang="en-US" sz="2400" dirty="0">
              <a:latin typeface="Calibri" panose="020F0502020204030204" pitchFamily="34" charset="0"/>
              <a:ea typeface="DengXian" panose="02010600030101010101" pitchFamily="2" charset="-122"/>
              <a:cs typeface="Times New Roman" panose="02020603050405020304" pitchFamily="18" charset="0"/>
            </a:endParaRPr>
          </a:p>
          <a:p>
            <a:pPr marL="461963" indent="-461963">
              <a:lnSpc>
                <a:spcPct val="107000"/>
              </a:lnSpc>
              <a:buFont typeface="+mj-lt"/>
              <a:buAutoNum type="romanUcPeriod"/>
            </a:pPr>
            <a:r>
              <a:rPr lang="en-US" sz="2400" dirty="0">
                <a:latin typeface="Times New Roman" panose="02020603050405020304" pitchFamily="18" charset="0"/>
                <a:ea typeface="DengXian" panose="02010600030101010101" pitchFamily="2" charset="-122"/>
                <a:cs typeface="Times New Roman" panose="02020603050405020304" pitchFamily="18" charset="0"/>
              </a:rPr>
              <a:t>Let x = 13. We encode the message 13 mod 119, which is as follows: </a:t>
            </a:r>
            <a:endParaRPr lang="en-US" sz="2400" dirty="0">
              <a:latin typeface="Calibri" panose="020F0502020204030204" pitchFamily="34" charset="0"/>
              <a:ea typeface="DengXian" panose="02010600030101010101" pitchFamily="2" charset="-122"/>
              <a:cs typeface="Times New Roman" panose="02020603050405020304" pitchFamily="18" charset="0"/>
            </a:endParaRPr>
          </a:p>
          <a:p>
            <a:pPr marL="685800" marR="0">
              <a:lnSpc>
                <a:spcPct val="107000"/>
              </a:lnSpc>
              <a:spcBef>
                <a:spcPts val="0"/>
              </a:spcBef>
              <a:spcAft>
                <a:spcPts val="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Encode(13) = y =  13</a:t>
            </a:r>
            <a:r>
              <a:rPr lang="en-US" sz="2400" baseline="30000" dirty="0">
                <a:latin typeface="Times New Roman" panose="02020603050405020304" pitchFamily="18" charset="0"/>
                <a:ea typeface="DengXian" panose="02010600030101010101" pitchFamily="2" charset="-122"/>
                <a:cs typeface="Times New Roman" panose="02020603050405020304" pitchFamily="18" charset="0"/>
              </a:rPr>
              <a:t>5</a:t>
            </a:r>
            <a:r>
              <a:rPr lang="en-US" sz="2400" dirty="0">
                <a:latin typeface="Times New Roman" panose="02020603050405020304" pitchFamily="18" charset="0"/>
                <a:ea typeface="DengXian" panose="02010600030101010101" pitchFamily="2" charset="-122"/>
                <a:cs typeface="Times New Roman" panose="02020603050405020304" pitchFamily="18" charset="0"/>
              </a:rPr>
              <a:t> mod 119 </a:t>
            </a:r>
            <a:endParaRPr lang="en-US" sz="2400" dirty="0">
              <a:latin typeface="Calibri" panose="020F0502020204030204" pitchFamily="34" charset="0"/>
              <a:ea typeface="DengXian" panose="02010600030101010101" pitchFamily="2" charset="-122"/>
              <a:cs typeface="Times New Roman" panose="02020603050405020304" pitchFamily="18" charset="0"/>
            </a:endParaRPr>
          </a:p>
          <a:p>
            <a:pPr marL="685800" marR="0">
              <a:lnSpc>
                <a:spcPct val="107000"/>
              </a:lnSpc>
              <a:spcBef>
                <a:spcPts val="0"/>
              </a:spcBef>
              <a:spcAft>
                <a:spcPts val="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                          = (13</a:t>
            </a:r>
            <a:r>
              <a:rPr lang="en-US" sz="2400" baseline="30000" dirty="0">
                <a:latin typeface="Times New Roman" panose="02020603050405020304" pitchFamily="18" charset="0"/>
                <a:ea typeface="DengXian" panose="02010600030101010101" pitchFamily="2" charset="-122"/>
                <a:cs typeface="Times New Roman" panose="02020603050405020304" pitchFamily="18" charset="0"/>
              </a:rPr>
              <a:t>2 </a:t>
            </a:r>
            <a:r>
              <a:rPr lang="en-US" sz="2400" dirty="0">
                <a:latin typeface="Times New Roman" panose="02020603050405020304" pitchFamily="18" charset="0"/>
                <a:ea typeface="DengXian" panose="02010600030101010101" pitchFamily="2" charset="-122"/>
                <a:cs typeface="Times New Roman" panose="02020603050405020304" pitchFamily="18" charset="0"/>
              </a:rPr>
              <a:t>x 13</a:t>
            </a:r>
            <a:r>
              <a:rPr lang="en-US" sz="2400" baseline="30000" dirty="0">
                <a:latin typeface="Times New Roman" panose="02020603050405020304" pitchFamily="18" charset="0"/>
                <a:ea typeface="DengXian" panose="02010600030101010101" pitchFamily="2" charset="-122"/>
                <a:cs typeface="Times New Roman" panose="02020603050405020304" pitchFamily="18" charset="0"/>
              </a:rPr>
              <a:t>2 </a:t>
            </a:r>
            <a:r>
              <a:rPr lang="en-US" sz="2400" dirty="0">
                <a:latin typeface="Times New Roman" panose="02020603050405020304" pitchFamily="18" charset="0"/>
                <a:ea typeface="DengXian" panose="02010600030101010101" pitchFamily="2" charset="-122"/>
                <a:cs typeface="Times New Roman" panose="02020603050405020304" pitchFamily="18" charset="0"/>
              </a:rPr>
              <a:t>x13) mod 119</a:t>
            </a:r>
            <a:endParaRPr lang="en-US" sz="2400" dirty="0">
              <a:latin typeface="Calibri" panose="020F0502020204030204" pitchFamily="34" charset="0"/>
              <a:ea typeface="DengXian" panose="02010600030101010101" pitchFamily="2" charset="-122"/>
              <a:cs typeface="Times New Roman" panose="02020603050405020304" pitchFamily="18" charset="0"/>
            </a:endParaRPr>
          </a:p>
          <a:p>
            <a:pPr marL="685800" marR="0">
              <a:lnSpc>
                <a:spcPct val="107000"/>
              </a:lnSpc>
              <a:spcBef>
                <a:spcPts val="0"/>
              </a:spcBef>
              <a:spcAft>
                <a:spcPts val="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		           = ((13</a:t>
            </a:r>
            <a:r>
              <a:rPr lang="en-US" sz="2400" baseline="30000" dirty="0">
                <a:latin typeface="Times New Roman" panose="02020603050405020304" pitchFamily="18" charset="0"/>
                <a:ea typeface="DengXian" panose="02010600030101010101" pitchFamily="2" charset="-122"/>
                <a:cs typeface="Times New Roman" panose="02020603050405020304" pitchFamily="18" charset="0"/>
              </a:rPr>
              <a:t>2 </a:t>
            </a:r>
            <a:r>
              <a:rPr lang="en-US" sz="2400" dirty="0">
                <a:latin typeface="Times New Roman" panose="02020603050405020304" pitchFamily="18" charset="0"/>
                <a:ea typeface="DengXian" panose="02010600030101010101" pitchFamily="2" charset="-122"/>
                <a:cs typeface="Times New Roman" panose="02020603050405020304" pitchFamily="18" charset="0"/>
              </a:rPr>
              <a:t> mod 119) x (13</a:t>
            </a:r>
            <a:r>
              <a:rPr lang="en-US" sz="2400" baseline="30000" dirty="0">
                <a:latin typeface="Times New Roman" panose="02020603050405020304" pitchFamily="18" charset="0"/>
                <a:ea typeface="DengXian" panose="02010600030101010101" pitchFamily="2" charset="-122"/>
                <a:cs typeface="Times New Roman" panose="02020603050405020304" pitchFamily="18" charset="0"/>
              </a:rPr>
              <a:t>2 </a:t>
            </a:r>
            <a:r>
              <a:rPr lang="en-US" sz="2400" dirty="0">
                <a:latin typeface="Times New Roman" panose="02020603050405020304" pitchFamily="18" charset="0"/>
                <a:ea typeface="DengXian" panose="02010600030101010101" pitchFamily="2" charset="-122"/>
                <a:cs typeface="Times New Roman" panose="02020603050405020304" pitchFamily="18" charset="0"/>
              </a:rPr>
              <a:t> mod 119)</a:t>
            </a:r>
            <a:r>
              <a:rPr lang="en-US" sz="2400" baseline="30000" dirty="0">
                <a:latin typeface="Times New Roman" panose="02020603050405020304" pitchFamily="18" charset="0"/>
                <a:ea typeface="DengXian" panose="02010600030101010101" pitchFamily="2" charset="-122"/>
                <a:cs typeface="Times New Roman" panose="02020603050405020304" pitchFamily="18" charset="0"/>
              </a:rPr>
              <a:t> </a:t>
            </a:r>
            <a:r>
              <a:rPr lang="en-US" sz="2400" dirty="0">
                <a:latin typeface="Times New Roman" panose="02020603050405020304" pitchFamily="18" charset="0"/>
                <a:ea typeface="DengXian" panose="02010600030101010101" pitchFamily="2" charset="-122"/>
                <a:cs typeface="Times New Roman" panose="02020603050405020304" pitchFamily="18" charset="0"/>
              </a:rPr>
              <a:t>x13) mod 119</a:t>
            </a:r>
            <a:endParaRPr lang="en-US" sz="2400" dirty="0">
              <a:latin typeface="Calibri" panose="020F0502020204030204" pitchFamily="34" charset="0"/>
              <a:ea typeface="DengXian" panose="02010600030101010101" pitchFamily="2" charset="-122"/>
              <a:cs typeface="Times New Roman" panose="02020603050405020304" pitchFamily="18" charset="0"/>
            </a:endParaRPr>
          </a:p>
          <a:p>
            <a:pPr marL="685800" marR="0">
              <a:lnSpc>
                <a:spcPct val="107000"/>
              </a:lnSpc>
              <a:spcBef>
                <a:spcPts val="0"/>
              </a:spcBef>
              <a:spcAft>
                <a:spcPts val="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                          = ((50 x 50 x 13) mod 119)mod119</a:t>
            </a:r>
          </a:p>
          <a:p>
            <a:pPr marL="685800">
              <a:lnSpc>
                <a:spcPct val="107000"/>
              </a:lnSpc>
            </a:pPr>
            <a:r>
              <a:rPr lang="en-US" sz="2400" dirty="0">
                <a:latin typeface="Times New Roman" panose="02020603050405020304" pitchFamily="18" charset="0"/>
                <a:ea typeface="DengXian" panose="02010600030101010101" pitchFamily="2" charset="-122"/>
                <a:cs typeface="Times New Roman" panose="02020603050405020304" pitchFamily="18" charset="0"/>
              </a:rPr>
              <a:t>		           = ((50 x 5 x 10 x 13) mod 119)mod119</a:t>
            </a:r>
            <a:endParaRPr lang="en-US" sz="2400" dirty="0">
              <a:latin typeface="Calibri" panose="020F0502020204030204" pitchFamily="34" charset="0"/>
              <a:ea typeface="DengXian" panose="02010600030101010101" pitchFamily="2" charset="-122"/>
              <a:cs typeface="Times New Roman" panose="02020603050405020304" pitchFamily="18" charset="0"/>
            </a:endParaRPr>
          </a:p>
          <a:p>
            <a:pPr marL="685800">
              <a:lnSpc>
                <a:spcPct val="107000"/>
              </a:lnSpc>
            </a:pPr>
            <a:r>
              <a:rPr lang="en-US" sz="2400" dirty="0">
                <a:latin typeface="Times New Roman" panose="02020603050405020304" pitchFamily="18" charset="0"/>
                <a:ea typeface="DengXian" panose="02010600030101010101" pitchFamily="2" charset="-122"/>
                <a:cs typeface="Times New Roman" panose="02020603050405020304" pitchFamily="18" charset="0"/>
              </a:rPr>
              <a:t>		           = ((250 mod 119) x (130 mod 119))mod119</a:t>
            </a:r>
            <a:endParaRPr lang="en-US" sz="2400" dirty="0">
              <a:latin typeface="Calibri" panose="020F0502020204030204" pitchFamily="34" charset="0"/>
              <a:ea typeface="DengXian" panose="02010600030101010101" pitchFamily="2" charset="-122"/>
              <a:cs typeface="Times New Roman" panose="02020603050405020304" pitchFamily="18" charset="0"/>
            </a:endParaRPr>
          </a:p>
          <a:p>
            <a:pPr marL="685800" marR="0">
              <a:lnSpc>
                <a:spcPct val="107000"/>
              </a:lnSpc>
              <a:spcBef>
                <a:spcPts val="0"/>
              </a:spcBef>
              <a:spcAft>
                <a:spcPts val="0"/>
              </a:spcAft>
            </a:pPr>
            <a:r>
              <a:rPr lang="en-US" sz="2400" dirty="0">
                <a:latin typeface="Calibri" panose="020F0502020204030204" pitchFamily="34" charset="0"/>
                <a:ea typeface="DengXian" panose="02010600030101010101" pitchFamily="2" charset="-122"/>
                <a:cs typeface="Times New Roman" panose="02020603050405020304" pitchFamily="18" charset="0"/>
              </a:rPr>
              <a:t>                             </a:t>
            </a:r>
            <a:r>
              <a:rPr lang="en-US" sz="2400" dirty="0">
                <a:latin typeface="Times New Roman" panose="02020603050405020304" pitchFamily="18" charset="0"/>
                <a:ea typeface="DengXian" panose="02010600030101010101" pitchFamily="2" charset="-122"/>
                <a:cs typeface="Times New Roman" panose="02020603050405020304" pitchFamily="18" charset="0"/>
              </a:rPr>
              <a:t>= (12 x 11) mod 119</a:t>
            </a:r>
            <a:endParaRPr lang="en-US" sz="2400" dirty="0">
              <a:latin typeface="Calibri" panose="020F0502020204030204" pitchFamily="34" charset="0"/>
              <a:ea typeface="DengXian" panose="02010600030101010101" pitchFamily="2" charset="-122"/>
              <a:cs typeface="Times New Roman" panose="02020603050405020304" pitchFamily="18" charset="0"/>
            </a:endParaRPr>
          </a:p>
          <a:p>
            <a:pPr marL="685800" marR="0">
              <a:lnSpc>
                <a:spcPct val="107000"/>
              </a:lnSpc>
              <a:spcBef>
                <a:spcPts val="0"/>
              </a:spcBef>
              <a:spcAft>
                <a:spcPts val="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                          = (132 mod 119) mod 119</a:t>
            </a:r>
            <a:endParaRPr lang="en-US" sz="2400" dirty="0">
              <a:latin typeface="Calibri" panose="020F0502020204030204" pitchFamily="34" charset="0"/>
              <a:ea typeface="DengXian" panose="02010600030101010101" pitchFamily="2" charset="-122"/>
              <a:cs typeface="Times New Roman" panose="02020603050405020304" pitchFamily="18" charset="0"/>
            </a:endParaRPr>
          </a:p>
          <a:p>
            <a:pPr marL="685800" marR="0">
              <a:lnSpc>
                <a:spcPct val="107000"/>
              </a:lnSpc>
              <a:spcBef>
                <a:spcPts val="0"/>
              </a:spcBef>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                          = 13 mod 119 =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13</a:t>
            </a:r>
          </a:p>
          <a:p>
            <a:pPr marL="685800">
              <a:lnSpc>
                <a:spcPct val="107000"/>
              </a:lnSpc>
              <a:spcAft>
                <a:spcPts val="800"/>
              </a:spcAft>
            </a:pPr>
            <a:r>
              <a:rPr lang="en-US" sz="2400" dirty="0">
                <a:latin typeface="Times New Roman" panose="02020603050405020304" pitchFamily="18" charset="0"/>
                <a:cs typeface="Times New Roman" panose="02020603050405020304" pitchFamily="18" charset="0"/>
              </a:rPr>
              <a:t>That is, the encryption of give message 13 is </a:t>
            </a:r>
            <a:r>
              <a:rPr lang="en-US" sz="2400" u="sng" dirty="0">
                <a:latin typeface="Times New Roman" panose="02020603050405020304" pitchFamily="18" charset="0"/>
                <a:cs typeface="Times New Roman" panose="02020603050405020304" pitchFamily="18" charset="0"/>
              </a:rPr>
              <a:t>13</a:t>
            </a:r>
            <a:r>
              <a:rPr lang="en-US" sz="2400" dirty="0">
                <a:latin typeface="Times New Roman" panose="02020603050405020304" pitchFamily="18" charset="0"/>
                <a:cs typeface="Times New Roman" panose="02020603050405020304" pitchFamily="18" charset="0"/>
              </a:rPr>
              <a:t>.</a:t>
            </a:r>
          </a:p>
        </p:txBody>
      </p:sp>
      <p:pic>
        <p:nvPicPr>
          <p:cNvPr id="3" name="Picture 2" descr="Emoticon smiley with thumb up Stock Vector - 16515884">
            <a:extLst>
              <a:ext uri="{FF2B5EF4-FFF2-40B4-BE49-F238E27FC236}">
                <a16:creationId xmlns:a16="http://schemas.microsoft.com/office/drawing/2014/main" id="{50D9211B-FF6E-48DF-8C1C-BCB9532BF3B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914399" y="4441370"/>
            <a:ext cx="461553" cy="368209"/>
          </a:xfrm>
          <a:prstGeom prst="rect">
            <a:avLst/>
          </a:prstGeom>
          <a:noFill/>
          <a:ln>
            <a:noFill/>
          </a:ln>
        </p:spPr>
      </p:pic>
    </p:spTree>
    <p:extLst>
      <p:ext uri="{BB962C8B-B14F-4D97-AF65-F5344CB8AC3E}">
        <p14:creationId xmlns:p14="http://schemas.microsoft.com/office/powerpoint/2010/main" val="2642090777"/>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4BE15B-1243-4183-9ADA-0B0F2D2EC521}"/>
              </a:ext>
            </a:extLst>
          </p:cNvPr>
          <p:cNvSpPr txBox="1"/>
          <p:nvPr/>
        </p:nvSpPr>
        <p:spPr>
          <a:xfrm>
            <a:off x="1558834" y="1155798"/>
            <a:ext cx="9977384" cy="5075860"/>
          </a:xfrm>
          <a:prstGeom prst="rect">
            <a:avLst/>
          </a:prstGeom>
          <a:solidFill>
            <a:schemeClr val="accent5">
              <a:lumMod val="20000"/>
              <a:lumOff val="80000"/>
            </a:schemeClr>
          </a:solidFill>
        </p:spPr>
        <p:txBody>
          <a:bodyPr wrap="square" rtlCol="0">
            <a:spAutoFit/>
          </a:bodyPr>
          <a:lstStyle/>
          <a:p>
            <a:endParaRPr lang="en-US" dirty="0"/>
          </a:p>
        </p:txBody>
      </p:sp>
      <p:sp>
        <p:nvSpPr>
          <p:cNvPr id="2" name="Rectangle 1">
            <a:extLst>
              <a:ext uri="{FF2B5EF4-FFF2-40B4-BE49-F238E27FC236}">
                <a16:creationId xmlns:a16="http://schemas.microsoft.com/office/drawing/2014/main" id="{E55CE937-7F97-4F7E-894A-0C20A2AB6091}"/>
              </a:ext>
            </a:extLst>
          </p:cNvPr>
          <p:cNvSpPr/>
          <p:nvPr/>
        </p:nvSpPr>
        <p:spPr>
          <a:xfrm>
            <a:off x="1643308" y="1811858"/>
            <a:ext cx="9061637" cy="4419800"/>
          </a:xfrm>
          <a:prstGeom prst="rect">
            <a:avLst/>
          </a:prstGeom>
        </p:spPr>
        <p:txBody>
          <a:bodyPr wrap="square">
            <a:spAutoFit/>
          </a:bodyPr>
          <a:lstStyle/>
          <a:p>
            <a:pPr marR="0">
              <a:lnSpc>
                <a:spcPct val="107000"/>
              </a:lnSpc>
              <a:spcBef>
                <a:spcPts val="0"/>
              </a:spcBef>
              <a:spcAft>
                <a:spcPts val="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To decode this message 13 mod 119, it requires that </a:t>
            </a:r>
          </a:p>
          <a:p>
            <a:pPr marL="914400" lvl="1" indent="-457200">
              <a:lnSpc>
                <a:spcPct val="107000"/>
              </a:lnSpc>
              <a:buFont typeface="+mj-lt"/>
              <a:buAutoNum type="alphaLcParenR"/>
            </a:pPr>
            <a:r>
              <a:rPr lang="en-US" sz="2400" dirty="0">
                <a:latin typeface="Times New Roman" panose="02020603050405020304" pitchFamily="18" charset="0"/>
                <a:ea typeface="DengXian" panose="02010600030101010101" pitchFamily="2" charset="-122"/>
                <a:cs typeface="Times New Roman" panose="02020603050405020304" pitchFamily="18" charset="0"/>
              </a:rPr>
              <a:t>we know the public key </a:t>
            </a:r>
            <a:r>
              <a:rPr lang="en-US" sz="2400" dirty="0" err="1">
                <a:latin typeface="Times New Roman" panose="02020603050405020304" pitchFamily="18" charset="0"/>
                <a:ea typeface="DengXian" panose="02010600030101010101" pitchFamily="2" charset="-122"/>
                <a:cs typeface="Times New Roman" panose="02020603050405020304" pitchFamily="18" charset="0"/>
              </a:rPr>
              <a:t>pkey</a:t>
            </a:r>
            <a:r>
              <a:rPr lang="en-US" sz="2400" dirty="0">
                <a:latin typeface="Times New Roman" panose="02020603050405020304" pitchFamily="18" charset="0"/>
                <a:ea typeface="DengXian" panose="02010600030101010101" pitchFamily="2" charset="-122"/>
                <a:cs typeface="Times New Roman" panose="02020603050405020304" pitchFamily="18" charset="0"/>
              </a:rPr>
              <a:t> = {n, g} = {119, 5}, and</a:t>
            </a:r>
          </a:p>
          <a:p>
            <a:pPr marL="914400" lvl="1" indent="-457200">
              <a:lnSpc>
                <a:spcPct val="107000"/>
              </a:lnSpc>
              <a:buFont typeface="+mj-lt"/>
              <a:buAutoNum type="alphaLcParenR"/>
            </a:pPr>
            <a:r>
              <a:rPr lang="en-US" sz="2400" dirty="0">
                <a:latin typeface="Times New Roman" panose="02020603050405020304" pitchFamily="18" charset="0"/>
                <a:ea typeface="DengXian" panose="02010600030101010101" pitchFamily="2" charset="-122"/>
                <a:cs typeface="Times New Roman" panose="02020603050405020304" pitchFamily="18" charset="0"/>
              </a:rPr>
              <a:t>we find the private key skey {p, q, h}, where h can be calculated as follows:</a:t>
            </a:r>
            <a:endParaRPr lang="en-US" sz="2400" dirty="0">
              <a:latin typeface="Calibri" panose="020F0502020204030204" pitchFamily="34" charset="0"/>
              <a:ea typeface="DengXian" panose="02010600030101010101" pitchFamily="2" charset="-122"/>
              <a:cs typeface="Times New Roman" panose="02020603050405020304" pitchFamily="18" charset="0"/>
            </a:endParaRPr>
          </a:p>
          <a:p>
            <a:pPr marR="0">
              <a:lnSpc>
                <a:spcPct val="107000"/>
              </a:lnSpc>
              <a:spcBef>
                <a:spcPts val="0"/>
              </a:spcBef>
              <a:spcAft>
                <a:spcPts val="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 </a:t>
            </a:r>
            <a:endParaRPr lang="en-US" sz="2400" dirty="0">
              <a:latin typeface="Calibri" panose="020F0502020204030204" pitchFamily="34" charset="0"/>
              <a:ea typeface="DengXian" panose="02010600030101010101" pitchFamily="2" charset="-122"/>
              <a:cs typeface="Times New Roman" panose="02020603050405020304" pitchFamily="18" charset="0"/>
            </a:endParaRPr>
          </a:p>
          <a:p>
            <a:pPr lvl="1">
              <a:lnSpc>
                <a:spcPct val="107000"/>
              </a:lnSpc>
            </a:pPr>
            <a:r>
              <a:rPr lang="en-US" sz="2400" dirty="0">
                <a:latin typeface="Times New Roman" panose="02020603050405020304" pitchFamily="18" charset="0"/>
                <a:ea typeface="DengXian" panose="02010600030101010101" pitchFamily="2" charset="-122"/>
                <a:cs typeface="Times New Roman" panose="02020603050405020304" pitchFamily="18" charset="0"/>
              </a:rPr>
              <a:t>Step 1:   	For public, n = 119 and g = 5, and the encoded form y = </a:t>
            </a:r>
          </a:p>
          <a:p>
            <a:pPr lvl="1">
              <a:lnSpc>
                <a:spcPct val="107000"/>
              </a:lnSpc>
            </a:pPr>
            <a:r>
              <a:rPr lang="en-US" sz="2400" dirty="0">
                <a:latin typeface="Times New Roman" panose="02020603050405020304" pitchFamily="18" charset="0"/>
                <a:ea typeface="DengXian" panose="02010600030101010101" pitchFamily="2" charset="-122"/>
                <a:cs typeface="Times New Roman" panose="02020603050405020304" pitchFamily="18" charset="0"/>
              </a:rPr>
              <a:t>                  13 are given.  </a:t>
            </a:r>
          </a:p>
          <a:p>
            <a:pPr lvl="1">
              <a:lnSpc>
                <a:spcPct val="107000"/>
              </a:lnSpc>
            </a:pPr>
            <a:r>
              <a:rPr lang="en-US" sz="2400" dirty="0">
                <a:latin typeface="Times New Roman" panose="02020603050405020304" pitchFamily="18" charset="0"/>
                <a:ea typeface="DengXian" panose="02010600030101010101" pitchFamily="2" charset="-122"/>
                <a:cs typeface="Times New Roman" panose="02020603050405020304" pitchFamily="18" charset="0"/>
              </a:rPr>
              <a:t>                  In public, although it is known that n = p*q, and n = 119, 		it should not easily be derived that the non-public secret 		keys p = 7  and q = 17 from n.</a:t>
            </a:r>
          </a:p>
          <a:p>
            <a:pPr lvl="1">
              <a:lnSpc>
                <a:spcPct val="107000"/>
              </a:lnSpc>
            </a:pPr>
            <a:r>
              <a:rPr lang="en-US" sz="2400" dirty="0">
                <a:latin typeface="Times New Roman" panose="02020603050405020304" pitchFamily="18" charset="0"/>
                <a:ea typeface="DengXian" panose="02010600030101010101" pitchFamily="2" charset="-122"/>
                <a:cs typeface="Times New Roman" panose="02020603050405020304" pitchFamily="18" charset="0"/>
              </a:rPr>
              <a:t>		For this case, n = 119 = 7*17 = p*q. </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3" name="Picture 2" descr="Emoticon smiley with thumb up Stock Vector - 16515884">
            <a:extLst>
              <a:ext uri="{FF2B5EF4-FFF2-40B4-BE49-F238E27FC236}">
                <a16:creationId xmlns:a16="http://schemas.microsoft.com/office/drawing/2014/main" id="{00ABE748-5498-4706-B685-C50D9160A22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045029" y="4450080"/>
            <a:ext cx="443338" cy="359500"/>
          </a:xfrm>
          <a:prstGeom prst="rect">
            <a:avLst/>
          </a:prstGeom>
          <a:noFill/>
          <a:ln>
            <a:noFill/>
          </a:ln>
        </p:spPr>
      </p:pic>
    </p:spTree>
    <p:extLst>
      <p:ext uri="{BB962C8B-B14F-4D97-AF65-F5344CB8AC3E}">
        <p14:creationId xmlns:p14="http://schemas.microsoft.com/office/powerpoint/2010/main" val="3099531751"/>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A3237A-A7E0-45A7-8A46-8241B0AC7888}"/>
              </a:ext>
            </a:extLst>
          </p:cNvPr>
          <p:cNvSpPr txBox="1"/>
          <p:nvPr/>
        </p:nvSpPr>
        <p:spPr>
          <a:xfrm>
            <a:off x="1419495" y="312241"/>
            <a:ext cx="10107487" cy="6201568"/>
          </a:xfrm>
          <a:prstGeom prst="rect">
            <a:avLst/>
          </a:prstGeom>
          <a:solidFill>
            <a:schemeClr val="accent5">
              <a:lumMod val="20000"/>
              <a:lumOff val="80000"/>
            </a:schemeClr>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74364FA0-99F6-432F-AA36-9B6104B71B79}"/>
                  </a:ext>
                </a:extLst>
              </p:cNvPr>
              <p:cNvSpPr/>
              <p:nvPr/>
            </p:nvSpPr>
            <p:spPr>
              <a:xfrm>
                <a:off x="1419495" y="681571"/>
                <a:ext cx="9622973" cy="5832238"/>
              </a:xfrm>
              <a:prstGeom prst="rect">
                <a:avLst/>
              </a:prstGeom>
            </p:spPr>
            <p:txBody>
              <a:bodyPr wrap="square">
                <a:spAutoFit/>
              </a:bodyPr>
              <a:lstStyle/>
              <a:p>
                <a:pPr marR="0">
                  <a:spcBef>
                    <a:spcPts val="0"/>
                  </a:spcBef>
                </a:pPr>
                <a:r>
                  <a:rPr lang="en-US" sz="2400" dirty="0">
                    <a:latin typeface="Times New Roman" panose="02020603050405020304" pitchFamily="18" charset="0"/>
                    <a:ea typeface="DengXian" panose="02010600030101010101" pitchFamily="2" charset="-122"/>
                    <a:cs typeface="Times New Roman" panose="02020603050405020304" pitchFamily="18" charset="0"/>
                  </a:rPr>
                  <a:t>Step 2:</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 </m:t>
                    </m:r>
                    <m:r>
                      <a:rPr lang="en-US" sz="2400" i="1">
                        <a:latin typeface="Cambria Math" panose="02040503050406030204" pitchFamily="18" charset="0"/>
                        <a:ea typeface="DengXian" panose="02010600030101010101" pitchFamily="2" charset="-122"/>
                        <a:cs typeface="Times New Roman" panose="02020603050405020304" pitchFamily="18" charset="0"/>
                      </a:rPr>
                      <m:t>𝜑</m:t>
                    </m:r>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(n) = (p – 1) (q – 1) = 6 * 16 = 96.</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r>
                  <a:rPr lang="en-US" sz="2400" dirty="0">
                    <a:latin typeface="Times New Roman" panose="02020603050405020304" pitchFamily="18" charset="0"/>
                    <a:ea typeface="DengXian" panose="02010600030101010101" pitchFamily="2" charset="-122"/>
                    <a:cs typeface="Times New Roman" panose="02020603050405020304" pitchFamily="18" charset="0"/>
                  </a:rPr>
                  <a:t>     The reason is:</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marL="1376363" lvl="2" indent="-461963">
                  <a:buFont typeface="Arial" panose="020B0604020202020204" pitchFamily="34" charset="0"/>
                  <a:buChar char="•"/>
                </a:pPr>
                <a:r>
                  <a:rPr lang="en-US" sz="2400" dirty="0">
                    <a:latin typeface="Times New Roman" panose="02020603050405020304" pitchFamily="18" charset="0"/>
                    <a:ea typeface="DengXian" panose="02010600030101010101" pitchFamily="2" charset="-122"/>
                    <a:cs typeface="Times New Roman" panose="02020603050405020304" pitchFamily="18" charset="0"/>
                  </a:rPr>
                  <a:t>The formula for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𝜑</m:t>
                    </m:r>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(n) is owing to the Theorem: </a:t>
                </a:r>
              </a:p>
              <a:p>
                <a:pPr marL="1833563" lvl="3" indent="-461963">
                  <a:buFont typeface="Arial" panose="020B0604020202020204" pitchFamily="34" charset="0"/>
                  <a:buChar char="•"/>
                </a:pPr>
                <a:r>
                  <a:rPr lang="en-US" sz="2400" dirty="0">
                    <a:latin typeface="Times New Roman" panose="02020603050405020304" pitchFamily="18" charset="0"/>
                    <a:ea typeface="DengXian" panose="02010600030101010101" pitchFamily="2" charset="-122"/>
                    <a:cs typeface="Times New Roman" panose="02020603050405020304" pitchFamily="18" charset="0"/>
                  </a:rPr>
                  <a:t>The number of elements in </a:t>
                </a:r>
              </a:p>
              <a:p>
                <a:pPr lvl="3"/>
                <a:r>
                  <a:rPr lang="en-US" sz="2400" dirty="0">
                    <a:latin typeface="Times New Roman" panose="02020603050405020304" pitchFamily="18" charset="0"/>
                    <a:ea typeface="DengXian" panose="02010600030101010101" pitchFamily="2" charset="-122"/>
                    <a:cs typeface="Times New Roman" panose="02020603050405020304" pitchFamily="18" charset="0"/>
                  </a:rPr>
                  <a:t>      </a:t>
                </a:r>
                <a14:m>
                  <m:oMath xmlns:m="http://schemas.openxmlformats.org/officeDocument/2006/math">
                    <m:sSubSup>
                      <m:sSubSup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SupPr>
                      <m:e>
                        <m:r>
                          <a:rPr lang="en-US" sz="2400" b="0" i="1" smtClean="0">
                            <a:latin typeface="Cambria Math" panose="02040503050406030204" pitchFamily="18" charset="0"/>
                            <a:ea typeface="DengXian" panose="02010600030101010101" pitchFamily="2" charset="-122"/>
                            <a:cs typeface="Times New Roman" panose="02020603050405020304" pitchFamily="18" charset="0"/>
                          </a:rPr>
                          <m:t> </m:t>
                        </m:r>
                        <m:r>
                          <a:rPr lang="en-US" sz="2400" i="1">
                            <a:latin typeface="Cambria Math" panose="02040503050406030204" pitchFamily="18" charset="0"/>
                            <a:ea typeface="DengXian" panose="02010600030101010101" pitchFamily="2" charset="-122"/>
                            <a:cs typeface="Times New Roman" panose="02020603050405020304" pitchFamily="18" charset="0"/>
                          </a:rPr>
                          <m:t>𝑧</m:t>
                        </m:r>
                      </m:e>
                      <m:sub>
                        <m:r>
                          <a:rPr lang="en-US" sz="2400" i="1">
                            <a:latin typeface="Cambria Math" panose="02040503050406030204" pitchFamily="18" charset="0"/>
                            <a:ea typeface="DengXian" panose="02010600030101010101" pitchFamily="2" charset="-122"/>
                            <a:cs typeface="Times New Roman" panose="02020603050405020304" pitchFamily="18" charset="0"/>
                          </a:rPr>
                          <m:t>𝑛</m:t>
                        </m:r>
                      </m:sub>
                      <m:sup>
                        <m:r>
                          <a:rPr lang="en-US" sz="2400" i="1">
                            <a:latin typeface="Cambria Math" panose="02040503050406030204" pitchFamily="18" charset="0"/>
                            <a:ea typeface="DengXian" panose="02010600030101010101" pitchFamily="2" charset="-122"/>
                            <a:cs typeface="Times New Roman" panose="02020603050405020304" pitchFamily="18" charset="0"/>
                          </a:rPr>
                          <m:t>∗</m:t>
                        </m:r>
                      </m:sup>
                    </m:sSubSup>
                    <m:r>
                      <a:rPr lang="en-US" sz="2400" i="1">
                        <a:latin typeface="Cambria Math" panose="02040503050406030204" pitchFamily="18" charset="0"/>
                        <a:ea typeface="DengXian" panose="02010600030101010101" pitchFamily="2" charset="-122"/>
                        <a:cs typeface="Times New Roman" panose="02020603050405020304" pitchFamily="18" charset="0"/>
                      </a:rPr>
                      <m:t>=  { </m:t>
                    </m:r>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[1]</m:t>
                        </m:r>
                      </m:e>
                      <m:sub>
                        <m:r>
                          <a:rPr lang="en-US" sz="2400" i="1">
                            <a:latin typeface="Cambria Math" panose="02040503050406030204" pitchFamily="18" charset="0"/>
                            <a:ea typeface="DengXian" panose="02010600030101010101" pitchFamily="2" charset="-122"/>
                            <a:cs typeface="Times New Roman" panose="02020603050405020304" pitchFamily="18" charset="0"/>
                          </a:rPr>
                          <m:t>𝑛</m:t>
                        </m:r>
                      </m:sub>
                    </m:sSub>
                    <m:r>
                      <a:rPr lang="en-US" sz="2400" i="1">
                        <a:latin typeface="Cambria Math" panose="02040503050406030204" pitchFamily="18" charset="0"/>
                        <a:ea typeface="DengXian" panose="02010600030101010101" pitchFamily="2" charset="-122"/>
                        <a:cs typeface="Times New Roman" panose="02020603050405020304" pitchFamily="18" charset="0"/>
                      </a:rPr>
                      <m:t>, </m:t>
                    </m:r>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[2]</m:t>
                        </m:r>
                      </m:e>
                      <m:sub>
                        <m:r>
                          <a:rPr lang="en-US" sz="2400" i="1">
                            <a:latin typeface="Cambria Math" panose="02040503050406030204" pitchFamily="18" charset="0"/>
                            <a:ea typeface="DengXian" panose="02010600030101010101" pitchFamily="2" charset="-122"/>
                            <a:cs typeface="Times New Roman" panose="02020603050405020304" pitchFamily="18" charset="0"/>
                          </a:rPr>
                          <m:t>𝑛</m:t>
                        </m:r>
                      </m:sub>
                    </m:sSub>
                    <m:r>
                      <a:rPr lang="en-US" sz="2400" i="1">
                        <a:latin typeface="Cambria Math" panose="02040503050406030204" pitchFamily="18" charset="0"/>
                        <a:ea typeface="DengXian" panose="02010600030101010101" pitchFamily="2" charset="-122"/>
                        <a:cs typeface="Times New Roman" panose="02020603050405020304" pitchFamily="18" charset="0"/>
                      </a:rPr>
                      <m:t>, …,  </m:t>
                    </m:r>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m:t>
                        </m:r>
                        <m:r>
                          <a:rPr lang="en-US" sz="2400" i="1">
                            <a:latin typeface="Cambria Math" panose="02040503050406030204" pitchFamily="18" charset="0"/>
                            <a:ea typeface="DengXian" panose="02010600030101010101" pitchFamily="2" charset="-122"/>
                            <a:cs typeface="Times New Roman" panose="02020603050405020304" pitchFamily="18" charset="0"/>
                          </a:rPr>
                          <m:t>𝑛</m:t>
                        </m:r>
                        <m:r>
                          <a:rPr lang="en-US" sz="2400" i="1">
                            <a:latin typeface="Cambria Math" panose="02040503050406030204" pitchFamily="18" charset="0"/>
                            <a:ea typeface="DengXian" panose="02010600030101010101" pitchFamily="2" charset="-122"/>
                            <a:cs typeface="Times New Roman" panose="02020603050405020304" pitchFamily="18" charset="0"/>
                          </a:rPr>
                          <m:t>−1]</m:t>
                        </m:r>
                      </m:e>
                      <m:sub>
                        <m:r>
                          <a:rPr lang="en-US" sz="2400" i="1">
                            <a:latin typeface="Cambria Math" panose="02040503050406030204" pitchFamily="18" charset="0"/>
                            <a:ea typeface="DengXian" panose="02010600030101010101" pitchFamily="2" charset="-122"/>
                            <a:cs typeface="Times New Roman" panose="02020603050405020304" pitchFamily="18" charset="0"/>
                          </a:rPr>
                          <m:t>𝑛</m:t>
                        </m:r>
                      </m:sub>
                    </m:sSub>
                    <m:r>
                      <a:rPr lang="en-US" sz="2400" i="1">
                        <a:latin typeface="Cambria Math" panose="02040503050406030204" pitchFamily="18" charset="0"/>
                        <a:ea typeface="DengXian" panose="02010600030101010101" pitchFamily="2" charset="-122"/>
                        <a:cs typeface="Times New Roman" panose="02020603050405020304" pitchFamily="18" charset="0"/>
                      </a:rPr>
                      <m:t> } </m:t>
                    </m:r>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a:t>
                </a:r>
              </a:p>
              <a:p>
                <a:pPr lvl="2"/>
                <a:r>
                  <a:rPr lang="en-US" sz="2400" dirty="0">
                    <a:latin typeface="Times New Roman" panose="02020603050405020304" pitchFamily="18" charset="0"/>
                    <a:ea typeface="DengXian" panose="02010600030101010101" pitchFamily="2" charset="-122"/>
                    <a:cs typeface="Times New Roman" panose="02020603050405020304" pitchFamily="18" charset="0"/>
                  </a:rPr>
                  <a:t>            is given by Euler’s totient function, which is</a:t>
                </a:r>
              </a:p>
              <a:p>
                <a:pPr lvl="2"/>
                <a:r>
                  <a:rPr lang="en-US" sz="2400" dirty="0">
                    <a:latin typeface="Times New Roman" panose="02020603050405020304" pitchFamily="18" charset="0"/>
                    <a:ea typeface="DengXian" panose="02010600030101010101" pitchFamily="2" charset="-122"/>
                    <a:cs typeface="Times New Roman" panose="02020603050405020304" pitchFamily="18" charset="0"/>
                  </a:rPr>
                  <a:t>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𝜑</m:t>
                    </m:r>
                    <m:d>
                      <m:dPr>
                        <m:ctrlPr>
                          <a:rPr lang="en-US" sz="2400" i="1">
                            <a:latin typeface="Cambria Math" panose="02040503050406030204" pitchFamily="18" charset="0"/>
                            <a:ea typeface="DengXian" panose="02010600030101010101" pitchFamily="2" charset="-122"/>
                            <a:cs typeface="Times New Roman" panose="02020603050405020304" pitchFamily="18" charset="0"/>
                          </a:rPr>
                        </m:ctrlPr>
                      </m:dPr>
                      <m:e>
                        <m:r>
                          <a:rPr lang="en-US" sz="2400" i="1">
                            <a:latin typeface="Cambria Math" panose="02040503050406030204" pitchFamily="18" charset="0"/>
                            <a:ea typeface="DengXian" panose="02010600030101010101" pitchFamily="2" charset="-122"/>
                            <a:cs typeface="Times New Roman" panose="02020603050405020304" pitchFamily="18" charset="0"/>
                          </a:rPr>
                          <m:t>𝑛</m:t>
                        </m:r>
                      </m:e>
                    </m:d>
                    <m:r>
                      <a:rPr lang="en-US" sz="2400" i="1">
                        <a:latin typeface="Cambria Math" panose="02040503050406030204" pitchFamily="18" charset="0"/>
                        <a:ea typeface="DengXian" panose="02010600030101010101" pitchFamily="2" charset="-122"/>
                        <a:cs typeface="Times New Roman" panose="02020603050405020304" pitchFamily="18" charset="0"/>
                      </a:rPr>
                      <m:t>=</m:t>
                    </m:r>
                    <m:r>
                      <a:rPr lang="en-US" sz="2400" i="1">
                        <a:latin typeface="Cambria Math" panose="02040503050406030204" pitchFamily="18" charset="0"/>
                        <a:ea typeface="DengXian" panose="02010600030101010101" pitchFamily="2" charset="-122"/>
                        <a:cs typeface="Times New Roman" panose="02020603050405020304" pitchFamily="18" charset="0"/>
                      </a:rPr>
                      <m:t>𝑛</m:t>
                    </m:r>
                    <m:r>
                      <a:rPr lang="en-US" sz="2400" i="1">
                        <a:latin typeface="Cambria Math" panose="02040503050406030204" pitchFamily="18" charset="0"/>
                        <a:ea typeface="DengXian" panose="02010600030101010101" pitchFamily="2" charset="-122"/>
                        <a:cs typeface="Times New Roman" panose="02020603050405020304" pitchFamily="18" charset="0"/>
                      </a:rPr>
                      <m:t> </m:t>
                    </m:r>
                    <m:nary>
                      <m:naryPr>
                        <m:chr m:val="∏"/>
                        <m:limLoc m:val="undOvr"/>
                        <m:supHide m:val="on"/>
                        <m:ctrlPr>
                          <a:rPr lang="en-US" sz="2400" i="1">
                            <a:latin typeface="Cambria Math" panose="02040503050406030204" pitchFamily="18" charset="0"/>
                            <a:ea typeface="DengXian" panose="02010600030101010101" pitchFamily="2" charset="-122"/>
                            <a:cs typeface="Times New Roman" panose="02020603050405020304" pitchFamily="18" charset="0"/>
                          </a:rPr>
                        </m:ctrlPr>
                      </m:naryPr>
                      <m:sub>
                        <m:r>
                          <a:rPr lang="en-US" sz="2400" i="1">
                            <a:latin typeface="Cambria Math" panose="02040503050406030204" pitchFamily="18" charset="0"/>
                            <a:ea typeface="DengXian" panose="02010600030101010101" pitchFamily="2" charset="-122"/>
                            <a:cs typeface="Times New Roman" panose="02020603050405020304" pitchFamily="18" charset="0"/>
                          </a:rPr>
                          <m:t>𝑝</m:t>
                        </m:r>
                        <m:r>
                          <a:rPr lang="en-US" sz="2400" i="1">
                            <a:latin typeface="Cambria Math" panose="02040503050406030204" pitchFamily="18" charset="0"/>
                            <a:ea typeface="DengXian" panose="02010600030101010101" pitchFamily="2" charset="-122"/>
                            <a:cs typeface="Times New Roman" panose="02020603050405020304" pitchFamily="18" charset="0"/>
                          </a:rPr>
                          <m:t>:</m:t>
                        </m:r>
                        <m:r>
                          <a:rPr lang="en-US" sz="2400" i="1">
                            <a:latin typeface="Cambria Math" panose="02040503050406030204" pitchFamily="18" charset="0"/>
                            <a:ea typeface="DengXian" panose="02010600030101010101" pitchFamily="2" charset="-122"/>
                            <a:cs typeface="Times New Roman" panose="02020603050405020304" pitchFamily="18" charset="0"/>
                          </a:rPr>
                          <m:t>𝑝</m:t>
                        </m:r>
                        <m:r>
                          <a:rPr lang="en-US" sz="2400" i="1">
                            <a:latin typeface="Cambria Math" panose="02040503050406030204" pitchFamily="18" charset="0"/>
                            <a:ea typeface="DengXian" panose="02010600030101010101" pitchFamily="2" charset="-122"/>
                            <a:cs typeface="Times New Roman" panose="02020603050405020304" pitchFamily="18" charset="0"/>
                          </a:rPr>
                          <m:t>|</m:t>
                        </m:r>
                        <m:r>
                          <a:rPr lang="en-US" sz="2400" i="1">
                            <a:latin typeface="Cambria Math" panose="02040503050406030204" pitchFamily="18" charset="0"/>
                            <a:ea typeface="DengXian" panose="02010600030101010101" pitchFamily="2" charset="-122"/>
                            <a:cs typeface="Times New Roman" panose="02020603050405020304" pitchFamily="18" charset="0"/>
                          </a:rPr>
                          <m:t>𝑛</m:t>
                        </m:r>
                      </m:sub>
                      <m:sup/>
                      <m:e>
                        <m:r>
                          <a:rPr lang="en-US" sz="2400" i="1">
                            <a:latin typeface="Cambria Math" panose="02040503050406030204" pitchFamily="18" charset="0"/>
                            <a:ea typeface="DengXian" panose="02010600030101010101" pitchFamily="2" charset="-122"/>
                            <a:cs typeface="Times New Roman" panose="02020603050405020304" pitchFamily="18" charset="0"/>
                          </a:rPr>
                          <m:t>( 1− </m:t>
                        </m:r>
                        <m:f>
                          <m:fPr>
                            <m:ctrlPr>
                              <a:rPr lang="en-US" sz="2400" i="1">
                                <a:latin typeface="Cambria Math" panose="02040503050406030204" pitchFamily="18" charset="0"/>
                                <a:ea typeface="DengXian" panose="02010600030101010101" pitchFamily="2" charset="-122"/>
                                <a:cs typeface="Times New Roman" panose="02020603050405020304" pitchFamily="18" charset="0"/>
                              </a:rPr>
                            </m:ctrlPr>
                          </m:fPr>
                          <m:num>
                            <m:r>
                              <a:rPr lang="en-US" sz="2400" i="1">
                                <a:latin typeface="Cambria Math" panose="02040503050406030204" pitchFamily="18" charset="0"/>
                                <a:ea typeface="DengXian" panose="02010600030101010101" pitchFamily="2" charset="-122"/>
                                <a:cs typeface="Times New Roman" panose="02020603050405020304" pitchFamily="18" charset="0"/>
                              </a:rPr>
                              <m:t>1</m:t>
                            </m:r>
                          </m:num>
                          <m:den>
                            <m:r>
                              <a:rPr lang="en-US" sz="2400" i="1">
                                <a:latin typeface="Cambria Math" panose="02040503050406030204" pitchFamily="18" charset="0"/>
                                <a:ea typeface="DengXian" panose="02010600030101010101" pitchFamily="2" charset="-122"/>
                                <a:cs typeface="Times New Roman" panose="02020603050405020304" pitchFamily="18" charset="0"/>
                              </a:rPr>
                              <m:t>𝑝</m:t>
                            </m:r>
                          </m:den>
                        </m:f>
                      </m:e>
                    </m:nary>
                    <m:r>
                      <a:rPr lang="en-US" sz="2400" i="1">
                        <a:latin typeface="Cambria Math" panose="02040503050406030204" pitchFamily="18" charset="0"/>
                        <a:ea typeface="DengXian" panose="02010600030101010101" pitchFamily="2" charset="-122"/>
                        <a:cs typeface="Times New Roman" panose="02020603050405020304" pitchFamily="18" charset="0"/>
                      </a:rPr>
                      <m:t>),</m:t>
                    </m:r>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r>
                  <a:rPr lang="en-US" sz="2400" dirty="0">
                    <a:latin typeface="Times New Roman" panose="02020603050405020304" pitchFamily="18" charset="0"/>
                    <a:ea typeface="DengXian" panose="02010600030101010101" pitchFamily="2" charset="-122"/>
                    <a:cs typeface="Times New Roman" panose="02020603050405020304" pitchFamily="18" charset="0"/>
                  </a:rPr>
                  <a:t>           		where the product is over all primes that divide n, </a:t>
                </a:r>
              </a:p>
              <a:p>
                <a:r>
                  <a:rPr lang="en-US" sz="2400" dirty="0">
                    <a:latin typeface="Times New Roman" panose="02020603050405020304" pitchFamily="18" charset="0"/>
                    <a:ea typeface="DengXian" panose="02010600030101010101" pitchFamily="2" charset="-122"/>
                    <a:cs typeface="Times New Roman" panose="02020603050405020304" pitchFamily="18" charset="0"/>
                  </a:rPr>
                  <a:t>		including n if n is prime.            </a:t>
                </a:r>
              </a:p>
              <a:p>
                <a:pPr marL="1833563" lvl="3" indent="-461963">
                  <a:buFont typeface="Arial" panose="020B0604020202020204" pitchFamily="34" charset="0"/>
                  <a:buChar char="•"/>
                </a:pPr>
                <a:r>
                  <a:rPr lang="en-US" sz="2400" dirty="0">
                    <a:latin typeface="Times New Roman" panose="02020603050405020304" pitchFamily="18" charset="0"/>
                    <a:ea typeface="DengXian" panose="02010600030101010101" pitchFamily="2" charset="-122"/>
                    <a:cs typeface="Times New Roman" panose="02020603050405020304" pitchFamily="18" charset="0"/>
                  </a:rPr>
                  <a:t>That is,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𝜑</m:t>
                    </m:r>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(n) = (p – 1) (q – 1) =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𝜑</m:t>
                    </m:r>
                    <m:d>
                      <m:dPr>
                        <m:ctrlPr>
                          <a:rPr lang="en-US" sz="2400" i="1">
                            <a:latin typeface="Cambria Math" panose="02040503050406030204" pitchFamily="18" charset="0"/>
                            <a:ea typeface="DengXian" panose="02010600030101010101" pitchFamily="2" charset="-122"/>
                            <a:cs typeface="Times New Roman" panose="02020603050405020304" pitchFamily="18" charset="0"/>
                          </a:rPr>
                        </m:ctrlPr>
                      </m:dPr>
                      <m:e>
                        <m:r>
                          <a:rPr lang="en-US" sz="2400" i="1">
                            <a:latin typeface="Cambria Math" panose="02040503050406030204" pitchFamily="18" charset="0"/>
                            <a:ea typeface="DengXian" panose="02010600030101010101" pitchFamily="2" charset="-122"/>
                            <a:cs typeface="Times New Roman" panose="02020603050405020304" pitchFamily="18" charset="0"/>
                          </a:rPr>
                          <m:t>𝑛</m:t>
                        </m:r>
                      </m:e>
                    </m:d>
                    <m:r>
                      <a:rPr lang="en-US" sz="2400" i="1">
                        <a:latin typeface="Cambria Math" panose="02040503050406030204" pitchFamily="18" charset="0"/>
                        <a:ea typeface="DengXian" panose="02010600030101010101" pitchFamily="2" charset="-122"/>
                        <a:cs typeface="Times New Roman" panose="02020603050405020304" pitchFamily="18" charset="0"/>
                      </a:rPr>
                      <m:t>=</m:t>
                    </m:r>
                    <m:r>
                      <a:rPr lang="en-US" sz="2400" i="1">
                        <a:latin typeface="Cambria Math" panose="02040503050406030204" pitchFamily="18" charset="0"/>
                        <a:ea typeface="DengXian" panose="02010600030101010101" pitchFamily="2" charset="-122"/>
                        <a:cs typeface="Times New Roman" panose="02020603050405020304" pitchFamily="18" charset="0"/>
                      </a:rPr>
                      <m:t>𝑛</m:t>
                    </m:r>
                    <m:r>
                      <a:rPr lang="en-US" sz="2400" i="1">
                        <a:latin typeface="Cambria Math" panose="02040503050406030204" pitchFamily="18" charset="0"/>
                        <a:ea typeface="DengXian" panose="02010600030101010101" pitchFamily="2" charset="-122"/>
                        <a:cs typeface="Times New Roman" panose="02020603050405020304" pitchFamily="18" charset="0"/>
                      </a:rPr>
                      <m:t> </m:t>
                    </m:r>
                    <m:nary>
                      <m:naryPr>
                        <m:chr m:val="∏"/>
                        <m:limLoc m:val="undOvr"/>
                        <m:supHide m:val="on"/>
                        <m:ctrlPr>
                          <a:rPr lang="en-US" sz="2400" i="1">
                            <a:latin typeface="Cambria Math" panose="02040503050406030204" pitchFamily="18" charset="0"/>
                            <a:ea typeface="DengXian" panose="02010600030101010101" pitchFamily="2" charset="-122"/>
                            <a:cs typeface="Times New Roman" panose="02020603050405020304" pitchFamily="18" charset="0"/>
                          </a:rPr>
                        </m:ctrlPr>
                      </m:naryPr>
                      <m:sub>
                        <m:r>
                          <a:rPr lang="en-US" sz="2400" i="1">
                            <a:latin typeface="Cambria Math" panose="02040503050406030204" pitchFamily="18" charset="0"/>
                            <a:ea typeface="DengXian" panose="02010600030101010101" pitchFamily="2" charset="-122"/>
                            <a:cs typeface="Times New Roman" panose="02020603050405020304" pitchFamily="18" charset="0"/>
                          </a:rPr>
                          <m:t>𝑝</m:t>
                        </m:r>
                        <m:r>
                          <a:rPr lang="en-US" sz="2400" i="1">
                            <a:latin typeface="Cambria Math" panose="02040503050406030204" pitchFamily="18" charset="0"/>
                            <a:ea typeface="DengXian" panose="02010600030101010101" pitchFamily="2" charset="-122"/>
                            <a:cs typeface="Times New Roman" panose="02020603050405020304" pitchFamily="18" charset="0"/>
                          </a:rPr>
                          <m:t>:</m:t>
                        </m:r>
                        <m:r>
                          <a:rPr lang="en-US" sz="2400" i="1">
                            <a:latin typeface="Cambria Math" panose="02040503050406030204" pitchFamily="18" charset="0"/>
                            <a:ea typeface="DengXian" panose="02010600030101010101" pitchFamily="2" charset="-122"/>
                            <a:cs typeface="Times New Roman" panose="02020603050405020304" pitchFamily="18" charset="0"/>
                          </a:rPr>
                          <m:t>𝑝</m:t>
                        </m:r>
                        <m:r>
                          <a:rPr lang="en-US" sz="2400" i="1">
                            <a:latin typeface="Cambria Math" panose="02040503050406030204" pitchFamily="18" charset="0"/>
                            <a:ea typeface="DengXian" panose="02010600030101010101" pitchFamily="2" charset="-122"/>
                            <a:cs typeface="Times New Roman" panose="02020603050405020304" pitchFamily="18" charset="0"/>
                          </a:rPr>
                          <m:t>|</m:t>
                        </m:r>
                        <m:r>
                          <a:rPr lang="en-US" sz="2400" i="1">
                            <a:latin typeface="Cambria Math" panose="02040503050406030204" pitchFamily="18" charset="0"/>
                            <a:ea typeface="DengXian" panose="02010600030101010101" pitchFamily="2" charset="-122"/>
                            <a:cs typeface="Times New Roman" panose="02020603050405020304" pitchFamily="18" charset="0"/>
                          </a:rPr>
                          <m:t>𝑛</m:t>
                        </m:r>
                      </m:sub>
                      <m:sup/>
                      <m:e>
                        <m:r>
                          <a:rPr lang="en-US" sz="2400" i="1">
                            <a:latin typeface="Cambria Math" panose="02040503050406030204" pitchFamily="18" charset="0"/>
                            <a:ea typeface="DengXian" panose="02010600030101010101" pitchFamily="2" charset="-122"/>
                            <a:cs typeface="Times New Roman" panose="02020603050405020304" pitchFamily="18" charset="0"/>
                          </a:rPr>
                          <m:t>( 1− </m:t>
                        </m:r>
                        <m:f>
                          <m:fPr>
                            <m:ctrlPr>
                              <a:rPr lang="en-US" sz="2400" i="1">
                                <a:latin typeface="Cambria Math" panose="02040503050406030204" pitchFamily="18" charset="0"/>
                                <a:ea typeface="DengXian" panose="02010600030101010101" pitchFamily="2" charset="-122"/>
                                <a:cs typeface="Times New Roman" panose="02020603050405020304" pitchFamily="18" charset="0"/>
                              </a:rPr>
                            </m:ctrlPr>
                          </m:fPr>
                          <m:num>
                            <m:r>
                              <a:rPr lang="en-US" sz="2400" i="1">
                                <a:latin typeface="Cambria Math" panose="02040503050406030204" pitchFamily="18" charset="0"/>
                                <a:ea typeface="DengXian" panose="02010600030101010101" pitchFamily="2" charset="-122"/>
                                <a:cs typeface="Times New Roman" panose="02020603050405020304" pitchFamily="18" charset="0"/>
                              </a:rPr>
                              <m:t>1</m:t>
                            </m:r>
                          </m:num>
                          <m:den>
                            <m:r>
                              <a:rPr lang="en-US" sz="2400" i="1">
                                <a:latin typeface="Cambria Math" panose="02040503050406030204" pitchFamily="18" charset="0"/>
                                <a:ea typeface="DengXian" panose="02010600030101010101" pitchFamily="2" charset="-122"/>
                                <a:cs typeface="Times New Roman" panose="02020603050405020304" pitchFamily="18" charset="0"/>
                              </a:rPr>
                              <m:t>𝑝</m:t>
                            </m:r>
                          </m:den>
                        </m:f>
                      </m:e>
                    </m:nary>
                    <m:r>
                      <a:rPr lang="en-US" sz="2400" i="1">
                        <a:latin typeface="Cambria Math" panose="02040503050406030204" pitchFamily="18" charset="0"/>
                        <a:ea typeface="DengXian" panose="02010600030101010101" pitchFamily="2" charset="-122"/>
                        <a:cs typeface="Times New Roman" panose="02020603050405020304" pitchFamily="18" charset="0"/>
                      </a:rPr>
                      <m:t>)</m:t>
                    </m:r>
                    <m:r>
                      <a:rPr lang="en-US" sz="2400" b="0" i="1" smtClean="0">
                        <a:latin typeface="Cambria Math" panose="02040503050406030204" pitchFamily="18" charset="0"/>
                        <a:ea typeface="DengXian" panose="02010600030101010101" pitchFamily="2" charset="-122"/>
                        <a:cs typeface="Times New Roman" panose="02020603050405020304" pitchFamily="18" charset="0"/>
                      </a:rPr>
                      <m:t>.</m:t>
                    </m:r>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lvl="1"/>
                <a:r>
                  <a:rPr lang="en-US" sz="2400" dirty="0">
                    <a:solidFill>
                      <a:srgbClr val="0000FF"/>
                    </a:solidFill>
                    <a:latin typeface="Times New Roman" panose="02020603050405020304" pitchFamily="18" charset="0"/>
                    <a:ea typeface="DengXian" panose="02010600030101010101" pitchFamily="2" charset="-122"/>
                    <a:cs typeface="Times New Roman" panose="02020603050405020304" pitchFamily="18" charset="0"/>
                  </a:rPr>
                  <a:t>Example:  </a:t>
                </a:r>
                <a:r>
                  <a:rPr lang="en-US" sz="2400" dirty="0">
                    <a:latin typeface="Times New Roman" panose="02020603050405020304" pitchFamily="18" charset="0"/>
                    <a:ea typeface="DengXian" panose="02010600030101010101" pitchFamily="2" charset="-122"/>
                    <a:cs typeface="Times New Roman" panose="02020603050405020304" pitchFamily="18" charset="0"/>
                  </a:rPr>
                  <a:t>Let p = 7 and q =17 be primes such that 119 = 7*17.</a:t>
                </a:r>
              </a:p>
              <a:p>
                <a:pPr lvl="1"/>
                <a:r>
                  <a:rPr lang="en-US" sz="2400" dirty="0">
                    <a:latin typeface="Times New Roman" panose="02020603050405020304" pitchFamily="18" charset="0"/>
                    <a:ea typeface="DengXian" panose="02010600030101010101" pitchFamily="2" charset="-122"/>
                    <a:cs typeface="Times New Roman" panose="02020603050405020304" pitchFamily="18" charset="0"/>
                  </a:rPr>
                  <a:t>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𝜑</m:t>
                    </m:r>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(119) = (p – 1) (q – 1) =  119 * (1- </a:t>
                </a:r>
                <a14:m>
                  <m:oMath xmlns:m="http://schemas.openxmlformats.org/officeDocument/2006/math">
                    <m:f>
                      <m:fPr>
                        <m:ctrlPr>
                          <a:rPr lang="en-US" sz="2400" i="1">
                            <a:latin typeface="Cambria Math" panose="02040503050406030204" pitchFamily="18" charset="0"/>
                            <a:ea typeface="DengXian" panose="02010600030101010101" pitchFamily="2" charset="-122"/>
                            <a:cs typeface="Times New Roman" panose="02020603050405020304" pitchFamily="18" charset="0"/>
                          </a:rPr>
                        </m:ctrlPr>
                      </m:fPr>
                      <m:num>
                        <m:r>
                          <a:rPr lang="en-US" sz="2400" i="1">
                            <a:latin typeface="Cambria Math" panose="02040503050406030204" pitchFamily="18" charset="0"/>
                            <a:ea typeface="DengXian" panose="02010600030101010101" pitchFamily="2" charset="-122"/>
                            <a:cs typeface="Times New Roman" panose="02020603050405020304" pitchFamily="18" charset="0"/>
                          </a:rPr>
                          <m:t>1</m:t>
                        </m:r>
                      </m:num>
                      <m:den>
                        <m:r>
                          <a:rPr lang="en-US" sz="2400" i="1">
                            <a:latin typeface="Cambria Math" panose="02040503050406030204" pitchFamily="18" charset="0"/>
                            <a:ea typeface="DengXian" panose="02010600030101010101" pitchFamily="2" charset="-122"/>
                            <a:cs typeface="Times New Roman" panose="02020603050405020304" pitchFamily="18" charset="0"/>
                          </a:rPr>
                          <m:t>7</m:t>
                        </m:r>
                      </m:den>
                    </m:f>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(1- </a:t>
                </a:r>
                <a14:m>
                  <m:oMath xmlns:m="http://schemas.openxmlformats.org/officeDocument/2006/math">
                    <m:f>
                      <m:fPr>
                        <m:ctrlPr>
                          <a:rPr lang="en-US" sz="2400" i="1">
                            <a:latin typeface="Cambria Math" panose="02040503050406030204" pitchFamily="18" charset="0"/>
                            <a:ea typeface="DengXian" panose="02010600030101010101" pitchFamily="2" charset="-122"/>
                            <a:cs typeface="Times New Roman" panose="02020603050405020304" pitchFamily="18" charset="0"/>
                          </a:rPr>
                        </m:ctrlPr>
                      </m:fPr>
                      <m:num>
                        <m:r>
                          <a:rPr lang="en-US" sz="2400" i="1">
                            <a:latin typeface="Cambria Math" panose="02040503050406030204" pitchFamily="18" charset="0"/>
                            <a:ea typeface="DengXian" panose="02010600030101010101" pitchFamily="2" charset="-122"/>
                            <a:cs typeface="Times New Roman" panose="02020603050405020304" pitchFamily="18" charset="0"/>
                          </a:rPr>
                          <m:t>1</m:t>
                        </m:r>
                      </m:num>
                      <m:den>
                        <m:r>
                          <a:rPr lang="en-US" sz="2400" i="1">
                            <a:latin typeface="Cambria Math" panose="02040503050406030204" pitchFamily="18" charset="0"/>
                            <a:ea typeface="DengXian" panose="02010600030101010101" pitchFamily="2" charset="-122"/>
                            <a:cs typeface="Times New Roman" panose="02020603050405020304" pitchFamily="18" charset="0"/>
                          </a:rPr>
                          <m:t>17</m:t>
                        </m:r>
                      </m:den>
                    </m:f>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 119* </a:t>
                </a:r>
                <a14:m>
                  <m:oMath xmlns:m="http://schemas.openxmlformats.org/officeDocument/2006/math">
                    <m:f>
                      <m:fPr>
                        <m:ctrlPr>
                          <a:rPr lang="en-US" sz="2400" i="1">
                            <a:latin typeface="Cambria Math" panose="02040503050406030204" pitchFamily="18" charset="0"/>
                            <a:ea typeface="DengXian" panose="02010600030101010101" pitchFamily="2" charset="-122"/>
                            <a:cs typeface="Times New Roman" panose="02020603050405020304" pitchFamily="18" charset="0"/>
                          </a:rPr>
                        </m:ctrlPr>
                      </m:fPr>
                      <m:num>
                        <m:d>
                          <m:dPr>
                            <m:ctrlPr>
                              <a:rPr lang="en-US" sz="2400" i="1">
                                <a:latin typeface="Cambria Math" panose="02040503050406030204" pitchFamily="18" charset="0"/>
                                <a:ea typeface="DengXian" panose="02010600030101010101" pitchFamily="2" charset="-122"/>
                                <a:cs typeface="Times New Roman" panose="02020603050405020304" pitchFamily="18" charset="0"/>
                              </a:rPr>
                            </m:ctrlPr>
                          </m:dPr>
                          <m:e>
                            <m:r>
                              <a:rPr lang="en-US" sz="2400" i="1">
                                <a:latin typeface="Cambria Math" panose="02040503050406030204" pitchFamily="18" charset="0"/>
                                <a:ea typeface="DengXian" panose="02010600030101010101" pitchFamily="2" charset="-122"/>
                                <a:cs typeface="Times New Roman" panose="02020603050405020304" pitchFamily="18" charset="0"/>
                              </a:rPr>
                              <m:t>7−1</m:t>
                            </m:r>
                          </m:e>
                        </m:d>
                        <m:r>
                          <a:rPr lang="en-US" sz="2400" i="1">
                            <a:latin typeface="Cambria Math" panose="02040503050406030204" pitchFamily="18" charset="0"/>
                            <a:ea typeface="DengXian" panose="02010600030101010101" pitchFamily="2" charset="-122"/>
                            <a:cs typeface="Times New Roman" panose="02020603050405020304" pitchFamily="18" charset="0"/>
                          </a:rPr>
                          <m:t>(17−1)</m:t>
                        </m:r>
                      </m:num>
                      <m:den>
                        <m:r>
                          <a:rPr lang="en-US" sz="2400" i="1">
                            <a:latin typeface="Cambria Math" panose="02040503050406030204" pitchFamily="18" charset="0"/>
                            <a:ea typeface="DengXian" panose="02010600030101010101" pitchFamily="2" charset="-122"/>
                            <a:cs typeface="Times New Roman" panose="02020603050405020304" pitchFamily="18" charset="0"/>
                          </a:rPr>
                          <m:t>7∗17</m:t>
                        </m:r>
                      </m:den>
                    </m:f>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a:t>
                </a:r>
              </a:p>
              <a:p>
                <a:r>
                  <a:rPr lang="en-US" sz="2400" dirty="0">
                    <a:latin typeface="Times New Roman" panose="02020603050405020304" pitchFamily="18" charset="0"/>
                    <a:ea typeface="DengXian" panose="02010600030101010101" pitchFamily="2" charset="-122"/>
                    <a:cs typeface="Times New Roman" panose="02020603050405020304" pitchFamily="18" charset="0"/>
                  </a:rPr>
                  <a:t>		  = (7-1) (17-1) = 96.</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r>
                  <a:rPr lang="en-US" sz="2400" dirty="0">
                    <a:latin typeface="Times New Roman" panose="02020603050405020304" pitchFamily="18" charset="0"/>
                    <a:ea typeface="DengXian" panose="02010600030101010101" pitchFamily="2" charset="-122"/>
                    <a:cs typeface="Times New Roman" panose="02020603050405020304" pitchFamily="18" charset="0"/>
                  </a:rPr>
                  <a:t>  	  Since g = 5, g is relatively prime to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𝜑</m:t>
                    </m:r>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(n) =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𝜑</m:t>
                    </m:r>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(119) = 96.</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74364FA0-99F6-432F-AA36-9B6104B71B79}"/>
                  </a:ext>
                </a:extLst>
              </p:cNvPr>
              <p:cNvSpPr>
                <a:spLocks noRot="1" noChangeAspect="1" noMove="1" noResize="1" noEditPoints="1" noAdjustHandles="1" noChangeArrowheads="1" noChangeShapeType="1" noTextEdit="1"/>
              </p:cNvSpPr>
              <p:nvPr/>
            </p:nvSpPr>
            <p:spPr>
              <a:xfrm>
                <a:off x="1419495" y="681571"/>
                <a:ext cx="9622973" cy="5832238"/>
              </a:xfrm>
              <a:prstGeom prst="rect">
                <a:avLst/>
              </a:prstGeom>
              <a:blipFill>
                <a:blip r:embed="rId2"/>
                <a:stretch>
                  <a:fillRect l="-1014" t="-940" b="-1358"/>
                </a:stretch>
              </a:blipFill>
            </p:spPr>
            <p:txBody>
              <a:bodyPr/>
              <a:lstStyle/>
              <a:p>
                <a:r>
                  <a:rPr lang="en-US">
                    <a:noFill/>
                  </a:rPr>
                  <a:t> </a:t>
                </a:r>
              </a:p>
            </p:txBody>
          </p:sp>
        </mc:Fallback>
      </mc:AlternateContent>
      <p:pic>
        <p:nvPicPr>
          <p:cNvPr id="3" name="Picture 2" descr="Emoticon smiley with thumb up Stock Vector - 16515884">
            <a:extLst>
              <a:ext uri="{FF2B5EF4-FFF2-40B4-BE49-F238E27FC236}">
                <a16:creationId xmlns:a16="http://schemas.microsoft.com/office/drawing/2014/main" id="{AFD643AE-36FC-4A98-86E7-9ECAF30AB0F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87296" y="818606"/>
            <a:ext cx="570944" cy="359500"/>
          </a:xfrm>
          <a:prstGeom prst="rect">
            <a:avLst/>
          </a:prstGeom>
          <a:noFill/>
          <a:ln>
            <a:noFill/>
          </a:ln>
        </p:spPr>
      </p:pic>
    </p:spTree>
    <p:extLst>
      <p:ext uri="{BB962C8B-B14F-4D97-AF65-F5344CB8AC3E}">
        <p14:creationId xmlns:p14="http://schemas.microsoft.com/office/powerpoint/2010/main" val="39381323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CC96D43-3DD6-490A-8CAE-7EA5C2DF8798}"/>
              </a:ext>
            </a:extLst>
          </p:cNvPr>
          <p:cNvSpPr txBox="1"/>
          <p:nvPr/>
        </p:nvSpPr>
        <p:spPr>
          <a:xfrm>
            <a:off x="1160191" y="1468878"/>
            <a:ext cx="9988100" cy="3564940"/>
          </a:xfrm>
          <a:prstGeom prst="rect">
            <a:avLst/>
          </a:prstGeom>
          <a:solidFill>
            <a:srgbClr val="FFFF00"/>
          </a:solidFill>
        </p:spPr>
        <p:txBody>
          <a:bodyPr wrap="square" rtlCol="0">
            <a:spAutoFit/>
          </a:bodyPr>
          <a:lstStyle/>
          <a:p>
            <a:endParaRPr lang="en-US" dirty="0"/>
          </a:p>
        </p:txBody>
      </p:sp>
      <p:sp>
        <p:nvSpPr>
          <p:cNvPr id="2" name="Rectangle 1">
            <a:extLst>
              <a:ext uri="{FF2B5EF4-FFF2-40B4-BE49-F238E27FC236}">
                <a16:creationId xmlns:a16="http://schemas.microsoft.com/office/drawing/2014/main" id="{5A4FDD54-3B2D-4114-B636-8DFD75575795}"/>
              </a:ext>
            </a:extLst>
          </p:cNvPr>
          <p:cNvSpPr/>
          <p:nvPr/>
        </p:nvSpPr>
        <p:spPr>
          <a:xfrm>
            <a:off x="1741978" y="673979"/>
            <a:ext cx="8708044" cy="5955476"/>
          </a:xfrm>
          <a:prstGeom prst="rect">
            <a:avLst/>
          </a:prstGeom>
        </p:spPr>
        <p:txBody>
          <a:bodyPr wrap="square">
            <a:spAutoFit/>
          </a:bodyPr>
          <a:lstStyle/>
          <a:p>
            <a:r>
              <a:rPr lang="en-US" sz="2800" dirty="0">
                <a:solidFill>
                  <a:srgbClr val="3B3835"/>
                </a:solidFill>
                <a:ea typeface="DengXian" panose="02010600030101010101" pitchFamily="2" charset="-122"/>
                <a:cs typeface="Times New Roman" panose="02020603050405020304" pitchFamily="18" charset="0"/>
              </a:rPr>
              <a:t>Dynamic Programming </a:t>
            </a:r>
          </a:p>
          <a:p>
            <a:endParaRPr lang="en-US" sz="2400" dirty="0">
              <a:solidFill>
                <a:srgbClr val="3B3835"/>
              </a:solidFill>
              <a:latin typeface="Helvetica" panose="020B0604020202020204" pitchFamily="34" charset="0"/>
              <a:ea typeface="DengXian" panose="02010600030101010101" pitchFamily="2" charset="-122"/>
              <a:cs typeface="Times New Roman" panose="02020603050405020304" pitchFamily="18" charset="0"/>
              <a:sym typeface="Symbol" panose="05050102010706020507" pitchFamily="18" charset="2"/>
            </a:endParaRPr>
          </a:p>
          <a:p>
            <a:pPr marL="457200" indent="-457200">
              <a:spcBef>
                <a:spcPts val="600"/>
              </a:spcBef>
              <a:spcAft>
                <a:spcPts val="600"/>
              </a:spcAft>
              <a:buFont typeface="Arial" panose="020B0604020202020204" pitchFamily="34" charset="0"/>
              <a:buChar char="•"/>
            </a:pPr>
            <a:r>
              <a:rPr lang="en-US" sz="2400" dirty="0">
                <a:solidFill>
                  <a:srgbClr val="3B3835"/>
                </a:solidFill>
                <a:latin typeface="Times New Roman" panose="02020603050405020304" pitchFamily="18" charset="0"/>
                <a:ea typeface="DengXian" panose="02010600030101010101" pitchFamily="2" charset="-122"/>
                <a:cs typeface="Times New Roman" panose="02020603050405020304" pitchFamily="18" charset="0"/>
              </a:rPr>
              <a:t>used to </a:t>
            </a:r>
            <a:r>
              <a:rPr lang="en-US" sz="2400" dirty="0">
                <a:solidFill>
                  <a:srgbClr val="0000FF"/>
                </a:solidFill>
                <a:latin typeface="Times New Roman" panose="02020603050405020304" pitchFamily="18" charset="0"/>
                <a:ea typeface="DengXian" panose="02010600030101010101" pitchFamily="2" charset="-122"/>
                <a:cs typeface="Times New Roman" panose="02020603050405020304" pitchFamily="18" charset="0"/>
              </a:rPr>
              <a:t>solve an optimization problem </a:t>
            </a:r>
            <a:r>
              <a:rPr lang="en-US" sz="2400" dirty="0">
                <a:solidFill>
                  <a:srgbClr val="0000CC"/>
                </a:solidFill>
                <a:latin typeface="Times New Roman" panose="02020603050405020304" pitchFamily="18" charset="0"/>
                <a:ea typeface="Microsoft YaHei" panose="020B0503020204020204" pitchFamily="34" charset="-122"/>
                <a:cs typeface="Times New Roman" panose="02020603050405020304" pitchFamily="18" charset="0"/>
              </a:rPr>
              <a:t>which requires the principle of optimality:  </a:t>
            </a:r>
          </a:p>
          <a:p>
            <a:pPr marL="919163" lvl="1" indent="-461963">
              <a:buFont typeface="Arial" panose="020B0604020202020204" pitchFamily="34" charset="0"/>
              <a:buChar char="•"/>
            </a:pPr>
            <a:r>
              <a:rPr lang="en-US" sz="2400" dirty="0">
                <a:solidFill>
                  <a:srgbClr val="0000CC"/>
                </a:solidFill>
                <a:latin typeface="Times New Roman" panose="02020603050405020304" pitchFamily="18" charset="0"/>
                <a:ea typeface="Microsoft YaHei" panose="020B0503020204020204" pitchFamily="34" charset="-122"/>
                <a:cs typeface="Times New Roman" panose="02020603050405020304" pitchFamily="18" charset="0"/>
              </a:rPr>
              <a:t>an optimal solution to </a:t>
            </a:r>
            <a:r>
              <a:rPr lang="en-US" sz="2400" i="1" dirty="0">
                <a:solidFill>
                  <a:srgbClr val="0000CC"/>
                </a:solidFill>
                <a:latin typeface="Times New Roman" panose="02020603050405020304" pitchFamily="18" charset="0"/>
                <a:ea typeface="Microsoft YaHei" panose="020B0503020204020204" pitchFamily="34" charset="-122"/>
                <a:cs typeface="Times New Roman" panose="02020603050405020304" pitchFamily="18" charset="0"/>
              </a:rPr>
              <a:t>any instance </a:t>
            </a:r>
            <a:r>
              <a:rPr lang="en-US" sz="2400" dirty="0">
                <a:solidFill>
                  <a:srgbClr val="0000CC"/>
                </a:solidFill>
                <a:latin typeface="Times New Roman" panose="02020603050405020304" pitchFamily="18" charset="0"/>
                <a:ea typeface="Microsoft YaHei" panose="020B0503020204020204" pitchFamily="34" charset="-122"/>
                <a:cs typeface="Times New Roman" panose="02020603050405020304" pitchFamily="18" charset="0"/>
              </a:rPr>
              <a:t>of an optimization problem is composed of optimal solutions to </a:t>
            </a:r>
            <a:r>
              <a:rPr lang="en-US" sz="24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its</a:t>
            </a:r>
            <a:r>
              <a:rPr lang="en-US" sz="2400" dirty="0">
                <a:solidFill>
                  <a:srgbClr val="0000CC"/>
                </a:solidFill>
                <a:latin typeface="Times New Roman" panose="02020603050405020304" pitchFamily="18" charset="0"/>
                <a:ea typeface="Microsoft YaHei" panose="020B0503020204020204" pitchFamily="34" charset="-122"/>
                <a:cs typeface="Times New Roman" panose="02020603050405020304" pitchFamily="18" charset="0"/>
              </a:rPr>
              <a:t> sub-instances. </a:t>
            </a:r>
            <a:endParaRPr lang="en-US" sz="2400" dirty="0">
              <a:solidFill>
                <a:srgbClr val="0000FF"/>
              </a:solidFill>
              <a:latin typeface="Times New Roman" panose="02020603050405020304" pitchFamily="18" charset="0"/>
              <a:ea typeface="DengXian" panose="02010600030101010101" pitchFamily="2" charset="-122"/>
              <a:cs typeface="Times New Roman" panose="02020603050405020304" pitchFamily="18" charset="0"/>
              <a:sym typeface="Symbol" panose="05050102010706020507" pitchFamily="18" charset="2"/>
            </a:endParaRPr>
          </a:p>
          <a:p>
            <a:pPr marL="457200" indent="-457200">
              <a:spcBef>
                <a:spcPts val="600"/>
              </a:spcBef>
              <a:spcAft>
                <a:spcPts val="600"/>
              </a:spcAft>
              <a:buFont typeface="Arial" panose="020B0604020202020204" pitchFamily="34" charset="0"/>
              <a:buChar char="•"/>
            </a:pPr>
            <a:r>
              <a:rPr lang="en-US" sz="2400" dirty="0">
                <a:solidFill>
                  <a:srgbClr val="3B3835"/>
                </a:solidFill>
                <a:latin typeface="Times New Roman" panose="02020603050405020304" pitchFamily="18" charset="0"/>
                <a:ea typeface="DengXian" panose="02010600030101010101" pitchFamily="2" charset="-122"/>
                <a:cs typeface="Times New Roman" panose="02020603050405020304" pitchFamily="18" charset="0"/>
              </a:rPr>
              <a:t>is a bottom-up technique</a:t>
            </a:r>
          </a:p>
          <a:p>
            <a:pPr marL="914400" lvl="1" indent="-457200">
              <a:spcBef>
                <a:spcPts val="600"/>
              </a:spcBef>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DengXian" panose="02010600030101010101" pitchFamily="2" charset="-122"/>
                <a:cs typeface="Times New Roman" panose="02020603050405020304" pitchFamily="18" charset="0"/>
              </a:rPr>
              <a:t>solve the smallest sub-instances first </a:t>
            </a:r>
            <a:r>
              <a:rPr lang="en-US" sz="2400" dirty="0">
                <a:solidFill>
                  <a:srgbClr val="3B3835"/>
                </a:solidFill>
                <a:latin typeface="Times New Roman" panose="02020603050405020304" pitchFamily="18" charset="0"/>
                <a:ea typeface="DengXian" panose="02010600030101010101" pitchFamily="2" charset="-122"/>
                <a:cs typeface="Times New Roman" panose="02020603050405020304" pitchFamily="18" charset="0"/>
              </a:rPr>
              <a:t>and </a:t>
            </a:r>
          </a:p>
          <a:p>
            <a:pPr marL="914400" lvl="1" indent="-457200">
              <a:spcBef>
                <a:spcPts val="600"/>
              </a:spcBef>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DengXian" panose="02010600030101010101" pitchFamily="2" charset="-122"/>
                <a:cs typeface="Times New Roman" panose="02020603050405020304" pitchFamily="18" charset="0"/>
              </a:rPr>
              <a:t>use the results </a:t>
            </a:r>
            <a:r>
              <a:rPr lang="en-US" sz="2400" dirty="0">
                <a:solidFill>
                  <a:srgbClr val="3B3835"/>
                </a:solidFill>
                <a:latin typeface="Times New Roman" panose="02020603050405020304" pitchFamily="18" charset="0"/>
                <a:ea typeface="DengXian" panose="02010600030101010101" pitchFamily="2" charset="-122"/>
                <a:cs typeface="Times New Roman" panose="02020603050405020304" pitchFamily="18" charset="0"/>
              </a:rPr>
              <a:t>of these to </a:t>
            </a:r>
            <a:r>
              <a:rPr lang="en-US" sz="2400" dirty="0">
                <a:solidFill>
                  <a:srgbClr val="0000FF"/>
                </a:solidFill>
                <a:latin typeface="Times New Roman" panose="02020603050405020304" pitchFamily="18" charset="0"/>
                <a:ea typeface="DengXian" panose="02010600030101010101" pitchFamily="2" charset="-122"/>
                <a:cs typeface="Times New Roman" panose="02020603050405020304" pitchFamily="18" charset="0"/>
              </a:rPr>
              <a:t>construct solutions to progressively larger sub-instances. </a:t>
            </a:r>
            <a:endParaRPr lang="en-US" sz="2400" dirty="0">
              <a:solidFill>
                <a:srgbClr val="3B3835"/>
              </a:solidFill>
              <a:latin typeface="Times New Roman" panose="02020603050405020304" pitchFamily="18" charset="0"/>
              <a:ea typeface="DengXian" panose="02010600030101010101" pitchFamily="2" charset="-122"/>
              <a:cs typeface="Times New Roman" panose="02020603050405020304" pitchFamily="18" charset="0"/>
            </a:endParaRPr>
          </a:p>
          <a:p>
            <a:pPr>
              <a:spcBef>
                <a:spcPts val="600"/>
              </a:spcBef>
              <a:spcAft>
                <a:spcPts val="600"/>
              </a:spcAft>
            </a:pPr>
            <a:r>
              <a:rPr lang="en-US" sz="2400" dirty="0">
                <a:solidFill>
                  <a:srgbClr val="3B3835"/>
                </a:solidFill>
                <a:latin typeface="Times New Roman" panose="02020603050405020304" pitchFamily="18" charset="0"/>
                <a:ea typeface="DengXian" panose="02010600030101010101" pitchFamily="2" charset="-122"/>
                <a:cs typeface="Times New Roman" panose="02020603050405020304" pitchFamily="18" charset="0"/>
              </a:rPr>
              <a:t>Examples</a:t>
            </a:r>
          </a:p>
          <a:p>
            <a:pPr marL="457200" indent="-457200">
              <a:spcBef>
                <a:spcPts val="600"/>
              </a:spcBef>
              <a:spcAft>
                <a:spcPts val="600"/>
              </a:spcAft>
              <a:buFont typeface="Arial" panose="020B0604020202020204" pitchFamily="34" charset="0"/>
              <a:buChar char="•"/>
            </a:pPr>
            <a:r>
              <a:rPr lang="en-US" sz="2400" dirty="0">
                <a:solidFill>
                  <a:srgbClr val="3B3835"/>
                </a:solidFill>
                <a:latin typeface="Times New Roman" panose="02020603050405020304" pitchFamily="18" charset="0"/>
                <a:ea typeface="DengXian" panose="02010600030101010101" pitchFamily="2" charset="-122"/>
                <a:cs typeface="Times New Roman" panose="02020603050405020304" pitchFamily="18" charset="0"/>
              </a:rPr>
              <a:t>Fibonacci numbers computed by iteration. </a:t>
            </a:r>
          </a:p>
          <a:p>
            <a:pPr marL="457200" indent="-457200">
              <a:spcBef>
                <a:spcPts val="600"/>
              </a:spcBef>
              <a:spcAft>
                <a:spcPts val="600"/>
              </a:spcAft>
              <a:buFont typeface="Arial" panose="020B0604020202020204" pitchFamily="34" charset="0"/>
              <a:buChar char="•"/>
            </a:pPr>
            <a:r>
              <a:rPr lang="en-US" sz="2400" dirty="0" err="1">
                <a:solidFill>
                  <a:srgbClr val="3B3835"/>
                </a:solidFill>
                <a:latin typeface="Times New Roman" panose="02020603050405020304" pitchFamily="18" charset="0"/>
                <a:ea typeface="DengXian" panose="02010600030101010101" pitchFamily="2" charset="-122"/>
                <a:cs typeface="Times New Roman" panose="02020603050405020304" pitchFamily="18" charset="0"/>
              </a:rPr>
              <a:t>Warshall</a:t>
            </a:r>
            <a:r>
              <a:rPr lang="en-US" sz="2400" dirty="0">
                <a:solidFill>
                  <a:srgbClr val="3B3835"/>
                </a:solidFill>
                <a:latin typeface="Times New Roman" panose="02020603050405020304" pitchFamily="18" charset="0"/>
                <a:ea typeface="DengXian" panose="02010600030101010101" pitchFamily="2" charset="-122"/>
                <a:cs typeface="Times New Roman" panose="02020603050405020304" pitchFamily="18" charset="0"/>
              </a:rPr>
              <a:t> ’s algorithm implemented by iterations.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7877574"/>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D4802A-5F56-4C63-9BCF-90C5F51BA788}"/>
              </a:ext>
            </a:extLst>
          </p:cNvPr>
          <p:cNvSpPr txBox="1"/>
          <p:nvPr/>
        </p:nvSpPr>
        <p:spPr>
          <a:xfrm>
            <a:off x="1127477" y="1155798"/>
            <a:ext cx="10515883" cy="5702201"/>
          </a:xfrm>
          <a:prstGeom prst="rect">
            <a:avLst/>
          </a:prstGeom>
          <a:solidFill>
            <a:schemeClr val="accent5">
              <a:lumMod val="20000"/>
              <a:lumOff val="80000"/>
            </a:schemeClr>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BEF0B157-A76D-4E4A-9D2A-68B9B0823E44}"/>
                  </a:ext>
                </a:extLst>
              </p:cNvPr>
              <p:cNvSpPr/>
              <p:nvPr/>
            </p:nvSpPr>
            <p:spPr>
              <a:xfrm>
                <a:off x="1411941" y="1586316"/>
                <a:ext cx="8785796" cy="4729821"/>
              </a:xfrm>
              <a:prstGeom prst="rect">
                <a:avLst/>
              </a:prstGeom>
            </p:spPr>
            <p:txBody>
              <a:bodyPr wrap="square">
                <a:spAutoFit/>
              </a:bodyPr>
              <a:lstStyle/>
              <a:p>
                <a:pPr>
                  <a:lnSpc>
                    <a:spcPct val="107000"/>
                  </a:lnSpc>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Step 3:   Compute the multiplicative inverse </a:t>
                </a:r>
                <a14:m>
                  <m:oMath xmlns:m="http://schemas.openxmlformats.org/officeDocument/2006/math">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m:t>
                        </m:r>
                        <m:r>
                          <a:rPr lang="en-US" sz="2400" i="1">
                            <a:latin typeface="Cambria Math" panose="02040503050406030204" pitchFamily="18" charset="0"/>
                            <a:ea typeface="DengXian" panose="02010600030101010101" pitchFamily="2" charset="-122"/>
                            <a:cs typeface="Times New Roman" panose="02020603050405020304" pitchFamily="18" charset="0"/>
                          </a:rPr>
                          <m:t>h</m:t>
                        </m:r>
                        <m:r>
                          <a:rPr lang="en-US" sz="2400" i="1">
                            <a:latin typeface="Cambria Math" panose="02040503050406030204" pitchFamily="18" charset="0"/>
                            <a:ea typeface="DengXian" panose="02010600030101010101" pitchFamily="2" charset="-122"/>
                            <a:cs typeface="Times New Roman" panose="02020603050405020304" pitchFamily="18" charset="0"/>
                          </a:rPr>
                          <m:t>]</m:t>
                        </m:r>
                      </m:e>
                      <m:sub>
                        <m:r>
                          <a:rPr lang="en-US" sz="2400" i="1">
                            <a:latin typeface="Cambria Math" panose="02040503050406030204" pitchFamily="18" charset="0"/>
                            <a:ea typeface="DengXian" panose="02010600030101010101" pitchFamily="2" charset="-122"/>
                            <a:cs typeface="Times New Roman" panose="02020603050405020304" pitchFamily="18" charset="0"/>
                          </a:rPr>
                          <m:t>𝜑</m:t>
                        </m:r>
                        <m:d>
                          <m:dPr>
                            <m:ctrlPr>
                              <a:rPr lang="en-US" sz="2400" i="1">
                                <a:latin typeface="Cambria Math" panose="02040503050406030204" pitchFamily="18" charset="0"/>
                                <a:ea typeface="DengXian" panose="02010600030101010101" pitchFamily="2" charset="-122"/>
                                <a:cs typeface="Times New Roman" panose="02020603050405020304" pitchFamily="18" charset="0"/>
                              </a:rPr>
                            </m:ctrlPr>
                          </m:dPr>
                          <m:e>
                            <m:r>
                              <a:rPr lang="en-US" sz="2400" i="1">
                                <a:latin typeface="Cambria Math" panose="02040503050406030204" pitchFamily="18" charset="0"/>
                                <a:ea typeface="DengXian" panose="02010600030101010101" pitchFamily="2" charset="-122"/>
                                <a:cs typeface="Times New Roman" panose="02020603050405020304" pitchFamily="18" charset="0"/>
                              </a:rPr>
                              <m:t>𝑛</m:t>
                            </m:r>
                          </m:e>
                        </m:d>
                        <m:r>
                          <a:rPr lang="en-US" sz="2400" i="1">
                            <a:latin typeface="Cambria Math" panose="02040503050406030204" pitchFamily="18" charset="0"/>
                            <a:ea typeface="DengXian" panose="02010600030101010101" pitchFamily="2" charset="-122"/>
                            <a:cs typeface="Times New Roman" panose="02020603050405020304" pitchFamily="18" charset="0"/>
                          </a:rPr>
                          <m:t> </m:t>
                        </m:r>
                      </m:sub>
                    </m:sSub>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of</a:t>
                </a:r>
                <a:r>
                  <a:rPr lang="en-US" sz="2400" dirty="0">
                    <a:latin typeface="Calibri" panose="020F0502020204030204" pitchFamily="34" charset="0"/>
                    <a:ea typeface="DengXian" panose="02010600030101010101" pitchFamily="2" charset="-122"/>
                    <a:cs typeface="Times New Roman" panose="02020603050405020304" pitchFamily="18" charset="0"/>
                  </a:rPr>
                  <a:t> </a:t>
                </a:r>
                <a14:m>
                  <m:oMath xmlns:m="http://schemas.openxmlformats.org/officeDocument/2006/math">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m:t>
                        </m:r>
                        <m:r>
                          <a:rPr lang="en-US" sz="2400" i="1">
                            <a:latin typeface="Cambria Math" panose="02040503050406030204" pitchFamily="18" charset="0"/>
                            <a:ea typeface="DengXian" panose="02010600030101010101" pitchFamily="2" charset="-122"/>
                            <a:cs typeface="Times New Roman" panose="02020603050405020304" pitchFamily="18" charset="0"/>
                          </a:rPr>
                          <m:t>𝑔</m:t>
                        </m:r>
                        <m:r>
                          <a:rPr lang="en-US" sz="2400" i="1">
                            <a:latin typeface="Cambria Math" panose="02040503050406030204" pitchFamily="18" charset="0"/>
                            <a:ea typeface="DengXian" panose="02010600030101010101" pitchFamily="2" charset="-122"/>
                            <a:cs typeface="Times New Roman" panose="02020603050405020304" pitchFamily="18" charset="0"/>
                          </a:rPr>
                          <m:t>]</m:t>
                        </m:r>
                      </m:e>
                      <m:sub>
                        <m:r>
                          <a:rPr lang="en-US" sz="2400" i="1">
                            <a:latin typeface="Cambria Math" panose="02040503050406030204" pitchFamily="18" charset="0"/>
                            <a:ea typeface="DengXian" panose="02010600030101010101" pitchFamily="2" charset="-122"/>
                            <a:cs typeface="Times New Roman" panose="02020603050405020304" pitchFamily="18" charset="0"/>
                          </a:rPr>
                          <m:t>𝜑</m:t>
                        </m:r>
                        <m:r>
                          <a:rPr lang="en-US" sz="2400" i="1">
                            <a:latin typeface="Cambria Math" panose="02040503050406030204" pitchFamily="18" charset="0"/>
                            <a:ea typeface="DengXian" panose="02010600030101010101" pitchFamily="2" charset="-122"/>
                            <a:cs typeface="Times New Roman" panose="02020603050405020304" pitchFamily="18" charset="0"/>
                          </a:rPr>
                          <m:t>(</m:t>
                        </m:r>
                        <m:r>
                          <a:rPr lang="en-US" sz="2400" i="1">
                            <a:latin typeface="Cambria Math" panose="02040503050406030204" pitchFamily="18" charset="0"/>
                            <a:ea typeface="DengXian" panose="02010600030101010101" pitchFamily="2" charset="-122"/>
                            <a:cs typeface="Times New Roman" panose="02020603050405020304" pitchFamily="18" charset="0"/>
                          </a:rPr>
                          <m:t>𝑛</m:t>
                        </m:r>
                        <m:r>
                          <a:rPr lang="en-US" sz="2400" i="1">
                            <a:latin typeface="Cambria Math" panose="02040503050406030204" pitchFamily="18" charset="0"/>
                            <a:ea typeface="DengXian" panose="02010600030101010101" pitchFamily="2" charset="-122"/>
                            <a:cs typeface="Times New Roman" panose="02020603050405020304" pitchFamily="18" charset="0"/>
                          </a:rPr>
                          <m:t>)</m:t>
                        </m:r>
                      </m:sub>
                    </m:sSub>
                    <m:r>
                      <a:rPr lang="en-US" sz="2400" i="1">
                        <a:latin typeface="Cambria Math" panose="02040503050406030204" pitchFamily="18" charset="0"/>
                        <a:ea typeface="DengXian" panose="02010600030101010101" pitchFamily="2" charset="-122"/>
                        <a:cs typeface="Times New Roman" panose="02020603050405020304" pitchFamily="18" charset="0"/>
                      </a:rPr>
                      <m:t>.   </m:t>
                    </m:r>
                    <m:r>
                      <a:rPr lang="en-US" sz="2400" b="0" i="1" smtClean="0">
                        <a:latin typeface="Cambria Math" panose="02040503050406030204" pitchFamily="18" charset="0"/>
                        <a:ea typeface="DengXian" panose="02010600030101010101" pitchFamily="2" charset="-122"/>
                        <a:cs typeface="Times New Roman" panose="02020603050405020304" pitchFamily="18" charset="0"/>
                      </a:rPr>
                      <m:t> </m:t>
                    </m:r>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a:t>
                </a:r>
              </a:p>
              <a:p>
                <a:pPr lvl="2">
                  <a:lnSpc>
                    <a:spcPct val="107000"/>
                  </a:lnSpc>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   That is, </a:t>
                </a:r>
                <a14:m>
                  <m:oMath xmlns:m="http://schemas.openxmlformats.org/officeDocument/2006/math">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m:t>
                        </m:r>
                        <m:r>
                          <a:rPr lang="en-US" sz="2400" i="1">
                            <a:latin typeface="Cambria Math" panose="02040503050406030204" pitchFamily="18" charset="0"/>
                            <a:ea typeface="DengXian" panose="02010600030101010101" pitchFamily="2" charset="-122"/>
                            <a:cs typeface="Times New Roman" panose="02020603050405020304" pitchFamily="18" charset="0"/>
                          </a:rPr>
                          <m:t>𝑔</m:t>
                        </m:r>
                        <m:r>
                          <a:rPr lang="en-US" sz="2400" i="1">
                            <a:latin typeface="Cambria Math" panose="02040503050406030204" pitchFamily="18" charset="0"/>
                            <a:ea typeface="DengXian" panose="02010600030101010101" pitchFamily="2" charset="-122"/>
                            <a:cs typeface="Times New Roman" panose="02020603050405020304" pitchFamily="18" charset="0"/>
                          </a:rPr>
                          <m:t>]</m:t>
                        </m:r>
                      </m:e>
                      <m:sub>
                        <m:r>
                          <a:rPr lang="en-US" sz="2400" i="1">
                            <a:latin typeface="Cambria Math" panose="02040503050406030204" pitchFamily="18" charset="0"/>
                            <a:ea typeface="DengXian" panose="02010600030101010101" pitchFamily="2" charset="-122"/>
                            <a:cs typeface="Times New Roman" panose="02020603050405020304" pitchFamily="18" charset="0"/>
                          </a:rPr>
                          <m:t>𝜑</m:t>
                        </m:r>
                        <m:r>
                          <a:rPr lang="en-US" sz="2400" i="1">
                            <a:latin typeface="Cambria Math" panose="02040503050406030204" pitchFamily="18" charset="0"/>
                            <a:ea typeface="DengXian" panose="02010600030101010101" pitchFamily="2" charset="-122"/>
                            <a:cs typeface="Times New Roman" panose="02020603050405020304" pitchFamily="18" charset="0"/>
                          </a:rPr>
                          <m:t>(</m:t>
                        </m:r>
                        <m:r>
                          <a:rPr lang="en-US" sz="2400" i="1">
                            <a:latin typeface="Cambria Math" panose="02040503050406030204" pitchFamily="18" charset="0"/>
                            <a:ea typeface="DengXian" panose="02010600030101010101" pitchFamily="2" charset="-122"/>
                            <a:cs typeface="Times New Roman" panose="02020603050405020304" pitchFamily="18" charset="0"/>
                          </a:rPr>
                          <m:t>𝑛</m:t>
                        </m:r>
                        <m:r>
                          <a:rPr lang="en-US" sz="2400" i="1">
                            <a:latin typeface="Cambria Math" panose="02040503050406030204" pitchFamily="18" charset="0"/>
                            <a:ea typeface="DengXian" panose="02010600030101010101" pitchFamily="2" charset="-122"/>
                            <a:cs typeface="Times New Roman" panose="02020603050405020304" pitchFamily="18" charset="0"/>
                          </a:rPr>
                          <m:t>)</m:t>
                        </m:r>
                      </m:sub>
                    </m:sSub>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m:t>
                        </m:r>
                        <m:r>
                          <a:rPr lang="en-US" sz="2400" i="1">
                            <a:latin typeface="Cambria Math" panose="02040503050406030204" pitchFamily="18" charset="0"/>
                            <a:ea typeface="DengXian" panose="02010600030101010101" pitchFamily="2" charset="-122"/>
                            <a:cs typeface="Times New Roman" panose="02020603050405020304" pitchFamily="18" charset="0"/>
                          </a:rPr>
                          <m:t>h</m:t>
                        </m:r>
                        <m:r>
                          <a:rPr lang="en-US" sz="2400" i="1">
                            <a:latin typeface="Cambria Math" panose="02040503050406030204" pitchFamily="18" charset="0"/>
                            <a:ea typeface="DengXian" panose="02010600030101010101" pitchFamily="2" charset="-122"/>
                            <a:cs typeface="Times New Roman" panose="02020603050405020304" pitchFamily="18" charset="0"/>
                          </a:rPr>
                          <m:t>]</m:t>
                        </m:r>
                      </m:e>
                      <m:sub>
                        <m:r>
                          <a:rPr lang="en-US" sz="2400" i="1">
                            <a:latin typeface="Cambria Math" panose="02040503050406030204" pitchFamily="18" charset="0"/>
                            <a:ea typeface="DengXian" panose="02010600030101010101" pitchFamily="2" charset="-122"/>
                            <a:cs typeface="Times New Roman" panose="02020603050405020304" pitchFamily="18" charset="0"/>
                          </a:rPr>
                          <m:t>𝜑</m:t>
                        </m:r>
                        <m:r>
                          <a:rPr lang="en-US" sz="2400" i="1">
                            <a:latin typeface="Cambria Math" panose="02040503050406030204" pitchFamily="18" charset="0"/>
                            <a:ea typeface="DengXian" panose="02010600030101010101" pitchFamily="2" charset="-122"/>
                            <a:cs typeface="Times New Roman" panose="02020603050405020304" pitchFamily="18" charset="0"/>
                          </a:rPr>
                          <m:t>(</m:t>
                        </m:r>
                        <m:r>
                          <a:rPr lang="en-US" sz="2400" i="1">
                            <a:latin typeface="Cambria Math" panose="02040503050406030204" pitchFamily="18" charset="0"/>
                            <a:ea typeface="DengXian" panose="02010600030101010101" pitchFamily="2" charset="-122"/>
                            <a:cs typeface="Times New Roman" panose="02020603050405020304" pitchFamily="18" charset="0"/>
                          </a:rPr>
                          <m:t>𝑛</m:t>
                        </m:r>
                        <m:r>
                          <a:rPr lang="en-US" sz="2400" i="1">
                            <a:latin typeface="Cambria Math" panose="02040503050406030204" pitchFamily="18" charset="0"/>
                            <a:ea typeface="DengXian" panose="02010600030101010101" pitchFamily="2" charset="-122"/>
                            <a:cs typeface="Times New Roman" panose="02020603050405020304" pitchFamily="18" charset="0"/>
                          </a:rPr>
                          <m:t>)</m:t>
                        </m:r>
                      </m:sub>
                    </m:sSub>
                    <m:r>
                      <a:rPr lang="en-US" sz="2400" i="1">
                        <a:latin typeface="Cambria Math" panose="02040503050406030204" pitchFamily="18" charset="0"/>
                        <a:ea typeface="DengXian" panose="02010600030101010101" pitchFamily="2" charset="-122"/>
                        <a:cs typeface="Times New Roman" panose="02020603050405020304" pitchFamily="18" charset="0"/>
                      </a:rPr>
                      <m:t>= </m:t>
                    </m:r>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[1]</m:t>
                        </m:r>
                      </m:e>
                      <m:sub>
                        <m:r>
                          <a:rPr lang="en-US" sz="2400" i="1">
                            <a:latin typeface="Cambria Math" panose="02040503050406030204" pitchFamily="18" charset="0"/>
                            <a:ea typeface="DengXian" panose="02010600030101010101" pitchFamily="2" charset="-122"/>
                            <a:cs typeface="Times New Roman" panose="02020603050405020304" pitchFamily="18" charset="0"/>
                          </a:rPr>
                          <m:t>𝜑</m:t>
                        </m:r>
                        <m:r>
                          <a:rPr lang="en-US" sz="2400" i="1">
                            <a:latin typeface="Cambria Math" panose="02040503050406030204" pitchFamily="18" charset="0"/>
                            <a:ea typeface="DengXian" panose="02010600030101010101" pitchFamily="2" charset="-122"/>
                            <a:cs typeface="Times New Roman" panose="02020603050405020304" pitchFamily="18" charset="0"/>
                          </a:rPr>
                          <m:t>(</m:t>
                        </m:r>
                        <m:r>
                          <a:rPr lang="en-US" sz="2400" i="1">
                            <a:latin typeface="Cambria Math" panose="02040503050406030204" pitchFamily="18" charset="0"/>
                            <a:ea typeface="DengXian" panose="02010600030101010101" pitchFamily="2" charset="-122"/>
                            <a:cs typeface="Times New Roman" panose="02020603050405020304" pitchFamily="18" charset="0"/>
                          </a:rPr>
                          <m:t>𝑛</m:t>
                        </m:r>
                        <m:r>
                          <a:rPr lang="en-US" sz="2400" i="1">
                            <a:latin typeface="Cambria Math" panose="02040503050406030204" pitchFamily="18" charset="0"/>
                            <a:ea typeface="DengXian" panose="02010600030101010101" pitchFamily="2" charset="-122"/>
                            <a:cs typeface="Times New Roman" panose="02020603050405020304" pitchFamily="18" charset="0"/>
                          </a:rPr>
                          <m:t>)</m:t>
                        </m:r>
                      </m:sub>
                    </m:sSub>
                    <m:r>
                      <a:rPr lang="en-US" sz="2400" i="1">
                        <a:latin typeface="Cambria Math" panose="02040503050406030204" pitchFamily="18" charset="0"/>
                        <a:ea typeface="DengXian" panose="02010600030101010101" pitchFamily="2" charset="-122"/>
                        <a:cs typeface="Times New Roman" panose="02020603050405020304" pitchFamily="18" charset="0"/>
                      </a:rPr>
                      <m:t>.   </m:t>
                    </m:r>
                  </m:oMath>
                </a14:m>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               We know that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 </m:t>
                    </m:r>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[1]</m:t>
                        </m:r>
                      </m:e>
                      <m:sub>
                        <m:r>
                          <a:rPr lang="en-US" sz="2400" i="1">
                            <a:latin typeface="Cambria Math" panose="02040503050406030204" pitchFamily="18" charset="0"/>
                            <a:ea typeface="DengXian" panose="02010600030101010101" pitchFamily="2" charset="-122"/>
                            <a:cs typeface="Times New Roman" panose="02020603050405020304" pitchFamily="18" charset="0"/>
                          </a:rPr>
                          <m:t>𝜑</m:t>
                        </m:r>
                        <m:r>
                          <a:rPr lang="en-US" sz="2400" i="1">
                            <a:latin typeface="Cambria Math" panose="02040503050406030204" pitchFamily="18" charset="0"/>
                            <a:ea typeface="DengXian" panose="02010600030101010101" pitchFamily="2" charset="-122"/>
                            <a:cs typeface="Times New Roman" panose="02020603050405020304" pitchFamily="18" charset="0"/>
                          </a:rPr>
                          <m:t>(119)</m:t>
                        </m:r>
                      </m:sub>
                    </m:sSub>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 </m:t>
                    </m:r>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[1]</m:t>
                        </m:r>
                      </m:e>
                      <m:sub>
                        <m:r>
                          <a:rPr lang="en-US" sz="2400" i="1">
                            <a:latin typeface="Cambria Math" panose="02040503050406030204" pitchFamily="18" charset="0"/>
                            <a:ea typeface="DengXian" panose="02010600030101010101" pitchFamily="2" charset="-122"/>
                            <a:cs typeface="Times New Roman" panose="02020603050405020304" pitchFamily="18" charset="0"/>
                          </a:rPr>
                          <m:t>96</m:t>
                        </m:r>
                      </m:sub>
                    </m:sSub>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a:t>
                </a:r>
              </a:p>
              <a:p>
                <a:pPr>
                  <a:lnSpc>
                    <a:spcPct val="107000"/>
                  </a:lnSpc>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                                     = { …, -287, -191, -95, 1, 97, 193, 289, …}.</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               Compute  g * h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m:t>
                    </m:r>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1 mod</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 </m:t>
                    </m:r>
                    <m:r>
                      <a:rPr lang="en-US" sz="2400" i="1">
                        <a:latin typeface="Cambria Math" panose="02040503050406030204" pitchFamily="18" charset="0"/>
                        <a:ea typeface="DengXian" panose="02010600030101010101" pitchFamily="2" charset="-122"/>
                        <a:cs typeface="Times New Roman" panose="02020603050405020304" pitchFamily="18" charset="0"/>
                      </a:rPr>
                      <m:t>𝜑</m:t>
                    </m:r>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(n).</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		        h * 5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m:t>
                    </m:r>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1 mod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𝜑</m:t>
                    </m:r>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(119)</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		        h * 5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m:t>
                    </m:r>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1 mod 96</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                 	              h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m:t>
                    </m:r>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a:t>
                </a:r>
                <a14:m>
                  <m:oMath xmlns:m="http://schemas.openxmlformats.org/officeDocument/2006/math">
                    <m:f>
                      <m:fPr>
                        <m:ctrlPr>
                          <a:rPr lang="en-US" sz="2400" i="1">
                            <a:latin typeface="Cambria Math" panose="02040503050406030204" pitchFamily="18" charset="0"/>
                            <a:ea typeface="DengXian" panose="02010600030101010101" pitchFamily="2" charset="-122"/>
                            <a:cs typeface="Times New Roman" panose="02020603050405020304" pitchFamily="18" charset="0"/>
                          </a:rPr>
                        </m:ctrlPr>
                      </m:fPr>
                      <m:num>
                        <m:r>
                          <a:rPr lang="en-US" sz="2400" i="1">
                            <a:latin typeface="Cambria Math" panose="02040503050406030204" pitchFamily="18" charset="0"/>
                            <a:ea typeface="DengXian" panose="02010600030101010101" pitchFamily="2" charset="-122"/>
                            <a:cs typeface="Times New Roman" panose="02020603050405020304" pitchFamily="18" charset="0"/>
                          </a:rPr>
                          <m:t>1</m:t>
                        </m:r>
                      </m:num>
                      <m:den>
                        <m:r>
                          <a:rPr lang="en-US" sz="2400" i="1">
                            <a:latin typeface="Cambria Math" panose="02040503050406030204" pitchFamily="18" charset="0"/>
                            <a:ea typeface="DengXian" panose="02010600030101010101" pitchFamily="2" charset="-122"/>
                            <a:cs typeface="Times New Roman" panose="02020603050405020304" pitchFamily="18" charset="0"/>
                          </a:rPr>
                          <m:t>5</m:t>
                        </m:r>
                      </m:den>
                    </m:f>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mod 96</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		              h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m:t>
                    </m:r>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5</a:t>
                </a:r>
                <a:r>
                  <a:rPr lang="en-US" sz="2400" baseline="30000" dirty="0">
                    <a:latin typeface="Times New Roman" panose="02020603050405020304" pitchFamily="18" charset="0"/>
                    <a:ea typeface="DengXian" panose="02010600030101010101" pitchFamily="2" charset="-122"/>
                    <a:cs typeface="Times New Roman" panose="02020603050405020304" pitchFamily="18" charset="0"/>
                  </a:rPr>
                  <a:t>-1</a:t>
                </a:r>
                <a:r>
                  <a:rPr lang="en-US" sz="2400" dirty="0">
                    <a:latin typeface="Times New Roman" panose="02020603050405020304" pitchFamily="18" charset="0"/>
                    <a:ea typeface="DengXian" panose="02010600030101010101" pitchFamily="2" charset="-122"/>
                    <a:cs typeface="Times New Roman" panose="02020603050405020304" pitchFamily="18" charset="0"/>
                  </a:rPr>
                  <a:t> mod 96.</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BEF0B157-A76D-4E4A-9D2A-68B9B0823E44}"/>
                  </a:ext>
                </a:extLst>
              </p:cNvPr>
              <p:cNvSpPr>
                <a:spLocks noRot="1" noChangeAspect="1" noMove="1" noResize="1" noEditPoints="1" noAdjustHandles="1" noChangeArrowheads="1" noChangeShapeType="1" noTextEdit="1"/>
              </p:cNvSpPr>
              <p:nvPr/>
            </p:nvSpPr>
            <p:spPr>
              <a:xfrm>
                <a:off x="1411941" y="1586316"/>
                <a:ext cx="8785796" cy="4729821"/>
              </a:xfrm>
              <a:prstGeom prst="rect">
                <a:avLst/>
              </a:prstGeom>
              <a:blipFill>
                <a:blip r:embed="rId2"/>
                <a:stretch>
                  <a:fillRect l="-1110" t="-515" b="-1933"/>
                </a:stretch>
              </a:blipFill>
            </p:spPr>
            <p:txBody>
              <a:bodyPr/>
              <a:lstStyle/>
              <a:p>
                <a:r>
                  <a:rPr lang="en-US">
                    <a:noFill/>
                  </a:rPr>
                  <a:t> </a:t>
                </a:r>
              </a:p>
            </p:txBody>
          </p:sp>
        </mc:Fallback>
      </mc:AlternateContent>
      <p:pic>
        <p:nvPicPr>
          <p:cNvPr id="3" name="Picture 2" descr="Emoticon smiley with thumb up Stock Vector - 16515884">
            <a:extLst>
              <a:ext uri="{FF2B5EF4-FFF2-40B4-BE49-F238E27FC236}">
                <a16:creationId xmlns:a16="http://schemas.microsoft.com/office/drawing/2014/main" id="{C0790CD6-9B81-4F52-833D-066C401E96E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58981" y="4276436"/>
            <a:ext cx="552959" cy="373941"/>
          </a:xfrm>
          <a:prstGeom prst="rect">
            <a:avLst/>
          </a:prstGeom>
          <a:noFill/>
          <a:ln>
            <a:noFill/>
          </a:ln>
        </p:spPr>
      </p:pic>
    </p:spTree>
    <p:extLst>
      <p:ext uri="{BB962C8B-B14F-4D97-AF65-F5344CB8AC3E}">
        <p14:creationId xmlns:p14="http://schemas.microsoft.com/office/powerpoint/2010/main" val="192776397"/>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F81D40-4FAC-4AAF-B4DE-E3E5AF8510F3}"/>
              </a:ext>
            </a:extLst>
          </p:cNvPr>
          <p:cNvSpPr txBox="1"/>
          <p:nvPr/>
        </p:nvSpPr>
        <p:spPr>
          <a:xfrm>
            <a:off x="1127478" y="1155799"/>
            <a:ext cx="10463632" cy="4677770"/>
          </a:xfrm>
          <a:prstGeom prst="rect">
            <a:avLst/>
          </a:prstGeom>
          <a:solidFill>
            <a:schemeClr val="accent5">
              <a:lumMod val="20000"/>
              <a:lumOff val="80000"/>
            </a:schemeClr>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B3B3640E-7170-4D53-B5E2-5D6C3C78C168}"/>
                  </a:ext>
                </a:extLst>
              </p:cNvPr>
              <p:cNvSpPr/>
              <p:nvPr/>
            </p:nvSpPr>
            <p:spPr>
              <a:xfrm>
                <a:off x="1637192" y="1428451"/>
                <a:ext cx="9683952" cy="4405117"/>
              </a:xfrm>
              <a:prstGeom prst="rect">
                <a:avLst/>
              </a:prstGeom>
            </p:spPr>
            <p:txBody>
              <a:bodyPr wrap="square">
                <a:spAutoFit/>
              </a:bodyPr>
              <a:lstStyle/>
              <a:p>
                <a:pPr marR="0">
                  <a:lnSpc>
                    <a:spcPct val="107000"/>
                  </a:lnSpc>
                  <a:spcBef>
                    <a:spcPts val="0"/>
                  </a:spcBef>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To compute multiplicative inverse</a:t>
                </a:r>
                <a:r>
                  <a:rPr lang="en-US" sz="2400" dirty="0">
                    <a:effectLst/>
                    <a:latin typeface="Times New Roman" panose="02020603050405020304" pitchFamily="18" charset="0"/>
                    <a:ea typeface="DengXian" panose="02010600030101010101" pitchFamily="2" charset="-122"/>
                    <a:cs typeface="Times New Roman" panose="02020603050405020304" pitchFamily="18" charset="0"/>
                  </a:rPr>
                  <a:t> </a:t>
                </a:r>
                <a14:m>
                  <m:oMath xmlns:m="http://schemas.openxmlformats.org/officeDocument/2006/math">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m:t>
                        </m:r>
                        <m:r>
                          <a:rPr lang="en-US" sz="2400" i="1">
                            <a:latin typeface="Cambria Math" panose="02040503050406030204" pitchFamily="18" charset="0"/>
                            <a:ea typeface="DengXian" panose="02010600030101010101" pitchFamily="2" charset="-122"/>
                            <a:cs typeface="Times New Roman" panose="02020603050405020304" pitchFamily="18" charset="0"/>
                          </a:rPr>
                          <m:t>h</m:t>
                        </m:r>
                        <m:r>
                          <a:rPr lang="en-US" sz="2400" i="1">
                            <a:latin typeface="Cambria Math" panose="02040503050406030204" pitchFamily="18" charset="0"/>
                            <a:ea typeface="DengXian" panose="02010600030101010101" pitchFamily="2" charset="-122"/>
                            <a:cs typeface="Times New Roman" panose="02020603050405020304" pitchFamily="18" charset="0"/>
                          </a:rPr>
                          <m:t>]</m:t>
                        </m:r>
                      </m:e>
                      <m:sub>
                        <m:r>
                          <a:rPr lang="en-US" sz="2400" i="1">
                            <a:latin typeface="Cambria Math" panose="02040503050406030204" pitchFamily="18" charset="0"/>
                            <a:ea typeface="DengXian" panose="02010600030101010101" pitchFamily="2" charset="-122"/>
                            <a:cs typeface="Times New Roman" panose="02020603050405020304" pitchFamily="18" charset="0"/>
                          </a:rPr>
                          <m:t>𝜑</m:t>
                        </m:r>
                        <m:r>
                          <a:rPr lang="en-US" sz="2400" i="1">
                            <a:latin typeface="Cambria Math" panose="02040503050406030204" pitchFamily="18" charset="0"/>
                            <a:ea typeface="DengXian" panose="02010600030101010101" pitchFamily="2" charset="-122"/>
                            <a:cs typeface="Times New Roman" panose="02020603050405020304" pitchFamily="18" charset="0"/>
                          </a:rPr>
                          <m:t>(</m:t>
                        </m:r>
                        <m:r>
                          <a:rPr lang="en-US" sz="2400" i="1">
                            <a:latin typeface="Cambria Math" panose="02040503050406030204" pitchFamily="18" charset="0"/>
                            <a:ea typeface="DengXian" panose="02010600030101010101" pitchFamily="2" charset="-122"/>
                            <a:cs typeface="Times New Roman" panose="02020603050405020304" pitchFamily="18" charset="0"/>
                          </a:rPr>
                          <m:t>𝑛</m:t>
                        </m:r>
                        <m:r>
                          <a:rPr lang="en-US" sz="2400" i="1">
                            <a:latin typeface="Cambria Math" panose="02040503050406030204" pitchFamily="18" charset="0"/>
                            <a:ea typeface="DengXian" panose="02010600030101010101" pitchFamily="2" charset="-122"/>
                            <a:cs typeface="Times New Roman" panose="02020603050405020304" pitchFamily="18" charset="0"/>
                          </a:rPr>
                          <m:t>)</m:t>
                        </m:r>
                      </m:sub>
                    </m:sSub>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a:t>
                </a:r>
                <a:r>
                  <a:rPr lang="en-US" sz="2400" dirty="0">
                    <a:effectLst/>
                    <a:latin typeface="Times New Roman" panose="02020603050405020304" pitchFamily="18" charset="0"/>
                    <a:ea typeface="DengXian" panose="02010600030101010101" pitchFamily="2" charset="-122"/>
                    <a:cs typeface="Times New Roman" panose="02020603050405020304" pitchFamily="18" charset="0"/>
                  </a:rPr>
                  <a:t>of  </a:t>
                </a:r>
                <a14:m>
                  <m:oMath xmlns:m="http://schemas.openxmlformats.org/officeDocument/2006/math">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m:t>
                        </m:r>
                        <m:r>
                          <a:rPr lang="en-US" sz="2400" i="1">
                            <a:latin typeface="Cambria Math" panose="02040503050406030204" pitchFamily="18" charset="0"/>
                            <a:ea typeface="DengXian" panose="02010600030101010101" pitchFamily="2" charset="-122"/>
                            <a:cs typeface="Times New Roman" panose="02020603050405020304" pitchFamily="18" charset="0"/>
                          </a:rPr>
                          <m:t>𝑔</m:t>
                        </m:r>
                        <m:r>
                          <a:rPr lang="en-US" sz="2400" i="1">
                            <a:latin typeface="Cambria Math" panose="02040503050406030204" pitchFamily="18" charset="0"/>
                            <a:ea typeface="DengXian" panose="02010600030101010101" pitchFamily="2" charset="-122"/>
                            <a:cs typeface="Times New Roman" panose="02020603050405020304" pitchFamily="18" charset="0"/>
                          </a:rPr>
                          <m:t>]</m:t>
                        </m:r>
                      </m:e>
                      <m:sub>
                        <m:r>
                          <a:rPr lang="en-US" sz="2400" i="1">
                            <a:latin typeface="Cambria Math" panose="02040503050406030204" pitchFamily="18" charset="0"/>
                            <a:ea typeface="DengXian" panose="02010600030101010101" pitchFamily="2" charset="-122"/>
                            <a:cs typeface="Times New Roman" panose="02020603050405020304" pitchFamily="18" charset="0"/>
                          </a:rPr>
                          <m:t>𝜑</m:t>
                        </m:r>
                        <m:r>
                          <a:rPr lang="en-US" sz="2400" i="1">
                            <a:latin typeface="Cambria Math" panose="02040503050406030204" pitchFamily="18" charset="0"/>
                            <a:ea typeface="DengXian" panose="02010600030101010101" pitchFamily="2" charset="-122"/>
                            <a:cs typeface="Times New Roman" panose="02020603050405020304" pitchFamily="18" charset="0"/>
                          </a:rPr>
                          <m:t>(</m:t>
                        </m:r>
                        <m:r>
                          <a:rPr lang="en-US" sz="2400" i="1">
                            <a:latin typeface="Cambria Math" panose="02040503050406030204" pitchFamily="18" charset="0"/>
                            <a:ea typeface="DengXian" panose="02010600030101010101" pitchFamily="2" charset="-122"/>
                            <a:cs typeface="Times New Roman" panose="02020603050405020304" pitchFamily="18" charset="0"/>
                          </a:rPr>
                          <m:t>𝑛</m:t>
                        </m:r>
                        <m:r>
                          <a:rPr lang="en-US" sz="2400" i="1">
                            <a:latin typeface="Cambria Math" panose="02040503050406030204" pitchFamily="18" charset="0"/>
                            <a:ea typeface="DengXian" panose="02010600030101010101" pitchFamily="2" charset="-122"/>
                            <a:cs typeface="Times New Roman" panose="02020603050405020304" pitchFamily="18" charset="0"/>
                          </a:rPr>
                          <m:t>)</m:t>
                        </m:r>
                      </m:sub>
                    </m:sSub>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we use Extended Euclid  Algorithm. </a:t>
                </a:r>
              </a:p>
              <a:p>
                <a:pPr marR="0">
                  <a:lnSpc>
                    <a:spcPct val="107000"/>
                  </a:lnSpc>
                  <a:spcBef>
                    <a:spcPts val="0"/>
                  </a:spcBef>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Euclid(</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𝜑</m:t>
                    </m:r>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(n), g) = Euclid(96, 5) which is computed as follows:</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marR="0">
                  <a:lnSpc>
                    <a:spcPct val="107000"/>
                  </a:lnSpc>
                  <a:spcBef>
                    <a:spcPts val="0"/>
                  </a:spcBef>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Write </a:t>
                </a:r>
                <a:r>
                  <a:rPr lang="en-US" sz="2400" dirty="0" err="1">
                    <a:latin typeface="Times New Roman" panose="02020603050405020304" pitchFamily="18" charset="0"/>
                    <a:ea typeface="DengXian" panose="02010600030101010101" pitchFamily="2" charset="-122"/>
                    <a:cs typeface="Times New Roman" panose="02020603050405020304" pitchFamily="18" charset="0"/>
                  </a:rPr>
                  <a:t>gcd</a:t>
                </a:r>
                <a:r>
                  <a:rPr lang="en-US" sz="2400" dirty="0">
                    <a:latin typeface="Times New Roman" panose="02020603050405020304" pitchFamily="18" charset="0"/>
                    <a:ea typeface="DengXian" panose="02010600030101010101" pitchFamily="2" charset="-122"/>
                    <a:cs typeface="Times New Roman" panose="02020603050405020304" pitchFamily="18" charset="0"/>
                  </a:rPr>
                  <a:t>(m, n) in terms of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m</a:t>
                </a:r>
                <a:r>
                  <a:rPr lang="en-US" sz="2400" dirty="0">
                    <a:latin typeface="Times New Roman" panose="02020603050405020304" pitchFamily="18" charset="0"/>
                    <a:ea typeface="DengXian" panose="02010600030101010101" pitchFamily="2" charset="-122"/>
                    <a:cs typeface="Times New Roman" panose="02020603050405020304" pitchFamily="18" charset="0"/>
                  </a:rPr>
                  <a:t> = q*</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n</a:t>
                </a:r>
                <a:r>
                  <a:rPr lang="en-US" sz="2400" dirty="0">
                    <a:latin typeface="Times New Roman" panose="02020603050405020304" pitchFamily="18" charset="0"/>
                    <a:ea typeface="DengXian" panose="02010600030101010101" pitchFamily="2" charset="-122"/>
                    <a:cs typeface="Times New Roman" panose="02020603050405020304" pitchFamily="18" charset="0"/>
                  </a:rPr>
                  <a:t> + r, where q is quotient and the  </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marR="0">
                  <a:lnSpc>
                    <a:spcPct val="107000"/>
                  </a:lnSpc>
                  <a:spcBef>
                    <a:spcPts val="0"/>
                  </a:spcBef>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remainder 0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r &lt; n.</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marR="0">
                  <a:lnSpc>
                    <a:spcPct val="107000"/>
                  </a:lnSpc>
                  <a:spcBef>
                    <a:spcPts val="0"/>
                  </a:spcBef>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Iteration 1: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96</a:t>
                </a:r>
                <a:r>
                  <a:rPr lang="en-US" sz="2400" dirty="0">
                    <a:latin typeface="Times New Roman" panose="02020603050405020304" pitchFamily="18" charset="0"/>
                    <a:ea typeface="DengXian" panose="02010600030101010101" pitchFamily="2" charset="-122"/>
                    <a:cs typeface="Times New Roman" panose="02020603050405020304" pitchFamily="18" charset="0"/>
                  </a:rPr>
                  <a:t> = 19 *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5 </a:t>
                </a:r>
                <a:r>
                  <a:rPr lang="en-US" sz="2400" dirty="0">
                    <a:latin typeface="Times New Roman" panose="02020603050405020304" pitchFamily="18" charset="0"/>
                    <a:ea typeface="DengXian" panose="02010600030101010101" pitchFamily="2" charset="-122"/>
                    <a:cs typeface="Times New Roman" panose="02020603050405020304" pitchFamily="18" charset="0"/>
                  </a:rPr>
                  <a:t>+ 1	</a:t>
                </a:r>
                <a:r>
                  <a:rPr lang="en-US" sz="2400" dirty="0" err="1">
                    <a:latin typeface="Times New Roman" panose="02020603050405020304" pitchFamily="18" charset="0"/>
                    <a:ea typeface="DengXian" panose="02010600030101010101" pitchFamily="2" charset="-122"/>
                    <a:cs typeface="Times New Roman" panose="02020603050405020304" pitchFamily="18" charset="0"/>
                  </a:rPr>
                  <a:t>gcd</a:t>
                </a:r>
                <a:r>
                  <a:rPr lang="en-US" sz="2400" dirty="0">
                    <a:latin typeface="Times New Roman" panose="02020603050405020304" pitchFamily="18" charset="0"/>
                    <a:ea typeface="DengXian" panose="02010600030101010101" pitchFamily="2" charset="-122"/>
                    <a:cs typeface="Times New Roman" panose="02020603050405020304" pitchFamily="18" charset="0"/>
                  </a:rPr>
                  <a:t>(96, 5) = </a:t>
                </a:r>
                <a:r>
                  <a:rPr lang="en-US" sz="2400" dirty="0" err="1">
                    <a:latin typeface="Times New Roman" panose="02020603050405020304" pitchFamily="18" charset="0"/>
                    <a:ea typeface="DengXian" panose="02010600030101010101" pitchFamily="2" charset="-122"/>
                    <a:cs typeface="Times New Roman" panose="02020603050405020304" pitchFamily="18" charset="0"/>
                  </a:rPr>
                  <a:t>gcd</a:t>
                </a:r>
                <a:r>
                  <a:rPr lang="en-US" sz="2400" dirty="0">
                    <a:latin typeface="Times New Roman" panose="02020603050405020304" pitchFamily="18" charset="0"/>
                    <a:ea typeface="DengXian" panose="02010600030101010101" pitchFamily="2" charset="-122"/>
                    <a:cs typeface="Times New Roman" panose="02020603050405020304" pitchFamily="18" charset="0"/>
                  </a:rPr>
                  <a:t>(5, 96 mod 5)</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marR="0">
                  <a:lnSpc>
                    <a:spcPct val="107000"/>
                  </a:lnSpc>
                  <a:spcBef>
                    <a:spcPts val="0"/>
                  </a:spcBef>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Iteration 2: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5</a:t>
                </a:r>
                <a:r>
                  <a:rPr lang="en-US" sz="2400" dirty="0">
                    <a:latin typeface="Times New Roman" panose="02020603050405020304" pitchFamily="18" charset="0"/>
                    <a:ea typeface="DengXian" panose="02010600030101010101" pitchFamily="2" charset="-122"/>
                    <a:cs typeface="Times New Roman" panose="02020603050405020304" pitchFamily="18" charset="0"/>
                  </a:rPr>
                  <a:t> =   5 *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1</a:t>
                </a:r>
                <a:r>
                  <a:rPr lang="en-US" sz="2400" dirty="0">
                    <a:latin typeface="Times New Roman" panose="02020603050405020304" pitchFamily="18" charset="0"/>
                    <a:ea typeface="DengXian" panose="02010600030101010101" pitchFamily="2" charset="-122"/>
                    <a:cs typeface="Times New Roman" panose="02020603050405020304" pitchFamily="18" charset="0"/>
                  </a:rPr>
                  <a:t> + 0	</a:t>
                </a:r>
                <a:r>
                  <a:rPr lang="en-US" sz="2400" dirty="0" err="1">
                    <a:latin typeface="Times New Roman" panose="02020603050405020304" pitchFamily="18" charset="0"/>
                    <a:ea typeface="DengXian" panose="02010600030101010101" pitchFamily="2" charset="-122"/>
                    <a:cs typeface="Times New Roman" panose="02020603050405020304" pitchFamily="18" charset="0"/>
                  </a:rPr>
                  <a:t>gcd</a:t>
                </a:r>
                <a:r>
                  <a:rPr lang="en-US" sz="2400" dirty="0">
                    <a:latin typeface="Times New Roman" panose="02020603050405020304" pitchFamily="18" charset="0"/>
                    <a:ea typeface="DengXian" panose="02010600030101010101" pitchFamily="2" charset="-122"/>
                    <a:cs typeface="Times New Roman" panose="02020603050405020304" pitchFamily="18" charset="0"/>
                  </a:rPr>
                  <a:t>(5, 1) = </a:t>
                </a:r>
                <a:r>
                  <a:rPr lang="en-US" sz="2400" dirty="0" err="1">
                    <a:latin typeface="Times New Roman" panose="02020603050405020304" pitchFamily="18" charset="0"/>
                    <a:ea typeface="DengXian" panose="02010600030101010101" pitchFamily="2" charset="-122"/>
                    <a:cs typeface="Times New Roman" panose="02020603050405020304" pitchFamily="18" charset="0"/>
                  </a:rPr>
                  <a:t>gcd</a:t>
                </a:r>
                <a:r>
                  <a:rPr lang="en-US" sz="2400" dirty="0">
                    <a:latin typeface="Times New Roman" panose="02020603050405020304" pitchFamily="18" charset="0"/>
                    <a:ea typeface="DengXian" panose="02010600030101010101" pitchFamily="2" charset="-122"/>
                    <a:cs typeface="Times New Roman" panose="02020603050405020304" pitchFamily="18" charset="0"/>
                  </a:rPr>
                  <a:t> (1, 5 mod 1)</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marR="0">
                  <a:lnSpc>
                    <a:spcPct val="107000"/>
                  </a:lnSpc>
                  <a:spcBef>
                    <a:spcPts val="0"/>
                  </a:spcBef>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Iteration 3: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1</a:t>
                </a:r>
                <a:r>
                  <a:rPr lang="en-US" sz="2400" dirty="0">
                    <a:latin typeface="Times New Roman" panose="02020603050405020304" pitchFamily="18" charset="0"/>
                    <a:ea typeface="DengXian" panose="02010600030101010101" pitchFamily="2" charset="-122"/>
                    <a:cs typeface="Times New Roman" panose="02020603050405020304" pitchFamily="18" charset="0"/>
                  </a:rPr>
                  <a:t> =   1 *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0</a:t>
                </a:r>
                <a:r>
                  <a:rPr lang="en-US" sz="2400" dirty="0">
                    <a:latin typeface="Times New Roman" panose="02020603050405020304" pitchFamily="18" charset="0"/>
                    <a:ea typeface="DengXian" panose="02010600030101010101" pitchFamily="2" charset="-122"/>
                    <a:cs typeface="Times New Roman" panose="02020603050405020304" pitchFamily="18" charset="0"/>
                  </a:rPr>
                  <a:t> + 1	</a:t>
                </a:r>
                <a:r>
                  <a:rPr lang="en-US" sz="2400" dirty="0" err="1">
                    <a:latin typeface="Times New Roman" panose="02020603050405020304" pitchFamily="18" charset="0"/>
                    <a:ea typeface="DengXian" panose="02010600030101010101" pitchFamily="2" charset="-122"/>
                    <a:cs typeface="Times New Roman" panose="02020603050405020304" pitchFamily="18" charset="0"/>
                  </a:rPr>
                  <a:t>gcd</a:t>
                </a:r>
                <a:r>
                  <a:rPr lang="en-US" sz="2400" dirty="0">
                    <a:latin typeface="Times New Roman" panose="02020603050405020304" pitchFamily="18" charset="0"/>
                    <a:ea typeface="DengXian" panose="02010600030101010101" pitchFamily="2" charset="-122"/>
                    <a:cs typeface="Times New Roman" panose="02020603050405020304" pitchFamily="18" charset="0"/>
                  </a:rPr>
                  <a:t>(1, 0) = 1</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marL="457200" marR="0" indent="228600">
                  <a:lnSpc>
                    <a:spcPct val="107000"/>
                  </a:lnSpc>
                  <a:spcBef>
                    <a:spcPts val="0"/>
                  </a:spcBef>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					Thus </a:t>
                </a:r>
                <a:r>
                  <a:rPr lang="en-US" sz="2400" dirty="0" err="1">
                    <a:latin typeface="Times New Roman" panose="02020603050405020304" pitchFamily="18" charset="0"/>
                    <a:ea typeface="DengXian" panose="02010600030101010101" pitchFamily="2" charset="-122"/>
                    <a:cs typeface="Times New Roman" panose="02020603050405020304" pitchFamily="18" charset="0"/>
                  </a:rPr>
                  <a:t>gcd</a:t>
                </a:r>
                <a:r>
                  <a:rPr lang="en-US" sz="2400" dirty="0">
                    <a:latin typeface="Times New Roman" panose="02020603050405020304" pitchFamily="18" charset="0"/>
                    <a:ea typeface="DengXian" panose="02010600030101010101" pitchFamily="2" charset="-122"/>
                    <a:cs typeface="Times New Roman" panose="02020603050405020304" pitchFamily="18" charset="0"/>
                  </a:rPr>
                  <a:t>(96, 5) = 1</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B3B3640E-7170-4D53-B5E2-5D6C3C78C168}"/>
                  </a:ext>
                </a:extLst>
              </p:cNvPr>
              <p:cNvSpPr>
                <a:spLocks noRot="1" noChangeAspect="1" noMove="1" noResize="1" noEditPoints="1" noAdjustHandles="1" noChangeArrowheads="1" noChangeShapeType="1" noTextEdit="1"/>
              </p:cNvSpPr>
              <p:nvPr/>
            </p:nvSpPr>
            <p:spPr>
              <a:xfrm>
                <a:off x="1637192" y="1428451"/>
                <a:ext cx="9683952" cy="4405117"/>
              </a:xfrm>
              <a:prstGeom prst="rect">
                <a:avLst/>
              </a:prstGeom>
              <a:blipFill>
                <a:blip r:embed="rId2"/>
                <a:stretch>
                  <a:fillRect l="-1008" t="-553" b="-1660"/>
                </a:stretch>
              </a:blipFill>
            </p:spPr>
            <p:txBody>
              <a:bodyPr/>
              <a:lstStyle/>
              <a:p>
                <a:r>
                  <a:rPr lang="en-US">
                    <a:noFill/>
                  </a:rPr>
                  <a:t> </a:t>
                </a:r>
              </a:p>
            </p:txBody>
          </p:sp>
        </mc:Fallback>
      </mc:AlternateContent>
      <p:pic>
        <p:nvPicPr>
          <p:cNvPr id="3" name="Picture 2" descr="Emoticon smiley with thumb up Stock Vector - 16515884">
            <a:extLst>
              <a:ext uri="{FF2B5EF4-FFF2-40B4-BE49-F238E27FC236}">
                <a16:creationId xmlns:a16="http://schemas.microsoft.com/office/drawing/2014/main" id="{95516212-CFCF-46AA-8C04-F40422A2DEC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02152" y="3631010"/>
            <a:ext cx="536109" cy="359500"/>
          </a:xfrm>
          <a:prstGeom prst="rect">
            <a:avLst/>
          </a:prstGeom>
          <a:noFill/>
          <a:ln>
            <a:noFill/>
          </a:ln>
        </p:spPr>
      </p:pic>
    </p:spTree>
    <p:extLst>
      <p:ext uri="{BB962C8B-B14F-4D97-AF65-F5344CB8AC3E}">
        <p14:creationId xmlns:p14="http://schemas.microsoft.com/office/powerpoint/2010/main" val="3504074184"/>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795AF3-F3F6-44D0-B616-69F8970CDC1A}"/>
              </a:ext>
            </a:extLst>
          </p:cNvPr>
          <p:cNvSpPr txBox="1"/>
          <p:nvPr/>
        </p:nvSpPr>
        <p:spPr>
          <a:xfrm>
            <a:off x="1127478" y="1155799"/>
            <a:ext cx="10376546" cy="5184042"/>
          </a:xfrm>
          <a:prstGeom prst="rect">
            <a:avLst/>
          </a:prstGeom>
          <a:solidFill>
            <a:schemeClr val="accent5">
              <a:lumMod val="20000"/>
              <a:lumOff val="80000"/>
            </a:schemeClr>
          </a:solidFill>
        </p:spPr>
        <p:txBody>
          <a:bodyPr wrap="square" rtlCol="0">
            <a:spAutoFit/>
          </a:bodyPr>
          <a:lstStyle/>
          <a:p>
            <a:endParaRPr lang="en-US" dirty="0"/>
          </a:p>
        </p:txBody>
      </p:sp>
      <p:sp>
        <p:nvSpPr>
          <p:cNvPr id="2" name="Rectangle 1">
            <a:extLst>
              <a:ext uri="{FF2B5EF4-FFF2-40B4-BE49-F238E27FC236}">
                <a16:creationId xmlns:a16="http://schemas.microsoft.com/office/drawing/2014/main" id="{DAD1DAC7-73D6-4A5E-83C3-457BE8E7B2CB}"/>
              </a:ext>
            </a:extLst>
          </p:cNvPr>
          <p:cNvSpPr/>
          <p:nvPr/>
        </p:nvSpPr>
        <p:spPr>
          <a:xfrm>
            <a:off x="909021" y="1708911"/>
            <a:ext cx="10676965" cy="4450193"/>
          </a:xfrm>
          <a:prstGeom prst="rect">
            <a:avLst/>
          </a:prstGeom>
        </p:spPr>
        <p:txBody>
          <a:bodyPr wrap="square">
            <a:spAutoFit/>
          </a:bodyPr>
          <a:lstStyle/>
          <a:p>
            <a:pPr marL="457200" marR="0" indent="228600">
              <a:lnSpc>
                <a:spcPct val="107000"/>
              </a:lnSpc>
              <a:spcBef>
                <a:spcPts val="0"/>
              </a:spcBef>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Rewrite the last iteration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1</a:t>
            </a:r>
            <a:r>
              <a:rPr lang="en-US" sz="2400" dirty="0">
                <a:latin typeface="Times New Roman" panose="02020603050405020304" pitchFamily="18" charset="0"/>
                <a:ea typeface="DengXian" panose="02010600030101010101" pitchFamily="2" charset="-122"/>
                <a:cs typeface="Times New Roman" panose="02020603050405020304" pitchFamily="18" charset="0"/>
              </a:rPr>
              <a:t> = 1 *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0</a:t>
            </a:r>
            <a:r>
              <a:rPr lang="en-US" sz="2400" dirty="0">
                <a:latin typeface="Times New Roman" panose="02020603050405020304" pitchFamily="18" charset="0"/>
                <a:ea typeface="DengXian" panose="02010600030101010101" pitchFamily="2" charset="-122"/>
                <a:cs typeface="Times New Roman" panose="02020603050405020304" pitchFamily="18" charset="0"/>
              </a:rPr>
              <a:t> + 1 in terms of linear combination </a:t>
            </a:r>
            <a:endParaRPr lang="en-US" sz="2400" dirty="0">
              <a:latin typeface="Calibri" panose="020F0502020204030204" pitchFamily="34" charset="0"/>
              <a:ea typeface="DengXian" panose="02010600030101010101" pitchFamily="2" charset="-122"/>
              <a:cs typeface="Times New Roman" panose="02020603050405020304" pitchFamily="18" charset="0"/>
            </a:endParaRPr>
          </a:p>
          <a:p>
            <a:pPr marL="457200" marR="0" indent="228600">
              <a:lnSpc>
                <a:spcPct val="107000"/>
              </a:lnSpc>
              <a:spcBef>
                <a:spcPts val="0"/>
              </a:spcBef>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                            1 = 1 *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1</a:t>
            </a:r>
            <a:r>
              <a:rPr lang="en-US" sz="2400" dirty="0">
                <a:latin typeface="Times New Roman" panose="02020603050405020304" pitchFamily="18" charset="0"/>
                <a:ea typeface="DengXian" panose="02010600030101010101" pitchFamily="2" charset="-122"/>
                <a:cs typeface="Times New Roman" panose="02020603050405020304" pitchFamily="18" charset="0"/>
              </a:rPr>
              <a:t> - 1 *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0</a:t>
            </a:r>
            <a:r>
              <a:rPr lang="en-US" sz="2400" dirty="0">
                <a:latin typeface="Times New Roman" panose="02020603050405020304" pitchFamily="18" charset="0"/>
                <a:ea typeface="DengXian" panose="02010600030101010101" pitchFamily="2" charset="-122"/>
                <a:cs typeface="Times New Roman" panose="02020603050405020304" pitchFamily="18" charset="0"/>
              </a:rPr>
              <a:t>.  </a:t>
            </a:r>
            <a:endParaRPr lang="en-US" sz="2400" dirty="0">
              <a:latin typeface="Calibri" panose="020F0502020204030204" pitchFamily="34" charset="0"/>
              <a:ea typeface="DengXian" panose="02010600030101010101" pitchFamily="2" charset="-122"/>
              <a:cs typeface="Times New Roman" panose="02020603050405020304" pitchFamily="18" charset="0"/>
            </a:endParaRPr>
          </a:p>
          <a:p>
            <a:pPr marL="457200" marR="0" indent="228600">
              <a:lnSpc>
                <a:spcPct val="107000"/>
              </a:lnSpc>
              <a:spcBef>
                <a:spcPts val="0"/>
              </a:spcBef>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Rewrite the iteration 2,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5</a:t>
            </a:r>
            <a:r>
              <a:rPr lang="en-US" sz="2400" dirty="0">
                <a:latin typeface="Times New Roman" panose="02020603050405020304" pitchFamily="18" charset="0"/>
                <a:ea typeface="DengXian" panose="02010600030101010101" pitchFamily="2" charset="-122"/>
                <a:cs typeface="Times New Roman" panose="02020603050405020304" pitchFamily="18" charset="0"/>
              </a:rPr>
              <a:t> = 5 *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1</a:t>
            </a:r>
            <a:r>
              <a:rPr lang="en-US" sz="2400" dirty="0">
                <a:latin typeface="Times New Roman" panose="02020603050405020304" pitchFamily="18" charset="0"/>
                <a:ea typeface="DengXian" panose="02010600030101010101" pitchFamily="2" charset="-122"/>
                <a:cs typeface="Times New Roman" panose="02020603050405020304" pitchFamily="18" charset="0"/>
              </a:rPr>
              <a:t> + 0 in terms of linear combination </a:t>
            </a:r>
            <a:endParaRPr lang="en-US" sz="2400" dirty="0">
              <a:latin typeface="Calibri" panose="020F0502020204030204" pitchFamily="34" charset="0"/>
              <a:ea typeface="DengXian" panose="02010600030101010101" pitchFamily="2" charset="-122"/>
              <a:cs typeface="Times New Roman" panose="02020603050405020304" pitchFamily="18" charset="0"/>
            </a:endParaRPr>
          </a:p>
          <a:p>
            <a:pPr marL="457200" marR="0" indent="228600">
              <a:lnSpc>
                <a:spcPct val="107000"/>
              </a:lnSpc>
              <a:spcBef>
                <a:spcPts val="0"/>
              </a:spcBef>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			 0 = 1 *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5</a:t>
            </a:r>
            <a:r>
              <a:rPr lang="en-US" sz="2400" dirty="0">
                <a:latin typeface="Times New Roman" panose="02020603050405020304" pitchFamily="18" charset="0"/>
                <a:ea typeface="DengXian" panose="02010600030101010101" pitchFamily="2" charset="-122"/>
                <a:cs typeface="Times New Roman" panose="02020603050405020304" pitchFamily="18" charset="0"/>
              </a:rPr>
              <a:t> - 5 *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1</a:t>
            </a:r>
            <a:r>
              <a:rPr lang="en-US" sz="2400" dirty="0">
                <a:latin typeface="Times New Roman" panose="02020603050405020304" pitchFamily="18" charset="0"/>
                <a:ea typeface="DengXian" panose="02010600030101010101" pitchFamily="2" charset="-122"/>
                <a:cs typeface="Times New Roman" panose="02020603050405020304" pitchFamily="18" charset="0"/>
              </a:rPr>
              <a:t>.  </a:t>
            </a:r>
            <a:endParaRPr lang="en-US" sz="2400" dirty="0">
              <a:latin typeface="Calibri" panose="020F0502020204030204" pitchFamily="34" charset="0"/>
              <a:ea typeface="DengXian" panose="02010600030101010101" pitchFamily="2" charset="-122"/>
              <a:cs typeface="Times New Roman" panose="02020603050405020304" pitchFamily="18" charset="0"/>
            </a:endParaRPr>
          </a:p>
          <a:p>
            <a:pPr marL="457200" marR="0" indent="228600">
              <a:lnSpc>
                <a:spcPct val="107000"/>
              </a:lnSpc>
              <a:spcBef>
                <a:spcPts val="0"/>
              </a:spcBef>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Substituting 1 *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5</a:t>
            </a:r>
            <a:r>
              <a:rPr lang="en-US" sz="2400" dirty="0">
                <a:latin typeface="Times New Roman" panose="02020603050405020304" pitchFamily="18" charset="0"/>
                <a:ea typeface="DengXian" panose="02010600030101010101" pitchFamily="2" charset="-122"/>
                <a:cs typeface="Times New Roman" panose="02020603050405020304" pitchFamily="18" charset="0"/>
              </a:rPr>
              <a:t> - 5 *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1</a:t>
            </a:r>
            <a:r>
              <a:rPr lang="en-US" sz="2400" dirty="0">
                <a:latin typeface="Times New Roman" panose="02020603050405020304" pitchFamily="18" charset="0"/>
                <a:ea typeface="DengXian" panose="02010600030101010101" pitchFamily="2" charset="-122"/>
                <a:cs typeface="Times New Roman" panose="02020603050405020304" pitchFamily="18" charset="0"/>
              </a:rPr>
              <a:t>  for the 0 in 1 = 1 *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1</a:t>
            </a:r>
            <a:r>
              <a:rPr lang="en-US" sz="2400" dirty="0">
                <a:latin typeface="Times New Roman" panose="02020603050405020304" pitchFamily="18" charset="0"/>
                <a:ea typeface="DengXian" panose="02010600030101010101" pitchFamily="2" charset="-122"/>
                <a:cs typeface="Times New Roman" panose="02020603050405020304" pitchFamily="18" charset="0"/>
              </a:rPr>
              <a:t> - 1 *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0</a:t>
            </a:r>
            <a:r>
              <a:rPr lang="en-US" sz="2400" dirty="0">
                <a:latin typeface="Times New Roman" panose="02020603050405020304" pitchFamily="18" charset="0"/>
                <a:ea typeface="DengXian" panose="02010600030101010101" pitchFamily="2" charset="-122"/>
                <a:cs typeface="Times New Roman" panose="02020603050405020304" pitchFamily="18" charset="0"/>
              </a:rPr>
              <a:t>, we have</a:t>
            </a:r>
            <a:endParaRPr lang="en-US" sz="2400" dirty="0">
              <a:latin typeface="Calibri" panose="020F0502020204030204" pitchFamily="34" charset="0"/>
              <a:ea typeface="DengXian" panose="02010600030101010101" pitchFamily="2" charset="-122"/>
              <a:cs typeface="Times New Roman" panose="02020603050405020304" pitchFamily="18" charset="0"/>
            </a:endParaRPr>
          </a:p>
          <a:p>
            <a:pPr marL="457200" marR="0" indent="228600">
              <a:lnSpc>
                <a:spcPct val="107000"/>
              </a:lnSpc>
              <a:spcBef>
                <a:spcPts val="0"/>
              </a:spcBef>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		          	1 =   1 *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1</a:t>
            </a:r>
            <a:r>
              <a:rPr lang="en-US" sz="2400" dirty="0">
                <a:latin typeface="Times New Roman" panose="02020603050405020304" pitchFamily="18" charset="0"/>
                <a:ea typeface="DengXian" panose="02010600030101010101" pitchFamily="2" charset="-122"/>
                <a:cs typeface="Times New Roman" panose="02020603050405020304" pitchFamily="18" charset="0"/>
              </a:rPr>
              <a:t> - 1 *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0</a:t>
            </a:r>
            <a:r>
              <a:rPr lang="en-US" sz="2400" dirty="0">
                <a:latin typeface="Times New Roman" panose="02020603050405020304" pitchFamily="18" charset="0"/>
                <a:ea typeface="DengXian" panose="02010600030101010101" pitchFamily="2" charset="-122"/>
                <a:cs typeface="Times New Roman" panose="02020603050405020304" pitchFamily="18" charset="0"/>
              </a:rPr>
              <a:t>  </a:t>
            </a:r>
            <a:endParaRPr lang="en-US" sz="2400" dirty="0">
              <a:latin typeface="Calibri" panose="020F0502020204030204" pitchFamily="34" charset="0"/>
              <a:ea typeface="DengXian" panose="02010600030101010101" pitchFamily="2" charset="-122"/>
              <a:cs typeface="Times New Roman" panose="02020603050405020304" pitchFamily="18" charset="0"/>
            </a:endParaRPr>
          </a:p>
          <a:p>
            <a:pPr marL="457200" marR="0" indent="228600">
              <a:lnSpc>
                <a:spcPct val="107000"/>
              </a:lnSpc>
              <a:spcBef>
                <a:spcPts val="0"/>
              </a:spcBef>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                           1 =  1 *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1</a:t>
            </a:r>
            <a:r>
              <a:rPr lang="en-US" sz="2400" dirty="0">
                <a:latin typeface="Times New Roman" panose="02020603050405020304" pitchFamily="18" charset="0"/>
                <a:ea typeface="DengXian" panose="02010600030101010101" pitchFamily="2" charset="-122"/>
                <a:cs typeface="Times New Roman" panose="02020603050405020304" pitchFamily="18" charset="0"/>
              </a:rPr>
              <a:t> - 1 * (  1 *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5</a:t>
            </a:r>
            <a:r>
              <a:rPr lang="en-US" sz="2400" dirty="0">
                <a:latin typeface="Times New Roman" panose="02020603050405020304" pitchFamily="18" charset="0"/>
                <a:ea typeface="DengXian" panose="02010600030101010101" pitchFamily="2" charset="-122"/>
                <a:cs typeface="Times New Roman" panose="02020603050405020304" pitchFamily="18" charset="0"/>
              </a:rPr>
              <a:t> - 5 *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1</a:t>
            </a:r>
            <a:r>
              <a:rPr lang="en-US" sz="2400" dirty="0">
                <a:latin typeface="Times New Roman" panose="02020603050405020304" pitchFamily="18" charset="0"/>
                <a:ea typeface="DengXian" panose="02010600030101010101" pitchFamily="2" charset="-122"/>
                <a:cs typeface="Times New Roman" panose="02020603050405020304" pitchFamily="18" charset="0"/>
              </a:rPr>
              <a:t> )</a:t>
            </a:r>
            <a:endParaRPr lang="en-US" sz="2400" dirty="0">
              <a:latin typeface="Calibri" panose="020F0502020204030204" pitchFamily="34" charset="0"/>
              <a:ea typeface="DengXian" panose="02010600030101010101" pitchFamily="2" charset="-122"/>
              <a:cs typeface="Times New Roman" panose="02020603050405020304" pitchFamily="18" charset="0"/>
            </a:endParaRPr>
          </a:p>
          <a:p>
            <a:pPr marL="457200" marR="0" indent="228600">
              <a:lnSpc>
                <a:spcPct val="107000"/>
              </a:lnSpc>
              <a:spcBef>
                <a:spcPts val="0"/>
              </a:spcBef>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			1 =  1 *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1</a:t>
            </a:r>
            <a:r>
              <a:rPr lang="en-US" sz="2400" dirty="0">
                <a:latin typeface="Times New Roman" panose="02020603050405020304" pitchFamily="18" charset="0"/>
                <a:ea typeface="DengXian" panose="02010600030101010101" pitchFamily="2" charset="-122"/>
                <a:cs typeface="Times New Roman" panose="02020603050405020304" pitchFamily="18" charset="0"/>
              </a:rPr>
              <a:t> - 1 *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5</a:t>
            </a:r>
            <a:r>
              <a:rPr lang="en-US" sz="2400" dirty="0">
                <a:latin typeface="Times New Roman" panose="02020603050405020304" pitchFamily="18" charset="0"/>
                <a:ea typeface="DengXian" panose="02010600030101010101" pitchFamily="2" charset="-122"/>
                <a:cs typeface="Times New Roman" panose="02020603050405020304" pitchFamily="18" charset="0"/>
              </a:rPr>
              <a:t> + 5 *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1</a:t>
            </a:r>
            <a:r>
              <a:rPr lang="en-US" sz="2400" dirty="0">
                <a:latin typeface="Times New Roman" panose="02020603050405020304" pitchFamily="18" charset="0"/>
                <a:ea typeface="DengXian" panose="02010600030101010101" pitchFamily="2" charset="-122"/>
                <a:cs typeface="Times New Roman" panose="02020603050405020304" pitchFamily="18" charset="0"/>
              </a:rPr>
              <a:t> </a:t>
            </a:r>
            <a:endParaRPr lang="en-US" sz="2400" dirty="0">
              <a:latin typeface="Calibri" panose="020F0502020204030204" pitchFamily="34" charset="0"/>
              <a:ea typeface="DengXian" panose="02010600030101010101" pitchFamily="2" charset="-122"/>
              <a:cs typeface="Times New Roman" panose="02020603050405020304" pitchFamily="18" charset="0"/>
            </a:endParaRPr>
          </a:p>
          <a:p>
            <a:pPr marL="457200" marR="0" indent="228600">
              <a:lnSpc>
                <a:spcPct val="107000"/>
              </a:lnSpc>
              <a:spcBef>
                <a:spcPts val="0"/>
              </a:spcBef>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			1 =  - 1 *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5</a:t>
            </a:r>
            <a:r>
              <a:rPr lang="en-US" sz="2400" dirty="0">
                <a:latin typeface="Times New Roman" panose="02020603050405020304" pitchFamily="18" charset="0"/>
                <a:ea typeface="DengXian" panose="02010600030101010101" pitchFamily="2" charset="-122"/>
                <a:cs typeface="Times New Roman" panose="02020603050405020304" pitchFamily="18" charset="0"/>
              </a:rPr>
              <a:t> + 6 *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1</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3" name="Picture 2" descr="Emoticon smiley with thumb up Stock Vector - 16515884">
            <a:extLst>
              <a:ext uri="{FF2B5EF4-FFF2-40B4-BE49-F238E27FC236}">
                <a16:creationId xmlns:a16="http://schemas.microsoft.com/office/drawing/2014/main" id="{7146DD48-6038-4631-B5FD-A4ADC78A3AB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78885" y="4441370"/>
            <a:ext cx="544818" cy="368209"/>
          </a:xfrm>
          <a:prstGeom prst="rect">
            <a:avLst/>
          </a:prstGeom>
          <a:noFill/>
          <a:ln>
            <a:noFill/>
          </a:ln>
        </p:spPr>
      </p:pic>
    </p:spTree>
    <p:extLst>
      <p:ext uri="{BB962C8B-B14F-4D97-AF65-F5344CB8AC3E}">
        <p14:creationId xmlns:p14="http://schemas.microsoft.com/office/powerpoint/2010/main" val="1596787756"/>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5636F5-8568-4918-9F6D-137365517099}"/>
              </a:ext>
            </a:extLst>
          </p:cNvPr>
          <p:cNvSpPr txBox="1"/>
          <p:nvPr/>
        </p:nvSpPr>
        <p:spPr>
          <a:xfrm>
            <a:off x="1127477" y="1155798"/>
            <a:ext cx="10367837" cy="4088939"/>
          </a:xfrm>
          <a:prstGeom prst="rect">
            <a:avLst/>
          </a:prstGeom>
          <a:solidFill>
            <a:schemeClr val="accent5">
              <a:lumMod val="20000"/>
              <a:lumOff val="80000"/>
            </a:schemeClr>
          </a:solidFill>
        </p:spPr>
        <p:txBody>
          <a:bodyPr wrap="square" rtlCol="0">
            <a:spAutoFit/>
          </a:bodyPr>
          <a:lstStyle/>
          <a:p>
            <a:endParaRPr lang="en-US" dirty="0"/>
          </a:p>
        </p:txBody>
      </p:sp>
      <p:sp>
        <p:nvSpPr>
          <p:cNvPr id="2" name="Rectangle 1">
            <a:extLst>
              <a:ext uri="{FF2B5EF4-FFF2-40B4-BE49-F238E27FC236}">
                <a16:creationId xmlns:a16="http://schemas.microsoft.com/office/drawing/2014/main" id="{13C70E2E-7ACD-40FA-82EF-4282149C4F78}"/>
              </a:ext>
            </a:extLst>
          </p:cNvPr>
          <p:cNvSpPr/>
          <p:nvPr/>
        </p:nvSpPr>
        <p:spPr>
          <a:xfrm>
            <a:off x="1732092" y="1892666"/>
            <a:ext cx="8927199" cy="3352071"/>
          </a:xfrm>
          <a:prstGeom prst="rect">
            <a:avLst/>
          </a:prstGeom>
        </p:spPr>
        <p:txBody>
          <a:bodyPr wrap="square">
            <a:spAutoFit/>
          </a:bodyPr>
          <a:lstStyle/>
          <a:p>
            <a:pPr marL="457200" marR="0" indent="-457200">
              <a:lnSpc>
                <a:spcPct val="107000"/>
              </a:lnSpc>
              <a:spcBef>
                <a:spcPts val="0"/>
              </a:spcBef>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Rewrite the iteration 1,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96</a:t>
            </a:r>
            <a:r>
              <a:rPr lang="en-US" sz="2400" dirty="0">
                <a:latin typeface="Times New Roman" panose="02020603050405020304" pitchFamily="18" charset="0"/>
                <a:ea typeface="DengXian" panose="02010600030101010101" pitchFamily="2" charset="-122"/>
                <a:cs typeface="Times New Roman" panose="02020603050405020304" pitchFamily="18" charset="0"/>
              </a:rPr>
              <a:t> = 19 *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5 </a:t>
            </a:r>
            <a:r>
              <a:rPr lang="en-US" sz="2400" dirty="0">
                <a:latin typeface="Times New Roman" panose="02020603050405020304" pitchFamily="18" charset="0"/>
                <a:ea typeface="DengXian" panose="02010600030101010101" pitchFamily="2" charset="-122"/>
                <a:cs typeface="Times New Roman" panose="02020603050405020304" pitchFamily="18" charset="0"/>
              </a:rPr>
              <a:t>+ 1 in terms of linear combination </a:t>
            </a:r>
            <a:endParaRPr lang="en-US" sz="2400" dirty="0">
              <a:latin typeface="Calibri" panose="020F0502020204030204" pitchFamily="34" charset="0"/>
              <a:ea typeface="DengXian" panose="02010600030101010101" pitchFamily="2" charset="-122"/>
              <a:cs typeface="Times New Roman" panose="02020603050405020304" pitchFamily="18" charset="0"/>
            </a:endParaRPr>
          </a:p>
          <a:p>
            <a:pPr marL="457200" marR="0" indent="228600">
              <a:lnSpc>
                <a:spcPct val="107000"/>
              </a:lnSpc>
              <a:spcBef>
                <a:spcPts val="0"/>
              </a:spcBef>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			1 = 1 *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96</a:t>
            </a:r>
            <a:r>
              <a:rPr lang="en-US" sz="2400" dirty="0">
                <a:latin typeface="Times New Roman" panose="02020603050405020304" pitchFamily="18" charset="0"/>
                <a:ea typeface="DengXian" panose="02010600030101010101" pitchFamily="2" charset="-122"/>
                <a:cs typeface="Times New Roman" panose="02020603050405020304" pitchFamily="18" charset="0"/>
              </a:rPr>
              <a:t> - 19 *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5</a:t>
            </a:r>
            <a:r>
              <a:rPr lang="en-US" sz="2400" dirty="0">
                <a:latin typeface="Times New Roman" panose="02020603050405020304" pitchFamily="18" charset="0"/>
                <a:ea typeface="DengXian" panose="02010600030101010101" pitchFamily="2" charset="-122"/>
                <a:cs typeface="Times New Roman" panose="02020603050405020304" pitchFamily="18" charset="0"/>
              </a:rPr>
              <a:t>.</a:t>
            </a:r>
            <a:endParaRPr lang="en-US" sz="2400" dirty="0">
              <a:latin typeface="Calibri" panose="020F0502020204030204" pitchFamily="34" charset="0"/>
              <a:ea typeface="DengXian" panose="02010600030101010101" pitchFamily="2" charset="-122"/>
              <a:cs typeface="Times New Roman" panose="02020603050405020304" pitchFamily="18" charset="0"/>
            </a:endParaRPr>
          </a:p>
          <a:p>
            <a:pPr marR="0">
              <a:lnSpc>
                <a:spcPct val="107000"/>
              </a:lnSpc>
              <a:spcBef>
                <a:spcPts val="0"/>
              </a:spcBef>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Substituting 1 *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96</a:t>
            </a:r>
            <a:r>
              <a:rPr lang="en-US" sz="2400" dirty="0">
                <a:latin typeface="Times New Roman" panose="02020603050405020304" pitchFamily="18" charset="0"/>
                <a:ea typeface="DengXian" panose="02010600030101010101" pitchFamily="2" charset="-122"/>
                <a:cs typeface="Times New Roman" panose="02020603050405020304" pitchFamily="18" charset="0"/>
              </a:rPr>
              <a:t> - 19 *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5</a:t>
            </a:r>
            <a:r>
              <a:rPr lang="en-US" sz="2400" dirty="0">
                <a:latin typeface="Times New Roman" panose="02020603050405020304" pitchFamily="18" charset="0"/>
                <a:ea typeface="DengXian" panose="02010600030101010101" pitchFamily="2" charset="-122"/>
                <a:cs typeface="Times New Roman" panose="02020603050405020304" pitchFamily="18" charset="0"/>
              </a:rPr>
              <a:t> for the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5</a:t>
            </a:r>
            <a:r>
              <a:rPr lang="en-US" sz="2400" dirty="0">
                <a:latin typeface="Times New Roman" panose="02020603050405020304" pitchFamily="18" charset="0"/>
                <a:ea typeface="DengXian" panose="02010600030101010101" pitchFamily="2" charset="-122"/>
                <a:cs typeface="Times New Roman" panose="02020603050405020304" pitchFamily="18" charset="0"/>
              </a:rPr>
              <a:t> in 1 =  - 1 *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5</a:t>
            </a:r>
            <a:r>
              <a:rPr lang="en-US" sz="2400" dirty="0">
                <a:latin typeface="Times New Roman" panose="02020603050405020304" pitchFamily="18" charset="0"/>
                <a:ea typeface="DengXian" panose="02010600030101010101" pitchFamily="2" charset="-122"/>
                <a:cs typeface="Times New Roman" panose="02020603050405020304" pitchFamily="18" charset="0"/>
              </a:rPr>
              <a:t> + 6 *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1</a:t>
            </a:r>
            <a:r>
              <a:rPr lang="en-US" sz="2400" dirty="0">
                <a:latin typeface="Times New Roman" panose="02020603050405020304" pitchFamily="18" charset="0"/>
                <a:ea typeface="DengXian" panose="02010600030101010101" pitchFamily="2" charset="-122"/>
                <a:cs typeface="Times New Roman" panose="02020603050405020304" pitchFamily="18" charset="0"/>
              </a:rPr>
              <a:t>, it can be rewritten in terms of combination</a:t>
            </a:r>
            <a:endParaRPr lang="en-US" sz="2400" dirty="0">
              <a:latin typeface="Calibri" panose="020F0502020204030204" pitchFamily="34" charset="0"/>
              <a:ea typeface="DengXian" panose="02010600030101010101" pitchFamily="2" charset="-122"/>
              <a:cs typeface="Times New Roman" panose="02020603050405020304" pitchFamily="18" charset="0"/>
            </a:endParaRPr>
          </a:p>
          <a:p>
            <a:pPr marL="685800" marR="0">
              <a:lnSpc>
                <a:spcPct val="107000"/>
              </a:lnSpc>
              <a:spcBef>
                <a:spcPts val="0"/>
              </a:spcBef>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			1 =  - 1 *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5</a:t>
            </a:r>
            <a:r>
              <a:rPr lang="en-US" sz="2400" dirty="0">
                <a:latin typeface="Times New Roman" panose="02020603050405020304" pitchFamily="18" charset="0"/>
                <a:ea typeface="DengXian" panose="02010600030101010101" pitchFamily="2" charset="-122"/>
                <a:cs typeface="Times New Roman" panose="02020603050405020304" pitchFamily="18" charset="0"/>
              </a:rPr>
              <a:t> + 6 * ( 1 *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96</a:t>
            </a:r>
            <a:r>
              <a:rPr lang="en-US" sz="2400" dirty="0">
                <a:latin typeface="Times New Roman" panose="02020603050405020304" pitchFamily="18" charset="0"/>
                <a:ea typeface="DengXian" panose="02010600030101010101" pitchFamily="2" charset="-122"/>
                <a:cs typeface="Times New Roman" panose="02020603050405020304" pitchFamily="18" charset="0"/>
              </a:rPr>
              <a:t> - 19 *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5</a:t>
            </a:r>
            <a:r>
              <a:rPr lang="en-US" sz="2400" dirty="0">
                <a:latin typeface="Times New Roman" panose="02020603050405020304" pitchFamily="18" charset="0"/>
                <a:ea typeface="DengXian" panose="02010600030101010101" pitchFamily="2" charset="-122"/>
                <a:cs typeface="Times New Roman" panose="02020603050405020304" pitchFamily="18" charset="0"/>
              </a:rPr>
              <a:t>)</a:t>
            </a:r>
            <a:endParaRPr lang="en-US" sz="2400" dirty="0">
              <a:latin typeface="Calibri" panose="020F0502020204030204" pitchFamily="34" charset="0"/>
              <a:ea typeface="DengXian" panose="02010600030101010101" pitchFamily="2" charset="-122"/>
              <a:cs typeface="Times New Roman" panose="02020603050405020304" pitchFamily="18" charset="0"/>
            </a:endParaRPr>
          </a:p>
          <a:p>
            <a:pPr marL="685800" marR="0">
              <a:lnSpc>
                <a:spcPct val="107000"/>
              </a:lnSpc>
              <a:spcBef>
                <a:spcPts val="0"/>
              </a:spcBef>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			1 = - 1 *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5</a:t>
            </a:r>
            <a:r>
              <a:rPr lang="en-US" sz="2400" dirty="0">
                <a:latin typeface="Times New Roman" panose="02020603050405020304" pitchFamily="18" charset="0"/>
                <a:ea typeface="DengXian" panose="02010600030101010101" pitchFamily="2" charset="-122"/>
                <a:cs typeface="Times New Roman" panose="02020603050405020304" pitchFamily="18" charset="0"/>
              </a:rPr>
              <a:t> + 6 *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96</a:t>
            </a:r>
            <a:r>
              <a:rPr lang="en-US" sz="2400" dirty="0">
                <a:latin typeface="Times New Roman" panose="02020603050405020304" pitchFamily="18" charset="0"/>
                <a:ea typeface="DengXian" panose="02010600030101010101" pitchFamily="2" charset="-122"/>
                <a:cs typeface="Times New Roman" panose="02020603050405020304" pitchFamily="18" charset="0"/>
              </a:rPr>
              <a:t> - 114 *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5</a:t>
            </a:r>
            <a:endParaRPr lang="en-US" sz="2400" dirty="0">
              <a:latin typeface="Calibri" panose="020F0502020204030204" pitchFamily="34" charset="0"/>
              <a:ea typeface="DengXian" panose="02010600030101010101" pitchFamily="2" charset="-122"/>
              <a:cs typeface="Times New Roman" panose="02020603050405020304" pitchFamily="18" charset="0"/>
            </a:endParaRPr>
          </a:p>
          <a:p>
            <a:pPr marL="685800" marR="0">
              <a:lnSpc>
                <a:spcPct val="107000"/>
              </a:lnSpc>
              <a:spcBef>
                <a:spcPts val="0"/>
              </a:spcBef>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			1 = 6 *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96</a:t>
            </a:r>
            <a:r>
              <a:rPr lang="en-US" sz="2400" dirty="0">
                <a:latin typeface="Times New Roman" panose="02020603050405020304" pitchFamily="18" charset="0"/>
                <a:ea typeface="DengXian" panose="02010600030101010101" pitchFamily="2" charset="-122"/>
                <a:cs typeface="Times New Roman" panose="02020603050405020304" pitchFamily="18" charset="0"/>
              </a:rPr>
              <a:t> - 115 *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5</a:t>
            </a:r>
            <a:r>
              <a:rPr lang="en-US" sz="2400" dirty="0">
                <a:latin typeface="Times New Roman" panose="02020603050405020304" pitchFamily="18" charset="0"/>
                <a:ea typeface="DengXian" panose="02010600030101010101" pitchFamily="2" charset="-122"/>
                <a:cs typeface="Times New Roman" panose="02020603050405020304" pitchFamily="18" charset="0"/>
              </a:rPr>
              <a:t>.</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3" name="Picture 2" descr="Emoticon smiley with thumb up Stock Vector - 16515884">
            <a:extLst>
              <a:ext uri="{FF2B5EF4-FFF2-40B4-BE49-F238E27FC236}">
                <a16:creationId xmlns:a16="http://schemas.microsoft.com/office/drawing/2014/main" id="{0FEDF573-8599-4DD8-80EB-2FA22E90FE7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92183" y="4493623"/>
            <a:ext cx="535294" cy="324665"/>
          </a:xfrm>
          <a:prstGeom prst="rect">
            <a:avLst/>
          </a:prstGeom>
          <a:noFill/>
          <a:ln>
            <a:noFill/>
          </a:ln>
        </p:spPr>
      </p:pic>
    </p:spTree>
    <p:extLst>
      <p:ext uri="{BB962C8B-B14F-4D97-AF65-F5344CB8AC3E}">
        <p14:creationId xmlns:p14="http://schemas.microsoft.com/office/powerpoint/2010/main" val="56674551"/>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135BFE-2BAE-403F-8C67-3651D0E0399C}"/>
              </a:ext>
            </a:extLst>
          </p:cNvPr>
          <p:cNvSpPr txBox="1"/>
          <p:nvPr/>
        </p:nvSpPr>
        <p:spPr>
          <a:xfrm>
            <a:off x="1127478" y="1155799"/>
            <a:ext cx="10043058" cy="1003928"/>
          </a:xfrm>
          <a:prstGeom prst="rect">
            <a:avLst/>
          </a:prstGeom>
          <a:solidFill>
            <a:schemeClr val="accent5">
              <a:lumMod val="20000"/>
              <a:lumOff val="80000"/>
            </a:schemeClr>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E811D353-5682-4D9F-A65F-C0C58A08C337}"/>
                  </a:ext>
                </a:extLst>
              </p:cNvPr>
              <p:cNvSpPr/>
              <p:nvPr/>
            </p:nvSpPr>
            <p:spPr>
              <a:xfrm>
                <a:off x="1165923" y="1240961"/>
                <a:ext cx="10004612" cy="4947958"/>
              </a:xfrm>
              <a:prstGeom prst="rect">
                <a:avLst/>
              </a:prstGeom>
            </p:spPr>
            <p:txBody>
              <a:bodyPr wrap="square">
                <a:spAutoFit/>
              </a:bodyPr>
              <a:lstStyle/>
              <a:p>
                <a:pPr marL="685800" marR="0">
                  <a:lnSpc>
                    <a:spcPct val="107000"/>
                  </a:lnSpc>
                  <a:spcBef>
                    <a:spcPts val="0"/>
                  </a:spcBef>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The above equation 1 = 6 *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96</a:t>
                </a:r>
                <a:r>
                  <a:rPr lang="en-US" sz="2400" dirty="0">
                    <a:latin typeface="Times New Roman" panose="02020603050405020304" pitchFamily="18" charset="0"/>
                    <a:ea typeface="DengXian" panose="02010600030101010101" pitchFamily="2" charset="-122"/>
                    <a:cs typeface="Times New Roman" panose="02020603050405020304" pitchFamily="18" charset="0"/>
                  </a:rPr>
                  <a:t> - 115 *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5</a:t>
                </a:r>
                <a:r>
                  <a:rPr lang="en-US" sz="2400" dirty="0">
                    <a:latin typeface="Times New Roman" panose="02020603050405020304" pitchFamily="18" charset="0"/>
                    <a:ea typeface="DengXian" panose="02010600030101010101" pitchFamily="2" charset="-122"/>
                    <a:cs typeface="Times New Roman" panose="02020603050405020304" pitchFamily="18" charset="0"/>
                  </a:rPr>
                  <a:t>  can be written as</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marL="685800" marR="0">
                  <a:lnSpc>
                    <a:spcPct val="107000"/>
                  </a:lnSpc>
                  <a:spcBef>
                    <a:spcPts val="0"/>
                  </a:spcBef>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		</a:t>
                </a:r>
                <a:r>
                  <a:rPr lang="en-US" sz="2400" dirty="0">
                    <a:solidFill>
                      <a:srgbClr val="0000FF"/>
                    </a:solidFill>
                    <a:latin typeface="Times New Roman" panose="02020603050405020304" pitchFamily="18" charset="0"/>
                    <a:ea typeface="DengXian" panose="02010600030101010101" pitchFamily="2" charset="-122"/>
                    <a:cs typeface="Times New Roman" panose="02020603050405020304" pitchFamily="18" charset="0"/>
                  </a:rPr>
                  <a:t>1 mod 96 </a:t>
                </a:r>
                <a14:m>
                  <m:oMath xmlns:m="http://schemas.openxmlformats.org/officeDocument/2006/math">
                    <m:r>
                      <a:rPr lang="en-US" sz="2400" i="1">
                        <a:solidFill>
                          <a:srgbClr val="0000FF"/>
                        </a:solidFill>
                        <a:latin typeface="Cambria Math" panose="02040503050406030204" pitchFamily="18" charset="0"/>
                        <a:ea typeface="DengXian" panose="02010600030101010101" pitchFamily="2" charset="-122"/>
                        <a:cs typeface="Times New Roman" panose="02020603050405020304" pitchFamily="18" charset="0"/>
                      </a:rPr>
                      <m:t>≡</m:t>
                    </m:r>
                  </m:oMath>
                </a14:m>
                <a:r>
                  <a:rPr lang="en-US" sz="2400" dirty="0">
                    <a:solidFill>
                      <a:srgbClr val="0000FF"/>
                    </a:solidFill>
                    <a:latin typeface="Times New Roman" panose="02020603050405020304" pitchFamily="18" charset="0"/>
                    <a:ea typeface="DengXian" panose="02010600030101010101" pitchFamily="2" charset="-122"/>
                    <a:cs typeface="Times New Roman" panose="02020603050405020304" pitchFamily="18" charset="0"/>
                  </a:rPr>
                  <a:t> (6 * </a:t>
                </a:r>
                <a:r>
                  <a:rPr lang="en-US" sz="2400" u="sng" dirty="0">
                    <a:solidFill>
                      <a:srgbClr val="0000FF"/>
                    </a:solidFill>
                    <a:latin typeface="Times New Roman" panose="02020603050405020304" pitchFamily="18" charset="0"/>
                    <a:ea typeface="DengXian" panose="02010600030101010101" pitchFamily="2" charset="-122"/>
                    <a:cs typeface="Times New Roman" panose="02020603050405020304" pitchFamily="18" charset="0"/>
                  </a:rPr>
                  <a:t>96</a:t>
                </a:r>
                <a:r>
                  <a:rPr lang="en-US" sz="2400" dirty="0">
                    <a:solidFill>
                      <a:srgbClr val="0000FF"/>
                    </a:solidFill>
                    <a:latin typeface="Times New Roman" panose="02020603050405020304" pitchFamily="18" charset="0"/>
                    <a:ea typeface="DengXian" panose="02010600030101010101" pitchFamily="2" charset="-122"/>
                    <a:cs typeface="Times New Roman" panose="02020603050405020304" pitchFamily="18" charset="0"/>
                  </a:rPr>
                  <a:t> - 115 * </a:t>
                </a:r>
                <a:r>
                  <a:rPr lang="en-US" sz="2400" u="sng" dirty="0">
                    <a:solidFill>
                      <a:srgbClr val="0000FF"/>
                    </a:solidFill>
                    <a:latin typeface="Times New Roman" panose="02020603050405020304" pitchFamily="18" charset="0"/>
                    <a:ea typeface="DengXian" panose="02010600030101010101" pitchFamily="2" charset="-122"/>
                    <a:cs typeface="Times New Roman" panose="02020603050405020304" pitchFamily="18" charset="0"/>
                  </a:rPr>
                  <a:t>5</a:t>
                </a:r>
                <a:r>
                  <a:rPr lang="en-US" sz="2400" dirty="0">
                    <a:solidFill>
                      <a:srgbClr val="0000FF"/>
                    </a:solidFill>
                    <a:latin typeface="Times New Roman" panose="02020603050405020304" pitchFamily="18" charset="0"/>
                    <a:ea typeface="DengXian" panose="02010600030101010101" pitchFamily="2" charset="-122"/>
                    <a:cs typeface="Times New Roman" panose="02020603050405020304" pitchFamily="18" charset="0"/>
                  </a:rPr>
                  <a:t>)mod 96</a:t>
                </a:r>
                <a:endParaRPr lang="en-US" sz="2400" dirty="0">
                  <a:solidFill>
                    <a:srgbClr val="0000FF"/>
                  </a:solidFill>
                  <a:effectLst/>
                  <a:latin typeface="Calibri" panose="020F0502020204030204" pitchFamily="34" charset="0"/>
                  <a:ea typeface="DengXian" panose="02010600030101010101" pitchFamily="2" charset="-122"/>
                  <a:cs typeface="Times New Roman" panose="02020603050405020304" pitchFamily="18" charset="0"/>
                </a:endParaRPr>
              </a:p>
              <a:p>
                <a:pPr marL="685800" marR="0">
                  <a:lnSpc>
                    <a:spcPct val="107000"/>
                  </a:lnSpc>
                  <a:spcBef>
                    <a:spcPts val="0"/>
                  </a:spcBef>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		1 mod 96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m:t>
                    </m:r>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(6 *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96</a:t>
                </a:r>
                <a:r>
                  <a:rPr lang="en-US" sz="2400" dirty="0">
                    <a:latin typeface="Times New Roman" panose="02020603050405020304" pitchFamily="18" charset="0"/>
                    <a:ea typeface="DengXian" panose="02010600030101010101" pitchFamily="2" charset="-122"/>
                    <a:cs typeface="Times New Roman" panose="02020603050405020304" pitchFamily="18" charset="0"/>
                  </a:rPr>
                  <a:t> mod 96 - 115 *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5</a:t>
                </a:r>
                <a:r>
                  <a:rPr lang="en-US" sz="2400" dirty="0">
                    <a:latin typeface="Times New Roman" panose="02020603050405020304" pitchFamily="18" charset="0"/>
                    <a:ea typeface="DengXian" panose="02010600030101010101" pitchFamily="2" charset="-122"/>
                    <a:cs typeface="Times New Roman" panose="02020603050405020304" pitchFamily="18" charset="0"/>
                  </a:rPr>
                  <a:t> mod 96)mod 96</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marL="685800" marR="0">
                  <a:lnSpc>
                    <a:spcPct val="107000"/>
                  </a:lnSpc>
                  <a:spcBef>
                    <a:spcPts val="0"/>
                  </a:spcBef>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               1 mod 96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m:t>
                    </m:r>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(0 - 115 *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5</a:t>
                </a:r>
                <a:r>
                  <a:rPr lang="en-US" sz="2400" dirty="0">
                    <a:latin typeface="Times New Roman" panose="02020603050405020304" pitchFamily="18" charset="0"/>
                    <a:ea typeface="DengXian" panose="02010600030101010101" pitchFamily="2" charset="-122"/>
                    <a:cs typeface="Times New Roman" panose="02020603050405020304" pitchFamily="18" charset="0"/>
                  </a:rPr>
                  <a:t> mod 96)mod 96</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marL="1600200" marR="0" indent="228600">
                  <a:lnSpc>
                    <a:spcPct val="107000"/>
                  </a:lnSpc>
                  <a:spcBef>
                    <a:spcPts val="0"/>
                  </a:spcBef>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1 mod 96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m:t>
                    </m:r>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 - 575  mod 96)mod 96</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marL="1600200" marR="0" indent="228600">
                  <a:lnSpc>
                    <a:spcPct val="107000"/>
                  </a:lnSpc>
                  <a:spcBef>
                    <a:spcPts val="0"/>
                  </a:spcBef>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1 mod 96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m:t>
                    </m:r>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 - 576 + 1) mod 96)mod 96</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marL="1600200" marR="0" indent="228600">
                  <a:lnSpc>
                    <a:spcPct val="107000"/>
                  </a:lnSpc>
                  <a:spcBef>
                    <a:spcPts val="0"/>
                  </a:spcBef>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1 mod 96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m:t>
                    </m:r>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 - 576 mod 96 + 1 mod 96)mod 96</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marL="1600200" marR="0" indent="228600">
                  <a:lnSpc>
                    <a:spcPct val="107000"/>
                  </a:lnSpc>
                  <a:spcBef>
                    <a:spcPts val="0"/>
                  </a:spcBef>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1 mod 96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m:t>
                    </m:r>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( 0 + 1 mod 96)mod 96</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marL="1600200" marR="0" indent="228600">
                  <a:lnSpc>
                    <a:spcPct val="107000"/>
                  </a:lnSpc>
                  <a:spcBef>
                    <a:spcPts val="0"/>
                  </a:spcBef>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1 mod 96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m:t>
                    </m:r>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(1 mod 96)mod 96</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marL="1600200" marR="0" indent="228600">
                  <a:lnSpc>
                    <a:spcPct val="107000"/>
                  </a:lnSpc>
                  <a:spcBef>
                    <a:spcPts val="0"/>
                  </a:spcBef>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1 mod 96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m:t>
                    </m:r>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1 mod 96</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E811D353-5682-4D9F-A65F-C0C58A08C337}"/>
                  </a:ext>
                </a:extLst>
              </p:cNvPr>
              <p:cNvSpPr>
                <a:spLocks noRot="1" noChangeAspect="1" noMove="1" noResize="1" noEditPoints="1" noAdjustHandles="1" noChangeArrowheads="1" noChangeShapeType="1" noTextEdit="1"/>
              </p:cNvSpPr>
              <p:nvPr/>
            </p:nvSpPr>
            <p:spPr>
              <a:xfrm>
                <a:off x="1165923" y="1240961"/>
                <a:ext cx="10004612" cy="4947958"/>
              </a:xfrm>
              <a:prstGeom prst="rect">
                <a:avLst/>
              </a:prstGeom>
              <a:blipFill>
                <a:blip r:embed="rId2"/>
                <a:stretch>
                  <a:fillRect t="-986" b="-1850"/>
                </a:stretch>
              </a:blipFill>
            </p:spPr>
            <p:txBody>
              <a:bodyPr/>
              <a:lstStyle/>
              <a:p>
                <a:r>
                  <a:rPr lang="en-US">
                    <a:noFill/>
                  </a:rPr>
                  <a:t> </a:t>
                </a:r>
              </a:p>
            </p:txBody>
          </p:sp>
        </mc:Fallback>
      </mc:AlternateContent>
      <p:pic>
        <p:nvPicPr>
          <p:cNvPr id="3" name="Picture 2" descr="Emoticon smiley with thumb up Stock Vector - 16515884">
            <a:extLst>
              <a:ext uri="{FF2B5EF4-FFF2-40B4-BE49-F238E27FC236}">
                <a16:creationId xmlns:a16="http://schemas.microsoft.com/office/drawing/2014/main" id="{BC9C5054-803D-49FD-8B72-44ED7DB49B4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96982" y="4415246"/>
            <a:ext cx="591385" cy="394334"/>
          </a:xfrm>
          <a:prstGeom prst="rect">
            <a:avLst/>
          </a:prstGeom>
          <a:noFill/>
          <a:ln>
            <a:noFill/>
          </a:ln>
        </p:spPr>
      </p:pic>
    </p:spTree>
    <p:extLst>
      <p:ext uri="{BB962C8B-B14F-4D97-AF65-F5344CB8AC3E}">
        <p14:creationId xmlns:p14="http://schemas.microsoft.com/office/powerpoint/2010/main" val="2784250694"/>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32CC65-DD4E-4117-B521-7840BDDA9B27}"/>
              </a:ext>
            </a:extLst>
          </p:cNvPr>
          <p:cNvSpPr txBox="1"/>
          <p:nvPr/>
        </p:nvSpPr>
        <p:spPr>
          <a:xfrm>
            <a:off x="1108365" y="1155798"/>
            <a:ext cx="10534996" cy="5318893"/>
          </a:xfrm>
          <a:prstGeom prst="rect">
            <a:avLst/>
          </a:prstGeom>
          <a:solidFill>
            <a:schemeClr val="accent5">
              <a:lumMod val="20000"/>
              <a:lumOff val="80000"/>
            </a:schemeClr>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F503944A-DCC4-4731-B633-AA10DCA5614D}"/>
                  </a:ext>
                </a:extLst>
              </p:cNvPr>
              <p:cNvSpPr/>
              <p:nvPr/>
            </p:nvSpPr>
            <p:spPr>
              <a:xfrm>
                <a:off x="1562420" y="1219231"/>
                <a:ext cx="9732597" cy="5010731"/>
              </a:xfrm>
              <a:prstGeom prst="rect">
                <a:avLst/>
              </a:prstGeom>
            </p:spPr>
            <p:txBody>
              <a:bodyPr wrap="square">
                <a:spAutoFit/>
              </a:bodyPr>
              <a:lstStyle/>
              <a:p>
                <a:pPr>
                  <a:lnSpc>
                    <a:spcPct val="107000"/>
                  </a:lnSpc>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Since  1 mod 96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m:t>
                    </m:r>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(0 - 115 *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5</a:t>
                </a:r>
                <a:r>
                  <a:rPr lang="en-US" sz="2400" dirty="0">
                    <a:latin typeface="Times New Roman" panose="02020603050405020304" pitchFamily="18" charset="0"/>
                    <a:ea typeface="DengXian" panose="02010600030101010101" pitchFamily="2" charset="-122"/>
                    <a:cs typeface="Times New Roman" panose="02020603050405020304" pitchFamily="18" charset="0"/>
                  </a:rPr>
                  <a:t> mod 96)mod 96</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           1 mod 96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m:t>
                    </m:r>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- 115 *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5</a:t>
                </a:r>
                <a:r>
                  <a:rPr lang="en-US" sz="2400" dirty="0">
                    <a:latin typeface="Times New Roman" panose="02020603050405020304" pitchFamily="18" charset="0"/>
                    <a:ea typeface="DengXian" panose="02010600030101010101" pitchFamily="2" charset="-122"/>
                    <a:cs typeface="Times New Roman" panose="02020603050405020304" pitchFamily="18" charset="0"/>
                  </a:rPr>
                  <a:t> mod 96</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indent="457200">
                  <a:lnSpc>
                    <a:spcPct val="107000"/>
                  </a:lnSpc>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           -115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m:t>
                    </m:r>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a:t>
                </a:r>
                <a14:m>
                  <m:oMath xmlns:m="http://schemas.openxmlformats.org/officeDocument/2006/math">
                    <m:f>
                      <m:fPr>
                        <m:ctrlPr>
                          <a:rPr lang="en-US" sz="2400" i="1">
                            <a:latin typeface="Cambria Math" panose="02040503050406030204" pitchFamily="18" charset="0"/>
                            <a:ea typeface="DengXian" panose="02010600030101010101" pitchFamily="2" charset="-122"/>
                            <a:cs typeface="Times New Roman" panose="02020603050405020304" pitchFamily="18" charset="0"/>
                          </a:rPr>
                        </m:ctrlPr>
                      </m:fPr>
                      <m:num>
                        <m:r>
                          <a:rPr lang="en-US" sz="2400" i="1">
                            <a:latin typeface="Cambria Math" panose="02040503050406030204" pitchFamily="18" charset="0"/>
                            <a:ea typeface="DengXian" panose="02010600030101010101" pitchFamily="2" charset="-122"/>
                            <a:cs typeface="Times New Roman" panose="02020603050405020304" pitchFamily="18" charset="0"/>
                          </a:rPr>
                          <m:t>1</m:t>
                        </m:r>
                      </m:num>
                      <m:den>
                        <m:r>
                          <a:rPr lang="en-US" sz="2400" i="1">
                            <a:latin typeface="Cambria Math" panose="02040503050406030204" pitchFamily="18" charset="0"/>
                            <a:ea typeface="DengXian" panose="02010600030101010101" pitchFamily="2" charset="-122"/>
                            <a:cs typeface="Times New Roman" panose="02020603050405020304" pitchFamily="18" charset="0"/>
                          </a:rPr>
                          <m:t>5</m:t>
                        </m:r>
                      </m:den>
                    </m:f>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mod 96</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indent="457200">
                  <a:lnSpc>
                    <a:spcPct val="107000"/>
                  </a:lnSpc>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	     -115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m:t>
                    </m:r>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5</a:t>
                </a:r>
                <a:r>
                  <a:rPr lang="en-US" sz="2400" baseline="30000" dirty="0">
                    <a:latin typeface="Times New Roman" panose="02020603050405020304" pitchFamily="18" charset="0"/>
                    <a:ea typeface="DengXian" panose="02010600030101010101" pitchFamily="2" charset="-122"/>
                    <a:cs typeface="Times New Roman" panose="02020603050405020304" pitchFamily="18" charset="0"/>
                  </a:rPr>
                  <a:t>-1</a:t>
                </a:r>
                <a:r>
                  <a:rPr lang="en-US" sz="2400" dirty="0">
                    <a:latin typeface="Times New Roman" panose="02020603050405020304" pitchFamily="18" charset="0"/>
                    <a:ea typeface="DengXian" panose="02010600030101010101" pitchFamily="2" charset="-122"/>
                    <a:cs typeface="Times New Roman" panose="02020603050405020304" pitchFamily="18" charset="0"/>
                  </a:rPr>
                  <a:t> mod 96.</a:t>
                </a:r>
                <a:endParaRPr lang="en-US" sz="2400"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Therefore, -115 is the multiplicative inverse of 5.  </a:t>
                </a:r>
              </a:p>
              <a:p>
                <a:pPr>
                  <a:lnSpc>
                    <a:spcPct val="107000"/>
                  </a:lnSpc>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And -115 is one of the candidate of</a:t>
                </a:r>
                <a:r>
                  <a:rPr lang="en-US" sz="2400" dirty="0">
                    <a:latin typeface="Calibri" panose="020F0502020204030204" pitchFamily="34" charset="0"/>
                    <a:ea typeface="DengXian" panose="02010600030101010101" pitchFamily="2" charset="-122"/>
                    <a:cs typeface="Times New Roman" panose="02020603050405020304" pitchFamily="18" charset="0"/>
                  </a:rPr>
                  <a:t> </a:t>
                </a:r>
                <a:r>
                  <a:rPr lang="en-US" sz="2400" dirty="0">
                    <a:latin typeface="Times New Roman" panose="02020603050405020304" pitchFamily="18" charset="0"/>
                    <a:ea typeface="DengXian" panose="02010600030101010101" pitchFamily="2" charset="-122"/>
                    <a:cs typeface="Times New Roman" panose="02020603050405020304" pitchFamily="18" charset="0"/>
                  </a:rPr>
                  <a:t>h, because </a:t>
                </a:r>
                <a:r>
                  <a:rPr lang="en-US" sz="2400" dirty="0">
                    <a:solidFill>
                      <a:srgbClr val="0000FF"/>
                    </a:solidFill>
                    <a:latin typeface="Times New Roman" panose="02020603050405020304" pitchFamily="18" charset="0"/>
                    <a:ea typeface="DengXian" panose="02010600030101010101" pitchFamily="2" charset="-122"/>
                    <a:cs typeface="Times New Roman" panose="02020603050405020304" pitchFamily="18" charset="0"/>
                  </a:rPr>
                  <a:t>1 mod 96 </a:t>
                </a:r>
                <a:r>
                  <a:rPr lang="en-US" sz="2400" dirty="0">
                    <a:latin typeface="Times New Roman" panose="02020603050405020304" pitchFamily="18" charset="0"/>
                    <a:ea typeface="DengXian" panose="02010600030101010101" pitchFamily="2" charset="-122"/>
                    <a:cs typeface="Times New Roman" panose="02020603050405020304" pitchFamily="18" charset="0"/>
                  </a:rPr>
                  <a:t>=  - 115 *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5</a:t>
                </a:r>
                <a:r>
                  <a:rPr lang="en-US" sz="2400" dirty="0">
                    <a:latin typeface="Times New Roman" panose="02020603050405020304" pitchFamily="18" charset="0"/>
                    <a:ea typeface="DengXian" panose="02010600030101010101" pitchFamily="2" charset="-122"/>
                    <a:cs typeface="Times New Roman" panose="02020603050405020304" pitchFamily="18" charset="0"/>
                  </a:rPr>
                  <a:t> mod 96 = </a:t>
                </a:r>
                <a:r>
                  <a:rPr lang="en-US" sz="2400" dirty="0">
                    <a:solidFill>
                      <a:srgbClr val="0000FF"/>
                    </a:solidFill>
                    <a:latin typeface="Times New Roman" panose="02020603050405020304" pitchFamily="18" charset="0"/>
                    <a:ea typeface="DengXian" panose="02010600030101010101" pitchFamily="2" charset="-122"/>
                    <a:cs typeface="Times New Roman" panose="02020603050405020304" pitchFamily="18" charset="0"/>
                  </a:rPr>
                  <a:t>(-115 mod 96 )* (5 mod 96</a:t>
                </a:r>
                <a:r>
                  <a:rPr lang="en-US" sz="2400" dirty="0">
                    <a:latin typeface="Times New Roman" panose="02020603050405020304" pitchFamily="18" charset="0"/>
                    <a:ea typeface="DengXian" panose="02010600030101010101" pitchFamily="2" charset="-122"/>
                    <a:cs typeface="Times New Roman" panose="02020603050405020304" pitchFamily="18" charset="0"/>
                  </a:rPr>
                  <a:t>) mod 96. </a:t>
                </a:r>
              </a:p>
              <a:p>
                <a:pPr>
                  <a:lnSpc>
                    <a:spcPct val="107000"/>
                  </a:lnSpc>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This can be expressed in terms of </a:t>
                </a:r>
                <a14:m>
                  <m:oMath xmlns:m="http://schemas.openxmlformats.org/officeDocument/2006/math">
                    <m:sSub>
                      <m:sSubPr>
                        <m:ctrlPr>
                          <a:rPr lang="en-US" sz="2400" i="1" smtClean="0">
                            <a:solidFill>
                              <a:srgbClr val="0000FF"/>
                            </a:solidFill>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solidFill>
                              <a:srgbClr val="0000FF"/>
                            </a:solidFill>
                            <a:latin typeface="Cambria Math" panose="02040503050406030204" pitchFamily="18" charset="0"/>
                            <a:ea typeface="DengXian" panose="02010600030101010101" pitchFamily="2" charset="-122"/>
                            <a:cs typeface="Times New Roman" panose="02020603050405020304" pitchFamily="18" charset="0"/>
                          </a:rPr>
                          <m:t>[</m:t>
                        </m:r>
                        <m:r>
                          <a:rPr lang="en-US" sz="2400" i="1">
                            <a:solidFill>
                              <a:srgbClr val="0000FF"/>
                            </a:solidFill>
                            <a:latin typeface="Cambria Math" panose="02040503050406030204" pitchFamily="18" charset="0"/>
                            <a:ea typeface="DengXian" panose="02010600030101010101" pitchFamily="2" charset="-122"/>
                            <a:cs typeface="Times New Roman" panose="02020603050405020304" pitchFamily="18" charset="0"/>
                          </a:rPr>
                          <m:t>h</m:t>
                        </m:r>
                        <m:r>
                          <a:rPr lang="en-US" sz="2400" i="1">
                            <a:solidFill>
                              <a:srgbClr val="0000FF"/>
                            </a:solidFill>
                            <a:latin typeface="Cambria Math" panose="02040503050406030204" pitchFamily="18" charset="0"/>
                            <a:ea typeface="DengXian" panose="02010600030101010101" pitchFamily="2" charset="-122"/>
                            <a:cs typeface="Times New Roman" panose="02020603050405020304" pitchFamily="18" charset="0"/>
                          </a:rPr>
                          <m:t>]</m:t>
                        </m:r>
                      </m:e>
                      <m:sub>
                        <m:r>
                          <a:rPr lang="en-US" sz="2400" i="1">
                            <a:solidFill>
                              <a:srgbClr val="0000FF"/>
                            </a:solidFill>
                            <a:latin typeface="Cambria Math" panose="02040503050406030204" pitchFamily="18" charset="0"/>
                            <a:ea typeface="DengXian" panose="02010600030101010101" pitchFamily="2" charset="-122"/>
                            <a:cs typeface="Times New Roman" panose="02020603050405020304" pitchFamily="18" charset="0"/>
                          </a:rPr>
                          <m:t>96</m:t>
                        </m:r>
                      </m:sub>
                    </m:sSub>
                  </m:oMath>
                </a14:m>
                <a:r>
                  <a:rPr lang="en-US" sz="2400" dirty="0">
                    <a:solidFill>
                      <a:srgbClr val="0000FF"/>
                    </a:solidFill>
                    <a:latin typeface="Times New Roman" panose="02020603050405020304" pitchFamily="18" charset="0"/>
                    <a:ea typeface="DengXian" panose="02010600030101010101" pitchFamily="2" charset="-122"/>
                    <a:cs typeface="Times New Roman" panose="02020603050405020304" pitchFamily="18" charset="0"/>
                  </a:rPr>
                  <a:t> * </a:t>
                </a:r>
                <a14:m>
                  <m:oMath xmlns:m="http://schemas.openxmlformats.org/officeDocument/2006/math">
                    <m:sSub>
                      <m:sSubPr>
                        <m:ctrlPr>
                          <a:rPr lang="en-US" sz="2400" i="1">
                            <a:solidFill>
                              <a:srgbClr val="0000FF"/>
                            </a:solidFill>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solidFill>
                              <a:srgbClr val="0000FF"/>
                            </a:solidFill>
                            <a:latin typeface="Cambria Math" panose="02040503050406030204" pitchFamily="18" charset="0"/>
                            <a:ea typeface="DengXian" panose="02010600030101010101" pitchFamily="2" charset="-122"/>
                            <a:cs typeface="Times New Roman" panose="02020603050405020304" pitchFamily="18" charset="0"/>
                          </a:rPr>
                          <m:t>[5]</m:t>
                        </m:r>
                      </m:e>
                      <m:sub>
                        <m:r>
                          <a:rPr lang="en-US" sz="2400" i="1">
                            <a:solidFill>
                              <a:srgbClr val="0000FF"/>
                            </a:solidFill>
                            <a:latin typeface="Cambria Math" panose="02040503050406030204" pitchFamily="18" charset="0"/>
                            <a:ea typeface="DengXian" panose="02010600030101010101" pitchFamily="2" charset="-122"/>
                            <a:cs typeface="Times New Roman" panose="02020603050405020304" pitchFamily="18" charset="0"/>
                          </a:rPr>
                          <m:t>96</m:t>
                        </m:r>
                      </m:sub>
                    </m:sSub>
                  </m:oMath>
                </a14:m>
                <a:r>
                  <a:rPr lang="en-US" sz="2400" dirty="0">
                    <a:solidFill>
                      <a:srgbClr val="0000FF"/>
                    </a:solidFill>
                    <a:latin typeface="Times New Roman" panose="02020603050405020304" pitchFamily="18" charset="0"/>
                    <a:ea typeface="DengXian" panose="02010600030101010101" pitchFamily="2" charset="-122"/>
                    <a:cs typeface="Times New Roman" panose="02020603050405020304" pitchFamily="18" charset="0"/>
                  </a:rPr>
                  <a:t> = </a:t>
                </a:r>
                <a14:m>
                  <m:oMath xmlns:m="http://schemas.openxmlformats.org/officeDocument/2006/math">
                    <m:sSub>
                      <m:sSubPr>
                        <m:ctrlPr>
                          <a:rPr lang="en-US" sz="2400" i="1">
                            <a:solidFill>
                              <a:srgbClr val="0000FF"/>
                            </a:solidFill>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solidFill>
                              <a:srgbClr val="0000FF"/>
                            </a:solidFill>
                            <a:latin typeface="Cambria Math" panose="02040503050406030204" pitchFamily="18" charset="0"/>
                            <a:ea typeface="DengXian" panose="02010600030101010101" pitchFamily="2" charset="-122"/>
                            <a:cs typeface="Times New Roman" panose="02020603050405020304" pitchFamily="18" charset="0"/>
                          </a:rPr>
                          <m:t>[1]</m:t>
                        </m:r>
                      </m:e>
                      <m:sub>
                        <m:r>
                          <a:rPr lang="en-US" sz="2400" i="1">
                            <a:solidFill>
                              <a:srgbClr val="0000FF"/>
                            </a:solidFill>
                            <a:latin typeface="Cambria Math" panose="02040503050406030204" pitchFamily="18" charset="0"/>
                            <a:ea typeface="DengXian" panose="02010600030101010101" pitchFamily="2" charset="-122"/>
                            <a:cs typeface="Times New Roman" panose="02020603050405020304" pitchFamily="18" charset="0"/>
                          </a:rPr>
                          <m:t>96</m:t>
                        </m:r>
                      </m:sub>
                    </m:sSub>
                  </m:oMath>
                </a14:m>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Since h is the smallest positive number, we will find the equivalence class </a:t>
                </a:r>
              </a:p>
              <a:p>
                <a:pPr>
                  <a:lnSpc>
                    <a:spcPct val="107000"/>
                  </a:lnSpc>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modulo of -115 to obtain the smallest positive number from its calls modulo.</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F503944A-DCC4-4731-B633-AA10DCA5614D}"/>
                  </a:ext>
                </a:extLst>
              </p:cNvPr>
              <p:cNvSpPr>
                <a:spLocks noRot="1" noChangeAspect="1" noMove="1" noResize="1" noEditPoints="1" noAdjustHandles="1" noChangeArrowheads="1" noChangeShapeType="1" noTextEdit="1"/>
              </p:cNvSpPr>
              <p:nvPr/>
            </p:nvSpPr>
            <p:spPr>
              <a:xfrm>
                <a:off x="1562420" y="1219231"/>
                <a:ext cx="9732597" cy="5010731"/>
              </a:xfrm>
              <a:prstGeom prst="rect">
                <a:avLst/>
              </a:prstGeom>
              <a:blipFill>
                <a:blip r:embed="rId2"/>
                <a:stretch>
                  <a:fillRect l="-939" t="-973" b="-1703"/>
                </a:stretch>
              </a:blipFill>
            </p:spPr>
            <p:txBody>
              <a:bodyPr/>
              <a:lstStyle/>
              <a:p>
                <a:r>
                  <a:rPr lang="en-US">
                    <a:noFill/>
                  </a:rPr>
                  <a:t> </a:t>
                </a:r>
              </a:p>
            </p:txBody>
          </p:sp>
        </mc:Fallback>
      </mc:AlternateContent>
      <p:pic>
        <p:nvPicPr>
          <p:cNvPr id="3" name="Picture 2" descr="Emoticon smiley with thumb up Stock Vector - 16515884">
            <a:extLst>
              <a:ext uri="{FF2B5EF4-FFF2-40B4-BE49-F238E27FC236}">
                <a16:creationId xmlns:a16="http://schemas.microsoft.com/office/drawing/2014/main" id="{D9EBFA9E-AEDC-4AC9-982E-C61744321AB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96982" y="2438400"/>
            <a:ext cx="466923" cy="345498"/>
          </a:xfrm>
          <a:prstGeom prst="rect">
            <a:avLst/>
          </a:prstGeom>
          <a:noFill/>
          <a:ln>
            <a:noFill/>
          </a:ln>
        </p:spPr>
      </p:pic>
    </p:spTree>
    <p:extLst>
      <p:ext uri="{BB962C8B-B14F-4D97-AF65-F5344CB8AC3E}">
        <p14:creationId xmlns:p14="http://schemas.microsoft.com/office/powerpoint/2010/main" val="3188085585"/>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63E7D3E-2DB4-4320-879A-298D2ACD4EAB}"/>
              </a:ext>
            </a:extLst>
          </p:cNvPr>
          <p:cNvSpPr txBox="1"/>
          <p:nvPr/>
        </p:nvSpPr>
        <p:spPr>
          <a:xfrm>
            <a:off x="1079863" y="1022373"/>
            <a:ext cx="10515883" cy="5702201"/>
          </a:xfrm>
          <a:prstGeom prst="rect">
            <a:avLst/>
          </a:prstGeom>
          <a:solidFill>
            <a:schemeClr val="accent5">
              <a:lumMod val="20000"/>
              <a:lumOff val="80000"/>
            </a:schemeClr>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6981D524-86A7-4472-A0FA-D66DDB616817}"/>
                  </a:ext>
                </a:extLst>
              </p:cNvPr>
              <p:cNvSpPr/>
              <p:nvPr/>
            </p:nvSpPr>
            <p:spPr>
              <a:xfrm>
                <a:off x="1873349" y="1138591"/>
                <a:ext cx="8925280" cy="5469767"/>
              </a:xfrm>
              <a:prstGeom prst="rect">
                <a:avLst/>
              </a:prstGeom>
            </p:spPr>
            <p:txBody>
              <a:bodyPr wrap="square">
                <a:spAutoFit/>
              </a:bodyPr>
              <a:lstStyle/>
              <a:p>
                <a:pPr>
                  <a:lnSpc>
                    <a:spcPct val="107000"/>
                  </a:lnSpc>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We know that </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indent="457200">
                  <a:lnSpc>
                    <a:spcPct val="107000"/>
                  </a:lnSpc>
                  <a:spcAft>
                    <a:spcPts val="800"/>
                  </a:spcAft>
                </a:pPr>
                <a14:m>
                  <m:oMath xmlns:m="http://schemas.openxmlformats.org/officeDocument/2006/math">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m:t>
                        </m:r>
                        <m:r>
                          <a:rPr lang="en-US" sz="2400" i="1">
                            <a:latin typeface="Cambria Math" panose="02040503050406030204" pitchFamily="18" charset="0"/>
                            <a:ea typeface="DengXian" panose="02010600030101010101" pitchFamily="2" charset="-122"/>
                            <a:cs typeface="Times New Roman" panose="02020603050405020304" pitchFamily="18" charset="0"/>
                          </a:rPr>
                          <m:t>h</m:t>
                        </m:r>
                        <m:r>
                          <a:rPr lang="en-US" sz="2400" i="1">
                            <a:latin typeface="Cambria Math" panose="02040503050406030204" pitchFamily="18" charset="0"/>
                            <a:ea typeface="DengXian" panose="02010600030101010101" pitchFamily="2" charset="-122"/>
                            <a:cs typeface="Times New Roman" panose="02020603050405020304" pitchFamily="18" charset="0"/>
                          </a:rPr>
                          <m:t>]</m:t>
                        </m:r>
                      </m:e>
                      <m:sub>
                        <m:r>
                          <a:rPr lang="en-US" sz="2400" i="1">
                            <a:latin typeface="Cambria Math" panose="02040503050406030204" pitchFamily="18" charset="0"/>
                            <a:ea typeface="DengXian" panose="02010600030101010101" pitchFamily="2" charset="-122"/>
                            <a:cs typeface="Times New Roman" panose="02020603050405020304" pitchFamily="18" charset="0"/>
                          </a:rPr>
                          <m:t>𝜑</m:t>
                        </m:r>
                        <m:r>
                          <a:rPr lang="en-US" sz="2400" i="1">
                            <a:latin typeface="Cambria Math" panose="02040503050406030204" pitchFamily="18" charset="0"/>
                            <a:ea typeface="DengXian" panose="02010600030101010101" pitchFamily="2" charset="-122"/>
                            <a:cs typeface="Times New Roman" panose="02020603050405020304" pitchFamily="18" charset="0"/>
                          </a:rPr>
                          <m:t>(119)</m:t>
                        </m:r>
                      </m:sub>
                    </m:sSub>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 </m:t>
                    </m:r>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m:t>
                        </m:r>
                        <m:r>
                          <a:rPr lang="en-US" sz="2400" i="1">
                            <a:latin typeface="Cambria Math" panose="02040503050406030204" pitchFamily="18" charset="0"/>
                            <a:ea typeface="DengXian" panose="02010600030101010101" pitchFamily="2" charset="-122"/>
                            <a:cs typeface="Times New Roman" panose="02020603050405020304" pitchFamily="18" charset="0"/>
                          </a:rPr>
                          <m:t>h</m:t>
                        </m:r>
                        <m:r>
                          <a:rPr lang="en-US" sz="2400" i="1">
                            <a:latin typeface="Cambria Math" panose="02040503050406030204" pitchFamily="18" charset="0"/>
                            <a:ea typeface="DengXian" panose="02010600030101010101" pitchFamily="2" charset="-122"/>
                            <a:cs typeface="Times New Roman" panose="02020603050405020304" pitchFamily="18" charset="0"/>
                          </a:rPr>
                          <m:t>]</m:t>
                        </m:r>
                      </m:e>
                      <m:sub>
                        <m:r>
                          <a:rPr lang="en-US" sz="2400" i="1">
                            <a:latin typeface="Cambria Math" panose="02040503050406030204" pitchFamily="18" charset="0"/>
                            <a:ea typeface="DengXian" panose="02010600030101010101" pitchFamily="2" charset="-122"/>
                            <a:cs typeface="Times New Roman" panose="02020603050405020304" pitchFamily="18" charset="0"/>
                          </a:rPr>
                          <m:t>96</m:t>
                        </m:r>
                      </m:sub>
                    </m:sSub>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 { …, -211, -115, -19, 77, 173, 269, 365, …}.</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That means, </a:t>
                </a:r>
                <a14:m>
                  <m:oMath xmlns:m="http://schemas.openxmlformats.org/officeDocument/2006/math">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[77]</m:t>
                        </m:r>
                      </m:e>
                      <m:sub>
                        <m:r>
                          <a:rPr lang="en-US" sz="2400" i="1">
                            <a:latin typeface="Cambria Math" panose="02040503050406030204" pitchFamily="18" charset="0"/>
                            <a:ea typeface="DengXian" panose="02010600030101010101" pitchFamily="2" charset="-122"/>
                            <a:cs typeface="Times New Roman" panose="02020603050405020304" pitchFamily="18" charset="0"/>
                          </a:rPr>
                          <m:t>96</m:t>
                        </m:r>
                      </m:sub>
                    </m:sSub>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 </a:t>
                </a:r>
                <a14:m>
                  <m:oMath xmlns:m="http://schemas.openxmlformats.org/officeDocument/2006/math">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[5]</m:t>
                        </m:r>
                      </m:e>
                      <m:sub>
                        <m:r>
                          <a:rPr lang="en-US" sz="2400" i="1">
                            <a:latin typeface="Cambria Math" panose="02040503050406030204" pitchFamily="18" charset="0"/>
                            <a:ea typeface="DengXian" panose="02010600030101010101" pitchFamily="2" charset="-122"/>
                            <a:cs typeface="Times New Roman" panose="02020603050405020304" pitchFamily="18" charset="0"/>
                          </a:rPr>
                          <m:t>96</m:t>
                        </m:r>
                      </m:sub>
                    </m:sSub>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 </a:t>
                </a:r>
                <a14:m>
                  <m:oMath xmlns:m="http://schemas.openxmlformats.org/officeDocument/2006/math">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[1]</m:t>
                        </m:r>
                      </m:e>
                      <m:sub>
                        <m:r>
                          <a:rPr lang="en-US" sz="2400" i="1">
                            <a:latin typeface="Cambria Math" panose="02040503050406030204" pitchFamily="18" charset="0"/>
                            <a:ea typeface="DengXian" panose="02010600030101010101" pitchFamily="2" charset="-122"/>
                            <a:cs typeface="Times New Roman" panose="02020603050405020304" pitchFamily="18" charset="0"/>
                          </a:rPr>
                          <m:t>96</m:t>
                        </m:r>
                      </m:sub>
                    </m:sSub>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or, should we way,</a:t>
                </a:r>
              </a:p>
              <a:p>
                <a:pPr>
                  <a:lnSpc>
                    <a:spcPct val="107000"/>
                  </a:lnSpc>
                  <a:spcAft>
                    <a:spcPts val="800"/>
                  </a:spcAft>
                </a:pPr>
                <a:r>
                  <a:rPr lang="en-US" sz="2400" dirty="0">
                    <a:ea typeface="DengXian" panose="02010600030101010101" pitchFamily="2" charset="-122"/>
                    <a:cs typeface="Times New Roman" panose="02020603050405020304" pitchFamily="18" charset="0"/>
                  </a:rPr>
                  <a:t>                       </a:t>
                </a:r>
                <a14:m>
                  <m:oMath xmlns:m="http://schemas.openxmlformats.org/officeDocument/2006/math">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[77]</m:t>
                        </m:r>
                      </m:e>
                      <m:sub>
                        <m:r>
                          <a:rPr lang="en-US" sz="2400" i="1">
                            <a:latin typeface="Cambria Math" panose="02040503050406030204" pitchFamily="18" charset="0"/>
                            <a:ea typeface="DengXian" panose="02010600030101010101" pitchFamily="2" charset="-122"/>
                            <a:cs typeface="Times New Roman" panose="02020603050405020304" pitchFamily="18" charset="0"/>
                          </a:rPr>
                          <m:t>96</m:t>
                        </m:r>
                      </m:sub>
                    </m:sSub>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is the multiplicative inverse of  </a:t>
                </a:r>
                <a14:m>
                  <m:oMath xmlns:m="http://schemas.openxmlformats.org/officeDocument/2006/math">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[5]</m:t>
                        </m:r>
                      </m:e>
                      <m:sub>
                        <m:r>
                          <a:rPr lang="en-US" sz="2400" i="1">
                            <a:latin typeface="Cambria Math" panose="02040503050406030204" pitchFamily="18" charset="0"/>
                            <a:ea typeface="DengXian" panose="02010600030101010101" pitchFamily="2" charset="-122"/>
                            <a:cs typeface="Times New Roman" panose="02020603050405020304" pitchFamily="18" charset="0"/>
                          </a:rPr>
                          <m:t>96</m:t>
                        </m:r>
                      </m:sub>
                    </m:sSub>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 </a:t>
                </a:r>
              </a:p>
              <a:p>
                <a:pPr>
                  <a:lnSpc>
                    <a:spcPct val="107000"/>
                  </a:lnSpc>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This means, 77 = 5</a:t>
                </a:r>
                <a:r>
                  <a:rPr lang="en-US" sz="2400" baseline="30000" dirty="0">
                    <a:latin typeface="Times New Roman" panose="02020603050405020304" pitchFamily="18" charset="0"/>
                    <a:ea typeface="DengXian" panose="02010600030101010101" pitchFamily="2" charset="-122"/>
                    <a:cs typeface="Times New Roman" panose="02020603050405020304" pitchFamily="18" charset="0"/>
                  </a:rPr>
                  <a:t>-1</a:t>
                </a:r>
                <a:r>
                  <a:rPr lang="en-US" sz="2400" dirty="0">
                    <a:latin typeface="Times New Roman" panose="02020603050405020304" pitchFamily="18" charset="0"/>
                    <a:ea typeface="DengXian" panose="02010600030101010101" pitchFamily="2" charset="-122"/>
                    <a:cs typeface="Times New Roman" panose="02020603050405020304" pitchFamily="18" charset="0"/>
                  </a:rPr>
                  <a:t> mod 96.</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marR="0">
                  <a:lnSpc>
                    <a:spcPct val="107000"/>
                  </a:lnSpc>
                  <a:spcBef>
                    <a:spcPts val="0"/>
                  </a:spcBef>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This means,  1 mod 96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m:t>
                    </m:r>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77 * 5 mod 96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m:t>
                    </m:r>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77 * 5</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Therefore, the secret key skey = {p, q, h} = {7, 17, 77}.</a:t>
                </a:r>
              </a:p>
              <a:p>
                <a:endParaRPr lang="en-US" sz="2400" dirty="0"/>
              </a:p>
              <a:p>
                <a:r>
                  <a:rPr lang="en-US" sz="2400" dirty="0">
                    <a:latin typeface="Times New Roman" panose="02020603050405020304" pitchFamily="18" charset="0"/>
                    <a:cs typeface="Times New Roman" panose="02020603050405020304" pitchFamily="18" charset="0"/>
                  </a:rPr>
                  <a:t>Conclusion:</a:t>
                </a:r>
              </a:p>
              <a:p>
                <a:r>
                  <a:rPr lang="en-US" sz="2400" dirty="0">
                    <a:latin typeface="Times New Roman" panose="02020603050405020304" pitchFamily="18" charset="0"/>
                    <a:cs typeface="Times New Roman" panose="02020603050405020304" pitchFamily="18" charset="0"/>
                  </a:rPr>
                  <a:t>For a message x mod 119, the encryption of x is y </a:t>
                </a:r>
                <a14:m>
                  <m:oMath xmlns:m="http://schemas.openxmlformats.org/officeDocument/2006/math">
                    <m:r>
                      <a:rPr lang="en-US" sz="2400" i="1">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x</a:t>
                </a:r>
                <a:r>
                  <a:rPr lang="en-US" sz="2400" baseline="30000" dirty="0">
                    <a:latin typeface="Times New Roman" panose="02020603050405020304" pitchFamily="18" charset="0"/>
                    <a:cs typeface="Times New Roman" panose="02020603050405020304" pitchFamily="18" charset="0"/>
                  </a:rPr>
                  <a:t>5</a:t>
                </a:r>
                <a:r>
                  <a:rPr lang="en-US" sz="2400" dirty="0">
                    <a:latin typeface="Times New Roman" panose="02020603050405020304" pitchFamily="18" charset="0"/>
                    <a:cs typeface="Times New Roman" panose="02020603050405020304" pitchFamily="18" charset="0"/>
                  </a:rPr>
                  <a:t> mod 119.</a:t>
                </a:r>
              </a:p>
              <a:p>
                <a:r>
                  <a:rPr lang="en-US" sz="2400" dirty="0">
                    <a:latin typeface="Times New Roman" panose="02020603050405020304" pitchFamily="18" charset="0"/>
                    <a:cs typeface="Times New Roman" panose="02020603050405020304" pitchFamily="18" charset="0"/>
                  </a:rPr>
                  <a:t>The decryption of y is x  </a:t>
                </a:r>
                <a14:m>
                  <m:oMath xmlns:m="http://schemas.openxmlformats.org/officeDocument/2006/math">
                    <m:r>
                      <a:rPr lang="en-US" sz="2400" i="1">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y</a:t>
                </a:r>
                <a:r>
                  <a:rPr lang="en-US" sz="2400" baseline="30000" dirty="0">
                    <a:latin typeface="Times New Roman" panose="02020603050405020304" pitchFamily="18" charset="0"/>
                    <a:cs typeface="Times New Roman" panose="02020603050405020304" pitchFamily="18" charset="0"/>
                  </a:rPr>
                  <a:t>77</a:t>
                </a:r>
                <a:r>
                  <a:rPr lang="en-US" sz="2400" dirty="0">
                    <a:latin typeface="Times New Roman" panose="02020603050405020304" pitchFamily="18" charset="0"/>
                    <a:cs typeface="Times New Roman" panose="02020603050405020304" pitchFamily="18" charset="0"/>
                  </a:rPr>
                  <a:t> mod 119.</a:t>
                </a:r>
              </a:p>
              <a:p>
                <a:pPr indent="457200">
                  <a:lnSpc>
                    <a:spcPct val="107000"/>
                  </a:lnSpc>
                  <a:spcAft>
                    <a:spcPts val="800"/>
                  </a:spcAft>
                </a:pP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6981D524-86A7-4472-A0FA-D66DDB616817}"/>
                  </a:ext>
                </a:extLst>
              </p:cNvPr>
              <p:cNvSpPr>
                <a:spLocks noRot="1" noChangeAspect="1" noMove="1" noResize="1" noEditPoints="1" noAdjustHandles="1" noChangeArrowheads="1" noChangeShapeType="1" noTextEdit="1"/>
              </p:cNvSpPr>
              <p:nvPr/>
            </p:nvSpPr>
            <p:spPr>
              <a:xfrm>
                <a:off x="1873349" y="1138591"/>
                <a:ext cx="8925280" cy="5469767"/>
              </a:xfrm>
              <a:prstGeom prst="rect">
                <a:avLst/>
              </a:prstGeom>
              <a:blipFill>
                <a:blip r:embed="rId2"/>
                <a:stretch>
                  <a:fillRect l="-1025" t="-892"/>
                </a:stretch>
              </a:blipFill>
            </p:spPr>
            <p:txBody>
              <a:bodyPr/>
              <a:lstStyle/>
              <a:p>
                <a:r>
                  <a:rPr lang="en-US">
                    <a:noFill/>
                  </a:rPr>
                  <a:t> </a:t>
                </a:r>
              </a:p>
            </p:txBody>
          </p:sp>
        </mc:Fallback>
      </mc:AlternateContent>
      <p:pic>
        <p:nvPicPr>
          <p:cNvPr id="3" name="Picture 2" descr="Emoticon smiley with thumb up Stock Vector - 16515884">
            <a:extLst>
              <a:ext uri="{FF2B5EF4-FFF2-40B4-BE49-F238E27FC236}">
                <a16:creationId xmlns:a16="http://schemas.microsoft.com/office/drawing/2014/main" id="{484D4F19-BE65-403D-8E84-909A78D64F3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079863" y="1515291"/>
            <a:ext cx="496388" cy="376917"/>
          </a:xfrm>
          <a:prstGeom prst="rect">
            <a:avLst/>
          </a:prstGeom>
          <a:noFill/>
          <a:ln>
            <a:noFill/>
          </a:ln>
        </p:spPr>
      </p:pic>
    </p:spTree>
    <p:extLst>
      <p:ext uri="{BB962C8B-B14F-4D97-AF65-F5344CB8AC3E}">
        <p14:creationId xmlns:p14="http://schemas.microsoft.com/office/powerpoint/2010/main" val="4265765683"/>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D208F6-50B3-42DD-A955-DEE102B1C48E}"/>
              </a:ext>
            </a:extLst>
          </p:cNvPr>
          <p:cNvSpPr txBox="1"/>
          <p:nvPr/>
        </p:nvSpPr>
        <p:spPr>
          <a:xfrm>
            <a:off x="1398494" y="1733006"/>
            <a:ext cx="10236158" cy="5124993"/>
          </a:xfrm>
          <a:prstGeom prst="rect">
            <a:avLst/>
          </a:prstGeom>
          <a:solidFill>
            <a:schemeClr val="accent5">
              <a:lumMod val="20000"/>
              <a:lumOff val="80000"/>
            </a:schemeClr>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EF8E1685-2D7B-41F8-BE7C-957AC3B8BD80}"/>
                  </a:ext>
                </a:extLst>
              </p:cNvPr>
              <p:cNvSpPr/>
              <p:nvPr/>
            </p:nvSpPr>
            <p:spPr>
              <a:xfrm>
                <a:off x="1398494" y="203676"/>
                <a:ext cx="10434918" cy="6356612"/>
              </a:xfrm>
              <a:prstGeom prst="rect">
                <a:avLst/>
              </a:prstGeom>
            </p:spPr>
            <p:txBody>
              <a:bodyPr wrap="square">
                <a:spAutoFit/>
              </a:bodyPr>
              <a:lstStyle/>
              <a:p>
                <a:pPr indent="457200">
                  <a:lnSpc>
                    <a:spcPct val="107000"/>
                  </a:lnSpc>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Example:</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indent="457200">
                  <a:lnSpc>
                    <a:spcPct val="107000"/>
                  </a:lnSpc>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Given x = 13, p = 7, q = 17 and g = 5, the encryption of x is y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m:t>
                    </m:r>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a:t>
                </a:r>
                <a:r>
                  <a:rPr lang="en-US" sz="2400" dirty="0" err="1">
                    <a:latin typeface="Times New Roman" panose="02020603050405020304" pitchFamily="18" charset="0"/>
                    <a:ea typeface="DengXian" panose="02010600030101010101" pitchFamily="2" charset="-122"/>
                    <a:cs typeface="Times New Roman" panose="02020603050405020304" pitchFamily="18" charset="0"/>
                  </a:rPr>
                  <a:t>x</a:t>
                </a:r>
                <a:r>
                  <a:rPr lang="en-US" sz="2400" baseline="30000" dirty="0" err="1">
                    <a:latin typeface="Times New Roman" panose="02020603050405020304" pitchFamily="18" charset="0"/>
                    <a:ea typeface="DengXian" panose="02010600030101010101" pitchFamily="2" charset="-122"/>
                    <a:cs typeface="Times New Roman" panose="02020603050405020304" pitchFamily="18" charset="0"/>
                  </a:rPr>
                  <a:t>g</a:t>
                </a:r>
                <a:r>
                  <a:rPr lang="en-US" sz="2400" dirty="0">
                    <a:latin typeface="Times New Roman" panose="02020603050405020304" pitchFamily="18" charset="0"/>
                    <a:ea typeface="DengXian" panose="02010600030101010101" pitchFamily="2" charset="-122"/>
                    <a:cs typeface="Times New Roman" panose="02020603050405020304" pitchFamily="18" charset="0"/>
                  </a:rPr>
                  <a:t> mod n .</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indent="457200">
                  <a:lnSpc>
                    <a:spcPct val="107000"/>
                  </a:lnSpc>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y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m:t>
                    </m:r>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13</a:t>
                </a:r>
                <a:r>
                  <a:rPr lang="en-US" sz="2400" baseline="30000" dirty="0">
                    <a:latin typeface="Times New Roman" panose="02020603050405020304" pitchFamily="18" charset="0"/>
                    <a:ea typeface="DengXian" panose="02010600030101010101" pitchFamily="2" charset="-122"/>
                    <a:cs typeface="Times New Roman" panose="02020603050405020304" pitchFamily="18" charset="0"/>
                  </a:rPr>
                  <a:t>5</a:t>
                </a:r>
                <a:r>
                  <a:rPr lang="en-US" sz="2400" dirty="0">
                    <a:latin typeface="Times New Roman" panose="02020603050405020304" pitchFamily="18" charset="0"/>
                    <a:ea typeface="DengXian" panose="02010600030101010101" pitchFamily="2" charset="-122"/>
                    <a:cs typeface="Times New Roman" panose="02020603050405020304" pitchFamily="18" charset="0"/>
                  </a:rPr>
                  <a:t> mod 119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 ≡</m:t>
                    </m:r>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371293 mod 119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m:t>
                    </m:r>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13</a:t>
                </a:r>
                <a:r>
                  <a:rPr lang="en-US" sz="2400" dirty="0">
                    <a:latin typeface="Times New Roman" panose="02020603050405020304" pitchFamily="18" charset="0"/>
                    <a:ea typeface="DengXian" panose="02010600030101010101" pitchFamily="2" charset="-122"/>
                    <a:cs typeface="Times New Roman" panose="02020603050405020304" pitchFamily="18" charset="0"/>
                  </a:rPr>
                  <a:t> mod 119 =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13</a:t>
                </a:r>
                <a:r>
                  <a:rPr lang="en-US" sz="2400" dirty="0">
                    <a:latin typeface="Times New Roman" panose="02020603050405020304" pitchFamily="18" charset="0"/>
                    <a:ea typeface="DengXian" panose="02010600030101010101" pitchFamily="2" charset="-122"/>
                    <a:cs typeface="Times New Roman" panose="02020603050405020304" pitchFamily="18" charset="0"/>
                  </a:rPr>
                  <a:t> .</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indent="457200">
                  <a:lnSpc>
                    <a:spcPct val="107000"/>
                  </a:lnSpc>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The decryption of y is x, which is x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m:t>
                    </m:r>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a:t>
                </a:r>
                <a:r>
                  <a:rPr lang="en-US" sz="2400" dirty="0" err="1">
                    <a:latin typeface="Times New Roman" panose="02020603050405020304" pitchFamily="18" charset="0"/>
                    <a:ea typeface="DengXian" panose="02010600030101010101" pitchFamily="2" charset="-122"/>
                    <a:cs typeface="Times New Roman" panose="02020603050405020304" pitchFamily="18" charset="0"/>
                  </a:rPr>
                  <a:t>y</a:t>
                </a:r>
                <a:r>
                  <a:rPr lang="en-US" sz="2400" baseline="30000" dirty="0" err="1">
                    <a:latin typeface="Times New Roman" panose="02020603050405020304" pitchFamily="18" charset="0"/>
                    <a:ea typeface="DengXian" panose="02010600030101010101" pitchFamily="2" charset="-122"/>
                    <a:cs typeface="Times New Roman" panose="02020603050405020304" pitchFamily="18" charset="0"/>
                  </a:rPr>
                  <a:t>h</a:t>
                </a:r>
                <a:r>
                  <a:rPr lang="en-US" sz="2400" dirty="0">
                    <a:latin typeface="Times New Roman" panose="02020603050405020304" pitchFamily="18" charset="0"/>
                    <a:ea typeface="DengXian" panose="02010600030101010101" pitchFamily="2" charset="-122"/>
                    <a:cs typeface="Times New Roman" panose="02020603050405020304" pitchFamily="18" charset="0"/>
                  </a:rPr>
                  <a:t> mod 119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 </m:t>
                    </m:r>
                  </m:oMath>
                </a14:m>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indent="457200">
                  <a:lnSpc>
                    <a:spcPct val="107000"/>
                  </a:lnSpc>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x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m:t>
                    </m:r>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13</a:t>
                </a:r>
                <a:r>
                  <a:rPr lang="en-US" sz="2400" baseline="30000" dirty="0">
                    <a:latin typeface="Times New Roman" panose="02020603050405020304" pitchFamily="18" charset="0"/>
                    <a:ea typeface="DengXian" panose="02010600030101010101" pitchFamily="2" charset="-122"/>
                    <a:cs typeface="Times New Roman" panose="02020603050405020304" pitchFamily="18" charset="0"/>
                  </a:rPr>
                  <a:t>77</a:t>
                </a:r>
                <a:r>
                  <a:rPr lang="en-US" sz="2400" dirty="0">
                    <a:latin typeface="Times New Roman" panose="02020603050405020304" pitchFamily="18" charset="0"/>
                    <a:ea typeface="DengXian" panose="02010600030101010101" pitchFamily="2" charset="-122"/>
                    <a:cs typeface="Times New Roman" panose="02020603050405020304" pitchFamily="18" charset="0"/>
                  </a:rPr>
                  <a:t> mod 119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 ≡</m:t>
                    </m:r>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a:t>
                </a:r>
                <a14:m>
                  <m:oMath xmlns:m="http://schemas.openxmlformats.org/officeDocument/2006/math">
                    <m:sSup>
                      <m:sSup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pPr>
                      <m:e>
                        <m:r>
                          <a:rPr lang="en-US" sz="2400" i="1">
                            <a:latin typeface="Cambria Math" panose="02040503050406030204" pitchFamily="18" charset="0"/>
                            <a:ea typeface="DengXian" panose="02010600030101010101" pitchFamily="2" charset="-122"/>
                            <a:cs typeface="Times New Roman" panose="02020603050405020304" pitchFamily="18" charset="0"/>
                          </a:rPr>
                          <m:t>(</m:t>
                        </m:r>
                        <m:sSup>
                          <m:sSup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pPr>
                          <m:e>
                            <m:r>
                              <a:rPr lang="en-US" sz="2400" i="1">
                                <a:latin typeface="Cambria Math" panose="02040503050406030204" pitchFamily="18" charset="0"/>
                                <a:ea typeface="DengXian" panose="02010600030101010101" pitchFamily="2" charset="-122"/>
                                <a:cs typeface="Times New Roman" panose="02020603050405020304" pitchFamily="18" charset="0"/>
                              </a:rPr>
                              <m:t>13</m:t>
                            </m:r>
                          </m:e>
                          <m:sup>
                            <m:r>
                              <a:rPr lang="en-US" sz="2400" i="1">
                                <a:latin typeface="Cambria Math" panose="02040503050406030204" pitchFamily="18" charset="0"/>
                                <a:ea typeface="DengXian" panose="02010600030101010101" pitchFamily="2" charset="-122"/>
                                <a:cs typeface="Times New Roman" panose="02020603050405020304" pitchFamily="18" charset="0"/>
                              </a:rPr>
                              <m:t>5</m:t>
                            </m:r>
                          </m:sup>
                        </m:sSup>
                        <m:r>
                          <a:rPr lang="en-US" sz="2400" i="1">
                            <a:latin typeface="Cambria Math" panose="02040503050406030204" pitchFamily="18" charset="0"/>
                            <a:ea typeface="DengXian" panose="02010600030101010101" pitchFamily="2" charset="-122"/>
                            <a:cs typeface="Times New Roman" panose="02020603050405020304" pitchFamily="18" charset="0"/>
                          </a:rPr>
                          <m:t> )</m:t>
                        </m:r>
                      </m:e>
                      <m:sup>
                        <m:r>
                          <a:rPr lang="en-US" sz="2400" i="1">
                            <a:latin typeface="Cambria Math" panose="02040503050406030204" pitchFamily="18" charset="0"/>
                            <a:ea typeface="DengXian" panose="02010600030101010101" pitchFamily="2" charset="-122"/>
                            <a:cs typeface="Times New Roman" panose="02020603050405020304" pitchFamily="18" charset="0"/>
                          </a:rPr>
                          <m:t>15</m:t>
                        </m:r>
                      </m:sup>
                    </m:sSup>
                    <m:r>
                      <a:rPr lang="en-US" sz="2400" i="1">
                        <a:latin typeface="Cambria Math" panose="02040503050406030204" pitchFamily="18" charset="0"/>
                        <a:ea typeface="DengXian" panose="02010600030101010101" pitchFamily="2" charset="-122"/>
                        <a:cs typeface="Times New Roman" panose="02020603050405020304" pitchFamily="18" charset="0"/>
                      </a:rPr>
                      <m:t>∗ </m:t>
                    </m:r>
                    <m:sSup>
                      <m:sSup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pPr>
                      <m:e>
                        <m:r>
                          <a:rPr lang="en-US" sz="2400" i="1">
                            <a:latin typeface="Cambria Math" panose="02040503050406030204" pitchFamily="18" charset="0"/>
                            <a:ea typeface="DengXian" panose="02010600030101010101" pitchFamily="2" charset="-122"/>
                            <a:cs typeface="Times New Roman" panose="02020603050405020304" pitchFamily="18" charset="0"/>
                          </a:rPr>
                          <m:t>13</m:t>
                        </m:r>
                      </m:e>
                      <m:sup>
                        <m:r>
                          <a:rPr lang="en-US" sz="2400" i="1">
                            <a:latin typeface="Cambria Math" panose="02040503050406030204" pitchFamily="18" charset="0"/>
                            <a:ea typeface="DengXian" panose="02010600030101010101" pitchFamily="2" charset="-122"/>
                            <a:cs typeface="Times New Roman" panose="02020603050405020304" pitchFamily="18" charset="0"/>
                          </a:rPr>
                          <m:t>2</m:t>
                        </m:r>
                      </m:sup>
                    </m:sSup>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mod 119</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indent="457200">
                  <a:lnSpc>
                    <a:spcPct val="107000"/>
                  </a:lnSpc>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m:t>
                    </m:r>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a:t>
                </a:r>
                <a14:m>
                  <m:oMath xmlns:m="http://schemas.openxmlformats.org/officeDocument/2006/math">
                    <m:sSup>
                      <m:sSup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pPr>
                      <m:e>
                        <m:r>
                          <a:rPr lang="en-US" sz="2400" i="1">
                            <a:latin typeface="Cambria Math" panose="02040503050406030204" pitchFamily="18" charset="0"/>
                            <a:ea typeface="DengXian" panose="02010600030101010101" pitchFamily="2" charset="-122"/>
                            <a:cs typeface="Times New Roman" panose="02020603050405020304" pitchFamily="18" charset="0"/>
                          </a:rPr>
                          <m:t>(13)</m:t>
                        </m:r>
                      </m:e>
                      <m:sup>
                        <m:r>
                          <a:rPr lang="en-US" sz="2400" i="1">
                            <a:latin typeface="Cambria Math" panose="02040503050406030204" pitchFamily="18" charset="0"/>
                            <a:ea typeface="DengXian" panose="02010600030101010101" pitchFamily="2" charset="-122"/>
                            <a:cs typeface="Times New Roman" panose="02020603050405020304" pitchFamily="18" charset="0"/>
                          </a:rPr>
                          <m:t>15</m:t>
                        </m:r>
                      </m:sup>
                    </m:sSup>
                    <m:r>
                      <a:rPr lang="en-US" sz="2400" i="1">
                        <a:latin typeface="Cambria Math" panose="02040503050406030204" pitchFamily="18" charset="0"/>
                        <a:ea typeface="DengXian" panose="02010600030101010101" pitchFamily="2" charset="-122"/>
                        <a:cs typeface="Times New Roman" panose="02020603050405020304" pitchFamily="18" charset="0"/>
                      </a:rPr>
                      <m:t>∗ </m:t>
                    </m:r>
                    <m:sSup>
                      <m:sSup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pPr>
                      <m:e>
                        <m:r>
                          <a:rPr lang="en-US" sz="2400" i="1">
                            <a:latin typeface="Cambria Math" panose="02040503050406030204" pitchFamily="18" charset="0"/>
                            <a:ea typeface="DengXian" panose="02010600030101010101" pitchFamily="2" charset="-122"/>
                            <a:cs typeface="Times New Roman" panose="02020603050405020304" pitchFamily="18" charset="0"/>
                          </a:rPr>
                          <m:t>13</m:t>
                        </m:r>
                      </m:e>
                      <m:sup>
                        <m:r>
                          <a:rPr lang="en-US" sz="2400" i="1">
                            <a:latin typeface="Cambria Math" panose="02040503050406030204" pitchFamily="18" charset="0"/>
                            <a:ea typeface="DengXian" panose="02010600030101010101" pitchFamily="2" charset="-122"/>
                            <a:cs typeface="Times New Roman" panose="02020603050405020304" pitchFamily="18" charset="0"/>
                          </a:rPr>
                          <m:t>2</m:t>
                        </m:r>
                      </m:sup>
                    </m:sSup>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mod 119</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indent="457200">
                  <a:lnSpc>
                    <a:spcPct val="107000"/>
                  </a:lnSpc>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m:t>
                    </m:r>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a:t>
                </a:r>
                <a14:m>
                  <m:oMath xmlns:m="http://schemas.openxmlformats.org/officeDocument/2006/math">
                    <m:sSup>
                      <m:sSup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pPr>
                      <m:e>
                        <m:r>
                          <a:rPr lang="en-US" sz="2400" i="1">
                            <a:latin typeface="Cambria Math" panose="02040503050406030204" pitchFamily="18" charset="0"/>
                            <a:ea typeface="DengXian" panose="02010600030101010101" pitchFamily="2" charset="-122"/>
                            <a:cs typeface="Times New Roman" panose="02020603050405020304" pitchFamily="18" charset="0"/>
                          </a:rPr>
                          <m:t>(</m:t>
                        </m:r>
                        <m:sSup>
                          <m:sSup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pPr>
                          <m:e>
                            <m:r>
                              <a:rPr lang="en-US" sz="2400" i="1">
                                <a:latin typeface="Cambria Math" panose="02040503050406030204" pitchFamily="18" charset="0"/>
                                <a:ea typeface="DengXian" panose="02010600030101010101" pitchFamily="2" charset="-122"/>
                                <a:cs typeface="Times New Roman" panose="02020603050405020304" pitchFamily="18" charset="0"/>
                              </a:rPr>
                              <m:t>13</m:t>
                            </m:r>
                          </m:e>
                          <m:sup>
                            <m:r>
                              <a:rPr lang="en-US" sz="2400" i="1">
                                <a:latin typeface="Cambria Math" panose="02040503050406030204" pitchFamily="18" charset="0"/>
                                <a:ea typeface="DengXian" panose="02010600030101010101" pitchFamily="2" charset="-122"/>
                                <a:cs typeface="Times New Roman" panose="02020603050405020304" pitchFamily="18" charset="0"/>
                              </a:rPr>
                              <m:t>5</m:t>
                            </m:r>
                          </m:sup>
                        </m:sSup>
                        <m:r>
                          <a:rPr lang="en-US" sz="2400" i="1">
                            <a:latin typeface="Cambria Math" panose="02040503050406030204" pitchFamily="18" charset="0"/>
                            <a:ea typeface="DengXian" panose="02010600030101010101" pitchFamily="2" charset="-122"/>
                            <a:cs typeface="Times New Roman" panose="02020603050405020304" pitchFamily="18" charset="0"/>
                          </a:rPr>
                          <m:t> )</m:t>
                        </m:r>
                      </m:e>
                      <m:sup>
                        <m:r>
                          <a:rPr lang="en-US" sz="2400" i="1">
                            <a:latin typeface="Cambria Math" panose="02040503050406030204" pitchFamily="18" charset="0"/>
                            <a:ea typeface="DengXian" panose="02010600030101010101" pitchFamily="2" charset="-122"/>
                            <a:cs typeface="Times New Roman" panose="02020603050405020304" pitchFamily="18" charset="0"/>
                          </a:rPr>
                          <m:t>3</m:t>
                        </m:r>
                      </m:sup>
                    </m:sSup>
                    <m:r>
                      <a:rPr lang="en-US" sz="2400" i="1">
                        <a:latin typeface="Cambria Math" panose="02040503050406030204" pitchFamily="18" charset="0"/>
                        <a:ea typeface="DengXian" panose="02010600030101010101" pitchFamily="2" charset="-122"/>
                        <a:cs typeface="Times New Roman" panose="02020603050405020304" pitchFamily="18" charset="0"/>
                      </a:rPr>
                      <m:t>∗ </m:t>
                    </m:r>
                    <m:sSup>
                      <m:sSup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pPr>
                      <m:e>
                        <m:r>
                          <a:rPr lang="en-US" sz="2400" i="1">
                            <a:latin typeface="Cambria Math" panose="02040503050406030204" pitchFamily="18" charset="0"/>
                            <a:ea typeface="DengXian" panose="02010600030101010101" pitchFamily="2" charset="-122"/>
                            <a:cs typeface="Times New Roman" panose="02020603050405020304" pitchFamily="18" charset="0"/>
                          </a:rPr>
                          <m:t>13</m:t>
                        </m:r>
                      </m:e>
                      <m:sup>
                        <m:r>
                          <a:rPr lang="en-US" sz="2400" i="1">
                            <a:latin typeface="Cambria Math" panose="02040503050406030204" pitchFamily="18" charset="0"/>
                            <a:ea typeface="DengXian" panose="02010600030101010101" pitchFamily="2" charset="-122"/>
                            <a:cs typeface="Times New Roman" panose="02020603050405020304" pitchFamily="18" charset="0"/>
                          </a:rPr>
                          <m:t>2</m:t>
                        </m:r>
                      </m:sup>
                    </m:sSup>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mod 119</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marL="1371600" marR="0" indent="457200">
                  <a:lnSpc>
                    <a:spcPct val="107000"/>
                  </a:lnSpc>
                  <a:spcBef>
                    <a:spcPts val="0"/>
                  </a:spcBef>
                  <a:spcAft>
                    <a:spcPts val="800"/>
                  </a:spcAft>
                </a:pPr>
                <a:r>
                  <a:rPr lang="en-US" sz="2400" dirty="0">
                    <a:ea typeface="DengXian" panose="02010600030101010101" pitchFamily="2" charset="-122"/>
                    <a:cs typeface="Times New Roman" panose="02020603050405020304" pitchFamily="18" charset="0"/>
                  </a:rPr>
                  <a:t>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m:t>
                    </m:r>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a:t>
                </a:r>
                <a14:m>
                  <m:oMath xmlns:m="http://schemas.openxmlformats.org/officeDocument/2006/math">
                    <m:sSup>
                      <m:sSup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pPr>
                      <m:e>
                        <m:r>
                          <a:rPr lang="en-US" sz="2400" i="1">
                            <a:latin typeface="Cambria Math" panose="02040503050406030204" pitchFamily="18" charset="0"/>
                            <a:ea typeface="DengXian" panose="02010600030101010101" pitchFamily="2" charset="-122"/>
                            <a:cs typeface="Times New Roman" panose="02020603050405020304" pitchFamily="18" charset="0"/>
                          </a:rPr>
                          <m:t>(13)</m:t>
                        </m:r>
                      </m:e>
                      <m:sup>
                        <m:r>
                          <a:rPr lang="en-US" sz="2400" i="1">
                            <a:latin typeface="Cambria Math" panose="02040503050406030204" pitchFamily="18" charset="0"/>
                            <a:ea typeface="DengXian" panose="02010600030101010101" pitchFamily="2" charset="-122"/>
                            <a:cs typeface="Times New Roman" panose="02020603050405020304" pitchFamily="18" charset="0"/>
                          </a:rPr>
                          <m:t>3</m:t>
                        </m:r>
                      </m:sup>
                    </m:sSup>
                    <m:r>
                      <a:rPr lang="en-US" sz="2400" i="1">
                        <a:latin typeface="Cambria Math" panose="02040503050406030204" pitchFamily="18" charset="0"/>
                        <a:ea typeface="DengXian" panose="02010600030101010101" pitchFamily="2" charset="-122"/>
                        <a:cs typeface="Times New Roman" panose="02020603050405020304" pitchFamily="18" charset="0"/>
                      </a:rPr>
                      <m:t>∗ </m:t>
                    </m:r>
                    <m:sSup>
                      <m:sSup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pPr>
                      <m:e>
                        <m:r>
                          <a:rPr lang="en-US" sz="2400" i="1">
                            <a:latin typeface="Cambria Math" panose="02040503050406030204" pitchFamily="18" charset="0"/>
                            <a:ea typeface="DengXian" panose="02010600030101010101" pitchFamily="2" charset="-122"/>
                            <a:cs typeface="Times New Roman" panose="02020603050405020304" pitchFamily="18" charset="0"/>
                          </a:rPr>
                          <m:t>13</m:t>
                        </m:r>
                      </m:e>
                      <m:sup>
                        <m:r>
                          <a:rPr lang="en-US" sz="2400" i="1">
                            <a:latin typeface="Cambria Math" panose="02040503050406030204" pitchFamily="18" charset="0"/>
                            <a:ea typeface="DengXian" panose="02010600030101010101" pitchFamily="2" charset="-122"/>
                            <a:cs typeface="Times New Roman" panose="02020603050405020304" pitchFamily="18" charset="0"/>
                          </a:rPr>
                          <m:t>2</m:t>
                        </m:r>
                      </m:sup>
                    </m:sSup>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mod 119</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marL="1371600" marR="0" indent="457200">
                  <a:lnSpc>
                    <a:spcPct val="107000"/>
                  </a:lnSpc>
                  <a:spcBef>
                    <a:spcPts val="0"/>
                  </a:spcBef>
                  <a:spcAft>
                    <a:spcPts val="800"/>
                  </a:spcAft>
                </a:pPr>
                <a:r>
                  <a:rPr lang="en-US" sz="2400" dirty="0">
                    <a:ea typeface="DengXian" panose="02010600030101010101" pitchFamily="2" charset="-122"/>
                    <a:cs typeface="Times New Roman" panose="02020603050405020304" pitchFamily="18" charset="0"/>
                  </a:rPr>
                  <a:t>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m:t>
                    </m:r>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a:t>
                </a:r>
                <a14:m>
                  <m:oMath xmlns:m="http://schemas.openxmlformats.org/officeDocument/2006/math">
                    <m:sSup>
                      <m:sSup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pPr>
                      <m:e>
                        <m:r>
                          <a:rPr lang="en-US" sz="2400" i="1">
                            <a:latin typeface="Cambria Math" panose="02040503050406030204" pitchFamily="18" charset="0"/>
                            <a:ea typeface="DengXian" panose="02010600030101010101" pitchFamily="2" charset="-122"/>
                            <a:cs typeface="Times New Roman" panose="02020603050405020304" pitchFamily="18" charset="0"/>
                          </a:rPr>
                          <m:t> 13</m:t>
                        </m:r>
                      </m:e>
                      <m:sup>
                        <m:r>
                          <a:rPr lang="en-US" sz="2400" i="1">
                            <a:latin typeface="Cambria Math" panose="02040503050406030204" pitchFamily="18" charset="0"/>
                            <a:ea typeface="DengXian" panose="02010600030101010101" pitchFamily="2" charset="-122"/>
                            <a:cs typeface="Times New Roman" panose="02020603050405020304" pitchFamily="18" charset="0"/>
                          </a:rPr>
                          <m:t>5</m:t>
                        </m:r>
                      </m:sup>
                    </m:sSup>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mod 119</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marL="1371600" marR="0" indent="457200">
                  <a:lnSpc>
                    <a:spcPct val="107000"/>
                  </a:lnSpc>
                  <a:spcBef>
                    <a:spcPts val="0"/>
                  </a:spcBef>
                  <a:spcAft>
                    <a:spcPts val="800"/>
                  </a:spcAft>
                </a:pPr>
                <a:r>
                  <a:rPr lang="en-US" sz="2400" dirty="0">
                    <a:ea typeface="DengXian" panose="02010600030101010101" pitchFamily="2" charset="-122"/>
                    <a:cs typeface="Times New Roman" panose="02020603050405020304" pitchFamily="18" charset="0"/>
                  </a:rPr>
                  <a:t>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m:t>
                    </m:r>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13</m:t>
                    </m:r>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mod 119</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marL="1371600" marR="0" indent="457200">
                  <a:lnSpc>
                    <a:spcPct val="107000"/>
                  </a:lnSpc>
                  <a:spcBef>
                    <a:spcPts val="0"/>
                  </a:spcBef>
                  <a:spcAft>
                    <a:spcPts val="800"/>
                  </a:spcAft>
                </a:pPr>
                <a:r>
                  <a:rPr lang="en-US" sz="2400" dirty="0">
                    <a:ea typeface="DengXian" panose="02010600030101010101" pitchFamily="2" charset="-122"/>
                    <a:cs typeface="Times New Roman" panose="02020603050405020304" pitchFamily="18" charset="0"/>
                  </a:rPr>
                  <a:t>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m:t>
                    </m:r>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13</m:t>
                    </m:r>
                  </m:oMath>
                </a14:m>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indent="457200">
                  <a:lnSpc>
                    <a:spcPct val="107000"/>
                  </a:lnSpc>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Note that encode (13 mod 119) = </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13</a:t>
                </a:r>
                <a:r>
                  <a:rPr lang="en-US" sz="2400" dirty="0">
                    <a:latin typeface="Times New Roman" panose="02020603050405020304" pitchFamily="18" charset="0"/>
                    <a:ea typeface="DengXian" panose="02010600030101010101" pitchFamily="2" charset="-122"/>
                    <a:cs typeface="Times New Roman" panose="02020603050405020304" pitchFamily="18" charset="0"/>
                  </a:rPr>
                  <a:t>. Decode(</a:t>
                </a:r>
                <a:r>
                  <a:rPr lang="en-US" sz="2400" u="sng" dirty="0">
                    <a:latin typeface="Times New Roman" panose="02020603050405020304" pitchFamily="18" charset="0"/>
                    <a:ea typeface="DengXian" panose="02010600030101010101" pitchFamily="2" charset="-122"/>
                    <a:cs typeface="Times New Roman" panose="02020603050405020304" pitchFamily="18" charset="0"/>
                  </a:rPr>
                  <a:t>13</a:t>
                </a:r>
                <a:r>
                  <a:rPr lang="en-US" sz="2400" dirty="0">
                    <a:latin typeface="Times New Roman" panose="02020603050405020304" pitchFamily="18" charset="0"/>
                    <a:ea typeface="DengXian" panose="02010600030101010101" pitchFamily="2" charset="-122"/>
                    <a:cs typeface="Times New Roman" panose="02020603050405020304" pitchFamily="18" charset="0"/>
                  </a:rPr>
                  <a:t>) = 13.  We are luckily get the identical 13. But it should not always in this case.  x and y can be different in value.</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EF8E1685-2D7B-41F8-BE7C-957AC3B8BD80}"/>
                  </a:ext>
                </a:extLst>
              </p:cNvPr>
              <p:cNvSpPr>
                <a:spLocks noRot="1" noChangeAspect="1" noMove="1" noResize="1" noEditPoints="1" noAdjustHandles="1" noChangeArrowheads="1" noChangeShapeType="1" noTextEdit="1"/>
              </p:cNvSpPr>
              <p:nvPr/>
            </p:nvSpPr>
            <p:spPr>
              <a:xfrm>
                <a:off x="1398494" y="203676"/>
                <a:ext cx="10434918" cy="6356612"/>
              </a:xfrm>
              <a:prstGeom prst="rect">
                <a:avLst/>
              </a:prstGeom>
              <a:blipFill>
                <a:blip r:embed="rId2"/>
                <a:stretch>
                  <a:fillRect l="-876" t="-767" r="-234" b="-1151"/>
                </a:stretch>
              </a:blipFill>
            </p:spPr>
            <p:txBody>
              <a:bodyPr/>
              <a:lstStyle/>
              <a:p>
                <a:r>
                  <a:rPr lang="en-US">
                    <a:noFill/>
                  </a:rPr>
                  <a:t> </a:t>
                </a:r>
              </a:p>
            </p:txBody>
          </p:sp>
        </mc:Fallback>
      </mc:AlternateContent>
      <p:pic>
        <p:nvPicPr>
          <p:cNvPr id="3" name="Picture 2" descr="Emoticon smiley with thumb up Stock Vector - 16515884">
            <a:extLst>
              <a:ext uri="{FF2B5EF4-FFF2-40B4-BE49-F238E27FC236}">
                <a16:creationId xmlns:a16="http://schemas.microsoft.com/office/drawing/2014/main" id="{F70ABA62-63A0-4096-927F-23FEECD8E02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57348" y="4295502"/>
            <a:ext cx="513007" cy="333374"/>
          </a:xfrm>
          <a:prstGeom prst="rect">
            <a:avLst/>
          </a:prstGeom>
          <a:noFill/>
          <a:ln>
            <a:noFill/>
          </a:ln>
        </p:spPr>
      </p:pic>
    </p:spTree>
    <p:extLst>
      <p:ext uri="{BB962C8B-B14F-4D97-AF65-F5344CB8AC3E}">
        <p14:creationId xmlns:p14="http://schemas.microsoft.com/office/powerpoint/2010/main" val="2643216635"/>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692F82-67AF-4444-B4DA-DE62B844316E}"/>
              </a:ext>
            </a:extLst>
          </p:cNvPr>
          <p:cNvSpPr txBox="1"/>
          <p:nvPr/>
        </p:nvSpPr>
        <p:spPr>
          <a:xfrm>
            <a:off x="2090057" y="2464526"/>
            <a:ext cx="8011886" cy="954107"/>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End of </a:t>
            </a:r>
          </a:p>
          <a:p>
            <a:pPr algn="ctr"/>
            <a:r>
              <a:rPr lang="en-US" sz="2800" dirty="0">
                <a:latin typeface="Times New Roman" panose="02020603050405020304" pitchFamily="18" charset="0"/>
                <a:cs typeface="Times New Roman" panose="02020603050405020304" pitchFamily="18" charset="0"/>
              </a:rPr>
              <a:t>Application of the formalism of RSA Cryptography</a:t>
            </a:r>
          </a:p>
        </p:txBody>
      </p:sp>
    </p:spTree>
    <p:extLst>
      <p:ext uri="{BB962C8B-B14F-4D97-AF65-F5344CB8AC3E}">
        <p14:creationId xmlns:p14="http://schemas.microsoft.com/office/powerpoint/2010/main" val="3412286925"/>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t>Section 07</a:t>
            </a:r>
          </a:p>
        </p:txBody>
      </p:sp>
      <p:sp>
        <p:nvSpPr>
          <p:cNvPr id="3" name="Subtitle 2"/>
          <p:cNvSpPr>
            <a:spLocks noGrp="1"/>
          </p:cNvSpPr>
          <p:nvPr>
            <p:ph type="subTitle" idx="1"/>
          </p:nvPr>
        </p:nvSpPr>
        <p:spPr/>
        <p:txBody>
          <a:bodyPr>
            <a:normAutofit/>
          </a:bodyPr>
          <a:lstStyle/>
          <a:p>
            <a:r>
              <a:rPr lang="en-US" sz="3600" dirty="0"/>
              <a:t>Introducing Foundations</a:t>
            </a:r>
          </a:p>
        </p:txBody>
      </p:sp>
    </p:spTree>
    <p:extLst>
      <p:ext uri="{BB962C8B-B14F-4D97-AF65-F5344CB8AC3E}">
        <p14:creationId xmlns:p14="http://schemas.microsoft.com/office/powerpoint/2010/main" val="18637216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 of back tracking &#10; ">
            <a:extLst>
              <a:ext uri="{FF2B5EF4-FFF2-40B4-BE49-F238E27FC236}">
                <a16:creationId xmlns:a16="http://schemas.microsoft.com/office/drawing/2014/main" id="{86B9A09C-C153-401A-BF96-FAF3F0DA09F4}"/>
              </a:ext>
            </a:extLst>
          </p:cNvPr>
          <p:cNvPicPr/>
          <p:nvPr/>
        </p:nvPicPr>
        <p:blipFill rotWithShape="1">
          <a:blip r:embed="rId2">
            <a:extLst>
              <a:ext uri="{28A0092B-C50C-407E-A947-70E740481C1C}">
                <a14:useLocalDpi xmlns:a14="http://schemas.microsoft.com/office/drawing/2010/main" val="0"/>
              </a:ext>
            </a:extLst>
          </a:blip>
          <a:srcRect l="3623" t="28669" r="8975" b="13062"/>
          <a:stretch/>
        </p:blipFill>
        <p:spPr bwMode="auto">
          <a:xfrm>
            <a:off x="2272748" y="2504660"/>
            <a:ext cx="7646503" cy="3763618"/>
          </a:xfrm>
          <a:prstGeom prst="rect">
            <a:avLst/>
          </a:prstGeom>
          <a:noFill/>
          <a:ln>
            <a:noFill/>
          </a:ln>
        </p:spPr>
      </p:pic>
      <p:sp>
        <p:nvSpPr>
          <p:cNvPr id="3" name="TextBox 2">
            <a:extLst>
              <a:ext uri="{FF2B5EF4-FFF2-40B4-BE49-F238E27FC236}">
                <a16:creationId xmlns:a16="http://schemas.microsoft.com/office/drawing/2014/main" id="{F3C3C478-321C-4CD7-AA3E-FF23F20D1F65}"/>
              </a:ext>
            </a:extLst>
          </p:cNvPr>
          <p:cNvSpPr txBox="1"/>
          <p:nvPr/>
        </p:nvSpPr>
        <p:spPr>
          <a:xfrm>
            <a:off x="2272748" y="1344907"/>
            <a:ext cx="4678017" cy="523220"/>
          </a:xfrm>
          <a:prstGeom prst="rect">
            <a:avLst/>
          </a:prstGeom>
          <a:noFill/>
        </p:spPr>
        <p:txBody>
          <a:bodyPr wrap="square" rtlCol="0">
            <a:spAutoFit/>
          </a:bodyPr>
          <a:lstStyle/>
          <a:p>
            <a:r>
              <a:rPr lang="en-US" sz="2800" dirty="0"/>
              <a:t>Dynamic Programming</a:t>
            </a:r>
          </a:p>
        </p:txBody>
      </p:sp>
    </p:spTree>
    <p:extLst>
      <p:ext uri="{BB962C8B-B14F-4D97-AF65-F5344CB8AC3E}">
        <p14:creationId xmlns:p14="http://schemas.microsoft.com/office/powerpoint/2010/main" val="246023680"/>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9DF66-F324-469C-B79C-C6B5D930E106}"/>
              </a:ext>
            </a:extLst>
          </p:cNvPr>
          <p:cNvSpPr>
            <a:spLocks noGrp="1"/>
          </p:cNvSpPr>
          <p:nvPr>
            <p:ph type="title"/>
          </p:nvPr>
        </p:nvSpPr>
        <p:spPr>
          <a:xfrm>
            <a:off x="1965960" y="1549324"/>
            <a:ext cx="9537122" cy="4830494"/>
          </a:xfrm>
        </p:spPr>
        <p:txBody>
          <a:bodyPr>
            <a:normAutofit fontScale="90000"/>
          </a:bodyPr>
          <a:lstStyle/>
          <a:p>
            <a:br>
              <a:rPr lang="en-US" dirty="0">
                <a:latin typeface="+mn-lt"/>
              </a:rPr>
            </a:br>
            <a:r>
              <a:rPr lang="en-US" sz="2400" dirty="0">
                <a:latin typeface="+mn-lt"/>
              </a:rPr>
              <a:t> </a:t>
            </a:r>
            <a:br>
              <a:rPr lang="en-US" sz="2400" dirty="0">
                <a:latin typeface="+mn-lt"/>
              </a:rPr>
            </a:br>
            <a:r>
              <a:rPr lang="en-US" sz="2700" dirty="0">
                <a:latin typeface="+mn-lt"/>
              </a:rPr>
              <a:t>Direct-Addressing Table[4 – 5] </a:t>
            </a:r>
            <a:br>
              <a:rPr lang="en-US" sz="2700" dirty="0">
                <a:latin typeface="+mn-lt"/>
              </a:rPr>
            </a:br>
            <a:r>
              <a:rPr lang="en-US" sz="2700" dirty="0">
                <a:latin typeface="+mn-lt"/>
              </a:rPr>
              <a:t>Hash table [6 - 12]</a:t>
            </a:r>
            <a:br>
              <a:rPr lang="en-US" sz="2700" dirty="0">
                <a:latin typeface="+mn-lt"/>
              </a:rPr>
            </a:br>
            <a:r>
              <a:rPr lang="en-US" sz="2700" dirty="0">
                <a:latin typeface="+mn-lt"/>
              </a:rPr>
              <a:t>Collision Resolutions [13-24]</a:t>
            </a:r>
            <a:br>
              <a:rPr lang="en-US" sz="2700" dirty="0">
                <a:latin typeface="+mn-lt"/>
              </a:rPr>
            </a:br>
            <a:r>
              <a:rPr lang="en-US" sz="2700" dirty="0">
                <a:latin typeface="+mn-lt"/>
              </a:rPr>
              <a:t>	Linear Probing [14]</a:t>
            </a:r>
            <a:br>
              <a:rPr lang="en-US" sz="2700" dirty="0">
                <a:latin typeface="+mn-lt"/>
              </a:rPr>
            </a:br>
            <a:r>
              <a:rPr lang="en-US" sz="2700" dirty="0">
                <a:latin typeface="+mn-lt"/>
              </a:rPr>
              <a:t>              Open Hashing (Chaining) [15 -17]</a:t>
            </a:r>
            <a:br>
              <a:rPr lang="en-US" sz="2700" dirty="0">
                <a:latin typeface="+mn-lt"/>
              </a:rPr>
            </a:br>
            <a:r>
              <a:rPr lang="en-US" sz="2700" dirty="0">
                <a:latin typeface="+mn-lt"/>
              </a:rPr>
              <a:t>                       Load Factor [18], Simple Uniform[19], </a:t>
            </a:r>
            <a:r>
              <a:rPr lang="en-US" sz="2700">
                <a:latin typeface="+mn-lt"/>
              </a:rPr>
              <a:t>and </a:t>
            </a:r>
            <a:br>
              <a:rPr lang="en-US" sz="2700">
                <a:latin typeface="+mn-lt"/>
              </a:rPr>
            </a:br>
            <a:r>
              <a:rPr lang="en-US" sz="2700">
                <a:latin typeface="+mn-lt"/>
              </a:rPr>
              <a:t>                       Performance </a:t>
            </a:r>
            <a:r>
              <a:rPr lang="en-US" sz="2700" dirty="0">
                <a:latin typeface="+mn-lt"/>
              </a:rPr>
              <a:t>[20-24] </a:t>
            </a:r>
            <a:br>
              <a:rPr lang="en-US" sz="2700" dirty="0">
                <a:latin typeface="+mn-lt"/>
              </a:rPr>
            </a:br>
            <a:r>
              <a:rPr lang="en-US" sz="2700" dirty="0">
                <a:latin typeface="+mn-lt"/>
              </a:rPr>
              <a:t>              Good Hash functions [25 – 50]</a:t>
            </a:r>
            <a:br>
              <a:rPr lang="en-US" sz="2700" dirty="0">
                <a:latin typeface="+mn-lt"/>
              </a:rPr>
            </a:br>
            <a:r>
              <a:rPr lang="en-US" sz="2700" dirty="0">
                <a:latin typeface="+mn-lt"/>
              </a:rPr>
              <a:t>	         Assumptions [26], Key Interpretations [28], </a:t>
            </a:r>
            <a:br>
              <a:rPr lang="en-US" sz="2700" dirty="0">
                <a:latin typeface="+mn-lt"/>
              </a:rPr>
            </a:br>
            <a:r>
              <a:rPr lang="en-US" sz="2700" dirty="0">
                <a:latin typeface="+mn-lt"/>
              </a:rPr>
              <a:t>                       Modular Hashing [30, 32], Multiplication Hashing [33, 36], </a:t>
            </a:r>
            <a:br>
              <a:rPr lang="en-US" sz="2700" dirty="0">
                <a:latin typeface="+mn-lt"/>
              </a:rPr>
            </a:br>
            <a:r>
              <a:rPr lang="en-US" sz="2700" dirty="0">
                <a:latin typeface="+mn-lt"/>
              </a:rPr>
              <a:t>                       Universal hashing [37-38, 40-41]</a:t>
            </a:r>
            <a:br>
              <a:rPr lang="en-US" sz="2700" dirty="0">
                <a:latin typeface="+mn-lt"/>
              </a:rPr>
            </a:br>
            <a:r>
              <a:rPr lang="en-US" sz="2700" dirty="0">
                <a:latin typeface="+mn-lt"/>
              </a:rPr>
              <a:t>             Open Addressing (Closed Hashing)[51-70]</a:t>
            </a:r>
            <a:br>
              <a:rPr lang="en-US" sz="2700" dirty="0">
                <a:latin typeface="+mn-lt"/>
              </a:rPr>
            </a:br>
            <a:r>
              <a:rPr lang="en-US" sz="2700" dirty="0">
                <a:latin typeface="+mn-lt"/>
              </a:rPr>
              <a:t>                       Linear Probing [59 - 61], Quadratic Probing [62],  </a:t>
            </a:r>
            <a:br>
              <a:rPr lang="en-US" sz="2700" dirty="0">
                <a:latin typeface="+mn-lt"/>
              </a:rPr>
            </a:br>
            <a:r>
              <a:rPr lang="en-US" sz="2700" dirty="0">
                <a:latin typeface="+mn-lt"/>
              </a:rPr>
              <a:t>                       Double Hashing [63 - 66]</a:t>
            </a:r>
            <a:br>
              <a:rPr lang="en-US" sz="2400" dirty="0">
                <a:latin typeface="+mn-lt"/>
              </a:rPr>
            </a:br>
            <a:br>
              <a:rPr lang="en-US" sz="2400" dirty="0">
                <a:latin typeface="+mn-lt"/>
              </a:rPr>
            </a:br>
            <a:endParaRPr lang="en-US" dirty="0">
              <a:latin typeface="+mn-lt"/>
            </a:endParaRPr>
          </a:p>
        </p:txBody>
      </p:sp>
      <p:pic>
        <p:nvPicPr>
          <p:cNvPr id="3" name="Picture 2" descr="Emoticon smiley with thumb up Stock Vector - 16515884">
            <a:extLst>
              <a:ext uri="{FF2B5EF4-FFF2-40B4-BE49-F238E27FC236}">
                <a16:creationId xmlns:a16="http://schemas.microsoft.com/office/drawing/2014/main" id="{F70ABA62-63A0-4096-927F-23FEECD8E02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95549" y="964549"/>
            <a:ext cx="386516" cy="350792"/>
          </a:xfrm>
          <a:prstGeom prst="rect">
            <a:avLst/>
          </a:prstGeom>
          <a:noFill/>
          <a:ln>
            <a:noFill/>
          </a:ln>
        </p:spPr>
      </p:pic>
      <p:sp>
        <p:nvSpPr>
          <p:cNvPr id="4" name="TextBox 3">
            <a:extLst>
              <a:ext uri="{FF2B5EF4-FFF2-40B4-BE49-F238E27FC236}">
                <a16:creationId xmlns:a16="http://schemas.microsoft.com/office/drawing/2014/main" id="{2313880D-F7F0-9207-D74F-237CB98587E0}"/>
              </a:ext>
            </a:extLst>
          </p:cNvPr>
          <p:cNvSpPr txBox="1"/>
          <p:nvPr/>
        </p:nvSpPr>
        <p:spPr>
          <a:xfrm>
            <a:off x="1965960" y="964549"/>
            <a:ext cx="9578340" cy="584775"/>
          </a:xfrm>
          <a:prstGeom prst="rect">
            <a:avLst/>
          </a:prstGeom>
          <a:noFill/>
        </p:spPr>
        <p:txBody>
          <a:bodyPr wrap="square" rtlCol="0">
            <a:spAutoFit/>
          </a:bodyPr>
          <a:lstStyle/>
          <a:p>
            <a:r>
              <a:rPr lang="en-US" sz="3200" dirty="0">
                <a:latin typeface="+mn-lt"/>
              </a:rPr>
              <a:t>Contents</a:t>
            </a:r>
            <a:endParaRPr lang="en-US" sz="3200" dirty="0"/>
          </a:p>
        </p:txBody>
      </p:sp>
    </p:spTree>
    <p:extLst>
      <p:ext uri="{BB962C8B-B14F-4D97-AF65-F5344CB8AC3E}">
        <p14:creationId xmlns:p14="http://schemas.microsoft.com/office/powerpoint/2010/main" val="984645775"/>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9DF66-F324-469C-B79C-C6B5D930E106}"/>
              </a:ext>
            </a:extLst>
          </p:cNvPr>
          <p:cNvSpPr>
            <a:spLocks noGrp="1"/>
          </p:cNvSpPr>
          <p:nvPr>
            <p:ph type="title"/>
          </p:nvPr>
        </p:nvSpPr>
        <p:spPr>
          <a:xfrm>
            <a:off x="838200" y="2599039"/>
            <a:ext cx="10515600" cy="1325563"/>
          </a:xfrm>
        </p:spPr>
        <p:txBody>
          <a:bodyPr/>
          <a:lstStyle/>
          <a:p>
            <a:pPr algn="ctr"/>
            <a:r>
              <a:rPr lang="en-US" dirty="0">
                <a:latin typeface="+mn-lt"/>
              </a:rPr>
              <a:t>Hash Tables</a:t>
            </a:r>
          </a:p>
        </p:txBody>
      </p:sp>
      <p:pic>
        <p:nvPicPr>
          <p:cNvPr id="3" name="Picture 2" descr="Emoticon smiley with thumb up Stock Vector - 16515884">
            <a:extLst>
              <a:ext uri="{FF2B5EF4-FFF2-40B4-BE49-F238E27FC236}">
                <a16:creationId xmlns:a16="http://schemas.microsoft.com/office/drawing/2014/main" id="{F70ABA62-63A0-4096-927F-23FEECD8E02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776159" y="2599039"/>
            <a:ext cx="386516" cy="350792"/>
          </a:xfrm>
          <a:prstGeom prst="rect">
            <a:avLst/>
          </a:prstGeom>
          <a:noFill/>
          <a:ln>
            <a:noFill/>
          </a:ln>
        </p:spPr>
      </p:pic>
    </p:spTree>
    <p:extLst>
      <p:ext uri="{BB962C8B-B14F-4D97-AF65-F5344CB8AC3E}">
        <p14:creationId xmlns:p14="http://schemas.microsoft.com/office/powerpoint/2010/main" val="3099922158"/>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A9D4968-3347-4544-948B-2A223944E5A4}"/>
              </a:ext>
            </a:extLst>
          </p:cNvPr>
          <p:cNvSpPr/>
          <p:nvPr/>
        </p:nvSpPr>
        <p:spPr>
          <a:xfrm>
            <a:off x="1480457" y="1854926"/>
            <a:ext cx="3631474" cy="319604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  (Universe of keys)</a:t>
            </a:r>
          </a:p>
          <a:p>
            <a:pPr algn="ctr"/>
            <a:endParaRPr lang="en-US" dirty="0">
              <a:solidFill>
                <a:schemeClr val="tx1"/>
              </a:solidFill>
            </a:endParaRPr>
          </a:p>
          <a:p>
            <a:pPr marL="342900" indent="-342900" algn="ctr">
              <a:buAutoNum type="arabicPlain" startAt="9"/>
            </a:pPr>
            <a:r>
              <a:rPr lang="en-US" dirty="0">
                <a:solidFill>
                  <a:schemeClr val="tx1"/>
                </a:solidFill>
              </a:rPr>
              <a:t>             0         6</a:t>
            </a:r>
          </a:p>
          <a:p>
            <a:pPr algn="ctr"/>
            <a:r>
              <a:rPr lang="en-US" dirty="0">
                <a:solidFill>
                  <a:schemeClr val="tx1"/>
                </a:solidFill>
              </a:rPr>
              <a:t>1                           4            7</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3" name="Oval 2">
            <a:extLst>
              <a:ext uri="{FF2B5EF4-FFF2-40B4-BE49-F238E27FC236}">
                <a16:creationId xmlns:a16="http://schemas.microsoft.com/office/drawing/2014/main" id="{72586541-C023-4C76-85A0-7E54FCC3759C}"/>
              </a:ext>
            </a:extLst>
          </p:cNvPr>
          <p:cNvSpPr/>
          <p:nvPr/>
        </p:nvSpPr>
        <p:spPr>
          <a:xfrm>
            <a:off x="2673531" y="2717074"/>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409AB895-8B7D-43A7-9A7B-221335183042}"/>
              </a:ext>
            </a:extLst>
          </p:cNvPr>
          <p:cNvSpPr/>
          <p:nvPr/>
        </p:nvSpPr>
        <p:spPr>
          <a:xfrm>
            <a:off x="2695296" y="3034939"/>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8C3B169-93E0-4FCB-9F44-2ED1BE55FF1F}"/>
              </a:ext>
            </a:extLst>
          </p:cNvPr>
          <p:cNvSpPr/>
          <p:nvPr/>
        </p:nvSpPr>
        <p:spPr>
          <a:xfrm>
            <a:off x="3579222" y="2612569"/>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1111</a:t>
            </a:r>
          </a:p>
        </p:txBody>
      </p:sp>
      <p:sp>
        <p:nvSpPr>
          <p:cNvPr id="6" name="Oval 5">
            <a:extLst>
              <a:ext uri="{FF2B5EF4-FFF2-40B4-BE49-F238E27FC236}">
                <a16:creationId xmlns:a16="http://schemas.microsoft.com/office/drawing/2014/main" id="{0DDE017E-50BE-427C-BC5C-0CEC2F1988E6}"/>
              </a:ext>
            </a:extLst>
          </p:cNvPr>
          <p:cNvSpPr/>
          <p:nvPr/>
        </p:nvSpPr>
        <p:spPr>
          <a:xfrm>
            <a:off x="4254138" y="2764969"/>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1111</a:t>
            </a:r>
          </a:p>
        </p:txBody>
      </p:sp>
      <p:sp>
        <p:nvSpPr>
          <p:cNvPr id="7" name="Oval 6">
            <a:extLst>
              <a:ext uri="{FF2B5EF4-FFF2-40B4-BE49-F238E27FC236}">
                <a16:creationId xmlns:a16="http://schemas.microsoft.com/office/drawing/2014/main" id="{97492A84-9E0C-441C-B08B-FB5BBFB1BC21}"/>
              </a:ext>
            </a:extLst>
          </p:cNvPr>
          <p:cNvSpPr/>
          <p:nvPr/>
        </p:nvSpPr>
        <p:spPr>
          <a:xfrm>
            <a:off x="3884023" y="3030582"/>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1111</a:t>
            </a:r>
          </a:p>
        </p:txBody>
      </p:sp>
      <p:sp>
        <p:nvSpPr>
          <p:cNvPr id="8" name="Oval 7">
            <a:extLst>
              <a:ext uri="{FF2B5EF4-FFF2-40B4-BE49-F238E27FC236}">
                <a16:creationId xmlns:a16="http://schemas.microsoft.com/office/drawing/2014/main" id="{111351EB-950A-497F-ADF9-1928BF91F695}"/>
              </a:ext>
            </a:extLst>
          </p:cNvPr>
          <p:cNvSpPr/>
          <p:nvPr/>
        </p:nvSpPr>
        <p:spPr>
          <a:xfrm>
            <a:off x="3139441" y="3182982"/>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1111</a:t>
            </a:r>
          </a:p>
        </p:txBody>
      </p:sp>
      <p:sp>
        <p:nvSpPr>
          <p:cNvPr id="9" name="Oval 8">
            <a:extLst>
              <a:ext uri="{FF2B5EF4-FFF2-40B4-BE49-F238E27FC236}">
                <a16:creationId xmlns:a16="http://schemas.microsoft.com/office/drawing/2014/main" id="{A670F037-D702-4BAB-B7D3-9064C63B5960}"/>
              </a:ext>
            </a:extLst>
          </p:cNvPr>
          <p:cNvSpPr/>
          <p:nvPr/>
        </p:nvSpPr>
        <p:spPr>
          <a:xfrm>
            <a:off x="2048692" y="3429001"/>
            <a:ext cx="2634344" cy="123661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 (actual keys)</a:t>
            </a:r>
          </a:p>
          <a:p>
            <a:pPr algn="ctr"/>
            <a:r>
              <a:rPr lang="en-US" dirty="0">
                <a:solidFill>
                  <a:schemeClr val="tx1"/>
                </a:solidFill>
              </a:rPr>
              <a:t>2</a:t>
            </a:r>
          </a:p>
          <a:p>
            <a:pPr algn="ctr"/>
            <a:r>
              <a:rPr lang="en-US" dirty="0">
                <a:solidFill>
                  <a:schemeClr val="tx1"/>
                </a:solidFill>
              </a:rPr>
              <a:t>3</a:t>
            </a:r>
          </a:p>
          <a:p>
            <a:pPr algn="ctr"/>
            <a:r>
              <a:rPr lang="en-US" dirty="0">
                <a:solidFill>
                  <a:schemeClr val="tx1"/>
                </a:solidFill>
              </a:rPr>
              <a:t>5          8</a:t>
            </a:r>
          </a:p>
        </p:txBody>
      </p:sp>
      <p:sp>
        <p:nvSpPr>
          <p:cNvPr id="10" name="Oval 9">
            <a:extLst>
              <a:ext uri="{FF2B5EF4-FFF2-40B4-BE49-F238E27FC236}">
                <a16:creationId xmlns:a16="http://schemas.microsoft.com/office/drawing/2014/main" id="{C39B2DC9-937D-42B7-9FAF-E97B1C4D5BC1}"/>
              </a:ext>
            </a:extLst>
          </p:cNvPr>
          <p:cNvSpPr/>
          <p:nvPr/>
        </p:nvSpPr>
        <p:spPr>
          <a:xfrm>
            <a:off x="3566160" y="3914505"/>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48AD1BC-1F02-4CF1-AF60-E2572168381D}"/>
              </a:ext>
            </a:extLst>
          </p:cNvPr>
          <p:cNvSpPr/>
          <p:nvPr/>
        </p:nvSpPr>
        <p:spPr>
          <a:xfrm>
            <a:off x="3526963" y="4153995"/>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1116C4E-AAB8-4D89-9C28-8C70D1EDD911}"/>
              </a:ext>
            </a:extLst>
          </p:cNvPr>
          <p:cNvSpPr/>
          <p:nvPr/>
        </p:nvSpPr>
        <p:spPr>
          <a:xfrm flipV="1">
            <a:off x="3853537" y="443485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229F055-2847-4A39-AC58-D5CA14827B2C}"/>
              </a:ext>
            </a:extLst>
          </p:cNvPr>
          <p:cNvSpPr/>
          <p:nvPr/>
        </p:nvSpPr>
        <p:spPr>
          <a:xfrm>
            <a:off x="3165553" y="4463157"/>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Table 13">
            <a:extLst>
              <a:ext uri="{FF2B5EF4-FFF2-40B4-BE49-F238E27FC236}">
                <a16:creationId xmlns:a16="http://schemas.microsoft.com/office/drawing/2014/main" id="{AEF1F043-0E7B-413F-BE5C-7459D9BA46BB}"/>
              </a:ext>
            </a:extLst>
          </p:cNvPr>
          <p:cNvGraphicFramePr>
            <a:graphicFrameLocks noGrp="1"/>
          </p:cNvGraphicFramePr>
          <p:nvPr/>
        </p:nvGraphicFramePr>
        <p:xfrm>
          <a:off x="5429786" y="1137680"/>
          <a:ext cx="1049391" cy="3708400"/>
        </p:xfrm>
        <a:graphic>
          <a:graphicData uri="http://schemas.openxmlformats.org/drawingml/2006/table">
            <a:tbl>
              <a:tblPr firstRow="1" bandRow="1">
                <a:tableStyleId>{5C22544A-7EE6-4342-B048-85BDC9FD1C3A}</a:tableStyleId>
              </a:tblPr>
              <a:tblGrid>
                <a:gridCol w="639199">
                  <a:extLst>
                    <a:ext uri="{9D8B030D-6E8A-4147-A177-3AD203B41FA5}">
                      <a16:colId xmlns:a16="http://schemas.microsoft.com/office/drawing/2014/main" val="904310565"/>
                    </a:ext>
                  </a:extLst>
                </a:gridCol>
                <a:gridCol w="410192">
                  <a:extLst>
                    <a:ext uri="{9D8B030D-6E8A-4147-A177-3AD203B41FA5}">
                      <a16:colId xmlns:a16="http://schemas.microsoft.com/office/drawing/2014/main" val="184743078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215508"/>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7828927"/>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988984"/>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227137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15829231"/>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05898984"/>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39492052"/>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80070408"/>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0573346"/>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40289182"/>
                  </a:ext>
                </a:extLst>
              </a:tr>
            </a:tbl>
          </a:graphicData>
        </a:graphic>
      </p:graphicFrame>
      <p:sp>
        <p:nvSpPr>
          <p:cNvPr id="16" name="TextBox 15">
            <a:extLst>
              <a:ext uri="{FF2B5EF4-FFF2-40B4-BE49-F238E27FC236}">
                <a16:creationId xmlns:a16="http://schemas.microsoft.com/office/drawing/2014/main" id="{9FDD51DB-EDB7-4E2E-8C54-000B05225D55}"/>
              </a:ext>
            </a:extLst>
          </p:cNvPr>
          <p:cNvSpPr txBox="1"/>
          <p:nvPr/>
        </p:nvSpPr>
        <p:spPr>
          <a:xfrm>
            <a:off x="5429786" y="670561"/>
            <a:ext cx="666214" cy="369332"/>
          </a:xfrm>
          <a:prstGeom prst="rect">
            <a:avLst/>
          </a:prstGeom>
          <a:noFill/>
        </p:spPr>
        <p:txBody>
          <a:bodyPr wrap="square" rtlCol="0">
            <a:spAutoFit/>
          </a:bodyPr>
          <a:lstStyle/>
          <a:p>
            <a:r>
              <a:rPr lang="en-US" dirty="0"/>
              <a:t>   T</a:t>
            </a:r>
          </a:p>
        </p:txBody>
      </p:sp>
      <p:graphicFrame>
        <p:nvGraphicFramePr>
          <p:cNvPr id="20" name="Table 19">
            <a:extLst>
              <a:ext uri="{FF2B5EF4-FFF2-40B4-BE49-F238E27FC236}">
                <a16:creationId xmlns:a16="http://schemas.microsoft.com/office/drawing/2014/main" id="{B7C2EDBF-C300-4FFE-8BA1-1129044CA6E8}"/>
              </a:ext>
            </a:extLst>
          </p:cNvPr>
          <p:cNvGraphicFramePr>
            <a:graphicFrameLocks noGrp="1"/>
          </p:cNvGraphicFramePr>
          <p:nvPr/>
        </p:nvGraphicFramePr>
        <p:xfrm>
          <a:off x="6882673" y="1854926"/>
          <a:ext cx="1852024" cy="370840"/>
        </p:xfrm>
        <a:graphic>
          <a:graphicData uri="http://schemas.openxmlformats.org/drawingml/2006/table">
            <a:tbl>
              <a:tblPr firstRow="1" bandRow="1">
                <a:tableStyleId>{5C22544A-7EE6-4342-B048-85BDC9FD1C3A}</a:tableStyleId>
              </a:tblPr>
              <a:tblGrid>
                <a:gridCol w="926012">
                  <a:extLst>
                    <a:ext uri="{9D8B030D-6E8A-4147-A177-3AD203B41FA5}">
                      <a16:colId xmlns:a16="http://schemas.microsoft.com/office/drawing/2014/main" val="3185650537"/>
                    </a:ext>
                  </a:extLst>
                </a:gridCol>
                <a:gridCol w="926012">
                  <a:extLst>
                    <a:ext uri="{9D8B030D-6E8A-4147-A177-3AD203B41FA5}">
                      <a16:colId xmlns:a16="http://schemas.microsoft.com/office/drawing/2014/main" val="3608346953"/>
                    </a:ext>
                  </a:extLst>
                </a:gridCol>
              </a:tblGrid>
              <a:tr h="370840">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64785404"/>
                  </a:ext>
                </a:extLst>
              </a:tr>
            </a:tbl>
          </a:graphicData>
        </a:graphic>
      </p:graphicFrame>
      <p:graphicFrame>
        <p:nvGraphicFramePr>
          <p:cNvPr id="21" name="Table 20">
            <a:extLst>
              <a:ext uri="{FF2B5EF4-FFF2-40B4-BE49-F238E27FC236}">
                <a16:creationId xmlns:a16="http://schemas.microsoft.com/office/drawing/2014/main" id="{71F6BF4F-2ACC-4E04-B1D6-7E178DE538AA}"/>
              </a:ext>
            </a:extLst>
          </p:cNvPr>
          <p:cNvGraphicFramePr>
            <a:graphicFrameLocks noGrp="1"/>
          </p:cNvGraphicFramePr>
          <p:nvPr/>
        </p:nvGraphicFramePr>
        <p:xfrm>
          <a:off x="6882673" y="2241729"/>
          <a:ext cx="1852024" cy="370840"/>
        </p:xfrm>
        <a:graphic>
          <a:graphicData uri="http://schemas.openxmlformats.org/drawingml/2006/table">
            <a:tbl>
              <a:tblPr firstRow="1" bandRow="1">
                <a:tableStyleId>{5C22544A-7EE6-4342-B048-85BDC9FD1C3A}</a:tableStyleId>
              </a:tblPr>
              <a:tblGrid>
                <a:gridCol w="926012">
                  <a:extLst>
                    <a:ext uri="{9D8B030D-6E8A-4147-A177-3AD203B41FA5}">
                      <a16:colId xmlns:a16="http://schemas.microsoft.com/office/drawing/2014/main" val="3185650537"/>
                    </a:ext>
                  </a:extLst>
                </a:gridCol>
                <a:gridCol w="926012">
                  <a:extLst>
                    <a:ext uri="{9D8B030D-6E8A-4147-A177-3AD203B41FA5}">
                      <a16:colId xmlns:a16="http://schemas.microsoft.com/office/drawing/2014/main" val="3608346953"/>
                    </a:ext>
                  </a:extLst>
                </a:gridCol>
              </a:tblGrid>
              <a:tr h="370840">
                <a:tc>
                  <a:txBody>
                    <a:bodyPr/>
                    <a:lstStyle/>
                    <a:p>
                      <a:pPr algn="ctr"/>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64785404"/>
                  </a:ext>
                </a:extLst>
              </a:tr>
            </a:tbl>
          </a:graphicData>
        </a:graphic>
      </p:graphicFrame>
      <p:graphicFrame>
        <p:nvGraphicFramePr>
          <p:cNvPr id="22" name="Table 21">
            <a:extLst>
              <a:ext uri="{FF2B5EF4-FFF2-40B4-BE49-F238E27FC236}">
                <a16:creationId xmlns:a16="http://schemas.microsoft.com/office/drawing/2014/main" id="{385C7D8F-9F33-4CA1-A314-637114062EC2}"/>
              </a:ext>
            </a:extLst>
          </p:cNvPr>
          <p:cNvGraphicFramePr>
            <a:graphicFrameLocks noGrp="1"/>
          </p:cNvGraphicFramePr>
          <p:nvPr/>
        </p:nvGraphicFramePr>
        <p:xfrm>
          <a:off x="6882673" y="2991880"/>
          <a:ext cx="1852024" cy="370840"/>
        </p:xfrm>
        <a:graphic>
          <a:graphicData uri="http://schemas.openxmlformats.org/drawingml/2006/table">
            <a:tbl>
              <a:tblPr firstRow="1" bandRow="1">
                <a:tableStyleId>{5C22544A-7EE6-4342-B048-85BDC9FD1C3A}</a:tableStyleId>
              </a:tblPr>
              <a:tblGrid>
                <a:gridCol w="926012">
                  <a:extLst>
                    <a:ext uri="{9D8B030D-6E8A-4147-A177-3AD203B41FA5}">
                      <a16:colId xmlns:a16="http://schemas.microsoft.com/office/drawing/2014/main" val="3185650537"/>
                    </a:ext>
                  </a:extLst>
                </a:gridCol>
                <a:gridCol w="926012">
                  <a:extLst>
                    <a:ext uri="{9D8B030D-6E8A-4147-A177-3AD203B41FA5}">
                      <a16:colId xmlns:a16="http://schemas.microsoft.com/office/drawing/2014/main" val="3608346953"/>
                    </a:ext>
                  </a:extLst>
                </a:gridCol>
              </a:tblGrid>
              <a:tr h="370840">
                <a:tc>
                  <a:txBody>
                    <a:bodyPr/>
                    <a:lstStyle/>
                    <a:p>
                      <a:pPr algn="ctr"/>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64785404"/>
                  </a:ext>
                </a:extLst>
              </a:tr>
            </a:tbl>
          </a:graphicData>
        </a:graphic>
      </p:graphicFrame>
      <p:graphicFrame>
        <p:nvGraphicFramePr>
          <p:cNvPr id="23" name="Table 22">
            <a:extLst>
              <a:ext uri="{FF2B5EF4-FFF2-40B4-BE49-F238E27FC236}">
                <a16:creationId xmlns:a16="http://schemas.microsoft.com/office/drawing/2014/main" id="{07BDA589-035D-49C0-8914-9E96F8442480}"/>
              </a:ext>
            </a:extLst>
          </p:cNvPr>
          <p:cNvGraphicFramePr>
            <a:graphicFrameLocks noGrp="1"/>
          </p:cNvGraphicFramePr>
          <p:nvPr/>
        </p:nvGraphicFramePr>
        <p:xfrm>
          <a:off x="6882673" y="4139000"/>
          <a:ext cx="1852024" cy="370840"/>
        </p:xfrm>
        <a:graphic>
          <a:graphicData uri="http://schemas.openxmlformats.org/drawingml/2006/table">
            <a:tbl>
              <a:tblPr firstRow="1" bandRow="1">
                <a:tableStyleId>{5C22544A-7EE6-4342-B048-85BDC9FD1C3A}</a:tableStyleId>
              </a:tblPr>
              <a:tblGrid>
                <a:gridCol w="926012">
                  <a:extLst>
                    <a:ext uri="{9D8B030D-6E8A-4147-A177-3AD203B41FA5}">
                      <a16:colId xmlns:a16="http://schemas.microsoft.com/office/drawing/2014/main" val="3185650537"/>
                    </a:ext>
                  </a:extLst>
                </a:gridCol>
                <a:gridCol w="926012">
                  <a:extLst>
                    <a:ext uri="{9D8B030D-6E8A-4147-A177-3AD203B41FA5}">
                      <a16:colId xmlns:a16="http://schemas.microsoft.com/office/drawing/2014/main" val="3608346953"/>
                    </a:ext>
                  </a:extLst>
                </a:gridCol>
              </a:tblGrid>
              <a:tr h="370840">
                <a:tc>
                  <a:txBody>
                    <a:bodyPr/>
                    <a:lstStyle/>
                    <a:p>
                      <a:pPr algn="ctr"/>
                      <a:r>
                        <a:rPr lang="en-US"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64785404"/>
                  </a:ext>
                </a:extLst>
              </a:tr>
            </a:tbl>
          </a:graphicData>
        </a:graphic>
      </p:graphicFrame>
      <p:cxnSp>
        <p:nvCxnSpPr>
          <p:cNvPr id="25" name="Straight Arrow Connector 24">
            <a:extLst>
              <a:ext uri="{FF2B5EF4-FFF2-40B4-BE49-F238E27FC236}">
                <a16:creationId xmlns:a16="http://schemas.microsoft.com/office/drawing/2014/main" id="{3E41C66D-2BA1-4386-AD4D-BEB137AE4C10}"/>
              </a:ext>
            </a:extLst>
          </p:cNvPr>
          <p:cNvCxnSpPr>
            <a:cxnSpLocks/>
            <a:endCxn id="20" idx="1"/>
          </p:cNvCxnSpPr>
          <p:nvPr/>
        </p:nvCxnSpPr>
        <p:spPr>
          <a:xfrm flipV="1">
            <a:off x="5808605" y="2040346"/>
            <a:ext cx="1074068" cy="62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8D7F6E7-82D7-4572-8B31-78ACA9B2C4FC}"/>
              </a:ext>
            </a:extLst>
          </p:cNvPr>
          <p:cNvCxnSpPr>
            <a:cxnSpLocks/>
            <a:endCxn id="21" idx="1"/>
          </p:cNvCxnSpPr>
          <p:nvPr/>
        </p:nvCxnSpPr>
        <p:spPr>
          <a:xfrm>
            <a:off x="5808606" y="2427149"/>
            <a:ext cx="10740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EEE5AD3-0259-4C22-81BE-D1108C4B2C67}"/>
              </a:ext>
            </a:extLst>
          </p:cNvPr>
          <p:cNvCxnSpPr>
            <a:cxnSpLocks/>
            <a:endCxn id="22" idx="1"/>
          </p:cNvCxnSpPr>
          <p:nvPr/>
        </p:nvCxnSpPr>
        <p:spPr>
          <a:xfrm>
            <a:off x="5808605" y="3168593"/>
            <a:ext cx="1074068" cy="87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0D9A1F8-A57F-4DE5-8961-C2D02BA02F70}"/>
              </a:ext>
            </a:extLst>
          </p:cNvPr>
          <p:cNvCxnSpPr>
            <a:cxnSpLocks/>
            <a:endCxn id="23" idx="1"/>
          </p:cNvCxnSpPr>
          <p:nvPr/>
        </p:nvCxnSpPr>
        <p:spPr>
          <a:xfrm>
            <a:off x="5831466" y="4324420"/>
            <a:ext cx="105120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017FBB4-0A5D-4161-B29C-B2260B1B462F}"/>
              </a:ext>
            </a:extLst>
          </p:cNvPr>
          <p:cNvSpPr txBox="1"/>
          <p:nvPr/>
        </p:nvSpPr>
        <p:spPr>
          <a:xfrm>
            <a:off x="6819529" y="1105529"/>
            <a:ext cx="2107482" cy="369332"/>
          </a:xfrm>
          <a:prstGeom prst="rect">
            <a:avLst/>
          </a:prstGeom>
          <a:noFill/>
        </p:spPr>
        <p:txBody>
          <a:bodyPr wrap="square" rtlCol="0">
            <a:spAutoFit/>
          </a:bodyPr>
          <a:lstStyle/>
          <a:p>
            <a:r>
              <a:rPr lang="en-US" dirty="0"/>
              <a:t>Key      satellite data</a:t>
            </a:r>
          </a:p>
        </p:txBody>
      </p:sp>
      <p:cxnSp>
        <p:nvCxnSpPr>
          <p:cNvPr id="32" name="Straight Connector 31">
            <a:extLst>
              <a:ext uri="{FF2B5EF4-FFF2-40B4-BE49-F238E27FC236}">
                <a16:creationId xmlns:a16="http://schemas.microsoft.com/office/drawing/2014/main" id="{908C5E94-B759-4992-B8F2-B76C6A4A78E9}"/>
              </a:ext>
            </a:extLst>
          </p:cNvPr>
          <p:cNvCxnSpPr>
            <a:cxnSpLocks/>
          </p:cNvCxnSpPr>
          <p:nvPr/>
        </p:nvCxnSpPr>
        <p:spPr>
          <a:xfrm>
            <a:off x="7114903" y="1474861"/>
            <a:ext cx="252548" cy="3641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84C0291-9D9C-4D2A-B4C4-8469B16D8185}"/>
              </a:ext>
            </a:extLst>
          </p:cNvPr>
          <p:cNvCxnSpPr/>
          <p:nvPr/>
        </p:nvCxnSpPr>
        <p:spPr>
          <a:xfrm flipH="1">
            <a:off x="8177348" y="1384663"/>
            <a:ext cx="200297" cy="485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B4A4CC7-4874-462C-857E-2591DFF39EC3}"/>
              </a:ext>
            </a:extLst>
          </p:cNvPr>
          <p:cNvCxnSpPr/>
          <p:nvPr/>
        </p:nvCxnSpPr>
        <p:spPr>
          <a:xfrm flipH="1">
            <a:off x="5608320" y="1137680"/>
            <a:ext cx="357410" cy="3626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885423E-194D-4AA0-B8DD-80311C8675CD}"/>
              </a:ext>
            </a:extLst>
          </p:cNvPr>
          <p:cNvCxnSpPr/>
          <p:nvPr/>
        </p:nvCxnSpPr>
        <p:spPr>
          <a:xfrm flipH="1">
            <a:off x="5582182" y="1516877"/>
            <a:ext cx="357410" cy="3626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0882800-03CE-4F92-A1E5-86D85B4D918E}"/>
              </a:ext>
            </a:extLst>
          </p:cNvPr>
          <p:cNvCxnSpPr/>
          <p:nvPr/>
        </p:nvCxnSpPr>
        <p:spPr>
          <a:xfrm flipH="1">
            <a:off x="5582182" y="2629160"/>
            <a:ext cx="357410" cy="3626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C2B879F-B5E6-4767-AB74-5A567F5A6A5C}"/>
              </a:ext>
            </a:extLst>
          </p:cNvPr>
          <p:cNvCxnSpPr/>
          <p:nvPr/>
        </p:nvCxnSpPr>
        <p:spPr>
          <a:xfrm flipH="1">
            <a:off x="5594717" y="3358248"/>
            <a:ext cx="357410" cy="3626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2775B2C-3935-4DDA-B595-9BA9F1AD641D}"/>
              </a:ext>
            </a:extLst>
          </p:cNvPr>
          <p:cNvCxnSpPr/>
          <p:nvPr/>
        </p:nvCxnSpPr>
        <p:spPr>
          <a:xfrm flipH="1">
            <a:off x="5595063" y="3746155"/>
            <a:ext cx="357410" cy="3626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CE3616B-8E08-4EBF-85EB-95F0CF2852FD}"/>
              </a:ext>
            </a:extLst>
          </p:cNvPr>
          <p:cNvCxnSpPr/>
          <p:nvPr/>
        </p:nvCxnSpPr>
        <p:spPr>
          <a:xfrm flipH="1">
            <a:off x="5603772" y="4483475"/>
            <a:ext cx="357410" cy="362605"/>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98E73C81-75EB-4015-8027-808A19799F5F}"/>
              </a:ext>
            </a:extLst>
          </p:cNvPr>
          <p:cNvSpPr txBox="1"/>
          <p:nvPr/>
        </p:nvSpPr>
        <p:spPr>
          <a:xfrm>
            <a:off x="723537" y="5177014"/>
            <a:ext cx="8203474" cy="162662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Implement a dynamic set by a </a:t>
            </a:r>
            <a:r>
              <a:rPr lang="en-US" sz="2000" dirty="0">
                <a:solidFill>
                  <a:srgbClr val="0000FF"/>
                </a:solidFill>
                <a:latin typeface="Times New Roman" panose="02020603050405020304" pitchFamily="18" charset="0"/>
                <a:cs typeface="Times New Roman" panose="02020603050405020304" pitchFamily="18" charset="0"/>
              </a:rPr>
              <a:t>direct-address table T</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Each key in the universe U = {0, 1, 2, …, 9} corresponds to an index in table T. The set </a:t>
            </a:r>
            <a:r>
              <a:rPr lang="en-US" sz="2000" dirty="0">
                <a:solidFill>
                  <a:srgbClr val="0000FF"/>
                </a:solidFill>
                <a:latin typeface="Times New Roman" panose="02020603050405020304" pitchFamily="18" charset="0"/>
                <a:cs typeface="Times New Roman" panose="02020603050405020304" pitchFamily="18" charset="0"/>
              </a:rPr>
              <a:t>K = {2, 3, 5, 8} of actual keys determines the slots in the table that contains pointers to elements</a:t>
            </a:r>
            <a:r>
              <a:rPr lang="en-US" sz="2000" dirty="0">
                <a:latin typeface="Times New Roman" panose="02020603050405020304" pitchFamily="18" charset="0"/>
                <a:cs typeface="Times New Roman" panose="02020603050405020304" pitchFamily="18" charset="0"/>
              </a:rPr>
              <a:t>. The other slots contain / (NIL).  Each of </a:t>
            </a:r>
            <a:r>
              <a:rPr lang="en-US" sz="2000" dirty="0">
                <a:solidFill>
                  <a:srgbClr val="0000FF"/>
                </a:solidFill>
                <a:latin typeface="Times New Roman" panose="02020603050405020304" pitchFamily="18" charset="0"/>
                <a:cs typeface="Times New Roman" panose="02020603050405020304" pitchFamily="18" charset="0"/>
              </a:rPr>
              <a:t>the dictionary operations is fast: only O(1) time is required.</a:t>
            </a:r>
          </a:p>
        </p:txBody>
      </p:sp>
      <p:cxnSp>
        <p:nvCxnSpPr>
          <p:cNvPr id="44" name="Straight Arrow Connector 43">
            <a:extLst>
              <a:ext uri="{FF2B5EF4-FFF2-40B4-BE49-F238E27FC236}">
                <a16:creationId xmlns:a16="http://schemas.microsoft.com/office/drawing/2014/main" id="{04E183F9-66E9-4925-810E-065C92CC92F1}"/>
              </a:ext>
            </a:extLst>
          </p:cNvPr>
          <p:cNvCxnSpPr>
            <a:stCxn id="10" idx="7"/>
          </p:cNvCxnSpPr>
          <p:nvPr/>
        </p:nvCxnSpPr>
        <p:spPr>
          <a:xfrm flipV="1">
            <a:off x="3605184" y="2048328"/>
            <a:ext cx="1811540" cy="18728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798C160-BC09-45E9-A651-AA88A1300670}"/>
              </a:ext>
            </a:extLst>
          </p:cNvPr>
          <p:cNvCxnSpPr>
            <a:stCxn id="11" idx="7"/>
          </p:cNvCxnSpPr>
          <p:nvPr/>
        </p:nvCxnSpPr>
        <p:spPr>
          <a:xfrm flipV="1">
            <a:off x="3565987" y="2427149"/>
            <a:ext cx="1850737" cy="17335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D73DAA41-C78C-4FE3-AC2E-C5E9B7B97C45}"/>
              </a:ext>
            </a:extLst>
          </p:cNvPr>
          <p:cNvCxnSpPr>
            <a:cxnSpLocks/>
            <a:stCxn id="13" idx="4"/>
          </p:cNvCxnSpPr>
          <p:nvPr/>
        </p:nvCxnSpPr>
        <p:spPr>
          <a:xfrm flipV="1">
            <a:off x="3188413" y="3148508"/>
            <a:ext cx="2241373" cy="13603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6009927-9CD8-4360-A465-A508EC1A8CF1}"/>
              </a:ext>
            </a:extLst>
          </p:cNvPr>
          <p:cNvCxnSpPr>
            <a:cxnSpLocks/>
            <a:stCxn id="12" idx="6"/>
          </p:cNvCxnSpPr>
          <p:nvPr/>
        </p:nvCxnSpPr>
        <p:spPr>
          <a:xfrm flipV="1">
            <a:off x="3899256" y="4230181"/>
            <a:ext cx="1542491" cy="2275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9EA72292-4D93-442C-8B2D-6F467486C67C}"/>
                  </a:ext>
                </a:extLst>
              </p:cNvPr>
              <p:cNvSpPr txBox="1"/>
              <p:nvPr/>
            </p:nvSpPr>
            <p:spPr>
              <a:xfrm>
                <a:off x="9091942" y="3481310"/>
                <a:ext cx="2744643" cy="3139321"/>
              </a:xfrm>
              <a:prstGeom prst="rect">
                <a:avLst/>
              </a:prstGeom>
              <a:noFill/>
              <a:ln>
                <a:solidFill>
                  <a:schemeClr val="tx1"/>
                </a:solidFill>
              </a:ln>
            </p:spPr>
            <p:txBody>
              <a:bodyPr wrap="square" rtlCol="0">
                <a:spAutoFit/>
              </a:bodyPr>
              <a:lstStyle/>
              <a:p>
                <a:r>
                  <a:rPr lang="en-US" dirty="0"/>
                  <a:t>The dictionary operations are:</a:t>
                </a:r>
              </a:p>
              <a:p>
                <a:endParaRPr lang="en-US" dirty="0"/>
              </a:p>
              <a:p>
                <a:r>
                  <a:rPr lang="en-US" dirty="0"/>
                  <a:t>Direct-Address-Search (T, k)</a:t>
                </a:r>
              </a:p>
              <a:p>
                <a:r>
                  <a:rPr lang="en-US" dirty="0"/>
                  <a:t>   return T[k]</a:t>
                </a:r>
              </a:p>
              <a:p>
                <a:endParaRPr lang="en-US" dirty="0"/>
              </a:p>
              <a:p>
                <a:r>
                  <a:rPr lang="en-US" dirty="0"/>
                  <a:t>Direct-Address-Insert (T, x)</a:t>
                </a:r>
              </a:p>
              <a:p>
                <a:r>
                  <a:rPr lang="en-US" dirty="0"/>
                  <a:t>   T[key[x]]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a:t>   x</a:t>
                </a:r>
              </a:p>
              <a:p>
                <a:endParaRPr lang="en-US" dirty="0"/>
              </a:p>
              <a:p>
                <a:r>
                  <a:rPr lang="en-US" dirty="0"/>
                  <a:t>Direct-Address-Delete (T, x)</a:t>
                </a:r>
              </a:p>
              <a:p>
                <a:r>
                  <a:rPr lang="en-US" dirty="0"/>
                  <a:t>   T[key[x]]  </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r>
                  <a:rPr lang="en-US" dirty="0"/>
                  <a:t>   NIL</a:t>
                </a:r>
              </a:p>
            </p:txBody>
          </p:sp>
        </mc:Choice>
        <mc:Fallback xmlns="">
          <p:sp>
            <p:nvSpPr>
              <p:cNvPr id="51" name="TextBox 50">
                <a:extLst>
                  <a:ext uri="{FF2B5EF4-FFF2-40B4-BE49-F238E27FC236}">
                    <a16:creationId xmlns:a16="http://schemas.microsoft.com/office/drawing/2014/main" id="{9EA72292-4D93-442C-8B2D-6F467486C67C}"/>
                  </a:ext>
                </a:extLst>
              </p:cNvPr>
              <p:cNvSpPr txBox="1">
                <a:spLocks noRot="1" noChangeAspect="1" noMove="1" noResize="1" noEditPoints="1" noAdjustHandles="1" noChangeArrowheads="1" noChangeShapeType="1" noTextEdit="1"/>
              </p:cNvSpPr>
              <p:nvPr/>
            </p:nvSpPr>
            <p:spPr>
              <a:xfrm>
                <a:off x="9091942" y="3481310"/>
                <a:ext cx="2744643" cy="3139321"/>
              </a:xfrm>
              <a:prstGeom prst="rect">
                <a:avLst/>
              </a:prstGeom>
              <a:blipFill>
                <a:blip r:embed="rId2"/>
                <a:stretch>
                  <a:fillRect l="-1545" t="-774" r="-1325" b="-1934"/>
                </a:stretch>
              </a:blipFill>
              <a:ln>
                <a:solidFill>
                  <a:schemeClr val="tx1"/>
                </a:solidFill>
              </a:ln>
            </p:spPr>
            <p:txBody>
              <a:bodyPr/>
              <a:lstStyle/>
              <a:p>
                <a:r>
                  <a:rPr lang="en-US">
                    <a:noFill/>
                  </a:rPr>
                  <a:t> </a:t>
                </a:r>
              </a:p>
            </p:txBody>
          </p:sp>
        </mc:Fallback>
      </mc:AlternateContent>
      <p:sp>
        <p:nvSpPr>
          <p:cNvPr id="43" name="TextBox 42">
            <a:extLst>
              <a:ext uri="{FF2B5EF4-FFF2-40B4-BE49-F238E27FC236}">
                <a16:creationId xmlns:a16="http://schemas.microsoft.com/office/drawing/2014/main" id="{ADE7245C-66F8-F5E8-D7E4-E1C3ABB28419}"/>
              </a:ext>
            </a:extLst>
          </p:cNvPr>
          <p:cNvSpPr txBox="1"/>
          <p:nvPr/>
        </p:nvSpPr>
        <p:spPr>
          <a:xfrm>
            <a:off x="1264616" y="593617"/>
            <a:ext cx="3610873" cy="523220"/>
          </a:xfrm>
          <a:prstGeom prst="rect">
            <a:avLst/>
          </a:prstGeom>
          <a:noFill/>
        </p:spPr>
        <p:txBody>
          <a:bodyPr wrap="square">
            <a:spAutoFit/>
          </a:bodyPr>
          <a:lstStyle/>
          <a:p>
            <a:r>
              <a:rPr lang="en-US" sz="2800" dirty="0">
                <a:solidFill>
                  <a:srgbClr val="0000FF"/>
                </a:solidFill>
                <a:latin typeface="Times New Roman" panose="02020603050405020304" pitchFamily="18" charset="0"/>
                <a:cs typeface="Times New Roman" panose="02020603050405020304" pitchFamily="18" charset="0"/>
              </a:rPr>
              <a:t>Direct-Address Table T</a:t>
            </a:r>
            <a:endParaRPr lang="en-US" sz="2800" dirty="0"/>
          </a:p>
        </p:txBody>
      </p:sp>
    </p:spTree>
    <p:extLst>
      <p:ext uri="{BB962C8B-B14F-4D97-AF65-F5344CB8AC3E}">
        <p14:creationId xmlns:p14="http://schemas.microsoft.com/office/powerpoint/2010/main" val="3049756601"/>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88647" y="2835303"/>
            <a:ext cx="9476154" cy="392452"/>
          </a:xfrm>
          <a:prstGeom prst="rect">
            <a:avLst/>
          </a:prstGeom>
          <a:solidFill>
            <a:srgbClr val="FFFF00"/>
          </a:solidFill>
        </p:spPr>
        <p:txBody>
          <a:bodyPr wrap="square" rtlCol="0">
            <a:spAutoFit/>
          </a:bodyPr>
          <a:lstStyle/>
          <a:p>
            <a:endParaRPr lang="en-US" dirty="0"/>
          </a:p>
        </p:txBody>
      </p:sp>
      <p:sp>
        <p:nvSpPr>
          <p:cNvPr id="4" name="TextBox 3"/>
          <p:cNvSpPr txBox="1"/>
          <p:nvPr/>
        </p:nvSpPr>
        <p:spPr>
          <a:xfrm>
            <a:off x="914400" y="1430218"/>
            <a:ext cx="9762836" cy="1331455"/>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4EC47DE-BCD3-4A28-8036-1926CD34E53F}"/>
                  </a:ext>
                </a:extLst>
              </p:cNvPr>
              <p:cNvSpPr txBox="1"/>
              <p:nvPr/>
            </p:nvSpPr>
            <p:spPr>
              <a:xfrm>
                <a:off x="1654628" y="966651"/>
                <a:ext cx="8595360" cy="5262979"/>
              </a:xfrm>
              <a:prstGeom prst="rect">
                <a:avLst/>
              </a:prstGeom>
              <a:noFill/>
            </p:spPr>
            <p:txBody>
              <a:bodyPr wrap="square" rtlCol="0">
                <a:spAutoFit/>
              </a:bodyPr>
              <a:lstStyle/>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difficulty with direct addressing is: </a:t>
                </a:r>
              </a:p>
              <a:p>
                <a:pPr lvl="1" indent="-457200"/>
                <a:r>
                  <a:rPr lang="en-US" sz="2400" i="1" dirty="0">
                    <a:solidFill>
                      <a:srgbClr val="0000FF"/>
                    </a:solidFill>
                    <a:latin typeface="Times New Roman" panose="02020603050405020304" pitchFamily="18" charset="0"/>
                    <a:cs typeface="Times New Roman" panose="02020603050405020304" pitchFamily="18" charset="0"/>
                  </a:rPr>
                  <a:t>	Storing a table T of size |U|  is impractical</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or impossible, for the large universe U.</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storing a set K of keys in a table T of size |U|, m</a:t>
                </a:r>
                <a:r>
                  <a:rPr lang="en-US" sz="2400" i="1" dirty="0">
                    <a:solidFill>
                      <a:srgbClr val="0000FF"/>
                    </a:solidFill>
                    <a:latin typeface="Times New Roman" panose="02020603050405020304" pitchFamily="18" charset="0"/>
                    <a:cs typeface="Times New Roman" panose="02020603050405020304" pitchFamily="18" charset="0"/>
                  </a:rPr>
                  <a:t>ost of the space allocated for T would be is wasted</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if K </a:t>
                </a:r>
                <a14:m>
                  <m:oMath xmlns:m="http://schemas.openxmlformats.org/officeDocument/2006/math">
                    <m:r>
                      <a:rPr lang="en-US" sz="2400" i="1" dirty="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U.</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some applications</a:t>
                </a:r>
              </a:p>
              <a:p>
                <a:pPr marL="914400" lvl="1" indent="-457200">
                  <a:buFont typeface="Arial" panose="020B0604020202020204" pitchFamily="34" charset="0"/>
                  <a:buChar char="•"/>
                </a:pPr>
                <a:r>
                  <a:rPr lang="en-US" sz="2400" i="1" dirty="0">
                    <a:solidFill>
                      <a:srgbClr val="0000FF"/>
                    </a:solidFill>
                    <a:latin typeface="Times New Roman" panose="02020603050405020304" pitchFamily="18" charset="0"/>
                    <a:cs typeface="Times New Roman" panose="02020603050405020304" pitchFamily="18" charset="0"/>
                  </a:rPr>
                  <a:t>to save space, store the object in the slot of the direct-address table T</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but NOT store the element’s key and satellite data in an object external to the direct-address table T, with a pointer from a slot in the table to the object.</a:t>
                </a:r>
              </a:p>
              <a:p>
                <a:pPr marL="914400" lvl="1" indent="-457200">
                  <a:buFont typeface="Arial" panose="020B0604020202020204" pitchFamily="34" charset="0"/>
                  <a:buChar char="•"/>
                </a:pPr>
                <a:r>
                  <a:rPr lang="en-US" sz="2400" i="1" dirty="0">
                    <a:solidFill>
                      <a:srgbClr val="0000FF"/>
                    </a:solidFill>
                    <a:latin typeface="Times New Roman" panose="02020603050405020304" pitchFamily="18" charset="0"/>
                    <a:cs typeface="Times New Roman" panose="02020603050405020304" pitchFamily="18" charset="0"/>
                  </a:rPr>
                  <a:t>Unnecessary to store the key field of an object in the slot</a:t>
                </a:r>
                <a:r>
                  <a:rPr lang="en-US" sz="2400" dirty="0">
                    <a:latin typeface="Times New Roman" panose="02020603050405020304" pitchFamily="18" charset="0"/>
                    <a:cs typeface="Times New Roman" panose="02020603050405020304" pitchFamily="18" charset="0"/>
                  </a:rPr>
                  <a:t>, if we have the index of the object in the table as its key.</a:t>
                </a:r>
              </a:p>
              <a:p>
                <a:pPr marL="914400" lvl="1" indent="-457200">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Must have some </a:t>
                </a:r>
                <a:r>
                  <a:rPr lang="en-US" sz="2400" i="1" dirty="0">
                    <a:solidFill>
                      <a:srgbClr val="0000FF"/>
                    </a:solidFill>
                    <a:latin typeface="Times New Roman" panose="02020603050405020304" pitchFamily="18" charset="0"/>
                    <a:cs typeface="Times New Roman" panose="02020603050405020304" pitchFamily="18" charset="0"/>
                  </a:rPr>
                  <a:t>way to tell if the slot is empty</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if the key is not stored.</a:t>
                </a:r>
              </a:p>
            </p:txBody>
          </p:sp>
        </mc:Choice>
        <mc:Fallback xmlns="">
          <p:sp>
            <p:nvSpPr>
              <p:cNvPr id="2" name="TextBox 1">
                <a:extLst>
                  <a:ext uri="{FF2B5EF4-FFF2-40B4-BE49-F238E27FC236}">
                    <a16:creationId xmlns:a16="http://schemas.microsoft.com/office/drawing/2014/main" id="{74EC47DE-BCD3-4A28-8036-1926CD34E53F}"/>
                  </a:ext>
                </a:extLst>
              </p:cNvPr>
              <p:cNvSpPr txBox="1">
                <a:spLocks noRot="1" noChangeAspect="1" noMove="1" noResize="1" noEditPoints="1" noAdjustHandles="1" noChangeArrowheads="1" noChangeShapeType="1" noTextEdit="1"/>
              </p:cNvSpPr>
              <p:nvPr/>
            </p:nvSpPr>
            <p:spPr>
              <a:xfrm>
                <a:off x="1654628" y="966651"/>
                <a:ext cx="8595360" cy="5262979"/>
              </a:xfrm>
              <a:prstGeom prst="rect">
                <a:avLst/>
              </a:prstGeom>
              <a:blipFill>
                <a:blip r:embed="rId2"/>
                <a:stretch>
                  <a:fillRect l="-922" t="-927" r="-1986" b="-1738"/>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069D9759-3131-4F20-9603-49D505C9E980}"/>
              </a:ext>
            </a:extLst>
          </p:cNvPr>
          <p:cNvSpPr/>
          <p:nvPr/>
        </p:nvSpPr>
        <p:spPr>
          <a:xfrm>
            <a:off x="1654628" y="259038"/>
            <a:ext cx="2374304" cy="461665"/>
          </a:xfrm>
          <a:prstGeom prst="rect">
            <a:avLst/>
          </a:prstGeom>
        </p:spPr>
        <p:txBody>
          <a:bodyPr wrap="none">
            <a:spAutoFit/>
          </a:bodyPr>
          <a:lstStyle/>
          <a:p>
            <a:r>
              <a:rPr lang="en-US" sz="2400" dirty="0">
                <a:solidFill>
                  <a:srgbClr val="0000FF"/>
                </a:solidFill>
                <a:cs typeface="Times New Roman" panose="02020603050405020304" pitchFamily="18" charset="0"/>
              </a:rPr>
              <a:t>Direct-addressing</a:t>
            </a:r>
            <a:endParaRPr lang="en-US" sz="2400" dirty="0"/>
          </a:p>
        </p:txBody>
      </p:sp>
    </p:spTree>
    <p:extLst>
      <p:ext uri="{BB962C8B-B14F-4D97-AF65-F5344CB8AC3E}">
        <p14:creationId xmlns:p14="http://schemas.microsoft.com/office/powerpoint/2010/main" val="1632686688"/>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63243" y="4562353"/>
            <a:ext cx="10249876" cy="1885190"/>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B06A7DD-B1B8-498F-B730-BE371820F1C2}"/>
                  </a:ext>
                </a:extLst>
              </p:cNvPr>
              <p:cNvSpPr txBox="1"/>
              <p:nvPr/>
            </p:nvSpPr>
            <p:spPr>
              <a:xfrm>
                <a:off x="1435462" y="555874"/>
                <a:ext cx="8779956" cy="6205143"/>
              </a:xfrm>
              <a:prstGeom prst="rect">
                <a:avLst/>
              </a:prstGeom>
              <a:noFill/>
            </p:spPr>
            <p:txBody>
              <a:bodyPr wrap="square" rtlCol="0">
                <a:spAutoFit/>
              </a:bodyPr>
              <a:lstStyle/>
              <a:p>
                <a:r>
                  <a:rPr lang="en-US" sz="2800" dirty="0">
                    <a:cs typeface="Times New Roman" panose="02020603050405020304" pitchFamily="18" charset="0"/>
                  </a:rPr>
                  <a:t>Hash Tables					</a:t>
                </a:r>
                <a:r>
                  <a:rPr lang="en-US" sz="2400" dirty="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a:t>
                </a:r>
                <a:endParaRPr lang="en-US" sz="28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the </a:t>
                </a:r>
                <a:r>
                  <a:rPr lang="en-US" sz="2400" dirty="0">
                    <a:solidFill>
                      <a:srgbClr val="0000FF"/>
                    </a:solidFill>
                    <a:latin typeface="Times New Roman" panose="02020603050405020304" pitchFamily="18" charset="0"/>
                    <a:cs typeface="Times New Roman" panose="02020603050405020304" pitchFamily="18" charset="0"/>
                  </a:rPr>
                  <a:t>direct-address table T</a:t>
                </a:r>
                <a:r>
                  <a:rPr lang="en-US" sz="2400" dirty="0">
                    <a:latin typeface="Times New Roman" panose="02020603050405020304" pitchFamily="18" charset="0"/>
                    <a:cs typeface="Times New Roman" panose="02020603050405020304" pitchFamily="18" charset="0"/>
                  </a:rPr>
                  <a:t>:                </a:t>
                </a:r>
              </a:p>
              <a:p>
                <a:pPr>
                  <a:spcAft>
                    <a:spcPts val="600"/>
                  </a:spcAft>
                </a:pPr>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store an element with key k in slot k</a:t>
                </a:r>
                <a:r>
                  <a:rPr lang="en-US" sz="2400" dirty="0">
                    <a:latin typeface="Times New Roman" panose="02020603050405020304" pitchFamily="18" charset="0"/>
                    <a:cs typeface="Times New Roman" panose="02020603050405020304" pitchFamily="18" charset="0"/>
                  </a:rPr>
                  <a:t>.</a:t>
                </a:r>
              </a:p>
              <a:p>
                <a:pPr marL="342900"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the </a:t>
                </a:r>
                <a:r>
                  <a:rPr lang="en-US" sz="2400" dirty="0">
                    <a:solidFill>
                      <a:srgbClr val="0000FF"/>
                    </a:solidFill>
                    <a:latin typeface="Times New Roman" panose="02020603050405020304" pitchFamily="18" charset="0"/>
                    <a:cs typeface="Times New Roman" panose="02020603050405020304" pitchFamily="18" charset="0"/>
                  </a:rPr>
                  <a:t>hash table </a:t>
                </a:r>
                <a:r>
                  <a:rPr lang="en-US" sz="2400" dirty="0">
                    <a:solidFill>
                      <a:srgbClr val="0000FF"/>
                    </a:solidFill>
                    <a:latin typeface="Consolas" panose="020B0609020204030204" pitchFamily="49"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 						 </a:t>
                </a:r>
                <a:r>
                  <a:rPr lang="en-US" sz="2400" dirty="0">
                    <a:latin typeface="Consolas" panose="020B0609020204030204" pitchFamily="49" charset="0"/>
                    <a:cs typeface="Times New Roman" panose="02020603050405020304" pitchFamily="18" charset="0"/>
                  </a:rPr>
                  <a:t>T</a:t>
                </a:r>
              </a:p>
              <a:p>
                <a:pPr>
                  <a:spcAft>
                    <a:spcPts val="600"/>
                  </a:spcAft>
                </a:pPr>
                <a:r>
                  <a:rPr lang="en-US" sz="2400" dirty="0">
                    <a:latin typeface="Times New Roman" panose="02020603050405020304" pitchFamily="18" charset="0"/>
                    <a:cs typeface="Times New Roman" panose="02020603050405020304" pitchFamily="18" charset="0"/>
                  </a:rPr>
                  <a:t>	a hash function h computes the slot from the key k. </a:t>
                </a:r>
              </a:p>
              <a:p>
                <a:pPr>
                  <a:spcAft>
                    <a:spcPts val="600"/>
                  </a:spcAft>
                </a:pPr>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store this element in slot h(k).                                                  </a:t>
                </a:r>
              </a:p>
              <a:p>
                <a:pPr>
                  <a:spcAft>
                    <a:spcPts val="600"/>
                  </a:spcAft>
                </a:pPr>
                <a:r>
                  <a:rPr lang="en-US" sz="16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 </a:t>
                </a:r>
                <a:r>
                  <a:rPr lang="en-US" sz="2400" dirty="0">
                    <a:solidFill>
                      <a:srgbClr val="0000FF"/>
                    </a:solidFill>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lement with key k hashes </a:t>
                </a:r>
                <a:r>
                  <a:rPr lang="en-US" sz="2400" dirty="0">
                    <a:solidFill>
                      <a:srgbClr val="0000FF"/>
                    </a:solidFill>
                    <a:latin typeface="Times New Roman" panose="02020603050405020304" pitchFamily="18" charset="0"/>
                    <a:cs typeface="Times New Roman" panose="02020603050405020304" pitchFamily="18" charset="0"/>
                  </a:rPr>
                  <a:t>to slot h(k), and h(k) is the   </a:t>
                </a:r>
              </a:p>
              <a:p>
                <a:pPr>
                  <a:spcAft>
                    <a:spcPts val="600"/>
                  </a:spcAft>
                </a:pPr>
                <a:r>
                  <a:rPr lang="en-US" sz="2400" dirty="0">
                    <a:solidFill>
                      <a:srgbClr val="0000FF"/>
                    </a:solidFill>
                    <a:latin typeface="Times New Roman" panose="02020603050405020304" pitchFamily="18" charset="0"/>
                    <a:cs typeface="Times New Roman" panose="02020603050405020304" pitchFamily="18" charset="0"/>
                  </a:rPr>
                  <a:t>            hash value of key k</a:t>
                </a:r>
                <a:r>
                  <a:rPr lang="en-US" sz="1600" dirty="0">
                    <a:solidFill>
                      <a:srgbClr val="0000FF"/>
                    </a:solidFill>
                    <a:latin typeface="Times New Roman" panose="02020603050405020304" pitchFamily="18" charset="0"/>
                    <a:cs typeface="Times New Roman" panose="02020603050405020304" pitchFamily="18" charset="0"/>
                  </a:rPr>
                  <a:t>.</a:t>
                </a:r>
              </a:p>
              <a:p>
                <a:pPr>
                  <a:spcAft>
                    <a:spcPts val="600"/>
                  </a:spcAft>
                </a:pPr>
                <a:endParaRPr lang="en-US" sz="1600" dirty="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Define a </a:t>
                </a:r>
                <a:r>
                  <a:rPr lang="en-US" sz="2400" dirty="0">
                    <a:solidFill>
                      <a:srgbClr val="0000FF"/>
                    </a:solidFill>
                    <a:latin typeface="Times New Roman" panose="02020603050405020304" pitchFamily="18" charset="0"/>
                    <a:cs typeface="Times New Roman" panose="02020603050405020304" pitchFamily="18" charset="0"/>
                  </a:rPr>
                  <a:t>hash function h mapping the universe U of keys into the slots </a:t>
                </a:r>
                <a:r>
                  <a:rPr lang="en-US" sz="2400" dirty="0">
                    <a:latin typeface="Times New Roman" panose="02020603050405020304" pitchFamily="18" charset="0"/>
                    <a:cs typeface="Times New Roman" panose="02020603050405020304" pitchFamily="18" charset="0"/>
                  </a:rPr>
                  <a:t>(also called the positions) of a hash table T[0 .. m-1]:</a:t>
                </a:r>
              </a:p>
              <a:p>
                <a:pPr>
                  <a:spcAft>
                    <a:spcPts val="600"/>
                  </a:spcAft>
                </a:pPr>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h: U </a:t>
                </a:r>
                <a14:m>
                  <m:oMath xmlns:m="http://schemas.openxmlformats.org/officeDocument/2006/math">
                    <m:r>
                      <a:rPr lang="en-US" sz="2400" b="0" i="1" dirty="0" smtClean="0">
                        <a:solidFill>
                          <a:srgbClr val="0000FF"/>
                        </a:solidFill>
                        <a:latin typeface="Cambria Math" panose="02040503050406030204" pitchFamily="18" charset="0"/>
                        <a:ea typeface="Cambria Math" panose="020405030504060302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{0, 1, …, m-1}, m &lt;&lt; |U|, and is defined by </a:t>
                </a:r>
              </a:p>
              <a:p>
                <a:pPr>
                  <a:spcAft>
                    <a:spcPts val="600"/>
                  </a:spcAft>
                </a:pPr>
                <a:r>
                  <a:rPr lang="en-US" sz="2400" dirty="0">
                    <a:solidFill>
                      <a:srgbClr val="0000FF"/>
                    </a:solidFill>
                    <a:latin typeface="Times New Roman" panose="02020603050405020304" pitchFamily="18" charset="0"/>
                    <a:cs typeface="Times New Roman" panose="02020603050405020304" pitchFamily="18" charset="0"/>
                  </a:rPr>
                  <a:t>		h(k) = </a:t>
                </a:r>
                <a:r>
                  <a:rPr lang="en-US" sz="2400" dirty="0" err="1">
                    <a:solidFill>
                      <a:srgbClr val="0000FF"/>
                    </a:solidFill>
                    <a:latin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cs typeface="Times New Roman" panose="02020603050405020304" pitchFamily="18" charset="0"/>
                  </a:rPr>
                  <a:t> for an 0 </a:t>
                </a:r>
                <a14:m>
                  <m:oMath xmlns:m="http://schemas.openxmlformats.org/officeDocument/2006/math">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cs typeface="Times New Roman" panose="02020603050405020304" pitchFamily="18" charset="0"/>
                  </a:rPr>
                  <a:t> &lt; m.</a:t>
                </a:r>
                <a:endParaRPr lang="en-US" sz="2400" dirty="0">
                  <a:latin typeface="Times New Roman" panose="02020603050405020304" pitchFamily="18" charset="0"/>
                  <a:cs typeface="Times New Roman" panose="02020603050405020304" pitchFamily="18" charset="0"/>
                </a:endParaRPr>
              </a:p>
              <a:p>
                <a:pPr>
                  <a:spcAft>
                    <a:spcPts val="600"/>
                  </a:spcAft>
                </a:pPr>
                <a:endParaRPr lang="en-US" sz="1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CB06A7DD-B1B8-498F-B730-BE371820F1C2}"/>
                  </a:ext>
                </a:extLst>
              </p:cNvPr>
              <p:cNvSpPr txBox="1">
                <a:spLocks noRot="1" noChangeAspect="1" noMove="1" noResize="1" noEditPoints="1" noAdjustHandles="1" noChangeArrowheads="1" noChangeShapeType="1" noTextEdit="1"/>
              </p:cNvSpPr>
              <p:nvPr/>
            </p:nvSpPr>
            <p:spPr>
              <a:xfrm>
                <a:off x="1435462" y="555874"/>
                <a:ext cx="8779956" cy="6205143"/>
              </a:xfrm>
              <a:prstGeom prst="rect">
                <a:avLst/>
              </a:prstGeom>
              <a:blipFill>
                <a:blip r:embed="rId2"/>
                <a:stretch>
                  <a:fillRect l="-1388" t="-884"/>
                </a:stretch>
              </a:blipFill>
            </p:spPr>
            <p:txBody>
              <a:bodyPr/>
              <a:lstStyle/>
              <a:p>
                <a:r>
                  <a:rPr lang="en-US">
                    <a:noFill/>
                  </a:rPr>
                  <a:t> </a:t>
                </a:r>
              </a:p>
            </p:txBody>
          </p:sp>
        </mc:Fallback>
      </mc:AlternateContent>
      <p:graphicFrame>
        <p:nvGraphicFramePr>
          <p:cNvPr id="6" name="Table 5">
            <a:extLst>
              <a:ext uri="{FF2B5EF4-FFF2-40B4-BE49-F238E27FC236}">
                <a16:creationId xmlns:a16="http://schemas.microsoft.com/office/drawing/2014/main" id="{AF4F5969-6B2E-ECB9-CBAB-EDF1813AAFAB}"/>
              </a:ext>
            </a:extLst>
          </p:cNvPr>
          <p:cNvGraphicFramePr>
            <a:graphicFrameLocks noGrp="1"/>
          </p:cNvGraphicFramePr>
          <p:nvPr/>
        </p:nvGraphicFramePr>
        <p:xfrm>
          <a:off x="9128034" y="1436178"/>
          <a:ext cx="2004788" cy="370840"/>
        </p:xfrm>
        <a:graphic>
          <a:graphicData uri="http://schemas.openxmlformats.org/drawingml/2006/table">
            <a:tbl>
              <a:tblPr firstRow="1" bandRow="1">
                <a:tableStyleId>{5C22544A-7EE6-4342-B048-85BDC9FD1C3A}</a:tableStyleId>
              </a:tblPr>
              <a:tblGrid>
                <a:gridCol w="1002394">
                  <a:extLst>
                    <a:ext uri="{9D8B030D-6E8A-4147-A177-3AD203B41FA5}">
                      <a16:colId xmlns:a16="http://schemas.microsoft.com/office/drawing/2014/main" val="3185650537"/>
                    </a:ext>
                  </a:extLst>
                </a:gridCol>
                <a:gridCol w="1002394">
                  <a:extLst>
                    <a:ext uri="{9D8B030D-6E8A-4147-A177-3AD203B41FA5}">
                      <a16:colId xmlns:a16="http://schemas.microsoft.com/office/drawing/2014/main" val="3608346953"/>
                    </a:ext>
                  </a:extLst>
                </a:gridCol>
              </a:tblGrid>
              <a:tr h="370840">
                <a:tc>
                  <a:txBody>
                    <a:bodyPr/>
                    <a:lstStyle/>
                    <a:p>
                      <a:pPr algn="ctr"/>
                      <a:r>
                        <a:rPr lang="en-US" dirty="0">
                          <a:solidFill>
                            <a:schemeClr val="tx1"/>
                          </a:solidFill>
                        </a:rPr>
                        <a:t>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element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64785404"/>
                  </a:ext>
                </a:extLst>
              </a:tr>
            </a:tbl>
          </a:graphicData>
        </a:graphic>
      </p:graphicFrame>
      <p:graphicFrame>
        <p:nvGraphicFramePr>
          <p:cNvPr id="8" name="Table 7">
            <a:extLst>
              <a:ext uri="{FF2B5EF4-FFF2-40B4-BE49-F238E27FC236}">
                <a16:creationId xmlns:a16="http://schemas.microsoft.com/office/drawing/2014/main" id="{3E72E235-A45D-1A5E-F48E-3AD8224313B9}"/>
              </a:ext>
            </a:extLst>
          </p:cNvPr>
          <p:cNvGraphicFramePr>
            <a:graphicFrameLocks noGrp="1"/>
          </p:cNvGraphicFramePr>
          <p:nvPr/>
        </p:nvGraphicFramePr>
        <p:xfrm>
          <a:off x="9791337" y="3552785"/>
          <a:ext cx="2004788" cy="365760"/>
        </p:xfrm>
        <a:graphic>
          <a:graphicData uri="http://schemas.openxmlformats.org/drawingml/2006/table">
            <a:tbl>
              <a:tblPr firstRow="1" bandRow="1">
                <a:tableStyleId>{5C22544A-7EE6-4342-B048-85BDC9FD1C3A}</a:tableStyleId>
              </a:tblPr>
              <a:tblGrid>
                <a:gridCol w="1002394">
                  <a:extLst>
                    <a:ext uri="{9D8B030D-6E8A-4147-A177-3AD203B41FA5}">
                      <a16:colId xmlns:a16="http://schemas.microsoft.com/office/drawing/2014/main" val="3185650537"/>
                    </a:ext>
                  </a:extLst>
                </a:gridCol>
                <a:gridCol w="1002394">
                  <a:extLst>
                    <a:ext uri="{9D8B030D-6E8A-4147-A177-3AD203B41FA5}">
                      <a16:colId xmlns:a16="http://schemas.microsoft.com/office/drawing/2014/main" val="3608346953"/>
                    </a:ext>
                  </a:extLst>
                </a:gridCol>
              </a:tblGrid>
              <a:tr h="333008">
                <a:tc>
                  <a:txBody>
                    <a:bodyPr/>
                    <a:lstStyle/>
                    <a:p>
                      <a:pPr algn="ctr"/>
                      <a:r>
                        <a:rPr lang="en-US" dirty="0">
                          <a:solidFill>
                            <a:schemeClr val="tx1"/>
                          </a:solidFill>
                        </a:rPr>
                        <a:t>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element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64785404"/>
                  </a:ext>
                </a:extLst>
              </a:tr>
            </a:tbl>
          </a:graphicData>
        </a:graphic>
      </p:graphicFrame>
      <p:graphicFrame>
        <p:nvGraphicFramePr>
          <p:cNvPr id="11" name="Table 10">
            <a:extLst>
              <a:ext uri="{FF2B5EF4-FFF2-40B4-BE49-F238E27FC236}">
                <a16:creationId xmlns:a16="http://schemas.microsoft.com/office/drawing/2014/main" id="{2CE9AB2A-BD6A-8111-E232-EDAB893F8FAB}"/>
              </a:ext>
            </a:extLst>
          </p:cNvPr>
          <p:cNvGraphicFramePr>
            <a:graphicFrameLocks noGrp="1"/>
          </p:cNvGraphicFramePr>
          <p:nvPr/>
        </p:nvGraphicFramePr>
        <p:xfrm>
          <a:off x="7370342" y="696833"/>
          <a:ext cx="1002394" cy="1828800"/>
        </p:xfrm>
        <a:graphic>
          <a:graphicData uri="http://schemas.openxmlformats.org/drawingml/2006/table">
            <a:tbl>
              <a:tblPr firstRow="1" bandRow="1">
                <a:tableStyleId>{5C22544A-7EE6-4342-B048-85BDC9FD1C3A}</a:tableStyleId>
              </a:tblPr>
              <a:tblGrid>
                <a:gridCol w="1002394">
                  <a:extLst>
                    <a:ext uri="{9D8B030D-6E8A-4147-A177-3AD203B41FA5}">
                      <a16:colId xmlns:a16="http://schemas.microsoft.com/office/drawing/2014/main" val="3608346953"/>
                    </a:ext>
                  </a:extLst>
                </a:gridCol>
              </a:tblGrid>
              <a:tr h="333344">
                <a:tc>
                  <a:txBody>
                    <a:bodyPr/>
                    <a:lstStyle/>
                    <a:p>
                      <a:r>
                        <a:rPr 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0264517"/>
                  </a:ext>
                </a:extLst>
              </a:tr>
              <a:tr h="333344">
                <a:tc>
                  <a:txBody>
                    <a:bodyPr/>
                    <a:lstStyle/>
                    <a:p>
                      <a:r>
                        <a:rPr lang="en-US" dirty="0">
                          <a:solidFill>
                            <a:schemeClr val="tx1"/>
                          </a:solidFill>
                        </a:rPr>
                        <a:t>slot k-1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8777882"/>
                  </a:ext>
                </a:extLst>
              </a:tr>
              <a:tr h="333344">
                <a:tc>
                  <a:txBody>
                    <a:bodyPr/>
                    <a:lstStyle/>
                    <a:p>
                      <a:r>
                        <a:rPr lang="en-US" dirty="0">
                          <a:solidFill>
                            <a:schemeClr val="tx1"/>
                          </a:solidFill>
                        </a:rPr>
                        <a:t>slot 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11605109"/>
                  </a:ext>
                </a:extLst>
              </a:tr>
              <a:tr h="333344">
                <a:tc>
                  <a:txBody>
                    <a:bodyPr/>
                    <a:lstStyle/>
                    <a:p>
                      <a:r>
                        <a:rPr lang="en-US" dirty="0">
                          <a:solidFill>
                            <a:schemeClr val="tx1"/>
                          </a:solidFill>
                        </a:rPr>
                        <a:t>slot k+1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81455265"/>
                  </a:ext>
                </a:extLst>
              </a:tr>
              <a:tr h="333344">
                <a:tc>
                  <a:txBody>
                    <a:bodyPr/>
                    <a:lstStyle/>
                    <a:p>
                      <a:r>
                        <a:rPr 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64785404"/>
                  </a:ext>
                </a:extLst>
              </a:tr>
            </a:tbl>
          </a:graphicData>
        </a:graphic>
      </p:graphicFrame>
      <p:cxnSp>
        <p:nvCxnSpPr>
          <p:cNvPr id="12" name="Straight Arrow Connector 11">
            <a:extLst>
              <a:ext uri="{FF2B5EF4-FFF2-40B4-BE49-F238E27FC236}">
                <a16:creationId xmlns:a16="http://schemas.microsoft.com/office/drawing/2014/main" id="{5BBBD067-45C0-4693-A774-8774DFB622E2}"/>
              </a:ext>
            </a:extLst>
          </p:cNvPr>
          <p:cNvCxnSpPr>
            <a:cxnSpLocks/>
          </p:cNvCxnSpPr>
          <p:nvPr/>
        </p:nvCxnSpPr>
        <p:spPr>
          <a:xfrm>
            <a:off x="8191063" y="1611233"/>
            <a:ext cx="92209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le 12">
            <a:extLst>
              <a:ext uri="{FF2B5EF4-FFF2-40B4-BE49-F238E27FC236}">
                <a16:creationId xmlns:a16="http://schemas.microsoft.com/office/drawing/2014/main" id="{A6DEC977-A1FB-154A-C68B-ADBD4BD808EA}"/>
              </a:ext>
            </a:extLst>
          </p:cNvPr>
          <p:cNvGraphicFramePr>
            <a:graphicFrameLocks noGrp="1"/>
          </p:cNvGraphicFramePr>
          <p:nvPr/>
        </p:nvGraphicFramePr>
        <p:xfrm>
          <a:off x="8788943" y="2010461"/>
          <a:ext cx="1002394" cy="1463040"/>
        </p:xfrm>
        <a:graphic>
          <a:graphicData uri="http://schemas.openxmlformats.org/drawingml/2006/table">
            <a:tbl>
              <a:tblPr firstRow="1" bandRow="1">
                <a:tableStyleId>{5C22544A-7EE6-4342-B048-85BDC9FD1C3A}</a:tableStyleId>
              </a:tblPr>
              <a:tblGrid>
                <a:gridCol w="1002394">
                  <a:extLst>
                    <a:ext uri="{9D8B030D-6E8A-4147-A177-3AD203B41FA5}">
                      <a16:colId xmlns:a16="http://schemas.microsoft.com/office/drawing/2014/main" val="3608346953"/>
                    </a:ext>
                  </a:extLst>
                </a:gridCol>
              </a:tblGrid>
              <a:tr h="322047">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46754708"/>
                  </a:ext>
                </a:extLst>
              </a:tr>
              <a:tr h="322047">
                <a:tc>
                  <a:txBody>
                    <a:bodyPr/>
                    <a:lstStyle/>
                    <a:p>
                      <a:r>
                        <a:rPr 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8777882"/>
                  </a:ext>
                </a:extLst>
              </a:tr>
              <a:tr h="322047">
                <a:tc>
                  <a:txBody>
                    <a:bodyPr/>
                    <a:lstStyle/>
                    <a:p>
                      <a:r>
                        <a:rPr lang="en-US" dirty="0">
                          <a:solidFill>
                            <a:schemeClr val="tx1"/>
                          </a:solidFill>
                        </a:rPr>
                        <a:t>slot h(k)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11605109"/>
                  </a:ext>
                </a:extLst>
              </a:tr>
              <a:tr h="322047">
                <a:tc>
                  <a:txBody>
                    <a:bodyPr/>
                    <a:lstStyle/>
                    <a:p>
                      <a:r>
                        <a:rPr 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64785404"/>
                  </a:ext>
                </a:extLst>
              </a:tr>
            </a:tbl>
          </a:graphicData>
        </a:graphic>
      </p:graphicFrame>
      <p:cxnSp>
        <p:nvCxnSpPr>
          <p:cNvPr id="14" name="Straight Arrow Connector 13">
            <a:extLst>
              <a:ext uri="{FF2B5EF4-FFF2-40B4-BE49-F238E27FC236}">
                <a16:creationId xmlns:a16="http://schemas.microsoft.com/office/drawing/2014/main" id="{A84E33B4-D94C-27AD-BC21-D0047820A70A}"/>
              </a:ext>
            </a:extLst>
          </p:cNvPr>
          <p:cNvCxnSpPr>
            <a:cxnSpLocks/>
          </p:cNvCxnSpPr>
          <p:nvPr/>
        </p:nvCxnSpPr>
        <p:spPr>
          <a:xfrm>
            <a:off x="9661236" y="2974109"/>
            <a:ext cx="387928" cy="5786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0401158"/>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06A7DD-B1B8-498F-B730-BE371820F1C2}"/>
              </a:ext>
            </a:extLst>
          </p:cNvPr>
          <p:cNvSpPr txBox="1"/>
          <p:nvPr/>
        </p:nvSpPr>
        <p:spPr>
          <a:xfrm>
            <a:off x="1661159" y="5774462"/>
            <a:ext cx="8869681" cy="110799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Figure Hash Table:  Using a hash function h to map keys to hash-table slots.  Both keys  h(k</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and h(k</a:t>
            </a:r>
            <a:r>
              <a:rPr lang="en-US" sz="2400" baseline="-25000" dirty="0">
                <a:latin typeface="Times New Roman" panose="02020603050405020304" pitchFamily="18" charset="0"/>
                <a:cs typeface="Times New Roman" panose="02020603050405020304" pitchFamily="18" charset="0"/>
              </a:rPr>
              <a:t>5</a:t>
            </a:r>
            <a:r>
              <a:rPr lang="en-US" sz="2400" dirty="0">
                <a:latin typeface="Times New Roman" panose="02020603050405020304" pitchFamily="18" charset="0"/>
                <a:cs typeface="Times New Roman" panose="02020603050405020304" pitchFamily="18" charset="0"/>
              </a:rPr>
              <a:t>) map to the same slot, so they collide.</a:t>
            </a:r>
          </a:p>
          <a:p>
            <a:endParaRPr lang="en-US" dirty="0"/>
          </a:p>
        </p:txBody>
      </p:sp>
      <p:sp>
        <p:nvSpPr>
          <p:cNvPr id="3" name="Oval 2">
            <a:extLst>
              <a:ext uri="{FF2B5EF4-FFF2-40B4-BE49-F238E27FC236}">
                <a16:creationId xmlns:a16="http://schemas.microsoft.com/office/drawing/2014/main" id="{0D0EB8B1-8917-4F4F-80BC-71669B450746}"/>
              </a:ext>
            </a:extLst>
          </p:cNvPr>
          <p:cNvSpPr/>
          <p:nvPr/>
        </p:nvSpPr>
        <p:spPr>
          <a:xfrm>
            <a:off x="1602376" y="2751909"/>
            <a:ext cx="3910149" cy="279545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 Universe of keys</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4" name="Oval 3">
            <a:extLst>
              <a:ext uri="{FF2B5EF4-FFF2-40B4-BE49-F238E27FC236}">
                <a16:creationId xmlns:a16="http://schemas.microsoft.com/office/drawing/2014/main" id="{66C5606D-458A-43A0-BBA7-37F8E8C0764A}"/>
              </a:ext>
            </a:extLst>
          </p:cNvPr>
          <p:cNvSpPr/>
          <p:nvPr/>
        </p:nvSpPr>
        <p:spPr>
          <a:xfrm>
            <a:off x="2207901" y="3429000"/>
            <a:ext cx="2934788" cy="20280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Actual keys K</a:t>
            </a:r>
          </a:p>
          <a:p>
            <a:r>
              <a:rPr lang="en-US" dirty="0">
                <a:solidFill>
                  <a:schemeClr val="tx1"/>
                </a:solidFill>
              </a:rPr>
              <a:t>                 k</a:t>
            </a:r>
            <a:r>
              <a:rPr lang="en-US" baseline="-25000" dirty="0">
                <a:solidFill>
                  <a:schemeClr val="tx1"/>
                </a:solidFill>
              </a:rPr>
              <a:t>1           </a:t>
            </a:r>
            <a:r>
              <a:rPr lang="en-US" dirty="0">
                <a:solidFill>
                  <a:schemeClr val="tx1"/>
                </a:solidFill>
              </a:rPr>
              <a:t>k</a:t>
            </a:r>
            <a:r>
              <a:rPr lang="en-US" baseline="-25000" dirty="0">
                <a:solidFill>
                  <a:schemeClr val="tx1"/>
                </a:solidFill>
              </a:rPr>
              <a:t>4       </a:t>
            </a:r>
          </a:p>
          <a:p>
            <a:pPr algn="ctr"/>
            <a:r>
              <a:rPr lang="en-US" baseline="-25000" dirty="0">
                <a:solidFill>
                  <a:schemeClr val="tx1"/>
                </a:solidFill>
              </a:rPr>
              <a:t>                                             </a:t>
            </a:r>
            <a:endParaRPr lang="en-US" dirty="0">
              <a:solidFill>
                <a:schemeClr val="tx1"/>
              </a:solidFill>
            </a:endParaRPr>
          </a:p>
          <a:p>
            <a:pPr algn="ctr"/>
            <a:r>
              <a:rPr lang="en-US" dirty="0">
                <a:solidFill>
                  <a:schemeClr val="tx1"/>
                </a:solidFill>
              </a:rPr>
              <a:t>k</a:t>
            </a:r>
            <a:r>
              <a:rPr lang="en-US" baseline="-25000" dirty="0">
                <a:solidFill>
                  <a:schemeClr val="tx1"/>
                </a:solidFill>
              </a:rPr>
              <a:t>5</a:t>
            </a:r>
          </a:p>
          <a:p>
            <a:r>
              <a:rPr lang="en-US" dirty="0">
                <a:solidFill>
                  <a:schemeClr val="tx1"/>
                </a:solidFill>
              </a:rPr>
              <a:t> k</a:t>
            </a:r>
            <a:r>
              <a:rPr lang="en-US" baseline="-25000" dirty="0">
                <a:solidFill>
                  <a:schemeClr val="tx1"/>
                </a:solidFill>
              </a:rPr>
              <a:t>2</a:t>
            </a:r>
          </a:p>
          <a:p>
            <a:pPr algn="ctr"/>
            <a:r>
              <a:rPr lang="en-US" dirty="0">
                <a:solidFill>
                  <a:schemeClr val="tx1"/>
                </a:solidFill>
              </a:rPr>
              <a:t>                    k</a:t>
            </a:r>
            <a:r>
              <a:rPr lang="en-US" baseline="-25000" dirty="0">
                <a:solidFill>
                  <a:schemeClr val="tx1"/>
                </a:solidFill>
              </a:rPr>
              <a:t>3        </a:t>
            </a:r>
            <a:r>
              <a:rPr lang="en-US" dirty="0">
                <a:solidFill>
                  <a:schemeClr val="tx1"/>
                </a:solidFill>
              </a:rPr>
              <a:t>  </a:t>
            </a:r>
          </a:p>
        </p:txBody>
      </p:sp>
      <p:graphicFrame>
        <p:nvGraphicFramePr>
          <p:cNvPr id="5" name="Table 4">
            <a:extLst>
              <a:ext uri="{FF2B5EF4-FFF2-40B4-BE49-F238E27FC236}">
                <a16:creationId xmlns:a16="http://schemas.microsoft.com/office/drawing/2014/main" id="{5327AE10-73CA-41D8-8D03-E8E1AE5A87F7}"/>
              </a:ext>
            </a:extLst>
          </p:cNvPr>
          <p:cNvGraphicFramePr>
            <a:graphicFrameLocks noGrp="1"/>
          </p:cNvGraphicFramePr>
          <p:nvPr/>
        </p:nvGraphicFramePr>
        <p:xfrm>
          <a:off x="6096000" y="719666"/>
          <a:ext cx="2595154" cy="4450080"/>
        </p:xfrm>
        <a:graphic>
          <a:graphicData uri="http://schemas.openxmlformats.org/drawingml/2006/table">
            <a:tbl>
              <a:tblPr firstRow="1" bandRow="1">
                <a:tableStyleId>{5C22544A-7EE6-4342-B048-85BDC9FD1C3A}</a:tableStyleId>
              </a:tblPr>
              <a:tblGrid>
                <a:gridCol w="578348">
                  <a:extLst>
                    <a:ext uri="{9D8B030D-6E8A-4147-A177-3AD203B41FA5}">
                      <a16:colId xmlns:a16="http://schemas.microsoft.com/office/drawing/2014/main" val="1171149247"/>
                    </a:ext>
                  </a:extLst>
                </a:gridCol>
                <a:gridCol w="2016806">
                  <a:extLst>
                    <a:ext uri="{9D8B030D-6E8A-4147-A177-3AD203B41FA5}">
                      <a16:colId xmlns:a16="http://schemas.microsoft.com/office/drawing/2014/main" val="1767721557"/>
                    </a:ext>
                  </a:extLst>
                </a:gridCol>
              </a:tblGrid>
              <a:tr h="370840">
                <a:tc>
                  <a:txBody>
                    <a:bodyPr/>
                    <a:lstStyle/>
                    <a:p>
                      <a:r>
                        <a:rPr lang="en-US" dirty="0">
                          <a:solidFill>
                            <a:schemeClr val="tx1"/>
                          </a:solidFill>
                        </a:rPr>
                        <a:t>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85312978"/>
                  </a:ext>
                </a:extLst>
              </a:tr>
              <a:tr h="370840">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73654272"/>
                  </a:ext>
                </a:extLst>
              </a:tr>
              <a:tr h="370840">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83111401"/>
                  </a:ext>
                </a:extLst>
              </a:tr>
              <a:tr h="370840">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h(k</a:t>
                      </a:r>
                      <a:r>
                        <a:rPr lang="en-US" baseline="-25000" dirty="0">
                          <a:solidFill>
                            <a:schemeClr val="tx1"/>
                          </a:solidFill>
                        </a:rPr>
                        <a:t>1</a:t>
                      </a:r>
                      <a:r>
                        <a:rPr lang="en-US"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62655398"/>
                  </a:ext>
                </a:extLst>
              </a:tr>
              <a:tr h="370840">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h(k</a:t>
                      </a:r>
                      <a:r>
                        <a:rPr lang="en-US" baseline="-25000" dirty="0">
                          <a:solidFill>
                            <a:schemeClr val="tx1"/>
                          </a:solidFill>
                        </a:rPr>
                        <a:t>4</a:t>
                      </a:r>
                      <a:r>
                        <a:rPr lang="en-US"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11029853"/>
                  </a:ext>
                </a:extLst>
              </a:tr>
              <a:tr h="370840">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22100108"/>
                  </a:ext>
                </a:extLst>
              </a:tr>
              <a:tr h="370840">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72910423"/>
                  </a:ext>
                </a:extLst>
              </a:tr>
              <a:tr h="370840">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h(k</a:t>
                      </a:r>
                      <a:r>
                        <a:rPr lang="en-US" baseline="-25000" dirty="0">
                          <a:solidFill>
                            <a:schemeClr val="tx1"/>
                          </a:solidFill>
                        </a:rPr>
                        <a:t>2</a:t>
                      </a:r>
                      <a:r>
                        <a:rPr lang="en-US" dirty="0">
                          <a:solidFill>
                            <a:schemeClr val="tx1"/>
                          </a:solidFill>
                        </a:rPr>
                        <a:t> ) = h(k</a:t>
                      </a:r>
                      <a:r>
                        <a:rPr lang="en-US" baseline="-25000" dirty="0">
                          <a:solidFill>
                            <a:schemeClr val="tx1"/>
                          </a:solidFill>
                        </a:rPr>
                        <a:t>5</a:t>
                      </a:r>
                      <a:r>
                        <a:rPr 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55728687"/>
                  </a:ext>
                </a:extLst>
              </a:tr>
              <a:tr h="370840">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46135858"/>
                  </a:ext>
                </a:extLst>
              </a:tr>
              <a:tr h="370840">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h(k</a:t>
                      </a:r>
                      <a:r>
                        <a:rPr lang="en-US" baseline="-25000" dirty="0">
                          <a:solidFill>
                            <a:schemeClr val="tx1"/>
                          </a:solidFill>
                        </a:rPr>
                        <a:t>3</a:t>
                      </a:r>
                      <a:r>
                        <a:rPr lang="en-US"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962991"/>
                  </a:ext>
                </a:extLst>
              </a:tr>
              <a:tr h="370840">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05199431"/>
                  </a:ext>
                </a:extLst>
              </a:tr>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m-1</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83875905"/>
                  </a:ext>
                </a:extLst>
              </a:tr>
            </a:tbl>
          </a:graphicData>
        </a:graphic>
      </p:graphicFrame>
      <p:sp>
        <p:nvSpPr>
          <p:cNvPr id="6" name="Oval 5">
            <a:extLst>
              <a:ext uri="{FF2B5EF4-FFF2-40B4-BE49-F238E27FC236}">
                <a16:creationId xmlns:a16="http://schemas.microsoft.com/office/drawing/2014/main" id="{00CC84E9-1DC2-4E15-B469-5F9BC75BF9A8}"/>
              </a:ext>
            </a:extLst>
          </p:cNvPr>
          <p:cNvSpPr/>
          <p:nvPr/>
        </p:nvSpPr>
        <p:spPr>
          <a:xfrm>
            <a:off x="3860073" y="4024453"/>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BB1B587-1FD7-49A4-8E0F-0BF97CAE92C2}"/>
              </a:ext>
            </a:extLst>
          </p:cNvPr>
          <p:cNvSpPr/>
          <p:nvPr/>
        </p:nvSpPr>
        <p:spPr>
          <a:xfrm>
            <a:off x="3827411" y="4524109"/>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8786F62-9C52-4ECA-BA57-03E48961DDED}"/>
              </a:ext>
            </a:extLst>
          </p:cNvPr>
          <p:cNvSpPr/>
          <p:nvPr/>
        </p:nvSpPr>
        <p:spPr>
          <a:xfrm>
            <a:off x="4378237" y="4196436"/>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5EAE0BB-1F11-496E-85E7-3678F91463DE}"/>
              </a:ext>
            </a:extLst>
          </p:cNvPr>
          <p:cNvSpPr/>
          <p:nvPr/>
        </p:nvSpPr>
        <p:spPr>
          <a:xfrm>
            <a:off x="4332518" y="5046619"/>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AF679D0-EDB8-4348-944A-4247D5D0F3E6}"/>
              </a:ext>
            </a:extLst>
          </p:cNvPr>
          <p:cNvSpPr/>
          <p:nvPr/>
        </p:nvSpPr>
        <p:spPr>
          <a:xfrm>
            <a:off x="3017507" y="5151132"/>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8CBFCFD0-F7CE-4827-A098-78531121DB74}"/>
              </a:ext>
            </a:extLst>
          </p:cNvPr>
          <p:cNvCxnSpPr/>
          <p:nvPr/>
        </p:nvCxnSpPr>
        <p:spPr>
          <a:xfrm flipV="1">
            <a:off x="3893815" y="1970034"/>
            <a:ext cx="2202185" cy="20457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2789350-7DD7-45E2-AD47-4F5D99EE1AE6}"/>
              </a:ext>
            </a:extLst>
          </p:cNvPr>
          <p:cNvCxnSpPr>
            <a:cxnSpLocks/>
          </p:cNvCxnSpPr>
          <p:nvPr/>
        </p:nvCxnSpPr>
        <p:spPr>
          <a:xfrm flipV="1">
            <a:off x="4392656" y="2366298"/>
            <a:ext cx="1703344" cy="18529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D29318B-2D8D-45F2-A994-4B8F247E11F7}"/>
              </a:ext>
            </a:extLst>
          </p:cNvPr>
          <p:cNvCxnSpPr>
            <a:cxnSpLocks/>
            <a:stCxn id="7" idx="7"/>
          </p:cNvCxnSpPr>
          <p:nvPr/>
        </p:nvCxnSpPr>
        <p:spPr>
          <a:xfrm flipV="1">
            <a:off x="3866435" y="3557053"/>
            <a:ext cx="2229564" cy="9737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DA43C94-23BF-483C-A113-AFDEA7D1E38F}"/>
              </a:ext>
            </a:extLst>
          </p:cNvPr>
          <p:cNvCxnSpPr>
            <a:cxnSpLocks/>
          </p:cNvCxnSpPr>
          <p:nvPr/>
        </p:nvCxnSpPr>
        <p:spPr>
          <a:xfrm flipV="1">
            <a:off x="3037099" y="3584158"/>
            <a:ext cx="3081759" cy="1585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F05C2F0-CC1D-4C02-9B25-5C2916C13FCD}"/>
              </a:ext>
            </a:extLst>
          </p:cNvPr>
          <p:cNvCxnSpPr>
            <a:stCxn id="9" idx="7"/>
          </p:cNvCxnSpPr>
          <p:nvPr/>
        </p:nvCxnSpPr>
        <p:spPr>
          <a:xfrm flipV="1">
            <a:off x="4371542" y="4219295"/>
            <a:ext cx="1724458" cy="8340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26D4C57-67BD-4BFD-88EE-E7AFDC6EBBCD}"/>
              </a:ext>
            </a:extLst>
          </p:cNvPr>
          <p:cNvSpPr/>
          <p:nvPr/>
        </p:nvSpPr>
        <p:spPr>
          <a:xfrm>
            <a:off x="1912016" y="818197"/>
            <a:ext cx="1776064" cy="492443"/>
          </a:xfrm>
          <a:prstGeom prst="rect">
            <a:avLst/>
          </a:prstGeom>
        </p:spPr>
        <p:txBody>
          <a:bodyPr wrap="none">
            <a:spAutoFit/>
          </a:bodyPr>
          <a:lstStyle/>
          <a:p>
            <a:r>
              <a:rPr lang="en-US" sz="2600" dirty="0">
                <a:cs typeface="Times New Roman" panose="02020603050405020304" pitchFamily="18" charset="0"/>
              </a:rPr>
              <a:t>Hash Tables</a:t>
            </a:r>
          </a:p>
        </p:txBody>
      </p:sp>
    </p:spTree>
    <p:extLst>
      <p:ext uri="{BB962C8B-B14F-4D97-AF65-F5344CB8AC3E}">
        <p14:creationId xmlns:p14="http://schemas.microsoft.com/office/powerpoint/2010/main" val="524672827"/>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7047" y="5013030"/>
            <a:ext cx="9589366" cy="1067339"/>
          </a:xfrm>
          <a:prstGeom prst="rect">
            <a:avLst/>
          </a:prstGeom>
          <a:solidFill>
            <a:srgbClr val="FFFF00"/>
          </a:solidFill>
        </p:spPr>
        <p:txBody>
          <a:bodyPr wrap="square" rtlCol="0">
            <a:spAutoFit/>
          </a:bodyPr>
          <a:lstStyle/>
          <a:p>
            <a:endParaRPr lang="en-US" dirty="0"/>
          </a:p>
        </p:txBody>
      </p:sp>
      <p:sp>
        <p:nvSpPr>
          <p:cNvPr id="3" name="TextBox 2"/>
          <p:cNvSpPr txBox="1"/>
          <p:nvPr/>
        </p:nvSpPr>
        <p:spPr>
          <a:xfrm>
            <a:off x="887047" y="3881952"/>
            <a:ext cx="9476154" cy="392452"/>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B06A7DD-B1B8-498F-B730-BE371820F1C2}"/>
                  </a:ext>
                </a:extLst>
              </p:cNvPr>
              <p:cNvSpPr txBox="1"/>
              <p:nvPr/>
            </p:nvSpPr>
            <p:spPr>
              <a:xfrm>
                <a:off x="1397724" y="1619795"/>
                <a:ext cx="9078688" cy="4154984"/>
              </a:xfrm>
              <a:prstGeom prst="rect">
                <a:avLst/>
              </a:prstGeom>
              <a:noFill/>
            </p:spPr>
            <p:txBody>
              <a:bodyPr wrap="square" rtlCol="0">
                <a:spAutoFit/>
              </a:bodyPr>
              <a:lstStyle/>
              <a:p>
                <a:r>
                  <a:rPr lang="en-US" sz="2800" dirty="0">
                    <a:cs typeface="Times New Roman" panose="02020603050405020304" pitchFamily="18" charset="0"/>
                  </a:rPr>
                  <a:t>Hash Tables vs Direct-Address Tables Comparison</a:t>
                </a:r>
              </a:p>
              <a:p>
                <a:endParaRPr lang="en-US" sz="2000" dirty="0">
                  <a:latin typeface="Times New Roman" panose="02020603050405020304" pitchFamily="18" charset="0"/>
                  <a:cs typeface="Times New Roman" panose="02020603050405020304" pitchFamily="18" charset="0"/>
                </a:endParaRPr>
              </a:p>
              <a:p>
                <a:pPr marL="461963"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Let K be the set of keys. Let</a:t>
                </a:r>
                <a14:m>
                  <m:oMath xmlns:m="http://schemas.openxmlformats.org/officeDocument/2006/math">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2400" b="0" i="0" dirty="0" smtClean="0">
                        <a:latin typeface="Cambria Math" panose="02040503050406030204" pitchFamily="18" charset="0"/>
                        <a:ea typeface="Cambria Math" panose="02040503050406030204" pitchFamily="18" charset="0"/>
                        <a:cs typeface="Times New Roman" panose="02020603050405020304" pitchFamily="18" charset="0"/>
                      </a:rPr>
                      <m:t>U</m:t>
                    </m:r>
                    <m:r>
                      <a:rPr lang="en-US" sz="2400" b="0" i="0" dirty="0" smtClean="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2400" b="0" i="0" dirty="0" smtClean="0">
                        <a:latin typeface="Cambria Math" panose="02040503050406030204" pitchFamily="18" charset="0"/>
                        <a:ea typeface="Cambria Math" panose="02040503050406030204" pitchFamily="18" charset="0"/>
                        <a:cs typeface="Times New Roman" panose="02020603050405020304" pitchFamily="18" charset="0"/>
                      </a:rPr>
                      <m:t>be</m:t>
                    </m:r>
                    <m:r>
                      <a:rPr lang="en-US" sz="2400" b="0" i="0" dirty="0"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the universe of all possible keys. </a:t>
                </a:r>
                <a:r>
                  <a:rPr lang="en-US" sz="2400" dirty="0">
                    <a:solidFill>
                      <a:srgbClr val="0000FF"/>
                    </a:solidFill>
                    <a:latin typeface="Times New Roman" panose="02020603050405020304" pitchFamily="18" charset="0"/>
                    <a:cs typeface="Times New Roman" panose="02020603050405020304" pitchFamily="18" charset="0"/>
                  </a:rPr>
                  <a:t>When K </a:t>
                </a:r>
                <a14:m>
                  <m:oMath xmlns:m="http://schemas.openxmlformats.org/officeDocument/2006/math">
                    <m:r>
                      <a:rPr lang="en-US" sz="2400" i="1"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solidFill>
                      <a:srgbClr val="0000FF"/>
                    </a:solidFill>
                    <a:latin typeface="Times New Roman" panose="02020603050405020304" pitchFamily="18" charset="0"/>
                    <a:cs typeface="Times New Roman" panose="02020603050405020304" pitchFamily="18" charset="0"/>
                  </a:rPr>
                  <a:t>U, the storage requirements for</a:t>
                </a:r>
                <a:endParaRPr lang="en-US" sz="2400"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a direct-address table is </a:t>
                </a:r>
                <a14:m>
                  <m:oMath xmlns:m="http://schemas.openxmlformats.org/officeDocument/2006/math">
                    <m:r>
                      <a:rPr lang="en-US" sz="2400" i="1">
                        <a:solidFill>
                          <a:srgbClr val="0000FF"/>
                        </a:solidFill>
                        <a:latin typeface="Cambria Math" panose="02040503050406030204" pitchFamily="18" charset="0"/>
                        <a:ea typeface="Cambria Math" panose="02040503050406030204" pitchFamily="18" charset="0"/>
                      </a:rPr>
                      <m:t>𝜃</m:t>
                    </m:r>
                  </m:oMath>
                </a14:m>
                <a:r>
                  <a:rPr lang="en-US" sz="2400" dirty="0">
                    <a:solidFill>
                      <a:srgbClr val="0000FF"/>
                    </a:solidFill>
                    <a:latin typeface="Times New Roman" panose="02020603050405020304" pitchFamily="18" charset="0"/>
                    <a:cs typeface="Times New Roman" panose="02020603050405020304" pitchFamily="18" charset="0"/>
                  </a:rPr>
                  <a:t>(m), with the table size m </a:t>
                </a:r>
                <a14:m>
                  <m:oMath xmlns:m="http://schemas.openxmlformats.org/officeDocument/2006/math">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|U|.</a:t>
                </a:r>
              </a:p>
              <a:p>
                <a:pPr marL="914400" lvl="1" indent="-457200">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the hash table i</a:t>
                </a:r>
                <a14:m>
                  <m:oMath xmlns:m="http://schemas.openxmlformats.org/officeDocument/2006/math">
                    <m:r>
                      <m:rPr>
                        <m:sty m:val="p"/>
                      </m:rPr>
                      <a:rPr lang="en-US" sz="2400" b="0" i="0" smtClean="0">
                        <a:solidFill>
                          <a:srgbClr val="0000FF"/>
                        </a:solidFill>
                        <a:latin typeface="Cambria Math" panose="02040503050406030204" pitchFamily="18" charset="0"/>
                        <a:ea typeface="Cambria Math" panose="02040503050406030204" pitchFamily="18" charset="0"/>
                      </a:rPr>
                      <m:t>s</m:t>
                    </m:r>
                    <m:r>
                      <a:rPr lang="en-US" sz="2400" b="0" i="0" smtClean="0">
                        <a:solidFill>
                          <a:srgbClr val="0000FF"/>
                        </a:solidFill>
                        <a:latin typeface="Cambria Math" panose="02040503050406030204" pitchFamily="18" charset="0"/>
                        <a:ea typeface="Cambria Math" panose="02040503050406030204" pitchFamily="18" charset="0"/>
                      </a:rPr>
                      <m:t> </m:t>
                    </m:r>
                    <m:r>
                      <a:rPr lang="en-US" sz="2400" i="1">
                        <a:solidFill>
                          <a:srgbClr val="0000FF"/>
                        </a:solidFill>
                        <a:latin typeface="Cambria Math" panose="02040503050406030204" pitchFamily="18" charset="0"/>
                        <a:ea typeface="Cambria Math" panose="02040503050406030204" pitchFamily="18" charset="0"/>
                      </a:rPr>
                      <m:t>𝜃</m:t>
                    </m:r>
                  </m:oMath>
                </a14:m>
                <a:r>
                  <a:rPr lang="en-US" sz="2400" dirty="0">
                    <a:solidFill>
                      <a:srgbClr val="0000FF"/>
                    </a:solidFill>
                    <a:latin typeface="Times New Roman" panose="02020603050405020304" pitchFamily="18" charset="0"/>
                    <a:cs typeface="Times New Roman" panose="02020603050405020304" pitchFamily="18" charset="0"/>
                  </a:rPr>
                  <a:t>(|K|), </a:t>
                </a:r>
              </a:p>
              <a:p>
                <a:pPr marL="914400" lvl="1" indent="-457200">
                  <a:buFont typeface="Arial" panose="020B0604020202020204" pitchFamily="34" charset="0"/>
                  <a:buChar char="•"/>
                </a:pPr>
                <a14:m>
                  <m:oMath xmlns:m="http://schemas.openxmlformats.org/officeDocument/2006/math">
                    <m:r>
                      <a:rPr lang="en-US" sz="2400" i="1" smtClean="0">
                        <a:solidFill>
                          <a:srgbClr val="0000FF"/>
                        </a:solidFill>
                        <a:latin typeface="Cambria Math" panose="02040503050406030204" pitchFamily="18" charset="0"/>
                        <a:ea typeface="Cambria Math" panose="02040503050406030204" pitchFamily="18" charset="0"/>
                      </a:rPr>
                      <m:t>𝜃</m:t>
                    </m:r>
                  </m:oMath>
                </a14:m>
                <a:r>
                  <a:rPr lang="en-US" sz="2400" dirty="0">
                    <a:solidFill>
                      <a:srgbClr val="0000FF"/>
                    </a:solidFill>
                    <a:latin typeface="Times New Roman" panose="02020603050405020304" pitchFamily="18" charset="0"/>
                    <a:cs typeface="Times New Roman" panose="02020603050405020304" pitchFamily="18" charset="0"/>
                  </a:rPr>
                  <a:t>(|K|) &lt;&lt; </a:t>
                </a:r>
                <a14:m>
                  <m:oMath xmlns:m="http://schemas.openxmlformats.org/officeDocument/2006/math">
                    <m:r>
                      <a:rPr lang="en-US" sz="2400" i="1">
                        <a:solidFill>
                          <a:srgbClr val="0000FF"/>
                        </a:solidFill>
                        <a:latin typeface="Cambria Math" panose="02040503050406030204" pitchFamily="18" charset="0"/>
                        <a:ea typeface="Cambria Math" panose="02040503050406030204" pitchFamily="18" charset="0"/>
                      </a:rPr>
                      <m:t>𝜃</m:t>
                    </m:r>
                  </m:oMath>
                </a14:m>
                <a:r>
                  <a:rPr lang="en-US" sz="2400" dirty="0">
                    <a:solidFill>
                      <a:srgbClr val="0000FF"/>
                    </a:solidFill>
                    <a:latin typeface="Times New Roman" panose="02020603050405020304" pitchFamily="18" charset="0"/>
                    <a:cs typeface="Times New Roman" panose="02020603050405020304" pitchFamily="18" charset="0"/>
                  </a:rPr>
                  <a:t>(m) .</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61963"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Searching for an element in</a:t>
                </a:r>
              </a:p>
              <a:p>
                <a:pPr marL="914400" lvl="1" indent="-457200">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the hash table requires the average time O(1).</a:t>
                </a:r>
              </a:p>
              <a:p>
                <a:pPr marL="914400" lvl="1" indent="-457200">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the direct-address table requires the worst-case time O(1)</a:t>
                </a:r>
                <a:r>
                  <a:rPr lang="en-US" sz="2400" dirty="0">
                    <a:latin typeface="Times New Roman" panose="02020603050405020304" pitchFamily="18" charset="0"/>
                    <a:cs typeface="Times New Roman" panose="02020603050405020304" pitchFamily="18" charset="0"/>
                  </a:rPr>
                  <a:t>.</a:t>
                </a:r>
              </a:p>
            </p:txBody>
          </p:sp>
        </mc:Choice>
        <mc:Fallback xmlns="">
          <p:sp>
            <p:nvSpPr>
              <p:cNvPr id="2" name="TextBox 1">
                <a:extLst>
                  <a:ext uri="{FF2B5EF4-FFF2-40B4-BE49-F238E27FC236}">
                    <a16:creationId xmlns:a16="http://schemas.microsoft.com/office/drawing/2014/main" id="{CB06A7DD-B1B8-498F-B730-BE371820F1C2}"/>
                  </a:ext>
                </a:extLst>
              </p:cNvPr>
              <p:cNvSpPr txBox="1">
                <a:spLocks noRot="1" noChangeAspect="1" noMove="1" noResize="1" noEditPoints="1" noAdjustHandles="1" noChangeArrowheads="1" noChangeShapeType="1" noTextEdit="1"/>
              </p:cNvSpPr>
              <p:nvPr/>
            </p:nvSpPr>
            <p:spPr>
              <a:xfrm>
                <a:off x="1397724" y="1619795"/>
                <a:ext cx="9078688" cy="4154984"/>
              </a:xfrm>
              <a:prstGeom prst="rect">
                <a:avLst/>
              </a:prstGeom>
              <a:blipFill>
                <a:blip r:embed="rId2"/>
                <a:stretch>
                  <a:fillRect l="-1342" t="-1468" b="-2496"/>
                </a:stretch>
              </a:blipFill>
            </p:spPr>
            <p:txBody>
              <a:bodyPr/>
              <a:lstStyle/>
              <a:p>
                <a:r>
                  <a:rPr lang="en-US">
                    <a:noFill/>
                  </a:rPr>
                  <a:t> </a:t>
                </a:r>
              </a:p>
            </p:txBody>
          </p:sp>
        </mc:Fallback>
      </mc:AlternateContent>
    </p:spTree>
    <p:extLst>
      <p:ext uri="{BB962C8B-B14F-4D97-AF65-F5344CB8AC3E}">
        <p14:creationId xmlns:p14="http://schemas.microsoft.com/office/powerpoint/2010/main" val="1370945616"/>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71418" y="2244436"/>
            <a:ext cx="9760704" cy="4315885"/>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690976" y="1682062"/>
            <a:ext cx="8810047" cy="4878259"/>
          </a:xfrm>
          <a:prstGeom prst="rect">
            <a:avLst/>
          </a:prstGeom>
        </p:spPr>
        <p:txBody>
          <a:bodyPr wrap="square">
            <a:spAutoFit/>
          </a:bodyPr>
          <a:lstStyle/>
          <a:p>
            <a:pPr>
              <a:spcAft>
                <a:spcPts val="1200"/>
              </a:spcAft>
            </a:pPr>
            <a:r>
              <a:rPr lang="en-US" sz="2600" dirty="0">
                <a:ea typeface="Calibri" panose="020F0502020204030204" pitchFamily="34" charset="0"/>
                <a:cs typeface="Times New Roman" panose="02020603050405020304" pitchFamily="18" charset="0"/>
              </a:rPr>
              <a:t>Example: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Encode the location </a:t>
            </a:r>
            <a:r>
              <a:rPr lang="en-US" sz="2400" dirty="0">
                <a:latin typeface="Times New Roman" panose="02020603050405020304" pitchFamily="18" charset="0"/>
                <a:ea typeface="Calibri" panose="020F0502020204030204" pitchFamily="34" charset="0"/>
                <a:cs typeface="Times New Roman" panose="02020603050405020304" pitchFamily="18" charset="0"/>
              </a:rPr>
              <a:t>of a computer on the Internet:</a:t>
            </a:r>
          </a:p>
          <a:p>
            <a:pPr marL="342900" indent="-342900">
              <a:spcAft>
                <a:spcPts val="6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use a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32-bit-IP</a:t>
            </a:r>
            <a:r>
              <a:rPr lang="en-US" sz="2400" dirty="0">
                <a:latin typeface="Times New Roman" panose="02020603050405020304" pitchFamily="18" charset="0"/>
                <a:ea typeface="Calibri" panose="020F0502020204030204" pitchFamily="34" charset="0"/>
                <a:cs typeface="Times New Roman" panose="02020603050405020304" pitchFamily="18" charset="0"/>
              </a:rPr>
              <a:t> (Internet protocol)</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address</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800100" lvl="1" indent="-342900">
              <a:spcAft>
                <a:spcPts val="6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usually shown broken down into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four 8-bit fields</a:t>
            </a:r>
            <a:r>
              <a:rPr lang="en-US" sz="2400" dirty="0">
                <a:latin typeface="Times New Roman" panose="02020603050405020304" pitchFamily="18" charset="0"/>
                <a:ea typeface="Calibri" panose="020F0502020204030204" pitchFamily="34" charset="0"/>
                <a:cs typeface="Times New Roman" panose="02020603050405020304" pitchFamily="18" charset="0"/>
              </a:rPr>
              <a:t>, such as 128.32.168.80.  </a:t>
            </a:r>
          </a:p>
          <a:p>
            <a:pPr marL="342900" indent="-342900">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For table (direct) addressing, </a:t>
            </a:r>
          </a:p>
          <a:p>
            <a:pPr marL="800100" lvl="1" indent="-342900">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achieve fast lookup times </a:t>
            </a:r>
          </a:p>
          <a:p>
            <a:pPr marL="1257300" lvl="2" indent="-342900">
              <a:spcAft>
                <a:spcPts val="6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if the records are maintained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 an array indexed by IP address. </a:t>
            </a:r>
          </a:p>
          <a:p>
            <a:pPr marL="800100" lvl="1" indent="-342900">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Waste</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memory space</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1257300" lvl="2" indent="-342900">
              <a:spcAft>
                <a:spcPts val="6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 array would have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4 * 10</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9</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entries</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vast majority of them blank.</a:t>
            </a:r>
            <a:endParaRPr lang="en-US" sz="24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D211A536-EE53-4234-81FF-BA92039F0194}"/>
              </a:ext>
            </a:extLst>
          </p:cNvPr>
          <p:cNvSpPr/>
          <p:nvPr/>
        </p:nvSpPr>
        <p:spPr>
          <a:xfrm>
            <a:off x="1561484" y="762391"/>
            <a:ext cx="5118837" cy="492443"/>
          </a:xfrm>
          <a:prstGeom prst="rect">
            <a:avLst/>
          </a:prstGeom>
        </p:spPr>
        <p:txBody>
          <a:bodyPr wrap="none">
            <a:spAutoFit/>
          </a:bodyPr>
          <a:lstStyle/>
          <a:p>
            <a:r>
              <a:rPr lang="en-US" sz="2600" dirty="0">
                <a:cs typeface="Times New Roman" panose="02020603050405020304" pitchFamily="18" charset="0"/>
              </a:rPr>
              <a:t>Hash Tables vs Direct-Address Tables</a:t>
            </a:r>
          </a:p>
        </p:txBody>
      </p:sp>
    </p:spTree>
    <p:extLst>
      <p:ext uri="{BB962C8B-B14F-4D97-AF65-F5344CB8AC3E}">
        <p14:creationId xmlns:p14="http://schemas.microsoft.com/office/powerpoint/2010/main" val="1026616460"/>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3046" y="1148861"/>
            <a:ext cx="9909908" cy="3462215"/>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506583" y="451421"/>
                <a:ext cx="9124471" cy="5968044"/>
              </a:xfrm>
              <a:prstGeom prst="rect">
                <a:avLst/>
              </a:prstGeom>
            </p:spPr>
            <p:txBody>
              <a:bodyPr wrap="square">
                <a:spAutoFit/>
              </a:bodyPr>
              <a:lstStyle/>
              <a:p>
                <a:pPr>
                  <a:spcAft>
                    <a:spcPts val="1800"/>
                  </a:spcAft>
                </a:pPr>
                <a:r>
                  <a:rPr lang="en-US" sz="2600" dirty="0">
                    <a:ea typeface="Calibri" panose="020F0502020204030204" pitchFamily="34" charset="0"/>
                    <a:cs typeface="Times New Roman" panose="02020603050405020304" pitchFamily="18" charset="0"/>
                  </a:rPr>
                  <a:t>Example:   </a:t>
                </a:r>
                <a:r>
                  <a:rPr lang="en-US" sz="2200" dirty="0">
                    <a:latin typeface="Times New Roman" panose="02020603050405020304" pitchFamily="18" charset="0"/>
                    <a:ea typeface="Calibri" panose="020F0502020204030204" pitchFamily="34" charset="0"/>
                    <a:cs typeface="Times New Roman" panose="02020603050405020304" pitchFamily="18" charset="0"/>
                  </a:rPr>
                  <a:t>for reducing the storage requirements:</a:t>
                </a:r>
              </a:p>
              <a:p>
                <a:pPr marL="461963" indent="-461963">
                  <a:spcAft>
                    <a:spcPts val="10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Suppose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no more than 251 </a:t>
                </a:r>
                <a:r>
                  <a:rPr lang="en-US" sz="2400" dirty="0">
                    <a:latin typeface="Times New Roman" panose="02020603050405020304" pitchFamily="18" charset="0"/>
                    <a:ea typeface="Calibri" panose="020F0502020204030204" pitchFamily="34" charset="0"/>
                    <a:cs typeface="Times New Roman" panose="02020603050405020304" pitchFamily="18" charset="0"/>
                  </a:rPr>
                  <a:t>IP (Internet protocol) addresses.</a:t>
                </a:r>
              </a:p>
              <a:p>
                <a:pPr marL="461963" indent="-461963">
                  <a:spcAft>
                    <a:spcPts val="10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Let N be the set of all 251 IP addresses </a:t>
                </a:r>
                <a:r>
                  <a:rPr lang="en-US" sz="2400" dirty="0">
                    <a:latin typeface="Times New Roman" panose="02020603050405020304" pitchFamily="18" charset="0"/>
                    <a:ea typeface="Calibri" panose="020F0502020204030204" pitchFamily="34" charset="0"/>
                    <a:cs typeface="Times New Roman" panose="02020603050405020304" pitchFamily="18" charset="0"/>
                  </a:rPr>
                  <a:t>(disregarding dots)</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p>
              <a:p>
                <a:pPr marL="461963" indent="-461963">
                  <a:spcAft>
                    <a:spcPts val="10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Define a function Hash </a:t>
                </a:r>
                <a:r>
                  <a:rPr lang="en-US" sz="2400" dirty="0">
                    <a:latin typeface="Times New Roman" panose="02020603050405020304" pitchFamily="18" charset="0"/>
                    <a:ea typeface="Calibri" panose="020F0502020204030204" pitchFamily="34" charset="0"/>
                    <a:cs typeface="Times New Roman" panose="02020603050405020304" pitchFamily="18" charset="0"/>
                  </a:rPr>
                  <a:t>: N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{0, 1, … 250} by</a:t>
                </a:r>
              </a:p>
              <a:p>
                <a:pPr marL="1376363" lvl="2" indent="-461963">
                  <a:spcAft>
                    <a:spcPts val="10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Hash(n)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 mod 251</a:t>
                </a:r>
                <a:r>
                  <a:rPr lang="en-US" sz="2400" dirty="0">
                    <a:latin typeface="Times New Roman" panose="02020603050405020304" pitchFamily="18" charset="0"/>
                    <a:ea typeface="Calibri" panose="020F0502020204030204" pitchFamily="34" charset="0"/>
                    <a:cs typeface="Times New Roman" panose="02020603050405020304" pitchFamily="18" charset="0"/>
                  </a:rPr>
                  <a:t>, for every IP address n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N, where</a:t>
                </a:r>
              </a:p>
              <a:p>
                <a:pPr marL="1376363" lvl="2" indent="-461963">
                  <a:spcAft>
                    <a:spcPts val="10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mod 251 = n – 251* </a:t>
                </a:r>
                <a14:m>
                  <m:oMath xmlns:m="http://schemas.openxmlformats.org/officeDocument/2006/math">
                    <m:f>
                      <m:fPr>
                        <m:ctrlPr>
                          <a:rPr lang="en-US" sz="2400" i="1" smtClean="0">
                            <a:solidFill>
                              <a:srgbClr val="0000FF"/>
                            </a:solidFill>
                            <a:latin typeface="Cambria Math" panose="02040503050406030204" pitchFamily="18" charset="0"/>
                            <a:cs typeface="Times New Roman" panose="02020603050405020304" pitchFamily="18" charset="0"/>
                          </a:rPr>
                        </m:ctrlPr>
                      </m:fPr>
                      <m:num>
                        <m:r>
                          <m:rPr>
                            <m:nor/>
                          </m:rP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n</m:t>
                        </m:r>
                      </m:num>
                      <m:den>
                        <m:r>
                          <m:rPr>
                            <m:nor/>
                          </m:rP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251</m:t>
                        </m:r>
                      </m:den>
                    </m:f>
                  </m:oMath>
                </a14:m>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and </a:t>
                </a:r>
                <a14:m>
                  <m:oMath xmlns:m="http://schemas.openxmlformats.org/officeDocument/2006/math">
                    <m:f>
                      <m:fPr>
                        <m:ctrlPr>
                          <a:rPr lang="en-US" sz="2400" i="1">
                            <a:latin typeface="Cambria Math" panose="02040503050406030204" pitchFamily="18" charset="0"/>
                            <a:cs typeface="Times New Roman" panose="02020603050405020304" pitchFamily="18" charset="0"/>
                          </a:rPr>
                        </m:ctrlPr>
                      </m:fPr>
                      <m:num>
                        <m:r>
                          <m:rPr>
                            <m:nor/>
                          </m:rPr>
                          <a:rPr lang="en-US" sz="2400" dirty="0">
                            <a:latin typeface="Times New Roman" panose="02020603050405020304" pitchFamily="18" charset="0"/>
                            <a:ea typeface="Calibri" panose="020F0502020204030204" pitchFamily="34" charset="0"/>
                            <a:cs typeface="Times New Roman" panose="02020603050405020304" pitchFamily="18" charset="0"/>
                          </a:rPr>
                          <m:t>n</m:t>
                        </m:r>
                      </m:num>
                      <m:den>
                        <m:r>
                          <m:rPr>
                            <m:nor/>
                          </m:rPr>
                          <a:rPr lang="en-US" sz="2400" dirty="0">
                            <a:latin typeface="Times New Roman" panose="02020603050405020304" pitchFamily="18" charset="0"/>
                            <a:ea typeface="Calibri" panose="020F0502020204030204" pitchFamily="34" charset="0"/>
                            <a:cs typeface="Times New Roman" panose="02020603050405020304" pitchFamily="18" charset="0"/>
                          </a:rPr>
                          <m:t>251</m:t>
                        </m:r>
                      </m:den>
                    </m:f>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is integer division.              [ r = x – y *q]</a:t>
                </a:r>
              </a:p>
              <a:p>
                <a:pPr marL="1376363" lvl="2" indent="-461963">
                  <a:spcAft>
                    <a:spcPts val="10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Place the record with IP address n in the position of Hash(n). </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461963" indent="-461963">
                  <a:spcAft>
                    <a:spcPts val="1000"/>
                  </a:spcAft>
                  <a:buFont typeface="Arial" panose="020B0604020202020204" pitchFamily="34" charset="0"/>
                  <a:buChar char="•"/>
                </a:pP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For example, Hash(128.32.168.80) = 1283216880 (mod 251)</a:t>
                </a:r>
              </a:p>
              <a:p>
                <a:pPr lvl="2">
                  <a:spcAft>
                    <a:spcPts val="1000"/>
                  </a:spcAft>
                </a:pP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1283216880 - (251 * 5112417) = 213</a:t>
                </a:r>
              </a:p>
              <a:p>
                <a:pPr marL="914400" lvl="1" indent="-457200">
                  <a:spcAft>
                    <a:spcPts val="10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 record for the IP address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128</a:t>
                </a:r>
                <a:r>
                  <a:rPr lang="en-US" sz="2400" dirty="0">
                    <a:latin typeface="Times New Roman" panose="02020603050405020304" pitchFamily="18" charset="0"/>
                    <a:ea typeface="Calibri" panose="020F0502020204030204" pitchFamily="34" charset="0"/>
                    <a:cs typeface="Times New Roman" panose="02020603050405020304" pitchFamily="18" charset="0"/>
                  </a:rPr>
                  <a:t>.32.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168</a:t>
                </a:r>
                <a:r>
                  <a:rPr lang="en-US" sz="2400" dirty="0">
                    <a:latin typeface="Times New Roman" panose="02020603050405020304" pitchFamily="18" charset="0"/>
                    <a:ea typeface="Calibri" panose="020F0502020204030204" pitchFamily="34" charset="0"/>
                    <a:cs typeface="Times New Roman" panose="02020603050405020304" pitchFamily="18" charset="0"/>
                  </a:rPr>
                  <a:t>.80 is located in position 213 of a table.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506583" y="451421"/>
                <a:ext cx="9124471" cy="5968044"/>
              </a:xfrm>
              <a:prstGeom prst="rect">
                <a:avLst/>
              </a:prstGeom>
              <a:blipFill>
                <a:blip r:embed="rId2"/>
                <a:stretch>
                  <a:fillRect l="-1202" t="-817" r="-1202" b="-1328"/>
                </a:stretch>
              </a:blipFill>
            </p:spPr>
            <p:txBody>
              <a:bodyPr/>
              <a:lstStyle/>
              <a:p>
                <a:r>
                  <a:rPr lang="en-US">
                    <a:noFill/>
                  </a:rPr>
                  <a:t> </a:t>
                </a:r>
              </a:p>
            </p:txBody>
          </p:sp>
        </mc:Fallback>
      </mc:AlternateContent>
    </p:spTree>
    <p:extLst>
      <p:ext uri="{BB962C8B-B14F-4D97-AF65-F5344CB8AC3E}">
        <p14:creationId xmlns:p14="http://schemas.microsoft.com/office/powerpoint/2010/main" val="1430253457"/>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51334" y="2784066"/>
            <a:ext cx="10077939" cy="1180124"/>
          </a:xfrm>
          <a:prstGeom prst="rect">
            <a:avLst/>
          </a:prstGeom>
          <a:solidFill>
            <a:srgbClr val="FFFF00"/>
          </a:solidFill>
        </p:spPr>
        <p:txBody>
          <a:bodyPr wrap="square" rtlCol="0">
            <a:spAutoFit/>
          </a:bodyPr>
          <a:lstStyle/>
          <a:p>
            <a:endParaRPr lang="en-US" dirty="0"/>
          </a:p>
        </p:txBody>
      </p:sp>
      <p:graphicFrame>
        <p:nvGraphicFramePr>
          <p:cNvPr id="2" name="Table 1">
            <a:extLst>
              <a:ext uri="{FF2B5EF4-FFF2-40B4-BE49-F238E27FC236}">
                <a16:creationId xmlns:a16="http://schemas.microsoft.com/office/drawing/2014/main" id="{CC3B74B0-F773-4B07-8F04-30F54A37A2A5}"/>
              </a:ext>
            </a:extLst>
          </p:cNvPr>
          <p:cNvGraphicFramePr>
            <a:graphicFrameLocks noGrp="1"/>
          </p:cNvGraphicFramePr>
          <p:nvPr/>
        </p:nvGraphicFramePr>
        <p:xfrm>
          <a:off x="3268622" y="702247"/>
          <a:ext cx="3741783" cy="5974080"/>
        </p:xfrm>
        <a:graphic>
          <a:graphicData uri="http://schemas.openxmlformats.org/drawingml/2006/table">
            <a:tbl>
              <a:tblPr firstRow="1" bandRow="1">
                <a:tableStyleId>{5C22544A-7EE6-4342-B048-85BDC9FD1C3A}</a:tableStyleId>
              </a:tblPr>
              <a:tblGrid>
                <a:gridCol w="924610">
                  <a:extLst>
                    <a:ext uri="{9D8B030D-6E8A-4147-A177-3AD203B41FA5}">
                      <a16:colId xmlns:a16="http://schemas.microsoft.com/office/drawing/2014/main" val="1580968642"/>
                    </a:ext>
                  </a:extLst>
                </a:gridCol>
                <a:gridCol w="2817173">
                  <a:extLst>
                    <a:ext uri="{9D8B030D-6E8A-4147-A177-3AD203B41FA5}">
                      <a16:colId xmlns:a16="http://schemas.microsoft.com/office/drawing/2014/main" val="2644965566"/>
                    </a:ext>
                  </a:extLst>
                </a:gridCol>
              </a:tblGrid>
              <a:tr h="397338">
                <a:tc>
                  <a:txBody>
                    <a:bodyPr/>
                    <a:lstStyle/>
                    <a:p>
                      <a:r>
                        <a:rPr lang="en-US" sz="2200" b="0" dirty="0">
                          <a:solidFill>
                            <a:sysClr val="windowText" lastClr="000000"/>
                          </a:solidFill>
                          <a:latin typeface="Times New Roman" panose="02020603050405020304" pitchFamily="18" charset="0"/>
                          <a:cs typeface="Times New Roman" panose="02020603050405020304" pitchFamily="18" charset="0"/>
                        </a:rPr>
                        <a:t>Hash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b="0" dirty="0">
                          <a:solidFill>
                            <a:sysClr val="windowText" lastClr="000000"/>
                          </a:solidFill>
                          <a:latin typeface="Times New Roman" panose="02020603050405020304" pitchFamily="18" charset="0"/>
                          <a:cs typeface="Times New Roman" panose="02020603050405020304" pitchFamily="18" charset="0"/>
                        </a:rPr>
                        <a:t>IP Addresses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7927610"/>
                  </a:ext>
                </a:extLst>
              </a:tr>
              <a:tr h="397338">
                <a:tc>
                  <a:txBody>
                    <a:bodyPr/>
                    <a:lstStyle/>
                    <a:p>
                      <a:r>
                        <a:rPr lang="en-US" sz="2200" b="0" dirty="0">
                          <a:solidFill>
                            <a:sysClr val="windowText" lastClr="00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2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95861929"/>
                  </a:ext>
                </a:extLst>
              </a:tr>
              <a:tr h="397338">
                <a:tc>
                  <a:txBody>
                    <a:bodyPr/>
                    <a:lstStyle/>
                    <a:p>
                      <a:r>
                        <a:rPr lang="en-US" sz="2200" b="0" dirty="0">
                          <a:solidFill>
                            <a:sysClr val="windowText" lastClr="000000"/>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2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20450794"/>
                  </a:ext>
                </a:extLst>
              </a:tr>
              <a:tr h="397338">
                <a:tc>
                  <a:txBody>
                    <a:bodyPr/>
                    <a:lstStyle/>
                    <a:p>
                      <a:r>
                        <a:rPr lang="en-US" sz="2200" b="0" dirty="0">
                          <a:solidFill>
                            <a:sysClr val="windowText" lastClr="000000"/>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2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80752521"/>
                  </a:ext>
                </a:extLst>
              </a:tr>
              <a:tr h="397338">
                <a:tc>
                  <a:txBody>
                    <a:bodyPr/>
                    <a:lstStyle/>
                    <a:p>
                      <a:r>
                        <a:rPr lang="en-US" sz="2200" b="0" dirty="0">
                          <a:solidFill>
                            <a:sysClr val="windowText" lastClr="000000"/>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2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09289691"/>
                  </a:ext>
                </a:extLst>
              </a:tr>
              <a:tr h="397338">
                <a:tc>
                  <a:txBody>
                    <a:bodyPr/>
                    <a:lstStyle/>
                    <a:p>
                      <a:r>
                        <a:rPr lang="en-US" sz="2200" b="0" dirty="0">
                          <a:solidFill>
                            <a:sysClr val="windowText" lastClr="000000"/>
                          </a:solidFill>
                          <a:latin typeface="Times New Roman" panose="02020603050405020304" pitchFamily="18" charset="0"/>
                          <a:cs typeface="Times New Roman" panose="02020603050405020304" pitchFamily="18" charset="0"/>
                        </a:rPr>
                        <a:t>171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b="0" dirty="0">
                          <a:solidFill>
                            <a:sysClr val="windowText" lastClr="000000"/>
                          </a:solidFill>
                          <a:latin typeface="Times New Roman" panose="02020603050405020304" pitchFamily="18" charset="0"/>
                          <a:cs typeface="Times New Roman" panose="02020603050405020304" pitchFamily="18" charset="0"/>
                        </a:rPr>
                        <a:t>73.102.177.154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86244308"/>
                  </a:ext>
                </a:extLst>
              </a:tr>
              <a:tr h="397338">
                <a:tc>
                  <a:txBody>
                    <a:bodyPr/>
                    <a:lstStyle/>
                    <a:p>
                      <a:r>
                        <a:rPr lang="en-US" sz="2200" b="0" dirty="0">
                          <a:solidFill>
                            <a:sysClr val="windowText" lastClr="000000"/>
                          </a:solidFill>
                          <a:latin typeface="Times New Roman" panose="02020603050405020304" pitchFamily="18" charset="0"/>
                          <a:cs typeface="Times New Roman" panose="02020603050405020304" pitchFamily="18" charset="0"/>
                        </a:rPr>
                        <a:t>172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b="0" dirty="0">
                          <a:solidFill>
                            <a:sysClr val="windowText" lastClr="000000"/>
                          </a:solidFill>
                          <a:latin typeface="Times New Roman" panose="02020603050405020304" pitchFamily="18" charset="0"/>
                          <a:cs typeface="Times New Roman" panose="02020603050405020304" pitchFamily="18" charset="0"/>
                        </a:rPr>
                        <a:t>73.102.177.405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5496914"/>
                  </a:ext>
                </a:extLst>
              </a:tr>
              <a:tr h="397338">
                <a:tc>
                  <a:txBody>
                    <a:bodyPr/>
                    <a:lstStyle/>
                    <a:p>
                      <a:r>
                        <a:rPr lang="en-US" sz="2200" b="0" dirty="0">
                          <a:solidFill>
                            <a:sysClr val="windowText" lastClr="000000"/>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2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25036370"/>
                  </a:ext>
                </a:extLst>
              </a:tr>
              <a:tr h="397338">
                <a:tc>
                  <a:txBody>
                    <a:bodyPr/>
                    <a:lstStyle/>
                    <a:p>
                      <a:r>
                        <a:rPr lang="en-US" sz="2200" b="0" dirty="0">
                          <a:solidFill>
                            <a:sysClr val="windowText" lastClr="000000"/>
                          </a:solidFill>
                          <a:latin typeface="Times New Roman" panose="02020603050405020304" pitchFamily="18" charset="0"/>
                          <a:cs typeface="Times New Roman" panose="02020603050405020304" pitchFamily="18" charset="0"/>
                        </a:rPr>
                        <a:t>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2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00966709"/>
                  </a:ext>
                </a:extLst>
              </a:tr>
              <a:tr h="397338">
                <a:tc>
                  <a:txBody>
                    <a:bodyPr/>
                    <a:lstStyle/>
                    <a:p>
                      <a:r>
                        <a:rPr lang="en-US" sz="2200" b="0" dirty="0">
                          <a:solidFill>
                            <a:sysClr val="windowText" lastClr="000000"/>
                          </a:solidFill>
                          <a:latin typeface="Times New Roman" panose="02020603050405020304" pitchFamily="18" charset="0"/>
                          <a:cs typeface="Times New Roman" panose="02020603050405020304" pitchFamily="18" charset="0"/>
                        </a:rPr>
                        <a:t>213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128</a:t>
                      </a:r>
                      <a:r>
                        <a:rPr lang="en-US" sz="2200" dirty="0">
                          <a:latin typeface="Times New Roman" panose="02020603050405020304" pitchFamily="18" charset="0"/>
                          <a:ea typeface="Calibri" panose="020F0502020204030204" pitchFamily="34" charset="0"/>
                          <a:cs typeface="Times New Roman" panose="02020603050405020304" pitchFamily="18" charset="0"/>
                        </a:rPr>
                        <a:t>.32.</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168</a:t>
                      </a:r>
                      <a:r>
                        <a:rPr lang="en-US" sz="2200" dirty="0">
                          <a:latin typeface="Times New Roman" panose="02020603050405020304" pitchFamily="18" charset="0"/>
                          <a:ea typeface="Calibri" panose="020F0502020204030204" pitchFamily="34" charset="0"/>
                          <a:cs typeface="Times New Roman" panose="02020603050405020304" pitchFamily="18" charset="0"/>
                        </a:rPr>
                        <a:t>.80</a:t>
                      </a:r>
                      <a:endParaRPr lang="en-US" sz="22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3385097"/>
                  </a:ext>
                </a:extLst>
              </a:tr>
              <a:tr h="397338">
                <a:tc>
                  <a:txBody>
                    <a:bodyPr/>
                    <a:lstStyle/>
                    <a:p>
                      <a:r>
                        <a:rPr lang="en-US" sz="2200" b="0" dirty="0">
                          <a:solidFill>
                            <a:sysClr val="windowText" lastClr="000000"/>
                          </a:solidFill>
                          <a:latin typeface="Times New Roman" panose="02020603050405020304" pitchFamily="18" charset="0"/>
                          <a:cs typeface="Times New Roman" panose="02020603050405020304" pitchFamily="18" charset="0"/>
                        </a:rPr>
                        <a:t>214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2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22751830"/>
                  </a:ext>
                </a:extLst>
              </a:tr>
              <a:tr h="397338">
                <a:tc>
                  <a:txBody>
                    <a:bodyPr/>
                    <a:lstStyle/>
                    <a:p>
                      <a:r>
                        <a:rPr lang="en-US" sz="2200" b="0" dirty="0">
                          <a:solidFill>
                            <a:sysClr val="windowText" lastClr="000000"/>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2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37452871"/>
                  </a:ext>
                </a:extLst>
              </a:tr>
              <a:tr h="397338">
                <a:tc>
                  <a:txBody>
                    <a:bodyPr/>
                    <a:lstStyle/>
                    <a:p>
                      <a:r>
                        <a:rPr lang="en-US" sz="2200" b="0" dirty="0">
                          <a:solidFill>
                            <a:sysClr val="windowText" lastClr="000000"/>
                          </a:solidFill>
                          <a:latin typeface="Times New Roman" panose="02020603050405020304" pitchFamily="18" charset="0"/>
                          <a:cs typeface="Times New Roman" panose="02020603050405020304" pitchFamily="18" charset="0"/>
                        </a:rPr>
                        <a:t>250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2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63431"/>
                  </a:ext>
                </a:extLst>
              </a:tr>
              <a:tr h="397338">
                <a:tc>
                  <a:txBody>
                    <a:bodyPr/>
                    <a:lstStyle/>
                    <a:p>
                      <a:r>
                        <a:rPr lang="en-US" sz="2200" b="0" dirty="0">
                          <a:solidFill>
                            <a:sysClr val="windowText" lastClr="000000"/>
                          </a:solidFill>
                          <a:latin typeface="Times New Roman" panose="02020603050405020304" pitchFamily="18" charset="0"/>
                          <a:cs typeface="Times New Roman" panose="02020603050405020304" pitchFamily="18" charset="0"/>
                        </a:rPr>
                        <a:t>251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2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94101637"/>
                  </a:ext>
                </a:extLst>
              </a:tr>
            </a:tbl>
          </a:graphicData>
        </a:graphic>
      </p:graphicFrame>
      <p:sp>
        <p:nvSpPr>
          <p:cNvPr id="5" name="Rectangle 4">
            <a:extLst>
              <a:ext uri="{FF2B5EF4-FFF2-40B4-BE49-F238E27FC236}">
                <a16:creationId xmlns:a16="http://schemas.microsoft.com/office/drawing/2014/main" id="{8A04E3BE-E9EC-4D25-A603-D7F6A42FC04C}"/>
              </a:ext>
            </a:extLst>
          </p:cNvPr>
          <p:cNvSpPr/>
          <p:nvPr/>
        </p:nvSpPr>
        <p:spPr>
          <a:xfrm>
            <a:off x="1151334" y="562094"/>
            <a:ext cx="1646220" cy="492443"/>
          </a:xfrm>
          <a:prstGeom prst="rect">
            <a:avLst/>
          </a:prstGeom>
        </p:spPr>
        <p:txBody>
          <a:bodyPr wrap="none">
            <a:spAutoFit/>
          </a:bodyPr>
          <a:lstStyle/>
          <a:p>
            <a:r>
              <a:rPr lang="en-US" sz="2600" dirty="0">
                <a:cs typeface="Times New Roman" panose="02020603050405020304" pitchFamily="18" charset="0"/>
              </a:rPr>
              <a:t>Hash Table</a:t>
            </a:r>
          </a:p>
        </p:txBody>
      </p:sp>
      <p:sp>
        <p:nvSpPr>
          <p:cNvPr id="3" name="TextBox 2">
            <a:extLst>
              <a:ext uri="{FF2B5EF4-FFF2-40B4-BE49-F238E27FC236}">
                <a16:creationId xmlns:a16="http://schemas.microsoft.com/office/drawing/2014/main" id="{7785E7F4-E8B5-47DC-96A6-E6697EC59885}"/>
              </a:ext>
            </a:extLst>
          </p:cNvPr>
          <p:cNvSpPr txBox="1"/>
          <p:nvPr/>
        </p:nvSpPr>
        <p:spPr>
          <a:xfrm>
            <a:off x="7190651" y="2784066"/>
            <a:ext cx="4144297" cy="1107996"/>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Hash(</a:t>
            </a:r>
            <a:r>
              <a:rPr lang="en-US" sz="2200" dirty="0">
                <a:solidFill>
                  <a:sysClr val="windowText" lastClr="000000"/>
                </a:solidFill>
                <a:latin typeface="Times New Roman" panose="02020603050405020304" pitchFamily="18" charset="0"/>
                <a:cs typeface="Times New Roman" panose="02020603050405020304" pitchFamily="18" charset="0"/>
              </a:rPr>
              <a:t>73.102.177.154</a:t>
            </a:r>
            <a:r>
              <a:rPr lang="en-US" sz="2200" dirty="0">
                <a:latin typeface="Times New Roman" panose="02020603050405020304" pitchFamily="18" charset="0"/>
                <a:cs typeface="Times New Roman" panose="02020603050405020304" pitchFamily="18" charset="0"/>
              </a:rPr>
              <a:t>) = 171</a:t>
            </a:r>
          </a:p>
          <a:p>
            <a:r>
              <a:rPr lang="en-US" sz="2200" dirty="0">
                <a:latin typeface="Times New Roman" panose="02020603050405020304" pitchFamily="18" charset="0"/>
                <a:cs typeface="Times New Roman" panose="02020603050405020304" pitchFamily="18" charset="0"/>
              </a:rPr>
              <a:t>Hash(</a:t>
            </a:r>
            <a:r>
              <a:rPr lang="en-US" sz="2200" dirty="0">
                <a:solidFill>
                  <a:sysClr val="windowText" lastClr="000000"/>
                </a:solidFill>
                <a:latin typeface="Times New Roman" panose="02020603050405020304" pitchFamily="18" charset="0"/>
                <a:cs typeface="Times New Roman" panose="02020603050405020304" pitchFamily="18" charset="0"/>
              </a:rPr>
              <a:t>73.102.177.405) = 171</a:t>
            </a:r>
          </a:p>
          <a:p>
            <a:r>
              <a:rPr lang="en-US" sz="2200" dirty="0">
                <a:solidFill>
                  <a:sysClr val="windowText" lastClr="000000"/>
                </a:solidFill>
                <a:latin typeface="Times New Roman" panose="02020603050405020304" pitchFamily="18" charset="0"/>
                <a:cs typeface="Times New Roman" panose="02020603050405020304" pitchFamily="18" charset="0"/>
              </a:rPr>
              <a:t>They collide.</a:t>
            </a:r>
          </a:p>
        </p:txBody>
      </p:sp>
    </p:spTree>
    <p:extLst>
      <p:ext uri="{BB962C8B-B14F-4D97-AF65-F5344CB8AC3E}">
        <p14:creationId xmlns:p14="http://schemas.microsoft.com/office/powerpoint/2010/main" val="2530180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300BFD-9702-4601-9900-4F938EDAB62E}"/>
              </a:ext>
            </a:extLst>
          </p:cNvPr>
          <p:cNvSpPr txBox="1"/>
          <p:nvPr/>
        </p:nvSpPr>
        <p:spPr>
          <a:xfrm>
            <a:off x="1023508" y="1963784"/>
            <a:ext cx="9919613" cy="2743200"/>
          </a:xfrm>
          <a:prstGeom prst="rect">
            <a:avLst/>
          </a:prstGeom>
          <a:solidFill>
            <a:srgbClr val="FFFF00"/>
          </a:solidFill>
        </p:spPr>
        <p:txBody>
          <a:bodyPr wrap="square" rtlCol="0">
            <a:spAutoFit/>
          </a:bodyPr>
          <a:lstStyle/>
          <a:p>
            <a:endParaRPr lang="en-US" dirty="0"/>
          </a:p>
        </p:txBody>
      </p:sp>
      <p:sp>
        <p:nvSpPr>
          <p:cNvPr id="2" name="Rectangle 1">
            <a:extLst>
              <a:ext uri="{FF2B5EF4-FFF2-40B4-BE49-F238E27FC236}">
                <a16:creationId xmlns:a16="http://schemas.microsoft.com/office/drawing/2014/main" id="{9A963A0A-12FD-4E19-B758-3DFFEE5143FE}"/>
              </a:ext>
            </a:extLst>
          </p:cNvPr>
          <p:cNvSpPr/>
          <p:nvPr/>
        </p:nvSpPr>
        <p:spPr>
          <a:xfrm>
            <a:off x="1790274" y="1117019"/>
            <a:ext cx="8611452" cy="5355312"/>
          </a:xfrm>
          <a:prstGeom prst="rect">
            <a:avLst/>
          </a:prstGeom>
        </p:spPr>
        <p:txBody>
          <a:bodyPr wrap="square">
            <a:spAutoFit/>
          </a:bodyPr>
          <a:lstStyle/>
          <a:p>
            <a:pPr>
              <a:spcBef>
                <a:spcPts val="600"/>
              </a:spcBef>
              <a:spcAft>
                <a:spcPts val="600"/>
              </a:spcAft>
            </a:pPr>
            <a:r>
              <a:rPr lang="en-US" sz="2800" dirty="0" err="1">
                <a:solidFill>
                  <a:srgbClr val="3B3835"/>
                </a:solidFill>
                <a:ea typeface="DengXian" panose="02010600030101010101" pitchFamily="2" charset="-122"/>
                <a:cs typeface="Times New Roman" panose="02020603050405020304" pitchFamily="18" charset="0"/>
              </a:rPr>
              <a:t>BackTracking</a:t>
            </a:r>
            <a:r>
              <a:rPr lang="en-US" sz="2800" dirty="0">
                <a:solidFill>
                  <a:srgbClr val="3B3835"/>
                </a:solidFill>
                <a:ea typeface="DengXian" panose="02010600030101010101" pitchFamily="2" charset="-122"/>
                <a:cs typeface="Times New Roman" panose="02020603050405020304" pitchFamily="18" charset="0"/>
              </a:rPr>
              <a:t> </a:t>
            </a:r>
            <a:endParaRPr lang="en-US" sz="2800" dirty="0">
              <a:solidFill>
                <a:srgbClr val="3B3835"/>
              </a:solidFill>
              <a:ea typeface="DengXian" panose="02010600030101010101" pitchFamily="2" charset="-122"/>
              <a:cs typeface="Times New Roman" panose="02020603050405020304" pitchFamily="18" charset="0"/>
              <a:sym typeface="Symbol" panose="05050102010706020507" pitchFamily="18" charset="2"/>
            </a:endParaRPr>
          </a:p>
          <a:p>
            <a:pPr>
              <a:spcBef>
                <a:spcPts val="600"/>
              </a:spcBef>
              <a:spcAft>
                <a:spcPts val="600"/>
              </a:spcAft>
            </a:pPr>
            <a:endParaRPr lang="en-US" sz="1600" dirty="0">
              <a:solidFill>
                <a:srgbClr val="3B3835"/>
              </a:solidFill>
              <a:latin typeface="Times New Roman" panose="02020603050405020304" pitchFamily="18" charset="0"/>
              <a:ea typeface="DengXian" panose="02010600030101010101" pitchFamily="2" charset="-122"/>
              <a:cs typeface="Times New Roman" panose="02020603050405020304" pitchFamily="18" charset="0"/>
              <a:sym typeface="Symbol" panose="05050102010706020507" pitchFamily="18" charset="2"/>
            </a:endParaRPr>
          </a:p>
          <a:p>
            <a:pPr marL="457200" indent="-457200">
              <a:spcBef>
                <a:spcPts val="600"/>
              </a:spcBef>
              <a:spcAft>
                <a:spcPts val="600"/>
              </a:spcAft>
              <a:buFont typeface="Arial" panose="020B0604020202020204" pitchFamily="34" charset="0"/>
              <a:buChar char="•"/>
            </a:pPr>
            <a:r>
              <a:rPr lang="en-US" sz="2400" dirty="0">
                <a:solidFill>
                  <a:srgbClr val="3B3835"/>
                </a:solidFill>
                <a:latin typeface="Times New Roman" panose="02020603050405020304" pitchFamily="18" charset="0"/>
                <a:ea typeface="DengXian" panose="02010600030101010101" pitchFamily="2" charset="-122"/>
                <a:cs typeface="Times New Roman" panose="02020603050405020304" pitchFamily="18" charset="0"/>
              </a:rPr>
              <a:t>Backtracking is a general algorithm for </a:t>
            </a:r>
            <a:r>
              <a:rPr lang="en-US" sz="2400" dirty="0">
                <a:solidFill>
                  <a:srgbClr val="0000FF"/>
                </a:solidFill>
                <a:latin typeface="Times New Roman" panose="02020603050405020304" pitchFamily="18" charset="0"/>
                <a:ea typeface="DengXian" panose="02010600030101010101" pitchFamily="2" charset="-122"/>
                <a:cs typeface="Times New Roman" panose="02020603050405020304" pitchFamily="18" charset="0"/>
              </a:rPr>
              <a:t>finding all solutions to </a:t>
            </a:r>
            <a:r>
              <a:rPr lang="en-US" sz="2400" dirty="0">
                <a:solidFill>
                  <a:srgbClr val="3B3835"/>
                </a:solidFill>
                <a:latin typeface="Times New Roman" panose="02020603050405020304" pitchFamily="18" charset="0"/>
                <a:ea typeface="DengXian" panose="02010600030101010101" pitchFamily="2" charset="-122"/>
                <a:cs typeface="Times New Roman" panose="02020603050405020304" pitchFamily="18" charset="0"/>
              </a:rPr>
              <a:t>some computational problem</a:t>
            </a:r>
          </a:p>
          <a:p>
            <a:pPr marL="914400" lvl="1" indent="-457200">
              <a:spcBef>
                <a:spcPts val="600"/>
              </a:spcBef>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DengXian" panose="02010600030101010101" pitchFamily="2" charset="-122"/>
                <a:cs typeface="Times New Roman" panose="02020603050405020304" pitchFamily="18" charset="0"/>
              </a:rPr>
              <a:t>incrementally builds candidates to the solutions</a:t>
            </a:r>
            <a:r>
              <a:rPr lang="en-US" sz="2400" dirty="0">
                <a:solidFill>
                  <a:srgbClr val="3B3835"/>
                </a:solidFill>
                <a:latin typeface="Times New Roman" panose="02020603050405020304" pitchFamily="18" charset="0"/>
                <a:ea typeface="DengXian" panose="02010600030101010101" pitchFamily="2" charset="-122"/>
                <a:cs typeface="Times New Roman" panose="02020603050405020304" pitchFamily="18" charset="0"/>
              </a:rPr>
              <a:t>, and </a:t>
            </a:r>
          </a:p>
          <a:p>
            <a:pPr marL="914400" lvl="1" indent="-457200">
              <a:spcBef>
                <a:spcPts val="600"/>
              </a:spcBef>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DengXian" panose="02010600030101010101" pitchFamily="2" charset="-122"/>
                <a:cs typeface="Times New Roman" panose="02020603050405020304" pitchFamily="18" charset="0"/>
              </a:rPr>
              <a:t>abandons</a:t>
            </a:r>
            <a:r>
              <a:rPr lang="en-US" sz="2400" dirty="0">
                <a:solidFill>
                  <a:srgbClr val="3B3835"/>
                </a:solidFill>
                <a:latin typeface="Times New Roman" panose="02020603050405020304" pitchFamily="18" charset="0"/>
                <a:ea typeface="DengXian" panose="02010600030101010101" pitchFamily="2" charset="-122"/>
                <a:cs typeface="Times New Roman" panose="02020603050405020304" pitchFamily="18" charset="0"/>
              </a:rPr>
              <a:t> each partial candidate c ("backtracks") when it determines that c cannot possibly be completed to a valid solution. </a:t>
            </a:r>
          </a:p>
          <a:p>
            <a:pPr>
              <a:spcBef>
                <a:spcPts val="600"/>
              </a:spcBef>
              <a:spcAft>
                <a:spcPts val="600"/>
              </a:spcAft>
            </a:pPr>
            <a:endParaRPr lang="en-US" sz="1200" dirty="0">
              <a:solidFill>
                <a:srgbClr val="3B3835"/>
              </a:solidFill>
              <a:latin typeface="Times New Roman" panose="02020603050405020304" pitchFamily="18" charset="0"/>
              <a:ea typeface="DengXian" panose="02010600030101010101" pitchFamily="2" charset="-122"/>
              <a:cs typeface="Times New Roman" panose="02020603050405020304" pitchFamily="18" charset="0"/>
            </a:endParaRPr>
          </a:p>
          <a:p>
            <a:pPr>
              <a:spcBef>
                <a:spcPts val="600"/>
              </a:spcBef>
              <a:spcAft>
                <a:spcPts val="600"/>
              </a:spcAft>
            </a:pPr>
            <a:r>
              <a:rPr lang="en-US" sz="2400" dirty="0">
                <a:solidFill>
                  <a:srgbClr val="3B3835"/>
                </a:solidFill>
                <a:latin typeface="Times New Roman" panose="02020603050405020304" pitchFamily="18" charset="0"/>
                <a:ea typeface="DengXian" panose="02010600030101010101" pitchFamily="2" charset="-122"/>
                <a:cs typeface="Times New Roman" panose="02020603050405020304" pitchFamily="18" charset="0"/>
              </a:rPr>
              <a:t>Examples</a:t>
            </a:r>
          </a:p>
          <a:p>
            <a:pPr marL="457200" indent="-457200">
              <a:spcAft>
                <a:spcPts val="600"/>
              </a:spcAft>
              <a:buFont typeface="Arial" panose="020B0604020202020204" pitchFamily="34" charset="0"/>
              <a:buChar char="•"/>
            </a:pPr>
            <a:r>
              <a:rPr lang="en-US" sz="2400" dirty="0">
                <a:solidFill>
                  <a:srgbClr val="3B3835"/>
                </a:solidFill>
                <a:latin typeface="Times New Roman" panose="02020603050405020304" pitchFamily="18" charset="0"/>
                <a:ea typeface="DengXian" panose="02010600030101010101" pitchFamily="2" charset="-122"/>
                <a:cs typeface="Times New Roman" panose="02020603050405020304" pitchFamily="18" charset="0"/>
              </a:rPr>
              <a:t>Eight queens puzzle. </a:t>
            </a:r>
          </a:p>
          <a:p>
            <a:pPr marL="457200" indent="-457200">
              <a:spcAft>
                <a:spcPts val="600"/>
              </a:spcAft>
              <a:buFont typeface="Arial" panose="020B0604020202020204" pitchFamily="34" charset="0"/>
              <a:buChar char="•"/>
            </a:pPr>
            <a:r>
              <a:rPr lang="en-US" sz="2400" dirty="0">
                <a:solidFill>
                  <a:srgbClr val="3B3835"/>
                </a:solidFill>
                <a:latin typeface="Times New Roman" panose="02020603050405020304" pitchFamily="18" charset="0"/>
                <a:ea typeface="DengXian" panose="02010600030101010101" pitchFamily="2" charset="-122"/>
                <a:cs typeface="Times New Roman" panose="02020603050405020304" pitchFamily="18" charset="0"/>
              </a:rPr>
              <a:t>Traveling salesman problem (TSP).</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9800343"/>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80832" y="1019137"/>
            <a:ext cx="9476154" cy="392452"/>
          </a:xfrm>
          <a:prstGeom prst="rect">
            <a:avLst/>
          </a:prstGeom>
          <a:solidFill>
            <a:srgbClr val="FFFF00"/>
          </a:solidFill>
        </p:spPr>
        <p:txBody>
          <a:bodyPr wrap="square" rtlCol="0">
            <a:spAutoFit/>
          </a:bodyPr>
          <a:lstStyle/>
          <a:p>
            <a:endParaRPr lang="en-US" dirty="0"/>
          </a:p>
        </p:txBody>
      </p:sp>
      <p:sp>
        <p:nvSpPr>
          <p:cNvPr id="2" name="TextBox 1">
            <a:extLst>
              <a:ext uri="{FF2B5EF4-FFF2-40B4-BE49-F238E27FC236}">
                <a16:creationId xmlns:a16="http://schemas.microsoft.com/office/drawing/2014/main" id="{39B262A1-5365-4DD0-858E-A1C35C142E4B}"/>
              </a:ext>
            </a:extLst>
          </p:cNvPr>
          <p:cNvSpPr txBox="1"/>
          <p:nvPr/>
        </p:nvSpPr>
        <p:spPr>
          <a:xfrm>
            <a:off x="1554480" y="1968536"/>
            <a:ext cx="9476154" cy="4124206"/>
          </a:xfrm>
          <a:prstGeom prst="rect">
            <a:avLst/>
          </a:prstGeom>
          <a:noFill/>
        </p:spPr>
        <p:txBody>
          <a:bodyPr wrap="square" rtlCol="0">
            <a:spAutoFit/>
          </a:bodyPr>
          <a:lstStyle/>
          <a:p>
            <a:pPr marL="461963" indent="-461963">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hash function </a:t>
            </a:r>
            <a:r>
              <a:rPr lang="en-US" sz="2400" dirty="0">
                <a:solidFill>
                  <a:srgbClr val="0000FF"/>
                </a:solidFill>
                <a:latin typeface="Times New Roman" panose="02020603050405020304" pitchFamily="18" charset="0"/>
                <a:cs typeface="Times New Roman" panose="02020603050405020304" pitchFamily="18" charset="0"/>
              </a:rPr>
              <a:t>h must be deterministic </a:t>
            </a:r>
          </a:p>
          <a:p>
            <a:pPr marL="914400" lvl="1" indent="-457200">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h always produces the same output h(k) for the given input k.</a:t>
            </a:r>
          </a:p>
          <a:p>
            <a:pPr marL="461963" indent="-461963">
              <a:spcAft>
                <a:spcPts val="12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Impossible to Avoid collisions is impossible  </a:t>
            </a:r>
          </a:p>
          <a:p>
            <a:pPr marL="914400" lvl="1" indent="-457200">
              <a:spcAft>
                <a:spcPts val="12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 s</a:t>
            </a:r>
            <a:r>
              <a:rPr lang="en-US" sz="2400" dirty="0">
                <a:latin typeface="Times New Roman" panose="02020603050405020304" pitchFamily="18" charset="0"/>
                <a:cs typeface="Times New Roman" panose="02020603050405020304" pitchFamily="18" charset="0"/>
              </a:rPr>
              <a:t>ince |U| &gt; m, there must be two keys that have the same hash value</a:t>
            </a:r>
            <a:r>
              <a:rPr lang="en-US" sz="2400" dirty="0">
                <a:solidFill>
                  <a:srgbClr val="0000FF"/>
                </a:solidFill>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461963" indent="-461963">
              <a:spcAft>
                <a:spcPts val="12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Minimize the number of collisions, </a:t>
            </a:r>
          </a:p>
          <a:p>
            <a:pPr marL="800100" lvl="1" indent="-342900">
              <a:spcAft>
                <a:spcPts val="12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 if a well-designed h appeared to be “random”. </a:t>
            </a:r>
          </a:p>
          <a:p>
            <a:pPr marL="461963" indent="-461963">
              <a:spcAft>
                <a:spcPts val="12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Need a method for resolving the collisions </a:t>
            </a:r>
            <a:r>
              <a:rPr lang="en-US" sz="2400" dirty="0">
                <a:latin typeface="Times New Roman" panose="02020603050405020304" pitchFamily="18" charset="0"/>
                <a:cs typeface="Times New Roman" panose="02020603050405020304" pitchFamily="18" charset="0"/>
              </a:rPr>
              <a:t>that do occur.</a:t>
            </a:r>
          </a:p>
        </p:txBody>
      </p:sp>
      <p:sp>
        <p:nvSpPr>
          <p:cNvPr id="3" name="Rectangle 2">
            <a:extLst>
              <a:ext uri="{FF2B5EF4-FFF2-40B4-BE49-F238E27FC236}">
                <a16:creationId xmlns:a16="http://schemas.microsoft.com/office/drawing/2014/main" id="{F0B936B4-99F7-4E86-9E7D-4F546AF44130}"/>
              </a:ext>
            </a:extLst>
          </p:cNvPr>
          <p:cNvSpPr/>
          <p:nvPr/>
        </p:nvSpPr>
        <p:spPr>
          <a:xfrm>
            <a:off x="1436914" y="919146"/>
            <a:ext cx="1646220" cy="492443"/>
          </a:xfrm>
          <a:prstGeom prst="rect">
            <a:avLst/>
          </a:prstGeom>
        </p:spPr>
        <p:txBody>
          <a:bodyPr wrap="none">
            <a:spAutoFit/>
          </a:bodyPr>
          <a:lstStyle/>
          <a:p>
            <a:r>
              <a:rPr lang="en-US" sz="2600" dirty="0">
                <a:cs typeface="Times New Roman" panose="02020603050405020304" pitchFamily="18" charset="0"/>
              </a:rPr>
              <a:t>Hash Table</a:t>
            </a:r>
          </a:p>
        </p:txBody>
      </p:sp>
    </p:spTree>
    <p:extLst>
      <p:ext uri="{BB962C8B-B14F-4D97-AF65-F5344CB8AC3E}">
        <p14:creationId xmlns:p14="http://schemas.microsoft.com/office/powerpoint/2010/main" val="2476029326"/>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7599" y="2266461"/>
            <a:ext cx="10214708" cy="3188678"/>
          </a:xfrm>
          <a:prstGeom prst="rect">
            <a:avLst/>
          </a:prstGeom>
          <a:solidFill>
            <a:srgbClr val="FFFF00"/>
          </a:solidFill>
        </p:spPr>
        <p:txBody>
          <a:bodyPr wrap="square" rtlCol="0">
            <a:spAutoFit/>
          </a:bodyPr>
          <a:lstStyle/>
          <a:p>
            <a:endParaRPr lang="en-US" dirty="0"/>
          </a:p>
        </p:txBody>
      </p:sp>
      <p:sp>
        <p:nvSpPr>
          <p:cNvPr id="2" name="Rectangle 1">
            <a:extLst>
              <a:ext uri="{FF2B5EF4-FFF2-40B4-BE49-F238E27FC236}">
                <a16:creationId xmlns:a16="http://schemas.microsoft.com/office/drawing/2014/main" id="{352C9455-2420-41C4-8DD5-A460DA4B0EA7}"/>
              </a:ext>
            </a:extLst>
          </p:cNvPr>
          <p:cNvSpPr/>
          <p:nvPr/>
        </p:nvSpPr>
        <p:spPr>
          <a:xfrm>
            <a:off x="1567543" y="2072641"/>
            <a:ext cx="9183001" cy="5124480"/>
          </a:xfrm>
          <a:prstGeom prst="rect">
            <a:avLst/>
          </a:prstGeom>
        </p:spPr>
        <p:txBody>
          <a:bodyPr wrap="square">
            <a:spAutoFit/>
          </a:bodyPr>
          <a:lstStyle/>
          <a:p>
            <a:pPr>
              <a:lnSpc>
                <a:spcPct val="150000"/>
              </a:lnSpc>
            </a:pPr>
            <a:r>
              <a:rPr lang="en-US" sz="2600" dirty="0">
                <a:ea typeface="Calibri" panose="020F0502020204030204" pitchFamily="34" charset="0"/>
                <a:cs typeface="Times New Roman" panose="02020603050405020304" pitchFamily="18" charset="0"/>
              </a:rPr>
              <a:t>Collision Resolution </a:t>
            </a:r>
          </a:p>
          <a:p>
            <a:pPr marL="342900" indent="-342900">
              <a:lnSpc>
                <a:spcPct val="150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Any hashing scheme have a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collision resolution mechanism</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nSpc>
                <a:spcPct val="150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he two principal versions of hashing have different collision resolution mechanism</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800100" lvl="1" indent="-342900">
              <a:lnSpc>
                <a:spcPct val="150000"/>
              </a:lnSpc>
              <a:buFont typeface="Arial" panose="020B0604020202020204" pitchFamily="34" charset="0"/>
              <a:buChar char="•"/>
            </a:pP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open hashing </a:t>
            </a:r>
            <a:r>
              <a:rPr lang="en-US" sz="2400" dirty="0">
                <a:latin typeface="Times New Roman" panose="02020603050405020304" pitchFamily="18" charset="0"/>
                <a:ea typeface="Calibri" panose="020F0502020204030204" pitchFamily="34" charset="0"/>
                <a:cs typeface="Times New Roman" panose="02020603050405020304" pitchFamily="18" charset="0"/>
              </a:rPr>
              <a:t>(also called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separate chaining</a:t>
            </a:r>
            <a:r>
              <a:rPr lang="en-US" sz="2400" dirty="0">
                <a:latin typeface="Times New Roman" panose="02020603050405020304" pitchFamily="18" charset="0"/>
                <a:ea typeface="Calibri" panose="020F0502020204030204" pitchFamily="34" charset="0"/>
                <a:cs typeface="Times New Roman" panose="02020603050405020304" pitchFamily="18" charset="0"/>
              </a:rPr>
              <a:t>, or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chaining</a:t>
            </a:r>
            <a:r>
              <a:rPr lang="en-US" sz="2400" dirty="0">
                <a:latin typeface="Times New Roman" panose="02020603050405020304" pitchFamily="18" charset="0"/>
                <a:ea typeface="Calibri" panose="020F0502020204030204" pitchFamily="34" charset="0"/>
                <a:cs typeface="Times New Roman" panose="02020603050405020304" pitchFamily="18" charset="0"/>
              </a:rPr>
              <a:t>) and </a:t>
            </a:r>
          </a:p>
          <a:p>
            <a:pPr marL="800100" lvl="1" indent="-342900">
              <a:lnSpc>
                <a:spcPct val="150000"/>
              </a:lnSpc>
              <a:buFont typeface="Arial" panose="020B0604020202020204" pitchFamily="34" charset="0"/>
              <a:buChar char="•"/>
            </a:pP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closed hashing </a:t>
            </a:r>
            <a:r>
              <a:rPr lang="en-US" sz="2400" dirty="0">
                <a:latin typeface="Times New Roman" panose="02020603050405020304" pitchFamily="18" charset="0"/>
                <a:ea typeface="Calibri" panose="020F0502020204030204" pitchFamily="34" charset="0"/>
                <a:cs typeface="Times New Roman" panose="02020603050405020304" pitchFamily="18" charset="0"/>
              </a:rPr>
              <a:t>(also called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open addressing</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pPr marL="342900" lvl="1" indent="-342900">
              <a:lnSpc>
                <a:spcPct val="150000"/>
              </a:lnSpc>
              <a:buFont typeface="Arial" panose="020B0604020202020204" pitchFamily="34" charset="0"/>
              <a:buChar char="•"/>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1" indent="-342900">
              <a:lnSpc>
                <a:spcPct val="150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V</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arious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collision resolution methods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are used, if collisions occur.  </a:t>
            </a:r>
          </a:p>
          <a:p>
            <a:pPr marL="800100" lvl="1" indent="-342900">
              <a:lnSpc>
                <a:spcPct val="150000"/>
              </a:lnSpc>
              <a:buFont typeface="Arial" panose="020B0604020202020204" pitchFamily="34" charset="0"/>
              <a:buChar char="•"/>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B801F1DF-684E-4056-BD98-15257935E9DE}"/>
              </a:ext>
            </a:extLst>
          </p:cNvPr>
          <p:cNvSpPr/>
          <p:nvPr/>
        </p:nvSpPr>
        <p:spPr>
          <a:xfrm>
            <a:off x="1567543" y="1049775"/>
            <a:ext cx="1646220" cy="492443"/>
          </a:xfrm>
          <a:prstGeom prst="rect">
            <a:avLst/>
          </a:prstGeom>
        </p:spPr>
        <p:txBody>
          <a:bodyPr wrap="none">
            <a:spAutoFit/>
          </a:bodyPr>
          <a:lstStyle/>
          <a:p>
            <a:r>
              <a:rPr lang="en-US" sz="2600" dirty="0">
                <a:cs typeface="Times New Roman" panose="02020603050405020304" pitchFamily="18" charset="0"/>
              </a:rPr>
              <a:t>Hash Table</a:t>
            </a:r>
          </a:p>
        </p:txBody>
      </p:sp>
    </p:spTree>
    <p:extLst>
      <p:ext uri="{BB962C8B-B14F-4D97-AF65-F5344CB8AC3E}">
        <p14:creationId xmlns:p14="http://schemas.microsoft.com/office/powerpoint/2010/main" val="2252845787"/>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3C1714-70C1-1642-F115-F24E83EE0B71}"/>
              </a:ext>
            </a:extLst>
          </p:cNvPr>
          <p:cNvSpPr txBox="1"/>
          <p:nvPr/>
        </p:nvSpPr>
        <p:spPr>
          <a:xfrm>
            <a:off x="1219199" y="1321249"/>
            <a:ext cx="9596583" cy="5378347"/>
          </a:xfrm>
          <a:prstGeom prst="rect">
            <a:avLst/>
          </a:prstGeom>
          <a:solidFill>
            <a:srgbClr val="FFFF00"/>
          </a:solidFill>
        </p:spPr>
        <p:txBody>
          <a:bodyPr wrap="square" rtlCol="0">
            <a:spAutoFit/>
          </a:bodyPr>
          <a:lstStyle/>
          <a:p>
            <a:endParaRPr lang="en-US" dirty="0"/>
          </a:p>
        </p:txBody>
      </p:sp>
      <p:sp>
        <p:nvSpPr>
          <p:cNvPr id="5" name="TextBox 4"/>
          <p:cNvSpPr txBox="1"/>
          <p:nvPr/>
        </p:nvSpPr>
        <p:spPr>
          <a:xfrm>
            <a:off x="1219199" y="883587"/>
            <a:ext cx="10034953" cy="375139"/>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448273" y="821064"/>
                <a:ext cx="8906217" cy="5878532"/>
              </a:xfrm>
              <a:prstGeom prst="rect">
                <a:avLst/>
              </a:prstGeom>
            </p:spPr>
            <p:txBody>
              <a:bodyPr wrap="square">
                <a:spAutoFit/>
              </a:bodyPr>
              <a:lstStyle/>
              <a:p>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Linear Probing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simple</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collision resolution method: </a:t>
                </a:r>
              </a:p>
              <a:p>
                <a:r>
                  <a:rPr lang="en-US" sz="2200" dirty="0">
                    <a:latin typeface="Times New Roman" panose="02020603050405020304" pitchFamily="18" charset="0"/>
                    <a:ea typeface="Calibri" panose="020F0502020204030204" pitchFamily="34" charset="0"/>
                    <a:cs typeface="Times New Roman" panose="02020603050405020304" pitchFamily="18" charset="0"/>
                  </a:rPr>
                  <a:t>Let the table’s size be m. Define a Hash() function.</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buFont typeface="Arial" panose="020B0604020202020204" pitchFamily="34" charset="0"/>
                  <a:buChar char="•"/>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To place a record with IP address n in the position of Hash(n) = k, where 0 </a:t>
                </a:r>
                <a14:m>
                  <m:oMath xmlns:m="http://schemas.openxmlformats.org/officeDocument/2006/math">
                    <m:r>
                      <a:rPr lang="en-US" sz="22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k </a:t>
                </a:r>
                <a14:m>
                  <m:oMath xmlns:m="http://schemas.openxmlformats.org/officeDocument/2006/math">
                    <m:r>
                      <a:rPr lang="en-US" sz="22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&lt;</m:t>
                    </m:r>
                  </m:oMath>
                </a14:m>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m, </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marL="1257300" lvl="2" indent="-342900">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if the position k (=Hash(n)) is occupied, </a:t>
                </a:r>
              </a:p>
              <a:p>
                <a:pPr marL="1714500" lvl="3" indent="-342900">
                  <a:buFont typeface="Arial" panose="020B0604020202020204" pitchFamily="34" charset="0"/>
                  <a:buChar char="•"/>
                </a:pP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search downward from this position k through m-1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to place the record in the first empty position found; </a:t>
                </a:r>
              </a:p>
              <a:p>
                <a:pPr marL="1714500" lvl="3" indent="-342900">
                  <a:buFont typeface="Arial" panose="020B0604020202020204" pitchFamily="34" charset="0"/>
                  <a:buChar char="•"/>
                </a:pP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go back up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to the beginning of the </a:t>
                </a:r>
                <a:r>
                  <a:rPr lang="en-US" sz="2200" dirty="0">
                    <a:latin typeface="Times New Roman" panose="02020603050405020304" pitchFamily="18" charset="0"/>
                    <a:ea typeface="Calibri" panose="020F0502020204030204" pitchFamily="34" charset="0"/>
                    <a:cs typeface="Times New Roman" panose="02020603050405020304" pitchFamily="18" charset="0"/>
                  </a:rPr>
                  <a:t>table from 0 to k -1 if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necessary.</a:t>
                </a:r>
              </a:p>
              <a:p>
                <a:pPr marL="800100" lvl="1" indent="-342900">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To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search a record in the table </a:t>
                </a:r>
                <a:r>
                  <a:rPr lang="en-US" sz="2200" dirty="0">
                    <a:latin typeface="Times New Roman" panose="02020603050405020304" pitchFamily="18" charset="0"/>
                    <a:ea typeface="Calibri" panose="020F0502020204030204" pitchFamily="34" charset="0"/>
                    <a:cs typeface="Times New Roman" panose="02020603050405020304" pitchFamily="18" charset="0"/>
                  </a:rPr>
                  <a:t>from its IP address n, </a:t>
                </a:r>
              </a:p>
              <a:p>
                <a:pPr marL="1257300" lvl="2" indent="-342900">
                  <a:buFont typeface="Arial" panose="020B0604020202020204" pitchFamily="34" charset="0"/>
                  <a:buChar char="•"/>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compute</a:t>
                </a:r>
                <a:r>
                  <a:rPr lang="en-US" sz="2200" dirty="0">
                    <a:latin typeface="Times New Roman" panose="02020603050405020304" pitchFamily="18" charset="0"/>
                    <a:ea typeface="Calibri" panose="020F0502020204030204" pitchFamily="34" charset="0"/>
                    <a:cs typeface="Times New Roman" panose="02020603050405020304" pitchFamily="18" charset="0"/>
                  </a:rPr>
                  <a:t> Hash(n) and </a:t>
                </a:r>
              </a:p>
              <a:p>
                <a:pPr marL="1257300" lvl="2" indent="-342900">
                  <a:buFont typeface="Arial" panose="020B0604020202020204" pitchFamily="34" charset="0"/>
                  <a:buChar char="•"/>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search</a:t>
                </a:r>
                <a:r>
                  <a:rPr lang="en-US" sz="2200" dirty="0">
                    <a:latin typeface="Times New Roman" panose="02020603050405020304" pitchFamily="18" charset="0"/>
                    <a:ea typeface="Calibri" panose="020F0502020204030204" pitchFamily="34" charset="0"/>
                    <a:cs typeface="Times New Roman" panose="02020603050405020304" pitchFamily="18" charset="0"/>
                  </a:rPr>
                  <a:t> downward from this position to find the record with IP address n. </a:t>
                </a:r>
              </a:p>
              <a:p>
                <a:pPr marL="1714500" lvl="3" indent="-342900">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Search may go from Hash(n) through m-1 and then from 0 to Hash(n) – 1.</a:t>
                </a:r>
              </a:p>
              <a:p>
                <a:pPr marL="800100" lvl="1" indent="-342900">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Quite an</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efficient way to store and locate records, </a:t>
                </a:r>
                <a:r>
                  <a:rPr lang="en-US" sz="2200" dirty="0">
                    <a:latin typeface="Times New Roman" panose="02020603050405020304" pitchFamily="18" charset="0"/>
                    <a:ea typeface="Calibri" panose="020F0502020204030204" pitchFamily="34" charset="0"/>
                    <a:cs typeface="Times New Roman" panose="02020603050405020304" pitchFamily="18" charset="0"/>
                  </a:rPr>
                  <a:t>when collisions are not many.</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448273" y="821064"/>
                <a:ext cx="8906217" cy="5878532"/>
              </a:xfrm>
              <a:prstGeom prst="rect">
                <a:avLst/>
              </a:prstGeom>
              <a:blipFill>
                <a:blip r:embed="rId2"/>
                <a:stretch>
                  <a:fillRect l="-1095" t="-830" r="-68" b="-1037"/>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197317E8-6C25-4F89-AF54-04451DE39B89}"/>
              </a:ext>
            </a:extLst>
          </p:cNvPr>
          <p:cNvSpPr/>
          <p:nvPr/>
        </p:nvSpPr>
        <p:spPr>
          <a:xfrm>
            <a:off x="1448273" y="461341"/>
            <a:ext cx="1646220" cy="492443"/>
          </a:xfrm>
          <a:prstGeom prst="rect">
            <a:avLst/>
          </a:prstGeom>
        </p:spPr>
        <p:txBody>
          <a:bodyPr wrap="none">
            <a:spAutoFit/>
          </a:bodyPr>
          <a:lstStyle/>
          <a:p>
            <a:r>
              <a:rPr lang="en-US" sz="2600" dirty="0">
                <a:cs typeface="Times New Roman" panose="02020603050405020304" pitchFamily="18" charset="0"/>
              </a:rPr>
              <a:t>Hash Table</a:t>
            </a:r>
          </a:p>
        </p:txBody>
      </p:sp>
    </p:spTree>
    <p:extLst>
      <p:ext uri="{BB962C8B-B14F-4D97-AF65-F5344CB8AC3E}">
        <p14:creationId xmlns:p14="http://schemas.microsoft.com/office/powerpoint/2010/main" val="666424625"/>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06A7DD-B1B8-498F-B730-BE371820F1C2}"/>
              </a:ext>
            </a:extLst>
          </p:cNvPr>
          <p:cNvSpPr txBox="1"/>
          <p:nvPr/>
        </p:nvSpPr>
        <p:spPr>
          <a:xfrm>
            <a:off x="1204658" y="5467267"/>
            <a:ext cx="9527427" cy="1200329"/>
          </a:xfrm>
          <a:prstGeom prst="rect">
            <a:avLst/>
          </a:prstGeom>
          <a:solidFill>
            <a:srgbClr val="FFFF00"/>
          </a:solidFill>
        </p:spPr>
        <p:txBody>
          <a:bodyPr wrap="square" rtlCol="0">
            <a:spAutoFit/>
          </a:bodyPr>
          <a:lstStyle/>
          <a:p>
            <a:r>
              <a:rPr lang="en-US" sz="2400" dirty="0">
                <a:latin typeface="Times New Roman" panose="02020603050405020304" pitchFamily="18" charset="0"/>
                <a:cs typeface="Times New Roman" panose="02020603050405020304" pitchFamily="18" charset="0"/>
              </a:rPr>
              <a:t>Figure 4: </a:t>
            </a:r>
            <a:r>
              <a:rPr lang="en-US" sz="2400" dirty="0">
                <a:solidFill>
                  <a:srgbClr val="0000FF"/>
                </a:solidFill>
                <a:latin typeface="Times New Roman" panose="02020603050405020304" pitchFamily="18" charset="0"/>
                <a:cs typeface="Times New Roman" panose="02020603050405020304" pitchFamily="18" charset="0"/>
              </a:rPr>
              <a:t>Collision resolution by chaining</a:t>
            </a:r>
            <a:r>
              <a:rPr lang="en-US" sz="2400" dirty="0">
                <a:latin typeface="Times New Roman" panose="02020603050405020304" pitchFamily="18" charset="0"/>
                <a:cs typeface="Times New Roman" panose="02020603050405020304" pitchFamily="18" charset="0"/>
              </a:rPr>
              <a:t>:  Each hash-table slot T[j] contains a linked list of all the keys whose hash value is j. For example, h(k</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 h(k</a:t>
            </a:r>
            <a:r>
              <a:rPr lang="en-US" sz="2400" baseline="-25000"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 and h(k</a:t>
            </a:r>
            <a:r>
              <a:rPr lang="en-US" sz="2400" baseline="-25000" dirty="0">
                <a:latin typeface="Times New Roman" panose="02020603050405020304" pitchFamily="18" charset="0"/>
                <a:cs typeface="Times New Roman" panose="02020603050405020304" pitchFamily="18" charset="0"/>
              </a:rPr>
              <a:t>5</a:t>
            </a:r>
            <a:r>
              <a:rPr lang="en-US" sz="2400" dirty="0">
                <a:latin typeface="Times New Roman" panose="02020603050405020304" pitchFamily="18" charset="0"/>
                <a:cs typeface="Times New Roman" panose="02020603050405020304" pitchFamily="18" charset="0"/>
              </a:rPr>
              <a:t>) =  h(k</a:t>
            </a:r>
            <a:r>
              <a:rPr lang="en-US" sz="2400" baseline="-25000" dirty="0">
                <a:latin typeface="Times New Roman" panose="02020603050405020304" pitchFamily="18" charset="0"/>
                <a:cs typeface="Times New Roman" panose="02020603050405020304" pitchFamily="18" charset="0"/>
              </a:rPr>
              <a:t>7</a:t>
            </a:r>
            <a:r>
              <a:rPr lang="en-US" sz="2400" dirty="0">
                <a:latin typeface="Times New Roman" panose="02020603050405020304" pitchFamily="18" charset="0"/>
                <a:cs typeface="Times New Roman" panose="02020603050405020304" pitchFamily="18" charset="0"/>
              </a:rPr>
              <a:t> ) = h(k</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where h() is a defined hash-function. </a:t>
            </a:r>
            <a:endParaRPr lang="en-US" dirty="0">
              <a:latin typeface="Times New Roman" panose="02020603050405020304" pitchFamily="18" charset="0"/>
              <a:cs typeface="Times New Roman" panose="02020603050405020304" pitchFamily="18" charset="0"/>
            </a:endParaRPr>
          </a:p>
        </p:txBody>
      </p:sp>
      <p:sp>
        <p:nvSpPr>
          <p:cNvPr id="3" name="Oval 2">
            <a:extLst>
              <a:ext uri="{FF2B5EF4-FFF2-40B4-BE49-F238E27FC236}">
                <a16:creationId xmlns:a16="http://schemas.microsoft.com/office/drawing/2014/main" id="{0D0EB8B1-8917-4F4F-80BC-71669B450746}"/>
              </a:ext>
            </a:extLst>
          </p:cNvPr>
          <p:cNvSpPr/>
          <p:nvPr/>
        </p:nvSpPr>
        <p:spPr>
          <a:xfrm>
            <a:off x="1602376" y="2072640"/>
            <a:ext cx="3910149" cy="279545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 Universe of keys</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4" name="Oval 3">
            <a:extLst>
              <a:ext uri="{FF2B5EF4-FFF2-40B4-BE49-F238E27FC236}">
                <a16:creationId xmlns:a16="http://schemas.microsoft.com/office/drawing/2014/main" id="{66C5606D-458A-43A0-BBA7-37F8E8C0764A}"/>
              </a:ext>
            </a:extLst>
          </p:cNvPr>
          <p:cNvSpPr/>
          <p:nvPr/>
        </p:nvSpPr>
        <p:spPr>
          <a:xfrm>
            <a:off x="2064462" y="2532634"/>
            <a:ext cx="2934788" cy="22135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Actual keys K</a:t>
            </a:r>
          </a:p>
          <a:p>
            <a:r>
              <a:rPr lang="en-US" dirty="0">
                <a:solidFill>
                  <a:schemeClr val="tx1"/>
                </a:solidFill>
              </a:rPr>
              <a:t>              k</a:t>
            </a:r>
            <a:r>
              <a:rPr lang="en-US" baseline="-25000" dirty="0">
                <a:solidFill>
                  <a:schemeClr val="tx1"/>
                </a:solidFill>
              </a:rPr>
              <a:t>1             </a:t>
            </a:r>
          </a:p>
          <a:p>
            <a:r>
              <a:rPr lang="en-US" baseline="-25000" dirty="0">
                <a:solidFill>
                  <a:schemeClr val="tx1"/>
                </a:solidFill>
              </a:rPr>
              <a:t> </a:t>
            </a:r>
            <a:r>
              <a:rPr lang="en-US" dirty="0">
                <a:solidFill>
                  <a:schemeClr val="tx1"/>
                </a:solidFill>
              </a:rPr>
              <a:t>k</a:t>
            </a:r>
            <a:r>
              <a:rPr lang="en-US" baseline="-25000" dirty="0">
                <a:solidFill>
                  <a:schemeClr val="tx1"/>
                </a:solidFill>
              </a:rPr>
              <a:t>4                                 </a:t>
            </a:r>
            <a:r>
              <a:rPr lang="en-US" dirty="0">
                <a:solidFill>
                  <a:schemeClr val="tx1"/>
                </a:solidFill>
              </a:rPr>
              <a:t>k</a:t>
            </a:r>
            <a:r>
              <a:rPr lang="en-US" baseline="-25000" dirty="0">
                <a:solidFill>
                  <a:schemeClr val="tx1"/>
                </a:solidFill>
              </a:rPr>
              <a:t>5     </a:t>
            </a:r>
            <a:endParaRPr lang="en-US" dirty="0">
              <a:solidFill>
                <a:schemeClr val="tx1"/>
              </a:solidFill>
            </a:endParaRPr>
          </a:p>
          <a:p>
            <a:r>
              <a:rPr lang="en-US" dirty="0">
                <a:solidFill>
                  <a:schemeClr val="tx1"/>
                </a:solidFill>
              </a:rPr>
              <a:t>	             k</a:t>
            </a:r>
            <a:r>
              <a:rPr lang="en-US" baseline="-25000" dirty="0">
                <a:solidFill>
                  <a:schemeClr val="tx1"/>
                </a:solidFill>
              </a:rPr>
              <a:t>7                                </a:t>
            </a:r>
          </a:p>
          <a:p>
            <a:r>
              <a:rPr lang="en-US" dirty="0">
                <a:solidFill>
                  <a:schemeClr val="tx1"/>
                </a:solidFill>
              </a:rPr>
              <a:t>   k</a:t>
            </a:r>
            <a:r>
              <a:rPr lang="en-US" baseline="-25000" dirty="0">
                <a:solidFill>
                  <a:schemeClr val="tx1"/>
                </a:solidFill>
              </a:rPr>
              <a:t>2</a:t>
            </a:r>
            <a:r>
              <a:rPr lang="en-US" dirty="0">
                <a:solidFill>
                  <a:schemeClr val="tx1"/>
                </a:solidFill>
              </a:rPr>
              <a:t>                         k</a:t>
            </a:r>
            <a:r>
              <a:rPr lang="en-US" baseline="-25000" dirty="0">
                <a:solidFill>
                  <a:schemeClr val="tx1"/>
                </a:solidFill>
              </a:rPr>
              <a:t>3 </a:t>
            </a:r>
          </a:p>
          <a:p>
            <a:pPr algn="ctr"/>
            <a:r>
              <a:rPr lang="en-US" dirty="0">
                <a:solidFill>
                  <a:schemeClr val="tx1"/>
                </a:solidFill>
              </a:rPr>
              <a:t>                    k</a:t>
            </a:r>
            <a:r>
              <a:rPr lang="en-US" baseline="-25000" dirty="0">
                <a:solidFill>
                  <a:schemeClr val="tx1"/>
                </a:solidFill>
              </a:rPr>
              <a:t>8</a:t>
            </a:r>
          </a:p>
          <a:p>
            <a:pPr algn="ctr"/>
            <a:r>
              <a:rPr lang="en-US" dirty="0">
                <a:solidFill>
                  <a:schemeClr val="tx1"/>
                </a:solidFill>
              </a:rPr>
              <a:t>k</a:t>
            </a:r>
            <a:r>
              <a:rPr lang="en-US" baseline="-25000" dirty="0">
                <a:solidFill>
                  <a:schemeClr val="tx1"/>
                </a:solidFill>
              </a:rPr>
              <a:t>6        </a:t>
            </a:r>
            <a:r>
              <a:rPr lang="en-US" dirty="0">
                <a:solidFill>
                  <a:schemeClr val="tx1"/>
                </a:solidFill>
              </a:rPr>
              <a:t>  </a:t>
            </a:r>
          </a:p>
        </p:txBody>
      </p:sp>
      <p:graphicFrame>
        <p:nvGraphicFramePr>
          <p:cNvPr id="5" name="Table 4">
            <a:extLst>
              <a:ext uri="{FF2B5EF4-FFF2-40B4-BE49-F238E27FC236}">
                <a16:creationId xmlns:a16="http://schemas.microsoft.com/office/drawing/2014/main" id="{5327AE10-73CA-41D8-8D03-E8E1AE5A87F7}"/>
              </a:ext>
            </a:extLst>
          </p:cNvPr>
          <p:cNvGraphicFramePr>
            <a:graphicFrameLocks noGrp="1"/>
          </p:cNvGraphicFramePr>
          <p:nvPr/>
        </p:nvGraphicFramePr>
        <p:xfrm>
          <a:off x="6096000" y="719666"/>
          <a:ext cx="2595154" cy="4527974"/>
        </p:xfrm>
        <a:graphic>
          <a:graphicData uri="http://schemas.openxmlformats.org/drawingml/2006/table">
            <a:tbl>
              <a:tblPr firstRow="1" bandRow="1">
                <a:tableStyleId>{5C22544A-7EE6-4342-B048-85BDC9FD1C3A}</a:tableStyleId>
              </a:tblPr>
              <a:tblGrid>
                <a:gridCol w="578348">
                  <a:extLst>
                    <a:ext uri="{9D8B030D-6E8A-4147-A177-3AD203B41FA5}">
                      <a16:colId xmlns:a16="http://schemas.microsoft.com/office/drawing/2014/main" val="1171149247"/>
                    </a:ext>
                  </a:extLst>
                </a:gridCol>
                <a:gridCol w="2016806">
                  <a:extLst>
                    <a:ext uri="{9D8B030D-6E8A-4147-A177-3AD203B41FA5}">
                      <a16:colId xmlns:a16="http://schemas.microsoft.com/office/drawing/2014/main" val="1767721557"/>
                    </a:ext>
                  </a:extLst>
                </a:gridCol>
              </a:tblGrid>
              <a:tr h="370840">
                <a:tc>
                  <a:txBody>
                    <a:bodyPr/>
                    <a:lstStyle/>
                    <a:p>
                      <a:r>
                        <a:rPr lang="en-US" dirty="0">
                          <a:solidFill>
                            <a:schemeClr val="tx1"/>
                          </a:solidFill>
                        </a:rPr>
                        <a:t>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85312978"/>
                  </a:ext>
                </a:extLst>
              </a:tr>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73654272"/>
                  </a:ext>
                </a:extLst>
              </a:tr>
              <a:tr h="370840">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83111401"/>
                  </a:ext>
                </a:extLst>
              </a:tr>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62655398"/>
                  </a:ext>
                </a:extLst>
              </a:tr>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11029853"/>
                  </a:ext>
                </a:extLst>
              </a:tr>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22100108"/>
                  </a:ext>
                </a:extLst>
              </a:tr>
              <a:tr h="370840">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72910423"/>
                  </a:ext>
                </a:extLst>
              </a:tr>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55728687"/>
                  </a:ext>
                </a:extLst>
              </a:tr>
              <a:tr h="370840">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46135858"/>
                  </a:ext>
                </a:extLst>
              </a:tr>
              <a:tr h="370840">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962991"/>
                  </a:ext>
                </a:extLst>
              </a:tr>
              <a:tr h="448734">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05199431"/>
                  </a:ext>
                </a:extLst>
              </a:tr>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83875905"/>
                  </a:ext>
                </a:extLst>
              </a:tr>
            </a:tbl>
          </a:graphicData>
        </a:graphic>
      </p:graphicFrame>
      <p:sp>
        <p:nvSpPr>
          <p:cNvPr id="6" name="Oval 5">
            <a:extLst>
              <a:ext uri="{FF2B5EF4-FFF2-40B4-BE49-F238E27FC236}">
                <a16:creationId xmlns:a16="http://schemas.microsoft.com/office/drawing/2014/main" id="{00CC84E9-1DC2-4E15-B469-5F9BC75BF9A8}"/>
              </a:ext>
            </a:extLst>
          </p:cNvPr>
          <p:cNvSpPr/>
          <p:nvPr/>
        </p:nvSpPr>
        <p:spPr>
          <a:xfrm>
            <a:off x="3477163" y="2986266"/>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BB1B587-1FD7-49A4-8E0F-0BF97CAE92C2}"/>
              </a:ext>
            </a:extLst>
          </p:cNvPr>
          <p:cNvSpPr/>
          <p:nvPr/>
        </p:nvSpPr>
        <p:spPr>
          <a:xfrm>
            <a:off x="3870956" y="4010308"/>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8786F62-9C52-4ECA-BA57-03E48961DDED}"/>
              </a:ext>
            </a:extLst>
          </p:cNvPr>
          <p:cNvSpPr/>
          <p:nvPr/>
        </p:nvSpPr>
        <p:spPr>
          <a:xfrm>
            <a:off x="4230408" y="330899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5EAE0BB-1F11-496E-85E7-3678F91463DE}"/>
              </a:ext>
            </a:extLst>
          </p:cNvPr>
          <p:cNvSpPr/>
          <p:nvPr/>
        </p:nvSpPr>
        <p:spPr>
          <a:xfrm>
            <a:off x="4201884" y="4175755"/>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AF679D0-EDB8-4348-944A-4247D5D0F3E6}"/>
              </a:ext>
            </a:extLst>
          </p:cNvPr>
          <p:cNvSpPr/>
          <p:nvPr/>
        </p:nvSpPr>
        <p:spPr>
          <a:xfrm>
            <a:off x="3052343" y="4254138"/>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8CBFCFD0-F7CE-4827-A098-78531121DB74}"/>
              </a:ext>
            </a:extLst>
          </p:cNvPr>
          <p:cNvCxnSpPr>
            <a:cxnSpLocks/>
            <a:stCxn id="6" idx="7"/>
          </p:cNvCxnSpPr>
          <p:nvPr/>
        </p:nvCxnSpPr>
        <p:spPr>
          <a:xfrm flipV="1">
            <a:off x="3516187" y="1677121"/>
            <a:ext cx="2596321" cy="13158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2789350-7DD7-45E2-AD47-4F5D99EE1AE6}"/>
              </a:ext>
            </a:extLst>
          </p:cNvPr>
          <p:cNvCxnSpPr>
            <a:cxnSpLocks/>
            <a:stCxn id="8" idx="3"/>
          </p:cNvCxnSpPr>
          <p:nvPr/>
        </p:nvCxnSpPr>
        <p:spPr>
          <a:xfrm flipV="1">
            <a:off x="4237103" y="3100284"/>
            <a:ext cx="1844252" cy="2477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D29318B-2D8D-45F2-A994-4B8F247E11F7}"/>
              </a:ext>
            </a:extLst>
          </p:cNvPr>
          <p:cNvCxnSpPr>
            <a:cxnSpLocks/>
          </p:cNvCxnSpPr>
          <p:nvPr/>
        </p:nvCxnSpPr>
        <p:spPr>
          <a:xfrm flipV="1">
            <a:off x="3695777" y="4275654"/>
            <a:ext cx="2409099" cy="2680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DA43C94-23BF-483C-A113-AFDEA7D1E38F}"/>
              </a:ext>
            </a:extLst>
          </p:cNvPr>
          <p:cNvCxnSpPr>
            <a:cxnSpLocks/>
            <a:stCxn id="25" idx="0"/>
          </p:cNvCxnSpPr>
          <p:nvPr/>
        </p:nvCxnSpPr>
        <p:spPr>
          <a:xfrm flipV="1">
            <a:off x="2977457" y="3123143"/>
            <a:ext cx="3087391" cy="6953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F05C2F0-CC1D-4C02-9B25-5C2916C13FCD}"/>
              </a:ext>
            </a:extLst>
          </p:cNvPr>
          <p:cNvCxnSpPr>
            <a:cxnSpLocks/>
          </p:cNvCxnSpPr>
          <p:nvPr/>
        </p:nvCxnSpPr>
        <p:spPr>
          <a:xfrm flipV="1">
            <a:off x="4558814" y="3916934"/>
            <a:ext cx="154606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6EADDA83-C58F-40F1-A1F6-AFAAC1183B9A}"/>
              </a:ext>
            </a:extLst>
          </p:cNvPr>
          <p:cNvSpPr/>
          <p:nvPr/>
        </p:nvSpPr>
        <p:spPr>
          <a:xfrm>
            <a:off x="2889473" y="3413928"/>
            <a:ext cx="62950" cy="6732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1E49FE04-E89D-4AD5-9DE4-DDA8EE4EE4F8}"/>
              </a:ext>
            </a:extLst>
          </p:cNvPr>
          <p:cNvCxnSpPr>
            <a:cxnSpLocks/>
            <a:stCxn id="18" idx="2"/>
          </p:cNvCxnSpPr>
          <p:nvPr/>
        </p:nvCxnSpPr>
        <p:spPr>
          <a:xfrm flipV="1">
            <a:off x="2889473" y="1677123"/>
            <a:ext cx="3208533" cy="17704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472B9217-2F7D-4ADA-9FD1-442675D477A8}"/>
              </a:ext>
            </a:extLst>
          </p:cNvPr>
          <p:cNvSpPr/>
          <p:nvPr/>
        </p:nvSpPr>
        <p:spPr>
          <a:xfrm>
            <a:off x="4426357" y="358331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2E1334A6-DF50-4D95-9E99-60814B9B830E}"/>
              </a:ext>
            </a:extLst>
          </p:cNvPr>
          <p:cNvSpPr/>
          <p:nvPr/>
        </p:nvSpPr>
        <p:spPr>
          <a:xfrm>
            <a:off x="2954597" y="3818443"/>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882B0072-286D-4DA4-8AB5-6FCF4DD7B41E}"/>
              </a:ext>
            </a:extLst>
          </p:cNvPr>
          <p:cNvCxnSpPr>
            <a:cxnSpLocks/>
            <a:stCxn id="23" idx="7"/>
          </p:cNvCxnSpPr>
          <p:nvPr/>
        </p:nvCxnSpPr>
        <p:spPr>
          <a:xfrm flipV="1">
            <a:off x="4465381" y="3101375"/>
            <a:ext cx="1639495" cy="4886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6BF18451-FE46-440E-9EAA-F48767B87AAE}"/>
              </a:ext>
            </a:extLst>
          </p:cNvPr>
          <p:cNvSpPr/>
          <p:nvPr/>
        </p:nvSpPr>
        <p:spPr>
          <a:xfrm>
            <a:off x="4484918" y="3892728"/>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6830F4ED-C845-48CB-BC2C-54A6910842AE}"/>
              </a:ext>
            </a:extLst>
          </p:cNvPr>
          <p:cNvSpPr/>
          <p:nvPr/>
        </p:nvSpPr>
        <p:spPr>
          <a:xfrm>
            <a:off x="3683723" y="451975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AB5A17BD-EAC1-464D-93E6-2AA742FDDE25}"/>
              </a:ext>
            </a:extLst>
          </p:cNvPr>
          <p:cNvCxnSpPr/>
          <p:nvPr/>
        </p:nvCxnSpPr>
        <p:spPr>
          <a:xfrm flipH="1">
            <a:off x="6248236" y="1083699"/>
            <a:ext cx="288827" cy="3678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EB3F893-B9B3-434F-9DC2-A4A019FB9BD8}"/>
              </a:ext>
            </a:extLst>
          </p:cNvPr>
          <p:cNvCxnSpPr/>
          <p:nvPr/>
        </p:nvCxnSpPr>
        <p:spPr>
          <a:xfrm flipH="1">
            <a:off x="6208488" y="1830293"/>
            <a:ext cx="288827" cy="3678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0E96E53-1C1C-48FF-8728-BED6097CE38E}"/>
              </a:ext>
            </a:extLst>
          </p:cNvPr>
          <p:cNvCxnSpPr/>
          <p:nvPr/>
        </p:nvCxnSpPr>
        <p:spPr>
          <a:xfrm flipH="1">
            <a:off x="6248235" y="2194326"/>
            <a:ext cx="288827" cy="3678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DAFD055-F486-4199-8645-8A03CA1AD18F}"/>
              </a:ext>
            </a:extLst>
          </p:cNvPr>
          <p:cNvCxnSpPr/>
          <p:nvPr/>
        </p:nvCxnSpPr>
        <p:spPr>
          <a:xfrm flipH="1">
            <a:off x="6248235" y="2563197"/>
            <a:ext cx="288827" cy="3678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2415491-4843-4362-999D-5B2F4CC8EC45}"/>
              </a:ext>
            </a:extLst>
          </p:cNvPr>
          <p:cNvCxnSpPr/>
          <p:nvPr/>
        </p:nvCxnSpPr>
        <p:spPr>
          <a:xfrm flipH="1">
            <a:off x="6262781" y="3313829"/>
            <a:ext cx="288827" cy="3678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184C11F-53BA-447F-A9ED-707F5B079F06}"/>
              </a:ext>
            </a:extLst>
          </p:cNvPr>
          <p:cNvCxnSpPr/>
          <p:nvPr/>
        </p:nvCxnSpPr>
        <p:spPr>
          <a:xfrm flipH="1">
            <a:off x="6223522" y="4419140"/>
            <a:ext cx="288827" cy="3678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AC00F43-4F0F-4733-B39B-CECE65AF0946}"/>
              </a:ext>
            </a:extLst>
          </p:cNvPr>
          <p:cNvCxnSpPr/>
          <p:nvPr/>
        </p:nvCxnSpPr>
        <p:spPr>
          <a:xfrm flipH="1">
            <a:off x="6248235" y="4876850"/>
            <a:ext cx="288827" cy="3678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DB6FD27-2A69-497D-ACFF-6C6F14AA6E58}"/>
              </a:ext>
            </a:extLst>
          </p:cNvPr>
          <p:cNvCxnSpPr>
            <a:cxnSpLocks/>
            <a:stCxn id="9" idx="7"/>
          </p:cNvCxnSpPr>
          <p:nvPr/>
        </p:nvCxnSpPr>
        <p:spPr>
          <a:xfrm>
            <a:off x="4240908" y="4182450"/>
            <a:ext cx="1840447" cy="714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2" name="Table 41">
            <a:extLst>
              <a:ext uri="{FF2B5EF4-FFF2-40B4-BE49-F238E27FC236}">
                <a16:creationId xmlns:a16="http://schemas.microsoft.com/office/drawing/2014/main" id="{47EC4BB0-2B6D-46DF-B479-732F0EAE24E8}"/>
              </a:ext>
            </a:extLst>
          </p:cNvPr>
          <p:cNvGraphicFramePr>
            <a:graphicFrameLocks noGrp="1"/>
          </p:cNvGraphicFramePr>
          <p:nvPr/>
        </p:nvGraphicFramePr>
        <p:xfrm>
          <a:off x="7225610" y="1451587"/>
          <a:ext cx="1106202" cy="370840"/>
        </p:xfrm>
        <a:graphic>
          <a:graphicData uri="http://schemas.openxmlformats.org/drawingml/2006/table">
            <a:tbl>
              <a:tblPr firstRow="1" bandRow="1">
                <a:tableStyleId>{5C22544A-7EE6-4342-B048-85BDC9FD1C3A}</a:tableStyleId>
              </a:tblPr>
              <a:tblGrid>
                <a:gridCol w="553101">
                  <a:extLst>
                    <a:ext uri="{9D8B030D-6E8A-4147-A177-3AD203B41FA5}">
                      <a16:colId xmlns:a16="http://schemas.microsoft.com/office/drawing/2014/main" val="3515038752"/>
                    </a:ext>
                  </a:extLst>
                </a:gridCol>
                <a:gridCol w="553101">
                  <a:extLst>
                    <a:ext uri="{9D8B030D-6E8A-4147-A177-3AD203B41FA5}">
                      <a16:colId xmlns:a16="http://schemas.microsoft.com/office/drawing/2014/main" val="1174780462"/>
                    </a:ext>
                  </a:extLst>
                </a:gridCol>
              </a:tblGrid>
              <a:tr h="370840">
                <a:tc>
                  <a:txBody>
                    <a:bodyPr/>
                    <a:lstStyle/>
                    <a:p>
                      <a:r>
                        <a:rPr lang="en-US" dirty="0">
                          <a:solidFill>
                            <a:schemeClr val="tx1"/>
                          </a:solidFill>
                        </a:rPr>
                        <a:t>k</a:t>
                      </a:r>
                      <a:r>
                        <a:rPr lang="en-US" baseline="-25000" dirty="0">
                          <a:solidFill>
                            <a:schemeClr val="tx1"/>
                          </a:solidFill>
                        </a:rPr>
                        <a:t>1</a:t>
                      </a:r>
                      <a:r>
                        <a:rPr lang="en-US" dirty="0">
                          <a:solidFill>
                            <a:schemeClr val="tx1"/>
                          </a:solidFill>
                        </a:rPr>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2911779"/>
                  </a:ext>
                </a:extLst>
              </a:tr>
            </a:tbl>
          </a:graphicData>
        </a:graphic>
      </p:graphicFrame>
      <p:graphicFrame>
        <p:nvGraphicFramePr>
          <p:cNvPr id="43" name="Table 42">
            <a:extLst>
              <a:ext uri="{FF2B5EF4-FFF2-40B4-BE49-F238E27FC236}">
                <a16:creationId xmlns:a16="http://schemas.microsoft.com/office/drawing/2014/main" id="{912FA7B4-E3EE-4BA5-AAA6-675494171969}"/>
              </a:ext>
            </a:extLst>
          </p:cNvPr>
          <p:cNvGraphicFramePr>
            <a:graphicFrameLocks noGrp="1"/>
          </p:cNvGraphicFramePr>
          <p:nvPr/>
        </p:nvGraphicFramePr>
        <p:xfrm>
          <a:off x="8714562" y="1451587"/>
          <a:ext cx="1106202" cy="370840"/>
        </p:xfrm>
        <a:graphic>
          <a:graphicData uri="http://schemas.openxmlformats.org/drawingml/2006/table">
            <a:tbl>
              <a:tblPr firstRow="1" bandRow="1">
                <a:tableStyleId>{5C22544A-7EE6-4342-B048-85BDC9FD1C3A}</a:tableStyleId>
              </a:tblPr>
              <a:tblGrid>
                <a:gridCol w="553101">
                  <a:extLst>
                    <a:ext uri="{9D8B030D-6E8A-4147-A177-3AD203B41FA5}">
                      <a16:colId xmlns:a16="http://schemas.microsoft.com/office/drawing/2014/main" val="3515038752"/>
                    </a:ext>
                  </a:extLst>
                </a:gridCol>
                <a:gridCol w="553101">
                  <a:extLst>
                    <a:ext uri="{9D8B030D-6E8A-4147-A177-3AD203B41FA5}">
                      <a16:colId xmlns:a16="http://schemas.microsoft.com/office/drawing/2014/main" val="1174780462"/>
                    </a:ext>
                  </a:extLst>
                </a:gridCol>
              </a:tblGrid>
              <a:tr h="370840">
                <a:tc>
                  <a:txBody>
                    <a:bodyPr/>
                    <a:lstStyle/>
                    <a:p>
                      <a:r>
                        <a:rPr lang="en-US" dirty="0">
                          <a:solidFill>
                            <a:schemeClr val="tx1"/>
                          </a:solidFill>
                        </a:rPr>
                        <a:t>k</a:t>
                      </a:r>
                      <a:r>
                        <a:rPr lang="en-US" baseline="-25000" dirty="0">
                          <a:solidFill>
                            <a:schemeClr val="tx1"/>
                          </a:solidFill>
                        </a:rPr>
                        <a:t>4</a:t>
                      </a:r>
                      <a:r>
                        <a:rPr lang="en-US" dirty="0">
                          <a:solidFill>
                            <a:schemeClr val="tx1"/>
                          </a:solidFill>
                        </a:rPr>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2911779"/>
                  </a:ext>
                </a:extLst>
              </a:tr>
            </a:tbl>
          </a:graphicData>
        </a:graphic>
      </p:graphicFrame>
      <p:graphicFrame>
        <p:nvGraphicFramePr>
          <p:cNvPr id="44" name="Table 43">
            <a:extLst>
              <a:ext uri="{FF2B5EF4-FFF2-40B4-BE49-F238E27FC236}">
                <a16:creationId xmlns:a16="http://schemas.microsoft.com/office/drawing/2014/main" id="{3E0F60B9-E497-4C2B-97EF-192A6DEC3F8D}"/>
              </a:ext>
            </a:extLst>
          </p:cNvPr>
          <p:cNvGraphicFramePr>
            <a:graphicFrameLocks noGrp="1"/>
          </p:cNvGraphicFramePr>
          <p:nvPr/>
        </p:nvGraphicFramePr>
        <p:xfrm>
          <a:off x="7206355" y="2931085"/>
          <a:ext cx="1106202" cy="370840"/>
        </p:xfrm>
        <a:graphic>
          <a:graphicData uri="http://schemas.openxmlformats.org/drawingml/2006/table">
            <a:tbl>
              <a:tblPr firstRow="1" bandRow="1">
                <a:tableStyleId>{5C22544A-7EE6-4342-B048-85BDC9FD1C3A}</a:tableStyleId>
              </a:tblPr>
              <a:tblGrid>
                <a:gridCol w="553101">
                  <a:extLst>
                    <a:ext uri="{9D8B030D-6E8A-4147-A177-3AD203B41FA5}">
                      <a16:colId xmlns:a16="http://schemas.microsoft.com/office/drawing/2014/main" val="3515038752"/>
                    </a:ext>
                  </a:extLst>
                </a:gridCol>
                <a:gridCol w="553101">
                  <a:extLst>
                    <a:ext uri="{9D8B030D-6E8A-4147-A177-3AD203B41FA5}">
                      <a16:colId xmlns:a16="http://schemas.microsoft.com/office/drawing/2014/main" val="1174780462"/>
                    </a:ext>
                  </a:extLst>
                </a:gridCol>
              </a:tblGrid>
              <a:tr h="370840">
                <a:tc>
                  <a:txBody>
                    <a:bodyPr/>
                    <a:lstStyle/>
                    <a:p>
                      <a:r>
                        <a:rPr lang="en-US" dirty="0">
                          <a:solidFill>
                            <a:schemeClr val="tx1"/>
                          </a:solidFill>
                        </a:rPr>
                        <a:t>k</a:t>
                      </a:r>
                      <a:r>
                        <a:rPr lang="en-US" baseline="-25000" dirty="0">
                          <a:solidFill>
                            <a:schemeClr val="tx1"/>
                          </a:solidFill>
                        </a:rPr>
                        <a:t>5</a:t>
                      </a:r>
                      <a:r>
                        <a:rPr lang="en-US" dirty="0">
                          <a:solidFill>
                            <a:schemeClr val="tx1"/>
                          </a:solidFill>
                        </a:rPr>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2911779"/>
                  </a:ext>
                </a:extLst>
              </a:tr>
            </a:tbl>
          </a:graphicData>
        </a:graphic>
      </p:graphicFrame>
      <p:graphicFrame>
        <p:nvGraphicFramePr>
          <p:cNvPr id="45" name="Table 44">
            <a:extLst>
              <a:ext uri="{FF2B5EF4-FFF2-40B4-BE49-F238E27FC236}">
                <a16:creationId xmlns:a16="http://schemas.microsoft.com/office/drawing/2014/main" id="{5B5AE550-FD91-4D84-B77B-22834369AA55}"/>
              </a:ext>
            </a:extLst>
          </p:cNvPr>
          <p:cNvGraphicFramePr>
            <a:graphicFrameLocks noGrp="1"/>
          </p:cNvGraphicFramePr>
          <p:nvPr/>
        </p:nvGraphicFramePr>
        <p:xfrm>
          <a:off x="8733563" y="2944706"/>
          <a:ext cx="1106202" cy="370840"/>
        </p:xfrm>
        <a:graphic>
          <a:graphicData uri="http://schemas.openxmlformats.org/drawingml/2006/table">
            <a:tbl>
              <a:tblPr firstRow="1" bandRow="1">
                <a:tableStyleId>{5C22544A-7EE6-4342-B048-85BDC9FD1C3A}</a:tableStyleId>
              </a:tblPr>
              <a:tblGrid>
                <a:gridCol w="553101">
                  <a:extLst>
                    <a:ext uri="{9D8B030D-6E8A-4147-A177-3AD203B41FA5}">
                      <a16:colId xmlns:a16="http://schemas.microsoft.com/office/drawing/2014/main" val="3515038752"/>
                    </a:ext>
                  </a:extLst>
                </a:gridCol>
                <a:gridCol w="553101">
                  <a:extLst>
                    <a:ext uri="{9D8B030D-6E8A-4147-A177-3AD203B41FA5}">
                      <a16:colId xmlns:a16="http://schemas.microsoft.com/office/drawing/2014/main" val="1174780462"/>
                    </a:ext>
                  </a:extLst>
                </a:gridCol>
              </a:tblGrid>
              <a:tr h="370840">
                <a:tc>
                  <a:txBody>
                    <a:bodyPr/>
                    <a:lstStyle/>
                    <a:p>
                      <a:r>
                        <a:rPr lang="en-US" dirty="0">
                          <a:solidFill>
                            <a:schemeClr val="tx1"/>
                          </a:solidFill>
                        </a:rPr>
                        <a:t>k</a:t>
                      </a:r>
                      <a:r>
                        <a:rPr lang="en-US" baseline="-25000" dirty="0">
                          <a:solidFill>
                            <a:schemeClr val="tx1"/>
                          </a:solidFill>
                        </a:rPr>
                        <a:t>7</a:t>
                      </a:r>
                      <a:r>
                        <a:rPr lang="en-US" dirty="0">
                          <a:solidFill>
                            <a:schemeClr val="tx1"/>
                          </a:solidFill>
                        </a:rPr>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2911779"/>
                  </a:ext>
                </a:extLst>
              </a:tr>
            </a:tbl>
          </a:graphicData>
        </a:graphic>
      </p:graphicFrame>
      <p:graphicFrame>
        <p:nvGraphicFramePr>
          <p:cNvPr id="46" name="Table 45">
            <a:extLst>
              <a:ext uri="{FF2B5EF4-FFF2-40B4-BE49-F238E27FC236}">
                <a16:creationId xmlns:a16="http://schemas.microsoft.com/office/drawing/2014/main" id="{660BF7AB-9C10-442C-B77C-F3D82D75BF88}"/>
              </a:ext>
            </a:extLst>
          </p:cNvPr>
          <p:cNvGraphicFramePr>
            <a:graphicFrameLocks noGrp="1"/>
          </p:cNvGraphicFramePr>
          <p:nvPr/>
        </p:nvGraphicFramePr>
        <p:xfrm>
          <a:off x="10178545" y="2944706"/>
          <a:ext cx="1106202" cy="370840"/>
        </p:xfrm>
        <a:graphic>
          <a:graphicData uri="http://schemas.openxmlformats.org/drawingml/2006/table">
            <a:tbl>
              <a:tblPr firstRow="1" bandRow="1">
                <a:tableStyleId>{5C22544A-7EE6-4342-B048-85BDC9FD1C3A}</a:tableStyleId>
              </a:tblPr>
              <a:tblGrid>
                <a:gridCol w="553101">
                  <a:extLst>
                    <a:ext uri="{9D8B030D-6E8A-4147-A177-3AD203B41FA5}">
                      <a16:colId xmlns:a16="http://schemas.microsoft.com/office/drawing/2014/main" val="3515038752"/>
                    </a:ext>
                  </a:extLst>
                </a:gridCol>
                <a:gridCol w="553101">
                  <a:extLst>
                    <a:ext uri="{9D8B030D-6E8A-4147-A177-3AD203B41FA5}">
                      <a16:colId xmlns:a16="http://schemas.microsoft.com/office/drawing/2014/main" val="1174780462"/>
                    </a:ext>
                  </a:extLst>
                </a:gridCol>
              </a:tblGrid>
              <a:tr h="370840">
                <a:tc>
                  <a:txBody>
                    <a:bodyPr/>
                    <a:lstStyle/>
                    <a:p>
                      <a:r>
                        <a:rPr lang="en-US" dirty="0">
                          <a:solidFill>
                            <a:schemeClr val="tx1"/>
                          </a:solidFill>
                        </a:rPr>
                        <a:t>k</a:t>
                      </a:r>
                      <a:r>
                        <a:rPr lang="en-US" baseline="-25000" dirty="0">
                          <a:solidFill>
                            <a:schemeClr val="tx1"/>
                          </a:solidFill>
                        </a:rPr>
                        <a:t>2</a:t>
                      </a:r>
                      <a:r>
                        <a:rPr lang="en-US" dirty="0">
                          <a:solidFill>
                            <a:schemeClr val="tx1"/>
                          </a:solidFill>
                        </a:rPr>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2911779"/>
                  </a:ext>
                </a:extLst>
              </a:tr>
            </a:tbl>
          </a:graphicData>
        </a:graphic>
      </p:graphicFrame>
      <p:graphicFrame>
        <p:nvGraphicFramePr>
          <p:cNvPr id="47" name="Table 46">
            <a:extLst>
              <a:ext uri="{FF2B5EF4-FFF2-40B4-BE49-F238E27FC236}">
                <a16:creationId xmlns:a16="http://schemas.microsoft.com/office/drawing/2014/main" id="{754FCA8D-4F74-4BE9-949C-83CE13725E5E}"/>
              </a:ext>
            </a:extLst>
          </p:cNvPr>
          <p:cNvGraphicFramePr>
            <a:graphicFrameLocks noGrp="1"/>
          </p:cNvGraphicFramePr>
          <p:nvPr/>
        </p:nvGraphicFramePr>
        <p:xfrm>
          <a:off x="7218754" y="3720373"/>
          <a:ext cx="1106202" cy="370840"/>
        </p:xfrm>
        <a:graphic>
          <a:graphicData uri="http://schemas.openxmlformats.org/drawingml/2006/table">
            <a:tbl>
              <a:tblPr firstRow="1" bandRow="1">
                <a:tableStyleId>{5C22544A-7EE6-4342-B048-85BDC9FD1C3A}</a:tableStyleId>
              </a:tblPr>
              <a:tblGrid>
                <a:gridCol w="553101">
                  <a:extLst>
                    <a:ext uri="{9D8B030D-6E8A-4147-A177-3AD203B41FA5}">
                      <a16:colId xmlns:a16="http://schemas.microsoft.com/office/drawing/2014/main" val="3515038752"/>
                    </a:ext>
                  </a:extLst>
                </a:gridCol>
                <a:gridCol w="553101">
                  <a:extLst>
                    <a:ext uri="{9D8B030D-6E8A-4147-A177-3AD203B41FA5}">
                      <a16:colId xmlns:a16="http://schemas.microsoft.com/office/drawing/2014/main" val="1174780462"/>
                    </a:ext>
                  </a:extLst>
                </a:gridCol>
              </a:tblGrid>
              <a:tr h="370840">
                <a:tc>
                  <a:txBody>
                    <a:bodyPr/>
                    <a:lstStyle/>
                    <a:p>
                      <a:r>
                        <a:rPr lang="en-US" dirty="0">
                          <a:solidFill>
                            <a:schemeClr val="tx1"/>
                          </a:solidFill>
                        </a:rPr>
                        <a:t>k</a:t>
                      </a:r>
                      <a:r>
                        <a:rPr lang="en-US" baseline="-25000" dirty="0">
                          <a:solidFill>
                            <a:schemeClr val="tx1"/>
                          </a:solidFill>
                        </a:rPr>
                        <a:t>3</a:t>
                      </a:r>
                      <a:r>
                        <a:rPr lang="en-US" dirty="0">
                          <a:solidFill>
                            <a:schemeClr val="tx1"/>
                          </a:solidFill>
                        </a:rPr>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2911779"/>
                  </a:ext>
                </a:extLst>
              </a:tr>
            </a:tbl>
          </a:graphicData>
        </a:graphic>
      </p:graphicFrame>
      <p:graphicFrame>
        <p:nvGraphicFramePr>
          <p:cNvPr id="48" name="Table 47">
            <a:extLst>
              <a:ext uri="{FF2B5EF4-FFF2-40B4-BE49-F238E27FC236}">
                <a16:creationId xmlns:a16="http://schemas.microsoft.com/office/drawing/2014/main" id="{7E186EE6-2B1E-4A08-AFE8-08D1C6140D1B}"/>
              </a:ext>
            </a:extLst>
          </p:cNvPr>
          <p:cNvGraphicFramePr>
            <a:graphicFrameLocks noGrp="1"/>
          </p:cNvGraphicFramePr>
          <p:nvPr/>
        </p:nvGraphicFramePr>
        <p:xfrm>
          <a:off x="7225609" y="4146374"/>
          <a:ext cx="1106202" cy="370840"/>
        </p:xfrm>
        <a:graphic>
          <a:graphicData uri="http://schemas.openxmlformats.org/drawingml/2006/table">
            <a:tbl>
              <a:tblPr firstRow="1" bandRow="1">
                <a:tableStyleId>{5C22544A-7EE6-4342-B048-85BDC9FD1C3A}</a:tableStyleId>
              </a:tblPr>
              <a:tblGrid>
                <a:gridCol w="553101">
                  <a:extLst>
                    <a:ext uri="{9D8B030D-6E8A-4147-A177-3AD203B41FA5}">
                      <a16:colId xmlns:a16="http://schemas.microsoft.com/office/drawing/2014/main" val="3515038752"/>
                    </a:ext>
                  </a:extLst>
                </a:gridCol>
                <a:gridCol w="553101">
                  <a:extLst>
                    <a:ext uri="{9D8B030D-6E8A-4147-A177-3AD203B41FA5}">
                      <a16:colId xmlns:a16="http://schemas.microsoft.com/office/drawing/2014/main" val="1174780462"/>
                    </a:ext>
                  </a:extLst>
                </a:gridCol>
              </a:tblGrid>
              <a:tr h="370840">
                <a:tc>
                  <a:txBody>
                    <a:bodyPr/>
                    <a:lstStyle/>
                    <a:p>
                      <a:r>
                        <a:rPr lang="en-US" dirty="0">
                          <a:solidFill>
                            <a:schemeClr val="tx1"/>
                          </a:solidFill>
                        </a:rPr>
                        <a:t>k</a:t>
                      </a:r>
                      <a:r>
                        <a:rPr lang="en-US" baseline="-25000" dirty="0">
                          <a:solidFill>
                            <a:schemeClr val="tx1"/>
                          </a:solidFill>
                        </a:rPr>
                        <a:t>8</a:t>
                      </a:r>
                      <a:r>
                        <a:rPr lang="en-US" dirty="0">
                          <a:solidFill>
                            <a:schemeClr val="tx1"/>
                          </a:solidFill>
                        </a:rPr>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2911779"/>
                  </a:ext>
                </a:extLst>
              </a:tr>
            </a:tbl>
          </a:graphicData>
        </a:graphic>
      </p:graphicFrame>
      <p:graphicFrame>
        <p:nvGraphicFramePr>
          <p:cNvPr id="49" name="Table 48">
            <a:extLst>
              <a:ext uri="{FF2B5EF4-FFF2-40B4-BE49-F238E27FC236}">
                <a16:creationId xmlns:a16="http://schemas.microsoft.com/office/drawing/2014/main" id="{C60E6D12-B13A-4F23-BE90-DEBDEA23C7E7}"/>
              </a:ext>
            </a:extLst>
          </p:cNvPr>
          <p:cNvGraphicFramePr>
            <a:graphicFrameLocks noGrp="1"/>
          </p:cNvGraphicFramePr>
          <p:nvPr/>
        </p:nvGraphicFramePr>
        <p:xfrm>
          <a:off x="8714562" y="4146374"/>
          <a:ext cx="1106202" cy="370840"/>
        </p:xfrm>
        <a:graphic>
          <a:graphicData uri="http://schemas.openxmlformats.org/drawingml/2006/table">
            <a:tbl>
              <a:tblPr firstRow="1" bandRow="1">
                <a:tableStyleId>{5C22544A-7EE6-4342-B048-85BDC9FD1C3A}</a:tableStyleId>
              </a:tblPr>
              <a:tblGrid>
                <a:gridCol w="553101">
                  <a:extLst>
                    <a:ext uri="{9D8B030D-6E8A-4147-A177-3AD203B41FA5}">
                      <a16:colId xmlns:a16="http://schemas.microsoft.com/office/drawing/2014/main" val="3515038752"/>
                    </a:ext>
                  </a:extLst>
                </a:gridCol>
                <a:gridCol w="553101">
                  <a:extLst>
                    <a:ext uri="{9D8B030D-6E8A-4147-A177-3AD203B41FA5}">
                      <a16:colId xmlns:a16="http://schemas.microsoft.com/office/drawing/2014/main" val="1174780462"/>
                    </a:ext>
                  </a:extLst>
                </a:gridCol>
              </a:tblGrid>
              <a:tr h="370840">
                <a:tc>
                  <a:txBody>
                    <a:bodyPr/>
                    <a:lstStyle/>
                    <a:p>
                      <a:r>
                        <a:rPr lang="en-US" dirty="0">
                          <a:solidFill>
                            <a:schemeClr val="tx1"/>
                          </a:solidFill>
                        </a:rPr>
                        <a:t>k</a:t>
                      </a:r>
                      <a:r>
                        <a:rPr lang="en-US" baseline="-25000" dirty="0">
                          <a:solidFill>
                            <a:schemeClr val="tx1"/>
                          </a:solidFill>
                        </a:rPr>
                        <a:t>6</a:t>
                      </a:r>
                      <a:r>
                        <a:rPr lang="en-US" dirty="0">
                          <a:solidFill>
                            <a:schemeClr val="tx1"/>
                          </a:solidFill>
                        </a:rPr>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2911779"/>
                  </a:ext>
                </a:extLst>
              </a:tr>
            </a:tbl>
          </a:graphicData>
        </a:graphic>
      </p:graphicFrame>
      <p:cxnSp>
        <p:nvCxnSpPr>
          <p:cNvPr id="51" name="Straight Arrow Connector 50">
            <a:extLst>
              <a:ext uri="{FF2B5EF4-FFF2-40B4-BE49-F238E27FC236}">
                <a16:creationId xmlns:a16="http://schemas.microsoft.com/office/drawing/2014/main" id="{26482F57-B699-4BFD-8A8B-A9DDE26B91B2}"/>
              </a:ext>
            </a:extLst>
          </p:cNvPr>
          <p:cNvCxnSpPr>
            <a:cxnSpLocks/>
            <a:endCxn id="43" idx="1"/>
          </p:cNvCxnSpPr>
          <p:nvPr/>
        </p:nvCxnSpPr>
        <p:spPr>
          <a:xfrm>
            <a:off x="8137201" y="1637007"/>
            <a:ext cx="577361"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7D70FD47-429B-4BD7-96BF-E0345B1D7689}"/>
              </a:ext>
            </a:extLst>
          </p:cNvPr>
          <p:cNvCxnSpPr>
            <a:cxnSpLocks/>
          </p:cNvCxnSpPr>
          <p:nvPr/>
        </p:nvCxnSpPr>
        <p:spPr>
          <a:xfrm>
            <a:off x="8137201" y="3139378"/>
            <a:ext cx="59636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A83E0FA-F2A5-40BE-86E7-89410A3AC937}"/>
              </a:ext>
            </a:extLst>
          </p:cNvPr>
          <p:cNvCxnSpPr>
            <a:cxnSpLocks/>
          </p:cNvCxnSpPr>
          <p:nvPr/>
        </p:nvCxnSpPr>
        <p:spPr>
          <a:xfrm>
            <a:off x="9590626" y="3116505"/>
            <a:ext cx="59636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B711543-505A-4040-89AF-A9A9197A88A1}"/>
              </a:ext>
            </a:extLst>
          </p:cNvPr>
          <p:cNvCxnSpPr>
            <a:cxnSpLocks/>
          </p:cNvCxnSpPr>
          <p:nvPr/>
        </p:nvCxnSpPr>
        <p:spPr>
          <a:xfrm>
            <a:off x="8130350" y="4321721"/>
            <a:ext cx="59636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15210417-27ED-454F-A96A-8F3F42A14060}"/>
              </a:ext>
            </a:extLst>
          </p:cNvPr>
          <p:cNvCxnSpPr/>
          <p:nvPr/>
        </p:nvCxnSpPr>
        <p:spPr>
          <a:xfrm flipH="1">
            <a:off x="9404414" y="1446178"/>
            <a:ext cx="338299" cy="384115"/>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50EB83E-FDA7-4026-8D05-EEB5B8859FE3}"/>
              </a:ext>
            </a:extLst>
          </p:cNvPr>
          <p:cNvCxnSpPr/>
          <p:nvPr/>
        </p:nvCxnSpPr>
        <p:spPr>
          <a:xfrm flipH="1">
            <a:off x="10814045" y="2931085"/>
            <a:ext cx="338299" cy="38411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8E1B87C-3097-4E61-A83D-B668C88E1316}"/>
              </a:ext>
            </a:extLst>
          </p:cNvPr>
          <p:cNvCxnSpPr/>
          <p:nvPr/>
        </p:nvCxnSpPr>
        <p:spPr>
          <a:xfrm flipH="1">
            <a:off x="7909584" y="3715318"/>
            <a:ext cx="338299" cy="3841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7056CCA-6D3A-4F78-904B-2FFFDD5C7AA0}"/>
              </a:ext>
            </a:extLst>
          </p:cNvPr>
          <p:cNvCxnSpPr/>
          <p:nvPr/>
        </p:nvCxnSpPr>
        <p:spPr>
          <a:xfrm flipH="1">
            <a:off x="9349885" y="4133099"/>
            <a:ext cx="338299" cy="3841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3171283-CFFF-4E65-B737-B45737C5D7E8}"/>
              </a:ext>
            </a:extLst>
          </p:cNvPr>
          <p:cNvCxnSpPr>
            <a:cxnSpLocks/>
            <a:endCxn id="42" idx="1"/>
          </p:cNvCxnSpPr>
          <p:nvPr/>
        </p:nvCxnSpPr>
        <p:spPr>
          <a:xfrm>
            <a:off x="6407194" y="1637007"/>
            <a:ext cx="8184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6DAE7388-1DFF-4BC9-91C7-37588E9C2B4B}"/>
              </a:ext>
            </a:extLst>
          </p:cNvPr>
          <p:cNvCxnSpPr>
            <a:cxnSpLocks/>
            <a:endCxn id="44" idx="1"/>
          </p:cNvCxnSpPr>
          <p:nvPr/>
        </p:nvCxnSpPr>
        <p:spPr>
          <a:xfrm>
            <a:off x="6346755" y="3116505"/>
            <a:ext cx="8596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7F7BD81-EF89-4C2F-9124-B95B061ADBA7}"/>
              </a:ext>
            </a:extLst>
          </p:cNvPr>
          <p:cNvCxnSpPr>
            <a:cxnSpLocks/>
            <a:endCxn id="47" idx="1"/>
          </p:cNvCxnSpPr>
          <p:nvPr/>
        </p:nvCxnSpPr>
        <p:spPr>
          <a:xfrm>
            <a:off x="6392091" y="3901439"/>
            <a:ext cx="826663" cy="43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AC9DD730-0C9C-4425-93EA-DD352807796F}"/>
              </a:ext>
            </a:extLst>
          </p:cNvPr>
          <p:cNvCxnSpPr>
            <a:cxnSpLocks/>
            <a:endCxn id="48" idx="1"/>
          </p:cNvCxnSpPr>
          <p:nvPr/>
        </p:nvCxnSpPr>
        <p:spPr>
          <a:xfrm>
            <a:off x="6407194" y="4329318"/>
            <a:ext cx="818415" cy="24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5EE1A7AE-560A-4C2F-AC02-14D5D275FB03}"/>
              </a:ext>
            </a:extLst>
          </p:cNvPr>
          <p:cNvSpPr/>
          <p:nvPr/>
        </p:nvSpPr>
        <p:spPr>
          <a:xfrm>
            <a:off x="1451842" y="1279499"/>
            <a:ext cx="1646220" cy="492443"/>
          </a:xfrm>
          <a:prstGeom prst="rect">
            <a:avLst/>
          </a:prstGeom>
        </p:spPr>
        <p:txBody>
          <a:bodyPr wrap="none">
            <a:spAutoFit/>
          </a:bodyPr>
          <a:lstStyle/>
          <a:p>
            <a:r>
              <a:rPr lang="en-US" sz="2600" dirty="0">
                <a:cs typeface="Times New Roman" panose="02020603050405020304" pitchFamily="18" charset="0"/>
              </a:rPr>
              <a:t>Hash Table</a:t>
            </a:r>
          </a:p>
        </p:txBody>
      </p:sp>
      <p:pic>
        <p:nvPicPr>
          <p:cNvPr id="74" name="Picture 73" descr="Image result for smiley face images">
            <a:extLst>
              <a:ext uri="{FF2B5EF4-FFF2-40B4-BE49-F238E27FC236}">
                <a16:creationId xmlns:a16="http://schemas.microsoft.com/office/drawing/2014/main" id="{1CCF868E-62CA-40EA-B94B-4419B80DFA4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71310">
            <a:off x="714103" y="2055223"/>
            <a:ext cx="651363" cy="483440"/>
          </a:xfrm>
          <a:prstGeom prst="rect">
            <a:avLst/>
          </a:prstGeom>
          <a:noFill/>
          <a:extLst>
            <a:ext uri="{909E8E84-426E-40DD-AFC4-6F175D3DCCD1}">
              <a14:hiddenFill xmlns:a14="http://schemas.microsoft.com/office/drawing/2010/main">
                <a:solidFill>
                  <a:srgbClr val="FFFFFF"/>
                </a:solidFill>
              </a14:hiddenFill>
            </a:ext>
          </a:extLst>
        </p:spPr>
      </p:pic>
      <p:sp>
        <p:nvSpPr>
          <p:cNvPr id="53" name="Title 1">
            <a:extLst>
              <a:ext uri="{FF2B5EF4-FFF2-40B4-BE49-F238E27FC236}">
                <a16:creationId xmlns:a16="http://schemas.microsoft.com/office/drawing/2014/main" id="{66AE69BE-719E-D33F-F9B4-30E41F130873}"/>
              </a:ext>
            </a:extLst>
          </p:cNvPr>
          <p:cNvSpPr txBox="1">
            <a:spLocks/>
          </p:cNvSpPr>
          <p:nvPr/>
        </p:nvSpPr>
        <p:spPr>
          <a:xfrm>
            <a:off x="1204658" y="274701"/>
            <a:ext cx="8673737" cy="467556"/>
          </a:xfrm>
          <a:prstGeom prst="rect">
            <a:avLst/>
          </a:prstGeom>
          <a:solidFill>
            <a:srgbClr val="FFFF00"/>
          </a:solidFill>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mn-lt"/>
              </a:rPr>
              <a:t>Collision Resolution by Chaining (or called Open Hashing) </a:t>
            </a:r>
          </a:p>
        </p:txBody>
      </p:sp>
      <p:sp>
        <p:nvSpPr>
          <p:cNvPr id="11" name="TextBox 10">
            <a:extLst>
              <a:ext uri="{FF2B5EF4-FFF2-40B4-BE49-F238E27FC236}">
                <a16:creationId xmlns:a16="http://schemas.microsoft.com/office/drawing/2014/main" id="{36AC0AAA-BA5A-C8B4-E939-43385589D65E}"/>
              </a:ext>
            </a:extLst>
          </p:cNvPr>
          <p:cNvSpPr txBox="1"/>
          <p:nvPr/>
        </p:nvSpPr>
        <p:spPr>
          <a:xfrm>
            <a:off x="6367935" y="706147"/>
            <a:ext cx="3829646" cy="369332"/>
          </a:xfrm>
          <a:prstGeom prst="rect">
            <a:avLst/>
          </a:prstGeom>
          <a:noFill/>
        </p:spPr>
        <p:txBody>
          <a:bodyPr wrap="square" rtlCol="0">
            <a:spAutoFit/>
          </a:bodyPr>
          <a:lstStyle/>
          <a:p>
            <a:r>
              <a:rPr lang="en-US" dirty="0"/>
              <a:t>slots           linked lists</a:t>
            </a:r>
          </a:p>
        </p:txBody>
      </p:sp>
    </p:spTree>
    <p:extLst>
      <p:ext uri="{BB962C8B-B14F-4D97-AF65-F5344CB8AC3E}">
        <p14:creationId xmlns:p14="http://schemas.microsoft.com/office/powerpoint/2010/main" val="1353707207"/>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337112-6D1A-457C-BE09-1ECA057AA817}"/>
              </a:ext>
            </a:extLst>
          </p:cNvPr>
          <p:cNvSpPr txBox="1"/>
          <p:nvPr/>
        </p:nvSpPr>
        <p:spPr>
          <a:xfrm>
            <a:off x="803564" y="1266237"/>
            <a:ext cx="10156216" cy="1753431"/>
          </a:xfrm>
          <a:prstGeom prst="rect">
            <a:avLst/>
          </a:prstGeom>
          <a:solidFill>
            <a:srgbClr val="FFFF00"/>
          </a:solidFill>
        </p:spPr>
        <p:txBody>
          <a:bodyPr wrap="square" rtlCol="0">
            <a:spAutoFit/>
          </a:bodyPr>
          <a:lstStyle/>
          <a:p>
            <a:endParaRPr lang="en-US" dirty="0"/>
          </a:p>
        </p:txBody>
      </p:sp>
      <p:sp>
        <p:nvSpPr>
          <p:cNvPr id="5" name="TextBox 4"/>
          <p:cNvSpPr txBox="1"/>
          <p:nvPr/>
        </p:nvSpPr>
        <p:spPr>
          <a:xfrm>
            <a:off x="690854" y="3088248"/>
            <a:ext cx="10156216" cy="3644022"/>
          </a:xfrm>
          <a:prstGeom prst="rect">
            <a:avLst/>
          </a:prstGeom>
          <a:solidFill>
            <a:srgbClr val="FFFF00"/>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16D3FEEB-E307-4E6A-83D8-BAA075B975B5}"/>
              </a:ext>
            </a:extLst>
          </p:cNvPr>
          <p:cNvSpPr>
            <a:spLocks noGrp="1"/>
          </p:cNvSpPr>
          <p:nvPr>
            <p:ph type="title"/>
          </p:nvPr>
        </p:nvSpPr>
        <p:spPr>
          <a:xfrm>
            <a:off x="1284646" y="125730"/>
            <a:ext cx="8673737" cy="894936"/>
          </a:xfrm>
        </p:spPr>
        <p:txBody>
          <a:bodyPr>
            <a:normAutofit/>
          </a:bodyPr>
          <a:lstStyle/>
          <a:p>
            <a:r>
              <a:rPr lang="en-US" sz="2800" dirty="0">
                <a:latin typeface="+mn-lt"/>
              </a:rPr>
              <a:t>Collision Resolution by Chaining (or called Open Hashing) </a:t>
            </a:r>
          </a:p>
        </p:txBody>
      </p:sp>
      <p:sp>
        <p:nvSpPr>
          <p:cNvPr id="3" name="Content Placeholder 2">
            <a:extLst>
              <a:ext uri="{FF2B5EF4-FFF2-40B4-BE49-F238E27FC236}">
                <a16:creationId xmlns:a16="http://schemas.microsoft.com/office/drawing/2014/main" id="{FB59E695-66BA-40D0-A85B-0E98EF92A235}"/>
              </a:ext>
            </a:extLst>
          </p:cNvPr>
          <p:cNvSpPr>
            <a:spLocks noGrp="1"/>
          </p:cNvSpPr>
          <p:nvPr>
            <p:ph idx="1"/>
          </p:nvPr>
        </p:nvSpPr>
        <p:spPr>
          <a:xfrm>
            <a:off x="1649307" y="893206"/>
            <a:ext cx="8464730" cy="5839064"/>
          </a:xfrm>
        </p:spPr>
        <p:txBody>
          <a:bodyPr>
            <a:noAutofit/>
          </a:bodyPr>
          <a:lstStyle/>
          <a:p>
            <a:pPr marL="0" indent="0">
              <a:lnSpc>
                <a:spcPct val="100000"/>
              </a:lnSpc>
              <a:spcBef>
                <a:spcPts val="600"/>
              </a:spcBef>
              <a:spcAft>
                <a:spcPts val="600"/>
              </a:spcAft>
              <a:buNone/>
            </a:pPr>
            <a:r>
              <a:rPr lang="en-US" sz="2400" dirty="0">
                <a:solidFill>
                  <a:srgbClr val="0000FF"/>
                </a:solidFill>
                <a:latin typeface="Times New Roman" panose="02020603050405020304" pitchFamily="18" charset="0"/>
                <a:cs typeface="Times New Roman" panose="02020603050405020304" pitchFamily="18" charset="0"/>
              </a:rPr>
              <a:t>For collisions are resolved by chaining </a:t>
            </a:r>
          </a:p>
          <a:p>
            <a:pPr marL="461963" indent="-461963">
              <a:lnSpc>
                <a:spcPct val="100000"/>
              </a:lnSpc>
              <a:spcBef>
                <a:spcPts val="600"/>
              </a:spcBef>
              <a:spcAft>
                <a:spcPts val="600"/>
              </a:spcAft>
            </a:pPr>
            <a:r>
              <a:rPr lang="en-US" sz="2400" dirty="0">
                <a:solidFill>
                  <a:srgbClr val="0000FF"/>
                </a:solidFill>
                <a:latin typeface="Times New Roman" panose="02020603050405020304" pitchFamily="18" charset="0"/>
                <a:cs typeface="Times New Roman" panose="02020603050405020304" pitchFamily="18" charset="0"/>
              </a:rPr>
              <a:t>In chaining, store all the elements that hash to the same slot (position) into the same linked list. </a:t>
            </a:r>
            <a:r>
              <a:rPr lang="en-US" sz="2400" dirty="0">
                <a:latin typeface="Times New Roman" panose="02020603050405020304" pitchFamily="18" charset="0"/>
                <a:cs typeface="Times New Roman" panose="02020603050405020304" pitchFamily="18" charset="0"/>
              </a:rPr>
              <a:t>The slot contains a pointer to the head of the list of these elements, otherwise, the slot contains a NIL. (See figure in the previous slide.)</a:t>
            </a:r>
          </a:p>
          <a:p>
            <a:pPr marL="461963" indent="-461963">
              <a:lnSpc>
                <a:spcPct val="100000"/>
              </a:lnSpc>
              <a:spcBef>
                <a:spcPts val="600"/>
              </a:spcBef>
              <a:spcAft>
                <a:spcPts val="600"/>
              </a:spcAft>
            </a:pPr>
            <a:r>
              <a:rPr lang="en-US" sz="2400" dirty="0">
                <a:solidFill>
                  <a:srgbClr val="0000FF"/>
                </a:solidFill>
                <a:latin typeface="Times New Roman" panose="02020603050405020304" pitchFamily="18" charset="0"/>
                <a:cs typeface="Times New Roman" panose="02020603050405020304" pitchFamily="18" charset="0"/>
              </a:rPr>
              <a:t>Let x be an element with key k. When collisions are resolved by chaining, the dictionary operations on a hash table T are</a:t>
            </a:r>
            <a:r>
              <a:rPr lang="en-US" sz="2400" dirty="0">
                <a:latin typeface="Times New Roman" panose="02020603050405020304" pitchFamily="18" charset="0"/>
                <a:cs typeface="Times New Roman" panose="02020603050405020304" pitchFamily="18" charset="0"/>
              </a:rPr>
              <a:t>:</a:t>
            </a:r>
          </a:p>
          <a:p>
            <a:pPr marL="914400" lvl="1" indent="-457200">
              <a:lnSpc>
                <a:spcPct val="100000"/>
              </a:lnSpc>
              <a:spcBef>
                <a:spcPts val="600"/>
              </a:spcBef>
              <a:spcAft>
                <a:spcPts val="600"/>
              </a:spcAft>
            </a:pPr>
            <a:r>
              <a:rPr lang="en-US" dirty="0">
                <a:solidFill>
                  <a:srgbClr val="0000FF"/>
                </a:solidFill>
                <a:latin typeface="Times New Roman" panose="02020603050405020304" pitchFamily="18" charset="0"/>
                <a:cs typeface="Times New Roman" panose="02020603050405020304" pitchFamily="18" charset="0"/>
              </a:rPr>
              <a:t>Chained-Hash-Insert(T, x) </a:t>
            </a:r>
          </a:p>
          <a:p>
            <a:pPr marL="914400" lvl="1" indent="-457200">
              <a:lnSpc>
                <a:spcPct val="100000"/>
              </a:lnSpc>
              <a:spcBef>
                <a:spcPts val="0"/>
              </a:spcBef>
              <a:spcAft>
                <a:spcPts val="600"/>
              </a:spcAft>
              <a:buNone/>
            </a:pPr>
            <a:r>
              <a:rPr lang="en-US" dirty="0">
                <a:latin typeface="Times New Roman" panose="02020603050405020304" pitchFamily="18" charset="0"/>
                <a:cs typeface="Times New Roman" panose="02020603050405020304" pitchFamily="18" charset="0"/>
              </a:rPr>
              <a:t>	Insert x at the head of the list T[h(key[x])]</a:t>
            </a:r>
          </a:p>
          <a:p>
            <a:pPr marL="914400" lvl="1" indent="-457200">
              <a:lnSpc>
                <a:spcPct val="100000"/>
              </a:lnSpc>
              <a:spcBef>
                <a:spcPts val="600"/>
              </a:spcBef>
              <a:spcAft>
                <a:spcPts val="600"/>
              </a:spcAft>
            </a:pPr>
            <a:r>
              <a:rPr lang="en-US" dirty="0">
                <a:solidFill>
                  <a:srgbClr val="0000FF"/>
                </a:solidFill>
                <a:latin typeface="Times New Roman" panose="02020603050405020304" pitchFamily="18" charset="0"/>
                <a:cs typeface="Times New Roman" panose="02020603050405020304" pitchFamily="18" charset="0"/>
              </a:rPr>
              <a:t>Chained-Hash-Search(T, k) </a:t>
            </a:r>
          </a:p>
          <a:p>
            <a:pPr marL="914400" lvl="1" indent="-457200">
              <a:lnSpc>
                <a:spcPct val="100000"/>
              </a:lnSpc>
              <a:spcBef>
                <a:spcPts val="0"/>
              </a:spcBef>
              <a:spcAft>
                <a:spcPts val="600"/>
              </a:spcAft>
              <a:buNone/>
            </a:pPr>
            <a:r>
              <a:rPr lang="en-US" dirty="0">
                <a:latin typeface="Times New Roman" panose="02020603050405020304" pitchFamily="18" charset="0"/>
                <a:cs typeface="Times New Roman" panose="02020603050405020304" pitchFamily="18" charset="0"/>
              </a:rPr>
              <a:t>	Search for an element with key k in the list T[h(k)]</a:t>
            </a:r>
          </a:p>
          <a:p>
            <a:pPr marL="914400" lvl="1" indent="-457200">
              <a:lnSpc>
                <a:spcPct val="100000"/>
              </a:lnSpc>
              <a:spcBef>
                <a:spcPts val="600"/>
              </a:spcBef>
              <a:spcAft>
                <a:spcPts val="600"/>
              </a:spcAft>
            </a:pPr>
            <a:r>
              <a:rPr lang="en-US" dirty="0">
                <a:solidFill>
                  <a:srgbClr val="0000FF"/>
                </a:solidFill>
                <a:latin typeface="Times New Roman" panose="02020603050405020304" pitchFamily="18" charset="0"/>
                <a:cs typeface="Times New Roman" panose="02020603050405020304" pitchFamily="18" charset="0"/>
              </a:rPr>
              <a:t>Chained-Hash-Delete(T, x) </a:t>
            </a:r>
          </a:p>
          <a:p>
            <a:pPr marL="914400" lvl="1" indent="-457200">
              <a:lnSpc>
                <a:spcPct val="100000"/>
              </a:lnSpc>
              <a:spcBef>
                <a:spcPts val="0"/>
              </a:spcBef>
              <a:spcAft>
                <a:spcPts val="1200"/>
              </a:spcAft>
              <a:buNone/>
            </a:pPr>
            <a:r>
              <a:rPr lang="en-US" dirty="0">
                <a:latin typeface="Times New Roman" panose="02020603050405020304" pitchFamily="18" charset="0"/>
                <a:cs typeface="Times New Roman" panose="02020603050405020304" pitchFamily="18" charset="0"/>
              </a:rPr>
              <a:t>	Delete x from the list T[h(key[x])]</a:t>
            </a:r>
          </a:p>
        </p:txBody>
      </p:sp>
    </p:spTree>
    <p:extLst>
      <p:ext uri="{BB962C8B-B14F-4D97-AF65-F5344CB8AC3E}">
        <p14:creationId xmlns:p14="http://schemas.microsoft.com/office/powerpoint/2010/main" val="32080414"/>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3FEEB-E307-4E6A-83D8-BAA075B975B5}"/>
              </a:ext>
            </a:extLst>
          </p:cNvPr>
          <p:cNvSpPr>
            <a:spLocks noGrp="1"/>
          </p:cNvSpPr>
          <p:nvPr>
            <p:ph type="title"/>
          </p:nvPr>
        </p:nvSpPr>
        <p:spPr>
          <a:xfrm>
            <a:off x="1436915" y="933110"/>
            <a:ext cx="7605485" cy="776287"/>
          </a:xfrm>
          <a:solidFill>
            <a:srgbClr val="FFFF00"/>
          </a:solidFill>
        </p:spPr>
        <p:txBody>
          <a:bodyPr>
            <a:normAutofit fontScale="90000"/>
          </a:bodyPr>
          <a:lstStyle/>
          <a:p>
            <a:r>
              <a:rPr lang="en-US" sz="2800" dirty="0">
                <a:latin typeface="+mn-lt"/>
              </a:rPr>
              <a:t>Time Efficiency for the Collision Resolution by Chaining</a:t>
            </a:r>
          </a:p>
        </p:txBody>
      </p:sp>
      <p:sp>
        <p:nvSpPr>
          <p:cNvPr id="3" name="Content Placeholder 2">
            <a:extLst>
              <a:ext uri="{FF2B5EF4-FFF2-40B4-BE49-F238E27FC236}">
                <a16:creationId xmlns:a16="http://schemas.microsoft.com/office/drawing/2014/main" id="{FB59E695-66BA-40D0-A85B-0E98EF92A235}"/>
              </a:ext>
            </a:extLst>
          </p:cNvPr>
          <p:cNvSpPr>
            <a:spLocks noGrp="1"/>
          </p:cNvSpPr>
          <p:nvPr>
            <p:ph idx="1"/>
          </p:nvPr>
        </p:nvSpPr>
        <p:spPr>
          <a:xfrm>
            <a:off x="1459913" y="1699966"/>
            <a:ext cx="8473441" cy="5058454"/>
          </a:xfrm>
        </p:spPr>
        <p:txBody>
          <a:bodyPr>
            <a:normAutofit/>
          </a:bodyPr>
          <a:lstStyle/>
          <a:p>
            <a:pPr marL="461963" indent="-461963">
              <a:lnSpc>
                <a:spcPct val="100000"/>
              </a:lnSpc>
              <a:spcBef>
                <a:spcPts val="0"/>
              </a:spcBef>
              <a:spcAft>
                <a:spcPts val="1200"/>
              </a:spcAft>
            </a:pPr>
            <a:r>
              <a:rPr lang="en-US" sz="2400" dirty="0">
                <a:solidFill>
                  <a:srgbClr val="0000FF"/>
                </a:solidFill>
                <a:latin typeface="Times New Roman" panose="02020603050405020304" pitchFamily="18" charset="0"/>
                <a:cs typeface="Times New Roman" panose="02020603050405020304" pitchFamily="18" charset="0"/>
              </a:rPr>
              <a:t>The worst-case running time </a:t>
            </a:r>
          </a:p>
          <a:p>
            <a:pPr marL="914400" lvl="1" indent="-457200">
              <a:lnSpc>
                <a:spcPct val="100000"/>
              </a:lnSpc>
              <a:spcBef>
                <a:spcPts val="0"/>
              </a:spcBef>
              <a:spcAft>
                <a:spcPts val="1200"/>
              </a:spcAft>
            </a:pPr>
            <a:r>
              <a:rPr lang="en-US" dirty="0">
                <a:solidFill>
                  <a:srgbClr val="0000FF"/>
                </a:solidFill>
                <a:latin typeface="Times New Roman" panose="02020603050405020304" pitchFamily="18" charset="0"/>
                <a:cs typeface="Times New Roman" panose="02020603050405020304" pitchFamily="18" charset="0"/>
              </a:rPr>
              <a:t>for inserting an element x, is O(1)</a:t>
            </a:r>
            <a:r>
              <a:rPr lang="en-US" dirty="0">
                <a:latin typeface="Times New Roman" panose="02020603050405020304" pitchFamily="18" charset="0"/>
                <a:cs typeface="Times New Roman" panose="02020603050405020304" pitchFamily="18" charset="0"/>
              </a:rPr>
              <a:t>. </a:t>
            </a:r>
          </a:p>
          <a:p>
            <a:pPr marL="914400" lvl="1" indent="-457200">
              <a:lnSpc>
                <a:spcPct val="100000"/>
              </a:lnSpc>
              <a:spcBef>
                <a:spcPts val="0"/>
              </a:spcBef>
              <a:spcAft>
                <a:spcPts val="1200"/>
              </a:spcAft>
            </a:pPr>
            <a:r>
              <a:rPr lang="en-US" dirty="0">
                <a:solidFill>
                  <a:srgbClr val="0000FF"/>
                </a:solidFill>
                <a:latin typeface="Times New Roman" panose="02020603050405020304" pitchFamily="18" charset="0"/>
                <a:cs typeface="Times New Roman" panose="02020603050405020304" pitchFamily="18" charset="0"/>
              </a:rPr>
              <a:t>for searching an element x, is proportional to the length L for the list; and is O(L)</a:t>
            </a:r>
            <a:r>
              <a:rPr lang="en-US" dirty="0">
                <a:latin typeface="Times New Roman" panose="02020603050405020304" pitchFamily="18" charset="0"/>
                <a:cs typeface="Times New Roman" panose="02020603050405020304" pitchFamily="18" charset="0"/>
              </a:rPr>
              <a:t>. </a:t>
            </a:r>
            <a:endParaRPr lang="en-US" dirty="0">
              <a:solidFill>
                <a:srgbClr val="0000FF"/>
              </a:solidFill>
              <a:latin typeface="Times New Roman" panose="02020603050405020304" pitchFamily="18" charset="0"/>
              <a:cs typeface="Times New Roman" panose="02020603050405020304" pitchFamily="18" charset="0"/>
            </a:endParaRPr>
          </a:p>
          <a:p>
            <a:pPr marL="461963" indent="-461963">
              <a:lnSpc>
                <a:spcPct val="100000"/>
              </a:lnSpc>
              <a:spcBef>
                <a:spcPts val="0"/>
              </a:spcBef>
              <a:spcAft>
                <a:spcPts val="1200"/>
              </a:spcAft>
            </a:pPr>
            <a:r>
              <a:rPr lang="en-US" sz="2400" dirty="0">
                <a:solidFill>
                  <a:srgbClr val="0000FF"/>
                </a:solidFill>
                <a:latin typeface="Times New Roman" panose="02020603050405020304" pitchFamily="18" charset="0"/>
                <a:cs typeface="Times New Roman" panose="02020603050405020304" pitchFamily="18" charset="0"/>
              </a:rPr>
              <a:t>For deleting an element x</a:t>
            </a:r>
            <a:r>
              <a:rPr lang="en-US" sz="2400" dirty="0">
                <a:latin typeface="Times New Roman" panose="02020603050405020304" pitchFamily="18" charset="0"/>
                <a:cs typeface="Times New Roman" panose="02020603050405020304" pitchFamily="18" charset="0"/>
              </a:rPr>
              <a:t>, </a:t>
            </a:r>
          </a:p>
          <a:p>
            <a:pPr marL="914400" lvl="1" indent="-457200">
              <a:lnSpc>
                <a:spcPct val="100000"/>
              </a:lnSpc>
              <a:spcBef>
                <a:spcPts val="0"/>
              </a:spcBef>
              <a:spcAft>
                <a:spcPts val="1200"/>
              </a:spcAft>
            </a:pPr>
            <a:r>
              <a:rPr lang="en-US" dirty="0">
                <a:solidFill>
                  <a:srgbClr val="0000FF"/>
                </a:solidFill>
                <a:latin typeface="Times New Roman" panose="02020603050405020304" pitchFamily="18" charset="0"/>
                <a:cs typeface="Times New Roman" panose="02020603050405020304" pitchFamily="18" charset="0"/>
              </a:rPr>
              <a:t>if the lists are doubly linked, it requires O(1) time.  </a:t>
            </a:r>
          </a:p>
          <a:p>
            <a:pPr marL="914400" lvl="1" indent="-457200">
              <a:lnSpc>
                <a:spcPct val="100000"/>
              </a:lnSpc>
              <a:spcBef>
                <a:spcPts val="0"/>
              </a:spcBef>
              <a:spcAft>
                <a:spcPts val="1200"/>
              </a:spcAft>
            </a:pPr>
            <a:r>
              <a:rPr lang="en-US" dirty="0">
                <a:solidFill>
                  <a:srgbClr val="0000FF"/>
                </a:solidFill>
                <a:latin typeface="Times New Roman" panose="02020603050405020304" pitchFamily="18" charset="0"/>
                <a:cs typeface="Times New Roman" panose="02020603050405020304" pitchFamily="18" charset="0"/>
              </a:rPr>
              <a:t>If the lists are singly linked, the deletion and searching have essentially the same running time</a:t>
            </a:r>
          </a:p>
          <a:p>
            <a:pPr marL="1376363" lvl="2" indent="-461963">
              <a:lnSpc>
                <a:spcPct val="100000"/>
              </a:lnSpc>
              <a:spcBef>
                <a:spcPts val="0"/>
              </a:spcBef>
              <a:spcAft>
                <a:spcPts val="1200"/>
              </a:spcAft>
            </a:pPr>
            <a:r>
              <a:rPr lang="en-US" sz="2400" dirty="0">
                <a:latin typeface="Times New Roman" panose="02020603050405020304" pitchFamily="18" charset="0"/>
                <a:cs typeface="Times New Roman" panose="02020603050405020304" pitchFamily="18" charset="0"/>
              </a:rPr>
              <a:t>First find x in the list T[h(key[x])], so that the next link of x’s predecessor can be properly set to splice x out.</a:t>
            </a:r>
          </a:p>
        </p:txBody>
      </p:sp>
      <p:sp>
        <p:nvSpPr>
          <p:cNvPr id="4" name="Rectangle 3">
            <a:extLst>
              <a:ext uri="{FF2B5EF4-FFF2-40B4-BE49-F238E27FC236}">
                <a16:creationId xmlns:a16="http://schemas.microsoft.com/office/drawing/2014/main" id="{B6038524-4ECD-41B7-B445-43E37175AD4A}"/>
              </a:ext>
            </a:extLst>
          </p:cNvPr>
          <p:cNvSpPr/>
          <p:nvPr/>
        </p:nvSpPr>
        <p:spPr>
          <a:xfrm>
            <a:off x="1436915" y="511628"/>
            <a:ext cx="1646220" cy="492443"/>
          </a:xfrm>
          <a:prstGeom prst="rect">
            <a:avLst/>
          </a:prstGeom>
        </p:spPr>
        <p:txBody>
          <a:bodyPr wrap="none">
            <a:spAutoFit/>
          </a:bodyPr>
          <a:lstStyle/>
          <a:p>
            <a:r>
              <a:rPr lang="en-US" sz="2600" dirty="0">
                <a:cs typeface="Times New Roman" panose="02020603050405020304" pitchFamily="18" charset="0"/>
              </a:rPr>
              <a:t>Hash Table</a:t>
            </a:r>
          </a:p>
        </p:txBody>
      </p:sp>
      <p:sp>
        <p:nvSpPr>
          <p:cNvPr id="6" name="TextBox 5"/>
          <p:cNvSpPr txBox="1"/>
          <p:nvPr/>
        </p:nvSpPr>
        <p:spPr>
          <a:xfrm>
            <a:off x="10339754" y="654245"/>
            <a:ext cx="11176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A</a:t>
            </a:r>
          </a:p>
        </p:txBody>
      </p:sp>
      <p:sp>
        <p:nvSpPr>
          <p:cNvPr id="7" name="TextBox 6"/>
          <p:cNvSpPr txBox="1"/>
          <p:nvPr/>
        </p:nvSpPr>
        <p:spPr>
          <a:xfrm>
            <a:off x="10339754" y="1255545"/>
            <a:ext cx="11176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delete</a:t>
            </a:r>
          </a:p>
        </p:txBody>
      </p:sp>
      <p:sp>
        <p:nvSpPr>
          <p:cNvPr id="8" name="TextBox 7"/>
          <p:cNvSpPr txBox="1"/>
          <p:nvPr/>
        </p:nvSpPr>
        <p:spPr>
          <a:xfrm>
            <a:off x="10339754" y="1856845"/>
            <a:ext cx="11176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C</a:t>
            </a:r>
          </a:p>
        </p:txBody>
      </p:sp>
      <p:cxnSp>
        <p:nvCxnSpPr>
          <p:cNvPr id="10" name="Straight Arrow Connector 9"/>
          <p:cNvCxnSpPr/>
          <p:nvPr/>
        </p:nvCxnSpPr>
        <p:spPr>
          <a:xfrm>
            <a:off x="10535138" y="838911"/>
            <a:ext cx="31262" cy="6013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0535138" y="1468175"/>
            <a:ext cx="62524" cy="70826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11254154" y="1440211"/>
            <a:ext cx="3908" cy="6013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11250246" y="772662"/>
            <a:ext cx="3908" cy="6013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0367108" y="2487501"/>
            <a:ext cx="11176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A</a:t>
            </a:r>
          </a:p>
        </p:txBody>
      </p:sp>
      <p:sp>
        <p:nvSpPr>
          <p:cNvPr id="16" name="TextBox 15"/>
          <p:cNvSpPr txBox="1"/>
          <p:nvPr/>
        </p:nvSpPr>
        <p:spPr>
          <a:xfrm>
            <a:off x="10367108" y="3088801"/>
            <a:ext cx="11176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C</a:t>
            </a:r>
          </a:p>
        </p:txBody>
      </p:sp>
      <p:cxnSp>
        <p:nvCxnSpPr>
          <p:cNvPr id="31" name="Straight Arrow Connector 30"/>
          <p:cNvCxnSpPr/>
          <p:nvPr/>
        </p:nvCxnSpPr>
        <p:spPr>
          <a:xfrm>
            <a:off x="10597662" y="2738417"/>
            <a:ext cx="31262" cy="6013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11258062" y="2688808"/>
            <a:ext cx="3908" cy="6013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0492154" y="3746924"/>
            <a:ext cx="11176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A</a:t>
            </a:r>
          </a:p>
        </p:txBody>
      </p:sp>
      <p:sp>
        <p:nvSpPr>
          <p:cNvPr id="35" name="TextBox 34"/>
          <p:cNvSpPr txBox="1"/>
          <p:nvPr/>
        </p:nvSpPr>
        <p:spPr>
          <a:xfrm>
            <a:off x="10492154" y="4348224"/>
            <a:ext cx="11176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delete</a:t>
            </a:r>
          </a:p>
        </p:txBody>
      </p:sp>
      <p:sp>
        <p:nvSpPr>
          <p:cNvPr id="36" name="TextBox 35"/>
          <p:cNvSpPr txBox="1"/>
          <p:nvPr/>
        </p:nvSpPr>
        <p:spPr>
          <a:xfrm>
            <a:off x="10492154" y="4949524"/>
            <a:ext cx="11176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C</a:t>
            </a:r>
          </a:p>
        </p:txBody>
      </p:sp>
      <p:cxnSp>
        <p:nvCxnSpPr>
          <p:cNvPr id="37" name="Straight Arrow Connector 36"/>
          <p:cNvCxnSpPr/>
          <p:nvPr/>
        </p:nvCxnSpPr>
        <p:spPr>
          <a:xfrm>
            <a:off x="10687538" y="3931590"/>
            <a:ext cx="31262" cy="6013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10718800" y="4667822"/>
            <a:ext cx="31262" cy="6013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0492154" y="5494896"/>
            <a:ext cx="11176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A</a:t>
            </a:r>
          </a:p>
        </p:txBody>
      </p:sp>
      <p:sp>
        <p:nvSpPr>
          <p:cNvPr id="42" name="TextBox 41"/>
          <p:cNvSpPr txBox="1"/>
          <p:nvPr/>
        </p:nvSpPr>
        <p:spPr>
          <a:xfrm>
            <a:off x="10492154" y="6096196"/>
            <a:ext cx="11176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C</a:t>
            </a:r>
          </a:p>
        </p:txBody>
      </p:sp>
      <p:cxnSp>
        <p:nvCxnSpPr>
          <p:cNvPr id="43" name="Straight Arrow Connector 42"/>
          <p:cNvCxnSpPr/>
          <p:nvPr/>
        </p:nvCxnSpPr>
        <p:spPr>
          <a:xfrm>
            <a:off x="10722708" y="5745812"/>
            <a:ext cx="31262" cy="6013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369608"/>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E30B5F-822A-7DD5-40F2-F991F25C0586}"/>
              </a:ext>
            </a:extLst>
          </p:cNvPr>
          <p:cNvSpPr txBox="1"/>
          <p:nvPr/>
        </p:nvSpPr>
        <p:spPr>
          <a:xfrm>
            <a:off x="1006764" y="2094999"/>
            <a:ext cx="10021454" cy="2107546"/>
          </a:xfrm>
          <a:prstGeom prst="rect">
            <a:avLst/>
          </a:prstGeom>
          <a:solidFill>
            <a:srgbClr val="FFFF00"/>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1290A78C-4894-6A39-9943-140CFF5A9F1A}"/>
              </a:ext>
            </a:extLst>
          </p:cNvPr>
          <p:cNvSpPr txBox="1"/>
          <p:nvPr/>
        </p:nvSpPr>
        <p:spPr>
          <a:xfrm>
            <a:off x="1006764" y="1191491"/>
            <a:ext cx="10021454" cy="822036"/>
          </a:xfrm>
          <a:prstGeom prst="rect">
            <a:avLst/>
          </a:prstGeom>
          <a:solidFill>
            <a:srgbClr val="FFFF00"/>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16D3FEEB-E307-4E6A-83D8-BAA075B975B5}"/>
              </a:ext>
            </a:extLst>
          </p:cNvPr>
          <p:cNvSpPr>
            <a:spLocks noGrp="1"/>
          </p:cNvSpPr>
          <p:nvPr>
            <p:ph type="title"/>
          </p:nvPr>
        </p:nvSpPr>
        <p:spPr>
          <a:xfrm>
            <a:off x="1436915" y="365126"/>
            <a:ext cx="9702140" cy="653778"/>
          </a:xfrm>
          <a:solidFill>
            <a:srgbClr val="FFFF00"/>
          </a:solidFill>
        </p:spPr>
        <p:txBody>
          <a:bodyPr>
            <a:normAutofit/>
          </a:bodyPr>
          <a:lstStyle/>
          <a:p>
            <a:r>
              <a:rPr lang="en-US" sz="2800" dirty="0">
                <a:latin typeface="+mn-lt"/>
              </a:rPr>
              <a:t>Analysis of Hashing with Chaining (or called Open Hashing)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59E695-66BA-40D0-A85B-0E98EF92A235}"/>
                  </a:ext>
                </a:extLst>
              </p:cNvPr>
              <p:cNvSpPr>
                <a:spLocks noGrp="1"/>
              </p:cNvSpPr>
              <p:nvPr>
                <p:ph idx="1"/>
              </p:nvPr>
            </p:nvSpPr>
            <p:spPr>
              <a:xfrm>
                <a:off x="1436915" y="1100376"/>
                <a:ext cx="8638902" cy="5551081"/>
              </a:xfrm>
            </p:spPr>
            <p:txBody>
              <a:bodyPr>
                <a:noAutofit/>
              </a:bodyPr>
              <a:lstStyle/>
              <a:p>
                <a:pPr>
                  <a:lnSpc>
                    <a:spcPct val="120000"/>
                  </a:lnSpc>
                  <a:spcBef>
                    <a:spcPts val="0"/>
                  </a:spcBef>
                </a:pPr>
                <a:r>
                  <a:rPr lang="en-US" sz="2200" dirty="0">
                    <a:solidFill>
                      <a:srgbClr val="0000FF"/>
                    </a:solidFill>
                    <a:latin typeface="Times New Roman" panose="02020603050405020304" pitchFamily="18" charset="0"/>
                    <a:cs typeface="Times New Roman" panose="02020603050405020304" pitchFamily="18" charset="0"/>
                  </a:rPr>
                  <a:t>How well does hashing with chaining perform? </a:t>
                </a:r>
              </a:p>
              <a:p>
                <a:pPr>
                  <a:lnSpc>
                    <a:spcPct val="120000"/>
                  </a:lnSpc>
                  <a:spcBef>
                    <a:spcPts val="0"/>
                  </a:spcBef>
                  <a:spcAft>
                    <a:spcPts val="1800"/>
                  </a:spcAft>
                </a:pPr>
                <a:r>
                  <a:rPr lang="en-US" sz="2200" dirty="0">
                    <a:solidFill>
                      <a:srgbClr val="0000FF"/>
                    </a:solidFill>
                    <a:latin typeface="Times New Roman" panose="02020603050405020304" pitchFamily="18" charset="0"/>
                    <a:cs typeface="Times New Roman" panose="02020603050405020304" pitchFamily="18" charset="0"/>
                  </a:rPr>
                  <a:t>How long does it take to search for an element with a given key?</a:t>
                </a:r>
              </a:p>
              <a:p>
                <a:pPr>
                  <a:lnSpc>
                    <a:spcPct val="100000"/>
                  </a:lnSpc>
                  <a:spcBef>
                    <a:spcPts val="0"/>
                  </a:spcBef>
                  <a:spcAft>
                    <a:spcPts val="600"/>
                  </a:spcAft>
                </a:pPr>
                <a:r>
                  <a:rPr lang="en-US" sz="2200" dirty="0">
                    <a:latin typeface="Times New Roman" panose="02020603050405020304" pitchFamily="18" charset="0"/>
                    <a:cs typeface="Times New Roman" panose="02020603050405020304" pitchFamily="18" charset="0"/>
                  </a:rPr>
                  <a:t>Define </a:t>
                </a:r>
                <a:r>
                  <a:rPr lang="en-US" sz="2200" dirty="0">
                    <a:solidFill>
                      <a:srgbClr val="0000FF"/>
                    </a:solidFill>
                    <a:latin typeface="Times New Roman" panose="02020603050405020304" pitchFamily="18" charset="0"/>
                    <a:cs typeface="Times New Roman" panose="02020603050405020304" pitchFamily="18" charset="0"/>
                  </a:rPr>
                  <a:t>the load factor </a:t>
                </a:r>
                <a14:m>
                  <m:oMath xmlns:m="http://schemas.openxmlformats.org/officeDocument/2006/math">
                    <m:r>
                      <a:rPr lang="en-US" sz="22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2200" dirty="0">
                    <a:solidFill>
                      <a:srgbClr val="0000FF"/>
                    </a:solidFill>
                    <a:latin typeface="Times New Roman" panose="02020603050405020304" pitchFamily="18" charset="0"/>
                    <a:cs typeface="Times New Roman" panose="02020603050405020304" pitchFamily="18" charset="0"/>
                  </a:rPr>
                  <a:t> of the hash table T  as follows. </a:t>
                </a:r>
              </a:p>
              <a:p>
                <a:pPr lvl="1">
                  <a:lnSpc>
                    <a:spcPct val="100000"/>
                  </a:lnSpc>
                  <a:spcBef>
                    <a:spcPts val="0"/>
                  </a:spcBef>
                  <a:spcAft>
                    <a:spcPts val="600"/>
                  </a:spcAft>
                </a:pPr>
                <a:r>
                  <a:rPr lang="en-US" sz="2200" dirty="0">
                    <a:latin typeface="Times New Roman" panose="02020603050405020304" pitchFamily="18" charset="0"/>
                    <a:cs typeface="Times New Roman" panose="02020603050405020304" pitchFamily="18" charset="0"/>
                  </a:rPr>
                  <a:t>Let the table T with m slots have n elements. </a:t>
                </a:r>
                <a:r>
                  <a:rPr lang="en-US" sz="2200" dirty="0">
                    <a:solidFill>
                      <a:srgbClr val="0000FF"/>
                    </a:solidFill>
                    <a:latin typeface="Times New Roman" panose="02020603050405020304" pitchFamily="18" charset="0"/>
                    <a:cs typeface="Times New Roman" panose="02020603050405020304" pitchFamily="18" charset="0"/>
                  </a:rPr>
                  <a:t>The average number of elements per slot is </a:t>
                </a:r>
              </a:p>
              <a:p>
                <a:pPr marL="0" indent="0">
                  <a:lnSpc>
                    <a:spcPct val="100000"/>
                  </a:lnSpc>
                  <a:spcBef>
                    <a:spcPts val="0"/>
                  </a:spcBef>
                  <a:spcAft>
                    <a:spcPts val="600"/>
                  </a:spcAft>
                  <a:buNone/>
                </a:pPr>
                <a:r>
                  <a:rPr lang="en-US" sz="2200"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2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22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𝑜𝑟</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2200" i="1">
                            <a:latin typeface="Cambria Math" panose="02040503050406030204" pitchFamily="18" charset="0"/>
                            <a:ea typeface="Cambria Math" panose="02040503050406030204" pitchFamily="18" charset="0"/>
                            <a:cs typeface="Times New Roman" panose="02020603050405020304" pitchFamily="18" charset="0"/>
                          </a:rPr>
                          <m:t>𝛼</m:t>
                        </m:r>
                      </m:e>
                      <m:sub>
                        <m:r>
                          <a:rPr lang="en-US" sz="2200" i="1">
                            <a:latin typeface="Cambria Math" panose="02040503050406030204" pitchFamily="18" charset="0"/>
                            <a:ea typeface="Cambria Math" panose="02040503050406030204" pitchFamily="18" charset="0"/>
                            <a:cs typeface="Times New Roman" panose="02020603050405020304" pitchFamily="18" charset="0"/>
                          </a:rPr>
                          <m:t>𝑇</m:t>
                        </m:r>
                      </m:sub>
                    </m:sSub>
                  </m:oMath>
                </a14:m>
                <a:r>
                  <a:rPr lang="en-US" sz="2200" dirty="0">
                    <a:latin typeface="Times New Roman" panose="02020603050405020304" pitchFamily="18" charset="0"/>
                    <a:cs typeface="Times New Roman" panose="02020603050405020304" pitchFamily="18" charset="0"/>
                  </a:rPr>
                  <a:t>) </a:t>
                </a:r>
                <a:r>
                  <a:rPr lang="en-US" sz="22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f>
                      <m:fPr>
                        <m:ctrlPr>
                          <a:rPr lang="en-US" sz="2200" i="1">
                            <a:solidFill>
                              <a:srgbClr val="0000FF"/>
                            </a:solidFill>
                            <a:latin typeface="Cambria Math" panose="02040503050406030204" pitchFamily="18" charset="0"/>
                            <a:cs typeface="Times New Roman" panose="02020603050405020304" pitchFamily="18" charset="0"/>
                          </a:rPr>
                        </m:ctrlPr>
                      </m:fPr>
                      <m:num>
                        <m:r>
                          <a:rPr lang="en-US" sz="2200" i="1">
                            <a:solidFill>
                              <a:srgbClr val="0000FF"/>
                            </a:solidFill>
                            <a:latin typeface="Cambria Math" panose="02040503050406030204" pitchFamily="18" charset="0"/>
                            <a:cs typeface="Times New Roman" panose="02020603050405020304" pitchFamily="18" charset="0"/>
                          </a:rPr>
                          <m:t>𝑛</m:t>
                        </m:r>
                      </m:num>
                      <m:den>
                        <m:r>
                          <a:rPr lang="en-US" sz="2200" i="1">
                            <a:solidFill>
                              <a:srgbClr val="0000FF"/>
                            </a:solidFill>
                            <a:latin typeface="Cambria Math" panose="02040503050406030204" pitchFamily="18" charset="0"/>
                            <a:cs typeface="Times New Roman" panose="02020603050405020304" pitchFamily="18" charset="0"/>
                          </a:rPr>
                          <m:t>𝑚</m:t>
                        </m:r>
                      </m:den>
                    </m:f>
                  </m:oMath>
                </a14:m>
                <a:r>
                  <a:rPr lang="en-US" sz="2200" dirty="0">
                    <a:solidFill>
                      <a:srgbClr val="0000FF"/>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which can be &lt;, =, or &gt;1,</a:t>
                </a:r>
              </a:p>
              <a:p>
                <a:pPr marL="0" indent="0">
                  <a:lnSpc>
                    <a:spcPct val="100000"/>
                  </a:lnSpc>
                  <a:spcBef>
                    <a:spcPts val="0"/>
                  </a:spcBef>
                  <a:spcAft>
                    <a:spcPts val="600"/>
                  </a:spcAft>
                  <a:buNone/>
                </a:pPr>
                <a:r>
                  <a:rPr lang="en-US" sz="2200" dirty="0">
                    <a:solidFill>
                      <a:srgbClr val="0000FF"/>
                    </a:solidFill>
                    <a:latin typeface="Times New Roman" panose="02020603050405020304" pitchFamily="18" charset="0"/>
                    <a:cs typeface="Times New Roman" panose="02020603050405020304" pitchFamily="18" charset="0"/>
                  </a:rPr>
                  <a:t> 	staying fixed, as n and m go to infinity</a:t>
                </a:r>
                <a:r>
                  <a:rPr lang="en-US" sz="2200" dirty="0">
                    <a:latin typeface="Times New Roman" panose="02020603050405020304" pitchFamily="18" charset="0"/>
                    <a:cs typeface="Times New Roman" panose="02020603050405020304" pitchFamily="18" charset="0"/>
                  </a:rPr>
                  <a:t>. </a:t>
                </a:r>
              </a:p>
              <a:p>
                <a:pPr>
                  <a:lnSpc>
                    <a:spcPct val="100000"/>
                  </a:lnSpc>
                  <a:spcBef>
                    <a:spcPts val="0"/>
                  </a:spcBef>
                  <a:spcAft>
                    <a:spcPts val="600"/>
                  </a:spcAft>
                </a:pPr>
                <a:r>
                  <a:rPr lang="en-US" sz="2200" dirty="0">
                    <a:solidFill>
                      <a:srgbClr val="0000FF"/>
                    </a:solidFill>
                    <a:latin typeface="Times New Roman" panose="02020603050405020304" pitchFamily="18" charset="0"/>
                    <a:cs typeface="Times New Roman" panose="02020603050405020304" pitchFamily="18" charset="0"/>
                  </a:rPr>
                  <a:t>The worst-case behavior of hashing with chaining is terrible</a:t>
                </a:r>
                <a:r>
                  <a:rPr lang="en-US" sz="2200" dirty="0">
                    <a:latin typeface="Times New Roman" panose="02020603050405020304" pitchFamily="18" charset="0"/>
                    <a:cs typeface="Times New Roman" panose="02020603050405020304" pitchFamily="18" charset="0"/>
                  </a:rPr>
                  <a:t>: </a:t>
                </a:r>
              </a:p>
              <a:p>
                <a:pPr lvl="1">
                  <a:lnSpc>
                    <a:spcPct val="100000"/>
                  </a:lnSpc>
                  <a:spcBef>
                    <a:spcPts val="0"/>
                  </a:spcBef>
                  <a:spcAft>
                    <a:spcPts val="600"/>
                  </a:spcAft>
                </a:pPr>
                <a:r>
                  <a:rPr lang="en-US" sz="2200" dirty="0">
                    <a:solidFill>
                      <a:srgbClr val="0000FF"/>
                    </a:solidFill>
                    <a:latin typeface="Times New Roman" panose="02020603050405020304" pitchFamily="18" charset="0"/>
                    <a:cs typeface="Times New Roman" panose="02020603050405020304" pitchFamily="18" charset="0"/>
                  </a:rPr>
                  <a:t>All n keys hash to the same slot, creating a list of length n. </a:t>
                </a:r>
              </a:p>
              <a:p>
                <a:pPr lvl="2">
                  <a:lnSpc>
                    <a:spcPct val="100000"/>
                  </a:lnSpc>
                  <a:spcBef>
                    <a:spcPts val="0"/>
                  </a:spcBef>
                  <a:spcAft>
                    <a:spcPts val="600"/>
                  </a:spcAft>
                </a:pPr>
                <a:r>
                  <a:rPr lang="en-US" sz="2200" dirty="0">
                    <a:latin typeface="Times New Roman" panose="02020603050405020304" pitchFamily="18" charset="0"/>
                    <a:cs typeface="Times New Roman" panose="02020603050405020304" pitchFamily="18" charset="0"/>
                  </a:rPr>
                  <a:t>The worst-case for the </a:t>
                </a:r>
                <a:r>
                  <a:rPr lang="en-US" sz="2200" dirty="0">
                    <a:solidFill>
                      <a:srgbClr val="0000FF"/>
                    </a:solidFill>
                    <a:latin typeface="Times New Roman" panose="02020603050405020304" pitchFamily="18" charset="0"/>
                    <a:cs typeface="Times New Roman" panose="02020603050405020304" pitchFamily="18" charset="0"/>
                  </a:rPr>
                  <a:t>searching is </a:t>
                </a:r>
                <a14:m>
                  <m:oMath xmlns:m="http://schemas.openxmlformats.org/officeDocument/2006/math">
                    <m:r>
                      <a:rPr lang="en-US" sz="22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200" dirty="0">
                    <a:solidFill>
                      <a:srgbClr val="0000FF"/>
                    </a:solidFill>
                    <a:latin typeface="Times New Roman" panose="02020603050405020304" pitchFamily="18" charset="0"/>
                    <a:cs typeface="Times New Roman" panose="02020603050405020304" pitchFamily="18" charset="0"/>
                  </a:rPr>
                  <a:t>(n)  </a:t>
                </a:r>
                <a:r>
                  <a:rPr lang="en-US" sz="2200" dirty="0">
                    <a:latin typeface="Times New Roman" panose="02020603050405020304" pitchFamily="18" charset="0"/>
                    <a:cs typeface="Times New Roman" panose="02020603050405020304" pitchFamily="18" charset="0"/>
                  </a:rPr>
                  <a:t>plus </a:t>
                </a:r>
              </a:p>
              <a:p>
                <a:pPr lvl="2">
                  <a:lnSpc>
                    <a:spcPct val="100000"/>
                  </a:lnSpc>
                  <a:spcBef>
                    <a:spcPts val="0"/>
                  </a:spcBef>
                  <a:spcAft>
                    <a:spcPts val="600"/>
                  </a:spcAft>
                </a:pPr>
                <a:r>
                  <a:rPr lang="en-US" sz="2200" dirty="0">
                    <a:latin typeface="Times New Roman" panose="02020603050405020304" pitchFamily="18" charset="0"/>
                    <a:cs typeface="Times New Roman" panose="02020603050405020304" pitchFamily="18" charset="0"/>
                  </a:rPr>
                  <a:t>the </a:t>
                </a:r>
                <a:r>
                  <a:rPr lang="en-US" sz="2200" dirty="0">
                    <a:solidFill>
                      <a:srgbClr val="0000FF"/>
                    </a:solidFill>
                    <a:latin typeface="Times New Roman" panose="02020603050405020304" pitchFamily="18" charset="0"/>
                    <a:cs typeface="Times New Roman" panose="02020603050405020304" pitchFamily="18" charset="0"/>
                  </a:rPr>
                  <a:t>time</a:t>
                </a:r>
                <a:r>
                  <a:rPr lang="en-US" sz="2200" dirty="0">
                    <a:latin typeface="Times New Roman" panose="02020603050405020304" pitchFamily="18" charset="0"/>
                    <a:cs typeface="Times New Roman" panose="02020603050405020304" pitchFamily="18" charset="0"/>
                  </a:rPr>
                  <a:t> for computing the hash function.</a:t>
                </a:r>
              </a:p>
              <a:p>
                <a:pPr lvl="2">
                  <a:lnSpc>
                    <a:spcPct val="100000"/>
                  </a:lnSpc>
                  <a:spcBef>
                    <a:spcPts val="0"/>
                  </a:spcBef>
                  <a:spcAft>
                    <a:spcPts val="600"/>
                  </a:spcAft>
                </a:pPr>
                <a:r>
                  <a:rPr lang="en-US" sz="2200" dirty="0">
                    <a:latin typeface="Times New Roman" panose="02020603050405020304" pitchFamily="18" charset="0"/>
                    <a:cs typeface="Times New Roman" panose="02020603050405020304" pitchFamily="18" charset="0"/>
                  </a:rPr>
                  <a:t>It is </a:t>
                </a:r>
                <a:r>
                  <a:rPr lang="en-US" sz="2200" dirty="0">
                    <a:solidFill>
                      <a:srgbClr val="0000FF"/>
                    </a:solidFill>
                    <a:latin typeface="Times New Roman" panose="02020603050405020304" pitchFamily="18" charset="0"/>
                    <a:cs typeface="Times New Roman" panose="02020603050405020304" pitchFamily="18" charset="0"/>
                  </a:rPr>
                  <a:t>no better than if use one linked list </a:t>
                </a:r>
                <a:r>
                  <a:rPr lang="en-US" sz="2200" dirty="0">
                    <a:latin typeface="Times New Roman" panose="02020603050405020304" pitchFamily="18" charset="0"/>
                    <a:cs typeface="Times New Roman" panose="02020603050405020304" pitchFamily="18" charset="0"/>
                  </a:rPr>
                  <a:t>for all the elements. </a:t>
                </a:r>
              </a:p>
              <a:p>
                <a:pPr lvl="1">
                  <a:lnSpc>
                    <a:spcPct val="100000"/>
                  </a:lnSpc>
                  <a:spcBef>
                    <a:spcPts val="0"/>
                  </a:spcBef>
                  <a:spcAft>
                    <a:spcPts val="600"/>
                  </a:spcAft>
                </a:pPr>
                <a:r>
                  <a:rPr lang="en-US" sz="2200" dirty="0">
                    <a:latin typeface="Times New Roman" panose="02020603050405020304" pitchFamily="18" charset="0"/>
                    <a:cs typeface="Times New Roman" panose="02020603050405020304" pitchFamily="18" charset="0"/>
                  </a:rPr>
                  <a:t>Thus, hash tables are not used for their worst-case performance.</a:t>
                </a:r>
              </a:p>
            </p:txBody>
          </p:sp>
        </mc:Choice>
        <mc:Fallback xmlns="">
          <p:sp>
            <p:nvSpPr>
              <p:cNvPr id="3" name="Content Placeholder 2">
                <a:extLst>
                  <a:ext uri="{FF2B5EF4-FFF2-40B4-BE49-F238E27FC236}">
                    <a16:creationId xmlns:a16="http://schemas.microsoft.com/office/drawing/2014/main" id="{FB59E695-66BA-40D0-A85B-0E98EF92A235}"/>
                  </a:ext>
                </a:extLst>
              </p:cNvPr>
              <p:cNvSpPr>
                <a:spLocks noGrp="1" noRot="1" noChangeAspect="1" noMove="1" noResize="1" noEditPoints="1" noAdjustHandles="1" noChangeArrowheads="1" noChangeShapeType="1" noTextEdit="1"/>
              </p:cNvSpPr>
              <p:nvPr>
                <p:ph idx="1"/>
              </p:nvPr>
            </p:nvSpPr>
            <p:spPr>
              <a:xfrm>
                <a:off x="1436915" y="1100376"/>
                <a:ext cx="8638902" cy="5551081"/>
              </a:xfrm>
              <a:blipFill>
                <a:blip r:embed="rId2"/>
                <a:stretch>
                  <a:fillRect l="-847" t="-110" r="-565" b="-3407"/>
                </a:stretch>
              </a:blipFill>
            </p:spPr>
            <p:txBody>
              <a:bodyPr/>
              <a:lstStyle/>
              <a:p>
                <a:r>
                  <a:rPr lang="en-US">
                    <a:noFill/>
                  </a:rPr>
                  <a:t> </a:t>
                </a:r>
              </a:p>
            </p:txBody>
          </p:sp>
        </mc:Fallback>
      </mc:AlternateContent>
    </p:spTree>
    <p:extLst>
      <p:ext uri="{BB962C8B-B14F-4D97-AF65-F5344CB8AC3E}">
        <p14:creationId xmlns:p14="http://schemas.microsoft.com/office/powerpoint/2010/main" val="3984586414"/>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75B626-225D-1A7D-87D0-14F3FD0398B6}"/>
              </a:ext>
            </a:extLst>
          </p:cNvPr>
          <p:cNvSpPr txBox="1"/>
          <p:nvPr/>
        </p:nvSpPr>
        <p:spPr>
          <a:xfrm>
            <a:off x="856360" y="1673833"/>
            <a:ext cx="9968658" cy="1755167"/>
          </a:xfrm>
          <a:prstGeom prst="rect">
            <a:avLst/>
          </a:prstGeom>
          <a:solidFill>
            <a:srgbClr val="FFFF00"/>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16D3FEEB-E307-4E6A-83D8-BAA075B975B5}"/>
              </a:ext>
            </a:extLst>
          </p:cNvPr>
          <p:cNvSpPr>
            <a:spLocks noGrp="1"/>
          </p:cNvSpPr>
          <p:nvPr>
            <p:ph type="title"/>
          </p:nvPr>
        </p:nvSpPr>
        <p:spPr>
          <a:xfrm>
            <a:off x="1497874" y="0"/>
            <a:ext cx="9327144" cy="614478"/>
          </a:xfrm>
          <a:solidFill>
            <a:srgbClr val="FFFF00"/>
          </a:solidFill>
        </p:spPr>
        <p:txBody>
          <a:bodyPr>
            <a:normAutofit/>
          </a:bodyPr>
          <a:lstStyle/>
          <a:p>
            <a:r>
              <a:rPr lang="en-US" sz="2800" dirty="0">
                <a:latin typeface="+mn-lt"/>
              </a:rPr>
              <a:t>Analysis of Hashing with Chaining (or called Open Hashing) </a:t>
            </a:r>
          </a:p>
        </p:txBody>
      </p:sp>
      <p:sp>
        <p:nvSpPr>
          <p:cNvPr id="3" name="Content Placeholder 2">
            <a:extLst>
              <a:ext uri="{FF2B5EF4-FFF2-40B4-BE49-F238E27FC236}">
                <a16:creationId xmlns:a16="http://schemas.microsoft.com/office/drawing/2014/main" id="{FB59E695-66BA-40D0-A85B-0E98EF92A235}"/>
              </a:ext>
            </a:extLst>
          </p:cNvPr>
          <p:cNvSpPr>
            <a:spLocks noGrp="1"/>
          </p:cNvSpPr>
          <p:nvPr>
            <p:ph idx="1"/>
          </p:nvPr>
        </p:nvSpPr>
        <p:spPr>
          <a:xfrm>
            <a:off x="1497874" y="704758"/>
            <a:ext cx="8569234" cy="6153242"/>
          </a:xfrm>
        </p:spPr>
        <p:txBody>
          <a:bodyPr>
            <a:noAutofit/>
          </a:bodyPr>
          <a:lstStyle/>
          <a:p>
            <a:pPr>
              <a:lnSpc>
                <a:spcPct val="100000"/>
              </a:lnSpc>
              <a:spcBef>
                <a:spcPts val="0"/>
              </a:spcBef>
              <a:spcAft>
                <a:spcPts val="400"/>
              </a:spcAft>
            </a:pPr>
            <a:r>
              <a:rPr lang="en-US" sz="2200" dirty="0">
                <a:latin typeface="Times New Roman" panose="02020603050405020304" pitchFamily="18" charset="0"/>
                <a:cs typeface="Times New Roman" panose="02020603050405020304" pitchFamily="18" charset="0"/>
              </a:rPr>
              <a:t>The </a:t>
            </a:r>
            <a:r>
              <a:rPr lang="en-US" sz="2200" dirty="0">
                <a:solidFill>
                  <a:srgbClr val="0000FF"/>
                </a:solidFill>
                <a:latin typeface="Times New Roman" panose="02020603050405020304" pitchFamily="18" charset="0"/>
                <a:cs typeface="Times New Roman" panose="02020603050405020304" pitchFamily="18" charset="0"/>
              </a:rPr>
              <a:t>average-case performance of hashing </a:t>
            </a:r>
            <a:r>
              <a:rPr lang="en-US" sz="2200" dirty="0">
                <a:latin typeface="Times New Roman" panose="02020603050405020304" pitchFamily="18" charset="0"/>
                <a:cs typeface="Times New Roman" panose="02020603050405020304" pitchFamily="18" charset="0"/>
              </a:rPr>
              <a:t>depends on </a:t>
            </a:r>
          </a:p>
          <a:p>
            <a:pPr lvl="1">
              <a:lnSpc>
                <a:spcPct val="100000"/>
              </a:lnSpc>
              <a:spcBef>
                <a:spcPts val="0"/>
              </a:spcBef>
              <a:spcAft>
                <a:spcPts val="400"/>
              </a:spcAft>
            </a:pPr>
            <a:r>
              <a:rPr lang="en-US" sz="2200" dirty="0">
                <a:solidFill>
                  <a:srgbClr val="0000FF"/>
                </a:solidFill>
                <a:latin typeface="Times New Roman" panose="02020603050405020304" pitchFamily="18" charset="0"/>
                <a:cs typeface="Times New Roman" panose="02020603050405020304" pitchFamily="18" charset="0"/>
              </a:rPr>
              <a:t>how well the hash function h </a:t>
            </a:r>
            <a:r>
              <a:rPr lang="en-US" sz="2200" dirty="0">
                <a:latin typeface="Times New Roman" panose="02020603050405020304" pitchFamily="18" charset="0"/>
                <a:cs typeface="Times New Roman" panose="02020603050405020304" pitchFamily="18" charset="0"/>
              </a:rPr>
              <a:t>distributes the set of keys to be stored among the m slots, on the average.</a:t>
            </a:r>
          </a:p>
          <a:p>
            <a:pPr lvl="1">
              <a:lnSpc>
                <a:spcPct val="100000"/>
              </a:lnSpc>
              <a:spcBef>
                <a:spcPts val="0"/>
              </a:spcBef>
              <a:spcAft>
                <a:spcPts val="400"/>
              </a:spcAft>
            </a:pPr>
            <a:r>
              <a:rPr lang="en-US" sz="2200" dirty="0">
                <a:solidFill>
                  <a:srgbClr val="0000FF"/>
                </a:solidFill>
                <a:latin typeface="Times New Roman" panose="02020603050405020304" pitchFamily="18" charset="0"/>
                <a:cs typeface="Times New Roman" panose="02020603050405020304" pitchFamily="18" charset="0"/>
              </a:rPr>
              <a:t>Under the assumption of </a:t>
            </a:r>
            <a:r>
              <a:rPr lang="en-US" sz="2200" i="1" dirty="0">
                <a:solidFill>
                  <a:srgbClr val="0000FF"/>
                </a:solidFill>
                <a:latin typeface="Times New Roman" panose="02020603050405020304" pitchFamily="18" charset="0"/>
                <a:cs typeface="Times New Roman" panose="02020603050405020304" pitchFamily="18" charset="0"/>
              </a:rPr>
              <a:t>simple uniform hashing</a:t>
            </a:r>
            <a:r>
              <a:rPr lang="en-US" sz="2200" dirty="0">
                <a:latin typeface="Times New Roman" panose="02020603050405020304" pitchFamily="18" charset="0"/>
                <a:cs typeface="Times New Roman" panose="02020603050405020304" pitchFamily="18" charset="0"/>
              </a:rPr>
              <a:t>: </a:t>
            </a:r>
          </a:p>
          <a:p>
            <a:pPr lvl="2">
              <a:lnSpc>
                <a:spcPct val="100000"/>
              </a:lnSpc>
              <a:spcBef>
                <a:spcPts val="0"/>
              </a:spcBef>
              <a:spcAft>
                <a:spcPts val="400"/>
              </a:spcAft>
            </a:pPr>
            <a:r>
              <a:rPr lang="en-US" sz="2200" dirty="0">
                <a:solidFill>
                  <a:srgbClr val="FF0000"/>
                </a:solidFill>
                <a:latin typeface="Times New Roman" panose="02020603050405020304" pitchFamily="18" charset="0"/>
                <a:cs typeface="Times New Roman" panose="02020603050405020304" pitchFamily="18" charset="0"/>
              </a:rPr>
              <a:t>any given element is </a:t>
            </a:r>
          </a:p>
          <a:p>
            <a:pPr lvl="3">
              <a:lnSpc>
                <a:spcPct val="100000"/>
              </a:lnSpc>
              <a:spcBef>
                <a:spcPts val="0"/>
              </a:spcBef>
              <a:spcAft>
                <a:spcPts val="400"/>
              </a:spcAft>
            </a:pPr>
            <a:r>
              <a:rPr lang="en-US" sz="2200" i="1" dirty="0">
                <a:solidFill>
                  <a:srgbClr val="FF0000"/>
                </a:solidFill>
                <a:latin typeface="Times New Roman" panose="02020603050405020304" pitchFamily="18" charset="0"/>
                <a:cs typeface="Times New Roman" panose="02020603050405020304" pitchFamily="18" charset="0"/>
              </a:rPr>
              <a:t>equally</a:t>
            </a:r>
            <a:r>
              <a:rPr lang="en-US" sz="2200" dirty="0">
                <a:solidFill>
                  <a:srgbClr val="FF0000"/>
                </a:solidFill>
                <a:latin typeface="Times New Roman" panose="02020603050405020304" pitchFamily="18" charset="0"/>
                <a:cs typeface="Times New Roman" panose="02020603050405020304" pitchFamily="18" charset="0"/>
              </a:rPr>
              <a:t> likely to hash into any of the m slots, </a:t>
            </a:r>
          </a:p>
          <a:p>
            <a:pPr lvl="3">
              <a:lnSpc>
                <a:spcPct val="100000"/>
              </a:lnSpc>
              <a:spcBef>
                <a:spcPts val="0"/>
              </a:spcBef>
              <a:spcAft>
                <a:spcPts val="400"/>
              </a:spcAft>
            </a:pPr>
            <a:r>
              <a:rPr lang="en-US" sz="2200" i="1" dirty="0">
                <a:solidFill>
                  <a:srgbClr val="FF0000"/>
                </a:solidFill>
                <a:latin typeface="Times New Roman" panose="02020603050405020304" pitchFamily="18" charset="0"/>
                <a:cs typeface="Times New Roman" panose="02020603050405020304" pitchFamily="18" charset="0"/>
              </a:rPr>
              <a:t>independent of</a:t>
            </a:r>
            <a:r>
              <a:rPr lang="en-US" sz="2200" dirty="0">
                <a:solidFill>
                  <a:srgbClr val="FF0000"/>
                </a:solidFill>
                <a:latin typeface="Times New Roman" panose="02020603050405020304" pitchFamily="18" charset="0"/>
                <a:cs typeface="Times New Roman" panose="02020603050405020304" pitchFamily="18" charset="0"/>
              </a:rPr>
              <a:t> where any other element has hashed to. </a:t>
            </a:r>
          </a:p>
          <a:p>
            <a:pPr lvl="1">
              <a:lnSpc>
                <a:spcPct val="100000"/>
              </a:lnSpc>
              <a:spcBef>
                <a:spcPts val="0"/>
              </a:spcBef>
              <a:spcAft>
                <a:spcPts val="400"/>
              </a:spcAft>
            </a:pPr>
            <a:r>
              <a:rPr lang="en-US" sz="2200" dirty="0">
                <a:latin typeface="Times New Roman" panose="02020603050405020304" pitchFamily="18" charset="0"/>
                <a:cs typeface="Times New Roman" panose="02020603050405020304" pitchFamily="18" charset="0"/>
              </a:rPr>
              <a:t>Assume: the hash value </a:t>
            </a:r>
            <a:r>
              <a:rPr lang="en-US" sz="2200" dirty="0">
                <a:solidFill>
                  <a:srgbClr val="0000FF"/>
                </a:solidFill>
                <a:latin typeface="Times New Roman" panose="02020603050405020304" pitchFamily="18" charset="0"/>
                <a:cs typeface="Times New Roman" panose="02020603050405020304" pitchFamily="18" charset="0"/>
              </a:rPr>
              <a:t>h(k) can be computed in O(1) time</a:t>
            </a:r>
            <a:r>
              <a:rPr lang="en-US" sz="2200" dirty="0">
                <a:latin typeface="Times New Roman" panose="02020603050405020304" pitchFamily="18" charset="0"/>
                <a:cs typeface="Times New Roman" panose="02020603050405020304" pitchFamily="18" charset="0"/>
              </a:rPr>
              <a:t>.</a:t>
            </a:r>
          </a:p>
          <a:p>
            <a:pPr lvl="1">
              <a:lnSpc>
                <a:spcPct val="100000"/>
              </a:lnSpc>
              <a:spcBef>
                <a:spcPts val="0"/>
              </a:spcBef>
              <a:spcAft>
                <a:spcPts val="400"/>
              </a:spcAft>
            </a:pPr>
            <a:r>
              <a:rPr lang="en-US" sz="2200" dirty="0">
                <a:solidFill>
                  <a:srgbClr val="0000FF"/>
                </a:solidFill>
                <a:latin typeface="Times New Roman" panose="02020603050405020304" pitchFamily="18" charset="0"/>
                <a:cs typeface="Times New Roman" panose="02020603050405020304" pitchFamily="18" charset="0"/>
              </a:rPr>
              <a:t>Assume: the time required to search for an element with key k depends linearly on the length of the list T[h(k)], and the time to access slot h(k) (says, required O(1) for access slot).</a:t>
            </a:r>
          </a:p>
          <a:p>
            <a:pPr>
              <a:lnSpc>
                <a:spcPct val="100000"/>
              </a:lnSpc>
              <a:spcBef>
                <a:spcPts val="0"/>
              </a:spcBef>
              <a:spcAft>
                <a:spcPts val="400"/>
              </a:spcAft>
            </a:pPr>
            <a:r>
              <a:rPr lang="en-US" sz="2200" dirty="0">
                <a:latin typeface="Times New Roman" panose="02020603050405020304" pitchFamily="18" charset="0"/>
                <a:cs typeface="Times New Roman" panose="02020603050405020304" pitchFamily="18" charset="0"/>
              </a:rPr>
              <a:t>Consider</a:t>
            </a:r>
            <a:r>
              <a:rPr lang="en-US" sz="2200" dirty="0">
                <a:solidFill>
                  <a:srgbClr val="0000FF"/>
                </a:solidFill>
                <a:latin typeface="Times New Roman" panose="02020603050405020304" pitchFamily="18" charset="0"/>
                <a:cs typeface="Times New Roman" panose="02020603050405020304" pitchFamily="18" charset="0"/>
              </a:rPr>
              <a:t> the expected number of elements in the list T[h(k)] that are checked to see if any element have a key equal to k </a:t>
            </a:r>
            <a:r>
              <a:rPr lang="en-US" sz="2200" dirty="0">
                <a:latin typeface="Times New Roman" panose="02020603050405020304" pitchFamily="18" charset="0"/>
                <a:cs typeface="Times New Roman" panose="02020603050405020304" pitchFamily="18" charset="0"/>
              </a:rPr>
              <a:t>using a search algorithm</a:t>
            </a:r>
            <a:r>
              <a:rPr lang="en-US" sz="2200" dirty="0">
                <a:solidFill>
                  <a:srgbClr val="0000FF"/>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We have two cases: </a:t>
            </a:r>
          </a:p>
          <a:p>
            <a:pPr lvl="1">
              <a:lnSpc>
                <a:spcPct val="100000"/>
              </a:lnSpc>
              <a:spcBef>
                <a:spcPts val="0"/>
              </a:spcBef>
              <a:spcAft>
                <a:spcPts val="400"/>
              </a:spcAft>
            </a:pPr>
            <a:r>
              <a:rPr lang="en-US" sz="2200" dirty="0">
                <a:solidFill>
                  <a:srgbClr val="0000FF"/>
                </a:solidFill>
                <a:latin typeface="Times New Roman" panose="02020603050405020304" pitchFamily="18" charset="0"/>
                <a:cs typeface="Times New Roman" panose="02020603050405020304" pitchFamily="18" charset="0"/>
              </a:rPr>
              <a:t>Case I: the search is unsuccessful: no element in the table has key k. </a:t>
            </a:r>
          </a:p>
          <a:p>
            <a:pPr lvl="1">
              <a:lnSpc>
                <a:spcPct val="100000"/>
              </a:lnSpc>
              <a:spcBef>
                <a:spcPts val="0"/>
              </a:spcBef>
              <a:spcAft>
                <a:spcPts val="400"/>
              </a:spcAft>
            </a:pPr>
            <a:r>
              <a:rPr lang="en-US" sz="2200" dirty="0">
                <a:solidFill>
                  <a:srgbClr val="0000FF"/>
                </a:solidFill>
                <a:latin typeface="Times New Roman" panose="02020603050405020304" pitchFamily="18" charset="0"/>
                <a:cs typeface="Times New Roman" panose="02020603050405020304" pitchFamily="18" charset="0"/>
              </a:rPr>
              <a:t>Case II: the search successfully finds an element with key k.</a:t>
            </a:r>
            <a:endParaRPr lang="en-US" sz="2200" dirty="0">
              <a:latin typeface="Times New Roman" panose="02020603050405020304" pitchFamily="18" charset="0"/>
              <a:cs typeface="Times New Roman" panose="02020603050405020304" pitchFamily="18" charset="0"/>
            </a:endParaRPr>
          </a:p>
          <a:p>
            <a:pPr marL="0" indent="0">
              <a:lnSpc>
                <a:spcPct val="100000"/>
              </a:lnSpc>
              <a:spcAft>
                <a:spcPts val="400"/>
              </a:spcAft>
              <a:buNone/>
            </a:pPr>
            <a:endParaRPr lang="en-US" sz="2200" dirty="0">
              <a:latin typeface="Times New Roman" panose="02020603050405020304" pitchFamily="18" charset="0"/>
              <a:cs typeface="Times New Roman" panose="02020603050405020304" pitchFamily="18" charset="0"/>
            </a:endParaRPr>
          </a:p>
          <a:p>
            <a:pPr marL="0" indent="0">
              <a:lnSpc>
                <a:spcPct val="100000"/>
              </a:lnSpc>
              <a:spcAft>
                <a:spcPts val="400"/>
              </a:spcAft>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5288190"/>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27015" y="935474"/>
            <a:ext cx="9692287" cy="1729351"/>
          </a:xfrm>
          <a:prstGeom prst="rect">
            <a:avLst/>
          </a:prstGeom>
          <a:solidFill>
            <a:srgbClr val="FFFF00"/>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16D3FEEB-E307-4E6A-83D8-BAA075B975B5}"/>
              </a:ext>
            </a:extLst>
          </p:cNvPr>
          <p:cNvSpPr>
            <a:spLocks noGrp="1"/>
          </p:cNvSpPr>
          <p:nvPr>
            <p:ph type="title"/>
          </p:nvPr>
        </p:nvSpPr>
        <p:spPr>
          <a:xfrm>
            <a:off x="1820089" y="93945"/>
            <a:ext cx="9144896" cy="915035"/>
          </a:xfrm>
        </p:spPr>
        <p:txBody>
          <a:bodyPr>
            <a:normAutofit/>
          </a:bodyPr>
          <a:lstStyle/>
          <a:p>
            <a:r>
              <a:rPr lang="en-US" sz="2800" dirty="0">
                <a:latin typeface="+mn-lt"/>
              </a:rPr>
              <a:t>Analysis of Hashing with Chaining (or called Open Hashing)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59E695-66BA-40D0-A85B-0E98EF92A235}"/>
                  </a:ext>
                </a:extLst>
              </p:cNvPr>
              <p:cNvSpPr>
                <a:spLocks noGrp="1"/>
              </p:cNvSpPr>
              <p:nvPr>
                <p:ph idx="1"/>
              </p:nvPr>
            </p:nvSpPr>
            <p:spPr>
              <a:xfrm>
                <a:off x="1820089" y="935474"/>
                <a:ext cx="8351045" cy="5942965"/>
              </a:xfrm>
            </p:spPr>
            <p:txBody>
              <a:bodyPr>
                <a:noAutofit/>
              </a:bodyPr>
              <a:lstStyle/>
              <a:p>
                <a:pPr marL="0" indent="0">
                  <a:lnSpc>
                    <a:spcPct val="100000"/>
                  </a:lnSpc>
                  <a:spcBef>
                    <a:spcPts val="0"/>
                  </a:spcBef>
                  <a:spcAft>
                    <a:spcPts val="1200"/>
                  </a:spcAft>
                  <a:buNone/>
                </a:pPr>
                <a:r>
                  <a:rPr lang="en-US" sz="2400" dirty="0">
                    <a:cs typeface="Times New Roman" panose="02020603050405020304" pitchFamily="18" charset="0"/>
                  </a:rPr>
                  <a:t>Theorem 12.1  (</a:t>
                </a:r>
                <a:r>
                  <a:rPr lang="en-US" sz="2400" dirty="0">
                    <a:solidFill>
                      <a:srgbClr val="0000FF"/>
                    </a:solidFill>
                    <a:latin typeface="Times New Roman" panose="02020603050405020304" pitchFamily="18" charset="0"/>
                    <a:cs typeface="Times New Roman" panose="02020603050405020304" pitchFamily="18" charset="0"/>
                  </a:rPr>
                  <a:t>an unsuccessful search</a:t>
                </a:r>
                <a:r>
                  <a:rPr lang="en-US" sz="2400" dirty="0">
                    <a:cs typeface="Times New Roman" panose="02020603050405020304" pitchFamily="18" charset="0"/>
                  </a:rPr>
                  <a:t>)</a:t>
                </a:r>
              </a:p>
              <a:p>
                <a:pPr marL="0" indent="0">
                  <a:lnSpc>
                    <a:spcPct val="100000"/>
                  </a:lnSpc>
                  <a:spcBef>
                    <a:spcPts val="0"/>
                  </a:spcBef>
                  <a:spcAft>
                    <a:spcPts val="1200"/>
                  </a:spcAft>
                  <a:buNone/>
                </a:pPr>
                <a:r>
                  <a:rPr lang="en-US" sz="2400" dirty="0">
                    <a:latin typeface="Times New Roman" panose="02020603050405020304" pitchFamily="18" charset="0"/>
                    <a:cs typeface="Times New Roman" panose="02020603050405020304" pitchFamily="18" charset="0"/>
                  </a:rPr>
                  <a:t>Under the assumption of simple uniform hashing, in a hash table in which collisions are resolved by chaining,                                  </a:t>
                </a:r>
                <a:r>
                  <a:rPr lang="en-US" sz="2400" dirty="0">
                    <a:solidFill>
                      <a:srgbClr val="0000FF"/>
                    </a:solidFill>
                    <a:latin typeface="Times New Roman" panose="02020603050405020304" pitchFamily="18" charset="0"/>
                    <a:cs typeface="Times New Roman" panose="02020603050405020304" pitchFamily="18" charset="0"/>
                  </a:rPr>
                  <a:t>an unsuccessful search takes average-case time </a:t>
                </a:r>
                <a14:m>
                  <m:oMath xmlns:m="http://schemas.openxmlformats.org/officeDocument/2006/math">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400" dirty="0">
                    <a:solidFill>
                      <a:srgbClr val="0000FF"/>
                    </a:solidFill>
                    <a:latin typeface="Times New Roman" panose="02020603050405020304" pitchFamily="18" charset="0"/>
                    <a:cs typeface="Times New Roman" panose="02020603050405020304" pitchFamily="18" charset="0"/>
                  </a:rPr>
                  <a:t>(1 + </a:t>
                </a:r>
                <a14:m>
                  <m:oMath xmlns:m="http://schemas.openxmlformats.org/officeDocument/2006/math">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2400" dirty="0">
                    <a:solidFill>
                      <a:srgbClr val="0000FF"/>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p>
              <a:p>
                <a:pPr marL="0" indent="0">
                  <a:lnSpc>
                    <a:spcPct val="100000"/>
                  </a:lnSpc>
                  <a:spcBef>
                    <a:spcPts val="0"/>
                  </a:spcBef>
                  <a:spcAft>
                    <a:spcPts val="600"/>
                  </a:spcAft>
                  <a:buNone/>
                </a:pPr>
                <a:r>
                  <a:rPr lang="en-US" sz="2400" dirty="0">
                    <a:latin typeface="Times New Roman" panose="02020603050405020304" pitchFamily="18" charset="0"/>
                    <a:cs typeface="Times New Roman" panose="02020603050405020304" pitchFamily="18" charset="0"/>
                  </a:rPr>
                  <a:t>Proof: Under the assumption of simple uniform hashing, any key k is equally likely to hash to any of the m slots. </a:t>
                </a:r>
              </a:p>
              <a:p>
                <a:pPr marL="0" indent="0">
                  <a:lnSpc>
                    <a:spcPct val="100000"/>
                  </a:lnSpc>
                  <a:spcBef>
                    <a:spcPts val="0"/>
                  </a:spcBef>
                  <a:spcAft>
                    <a:spcPts val="1200"/>
                  </a:spcAft>
                  <a:buNone/>
                </a:pPr>
                <a:r>
                  <a:rPr lang="en-US" sz="2400" dirty="0">
                    <a:latin typeface="Times New Roman" panose="02020603050405020304" pitchFamily="18" charset="0"/>
                    <a:cs typeface="Times New Roman" panose="02020603050405020304" pitchFamily="18" charset="0"/>
                  </a:rPr>
                  <a:t>The </a:t>
                </a:r>
                <a:r>
                  <a:rPr lang="en-US" sz="2400" dirty="0">
                    <a:solidFill>
                      <a:srgbClr val="0000FF"/>
                    </a:solidFill>
                    <a:latin typeface="Times New Roman" panose="02020603050405020304" pitchFamily="18" charset="0"/>
                    <a:cs typeface="Times New Roman" panose="02020603050405020304" pitchFamily="18" charset="0"/>
                  </a:rPr>
                  <a:t>average unsuccessful search time </a:t>
                </a:r>
                <a:r>
                  <a:rPr lang="en-US" sz="2400" dirty="0">
                    <a:latin typeface="Times New Roman" panose="02020603050405020304" pitchFamily="18" charset="0"/>
                    <a:cs typeface="Times New Roman" panose="02020603050405020304" pitchFamily="18" charset="0"/>
                  </a:rPr>
                  <a:t>for a key k is </a:t>
                </a:r>
                <a:endParaRPr lang="en-US" sz="2400" dirty="0">
                  <a:solidFill>
                    <a:srgbClr val="0000FF"/>
                  </a:solidFill>
                  <a:latin typeface="Times New Roman" panose="02020603050405020304" pitchFamily="18" charset="0"/>
                  <a:cs typeface="Times New Roman" panose="02020603050405020304" pitchFamily="18" charset="0"/>
                </a:endParaRPr>
              </a:p>
              <a:p>
                <a:pPr lvl="1">
                  <a:lnSpc>
                    <a:spcPct val="100000"/>
                  </a:lnSpc>
                  <a:spcBef>
                    <a:spcPts val="0"/>
                  </a:spcBef>
                  <a:spcAft>
                    <a:spcPts val="600"/>
                  </a:spcAft>
                </a:pPr>
                <a:r>
                  <a:rPr lang="en-US" dirty="0">
                    <a:solidFill>
                      <a:srgbClr val="0000FF"/>
                    </a:solidFill>
                    <a:latin typeface="Times New Roman" panose="02020603050405020304" pitchFamily="18" charset="0"/>
                    <a:cs typeface="Times New Roman" panose="02020603050405020304" pitchFamily="18" charset="0"/>
                  </a:rPr>
                  <a:t>the average time to search to the end of the list T[h(k)], where the average length of the list is the load factor </a:t>
                </a:r>
                <a14:m>
                  <m:oMath xmlns:m="http://schemas.openxmlformats.org/officeDocument/2006/math">
                    <m:r>
                      <a:rPr lang="en-US"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US" dirty="0">
                    <a:solidFill>
                      <a:srgbClr val="0000FF"/>
                    </a:solidFill>
                    <a:latin typeface="Times New Roman" panose="02020603050405020304" pitchFamily="18" charset="0"/>
                    <a:cs typeface="Times New Roman" panose="02020603050405020304" pitchFamily="18" charset="0"/>
                  </a:rPr>
                  <a:t> =  </a:t>
                </a:r>
                <a14:m>
                  <m:oMath xmlns:m="http://schemas.openxmlformats.org/officeDocument/2006/math">
                    <m:f>
                      <m:fPr>
                        <m:ctrlPr>
                          <a:rPr lang="en-US" i="1">
                            <a:solidFill>
                              <a:srgbClr val="0000FF"/>
                            </a:solidFill>
                            <a:latin typeface="Cambria Math" panose="02040503050406030204" pitchFamily="18" charset="0"/>
                            <a:cs typeface="Times New Roman" panose="02020603050405020304" pitchFamily="18" charset="0"/>
                          </a:rPr>
                        </m:ctrlPr>
                      </m:fPr>
                      <m:num>
                        <m:r>
                          <a:rPr lang="en-US" i="1">
                            <a:solidFill>
                              <a:srgbClr val="0000FF"/>
                            </a:solidFill>
                            <a:latin typeface="Cambria Math" panose="02040503050406030204" pitchFamily="18" charset="0"/>
                            <a:cs typeface="Times New Roman" panose="02020603050405020304" pitchFamily="18" charset="0"/>
                          </a:rPr>
                          <m:t>𝑛</m:t>
                        </m:r>
                      </m:num>
                      <m:den>
                        <m:r>
                          <a:rPr lang="en-US" i="1">
                            <a:solidFill>
                              <a:srgbClr val="0000FF"/>
                            </a:solidFill>
                            <a:latin typeface="Cambria Math" panose="02040503050406030204" pitchFamily="18" charset="0"/>
                            <a:cs typeface="Times New Roman" panose="02020603050405020304" pitchFamily="18" charset="0"/>
                          </a:rPr>
                          <m:t>𝑚</m:t>
                        </m:r>
                      </m:den>
                    </m:f>
                  </m:oMath>
                </a14:m>
                <a:r>
                  <a:rPr lang="en-US" dirty="0">
                    <a:solidFill>
                      <a:srgbClr val="0000FF"/>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p>
              <a:p>
                <a:pPr lvl="1">
                  <a:lnSpc>
                    <a:spcPct val="100000"/>
                  </a:lnSpc>
                  <a:spcBef>
                    <a:spcPts val="0"/>
                  </a:spcBef>
                  <a:spcAft>
                    <a:spcPts val="1200"/>
                  </a:spcAft>
                </a:pPr>
                <a:r>
                  <a:rPr lang="en-US" dirty="0">
                    <a:solidFill>
                      <a:srgbClr val="0000FF"/>
                    </a:solidFill>
                    <a:latin typeface="Times New Roman" panose="02020603050405020304" pitchFamily="18" charset="0"/>
                    <a:cs typeface="Times New Roman" panose="02020603050405020304" pitchFamily="18" charset="0"/>
                  </a:rPr>
                  <a:t>Thus, the expected number of elements examined in an unsuccessful search is </a:t>
                </a:r>
                <a14:m>
                  <m:oMath xmlns:m="http://schemas.openxmlformats.org/officeDocument/2006/math">
                    <m:r>
                      <a:rPr lang="en-US"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US" dirty="0">
                    <a:solidFill>
                      <a:srgbClr val="0000FF"/>
                    </a:solidFill>
                    <a:latin typeface="Times New Roman" panose="02020603050405020304" pitchFamily="18" charset="0"/>
                    <a:cs typeface="Times New Roman" panose="02020603050405020304" pitchFamily="18" charset="0"/>
                  </a:rPr>
                  <a:t>, and </a:t>
                </a:r>
              </a:p>
              <a:p>
                <a:pPr lvl="1">
                  <a:lnSpc>
                    <a:spcPct val="100000"/>
                  </a:lnSpc>
                  <a:spcBef>
                    <a:spcPts val="0"/>
                  </a:spcBef>
                  <a:spcAft>
                    <a:spcPts val="1200"/>
                  </a:spcAft>
                </a:pPr>
                <a:r>
                  <a:rPr lang="en-US" dirty="0">
                    <a:solidFill>
                      <a:srgbClr val="0000FF"/>
                    </a:solidFill>
                    <a:latin typeface="Times New Roman" panose="02020603050405020304" pitchFamily="18" charset="0"/>
                    <a:cs typeface="Times New Roman" panose="02020603050405020304" pitchFamily="18" charset="0"/>
                  </a:rPr>
                  <a:t>Total time required is </a:t>
                </a:r>
                <a14:m>
                  <m:oMath xmlns:m="http://schemas.openxmlformats.org/officeDocument/2006/math">
                    <m:r>
                      <a:rPr lang="en-US"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𝜃</m:t>
                    </m:r>
                  </m:oMath>
                </a14:m>
                <a:r>
                  <a:rPr lang="en-US" dirty="0">
                    <a:solidFill>
                      <a:srgbClr val="0000FF"/>
                    </a:solidFill>
                    <a:latin typeface="Times New Roman" panose="02020603050405020304" pitchFamily="18" charset="0"/>
                    <a:cs typeface="Times New Roman" panose="02020603050405020304" pitchFamily="18" charset="0"/>
                  </a:rPr>
                  <a:t>(1 + </a:t>
                </a:r>
                <a14:m>
                  <m:oMath xmlns:m="http://schemas.openxmlformats.org/officeDocument/2006/math">
                    <m:r>
                      <a:rPr lang="en-US"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US" dirty="0">
                    <a:solidFill>
                      <a:srgbClr val="0000FF"/>
                    </a:solidFill>
                    <a:latin typeface="Times New Roman" panose="02020603050405020304" pitchFamily="18" charset="0"/>
                    <a:cs typeface="Times New Roman" panose="02020603050405020304" pitchFamily="18" charset="0"/>
                  </a:rPr>
                  <a:t>), including </a:t>
                </a:r>
                <a14:m>
                  <m:oMath xmlns:m="http://schemas.openxmlformats.org/officeDocument/2006/math">
                    <m:r>
                      <a:rPr lang="en-US"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𝜃</m:t>
                    </m:r>
                  </m:oMath>
                </a14:m>
                <a:r>
                  <a:rPr lang="en-US" dirty="0">
                    <a:solidFill>
                      <a:srgbClr val="0000FF"/>
                    </a:solidFill>
                    <a:latin typeface="Times New Roman" panose="02020603050405020304" pitchFamily="18" charset="0"/>
                    <a:cs typeface="Times New Roman" panose="02020603050405020304" pitchFamily="18" charset="0"/>
                  </a:rPr>
                  <a:t>(1), the time for computing h(k).</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FB59E695-66BA-40D0-A85B-0E98EF92A235}"/>
                  </a:ext>
                </a:extLst>
              </p:cNvPr>
              <p:cNvSpPr>
                <a:spLocks noGrp="1" noRot="1" noChangeAspect="1" noMove="1" noResize="1" noEditPoints="1" noAdjustHandles="1" noChangeArrowheads="1" noChangeShapeType="1" noTextEdit="1"/>
              </p:cNvSpPr>
              <p:nvPr>
                <p:ph idx="1"/>
              </p:nvPr>
            </p:nvSpPr>
            <p:spPr>
              <a:xfrm>
                <a:off x="1820089" y="935474"/>
                <a:ext cx="8351045" cy="5942965"/>
              </a:xfrm>
              <a:blipFill>
                <a:blip r:embed="rId2"/>
                <a:stretch>
                  <a:fillRect l="-1169" t="-923" r="-1826"/>
                </a:stretch>
              </a:blipFill>
            </p:spPr>
            <p:txBody>
              <a:bodyPr/>
              <a:lstStyle/>
              <a:p>
                <a:r>
                  <a:rPr lang="en-US">
                    <a:noFill/>
                  </a:rPr>
                  <a:t> </a:t>
                </a:r>
              </a:p>
            </p:txBody>
          </p:sp>
        </mc:Fallback>
      </mc:AlternateContent>
    </p:spTree>
    <p:extLst>
      <p:ext uri="{BB962C8B-B14F-4D97-AF65-F5344CB8AC3E}">
        <p14:creationId xmlns:p14="http://schemas.microsoft.com/office/powerpoint/2010/main" val="111941073"/>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00555" y="2451659"/>
            <a:ext cx="9746994" cy="2034372"/>
          </a:xfrm>
          <a:prstGeom prst="rect">
            <a:avLst/>
          </a:prstGeom>
          <a:solidFill>
            <a:srgbClr val="FFFF00"/>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16D3FEEB-E307-4E6A-83D8-BAA075B975B5}"/>
              </a:ext>
            </a:extLst>
          </p:cNvPr>
          <p:cNvSpPr>
            <a:spLocks noGrp="1"/>
          </p:cNvSpPr>
          <p:nvPr>
            <p:ph type="title"/>
          </p:nvPr>
        </p:nvSpPr>
        <p:spPr>
          <a:xfrm>
            <a:off x="2129246" y="853123"/>
            <a:ext cx="9046754" cy="758281"/>
          </a:xfrm>
        </p:spPr>
        <p:txBody>
          <a:bodyPr>
            <a:normAutofit/>
          </a:bodyPr>
          <a:lstStyle/>
          <a:p>
            <a:r>
              <a:rPr lang="en-US" sz="2800" dirty="0">
                <a:latin typeface="+mn-lt"/>
              </a:rPr>
              <a:t>Analysis of Hashing with Chaining (or called Open Hashing)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59E695-66BA-40D0-A85B-0E98EF92A235}"/>
                  </a:ext>
                </a:extLst>
              </p:cNvPr>
              <p:cNvSpPr>
                <a:spLocks noGrp="1"/>
              </p:cNvSpPr>
              <p:nvPr>
                <p:ph idx="1"/>
              </p:nvPr>
            </p:nvSpPr>
            <p:spPr>
              <a:xfrm>
                <a:off x="1963783" y="2368733"/>
                <a:ext cx="8264434" cy="2812865"/>
              </a:xfrm>
            </p:spPr>
            <p:txBody>
              <a:bodyPr>
                <a:normAutofit/>
              </a:bodyPr>
              <a:lstStyle/>
              <a:p>
                <a:pPr marL="0" indent="0">
                  <a:lnSpc>
                    <a:spcPct val="120000"/>
                  </a:lnSpc>
                  <a:spcBef>
                    <a:spcPts val="0"/>
                  </a:spcBef>
                  <a:spcAft>
                    <a:spcPts val="1800"/>
                  </a:spcAft>
                  <a:buNone/>
                </a:pPr>
                <a:r>
                  <a:rPr lang="en-US" sz="2400" dirty="0">
                    <a:cs typeface="Times New Roman" panose="02020603050405020304" pitchFamily="18" charset="0"/>
                  </a:rPr>
                  <a:t>Theorem 12.2 (</a:t>
                </a:r>
                <a:r>
                  <a:rPr lang="en-US" sz="2400" dirty="0">
                    <a:solidFill>
                      <a:srgbClr val="0000FF"/>
                    </a:solidFill>
                    <a:latin typeface="Times New Roman" panose="02020603050405020304" pitchFamily="18" charset="0"/>
                    <a:cs typeface="Times New Roman" panose="02020603050405020304" pitchFamily="18" charset="0"/>
                  </a:rPr>
                  <a:t>a successful search</a:t>
                </a:r>
                <a:r>
                  <a:rPr lang="en-US" sz="2400" dirty="0">
                    <a:cs typeface="Times New Roman" panose="02020603050405020304" pitchFamily="18" charset="0"/>
                  </a:rPr>
                  <a:t>)</a:t>
                </a:r>
              </a:p>
              <a:p>
                <a:pPr marL="0" indent="0">
                  <a:lnSpc>
                    <a:spcPct val="120000"/>
                  </a:lnSpc>
                  <a:spcBef>
                    <a:spcPts val="0"/>
                  </a:spcBef>
                  <a:spcAft>
                    <a:spcPts val="1200"/>
                  </a:spcAft>
                  <a:buNone/>
                </a:pPr>
                <a:r>
                  <a:rPr lang="en-US" sz="2400" dirty="0">
                    <a:latin typeface="Times New Roman" panose="02020603050405020304" pitchFamily="18" charset="0"/>
                    <a:cs typeface="Times New Roman" panose="02020603050405020304" pitchFamily="18" charset="0"/>
                  </a:rPr>
                  <a:t>Under the assumption of simple uniform hashing, in a hash table in which collisions are resolved by chaining,                                  </a:t>
                </a:r>
                <a:r>
                  <a:rPr lang="en-US" sz="2400" dirty="0">
                    <a:solidFill>
                      <a:srgbClr val="0000FF"/>
                    </a:solidFill>
                    <a:latin typeface="Times New Roman" panose="02020603050405020304" pitchFamily="18" charset="0"/>
                    <a:cs typeface="Times New Roman" panose="02020603050405020304" pitchFamily="18" charset="0"/>
                  </a:rPr>
                  <a:t>a successful search takes average-case time  </a:t>
                </a:r>
                <a14:m>
                  <m:oMath xmlns:m="http://schemas.openxmlformats.org/officeDocument/2006/math">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400" dirty="0">
                    <a:solidFill>
                      <a:srgbClr val="0000FF"/>
                    </a:solidFill>
                    <a:latin typeface="Times New Roman" panose="02020603050405020304" pitchFamily="18" charset="0"/>
                    <a:cs typeface="Times New Roman" panose="02020603050405020304" pitchFamily="18" charset="0"/>
                  </a:rPr>
                  <a:t>(1 + </a:t>
                </a:r>
                <a14:m>
                  <m:oMath xmlns:m="http://schemas.openxmlformats.org/officeDocument/2006/math">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2400" dirty="0">
                    <a:solidFill>
                      <a:srgbClr val="0000FF"/>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p>
              <a:p>
                <a:pPr marL="0" indent="0">
                  <a:lnSpc>
                    <a:spcPct val="120000"/>
                  </a:lnSpc>
                  <a:spcBef>
                    <a:spcPts val="0"/>
                  </a:spcBef>
                  <a:spcAft>
                    <a:spcPts val="1200"/>
                  </a:spcAft>
                  <a:buNone/>
                </a:pPr>
                <a:r>
                  <a:rPr lang="en-US" sz="2400" dirty="0">
                    <a:latin typeface="Times New Roman" panose="02020603050405020304" pitchFamily="18" charset="0"/>
                    <a:cs typeface="Times New Roman" panose="02020603050405020304" pitchFamily="18" charset="0"/>
                  </a:rPr>
                  <a:t>Proof:</a:t>
                </a:r>
              </a:p>
            </p:txBody>
          </p:sp>
        </mc:Choice>
        <mc:Fallback xmlns="">
          <p:sp>
            <p:nvSpPr>
              <p:cNvPr id="3" name="Content Placeholder 2">
                <a:extLst>
                  <a:ext uri="{FF2B5EF4-FFF2-40B4-BE49-F238E27FC236}">
                    <a16:creationId xmlns:a16="http://schemas.microsoft.com/office/drawing/2014/main" id="{FB59E695-66BA-40D0-A85B-0E98EF92A235}"/>
                  </a:ext>
                </a:extLst>
              </p:cNvPr>
              <p:cNvSpPr>
                <a:spLocks noGrp="1" noRot="1" noChangeAspect="1" noMove="1" noResize="1" noEditPoints="1" noAdjustHandles="1" noChangeArrowheads="1" noChangeShapeType="1" noTextEdit="1"/>
              </p:cNvSpPr>
              <p:nvPr>
                <p:ph idx="1"/>
              </p:nvPr>
            </p:nvSpPr>
            <p:spPr>
              <a:xfrm>
                <a:off x="1963783" y="2368733"/>
                <a:ext cx="8264434" cy="2812865"/>
              </a:xfrm>
              <a:blipFill>
                <a:blip r:embed="rId2"/>
                <a:stretch>
                  <a:fillRect l="-1106" t="-434" r="-516"/>
                </a:stretch>
              </a:blipFill>
            </p:spPr>
            <p:txBody>
              <a:bodyPr/>
              <a:lstStyle/>
              <a:p>
                <a:r>
                  <a:rPr lang="en-US">
                    <a:noFill/>
                  </a:rPr>
                  <a:t> </a:t>
                </a:r>
              </a:p>
            </p:txBody>
          </p:sp>
        </mc:Fallback>
      </mc:AlternateContent>
    </p:spTree>
    <p:extLst>
      <p:ext uri="{BB962C8B-B14F-4D97-AF65-F5344CB8AC3E}">
        <p14:creationId xmlns:p14="http://schemas.microsoft.com/office/powerpoint/2010/main" val="38712388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ïImage of Graph Algorithm &#10; ">
            <a:extLst>
              <a:ext uri="{FF2B5EF4-FFF2-40B4-BE49-F238E27FC236}">
                <a16:creationId xmlns:a16="http://schemas.microsoft.com/office/drawing/2014/main" id="{4C3061BE-F73C-4867-9E55-EBB673A966D0}"/>
              </a:ext>
            </a:extLst>
          </p:cNvPr>
          <p:cNvPicPr/>
          <p:nvPr/>
        </p:nvPicPr>
        <p:blipFill rotWithShape="1">
          <a:blip r:embed="rId2">
            <a:extLst>
              <a:ext uri="{28A0092B-C50C-407E-A947-70E740481C1C}">
                <a14:useLocalDpi xmlns:a14="http://schemas.microsoft.com/office/drawing/2010/main" val="0"/>
              </a:ext>
            </a:extLst>
          </a:blip>
          <a:srcRect t="26292" b="9197"/>
          <a:stretch/>
        </p:blipFill>
        <p:spPr bwMode="auto">
          <a:xfrm>
            <a:off x="2199860" y="2544418"/>
            <a:ext cx="7566992" cy="3750366"/>
          </a:xfrm>
          <a:prstGeom prst="rect">
            <a:avLst/>
          </a:prstGeom>
          <a:noFill/>
          <a:ln>
            <a:noFill/>
          </a:ln>
        </p:spPr>
      </p:pic>
      <p:sp>
        <p:nvSpPr>
          <p:cNvPr id="3" name="TextBox 2">
            <a:extLst>
              <a:ext uri="{FF2B5EF4-FFF2-40B4-BE49-F238E27FC236}">
                <a16:creationId xmlns:a16="http://schemas.microsoft.com/office/drawing/2014/main" id="{B82FDAC8-2FEA-4913-B49E-C6B87813C948}"/>
              </a:ext>
            </a:extLst>
          </p:cNvPr>
          <p:cNvSpPr txBox="1"/>
          <p:nvPr/>
        </p:nvSpPr>
        <p:spPr>
          <a:xfrm>
            <a:off x="2199860" y="1374819"/>
            <a:ext cx="3086242" cy="523220"/>
          </a:xfrm>
          <a:prstGeom prst="rect">
            <a:avLst/>
          </a:prstGeom>
          <a:noFill/>
        </p:spPr>
        <p:txBody>
          <a:bodyPr wrap="square" rtlCol="0">
            <a:spAutoFit/>
          </a:bodyPr>
          <a:lstStyle/>
          <a:p>
            <a:r>
              <a:rPr lang="en-US" sz="2800" dirty="0"/>
              <a:t>Backtracking</a:t>
            </a:r>
          </a:p>
        </p:txBody>
      </p:sp>
    </p:spTree>
    <p:extLst>
      <p:ext uri="{BB962C8B-B14F-4D97-AF65-F5344CB8AC3E}">
        <p14:creationId xmlns:p14="http://schemas.microsoft.com/office/powerpoint/2010/main" val="113369066"/>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59E695-66BA-40D0-A85B-0E98EF92A235}"/>
                  </a:ext>
                </a:extLst>
              </p:cNvPr>
              <p:cNvSpPr>
                <a:spLocks noGrp="1"/>
              </p:cNvSpPr>
              <p:nvPr>
                <p:ph idx="1"/>
              </p:nvPr>
            </p:nvSpPr>
            <p:spPr>
              <a:xfrm>
                <a:off x="798664" y="925472"/>
                <a:ext cx="8942579" cy="5710855"/>
              </a:xfrm>
            </p:spPr>
            <p:txBody>
              <a:bodyPr>
                <a:normAutofit fontScale="25000" lnSpcReduction="20000"/>
              </a:bodyPr>
              <a:lstStyle/>
              <a:p>
                <a:pPr marL="0" indent="0">
                  <a:lnSpc>
                    <a:spcPct val="120000"/>
                  </a:lnSpc>
                  <a:spcBef>
                    <a:spcPts val="0"/>
                  </a:spcBef>
                  <a:spcAft>
                    <a:spcPts val="1200"/>
                  </a:spcAft>
                  <a:buNone/>
                </a:pPr>
                <a:r>
                  <a:rPr lang="en-US" sz="9600" dirty="0">
                    <a:cs typeface="Times New Roman" panose="02020603050405020304" pitchFamily="18" charset="0"/>
                  </a:rPr>
                  <a:t>Theorem 12.2</a:t>
                </a:r>
              </a:p>
              <a:p>
                <a:pPr marL="0" indent="0">
                  <a:lnSpc>
                    <a:spcPct val="110000"/>
                  </a:lnSpc>
                  <a:spcBef>
                    <a:spcPts val="0"/>
                  </a:spcBef>
                  <a:spcAft>
                    <a:spcPts val="1200"/>
                  </a:spcAft>
                  <a:buNone/>
                </a:pPr>
                <a:r>
                  <a:rPr lang="en-US" sz="9600" dirty="0">
                    <a:latin typeface="Times New Roman" panose="02020603050405020304" pitchFamily="18" charset="0"/>
                    <a:cs typeface="Times New Roman" panose="02020603050405020304" pitchFamily="18" charset="0"/>
                  </a:rPr>
                  <a:t>Under the assumption of simple uniform hashing, in a hash table in which collisions are resolved by chaining, </a:t>
                </a:r>
                <a:r>
                  <a:rPr lang="en-US" sz="9600" dirty="0">
                    <a:solidFill>
                      <a:srgbClr val="0000FF"/>
                    </a:solidFill>
                    <a:latin typeface="Times New Roman" panose="02020603050405020304" pitchFamily="18" charset="0"/>
                    <a:cs typeface="Times New Roman" panose="02020603050405020304" pitchFamily="18" charset="0"/>
                  </a:rPr>
                  <a:t>a successful search takes average-case time  </a:t>
                </a:r>
                <a14:m>
                  <m:oMath xmlns:m="http://schemas.openxmlformats.org/officeDocument/2006/math">
                    <m:r>
                      <a:rPr lang="en-US" sz="96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9600" dirty="0">
                    <a:solidFill>
                      <a:srgbClr val="0000FF"/>
                    </a:solidFill>
                    <a:latin typeface="Times New Roman" panose="02020603050405020304" pitchFamily="18" charset="0"/>
                    <a:cs typeface="Times New Roman" panose="02020603050405020304" pitchFamily="18" charset="0"/>
                  </a:rPr>
                  <a:t>(1 + </a:t>
                </a:r>
                <a14:m>
                  <m:oMath xmlns:m="http://schemas.openxmlformats.org/officeDocument/2006/math">
                    <m:r>
                      <a:rPr lang="en-US" sz="96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9600" dirty="0">
                    <a:solidFill>
                      <a:srgbClr val="0000FF"/>
                    </a:solidFill>
                    <a:latin typeface="Times New Roman" panose="02020603050405020304" pitchFamily="18" charset="0"/>
                    <a:cs typeface="Times New Roman" panose="02020603050405020304" pitchFamily="18" charset="0"/>
                  </a:rPr>
                  <a:t>)</a:t>
                </a:r>
                <a:r>
                  <a:rPr lang="en-US" sz="9600" dirty="0">
                    <a:latin typeface="Times New Roman" panose="02020603050405020304" pitchFamily="18" charset="0"/>
                    <a:cs typeface="Times New Roman" panose="02020603050405020304" pitchFamily="18" charset="0"/>
                  </a:rPr>
                  <a:t>.</a:t>
                </a:r>
              </a:p>
              <a:p>
                <a:pPr marL="0" indent="0">
                  <a:lnSpc>
                    <a:spcPct val="120000"/>
                  </a:lnSpc>
                  <a:spcBef>
                    <a:spcPts val="0"/>
                  </a:spcBef>
                  <a:spcAft>
                    <a:spcPts val="600"/>
                  </a:spcAft>
                  <a:buNone/>
                </a:pPr>
                <a:r>
                  <a:rPr lang="en-US" sz="8800" dirty="0">
                    <a:latin typeface="Times New Roman" panose="02020603050405020304" pitchFamily="18" charset="0"/>
                    <a:cs typeface="Times New Roman" panose="02020603050405020304" pitchFamily="18" charset="0"/>
                  </a:rPr>
                  <a:t>Proof: Assume that: </a:t>
                </a:r>
              </a:p>
              <a:p>
                <a:pPr marL="0" indent="0">
                  <a:lnSpc>
                    <a:spcPct val="120000"/>
                  </a:lnSpc>
                  <a:spcBef>
                    <a:spcPts val="0"/>
                  </a:spcBef>
                  <a:buNone/>
                </a:pPr>
                <a:r>
                  <a:rPr lang="en-US" sz="8800" dirty="0">
                    <a:latin typeface="Times New Roman" panose="02020603050405020304" pitchFamily="18" charset="0"/>
                    <a:cs typeface="Times New Roman" panose="02020603050405020304" pitchFamily="18" charset="0"/>
                  </a:rPr>
                  <a:t>1.   The key/element being searched for is equally likely to be any of the </a:t>
                </a:r>
              </a:p>
              <a:p>
                <a:pPr marL="0" indent="0">
                  <a:lnSpc>
                    <a:spcPct val="120000"/>
                  </a:lnSpc>
                  <a:spcBef>
                    <a:spcPts val="0"/>
                  </a:spcBef>
                  <a:buNone/>
                </a:pPr>
                <a:r>
                  <a:rPr lang="en-US" sz="8800" dirty="0">
                    <a:latin typeface="Times New Roman" panose="02020603050405020304" pitchFamily="18" charset="0"/>
                    <a:cs typeface="Times New Roman" panose="02020603050405020304" pitchFamily="18" charset="0"/>
                  </a:rPr>
                  <a:t>      n keys/elements stored in the table.  </a:t>
                </a:r>
              </a:p>
              <a:p>
                <a:pPr marL="0" indent="0">
                  <a:lnSpc>
                    <a:spcPct val="120000"/>
                  </a:lnSpc>
                  <a:spcBef>
                    <a:spcPts val="0"/>
                  </a:spcBef>
                  <a:buNone/>
                </a:pPr>
                <a:r>
                  <a:rPr lang="en-US" sz="8800" dirty="0">
                    <a:latin typeface="Times New Roman" panose="02020603050405020304" pitchFamily="18" charset="0"/>
                    <a:cs typeface="Times New Roman" panose="02020603050405020304" pitchFamily="18" charset="0"/>
                  </a:rPr>
                  <a:t>2.   The Chained-Hash-Insert procedure inserts a new element at the end </a:t>
                </a:r>
              </a:p>
              <a:p>
                <a:pPr marL="0" indent="0">
                  <a:lnSpc>
                    <a:spcPct val="120000"/>
                  </a:lnSpc>
                  <a:spcBef>
                    <a:spcPts val="0"/>
                  </a:spcBef>
                  <a:buNone/>
                </a:pPr>
                <a:r>
                  <a:rPr lang="en-US" sz="8800" dirty="0">
                    <a:latin typeface="Times New Roman" panose="02020603050405020304" pitchFamily="18" charset="0"/>
                    <a:cs typeface="Times New Roman" panose="02020603050405020304" pitchFamily="18" charset="0"/>
                  </a:rPr>
                  <a:t>      of the list instead of the front. </a:t>
                </a:r>
              </a:p>
              <a:p>
                <a:pPr marL="0" indent="0">
                  <a:lnSpc>
                    <a:spcPct val="120000"/>
                  </a:lnSpc>
                  <a:spcBef>
                    <a:spcPts val="0"/>
                  </a:spcBef>
                  <a:buNone/>
                </a:pPr>
                <a:r>
                  <a:rPr lang="en-US" sz="8800" dirty="0">
                    <a:latin typeface="Times New Roman" panose="02020603050405020304" pitchFamily="18" charset="0"/>
                    <a:cs typeface="Times New Roman" panose="02020603050405020304" pitchFamily="18" charset="0"/>
                  </a:rPr>
                  <a:t>      The average successful search time is the same whether new elements   </a:t>
                </a:r>
              </a:p>
              <a:p>
                <a:pPr marL="0" indent="0">
                  <a:lnSpc>
                    <a:spcPct val="120000"/>
                  </a:lnSpc>
                  <a:spcBef>
                    <a:spcPts val="0"/>
                  </a:spcBef>
                  <a:buNone/>
                </a:pPr>
                <a:r>
                  <a:rPr lang="en-US" sz="8800" dirty="0">
                    <a:latin typeface="Times New Roman" panose="02020603050405020304" pitchFamily="18" charset="0"/>
                    <a:cs typeface="Times New Roman" panose="02020603050405020304" pitchFamily="18" charset="0"/>
                  </a:rPr>
                  <a:t>      are inserted at the front of, or the end of the list. </a:t>
                </a:r>
              </a:p>
              <a:p>
                <a:pPr marL="0" indent="0">
                  <a:lnSpc>
                    <a:spcPct val="120000"/>
                  </a:lnSpc>
                  <a:spcBef>
                    <a:spcPts val="0"/>
                  </a:spcBef>
                  <a:buNone/>
                </a:pPr>
                <a:r>
                  <a:rPr lang="en-US" sz="8800" dirty="0">
                    <a:solidFill>
                      <a:srgbClr val="0000FF"/>
                    </a:solidFill>
                    <a:latin typeface="Times New Roman" panose="02020603050405020304" pitchFamily="18" charset="0"/>
                    <a:cs typeface="Times New Roman" panose="02020603050405020304" pitchFamily="18" charset="0"/>
                  </a:rPr>
                  <a:t>      The expected number of elements examined during a successful search </a:t>
                </a:r>
              </a:p>
              <a:p>
                <a:pPr marL="0" indent="0">
                  <a:lnSpc>
                    <a:spcPct val="120000"/>
                  </a:lnSpc>
                  <a:spcBef>
                    <a:spcPts val="0"/>
                  </a:spcBef>
                  <a:buNone/>
                </a:pPr>
                <a:r>
                  <a:rPr lang="en-US" sz="8800" dirty="0">
                    <a:solidFill>
                      <a:srgbClr val="0000FF"/>
                    </a:solidFill>
                    <a:latin typeface="Times New Roman" panose="02020603050405020304" pitchFamily="18" charset="0"/>
                    <a:cs typeface="Times New Roman" panose="02020603050405020304" pitchFamily="18" charset="0"/>
                  </a:rPr>
                  <a:t>      is 1 </a:t>
                </a:r>
                <a:r>
                  <a:rPr lang="en-US" sz="8800" dirty="0">
                    <a:latin typeface="Times New Roman" panose="02020603050405020304" pitchFamily="18" charset="0"/>
                    <a:cs typeface="Times New Roman" panose="02020603050405020304" pitchFamily="18" charset="0"/>
                  </a:rPr>
                  <a:t>more than the number of elements examined when the sought-for  </a:t>
                </a:r>
              </a:p>
              <a:p>
                <a:pPr marL="0" indent="0">
                  <a:lnSpc>
                    <a:spcPct val="120000"/>
                  </a:lnSpc>
                  <a:spcBef>
                    <a:spcPts val="0"/>
                  </a:spcBef>
                  <a:buNone/>
                </a:pPr>
                <a:r>
                  <a:rPr lang="en-US" sz="8800" dirty="0">
                    <a:latin typeface="Times New Roman" panose="02020603050405020304" pitchFamily="18" charset="0"/>
                    <a:cs typeface="Times New Roman" panose="02020603050405020304" pitchFamily="18" charset="0"/>
                  </a:rPr>
                  <a:t>      the element was inserted (since every new element goes at the end of the        </a:t>
                </a:r>
              </a:p>
              <a:p>
                <a:pPr marL="0" indent="0">
                  <a:lnSpc>
                    <a:spcPct val="120000"/>
                  </a:lnSpc>
                  <a:spcBef>
                    <a:spcPts val="0"/>
                  </a:spcBef>
                  <a:buNone/>
                </a:pPr>
                <a:r>
                  <a:rPr lang="en-US" sz="8800" dirty="0">
                    <a:latin typeface="Times New Roman" panose="02020603050405020304" pitchFamily="18" charset="0"/>
                    <a:cs typeface="Times New Roman" panose="02020603050405020304" pitchFamily="18" charset="0"/>
                  </a:rPr>
                  <a:t>      list). </a:t>
                </a:r>
              </a:p>
              <a:p>
                <a:pPr marL="0" indent="0">
                  <a:lnSpc>
                    <a:spcPct val="120000"/>
                  </a:lnSpc>
                  <a:spcBef>
                    <a:spcPts val="0"/>
                  </a:spcBef>
                  <a:buNone/>
                </a:pPr>
                <a:r>
                  <a:rPr lang="en-US" sz="7200" dirty="0">
                    <a:latin typeface="Times New Roman" panose="02020603050405020304" pitchFamily="18" charset="0"/>
                    <a:cs typeface="Times New Roman" panose="02020603050405020304" pitchFamily="18" charset="0"/>
                  </a:rPr>
                  <a:t> </a:t>
                </a:r>
              </a:p>
            </p:txBody>
          </p:sp>
        </mc:Choice>
        <mc:Fallback xmlns="">
          <p:sp>
            <p:nvSpPr>
              <p:cNvPr id="3" name="Content Placeholder 2">
                <a:extLst>
                  <a:ext uri="{FF2B5EF4-FFF2-40B4-BE49-F238E27FC236}">
                    <a16:creationId xmlns:a16="http://schemas.microsoft.com/office/drawing/2014/main" id="{FB59E695-66BA-40D0-A85B-0E98EF92A235}"/>
                  </a:ext>
                </a:extLst>
              </p:cNvPr>
              <p:cNvSpPr>
                <a:spLocks noGrp="1" noRot="1" noChangeAspect="1" noMove="1" noResize="1" noEditPoints="1" noAdjustHandles="1" noChangeArrowheads="1" noChangeShapeType="1" noTextEdit="1"/>
              </p:cNvSpPr>
              <p:nvPr>
                <p:ph idx="1"/>
              </p:nvPr>
            </p:nvSpPr>
            <p:spPr>
              <a:xfrm>
                <a:off x="798664" y="925472"/>
                <a:ext cx="8942579" cy="5710855"/>
              </a:xfrm>
              <a:blipFill>
                <a:blip r:embed="rId2"/>
                <a:stretch>
                  <a:fillRect l="-1022" t="-854"/>
                </a:stretch>
              </a:blipFill>
            </p:spPr>
            <p:txBody>
              <a:bodyPr/>
              <a:lstStyle/>
              <a:p>
                <a:r>
                  <a:rPr lang="en-US">
                    <a:noFill/>
                  </a:rPr>
                  <a:t> </a:t>
                </a:r>
              </a:p>
            </p:txBody>
          </p:sp>
        </mc:Fallback>
      </mc:AlternateContent>
      <p:graphicFrame>
        <p:nvGraphicFramePr>
          <p:cNvPr id="2" name="Table 1">
            <a:extLst>
              <a:ext uri="{FF2B5EF4-FFF2-40B4-BE49-F238E27FC236}">
                <a16:creationId xmlns:a16="http://schemas.microsoft.com/office/drawing/2014/main" id="{4A5CC92C-11BA-47AE-AB93-757606108698}"/>
              </a:ext>
            </a:extLst>
          </p:cNvPr>
          <p:cNvGraphicFramePr>
            <a:graphicFrameLocks noGrp="1"/>
          </p:cNvGraphicFramePr>
          <p:nvPr/>
        </p:nvGraphicFramePr>
        <p:xfrm>
          <a:off x="9852454" y="1559926"/>
          <a:ext cx="2064206" cy="2591944"/>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246075004"/>
                    </a:ext>
                  </a:extLst>
                </a:gridCol>
                <a:gridCol w="314527">
                  <a:extLst>
                    <a:ext uri="{9D8B030D-6E8A-4147-A177-3AD203B41FA5}">
                      <a16:colId xmlns:a16="http://schemas.microsoft.com/office/drawing/2014/main" val="1674722147"/>
                    </a:ext>
                  </a:extLst>
                </a:gridCol>
                <a:gridCol w="307196">
                  <a:extLst>
                    <a:ext uri="{9D8B030D-6E8A-4147-A177-3AD203B41FA5}">
                      <a16:colId xmlns:a16="http://schemas.microsoft.com/office/drawing/2014/main" val="3958010009"/>
                    </a:ext>
                  </a:extLst>
                </a:gridCol>
                <a:gridCol w="258325">
                  <a:extLst>
                    <a:ext uri="{9D8B030D-6E8A-4147-A177-3AD203B41FA5}">
                      <a16:colId xmlns:a16="http://schemas.microsoft.com/office/drawing/2014/main" val="2987663127"/>
                    </a:ext>
                  </a:extLst>
                </a:gridCol>
                <a:gridCol w="356068">
                  <a:extLst>
                    <a:ext uri="{9D8B030D-6E8A-4147-A177-3AD203B41FA5}">
                      <a16:colId xmlns:a16="http://schemas.microsoft.com/office/drawing/2014/main" val="812361166"/>
                    </a:ext>
                  </a:extLst>
                </a:gridCol>
                <a:gridCol w="309905">
                  <a:extLst>
                    <a:ext uri="{9D8B030D-6E8A-4147-A177-3AD203B41FA5}">
                      <a16:colId xmlns:a16="http://schemas.microsoft.com/office/drawing/2014/main" val="1217219591"/>
                    </a:ext>
                  </a:extLst>
                </a:gridCol>
                <a:gridCol w="309905">
                  <a:extLst>
                    <a:ext uri="{9D8B030D-6E8A-4147-A177-3AD203B41FA5}">
                      <a16:colId xmlns:a16="http://schemas.microsoft.com/office/drawing/2014/main" val="3896167337"/>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7">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rowSpan="7">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rowSpan="7">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80082026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71464666"/>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0731082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9947334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43369038"/>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65554533"/>
                  </a:ext>
                </a:extLst>
              </a:tr>
              <a:tr h="366904">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4107489001"/>
                  </a:ext>
                </a:extLst>
              </a:tr>
            </a:tbl>
          </a:graphicData>
        </a:graphic>
      </p:graphicFrame>
      <p:graphicFrame>
        <p:nvGraphicFramePr>
          <p:cNvPr id="16" name="Table 15">
            <a:extLst>
              <a:ext uri="{FF2B5EF4-FFF2-40B4-BE49-F238E27FC236}">
                <a16:creationId xmlns:a16="http://schemas.microsoft.com/office/drawing/2014/main" id="{E4D37F05-1BC3-45BC-8F2C-C7C81C938E40}"/>
              </a:ext>
            </a:extLst>
          </p:cNvPr>
          <p:cNvGraphicFramePr>
            <a:graphicFrameLocks noGrp="1"/>
          </p:cNvGraphicFramePr>
          <p:nvPr/>
        </p:nvGraphicFramePr>
        <p:xfrm>
          <a:off x="9830485" y="1574044"/>
          <a:ext cx="225168" cy="2595880"/>
        </p:xfrm>
        <a:graphic>
          <a:graphicData uri="http://schemas.openxmlformats.org/drawingml/2006/table">
            <a:tbl>
              <a:tblPr firstRow="1" bandRow="1">
                <a:tableStyleId>{5C22544A-7EE6-4342-B048-85BDC9FD1C3A}</a:tableStyleId>
              </a:tblPr>
              <a:tblGrid>
                <a:gridCol w="225168">
                  <a:extLst>
                    <a:ext uri="{9D8B030D-6E8A-4147-A177-3AD203B41FA5}">
                      <a16:colId xmlns:a16="http://schemas.microsoft.com/office/drawing/2014/main" val="417812313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59929418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600517732"/>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50465186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452866704"/>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25908815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37186949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602837781"/>
                  </a:ext>
                </a:extLst>
              </a:tr>
            </a:tbl>
          </a:graphicData>
        </a:graphic>
      </p:graphicFrame>
      <p:cxnSp>
        <p:nvCxnSpPr>
          <p:cNvPr id="5" name="Straight Arrow Connector 4">
            <a:extLst>
              <a:ext uri="{FF2B5EF4-FFF2-40B4-BE49-F238E27FC236}">
                <a16:creationId xmlns:a16="http://schemas.microsoft.com/office/drawing/2014/main" id="{A65A9001-207D-4501-A9B7-E4EAF581ECBE}"/>
              </a:ext>
            </a:extLst>
          </p:cNvPr>
          <p:cNvCxnSpPr/>
          <p:nvPr/>
        </p:nvCxnSpPr>
        <p:spPr>
          <a:xfrm>
            <a:off x="9943069" y="1771135"/>
            <a:ext cx="42013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C381BFE-6F9E-4B6F-8505-B6DCCDAB6BAE}"/>
              </a:ext>
            </a:extLst>
          </p:cNvPr>
          <p:cNvCxnSpPr/>
          <p:nvPr/>
        </p:nvCxnSpPr>
        <p:spPr>
          <a:xfrm>
            <a:off x="10565025" y="1775254"/>
            <a:ext cx="42013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131263B-330C-4E23-ACB9-887287D53073}"/>
              </a:ext>
            </a:extLst>
          </p:cNvPr>
          <p:cNvCxnSpPr/>
          <p:nvPr/>
        </p:nvCxnSpPr>
        <p:spPr>
          <a:xfrm>
            <a:off x="11219934" y="1771135"/>
            <a:ext cx="42013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4504BD8-2ADE-48BB-B6B7-25F5811130E1}"/>
              </a:ext>
            </a:extLst>
          </p:cNvPr>
          <p:cNvCxnSpPr/>
          <p:nvPr/>
        </p:nvCxnSpPr>
        <p:spPr>
          <a:xfrm>
            <a:off x="9943069" y="2145956"/>
            <a:ext cx="42013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CABC319-27BA-485A-A618-7608E50DFEA0}"/>
              </a:ext>
            </a:extLst>
          </p:cNvPr>
          <p:cNvCxnSpPr/>
          <p:nvPr/>
        </p:nvCxnSpPr>
        <p:spPr>
          <a:xfrm>
            <a:off x="9943069" y="2847660"/>
            <a:ext cx="42013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ED62E5A-04D3-47A3-93B7-ED0A664D5F7F}"/>
              </a:ext>
            </a:extLst>
          </p:cNvPr>
          <p:cNvCxnSpPr/>
          <p:nvPr/>
        </p:nvCxnSpPr>
        <p:spPr>
          <a:xfrm>
            <a:off x="10565025" y="2860017"/>
            <a:ext cx="42013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1334B28-D1BC-4AD1-B59B-6F24D037C7C3}"/>
              </a:ext>
            </a:extLst>
          </p:cNvPr>
          <p:cNvCxnSpPr/>
          <p:nvPr/>
        </p:nvCxnSpPr>
        <p:spPr>
          <a:xfrm>
            <a:off x="9943069" y="3249827"/>
            <a:ext cx="42013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B68B509-7B1F-4EA4-BD31-00602984BD5C}"/>
              </a:ext>
            </a:extLst>
          </p:cNvPr>
          <p:cNvCxnSpPr/>
          <p:nvPr/>
        </p:nvCxnSpPr>
        <p:spPr>
          <a:xfrm>
            <a:off x="9943069" y="3973739"/>
            <a:ext cx="42013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9974E8A-ECBB-436E-9968-C8F87CA3914A}"/>
              </a:ext>
            </a:extLst>
          </p:cNvPr>
          <p:cNvCxnSpPr/>
          <p:nvPr/>
        </p:nvCxnSpPr>
        <p:spPr>
          <a:xfrm>
            <a:off x="10565025" y="3973739"/>
            <a:ext cx="42013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4809308-A94A-442D-B09D-010E5B99D4E3}"/>
              </a:ext>
            </a:extLst>
          </p:cNvPr>
          <p:cNvCxnSpPr/>
          <p:nvPr/>
        </p:nvCxnSpPr>
        <p:spPr>
          <a:xfrm>
            <a:off x="11219934" y="3960365"/>
            <a:ext cx="42013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6191461"/>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59E695-66BA-40D0-A85B-0E98EF92A235}"/>
                  </a:ext>
                </a:extLst>
              </p:cNvPr>
              <p:cNvSpPr>
                <a:spLocks noGrp="1"/>
              </p:cNvSpPr>
              <p:nvPr>
                <p:ph idx="1"/>
              </p:nvPr>
            </p:nvSpPr>
            <p:spPr>
              <a:xfrm>
                <a:off x="1402551" y="493566"/>
                <a:ext cx="9039498" cy="6109061"/>
              </a:xfrm>
            </p:spPr>
            <p:txBody>
              <a:bodyPr>
                <a:normAutofit fontScale="25000" lnSpcReduction="20000"/>
              </a:bodyPr>
              <a:lstStyle/>
              <a:p>
                <a:pPr marL="0" indent="0">
                  <a:lnSpc>
                    <a:spcPct val="110000"/>
                  </a:lnSpc>
                  <a:spcBef>
                    <a:spcPts val="0"/>
                  </a:spcBef>
                  <a:spcAft>
                    <a:spcPts val="1200"/>
                  </a:spcAft>
                  <a:buNone/>
                </a:pPr>
                <a:r>
                  <a:rPr lang="en-US" sz="9600" dirty="0">
                    <a:cs typeface="Times New Roman" panose="02020603050405020304" pitchFamily="18" charset="0"/>
                  </a:rPr>
                  <a:t>Theorem 12.2</a:t>
                </a:r>
              </a:p>
              <a:p>
                <a:pPr marL="0" indent="0">
                  <a:lnSpc>
                    <a:spcPct val="110000"/>
                  </a:lnSpc>
                  <a:spcBef>
                    <a:spcPts val="0"/>
                  </a:spcBef>
                  <a:spcAft>
                    <a:spcPts val="1200"/>
                  </a:spcAft>
                  <a:buNone/>
                </a:pPr>
                <a:r>
                  <a:rPr lang="en-US" sz="8000" dirty="0">
                    <a:latin typeface="Times New Roman" panose="02020603050405020304" pitchFamily="18" charset="0"/>
                    <a:cs typeface="Times New Roman" panose="02020603050405020304" pitchFamily="18" charset="0"/>
                  </a:rPr>
                  <a:t>Under the assumption of simple uniform hashing, in a hash table in which collisions are resolved by chaining, </a:t>
                </a:r>
                <a:r>
                  <a:rPr lang="en-US" sz="8000" dirty="0">
                    <a:solidFill>
                      <a:srgbClr val="0000FF"/>
                    </a:solidFill>
                    <a:latin typeface="Times New Roman" panose="02020603050405020304" pitchFamily="18" charset="0"/>
                    <a:cs typeface="Times New Roman" panose="02020603050405020304" pitchFamily="18" charset="0"/>
                  </a:rPr>
                  <a:t>a successful search takes average-case time  </a:t>
                </a:r>
                <a14:m>
                  <m:oMath xmlns:m="http://schemas.openxmlformats.org/officeDocument/2006/math">
                    <m:r>
                      <a:rPr lang="en-US" sz="80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8000" dirty="0">
                    <a:solidFill>
                      <a:srgbClr val="0000FF"/>
                    </a:solidFill>
                    <a:latin typeface="Times New Roman" panose="02020603050405020304" pitchFamily="18" charset="0"/>
                    <a:cs typeface="Times New Roman" panose="02020603050405020304" pitchFamily="18" charset="0"/>
                  </a:rPr>
                  <a:t>(1 + </a:t>
                </a:r>
                <a14:m>
                  <m:oMath xmlns:m="http://schemas.openxmlformats.org/officeDocument/2006/math">
                    <m:r>
                      <a:rPr lang="en-US" sz="80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8000" dirty="0">
                    <a:solidFill>
                      <a:srgbClr val="0000FF"/>
                    </a:solidFill>
                    <a:latin typeface="Times New Roman" panose="02020603050405020304" pitchFamily="18" charset="0"/>
                    <a:cs typeface="Times New Roman" panose="02020603050405020304" pitchFamily="18" charset="0"/>
                  </a:rPr>
                  <a:t>)</a:t>
                </a:r>
                <a:r>
                  <a:rPr lang="en-US" sz="8000" dirty="0">
                    <a:latin typeface="Times New Roman" panose="02020603050405020304" pitchFamily="18" charset="0"/>
                    <a:cs typeface="Times New Roman" panose="02020603050405020304" pitchFamily="18" charset="0"/>
                  </a:rPr>
                  <a:t>.</a:t>
                </a:r>
              </a:p>
              <a:p>
                <a:pPr marL="0" indent="0">
                  <a:lnSpc>
                    <a:spcPct val="110000"/>
                  </a:lnSpc>
                  <a:spcBef>
                    <a:spcPts val="0"/>
                  </a:spcBef>
                  <a:spcAft>
                    <a:spcPts val="1200"/>
                  </a:spcAft>
                  <a:buNone/>
                </a:pPr>
                <a:r>
                  <a:rPr lang="en-US" sz="7200" dirty="0">
                    <a:latin typeface="Times New Roman" panose="02020603050405020304" pitchFamily="18" charset="0"/>
                    <a:cs typeface="Times New Roman" panose="02020603050405020304" pitchFamily="18" charset="0"/>
                  </a:rPr>
                  <a:t>Proof: (continued)</a:t>
                </a:r>
              </a:p>
              <a:p>
                <a:pPr marL="0" indent="0">
                  <a:lnSpc>
                    <a:spcPct val="110000"/>
                  </a:lnSpc>
                  <a:spcBef>
                    <a:spcPts val="0"/>
                  </a:spcBef>
                  <a:spcAft>
                    <a:spcPts val="1200"/>
                  </a:spcAft>
                  <a:buNone/>
                </a:pPr>
                <a:r>
                  <a:rPr lang="en-US" sz="8800" dirty="0">
                    <a:solidFill>
                      <a:srgbClr val="0000FF"/>
                    </a:solidFill>
                    <a:latin typeface="Times New Roman" panose="02020603050405020304" pitchFamily="18" charset="0"/>
                    <a:cs typeface="Times New Roman" panose="02020603050405020304" pitchFamily="18" charset="0"/>
                  </a:rPr>
                  <a:t>In a successful search, the expected number of elements examined over the n items in the table of size m is </a:t>
                </a:r>
              </a:p>
              <a:p>
                <a:pPr marL="0" indent="0">
                  <a:lnSpc>
                    <a:spcPct val="110000"/>
                  </a:lnSpc>
                  <a:spcBef>
                    <a:spcPts val="0"/>
                  </a:spcBef>
                  <a:spcAft>
                    <a:spcPts val="1200"/>
                  </a:spcAft>
                  <a:buNone/>
                </a:pPr>
                <a:r>
                  <a:rPr lang="en-US" sz="8800"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sz="8800" i="1">
                            <a:solidFill>
                              <a:srgbClr val="0000FF"/>
                            </a:solidFill>
                            <a:latin typeface="Cambria Math" panose="02040503050406030204" pitchFamily="18" charset="0"/>
                            <a:cs typeface="Times New Roman" panose="02020603050405020304" pitchFamily="18" charset="0"/>
                          </a:rPr>
                        </m:ctrlPr>
                      </m:fPr>
                      <m:num>
                        <m:r>
                          <a:rPr lang="en-US" sz="8800" i="1">
                            <a:solidFill>
                              <a:srgbClr val="0000FF"/>
                            </a:solidFill>
                            <a:latin typeface="Cambria Math" panose="02040503050406030204" pitchFamily="18" charset="0"/>
                            <a:cs typeface="Times New Roman" panose="02020603050405020304" pitchFamily="18" charset="0"/>
                          </a:rPr>
                          <m:t>1</m:t>
                        </m:r>
                      </m:num>
                      <m:den>
                        <m:r>
                          <a:rPr lang="en-US" sz="8800" i="1">
                            <a:solidFill>
                              <a:srgbClr val="0000FF"/>
                            </a:solidFill>
                            <a:latin typeface="Cambria Math" panose="02040503050406030204" pitchFamily="18" charset="0"/>
                            <a:cs typeface="Times New Roman" panose="02020603050405020304" pitchFamily="18" charset="0"/>
                          </a:rPr>
                          <m:t>𝑛</m:t>
                        </m:r>
                      </m:den>
                    </m:f>
                  </m:oMath>
                </a14:m>
                <a:r>
                  <a:rPr lang="en-US" sz="88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nary>
                      <m:naryPr>
                        <m:chr m:val="∑"/>
                        <m:ctrlPr>
                          <a:rPr lang="en-US" sz="8800" i="1" dirty="0">
                            <a:solidFill>
                              <a:srgbClr val="0000FF"/>
                            </a:solidFill>
                            <a:latin typeface="Cambria Math" panose="02040503050406030204" pitchFamily="18" charset="0"/>
                            <a:cs typeface="Times New Roman" panose="02020603050405020304" pitchFamily="18" charset="0"/>
                          </a:rPr>
                        </m:ctrlPr>
                      </m:naryPr>
                      <m:sub>
                        <m:r>
                          <m:rPr>
                            <m:brk m:alnAt="23"/>
                          </m:rPr>
                          <a:rPr lang="en-US" sz="8800" i="1" dirty="0">
                            <a:solidFill>
                              <a:srgbClr val="0000FF"/>
                            </a:solidFill>
                            <a:latin typeface="Cambria Math" panose="02040503050406030204" pitchFamily="18" charset="0"/>
                            <a:cs typeface="Times New Roman" panose="02020603050405020304" pitchFamily="18" charset="0"/>
                          </a:rPr>
                          <m:t>𝑖</m:t>
                        </m:r>
                        <m:r>
                          <a:rPr lang="en-US" sz="8800" i="1" dirty="0">
                            <a:solidFill>
                              <a:srgbClr val="0000FF"/>
                            </a:solidFill>
                            <a:latin typeface="Cambria Math" panose="02040503050406030204" pitchFamily="18" charset="0"/>
                            <a:cs typeface="Times New Roman" panose="02020603050405020304" pitchFamily="18" charset="0"/>
                          </a:rPr>
                          <m:t>=1</m:t>
                        </m:r>
                      </m:sub>
                      <m:sup>
                        <m:r>
                          <a:rPr lang="en-US" sz="8800" i="1" dirty="0">
                            <a:solidFill>
                              <a:srgbClr val="0000FF"/>
                            </a:solidFill>
                            <a:latin typeface="Cambria Math" panose="02040503050406030204" pitchFamily="18" charset="0"/>
                            <a:cs typeface="Times New Roman" panose="02020603050405020304" pitchFamily="18" charset="0"/>
                          </a:rPr>
                          <m:t>𝑛</m:t>
                        </m:r>
                      </m:sup>
                      <m:e>
                        <m:r>
                          <a:rPr lang="en-US" sz="8800" i="1" dirty="0">
                            <a:solidFill>
                              <a:srgbClr val="0000FF"/>
                            </a:solidFill>
                            <a:latin typeface="Cambria Math" panose="02040503050406030204" pitchFamily="18" charset="0"/>
                            <a:cs typeface="Times New Roman" panose="02020603050405020304" pitchFamily="18" charset="0"/>
                          </a:rPr>
                          <m:t>( 1+ </m:t>
                        </m:r>
                        <m:f>
                          <m:fPr>
                            <m:ctrlPr>
                              <a:rPr lang="en-US" sz="8800" i="1" dirty="0">
                                <a:solidFill>
                                  <a:srgbClr val="0000FF"/>
                                </a:solidFill>
                                <a:latin typeface="Cambria Math" panose="02040503050406030204" pitchFamily="18" charset="0"/>
                                <a:cs typeface="Times New Roman" panose="02020603050405020304" pitchFamily="18" charset="0"/>
                              </a:rPr>
                            </m:ctrlPr>
                          </m:fPr>
                          <m:num>
                            <m:r>
                              <a:rPr lang="en-US" sz="8800" i="1" dirty="0">
                                <a:solidFill>
                                  <a:srgbClr val="0000FF"/>
                                </a:solidFill>
                                <a:latin typeface="Cambria Math" panose="02040503050406030204" pitchFamily="18" charset="0"/>
                                <a:cs typeface="Times New Roman" panose="02020603050405020304" pitchFamily="18" charset="0"/>
                              </a:rPr>
                              <m:t>𝑖</m:t>
                            </m:r>
                            <m:r>
                              <a:rPr lang="en-US" sz="8800" i="1" dirty="0">
                                <a:solidFill>
                                  <a:srgbClr val="0000FF"/>
                                </a:solidFill>
                                <a:latin typeface="Cambria Math" panose="02040503050406030204" pitchFamily="18" charset="0"/>
                                <a:cs typeface="Times New Roman" panose="02020603050405020304" pitchFamily="18" charset="0"/>
                              </a:rPr>
                              <m:t>−1</m:t>
                            </m:r>
                          </m:num>
                          <m:den>
                            <m:r>
                              <a:rPr lang="en-US" sz="8800" i="1" dirty="0">
                                <a:solidFill>
                                  <a:srgbClr val="0000FF"/>
                                </a:solidFill>
                                <a:latin typeface="Cambria Math" panose="02040503050406030204" pitchFamily="18" charset="0"/>
                                <a:cs typeface="Times New Roman" panose="02020603050405020304" pitchFamily="18" charset="0"/>
                              </a:rPr>
                              <m:t>𝑚</m:t>
                            </m:r>
                          </m:den>
                        </m:f>
                      </m:e>
                    </m:nary>
                  </m:oMath>
                </a14:m>
                <a:r>
                  <a:rPr lang="en-US" sz="8800" dirty="0">
                    <a:solidFill>
                      <a:srgbClr val="0000FF"/>
                    </a:solidFill>
                    <a:latin typeface="Times New Roman" panose="02020603050405020304" pitchFamily="18" charset="0"/>
                    <a:cs typeface="Times New Roman" panose="02020603050405020304" pitchFamily="18" charset="0"/>
                  </a:rPr>
                  <a:t> ) </a:t>
                </a:r>
              </a:p>
              <a:p>
                <a:pPr marL="0" indent="0">
                  <a:lnSpc>
                    <a:spcPct val="110000"/>
                  </a:lnSpc>
                  <a:spcBef>
                    <a:spcPts val="0"/>
                  </a:spcBef>
                  <a:spcAft>
                    <a:spcPts val="1200"/>
                  </a:spcAft>
                  <a:buNone/>
                </a:pPr>
                <a:r>
                  <a:rPr lang="en-US" sz="8800" dirty="0">
                    <a:solidFill>
                      <a:srgbClr val="0000FF"/>
                    </a:solidFill>
                    <a:latin typeface="Times New Roman" panose="02020603050405020304" pitchFamily="18" charset="0"/>
                    <a:cs typeface="Times New Roman" panose="02020603050405020304" pitchFamily="18" charset="0"/>
                  </a:rPr>
                  <a:t>where  </a:t>
                </a:r>
                <a14:m>
                  <m:oMath xmlns:m="http://schemas.openxmlformats.org/officeDocument/2006/math">
                    <m:f>
                      <m:fPr>
                        <m:ctrlPr>
                          <a:rPr lang="en-US" sz="8800" i="1">
                            <a:solidFill>
                              <a:srgbClr val="0000FF"/>
                            </a:solidFill>
                            <a:latin typeface="Cambria Math" panose="02040503050406030204" pitchFamily="18" charset="0"/>
                            <a:cs typeface="Times New Roman" panose="02020603050405020304" pitchFamily="18" charset="0"/>
                          </a:rPr>
                        </m:ctrlPr>
                      </m:fPr>
                      <m:num>
                        <m:r>
                          <a:rPr lang="en-US" sz="8800" i="1">
                            <a:solidFill>
                              <a:srgbClr val="0000FF"/>
                            </a:solidFill>
                            <a:latin typeface="Cambria Math" panose="02040503050406030204" pitchFamily="18" charset="0"/>
                            <a:cs typeface="Times New Roman" panose="02020603050405020304" pitchFamily="18" charset="0"/>
                          </a:rPr>
                          <m:t>𝑖</m:t>
                        </m:r>
                        <m:r>
                          <a:rPr lang="en-US" sz="8800" i="1">
                            <a:solidFill>
                              <a:srgbClr val="0000FF"/>
                            </a:solidFill>
                            <a:latin typeface="Cambria Math" panose="02040503050406030204" pitchFamily="18" charset="0"/>
                            <a:cs typeface="Times New Roman" panose="02020603050405020304" pitchFamily="18" charset="0"/>
                          </a:rPr>
                          <m:t>−1</m:t>
                        </m:r>
                      </m:num>
                      <m:den>
                        <m:r>
                          <a:rPr lang="en-US" sz="8800" i="1">
                            <a:solidFill>
                              <a:srgbClr val="0000FF"/>
                            </a:solidFill>
                            <a:latin typeface="Cambria Math" panose="02040503050406030204" pitchFamily="18" charset="0"/>
                            <a:cs typeface="Times New Roman" panose="02020603050405020304" pitchFamily="18" charset="0"/>
                          </a:rPr>
                          <m:t>𝑚</m:t>
                        </m:r>
                      </m:den>
                    </m:f>
                    <m:r>
                      <a:rPr lang="en-US" sz="8800" i="1">
                        <a:solidFill>
                          <a:srgbClr val="0000FF"/>
                        </a:solidFill>
                        <a:latin typeface="Cambria Math" panose="02040503050406030204" pitchFamily="18" charset="0"/>
                        <a:cs typeface="Times New Roman" panose="02020603050405020304" pitchFamily="18" charset="0"/>
                      </a:rPr>
                      <m:t> </m:t>
                    </m:r>
                    <m:r>
                      <a:rPr lang="en-US" sz="8800" b="0" i="0" smtClean="0">
                        <a:solidFill>
                          <a:srgbClr val="0000FF"/>
                        </a:solidFill>
                        <a:latin typeface="Cambria Math" panose="02040503050406030204" pitchFamily="18" charset="0"/>
                        <a:cs typeface="Times New Roman" panose="02020603050405020304" pitchFamily="18" charset="0"/>
                      </a:rPr>
                      <m:t> </m:t>
                    </m:r>
                  </m:oMath>
                </a14:m>
                <a:r>
                  <a:rPr lang="en-US" sz="8800" dirty="0">
                    <a:solidFill>
                      <a:srgbClr val="0000FF"/>
                    </a:solidFill>
                    <a:latin typeface="Times New Roman" panose="02020603050405020304" pitchFamily="18" charset="0"/>
                    <a:cs typeface="Times New Roman" panose="02020603050405020304" pitchFamily="18" charset="0"/>
                  </a:rPr>
                  <a:t>is the expected length of the list to which the </a:t>
                </a:r>
                <a:r>
                  <a:rPr lang="en-US" sz="8800" dirty="0" err="1">
                    <a:solidFill>
                      <a:srgbClr val="0000FF"/>
                    </a:solidFill>
                    <a:latin typeface="Times New Roman" panose="02020603050405020304" pitchFamily="18" charset="0"/>
                    <a:cs typeface="Times New Roman" panose="02020603050405020304" pitchFamily="18" charset="0"/>
                  </a:rPr>
                  <a:t>i</a:t>
                </a:r>
                <a:r>
                  <a:rPr lang="en-US" sz="8800" baseline="30000" dirty="0" err="1">
                    <a:solidFill>
                      <a:srgbClr val="0000FF"/>
                    </a:solidFill>
                    <a:latin typeface="Times New Roman" panose="02020603050405020304" pitchFamily="18" charset="0"/>
                    <a:cs typeface="Times New Roman" panose="02020603050405020304" pitchFamily="18" charset="0"/>
                  </a:rPr>
                  <a:t>th</a:t>
                </a:r>
                <a:r>
                  <a:rPr lang="en-US" sz="8800" dirty="0">
                    <a:solidFill>
                      <a:srgbClr val="0000FF"/>
                    </a:solidFill>
                    <a:latin typeface="Times New Roman" panose="02020603050405020304" pitchFamily="18" charset="0"/>
                    <a:cs typeface="Times New Roman" panose="02020603050405020304" pitchFamily="18" charset="0"/>
                  </a:rPr>
                  <a:t> element is added. </a:t>
                </a:r>
                <a:endParaRPr lang="en-US" sz="7200" dirty="0">
                  <a:latin typeface="Times New Roman" panose="02020603050405020304" pitchFamily="18" charset="0"/>
                  <a:cs typeface="Times New Roman" panose="02020603050405020304" pitchFamily="18" charset="0"/>
                </a:endParaRPr>
              </a:p>
              <a:p>
                <a:pPr marL="0" indent="0">
                  <a:lnSpc>
                    <a:spcPct val="110000"/>
                  </a:lnSpc>
                  <a:spcBef>
                    <a:spcPts val="0"/>
                  </a:spcBef>
                  <a:spcAft>
                    <a:spcPts val="1200"/>
                  </a:spcAft>
                  <a:buNone/>
                </a:pPr>
                <a:r>
                  <a:rPr lang="en-US" sz="7200"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sz="7200" i="1" smtClean="0">
                            <a:solidFill>
                              <a:srgbClr val="0000FF"/>
                            </a:solidFill>
                            <a:latin typeface="Cambria Math" panose="02040503050406030204" pitchFamily="18" charset="0"/>
                            <a:cs typeface="Times New Roman" panose="02020603050405020304" pitchFamily="18" charset="0"/>
                          </a:rPr>
                        </m:ctrlPr>
                      </m:fPr>
                      <m:num>
                        <m:r>
                          <a:rPr lang="en-US" sz="7200" b="0" i="1" smtClean="0">
                            <a:solidFill>
                              <a:srgbClr val="0000FF"/>
                            </a:solidFill>
                            <a:latin typeface="Cambria Math" panose="02040503050406030204" pitchFamily="18" charset="0"/>
                            <a:cs typeface="Times New Roman" panose="02020603050405020304" pitchFamily="18" charset="0"/>
                          </a:rPr>
                          <m:t>1</m:t>
                        </m:r>
                      </m:num>
                      <m:den>
                        <m:r>
                          <a:rPr lang="en-US" sz="7200" b="0" i="1" smtClean="0">
                            <a:solidFill>
                              <a:srgbClr val="0000FF"/>
                            </a:solidFill>
                            <a:latin typeface="Cambria Math" panose="02040503050406030204" pitchFamily="18" charset="0"/>
                            <a:cs typeface="Times New Roman" panose="02020603050405020304" pitchFamily="18" charset="0"/>
                          </a:rPr>
                          <m:t>𝑛</m:t>
                        </m:r>
                      </m:den>
                    </m:f>
                  </m:oMath>
                </a14:m>
                <a:r>
                  <a:rPr lang="en-US" sz="72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nary>
                      <m:naryPr>
                        <m:chr m:val="∑"/>
                        <m:ctrlPr>
                          <a:rPr lang="en-US" sz="7200" i="1" dirty="0" smtClean="0">
                            <a:solidFill>
                              <a:srgbClr val="0000FF"/>
                            </a:solidFill>
                            <a:latin typeface="Cambria Math" panose="02040503050406030204" pitchFamily="18" charset="0"/>
                            <a:cs typeface="Times New Roman" panose="02020603050405020304" pitchFamily="18" charset="0"/>
                          </a:rPr>
                        </m:ctrlPr>
                      </m:naryPr>
                      <m:sub>
                        <m:r>
                          <m:rPr>
                            <m:brk m:alnAt="23"/>
                          </m:rPr>
                          <a:rPr lang="en-US" sz="7200" b="0" i="1" dirty="0" smtClean="0">
                            <a:solidFill>
                              <a:srgbClr val="0000FF"/>
                            </a:solidFill>
                            <a:latin typeface="Cambria Math" panose="02040503050406030204" pitchFamily="18" charset="0"/>
                            <a:cs typeface="Times New Roman" panose="02020603050405020304" pitchFamily="18" charset="0"/>
                          </a:rPr>
                          <m:t>𝑖</m:t>
                        </m:r>
                        <m:r>
                          <a:rPr lang="en-US" sz="7200" b="0" i="1" dirty="0" smtClean="0">
                            <a:solidFill>
                              <a:srgbClr val="0000FF"/>
                            </a:solidFill>
                            <a:latin typeface="Cambria Math" panose="02040503050406030204" pitchFamily="18" charset="0"/>
                            <a:cs typeface="Times New Roman" panose="02020603050405020304" pitchFamily="18" charset="0"/>
                          </a:rPr>
                          <m:t>=1</m:t>
                        </m:r>
                      </m:sub>
                      <m:sup>
                        <m:r>
                          <a:rPr lang="en-US" sz="7200" b="0" i="1" dirty="0" smtClean="0">
                            <a:solidFill>
                              <a:srgbClr val="0000FF"/>
                            </a:solidFill>
                            <a:latin typeface="Cambria Math" panose="02040503050406030204" pitchFamily="18" charset="0"/>
                            <a:cs typeface="Times New Roman" panose="02020603050405020304" pitchFamily="18" charset="0"/>
                          </a:rPr>
                          <m:t>𝑛</m:t>
                        </m:r>
                      </m:sup>
                      <m:e>
                        <m:r>
                          <a:rPr lang="en-US" sz="7200" b="0" i="1" dirty="0" smtClean="0">
                            <a:solidFill>
                              <a:srgbClr val="0000FF"/>
                            </a:solidFill>
                            <a:latin typeface="Cambria Math" panose="02040503050406030204" pitchFamily="18" charset="0"/>
                            <a:cs typeface="Times New Roman" panose="02020603050405020304" pitchFamily="18" charset="0"/>
                          </a:rPr>
                          <m:t>( 1+ </m:t>
                        </m:r>
                        <m:f>
                          <m:fPr>
                            <m:ctrlPr>
                              <a:rPr lang="en-US" sz="7200" b="0" i="1" dirty="0" smtClean="0">
                                <a:solidFill>
                                  <a:srgbClr val="0000FF"/>
                                </a:solidFill>
                                <a:latin typeface="Cambria Math" panose="02040503050406030204" pitchFamily="18" charset="0"/>
                                <a:cs typeface="Times New Roman" panose="02020603050405020304" pitchFamily="18" charset="0"/>
                              </a:rPr>
                            </m:ctrlPr>
                          </m:fPr>
                          <m:num>
                            <m:r>
                              <a:rPr lang="en-US" sz="7200" b="0" i="1" dirty="0" smtClean="0">
                                <a:solidFill>
                                  <a:srgbClr val="0000FF"/>
                                </a:solidFill>
                                <a:latin typeface="Cambria Math" panose="02040503050406030204" pitchFamily="18" charset="0"/>
                                <a:cs typeface="Times New Roman" panose="02020603050405020304" pitchFamily="18" charset="0"/>
                              </a:rPr>
                              <m:t>𝑖</m:t>
                            </m:r>
                            <m:r>
                              <a:rPr lang="en-US" sz="7200" b="0" i="1" dirty="0" smtClean="0">
                                <a:solidFill>
                                  <a:srgbClr val="0000FF"/>
                                </a:solidFill>
                                <a:latin typeface="Cambria Math" panose="02040503050406030204" pitchFamily="18" charset="0"/>
                                <a:cs typeface="Times New Roman" panose="02020603050405020304" pitchFamily="18" charset="0"/>
                              </a:rPr>
                              <m:t>−1</m:t>
                            </m:r>
                          </m:num>
                          <m:den>
                            <m:r>
                              <a:rPr lang="en-US" sz="7200" b="0" i="1" dirty="0" smtClean="0">
                                <a:solidFill>
                                  <a:srgbClr val="0000FF"/>
                                </a:solidFill>
                                <a:latin typeface="Cambria Math" panose="02040503050406030204" pitchFamily="18" charset="0"/>
                                <a:cs typeface="Times New Roman" panose="02020603050405020304" pitchFamily="18" charset="0"/>
                              </a:rPr>
                              <m:t>𝑚</m:t>
                            </m:r>
                          </m:den>
                        </m:f>
                      </m:e>
                    </m:nary>
                  </m:oMath>
                </a14:m>
                <a:r>
                  <a:rPr lang="en-US" sz="7200" dirty="0">
                    <a:solidFill>
                      <a:srgbClr val="0000FF"/>
                    </a:solidFill>
                    <a:latin typeface="Times New Roman" panose="02020603050405020304" pitchFamily="18" charset="0"/>
                    <a:cs typeface="Times New Roman" panose="02020603050405020304" pitchFamily="18" charset="0"/>
                  </a:rPr>
                  <a:t> )   </a:t>
                </a:r>
                <a:r>
                  <a:rPr lang="en-US" sz="72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7200" i="1" dirty="0" smtClean="0">
                            <a:latin typeface="Cambria Math" panose="02040503050406030204" pitchFamily="18" charset="0"/>
                            <a:cs typeface="Times New Roman" panose="02020603050405020304" pitchFamily="18" charset="0"/>
                          </a:rPr>
                        </m:ctrlPr>
                      </m:fPr>
                      <m:num>
                        <m:r>
                          <a:rPr lang="en-US" sz="7200" b="0" i="1" dirty="0" smtClean="0">
                            <a:latin typeface="Cambria Math" panose="02040503050406030204" pitchFamily="18" charset="0"/>
                            <a:cs typeface="Times New Roman" panose="02020603050405020304" pitchFamily="18" charset="0"/>
                          </a:rPr>
                          <m:t>𝑛</m:t>
                        </m:r>
                      </m:num>
                      <m:den>
                        <m:r>
                          <a:rPr lang="en-US" sz="7200" b="0" i="1" dirty="0" smtClean="0">
                            <a:latin typeface="Cambria Math" panose="02040503050406030204" pitchFamily="18" charset="0"/>
                            <a:cs typeface="Times New Roman" panose="02020603050405020304" pitchFamily="18" charset="0"/>
                          </a:rPr>
                          <m:t>𝑛</m:t>
                        </m:r>
                      </m:den>
                    </m:f>
                  </m:oMath>
                </a14:m>
                <a:r>
                  <a:rPr lang="en-US" sz="72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7200" i="1" smtClean="0">
                            <a:latin typeface="Cambria Math" panose="02040503050406030204" pitchFamily="18" charset="0"/>
                            <a:cs typeface="Times New Roman" panose="02020603050405020304" pitchFamily="18" charset="0"/>
                          </a:rPr>
                        </m:ctrlPr>
                      </m:fPr>
                      <m:num>
                        <m:r>
                          <a:rPr lang="en-US" sz="7200" b="0" i="1" smtClean="0">
                            <a:latin typeface="Cambria Math" panose="02040503050406030204" pitchFamily="18" charset="0"/>
                            <a:cs typeface="Times New Roman" panose="02020603050405020304" pitchFamily="18" charset="0"/>
                          </a:rPr>
                          <m:t>1</m:t>
                        </m:r>
                      </m:num>
                      <m:den>
                        <m:r>
                          <a:rPr lang="en-US" sz="7200" b="0" i="1" smtClean="0">
                            <a:latin typeface="Cambria Math" panose="02040503050406030204" pitchFamily="18" charset="0"/>
                            <a:cs typeface="Times New Roman" panose="02020603050405020304" pitchFamily="18" charset="0"/>
                          </a:rPr>
                          <m:t>𝑛𝑚</m:t>
                        </m:r>
                      </m:den>
                    </m:f>
                    <m:r>
                      <a:rPr lang="en-US" sz="7200" b="0" i="1" smtClean="0">
                        <a:latin typeface="Cambria Math" panose="02040503050406030204" pitchFamily="18" charset="0"/>
                        <a:cs typeface="Times New Roman" panose="02020603050405020304" pitchFamily="18" charset="0"/>
                      </a:rPr>
                      <m:t> </m:t>
                    </m:r>
                    <m:nary>
                      <m:naryPr>
                        <m:chr m:val="∑"/>
                        <m:ctrlPr>
                          <a:rPr lang="en-US" sz="7200" b="0" i="1" smtClean="0">
                            <a:latin typeface="Cambria Math" panose="02040503050406030204" pitchFamily="18" charset="0"/>
                            <a:cs typeface="Times New Roman" panose="02020603050405020304" pitchFamily="18" charset="0"/>
                          </a:rPr>
                        </m:ctrlPr>
                      </m:naryPr>
                      <m:sub>
                        <m:r>
                          <m:rPr>
                            <m:brk m:alnAt="23"/>
                          </m:rPr>
                          <a:rPr lang="en-US" sz="7200" b="0" i="1" smtClean="0">
                            <a:latin typeface="Cambria Math" panose="02040503050406030204" pitchFamily="18" charset="0"/>
                            <a:cs typeface="Times New Roman" panose="02020603050405020304" pitchFamily="18" charset="0"/>
                          </a:rPr>
                          <m:t>𝑖</m:t>
                        </m:r>
                        <m:r>
                          <a:rPr lang="en-US" sz="7200" b="0" i="1" smtClean="0">
                            <a:latin typeface="Cambria Math" panose="02040503050406030204" pitchFamily="18" charset="0"/>
                            <a:cs typeface="Times New Roman" panose="02020603050405020304" pitchFamily="18" charset="0"/>
                          </a:rPr>
                          <m:t>=1</m:t>
                        </m:r>
                      </m:sub>
                      <m:sup>
                        <m:r>
                          <a:rPr lang="en-US" sz="7200" b="0" i="1" smtClean="0">
                            <a:latin typeface="Cambria Math" panose="02040503050406030204" pitchFamily="18" charset="0"/>
                            <a:cs typeface="Times New Roman" panose="02020603050405020304" pitchFamily="18" charset="0"/>
                          </a:rPr>
                          <m:t>𝑛</m:t>
                        </m:r>
                      </m:sup>
                      <m:e>
                        <m:r>
                          <a:rPr lang="en-US" sz="7200" b="0" i="1" smtClean="0">
                            <a:latin typeface="Cambria Math" panose="02040503050406030204" pitchFamily="18" charset="0"/>
                            <a:cs typeface="Times New Roman" panose="02020603050405020304" pitchFamily="18" charset="0"/>
                          </a:rPr>
                          <m:t>(</m:t>
                        </m:r>
                        <m:r>
                          <a:rPr lang="en-US" sz="7200" b="0" i="1" smtClean="0">
                            <a:latin typeface="Cambria Math" panose="02040503050406030204" pitchFamily="18" charset="0"/>
                            <a:cs typeface="Times New Roman" panose="02020603050405020304" pitchFamily="18" charset="0"/>
                          </a:rPr>
                          <m:t>𝑖</m:t>
                        </m:r>
                        <m:r>
                          <a:rPr lang="en-US" sz="7200" b="0" i="1" smtClean="0">
                            <a:latin typeface="Cambria Math" panose="02040503050406030204" pitchFamily="18" charset="0"/>
                            <a:cs typeface="Times New Roman" panose="02020603050405020304" pitchFamily="18" charset="0"/>
                          </a:rPr>
                          <m:t> −1)</m:t>
                        </m:r>
                      </m:e>
                    </m:nary>
                  </m:oMath>
                </a14:m>
                <a:endParaRPr lang="en-US" sz="7200" dirty="0">
                  <a:latin typeface="Times New Roman" panose="02020603050405020304" pitchFamily="18" charset="0"/>
                  <a:cs typeface="Times New Roman" panose="02020603050405020304" pitchFamily="18" charset="0"/>
                </a:endParaRPr>
              </a:p>
              <a:p>
                <a:pPr marL="0" indent="0">
                  <a:lnSpc>
                    <a:spcPct val="110000"/>
                  </a:lnSpc>
                  <a:spcBef>
                    <a:spcPts val="0"/>
                  </a:spcBef>
                  <a:spcAft>
                    <a:spcPts val="1200"/>
                  </a:spcAft>
                  <a:buNone/>
                </a:pPr>
                <a:r>
                  <a:rPr lang="en-US" sz="7200" dirty="0">
                    <a:latin typeface="Times New Roman" panose="02020603050405020304" pitchFamily="18" charset="0"/>
                    <a:cs typeface="Times New Roman" panose="02020603050405020304" pitchFamily="18" charset="0"/>
                  </a:rPr>
                  <a:t>		   	=   1 + </a:t>
                </a:r>
                <a14:m>
                  <m:oMath xmlns:m="http://schemas.openxmlformats.org/officeDocument/2006/math">
                    <m:f>
                      <m:fPr>
                        <m:ctrlPr>
                          <a:rPr lang="en-US" sz="7200" i="1">
                            <a:latin typeface="Cambria Math" panose="02040503050406030204" pitchFamily="18" charset="0"/>
                            <a:cs typeface="Times New Roman" panose="02020603050405020304" pitchFamily="18" charset="0"/>
                          </a:rPr>
                        </m:ctrlPr>
                      </m:fPr>
                      <m:num>
                        <m:r>
                          <a:rPr lang="en-US" sz="7200" i="1">
                            <a:latin typeface="Cambria Math" panose="02040503050406030204" pitchFamily="18" charset="0"/>
                            <a:cs typeface="Times New Roman" panose="02020603050405020304" pitchFamily="18" charset="0"/>
                          </a:rPr>
                          <m:t>1</m:t>
                        </m:r>
                      </m:num>
                      <m:den>
                        <m:r>
                          <a:rPr lang="en-US" sz="7200" i="1">
                            <a:latin typeface="Cambria Math" panose="02040503050406030204" pitchFamily="18" charset="0"/>
                            <a:cs typeface="Times New Roman" panose="02020603050405020304" pitchFamily="18" charset="0"/>
                          </a:rPr>
                          <m:t>𝑛𝑚</m:t>
                        </m:r>
                      </m:den>
                    </m:f>
                    <m:r>
                      <a:rPr lang="en-US" sz="7200" i="1">
                        <a:latin typeface="Cambria Math" panose="02040503050406030204" pitchFamily="18" charset="0"/>
                        <a:cs typeface="Times New Roman" panose="02020603050405020304" pitchFamily="18" charset="0"/>
                      </a:rPr>
                      <m:t> </m:t>
                    </m:r>
                    <m:r>
                      <a:rPr lang="en-US" sz="7200" b="0" i="1" smtClean="0">
                        <a:latin typeface="Cambria Math" panose="02040503050406030204" pitchFamily="18" charset="0"/>
                        <a:cs typeface="Times New Roman" panose="02020603050405020304" pitchFamily="18" charset="0"/>
                      </a:rPr>
                      <m:t>( </m:t>
                    </m:r>
                    <m:f>
                      <m:fPr>
                        <m:ctrlPr>
                          <a:rPr lang="en-US" sz="7200" i="1" dirty="0" smtClean="0">
                            <a:latin typeface="Cambria Math" panose="02040503050406030204" pitchFamily="18" charset="0"/>
                            <a:cs typeface="Times New Roman" panose="02020603050405020304" pitchFamily="18" charset="0"/>
                          </a:rPr>
                        </m:ctrlPr>
                      </m:fPr>
                      <m:num>
                        <m:d>
                          <m:dPr>
                            <m:ctrlPr>
                              <a:rPr lang="en-US" sz="7200" b="0" i="1" dirty="0" smtClean="0">
                                <a:latin typeface="Cambria Math" panose="02040503050406030204" pitchFamily="18" charset="0"/>
                                <a:cs typeface="Times New Roman" panose="02020603050405020304" pitchFamily="18" charset="0"/>
                              </a:rPr>
                            </m:ctrlPr>
                          </m:dPr>
                          <m:e>
                            <m:r>
                              <a:rPr lang="en-US" sz="7200" b="0" i="1" dirty="0" smtClean="0">
                                <a:latin typeface="Cambria Math" panose="02040503050406030204" pitchFamily="18" charset="0"/>
                                <a:cs typeface="Times New Roman" panose="02020603050405020304" pitchFamily="18" charset="0"/>
                              </a:rPr>
                              <m:t>𝑛</m:t>
                            </m:r>
                            <m:r>
                              <a:rPr lang="en-US" sz="7200" b="0" i="1" dirty="0" smtClean="0">
                                <a:latin typeface="Cambria Math" panose="02040503050406030204" pitchFamily="18" charset="0"/>
                                <a:cs typeface="Times New Roman" panose="02020603050405020304" pitchFamily="18" charset="0"/>
                              </a:rPr>
                              <m:t> −1</m:t>
                            </m:r>
                          </m:e>
                        </m:d>
                        <m:r>
                          <a:rPr lang="en-US" sz="7200" b="0" i="1" dirty="0" smtClean="0">
                            <a:latin typeface="Cambria Math" panose="02040503050406030204" pitchFamily="18" charset="0"/>
                            <a:cs typeface="Times New Roman" panose="02020603050405020304" pitchFamily="18" charset="0"/>
                          </a:rPr>
                          <m:t>𝑛</m:t>
                        </m:r>
                      </m:num>
                      <m:den>
                        <m:r>
                          <a:rPr lang="en-US" sz="7200" b="0" i="1" dirty="0" smtClean="0">
                            <a:latin typeface="Cambria Math" panose="02040503050406030204" pitchFamily="18" charset="0"/>
                            <a:cs typeface="Times New Roman" panose="02020603050405020304" pitchFamily="18" charset="0"/>
                          </a:rPr>
                          <m:t>2</m:t>
                        </m:r>
                      </m:den>
                    </m:f>
                    <m:r>
                      <a:rPr lang="en-US" sz="7200" b="0" i="1" smtClean="0">
                        <a:latin typeface="Cambria Math" panose="02040503050406030204" pitchFamily="18" charset="0"/>
                        <a:cs typeface="Times New Roman" panose="02020603050405020304" pitchFamily="18" charset="0"/>
                      </a:rPr>
                      <m:t>  )</m:t>
                    </m:r>
                  </m:oMath>
                </a14:m>
                <a:r>
                  <a:rPr lang="en-US" sz="7200" dirty="0">
                    <a:latin typeface="Times New Roman" panose="02020603050405020304" pitchFamily="18" charset="0"/>
                    <a:cs typeface="Times New Roman" panose="02020603050405020304" pitchFamily="18" charset="0"/>
                  </a:rPr>
                  <a:t> = 1 + </a:t>
                </a:r>
                <a14:m>
                  <m:oMath xmlns:m="http://schemas.openxmlformats.org/officeDocument/2006/math">
                    <m:f>
                      <m:fPr>
                        <m:ctrlPr>
                          <a:rPr lang="en-US" sz="7200" i="1" smtClean="0">
                            <a:latin typeface="Cambria Math" panose="02040503050406030204" pitchFamily="18" charset="0"/>
                            <a:cs typeface="Times New Roman" panose="02020603050405020304" pitchFamily="18" charset="0"/>
                          </a:rPr>
                        </m:ctrlPr>
                      </m:fPr>
                      <m:num>
                        <m:sSup>
                          <m:sSupPr>
                            <m:ctrlPr>
                              <a:rPr lang="en-US" sz="7200" i="1" smtClean="0">
                                <a:latin typeface="Cambria Math" panose="02040503050406030204" pitchFamily="18" charset="0"/>
                                <a:cs typeface="Times New Roman" panose="02020603050405020304" pitchFamily="18" charset="0"/>
                              </a:rPr>
                            </m:ctrlPr>
                          </m:sSupPr>
                          <m:e>
                            <m:r>
                              <a:rPr lang="en-US" sz="7200" b="0" i="1" smtClean="0">
                                <a:latin typeface="Cambria Math" panose="02040503050406030204" pitchFamily="18" charset="0"/>
                                <a:cs typeface="Times New Roman" panose="02020603050405020304" pitchFamily="18" charset="0"/>
                              </a:rPr>
                              <m:t>𝑛</m:t>
                            </m:r>
                          </m:e>
                          <m:sup>
                            <m:r>
                              <a:rPr lang="en-US" sz="7200" b="0" i="1" smtClean="0">
                                <a:latin typeface="Cambria Math" panose="02040503050406030204" pitchFamily="18" charset="0"/>
                                <a:cs typeface="Times New Roman" panose="02020603050405020304" pitchFamily="18" charset="0"/>
                              </a:rPr>
                              <m:t>2</m:t>
                            </m:r>
                          </m:sup>
                        </m:sSup>
                      </m:num>
                      <m:den>
                        <m:r>
                          <a:rPr lang="en-US" sz="7200" b="0" i="1" smtClean="0">
                            <a:latin typeface="Cambria Math" panose="02040503050406030204" pitchFamily="18" charset="0"/>
                            <a:cs typeface="Times New Roman" panose="02020603050405020304" pitchFamily="18" charset="0"/>
                          </a:rPr>
                          <m:t>2</m:t>
                        </m:r>
                        <m:r>
                          <a:rPr lang="en-US" sz="7200" b="0" i="1" smtClean="0">
                            <a:latin typeface="Cambria Math" panose="02040503050406030204" pitchFamily="18" charset="0"/>
                            <a:cs typeface="Times New Roman" panose="02020603050405020304" pitchFamily="18" charset="0"/>
                          </a:rPr>
                          <m:t>𝑛𝑚</m:t>
                        </m:r>
                      </m:den>
                    </m:f>
                  </m:oMath>
                </a14:m>
                <a:r>
                  <a:rPr lang="en-US" sz="72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7200" i="1" smtClean="0">
                            <a:latin typeface="Cambria Math" panose="02040503050406030204" pitchFamily="18" charset="0"/>
                            <a:cs typeface="Times New Roman" panose="02020603050405020304" pitchFamily="18" charset="0"/>
                          </a:rPr>
                        </m:ctrlPr>
                      </m:fPr>
                      <m:num>
                        <m:r>
                          <a:rPr lang="en-US" sz="7200" b="0" i="1" smtClean="0">
                            <a:latin typeface="Cambria Math" panose="02040503050406030204" pitchFamily="18" charset="0"/>
                            <a:cs typeface="Times New Roman" panose="02020603050405020304" pitchFamily="18" charset="0"/>
                          </a:rPr>
                          <m:t>𝑛</m:t>
                        </m:r>
                      </m:num>
                      <m:den>
                        <m:r>
                          <a:rPr lang="en-US" sz="7200" b="0" i="1" smtClean="0">
                            <a:latin typeface="Cambria Math" panose="02040503050406030204" pitchFamily="18" charset="0"/>
                            <a:cs typeface="Times New Roman" panose="02020603050405020304" pitchFamily="18" charset="0"/>
                          </a:rPr>
                          <m:t>2</m:t>
                        </m:r>
                        <m:r>
                          <a:rPr lang="en-US" sz="7200" b="0" i="1" smtClean="0">
                            <a:latin typeface="Cambria Math" panose="02040503050406030204" pitchFamily="18" charset="0"/>
                            <a:cs typeface="Times New Roman" panose="02020603050405020304" pitchFamily="18" charset="0"/>
                          </a:rPr>
                          <m:t>𝑛𝑚</m:t>
                        </m:r>
                      </m:den>
                    </m:f>
                  </m:oMath>
                </a14:m>
                <a:endParaRPr lang="en-US" sz="7200" dirty="0">
                  <a:latin typeface="Times New Roman" panose="02020603050405020304" pitchFamily="18" charset="0"/>
                  <a:cs typeface="Times New Roman" panose="02020603050405020304" pitchFamily="18" charset="0"/>
                </a:endParaRPr>
              </a:p>
              <a:p>
                <a:pPr marL="0" indent="0">
                  <a:lnSpc>
                    <a:spcPct val="110000"/>
                  </a:lnSpc>
                  <a:spcBef>
                    <a:spcPts val="0"/>
                  </a:spcBef>
                  <a:spcAft>
                    <a:spcPts val="1200"/>
                  </a:spcAft>
                  <a:buNone/>
                </a:pPr>
                <a:r>
                  <a:rPr lang="en-US" sz="7200" dirty="0">
                    <a:latin typeface="Times New Roman" panose="02020603050405020304" pitchFamily="18" charset="0"/>
                    <a:cs typeface="Times New Roman" panose="02020603050405020304" pitchFamily="18" charset="0"/>
                  </a:rPr>
                  <a:t>		   	=    1 +  </a:t>
                </a:r>
                <a14:m>
                  <m:oMath xmlns:m="http://schemas.openxmlformats.org/officeDocument/2006/math">
                    <m:f>
                      <m:fPr>
                        <m:ctrlPr>
                          <a:rPr lang="en-US" sz="7200" i="1" smtClean="0">
                            <a:latin typeface="Cambria Math" panose="02040503050406030204" pitchFamily="18" charset="0"/>
                            <a:cs typeface="Times New Roman" panose="02020603050405020304" pitchFamily="18" charset="0"/>
                          </a:rPr>
                        </m:ctrlPr>
                      </m:fPr>
                      <m:num>
                        <m:r>
                          <a:rPr lang="en-US" sz="7200" i="1" smtClean="0">
                            <a:latin typeface="Cambria Math" panose="02040503050406030204" pitchFamily="18" charset="0"/>
                            <a:ea typeface="Cambria Math" panose="02040503050406030204" pitchFamily="18" charset="0"/>
                            <a:cs typeface="Times New Roman" panose="02020603050405020304" pitchFamily="18" charset="0"/>
                          </a:rPr>
                          <m:t>𝛼</m:t>
                        </m:r>
                      </m:num>
                      <m:den>
                        <m:r>
                          <a:rPr lang="en-US" sz="7200" b="0" i="1" smtClean="0">
                            <a:latin typeface="Cambria Math" panose="02040503050406030204" pitchFamily="18" charset="0"/>
                            <a:cs typeface="Times New Roman" panose="02020603050405020304" pitchFamily="18" charset="0"/>
                          </a:rPr>
                          <m:t>2</m:t>
                        </m:r>
                      </m:den>
                    </m:f>
                  </m:oMath>
                </a14:m>
                <a:r>
                  <a:rPr lang="en-US" sz="72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7200" i="1" smtClean="0">
                            <a:latin typeface="Cambria Math" panose="02040503050406030204" pitchFamily="18" charset="0"/>
                            <a:cs typeface="Times New Roman" panose="02020603050405020304" pitchFamily="18" charset="0"/>
                          </a:rPr>
                        </m:ctrlPr>
                      </m:fPr>
                      <m:num>
                        <m:r>
                          <a:rPr lang="en-US" sz="7200" b="0" i="1" smtClean="0">
                            <a:latin typeface="Cambria Math" panose="02040503050406030204" pitchFamily="18" charset="0"/>
                            <a:cs typeface="Times New Roman" panose="02020603050405020304" pitchFamily="18" charset="0"/>
                          </a:rPr>
                          <m:t>1</m:t>
                        </m:r>
                      </m:num>
                      <m:den>
                        <m:r>
                          <a:rPr lang="en-US" sz="7200" b="0" i="1" smtClean="0">
                            <a:latin typeface="Cambria Math" panose="02040503050406030204" pitchFamily="18" charset="0"/>
                            <a:cs typeface="Times New Roman" panose="02020603050405020304" pitchFamily="18" charset="0"/>
                          </a:rPr>
                          <m:t>2</m:t>
                        </m:r>
                        <m:r>
                          <a:rPr lang="en-US" sz="7200" b="0" i="1" smtClean="0">
                            <a:latin typeface="Cambria Math" panose="02040503050406030204" pitchFamily="18" charset="0"/>
                            <a:cs typeface="Times New Roman" panose="02020603050405020304" pitchFamily="18" charset="0"/>
                          </a:rPr>
                          <m:t>𝑚</m:t>
                        </m:r>
                      </m:den>
                    </m:f>
                  </m:oMath>
                </a14:m>
                <a:endParaRPr lang="en-US" sz="7200" dirty="0">
                  <a:latin typeface="Times New Roman" panose="02020603050405020304" pitchFamily="18" charset="0"/>
                  <a:cs typeface="Times New Roman" panose="02020603050405020304" pitchFamily="18" charset="0"/>
                </a:endParaRPr>
              </a:p>
              <a:p>
                <a:pPr marL="0" indent="0">
                  <a:lnSpc>
                    <a:spcPct val="110000"/>
                  </a:lnSpc>
                  <a:spcBef>
                    <a:spcPts val="0"/>
                  </a:spcBef>
                  <a:spcAft>
                    <a:spcPts val="1200"/>
                  </a:spcAft>
                  <a:buNone/>
                </a:pPr>
                <a:r>
                  <a:rPr lang="en-US" sz="8800" dirty="0">
                    <a:latin typeface="Times New Roman" panose="02020603050405020304" pitchFamily="18" charset="0"/>
                    <a:cs typeface="Times New Roman" panose="02020603050405020304" pitchFamily="18" charset="0"/>
                  </a:rPr>
                  <a:t>Thus</a:t>
                </a:r>
                <a:r>
                  <a:rPr lang="en-US" sz="8800" dirty="0">
                    <a:solidFill>
                      <a:srgbClr val="0000FF"/>
                    </a:solidFill>
                    <a:latin typeface="Times New Roman" panose="02020603050405020304" pitchFamily="18" charset="0"/>
                    <a:cs typeface="Times New Roman" panose="02020603050405020304" pitchFamily="18" charset="0"/>
                  </a:rPr>
                  <a:t>, the total time required for a successful search (including the time for computing the hash function)</a:t>
                </a:r>
                <a:r>
                  <a:rPr lang="en-US" sz="8800" dirty="0">
                    <a:latin typeface="Times New Roman" panose="02020603050405020304" pitchFamily="18" charset="0"/>
                    <a:cs typeface="Times New Roman" panose="02020603050405020304" pitchFamily="18" charset="0"/>
                  </a:rPr>
                  <a:t> is </a:t>
                </a:r>
                <a14:m>
                  <m:oMath xmlns:m="http://schemas.openxmlformats.org/officeDocument/2006/math">
                    <m:r>
                      <a:rPr lang="en-US" sz="88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8800" dirty="0">
                    <a:solidFill>
                      <a:srgbClr val="0000FF"/>
                    </a:solidFill>
                    <a:latin typeface="Times New Roman" panose="02020603050405020304" pitchFamily="18" charset="0"/>
                    <a:cs typeface="Times New Roman" panose="02020603050405020304" pitchFamily="18" charset="0"/>
                  </a:rPr>
                  <a:t>(2 + </a:t>
                </a:r>
                <a14:m>
                  <m:oMath xmlns:m="http://schemas.openxmlformats.org/officeDocument/2006/math">
                    <m:r>
                      <a:rPr lang="en-US" sz="88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f>
                      <m:fPr>
                        <m:ctrlPr>
                          <a:rPr lang="en-US" sz="8800" i="1" dirty="0" smtClean="0">
                            <a:solidFill>
                              <a:srgbClr val="0000FF"/>
                            </a:solidFill>
                            <a:latin typeface="Cambria Math" panose="02040503050406030204" pitchFamily="18" charset="0"/>
                            <a:cs typeface="Times New Roman" panose="02020603050405020304" pitchFamily="18" charset="0"/>
                          </a:rPr>
                        </m:ctrlPr>
                      </m:fPr>
                      <m:num>
                        <m:r>
                          <a:rPr lang="en-US" sz="88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US" sz="8800" b="0" i="1" dirty="0" smtClean="0">
                            <a:solidFill>
                              <a:srgbClr val="0000FF"/>
                            </a:solidFill>
                            <a:latin typeface="Cambria Math" panose="02040503050406030204" pitchFamily="18" charset="0"/>
                            <a:cs typeface="Times New Roman" panose="02020603050405020304" pitchFamily="18" charset="0"/>
                          </a:rPr>
                          <m:t>2</m:t>
                        </m:r>
                      </m:den>
                    </m:f>
                    <m:r>
                      <a:rPr lang="en-US" sz="8800" b="0" i="1" dirty="0" smtClean="0">
                        <a:solidFill>
                          <a:srgbClr val="0000FF"/>
                        </a:solidFill>
                        <a:latin typeface="Cambria Math" panose="02040503050406030204" pitchFamily="18" charset="0"/>
                        <a:cs typeface="Times New Roman" panose="02020603050405020304" pitchFamily="18" charset="0"/>
                      </a:rPr>
                      <m:t>  −  </m:t>
                    </m:r>
                    <m:f>
                      <m:fPr>
                        <m:ctrlPr>
                          <a:rPr lang="en-US" sz="8800" b="0" i="1" dirty="0" smtClean="0">
                            <a:solidFill>
                              <a:srgbClr val="0000FF"/>
                            </a:solidFill>
                            <a:latin typeface="Cambria Math" panose="02040503050406030204" pitchFamily="18" charset="0"/>
                            <a:cs typeface="Times New Roman" panose="02020603050405020304" pitchFamily="18" charset="0"/>
                          </a:rPr>
                        </m:ctrlPr>
                      </m:fPr>
                      <m:num>
                        <m:r>
                          <a:rPr lang="en-US" sz="8800" b="0" i="1" dirty="0" smtClean="0">
                            <a:solidFill>
                              <a:srgbClr val="0000FF"/>
                            </a:solidFill>
                            <a:latin typeface="Cambria Math" panose="02040503050406030204" pitchFamily="18" charset="0"/>
                            <a:cs typeface="Times New Roman" panose="02020603050405020304" pitchFamily="18" charset="0"/>
                          </a:rPr>
                          <m:t>1</m:t>
                        </m:r>
                      </m:num>
                      <m:den>
                        <m:r>
                          <a:rPr lang="en-US" sz="8800" b="0" i="1" dirty="0" smtClean="0">
                            <a:solidFill>
                              <a:srgbClr val="0000FF"/>
                            </a:solidFill>
                            <a:latin typeface="Cambria Math" panose="02040503050406030204" pitchFamily="18" charset="0"/>
                            <a:cs typeface="Times New Roman" panose="02020603050405020304" pitchFamily="18" charset="0"/>
                          </a:rPr>
                          <m:t>2</m:t>
                        </m:r>
                        <m:r>
                          <a:rPr lang="en-US" sz="8800" b="0" i="1" dirty="0" smtClean="0">
                            <a:solidFill>
                              <a:srgbClr val="0000FF"/>
                            </a:solidFill>
                            <a:latin typeface="Cambria Math" panose="02040503050406030204" pitchFamily="18" charset="0"/>
                            <a:cs typeface="Times New Roman" panose="02020603050405020304" pitchFamily="18" charset="0"/>
                          </a:rPr>
                          <m:t>𝑚</m:t>
                        </m:r>
                      </m:den>
                    </m:f>
                  </m:oMath>
                </a14:m>
                <a:r>
                  <a:rPr lang="en-US" sz="88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r>
                      <a:rPr lang="en-US" sz="880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88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r>
                      <a:rPr lang="en-US" sz="88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8800" dirty="0">
                    <a:solidFill>
                      <a:srgbClr val="0000FF"/>
                    </a:solidFill>
                    <a:latin typeface="Times New Roman" panose="02020603050405020304" pitchFamily="18" charset="0"/>
                    <a:cs typeface="Times New Roman" panose="02020603050405020304" pitchFamily="18" charset="0"/>
                  </a:rPr>
                  <a:t>(1 + </a:t>
                </a:r>
                <a14:m>
                  <m:oMath xmlns:m="http://schemas.openxmlformats.org/officeDocument/2006/math">
                    <m:r>
                      <a:rPr lang="en-US" sz="88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8800" dirty="0">
                    <a:solidFill>
                      <a:srgbClr val="0000FF"/>
                    </a:solidFill>
                    <a:latin typeface="Times New Roman" panose="02020603050405020304" pitchFamily="18" charset="0"/>
                    <a:cs typeface="Times New Roman" panose="02020603050405020304" pitchFamily="18" charset="0"/>
                  </a:rPr>
                  <a:t>).</a:t>
                </a:r>
                <a:endParaRPr lang="en-US" sz="88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FB59E695-66BA-40D0-A85B-0E98EF92A235}"/>
                  </a:ext>
                </a:extLst>
              </p:cNvPr>
              <p:cNvSpPr>
                <a:spLocks noGrp="1" noRot="1" noChangeAspect="1" noMove="1" noResize="1" noEditPoints="1" noAdjustHandles="1" noChangeArrowheads="1" noChangeShapeType="1" noTextEdit="1"/>
              </p:cNvSpPr>
              <p:nvPr>
                <p:ph idx="1"/>
              </p:nvPr>
            </p:nvSpPr>
            <p:spPr>
              <a:xfrm>
                <a:off x="1402551" y="493566"/>
                <a:ext cx="9039498" cy="6109061"/>
              </a:xfrm>
              <a:blipFill>
                <a:blip r:embed="rId2"/>
                <a:stretch>
                  <a:fillRect l="-1011" t="-1397"/>
                </a:stretch>
              </a:blipFill>
            </p:spPr>
            <p:txBody>
              <a:bodyPr/>
              <a:lstStyle/>
              <a:p>
                <a:r>
                  <a:rPr lang="en-US">
                    <a:noFill/>
                  </a:rPr>
                  <a:t> </a:t>
                </a:r>
              </a:p>
            </p:txBody>
          </p:sp>
        </mc:Fallback>
      </mc:AlternateContent>
    </p:spTree>
    <p:extLst>
      <p:ext uri="{BB962C8B-B14F-4D97-AF65-F5344CB8AC3E}">
        <p14:creationId xmlns:p14="http://schemas.microsoft.com/office/powerpoint/2010/main" val="3353519473"/>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84031" y="4065797"/>
            <a:ext cx="9823938" cy="2637338"/>
          </a:xfrm>
          <a:prstGeom prst="rect">
            <a:avLst/>
          </a:prstGeom>
          <a:solidFill>
            <a:srgbClr val="FFFF00"/>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16D3FEEB-E307-4E6A-83D8-BAA075B975B5}"/>
              </a:ext>
            </a:extLst>
          </p:cNvPr>
          <p:cNvSpPr>
            <a:spLocks noGrp="1"/>
          </p:cNvSpPr>
          <p:nvPr>
            <p:ph type="title"/>
          </p:nvPr>
        </p:nvSpPr>
        <p:spPr>
          <a:xfrm>
            <a:off x="1436914" y="365125"/>
            <a:ext cx="9942286" cy="1010829"/>
          </a:xfrm>
        </p:spPr>
        <p:txBody>
          <a:bodyPr>
            <a:normAutofit/>
          </a:bodyPr>
          <a:lstStyle/>
          <a:p>
            <a:r>
              <a:rPr lang="en-US" sz="3200" dirty="0">
                <a:latin typeface="+mn-lt"/>
              </a:rPr>
              <a:t>Analysis of Hashing with Chaining (or called Open Hashing)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59E695-66BA-40D0-A85B-0E98EF92A235}"/>
                  </a:ext>
                </a:extLst>
              </p:cNvPr>
              <p:cNvSpPr>
                <a:spLocks noGrp="1"/>
              </p:cNvSpPr>
              <p:nvPr>
                <p:ph idx="1"/>
              </p:nvPr>
            </p:nvSpPr>
            <p:spPr>
              <a:xfrm>
                <a:off x="1436914" y="1375954"/>
                <a:ext cx="8648181" cy="5384466"/>
              </a:xfrm>
            </p:spPr>
            <p:txBody>
              <a:bodyPr>
                <a:noAutofit/>
              </a:bodyPr>
              <a:lstStyle/>
              <a:p>
                <a:pPr marL="0" indent="0">
                  <a:lnSpc>
                    <a:spcPct val="100000"/>
                  </a:lnSpc>
                  <a:spcBef>
                    <a:spcPts val="0"/>
                  </a:spcBef>
                  <a:spcAft>
                    <a:spcPts val="600"/>
                  </a:spcAft>
                  <a:buNone/>
                </a:pPr>
                <a:r>
                  <a:rPr lang="en-US" sz="2400" dirty="0">
                    <a:solidFill>
                      <a:srgbClr val="0000FF"/>
                    </a:solidFill>
                    <a:latin typeface="Times New Roman" panose="02020603050405020304" pitchFamily="18" charset="0"/>
                    <a:cs typeface="Times New Roman" panose="02020603050405020304" pitchFamily="18" charset="0"/>
                  </a:rPr>
                  <a:t>What does this analysis mean?</a:t>
                </a:r>
              </a:p>
              <a:p>
                <a:pPr marL="461963" indent="-461963">
                  <a:lnSpc>
                    <a:spcPct val="100000"/>
                  </a:lnSpc>
                  <a:spcBef>
                    <a:spcPts val="0"/>
                  </a:spcBef>
                  <a:spcAft>
                    <a:spcPts val="600"/>
                  </a:spcAft>
                </a:pPr>
                <a:r>
                  <a:rPr lang="en-US" sz="2400" dirty="0">
                    <a:solidFill>
                      <a:srgbClr val="0000FF"/>
                    </a:solidFill>
                    <a:latin typeface="Times New Roman" panose="02020603050405020304" pitchFamily="18" charset="0"/>
                    <a:cs typeface="Times New Roman" panose="02020603050405020304" pitchFamily="18" charset="0"/>
                  </a:rPr>
                  <a:t>Searching takes constant time on average. </a:t>
                </a:r>
              </a:p>
              <a:p>
                <a:pPr marL="914400" lvl="1" indent="-457200">
                  <a:lnSpc>
                    <a:spcPct val="100000"/>
                  </a:lnSpc>
                  <a:spcBef>
                    <a:spcPts val="0"/>
                  </a:spcBef>
                  <a:spcAft>
                    <a:spcPts val="600"/>
                  </a:spcAft>
                </a:pPr>
                <a:r>
                  <a:rPr lang="en-US" dirty="0">
                    <a:latin typeface="Times New Roman" panose="02020603050405020304" pitchFamily="18" charset="0"/>
                    <a:cs typeface="Times New Roman" panose="02020603050405020304" pitchFamily="18" charset="0"/>
                  </a:rPr>
                  <a:t>If the number m of hash-table slots is at least proportional to the number n of elements in the table, then we have n = O(m) and, consequently, </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𝛼</m:t>
                    </m:r>
                    <m:r>
                      <a:rPr lang="en-US" b="0" i="0" smtClean="0">
                        <a:latin typeface="Cambria Math" panose="02040503050406030204" pitchFamily="18" charset="0"/>
                        <a:ea typeface="Cambria Math" panose="02040503050406030204" pitchFamily="18" charset="0"/>
                        <a:cs typeface="Times New Roman" panose="02020603050405020304" pitchFamily="18" charset="0"/>
                      </a:rPr>
                      <m:t>= </m:t>
                    </m:r>
                    <m:f>
                      <m:f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ea typeface="Cambria Math" panose="02040503050406030204" pitchFamily="18" charset="0"/>
                            <a:cs typeface="Times New Roman" panose="02020603050405020304" pitchFamily="18" charset="0"/>
                          </a:rPr>
                          <m:t>𝑛</m:t>
                        </m:r>
                      </m:num>
                      <m:den>
                        <m:r>
                          <a:rPr lang="en-US" b="0" i="1" smtClean="0">
                            <a:latin typeface="Cambria Math" panose="02040503050406030204" pitchFamily="18" charset="0"/>
                            <a:ea typeface="Cambria Math" panose="02040503050406030204" pitchFamily="18" charset="0"/>
                            <a:cs typeface="Times New Roman" panose="02020603050405020304" pitchFamily="18" charset="0"/>
                          </a:rPr>
                          <m:t>𝑚</m:t>
                        </m:r>
                      </m:den>
                    </m:f>
                  </m:oMath>
                </a14:m>
                <a:r>
                  <a:rPr lang="en-US"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𝑂</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𝑚</m:t>
                        </m:r>
                        <m:r>
                          <a:rPr lang="en-US" b="0" i="1" smtClean="0">
                            <a:latin typeface="Cambria Math" panose="02040503050406030204" pitchFamily="18" charset="0"/>
                            <a:cs typeface="Times New Roman" panose="02020603050405020304" pitchFamily="18" charset="0"/>
                          </a:rPr>
                          <m:t>)</m:t>
                        </m:r>
                      </m:num>
                      <m:den>
                        <m:r>
                          <a:rPr lang="en-US" b="0" i="1" smtClean="0">
                            <a:latin typeface="Cambria Math" panose="02040503050406030204" pitchFamily="18" charset="0"/>
                            <a:cs typeface="Times New Roman" panose="02020603050405020304" pitchFamily="18" charset="0"/>
                          </a:rPr>
                          <m:t>𝑚</m:t>
                        </m:r>
                      </m:den>
                    </m:f>
                  </m:oMath>
                </a14:m>
                <a:r>
                  <a:rPr lang="en-US"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𝑐</m:t>
                        </m:r>
                        <m:r>
                          <a:rPr lang="en-US" b="0" i="1" baseline="-25000" smtClean="0">
                            <a:latin typeface="Cambria Math" panose="02040503050406030204" pitchFamily="18" charset="0"/>
                            <a:cs typeface="Times New Roman" panose="02020603050405020304" pitchFamily="18" charset="0"/>
                          </a:rPr>
                          <m:t>0</m:t>
                        </m:r>
                        <m:r>
                          <a:rPr lang="en-US" b="0" i="1" smtClean="0">
                            <a:latin typeface="Cambria Math" panose="02040503050406030204" pitchFamily="18" charset="0"/>
                            <a:cs typeface="Times New Roman" panose="02020603050405020304" pitchFamily="18" charset="0"/>
                          </a:rPr>
                          <m:t>𝑚</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𝑐</m:t>
                        </m:r>
                        <m:r>
                          <a:rPr lang="en-US" b="0" i="1" baseline="-25000" smtClean="0">
                            <a:latin typeface="Cambria Math" panose="02040503050406030204" pitchFamily="18" charset="0"/>
                            <a:cs typeface="Times New Roman" panose="02020603050405020304" pitchFamily="18" charset="0"/>
                          </a:rPr>
                          <m:t>1</m:t>
                        </m:r>
                      </m:num>
                      <m:den>
                        <m:r>
                          <a:rPr lang="en-US" b="0" i="1" smtClean="0">
                            <a:latin typeface="Cambria Math" panose="02040503050406030204" pitchFamily="18" charset="0"/>
                            <a:cs typeface="Times New Roman" panose="02020603050405020304" pitchFamily="18" charset="0"/>
                          </a:rPr>
                          <m:t>𝑚</m:t>
                        </m:r>
                      </m:den>
                    </m:f>
                  </m:oMath>
                </a14:m>
                <a:r>
                  <a:rPr lang="en-US" dirty="0">
                    <a:latin typeface="Times New Roman" panose="02020603050405020304" pitchFamily="18" charset="0"/>
                    <a:cs typeface="Times New Roman" panose="02020603050405020304" pitchFamily="18" charset="0"/>
                  </a:rPr>
                  <a:t>  = O(1).   </a:t>
                </a:r>
                <a:endParaRPr lang="en-US" dirty="0">
                  <a:solidFill>
                    <a:srgbClr val="0000FF"/>
                  </a:solidFill>
                  <a:latin typeface="Times New Roman" panose="02020603050405020304" pitchFamily="18" charset="0"/>
                  <a:cs typeface="Times New Roman" panose="02020603050405020304" pitchFamily="18" charset="0"/>
                </a:endParaRPr>
              </a:p>
              <a:p>
                <a:pPr>
                  <a:lnSpc>
                    <a:spcPct val="100000"/>
                  </a:lnSpc>
                  <a:spcBef>
                    <a:spcPts val="0"/>
                  </a:spcBef>
                  <a:spcAft>
                    <a:spcPts val="600"/>
                  </a:spcAft>
                </a:pPr>
                <a:endParaRPr lang="en-US" sz="2400" dirty="0">
                  <a:latin typeface="Times New Roman" panose="02020603050405020304" pitchFamily="18" charset="0"/>
                  <a:cs typeface="Times New Roman" panose="02020603050405020304" pitchFamily="18" charset="0"/>
                </a:endParaRPr>
              </a:p>
              <a:p>
                <a:pPr marL="461963" indent="-461963">
                  <a:lnSpc>
                    <a:spcPct val="100000"/>
                  </a:lnSpc>
                  <a:spcBef>
                    <a:spcPts val="0"/>
                  </a:spcBef>
                  <a:spcAft>
                    <a:spcPts val="600"/>
                  </a:spcAft>
                </a:pPr>
                <a:r>
                  <a:rPr lang="en-US" sz="2400" dirty="0">
                    <a:solidFill>
                      <a:srgbClr val="0000FF"/>
                    </a:solidFill>
                    <a:latin typeface="Times New Roman" panose="02020603050405020304" pitchFamily="18" charset="0"/>
                    <a:cs typeface="Times New Roman" panose="02020603050405020304" pitchFamily="18" charset="0"/>
                  </a:rPr>
                  <a:t>All dictionary operations can be supported in O(1) time on average when the lists are doubly linked. since</a:t>
                </a:r>
                <a:endParaRPr lang="en-US" sz="2400" dirty="0">
                  <a:latin typeface="Times New Roman" panose="02020603050405020304" pitchFamily="18" charset="0"/>
                  <a:cs typeface="Times New Roman" panose="02020603050405020304" pitchFamily="18" charset="0"/>
                </a:endParaRPr>
              </a:p>
              <a:p>
                <a:pPr marL="914400" lvl="1" indent="-457200">
                  <a:lnSpc>
                    <a:spcPct val="100000"/>
                  </a:lnSpc>
                  <a:spcBef>
                    <a:spcPts val="0"/>
                  </a:spcBef>
                  <a:spcAft>
                    <a:spcPts val="600"/>
                  </a:spcAft>
                </a:pPr>
                <a:r>
                  <a:rPr lang="en-US" dirty="0">
                    <a:solidFill>
                      <a:srgbClr val="0000FF"/>
                    </a:solidFill>
                    <a:latin typeface="Times New Roman" panose="02020603050405020304" pitchFamily="18" charset="0"/>
                    <a:cs typeface="Times New Roman" panose="02020603050405020304" pitchFamily="18" charset="0"/>
                  </a:rPr>
                  <a:t>insertion takes O(1) worst-case time, </a:t>
                </a:r>
              </a:p>
              <a:p>
                <a:pPr marL="914400" lvl="1" indent="-457200">
                  <a:lnSpc>
                    <a:spcPct val="100000"/>
                  </a:lnSpc>
                  <a:spcBef>
                    <a:spcPts val="0"/>
                  </a:spcBef>
                  <a:spcAft>
                    <a:spcPts val="600"/>
                  </a:spcAft>
                </a:pPr>
                <a:r>
                  <a:rPr lang="en-US" dirty="0">
                    <a:solidFill>
                      <a:srgbClr val="0000FF"/>
                    </a:solidFill>
                    <a:latin typeface="Times New Roman" panose="02020603050405020304" pitchFamily="18" charset="0"/>
                    <a:cs typeface="Times New Roman" panose="02020603050405020304" pitchFamily="18" charset="0"/>
                  </a:rPr>
                  <a:t>deletion takes O(1) worst-case time when the lists are doubly linked, and </a:t>
                </a:r>
              </a:p>
              <a:p>
                <a:pPr marL="914400" lvl="1" indent="-457200">
                  <a:lnSpc>
                    <a:spcPct val="100000"/>
                  </a:lnSpc>
                  <a:spcBef>
                    <a:spcPts val="0"/>
                  </a:spcBef>
                  <a:spcAft>
                    <a:spcPts val="600"/>
                  </a:spcAft>
                </a:pPr>
                <a:r>
                  <a:rPr lang="en-US" dirty="0">
                    <a:solidFill>
                      <a:srgbClr val="0000FF"/>
                    </a:solidFill>
                    <a:latin typeface="Times New Roman" panose="02020603050405020304" pitchFamily="18" charset="0"/>
                    <a:cs typeface="Times New Roman" panose="02020603050405020304" pitchFamily="18" charset="0"/>
                  </a:rPr>
                  <a:t>searching takes constant time on average. </a:t>
                </a:r>
              </a:p>
              <a:p>
                <a:pPr>
                  <a:lnSpc>
                    <a:spcPct val="100000"/>
                  </a:lnSpc>
                  <a:spcBef>
                    <a:spcPts val="0"/>
                  </a:spcBef>
                  <a:spcAft>
                    <a:spcPts val="600"/>
                  </a:spcAft>
                </a:pPr>
                <a:endParaRPr lang="en-US" sz="2400" dirty="0">
                  <a:latin typeface="Times New Roman" panose="02020603050405020304" pitchFamily="18" charset="0"/>
                  <a:cs typeface="Times New Roman" panose="02020603050405020304" pitchFamily="18" charset="0"/>
                </a:endParaRPr>
              </a:p>
              <a:p>
                <a:pPr marL="0" indent="0">
                  <a:lnSpc>
                    <a:spcPct val="100000"/>
                  </a:lnSpc>
                  <a:spcBef>
                    <a:spcPts val="0"/>
                  </a:spcBef>
                  <a:spcAft>
                    <a:spcPts val="600"/>
                  </a:spcAft>
                  <a:buNone/>
                </a:pPr>
                <a:endParaRPr lang="en-US" sz="2400" dirty="0">
                  <a:latin typeface="Times New Roman" panose="02020603050405020304" pitchFamily="18" charset="0"/>
                  <a:cs typeface="Times New Roman" panose="02020603050405020304" pitchFamily="18" charset="0"/>
                </a:endParaRPr>
              </a:p>
              <a:p>
                <a:pPr marL="0" indent="0">
                  <a:lnSpc>
                    <a:spcPct val="100000"/>
                  </a:lnSpc>
                  <a:spcBef>
                    <a:spcPts val="0"/>
                  </a:spcBef>
                  <a:spcAft>
                    <a:spcPts val="600"/>
                  </a:spcAft>
                  <a:buNone/>
                </a:pPr>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FB59E695-66BA-40D0-A85B-0E98EF92A235}"/>
                  </a:ext>
                </a:extLst>
              </p:cNvPr>
              <p:cNvSpPr>
                <a:spLocks noGrp="1" noRot="1" noChangeAspect="1" noMove="1" noResize="1" noEditPoints="1" noAdjustHandles="1" noChangeArrowheads="1" noChangeShapeType="1" noTextEdit="1"/>
              </p:cNvSpPr>
              <p:nvPr>
                <p:ph idx="1"/>
              </p:nvPr>
            </p:nvSpPr>
            <p:spPr>
              <a:xfrm>
                <a:off x="1436914" y="1375954"/>
                <a:ext cx="8648181" cy="5384466"/>
              </a:xfrm>
              <a:blipFill>
                <a:blip r:embed="rId2"/>
                <a:stretch>
                  <a:fillRect l="-1128" t="-906" r="-1340"/>
                </a:stretch>
              </a:blipFill>
            </p:spPr>
            <p:txBody>
              <a:bodyPr/>
              <a:lstStyle/>
              <a:p>
                <a:r>
                  <a:rPr lang="en-US">
                    <a:noFill/>
                  </a:rPr>
                  <a:t> </a:t>
                </a:r>
              </a:p>
            </p:txBody>
          </p:sp>
        </mc:Fallback>
      </mc:AlternateContent>
      <p:pic>
        <p:nvPicPr>
          <p:cNvPr id="4" name="Picture 3" descr="Image result for smiley face images">
            <a:extLst>
              <a:ext uri="{FF2B5EF4-FFF2-40B4-BE49-F238E27FC236}">
                <a16:creationId xmlns:a16="http://schemas.microsoft.com/office/drawing/2014/main" id="{6B6FBD38-5A32-4431-B4A9-0845BA62189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771310">
            <a:off x="438829" y="2222457"/>
            <a:ext cx="577659" cy="382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254599"/>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56678" y="4251568"/>
            <a:ext cx="10036164" cy="398585"/>
          </a:xfrm>
          <a:prstGeom prst="rect">
            <a:avLst/>
          </a:prstGeom>
          <a:solidFill>
            <a:srgbClr val="FFFF00"/>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515291" y="208371"/>
            <a:ext cx="8290560" cy="1002121"/>
          </a:xfrm>
          <a:solidFill>
            <a:srgbClr val="FFFF00"/>
          </a:solidFill>
        </p:spPr>
        <p:txBody>
          <a:bodyPr>
            <a:normAutofit/>
          </a:bodyPr>
          <a:lstStyle/>
          <a:p>
            <a:r>
              <a:rPr lang="en-US" sz="3200" dirty="0">
                <a:latin typeface="+mn-lt"/>
              </a:rPr>
              <a:t>Hash Functions </a:t>
            </a:r>
            <a:r>
              <a:rPr lang="en-US" sz="2800" dirty="0">
                <a:latin typeface="+mn-lt"/>
              </a:rPr>
              <a:t>– What makes a good hash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715316" y="1776435"/>
                <a:ext cx="8409759" cy="4873194"/>
              </a:xfrm>
            </p:spPr>
            <p:txBody>
              <a:bodyPr>
                <a:noAutofit/>
              </a:bodyPr>
              <a:lstStyle/>
              <a:p>
                <a:pPr marL="461963" indent="-461963">
                  <a:lnSpc>
                    <a:spcPct val="150000"/>
                  </a:lnSpc>
                  <a:spcBef>
                    <a:spcPts val="0"/>
                  </a:spcBef>
                  <a:spcAft>
                    <a:spcPts val="600"/>
                  </a:spcAft>
                </a:pPr>
                <a:r>
                  <a:rPr lang="en-US" sz="2400" dirty="0">
                    <a:latin typeface="Times New Roman" panose="02020603050405020304" pitchFamily="18" charset="0"/>
                    <a:cs typeface="Times New Roman" panose="02020603050405020304" pitchFamily="18" charset="0"/>
                  </a:rPr>
                  <a:t>Let U be the large set of possible keys and let m be the size of a table.  Assume that U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r>
                      <a:rPr lang="en-US" sz="2400" i="1">
                        <a:latin typeface="Cambria Math" panose="02040503050406030204" pitchFamily="18" charset="0"/>
                        <a:ea typeface="Cambria Math" panose="02040503050406030204" pitchFamily="18" charset="0"/>
                        <a:cs typeface="Times New Roman" panose="02020603050405020304" pitchFamily="18" charset="0"/>
                      </a:rPr>
                      <m:t>𝑚</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i="1">
                        <a:latin typeface="Cambria Math" panose="02040503050406030204" pitchFamily="18" charset="0"/>
                        <a:ea typeface="Cambria Math" panose="02040503050406030204" pitchFamily="18" charset="0"/>
                        <a:cs typeface="Times New Roman" panose="02020603050405020304" pitchFamily="18" charset="0"/>
                      </a:rPr>
                      <m:t> </m:t>
                    </m:r>
                  </m:oMath>
                </a14:m>
                <a:endParaRPr lang="en-US" sz="2400" dirty="0">
                  <a:latin typeface="Times New Roman" panose="02020603050405020304" pitchFamily="18" charset="0"/>
                  <a:cs typeface="Times New Roman" panose="02020603050405020304" pitchFamily="18" charset="0"/>
                </a:endParaRPr>
              </a:p>
              <a:p>
                <a:pPr marL="461963" indent="-461963">
                  <a:lnSpc>
                    <a:spcPct val="150000"/>
                  </a:lnSpc>
                  <a:spcBef>
                    <a:spcPts val="0"/>
                  </a:spcBef>
                  <a:spcAft>
                    <a:spcPts val="600"/>
                  </a:spcAft>
                </a:pPr>
                <a:r>
                  <a:rPr lang="en-US" sz="2400" dirty="0">
                    <a:latin typeface="Times New Roman" panose="02020603050405020304" pitchFamily="18" charset="0"/>
                    <a:cs typeface="Times New Roman" panose="02020603050405020304" pitchFamily="18" charset="0"/>
                  </a:rPr>
                  <a:t>A </a:t>
                </a:r>
                <a:r>
                  <a:rPr lang="en-US" sz="2400" dirty="0">
                    <a:solidFill>
                      <a:srgbClr val="0000FF"/>
                    </a:solidFill>
                    <a:latin typeface="Times New Roman" panose="02020603050405020304" pitchFamily="18" charset="0"/>
                    <a:cs typeface="Times New Roman" panose="02020603050405020304" pitchFamily="18" charset="0"/>
                  </a:rPr>
                  <a:t>hash function </a:t>
                </a:r>
                <a:r>
                  <a:rPr lang="en-US" sz="2400" dirty="0">
                    <a:latin typeface="Times New Roman" panose="02020603050405020304" pitchFamily="18" charset="0"/>
                    <a:cs typeface="Times New Roman" panose="02020603050405020304" pitchFamily="18" charset="0"/>
                  </a:rPr>
                  <a:t>h: U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{0, 1, …., m-1}, converting a key into </a:t>
                </a:r>
                <a:r>
                  <a:rPr lang="en-US" sz="2400" dirty="0">
                    <a:solidFill>
                      <a:srgbClr val="0000FF"/>
                    </a:solidFill>
                    <a:latin typeface="Times New Roman" panose="02020603050405020304" pitchFamily="18" charset="0"/>
                    <a:cs typeface="Times New Roman" panose="02020603050405020304" pitchFamily="18" charset="0"/>
                  </a:rPr>
                  <a:t>the hash value </a:t>
                </a:r>
                <a:r>
                  <a:rPr lang="en-US" sz="2400" dirty="0">
                    <a:latin typeface="Times New Roman" panose="02020603050405020304" pitchFamily="18" charset="0"/>
                    <a:cs typeface="Times New Roman" panose="02020603050405020304" pitchFamily="18" charset="0"/>
                  </a:rPr>
                  <a:t>(referred to as an array index). </a:t>
                </a:r>
              </a:p>
              <a:p>
                <a:pPr marL="461963" indent="-461963">
                  <a:lnSpc>
                    <a:spcPct val="150000"/>
                  </a:lnSpc>
                  <a:spcBef>
                    <a:spcPts val="0"/>
                  </a:spcBef>
                  <a:spcAft>
                    <a:spcPts val="600"/>
                  </a:spcAft>
                </a:pPr>
                <a:r>
                  <a:rPr lang="en-US" sz="2400" dirty="0">
                    <a:solidFill>
                      <a:srgbClr val="0000FF"/>
                    </a:solidFill>
                    <a:latin typeface="Times New Roman" panose="02020603050405020304" pitchFamily="18" charset="0"/>
                    <a:cs typeface="Times New Roman" panose="02020603050405020304" pitchFamily="18" charset="0"/>
                  </a:rPr>
                  <a:t>What makes a good hash function?</a:t>
                </a:r>
              </a:p>
              <a:p>
                <a:pPr marL="461963" indent="-461963">
                  <a:lnSpc>
                    <a:spcPct val="150000"/>
                  </a:lnSpc>
                  <a:spcBef>
                    <a:spcPts val="0"/>
                  </a:spcBef>
                  <a:spcAft>
                    <a:spcPts val="600"/>
                  </a:spcAft>
                </a:pPr>
                <a:r>
                  <a:rPr lang="en-US" sz="2400" dirty="0">
                    <a:latin typeface="Times New Roman" panose="02020603050405020304" pitchFamily="18" charset="0"/>
                    <a:cs typeface="Times New Roman" panose="02020603050405020304" pitchFamily="18" charset="0"/>
                  </a:rPr>
                  <a:t>What do we do if two or more distinct keys have the same hash value (a collision)?</a:t>
                </a:r>
              </a:p>
              <a:p>
                <a:pPr marL="0" indent="0">
                  <a:buNone/>
                </a:pPr>
                <a:endParaRPr lang="en-US" sz="22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1D04753-A56B-4DD9-9689-2924ADFF8C76}"/>
                  </a:ext>
                </a:extLst>
              </p:cNvPr>
              <p:cNvSpPr>
                <a:spLocks noGrp="1" noRot="1" noChangeAspect="1" noMove="1" noResize="1" noEditPoints="1" noAdjustHandles="1" noChangeArrowheads="1" noChangeShapeType="1" noTextEdit="1"/>
              </p:cNvSpPr>
              <p:nvPr>
                <p:ph idx="1"/>
              </p:nvPr>
            </p:nvSpPr>
            <p:spPr>
              <a:xfrm>
                <a:off x="1715316" y="1776435"/>
                <a:ext cx="8409759" cy="4873194"/>
              </a:xfrm>
              <a:blipFill>
                <a:blip r:embed="rId2"/>
                <a:stretch>
                  <a:fillRect l="-942" r="-1957"/>
                </a:stretch>
              </a:blipFill>
            </p:spPr>
            <p:txBody>
              <a:bodyPr/>
              <a:lstStyle/>
              <a:p>
                <a:r>
                  <a:rPr lang="en-US">
                    <a:noFill/>
                  </a:rPr>
                  <a:t> </a:t>
                </a:r>
              </a:p>
            </p:txBody>
          </p:sp>
        </mc:Fallback>
      </mc:AlternateContent>
    </p:spTree>
    <p:extLst>
      <p:ext uri="{BB962C8B-B14F-4D97-AF65-F5344CB8AC3E}">
        <p14:creationId xmlns:p14="http://schemas.microsoft.com/office/powerpoint/2010/main" val="641928586"/>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515291" y="208371"/>
            <a:ext cx="8290560" cy="1002121"/>
          </a:xfrm>
          <a:solidFill>
            <a:srgbClr val="FFFF00"/>
          </a:solidFill>
        </p:spPr>
        <p:txBody>
          <a:bodyPr>
            <a:normAutofit/>
          </a:bodyPr>
          <a:lstStyle/>
          <a:p>
            <a:r>
              <a:rPr lang="en-US" sz="3200" dirty="0">
                <a:latin typeface="+mn-lt"/>
              </a:rPr>
              <a:t>Hash Function </a:t>
            </a:r>
            <a:r>
              <a:rPr lang="en-US" sz="2800" dirty="0">
                <a:latin typeface="+mn-lt"/>
              </a:rPr>
              <a:t>– What makes a good hash function?</a:t>
            </a:r>
          </a:p>
        </p:txBody>
      </p:sp>
      <p:sp>
        <p:nvSpPr>
          <p:cNvPr id="4" name="TextBox 3">
            <a:extLst>
              <a:ext uri="{FF2B5EF4-FFF2-40B4-BE49-F238E27FC236}">
                <a16:creationId xmlns:a16="http://schemas.microsoft.com/office/drawing/2014/main" id="{74240D5E-A549-2F6F-3B88-9F117FC474CB}"/>
              </a:ext>
            </a:extLst>
          </p:cNvPr>
          <p:cNvSpPr txBox="1"/>
          <p:nvPr/>
        </p:nvSpPr>
        <p:spPr>
          <a:xfrm>
            <a:off x="1154430" y="1417321"/>
            <a:ext cx="9853539" cy="3657600"/>
          </a:xfrm>
          <a:prstGeom prst="rect">
            <a:avLst/>
          </a:prstGeom>
          <a:solidFill>
            <a:srgbClr val="FFFF00"/>
          </a:solidFill>
        </p:spPr>
        <p:txBody>
          <a:bodyPr wrap="square" rtlCol="0">
            <a:spAutoFit/>
          </a:bodyPr>
          <a:lstStyle/>
          <a:p>
            <a:endParaRPr lang="en-US" dirty="0"/>
          </a:p>
        </p:txBody>
      </p:sp>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417320" y="1417320"/>
            <a:ext cx="9148178" cy="5059313"/>
          </a:xfrm>
        </p:spPr>
        <p:txBody>
          <a:bodyPr>
            <a:noAutofit/>
          </a:bodyPr>
          <a:lstStyle/>
          <a:p>
            <a:pPr marL="461963" indent="-461963">
              <a:lnSpc>
                <a:spcPct val="100000"/>
              </a:lnSpc>
              <a:spcBef>
                <a:spcPts val="0"/>
              </a:spcBef>
              <a:spcAft>
                <a:spcPts val="600"/>
              </a:spcAft>
            </a:pPr>
            <a:r>
              <a:rPr lang="en-US" sz="2400" dirty="0">
                <a:solidFill>
                  <a:srgbClr val="0000FF"/>
                </a:solidFill>
                <a:latin typeface="Times New Roman" panose="02020603050405020304" pitchFamily="18" charset="0"/>
                <a:cs typeface="Times New Roman" panose="02020603050405020304" pitchFamily="18" charset="0"/>
              </a:rPr>
              <a:t>What makes a good hash function?</a:t>
            </a:r>
          </a:p>
          <a:p>
            <a:pPr marL="461963" indent="-461963">
              <a:lnSpc>
                <a:spcPct val="100000"/>
              </a:lnSpc>
              <a:spcBef>
                <a:spcPts val="0"/>
              </a:spcBef>
              <a:spcAft>
                <a:spcPts val="600"/>
              </a:spcAft>
            </a:pPr>
            <a:r>
              <a:rPr lang="en-US" sz="2400" dirty="0">
                <a:solidFill>
                  <a:srgbClr val="0000FF"/>
                </a:solidFill>
                <a:latin typeface="Times New Roman" panose="02020603050405020304" pitchFamily="18" charset="0"/>
                <a:cs typeface="Times New Roman" panose="02020603050405020304" pitchFamily="18" charset="0"/>
              </a:rPr>
              <a:t>A good hash function is easy to compute and has minimal collisions.</a:t>
            </a:r>
          </a:p>
          <a:p>
            <a:pPr marL="461963" indent="-461963">
              <a:lnSpc>
                <a:spcPct val="100000"/>
              </a:lnSpc>
              <a:spcBef>
                <a:spcPts val="0"/>
              </a:spcBef>
              <a:spcAft>
                <a:spcPts val="600"/>
              </a:spcAft>
            </a:pPr>
            <a:r>
              <a:rPr lang="en-US" sz="2400" dirty="0">
                <a:solidFill>
                  <a:srgbClr val="0000FF"/>
                </a:solidFill>
                <a:latin typeface="Times New Roman" panose="02020603050405020304" pitchFamily="18" charset="0"/>
                <a:cs typeface="Times New Roman" panose="02020603050405020304" pitchFamily="18" charset="0"/>
              </a:rPr>
              <a:t>A good hash function satisfies (approximately) the assumption of simple uniform hashing: each key is equally likely to hash to any of the m slots, independently of where any other key has hashed to.</a:t>
            </a:r>
          </a:p>
          <a:p>
            <a:pPr marL="919163" lvl="1" indent="-461963">
              <a:lnSpc>
                <a:spcPct val="100000"/>
              </a:lnSpc>
              <a:spcBef>
                <a:spcPts val="0"/>
              </a:spcBef>
              <a:spcAft>
                <a:spcPts val="600"/>
              </a:spcAft>
            </a:pPr>
            <a:r>
              <a:rPr lang="en-US" dirty="0">
                <a:solidFill>
                  <a:srgbClr val="0000FF"/>
                </a:solidFill>
                <a:latin typeface="Times New Roman" panose="02020603050405020304" pitchFamily="18" charset="0"/>
                <a:cs typeface="Times New Roman" panose="02020603050405020304" pitchFamily="18" charset="0"/>
              </a:rPr>
              <a:t>For a random key, the probability of each hash value would be equally likely.</a:t>
            </a:r>
          </a:p>
          <a:p>
            <a:pPr marL="919163" lvl="1" indent="-461963">
              <a:lnSpc>
                <a:spcPct val="100000"/>
              </a:lnSpc>
              <a:spcBef>
                <a:spcPts val="0"/>
              </a:spcBef>
              <a:spcAft>
                <a:spcPts val="600"/>
              </a:spcAft>
            </a:pPr>
            <a:r>
              <a:rPr lang="en-US" dirty="0">
                <a:solidFill>
                  <a:srgbClr val="0000FF"/>
                </a:solidFill>
                <a:latin typeface="Times New Roman" panose="02020603050405020304" pitchFamily="18" charset="0"/>
                <a:cs typeface="Times New Roman" panose="02020603050405020304" pitchFamily="18" charset="0"/>
              </a:rPr>
              <a:t>Assure keys with their records are distributed evenly throughout the hash table</a:t>
            </a:r>
          </a:p>
          <a:p>
            <a:pPr marL="919163" lvl="1" indent="-461963">
              <a:lnSpc>
                <a:spcPct val="100000"/>
              </a:lnSpc>
              <a:spcBef>
                <a:spcPts val="0"/>
              </a:spcBef>
              <a:spcAft>
                <a:spcPts val="600"/>
              </a:spcAft>
            </a:pPr>
            <a:r>
              <a:rPr lang="en-US" dirty="0">
                <a:solidFill>
                  <a:srgbClr val="0000FF"/>
                </a:solidFill>
                <a:latin typeface="Times New Roman" panose="02020603050405020304" pitchFamily="18" charset="0"/>
                <a:cs typeface="Times New Roman" panose="02020603050405020304" pitchFamily="18" charset="0"/>
              </a:rPr>
              <a:t>This assurance </a:t>
            </a:r>
          </a:p>
          <a:p>
            <a:pPr marL="1376363" lvl="2" indent="-461963">
              <a:lnSpc>
                <a:spcPct val="100000"/>
              </a:lnSpc>
              <a:spcBef>
                <a:spcPts val="0"/>
              </a:spcBef>
              <a:spcAft>
                <a:spcPts val="600"/>
              </a:spcAft>
            </a:pPr>
            <a:r>
              <a:rPr lang="en-US" sz="2400" dirty="0">
                <a:solidFill>
                  <a:srgbClr val="0000FF"/>
                </a:solidFill>
                <a:latin typeface="Times New Roman" panose="02020603050405020304" pitchFamily="18" charset="0"/>
                <a:cs typeface="Times New Roman" panose="02020603050405020304" pitchFamily="18" charset="0"/>
              </a:rPr>
              <a:t>depends on what the distribution of possible key values is.</a:t>
            </a:r>
          </a:p>
          <a:p>
            <a:pPr marL="1376363" lvl="2" indent="-461963">
              <a:lnSpc>
                <a:spcPct val="100000"/>
              </a:lnSpc>
              <a:spcBef>
                <a:spcPts val="0"/>
              </a:spcBef>
              <a:spcAft>
                <a:spcPts val="600"/>
              </a:spcAft>
            </a:pPr>
            <a:r>
              <a:rPr lang="en-US" sz="2400" dirty="0">
                <a:solidFill>
                  <a:srgbClr val="0000FF"/>
                </a:solidFill>
                <a:latin typeface="Times New Roman" panose="02020603050405020304" pitchFamily="18" charset="0"/>
                <a:cs typeface="Times New Roman" panose="02020603050405020304" pitchFamily="18" charset="0"/>
              </a:rPr>
              <a:t>This distribution may not be known ahead of time.</a:t>
            </a: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3696954"/>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515291" y="208371"/>
            <a:ext cx="8290560" cy="1002121"/>
          </a:xfrm>
        </p:spPr>
        <p:txBody>
          <a:bodyPr>
            <a:normAutofit/>
          </a:bodyPr>
          <a:lstStyle/>
          <a:p>
            <a:r>
              <a:rPr lang="en-US" sz="3200" dirty="0">
                <a:latin typeface="+mn-lt"/>
              </a:rPr>
              <a:t>Hash Functions </a:t>
            </a:r>
            <a:r>
              <a:rPr lang="en-US" sz="2800" dirty="0">
                <a:latin typeface="+mn-lt"/>
              </a:rPr>
              <a:t>– What makes a good hash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515290" y="1050472"/>
                <a:ext cx="9411789" cy="5439137"/>
              </a:xfrm>
            </p:spPr>
            <p:txBody>
              <a:bodyPr>
                <a:noAutofit/>
              </a:bodyPr>
              <a:lstStyle/>
              <a:p>
                <a:pPr marL="461963" indent="-461963">
                  <a:lnSpc>
                    <a:spcPct val="100000"/>
                  </a:lnSpc>
                  <a:spcBef>
                    <a:spcPts val="0"/>
                  </a:spcBef>
                  <a:spcAft>
                    <a:spcPts val="600"/>
                  </a:spcAft>
                </a:pPr>
                <a:r>
                  <a:rPr lang="en-US" sz="2200" dirty="0">
                    <a:solidFill>
                      <a:srgbClr val="0000FF"/>
                    </a:solidFill>
                    <a:latin typeface="Times New Roman" panose="02020603050405020304" pitchFamily="18" charset="0"/>
                    <a:cs typeface="Times New Roman" panose="02020603050405020304" pitchFamily="18" charset="0"/>
                  </a:rPr>
                  <a:t>A good hash function satisfies (approximately) the assumption of simple uniform hashing: each key is equally likely to hash to any of the m slots.</a:t>
                </a:r>
              </a:p>
              <a:p>
                <a:pPr marL="857250" indent="-400050">
                  <a:lnSpc>
                    <a:spcPct val="100000"/>
                  </a:lnSpc>
                  <a:spcBef>
                    <a:spcPts val="0"/>
                  </a:spcBef>
                </a:pPr>
                <a:r>
                  <a:rPr lang="en-US" sz="2200" dirty="0">
                    <a:latin typeface="Times New Roman" panose="02020603050405020304" pitchFamily="18" charset="0"/>
                    <a:cs typeface="Times New Roman" panose="02020603050405020304" pitchFamily="18" charset="0"/>
                  </a:rPr>
                  <a:t>Assume: Let P be a probability distribution. The probability P(k) is that the key k is drawn independently from U. </a:t>
                </a:r>
              </a:p>
              <a:p>
                <a:pPr marL="857250" indent="-400050">
                  <a:lnSpc>
                    <a:spcPct val="100000"/>
                  </a:lnSpc>
                  <a:spcBef>
                    <a:spcPts val="0"/>
                  </a:spcBef>
                  <a:buNone/>
                </a:pPr>
                <a:r>
                  <a:rPr lang="en-US" sz="2200" dirty="0">
                    <a:latin typeface="Times New Roman" panose="02020603050405020304" pitchFamily="18" charset="0"/>
                    <a:cs typeface="Times New Roman" panose="02020603050405020304" pitchFamily="18" charset="0"/>
                  </a:rPr>
                  <a:t>      Then, the assumption of simple uniform hashing is that </a:t>
                </a:r>
              </a:p>
              <a:p>
                <a:pPr marL="0" indent="0">
                  <a:lnSpc>
                    <a:spcPct val="100000"/>
                  </a:lnSpc>
                  <a:spcBef>
                    <a:spcPts val="0"/>
                  </a:spcBef>
                  <a:spcAft>
                    <a:spcPts val="600"/>
                  </a:spcAft>
                  <a:buNone/>
                </a:pPr>
                <a:r>
                  <a:rPr lang="en-US" sz="2200" dirty="0">
                    <a:cs typeface="Times New Roman" panose="02020603050405020304" pitchFamily="18" charset="0"/>
                  </a:rPr>
                  <a:t>	        </a:t>
                </a:r>
                <a14:m>
                  <m:oMath xmlns:m="http://schemas.openxmlformats.org/officeDocument/2006/math">
                    <m:nary>
                      <m:naryPr>
                        <m:chr m:val="∑"/>
                        <m:supHide m:val="on"/>
                        <m:ctrlPr>
                          <a:rPr lang="en-US" sz="2200" i="1" smtClean="0">
                            <a:latin typeface="Cambria Math" panose="02040503050406030204" pitchFamily="18" charset="0"/>
                            <a:cs typeface="Times New Roman" panose="02020603050405020304" pitchFamily="18" charset="0"/>
                          </a:rPr>
                        </m:ctrlPr>
                      </m:naryPr>
                      <m:sub>
                        <m:r>
                          <m:rPr>
                            <m:brk m:alnAt="7"/>
                          </m:rPr>
                          <a:rPr lang="en-US" sz="2200" b="0" i="1" smtClean="0">
                            <a:latin typeface="Cambria Math" panose="02040503050406030204" pitchFamily="18" charset="0"/>
                            <a:cs typeface="Times New Roman" panose="02020603050405020304" pitchFamily="18" charset="0"/>
                          </a:rPr>
                          <m:t>𝑘</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h</m:t>
                        </m:r>
                        <m:d>
                          <m:dPr>
                            <m:ctrlPr>
                              <a:rPr lang="en-US" sz="2200" b="0" i="1" smtClean="0">
                                <a:latin typeface="Cambria Math" panose="02040503050406030204" pitchFamily="18" charset="0"/>
                                <a:cs typeface="Times New Roman" panose="02020603050405020304" pitchFamily="18" charset="0"/>
                              </a:rPr>
                            </m:ctrlPr>
                          </m:dPr>
                          <m:e>
                            <m:r>
                              <m:rPr>
                                <m:brk m:alnAt="7"/>
                              </m:rPr>
                              <a:rPr lang="en-US" sz="2200" b="0" i="1" smtClean="0">
                                <a:latin typeface="Cambria Math" panose="02040503050406030204" pitchFamily="18" charset="0"/>
                                <a:cs typeface="Times New Roman" panose="02020603050405020304" pitchFamily="18" charset="0"/>
                              </a:rPr>
                              <m:t>𝑘</m:t>
                            </m:r>
                          </m:e>
                        </m:d>
                        <m:r>
                          <m:rPr>
                            <m:brk m:alnAt="7"/>
                          </m:rP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𝑗</m:t>
                        </m:r>
                      </m:sub>
                      <m:sup/>
                      <m:e>
                        <m:r>
                          <a:rPr lang="en-US" sz="2200" b="0" i="1" smtClean="0">
                            <a:latin typeface="Cambria Math" panose="02040503050406030204" pitchFamily="18" charset="0"/>
                            <a:cs typeface="Times New Roman" panose="02020603050405020304" pitchFamily="18" charset="0"/>
                          </a:rPr>
                          <m:t>𝑃</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𝑘</m:t>
                            </m:r>
                          </m:e>
                        </m:d>
                        <m:r>
                          <a:rPr lang="en-US" sz="2200" b="0" i="1" smtClean="0">
                            <a:latin typeface="Cambria Math" panose="02040503050406030204" pitchFamily="18" charset="0"/>
                            <a:cs typeface="Times New Roman" panose="02020603050405020304" pitchFamily="18" charset="0"/>
                          </a:rPr>
                          <m:t>= </m:t>
                        </m:r>
                        <m:f>
                          <m:fPr>
                            <m:ctrlPr>
                              <a:rPr lang="en-US" sz="2200" b="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1</m:t>
                            </m:r>
                          </m:num>
                          <m:den>
                            <m:r>
                              <a:rPr lang="en-US" sz="2200" b="0" i="1" smtClean="0">
                                <a:latin typeface="Cambria Math" panose="02040503050406030204" pitchFamily="18" charset="0"/>
                                <a:cs typeface="Times New Roman" panose="02020603050405020304" pitchFamily="18" charset="0"/>
                              </a:rPr>
                              <m:t>𝑚</m:t>
                            </m:r>
                          </m:den>
                        </m:f>
                      </m:e>
                    </m:nary>
                  </m:oMath>
                </a14:m>
                <a:r>
                  <a:rPr lang="en-US" sz="2200" dirty="0">
                    <a:latin typeface="Times New Roman" panose="02020603050405020304" pitchFamily="18" charset="0"/>
                    <a:cs typeface="Times New Roman" panose="02020603050405020304" pitchFamily="18" charset="0"/>
                  </a:rPr>
                  <a:t>  for</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a:solidFill>
                      <a:srgbClr val="0000FF"/>
                    </a:solidFill>
                    <a:cs typeface="Times New Roman" panose="02020603050405020304" pitchFamily="18" charset="0"/>
                  </a:rPr>
                  <a:t>0 </a:t>
                </a:r>
                <a14:m>
                  <m:oMath xmlns:m="http://schemas.openxmlformats.org/officeDocument/2006/math">
                    <m:r>
                      <a:rPr lang="en-US"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i="1" dirty="0">
                    <a:solidFill>
                      <a:srgbClr val="0000FF"/>
                    </a:solidFill>
                    <a:cs typeface="Times New Roman" panose="02020603050405020304" pitchFamily="18" charset="0"/>
                  </a:rPr>
                  <a:t> j </a:t>
                </a:r>
                <a:r>
                  <a:rPr lang="en-US" sz="2400" dirty="0">
                    <a:solidFill>
                      <a:srgbClr val="0000FF"/>
                    </a:solidFill>
                    <a:cs typeface="Times New Roman" panose="02020603050405020304" pitchFamily="18" charset="0"/>
                  </a:rPr>
                  <a:t>&lt; </a:t>
                </a:r>
                <a:r>
                  <a:rPr lang="en-US" sz="2400" i="1" dirty="0">
                    <a:solidFill>
                      <a:srgbClr val="0000FF"/>
                    </a:solidFill>
                    <a:cs typeface="Times New Roman" panose="02020603050405020304" pitchFamily="18" charset="0"/>
                  </a:rPr>
                  <a:t>m</a:t>
                </a:r>
                <a:r>
                  <a:rPr lang="en-US" sz="2400" dirty="0">
                    <a:solidFill>
                      <a:srgbClr val="0000FF"/>
                    </a:solidFill>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12.1</a:t>
                </a:r>
              </a:p>
              <a:p>
                <a:pPr marL="914400" indent="-461963">
                  <a:lnSpc>
                    <a:spcPct val="100000"/>
                  </a:lnSpc>
                  <a:spcBef>
                    <a:spcPts val="0"/>
                  </a:spcBef>
                  <a:spcAft>
                    <a:spcPts val="600"/>
                  </a:spcAft>
                </a:pPr>
                <a:r>
                  <a:rPr lang="en-US" sz="2200" dirty="0">
                    <a:latin typeface="Times New Roman" panose="02020603050405020304" pitchFamily="18" charset="0"/>
                    <a:cs typeface="Times New Roman" panose="02020603050405020304" pitchFamily="18" charset="0"/>
                  </a:rPr>
                  <a:t>It is generally not possible to check this condition, since P is usually </a:t>
                </a:r>
                <a:r>
                  <a:rPr lang="en-US" sz="2400" dirty="0">
                    <a:latin typeface="Times New Roman" panose="02020603050405020304" pitchFamily="18" charset="0"/>
                    <a:cs typeface="Times New Roman" panose="02020603050405020304" pitchFamily="18" charset="0"/>
                  </a:rPr>
                  <a:t>unknown.  </a:t>
                </a:r>
                <a:r>
                  <a:rPr lang="en-US" sz="2200" dirty="0">
                    <a:latin typeface="Times New Roman" panose="02020603050405020304" pitchFamily="18" charset="0"/>
                    <a:cs typeface="Times New Roman" panose="02020603050405020304" pitchFamily="18" charset="0"/>
                  </a:rPr>
                  <a:t>P is rarely known.</a:t>
                </a:r>
              </a:p>
              <a:p>
                <a:pPr marL="919163" lvl="1" indent="-461963">
                  <a:lnSpc>
                    <a:spcPct val="100000"/>
                  </a:lnSpc>
                  <a:spcBef>
                    <a:spcPts val="0"/>
                  </a:spcBef>
                  <a:spcAft>
                    <a:spcPts val="600"/>
                  </a:spcAft>
                </a:pPr>
                <a:r>
                  <a:rPr lang="en-US" sz="2200" dirty="0">
                    <a:latin typeface="Times New Roman" panose="02020603050405020304" pitchFamily="18" charset="0"/>
                    <a:cs typeface="Times New Roman" panose="02020603050405020304" pitchFamily="18" charset="0"/>
                  </a:rPr>
                  <a:t>Suppose keys are known to be random real numbers k’s independently and uniformly distributed in the range 0 </a:t>
                </a:r>
                <a14:m>
                  <m:oMath xmlns:m="http://schemas.openxmlformats.org/officeDocument/2006/math">
                    <m:r>
                      <a:rPr lang="en-US" sz="2200" i="1" smtClean="0">
                        <a:latin typeface="Cambria Math" panose="02040503050406030204" pitchFamily="18" charset="0"/>
                        <a:ea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𝑘</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&lt;1</m:t>
                    </m:r>
                  </m:oMath>
                </a14:m>
                <a:r>
                  <a:rPr lang="en-US" sz="2200" dirty="0">
                    <a:latin typeface="Times New Roman" panose="02020603050405020304" pitchFamily="18" charset="0"/>
                    <a:cs typeface="Times New Roman" panose="02020603050405020304" pitchFamily="18" charset="0"/>
                  </a:rPr>
                  <a:t>.  that is, the probability distribution </a:t>
                </a:r>
                <a:r>
                  <a:rPr lang="en-US" sz="2200" i="1" dirty="0">
                    <a:cs typeface="Times New Roman" panose="02020603050405020304" pitchFamily="18" charset="0"/>
                  </a:rPr>
                  <a:t>P(k) </a:t>
                </a:r>
                <a:r>
                  <a:rPr lang="en-US" sz="2200" dirty="0">
                    <a:latin typeface="Times New Roman" panose="02020603050405020304" pitchFamily="18" charset="0"/>
                    <a:cs typeface="Times New Roman" panose="02020603050405020304" pitchFamily="18" charset="0"/>
                  </a:rPr>
                  <a:t>of each hash value would be equally likely.  In this case, the hash function    </a:t>
                </a:r>
              </a:p>
              <a:p>
                <a:pPr marL="914400" lvl="2" indent="0">
                  <a:lnSpc>
                    <a:spcPct val="100000"/>
                  </a:lnSpc>
                  <a:spcBef>
                    <a:spcPts val="0"/>
                  </a:spcBef>
                  <a:spcAft>
                    <a:spcPts val="600"/>
                  </a:spcAft>
                  <a:buNone/>
                </a:pPr>
                <a:r>
                  <a:rPr lang="en-US" sz="2200" dirty="0">
                    <a:latin typeface="Times New Roman" panose="02020603050405020304" pitchFamily="18" charset="0"/>
                    <a:cs typeface="Times New Roman" panose="02020603050405020304" pitchFamily="18" charset="0"/>
                  </a:rPr>
                  <a:t>	 	</a:t>
                </a:r>
                <a:r>
                  <a:rPr lang="en-US" sz="2200" dirty="0">
                    <a:solidFill>
                      <a:srgbClr val="0000FF"/>
                    </a:solidFill>
                    <a:latin typeface="Times New Roman" panose="02020603050405020304" pitchFamily="18" charset="0"/>
                    <a:cs typeface="Times New Roman" panose="02020603050405020304" pitchFamily="18" charset="0"/>
                  </a:rPr>
                  <a:t>h(k) =  </a:t>
                </a:r>
                <a:r>
                  <a:rPr lang="en-US" sz="2200" baseline="-250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a:t>
                </a:r>
                <a:r>
                  <a:rPr lang="en-US" sz="2200" dirty="0">
                    <a:solidFill>
                      <a:srgbClr val="0000FF"/>
                    </a:solidFill>
                    <a:latin typeface="Times New Roman" panose="02020603050405020304" pitchFamily="18" charset="0"/>
                    <a:cs typeface="Times New Roman" panose="02020603050405020304" pitchFamily="18" charset="0"/>
                  </a:rPr>
                  <a:t>km </a:t>
                </a:r>
                <a:r>
                  <a:rPr lang="en-US" sz="2200" baseline="-250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a:t>
                </a:r>
                <a:r>
                  <a:rPr lang="en-US" sz="2200" dirty="0">
                    <a:solidFill>
                      <a:srgbClr val="0000FF"/>
                    </a:solidFill>
                    <a:latin typeface="Times New Roman" panose="02020603050405020304" pitchFamily="18" charset="0"/>
                    <a:cs typeface="Times New Roman" panose="02020603050405020304" pitchFamily="18" charset="0"/>
                  </a:rPr>
                  <a:t>   </a:t>
                </a:r>
              </a:p>
              <a:p>
                <a:pPr marL="914400" lvl="2" indent="0">
                  <a:lnSpc>
                    <a:spcPct val="100000"/>
                  </a:lnSpc>
                  <a:spcBef>
                    <a:spcPts val="0"/>
                  </a:spcBef>
                  <a:spcAft>
                    <a:spcPts val="600"/>
                  </a:spcAft>
                  <a:buNone/>
                </a:pPr>
                <a:r>
                  <a:rPr lang="en-US" sz="2200" dirty="0">
                    <a:latin typeface="Times New Roman" panose="02020603050405020304" pitchFamily="18" charset="0"/>
                    <a:cs typeface="Times New Roman" panose="02020603050405020304" pitchFamily="18" charset="0"/>
                  </a:rPr>
                  <a:t>can be shown to satisfy equation 12.1, the condition of simple uniform hashing</a:t>
                </a:r>
                <a:r>
                  <a:rPr lang="en-US" sz="1800" dirty="0">
                    <a:latin typeface="Times New Roman" panose="02020603050405020304" pitchFamily="18" charset="0"/>
                    <a:cs typeface="Times New Roman" panose="02020603050405020304" pitchFamily="18" charset="0"/>
                  </a:rPr>
                  <a:t>.</a:t>
                </a:r>
                <a:r>
                  <a:rPr lang="en-US" sz="1800" dirty="0">
                    <a:solidFill>
                      <a:srgbClr val="0000FF"/>
                    </a:solidFill>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1D04753-A56B-4DD9-9689-2924ADFF8C76}"/>
                  </a:ext>
                </a:extLst>
              </p:cNvPr>
              <p:cNvSpPr>
                <a:spLocks noGrp="1" noRot="1" noChangeAspect="1" noMove="1" noResize="1" noEditPoints="1" noAdjustHandles="1" noChangeArrowheads="1" noChangeShapeType="1" noTextEdit="1"/>
              </p:cNvSpPr>
              <p:nvPr>
                <p:ph idx="1"/>
              </p:nvPr>
            </p:nvSpPr>
            <p:spPr>
              <a:xfrm>
                <a:off x="1515290" y="1050472"/>
                <a:ext cx="9411789" cy="5439137"/>
              </a:xfrm>
              <a:blipFill>
                <a:blip r:embed="rId2"/>
                <a:stretch>
                  <a:fillRect l="-778" t="-672" r="-65" b="-6607"/>
                </a:stretch>
              </a:blipFill>
            </p:spPr>
            <p:txBody>
              <a:bodyPr/>
              <a:lstStyle/>
              <a:p>
                <a:r>
                  <a:rPr lang="en-US">
                    <a:noFill/>
                  </a:rPr>
                  <a:t> </a:t>
                </a:r>
              </a:p>
            </p:txBody>
          </p:sp>
        </mc:Fallback>
      </mc:AlternateContent>
    </p:spTree>
    <p:extLst>
      <p:ext uri="{BB962C8B-B14F-4D97-AF65-F5344CB8AC3E}">
        <p14:creationId xmlns:p14="http://schemas.microsoft.com/office/powerpoint/2010/main" val="709883500"/>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64492" y="3634154"/>
            <a:ext cx="10042770" cy="2969845"/>
          </a:xfrm>
          <a:prstGeom prst="rect">
            <a:avLst/>
          </a:prstGeom>
          <a:solidFill>
            <a:srgbClr val="FFFF00"/>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515291" y="365125"/>
            <a:ext cx="9326880" cy="949325"/>
          </a:xfrm>
          <a:solidFill>
            <a:srgbClr val="FFFF00"/>
          </a:solidFill>
        </p:spPr>
        <p:txBody>
          <a:bodyPr>
            <a:normAutofit/>
          </a:bodyPr>
          <a:lstStyle/>
          <a:p>
            <a:r>
              <a:rPr lang="en-US" sz="3200" dirty="0">
                <a:latin typeface="+mn-lt"/>
              </a:rPr>
              <a:t>Hash Functions </a:t>
            </a:r>
            <a:r>
              <a:rPr lang="en-US" sz="2800" dirty="0">
                <a:latin typeface="+mn-lt"/>
              </a:rPr>
              <a:t>– What makes a good hash function?</a:t>
            </a:r>
          </a:p>
        </p:txBody>
      </p:sp>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515291" y="1217656"/>
            <a:ext cx="9524184" cy="5275219"/>
          </a:xfrm>
        </p:spPr>
        <p:txBody>
          <a:bodyPr>
            <a:normAutofit fontScale="25000" lnSpcReduction="20000"/>
          </a:bodyPr>
          <a:lstStyle/>
          <a:p>
            <a:pPr marL="0" indent="0">
              <a:lnSpc>
                <a:spcPct val="120000"/>
              </a:lnSpc>
              <a:spcAft>
                <a:spcPts val="600"/>
              </a:spcAft>
              <a:buNone/>
            </a:pPr>
            <a:r>
              <a:rPr lang="en-US" sz="9600" dirty="0">
                <a:solidFill>
                  <a:srgbClr val="0000FF"/>
                </a:solidFill>
                <a:latin typeface="Times New Roman" panose="02020603050405020304" pitchFamily="18" charset="0"/>
                <a:cs typeface="Times New Roman" panose="02020603050405020304" pitchFamily="18" charset="0"/>
              </a:rPr>
              <a:t>Interpreting keys as natural numbers</a:t>
            </a:r>
          </a:p>
          <a:p>
            <a:pPr>
              <a:lnSpc>
                <a:spcPct val="120000"/>
              </a:lnSpc>
              <a:spcAft>
                <a:spcPts val="600"/>
              </a:spcAft>
            </a:pPr>
            <a:r>
              <a:rPr lang="en-US" sz="8800" dirty="0">
                <a:latin typeface="Times New Roman" panose="02020603050405020304" pitchFamily="18" charset="0"/>
                <a:cs typeface="Times New Roman" panose="02020603050405020304" pitchFamily="18" charset="0"/>
              </a:rPr>
              <a:t>Assume that the universe of keys is the set N = {0, 1, 2, …} of natural numbers.</a:t>
            </a:r>
          </a:p>
          <a:p>
            <a:pPr>
              <a:lnSpc>
                <a:spcPct val="120000"/>
              </a:lnSpc>
              <a:spcAft>
                <a:spcPts val="600"/>
              </a:spcAft>
            </a:pPr>
            <a:r>
              <a:rPr lang="en-US" sz="8800" dirty="0">
                <a:latin typeface="Times New Roman" panose="02020603050405020304" pitchFamily="18" charset="0"/>
                <a:cs typeface="Times New Roman" panose="02020603050405020304" pitchFamily="18" charset="0"/>
              </a:rPr>
              <a:t>Find a way to interpret keys as large natural numbers, if they are not natural numbers. Then, compute the hash value.</a:t>
            </a:r>
          </a:p>
          <a:p>
            <a:pPr>
              <a:lnSpc>
                <a:spcPct val="120000"/>
              </a:lnSpc>
              <a:spcAft>
                <a:spcPts val="600"/>
              </a:spcAft>
            </a:pPr>
            <a:r>
              <a:rPr lang="en-US" sz="8800" dirty="0">
                <a:solidFill>
                  <a:srgbClr val="0000FF"/>
                </a:solidFill>
                <a:latin typeface="Times New Roman" panose="02020603050405020304" pitchFamily="18" charset="0"/>
                <a:cs typeface="Times New Roman" panose="02020603050405020304" pitchFamily="18" charset="0"/>
              </a:rPr>
              <a:t>Example: </a:t>
            </a:r>
          </a:p>
          <a:p>
            <a:pPr lvl="1">
              <a:lnSpc>
                <a:spcPct val="120000"/>
              </a:lnSpc>
              <a:spcAft>
                <a:spcPts val="600"/>
              </a:spcAft>
            </a:pPr>
            <a:r>
              <a:rPr lang="en-US" sz="8800" dirty="0">
                <a:latin typeface="Times New Roman" panose="02020603050405020304" pitchFamily="18" charset="0"/>
                <a:cs typeface="Times New Roman" panose="02020603050405020304" pitchFamily="18" charset="0"/>
              </a:rPr>
              <a:t>If a key is a character string, then interpret it as an integer expressed in suitable </a:t>
            </a:r>
            <a:r>
              <a:rPr lang="en-US" sz="8800" dirty="0">
                <a:solidFill>
                  <a:srgbClr val="0000FF"/>
                </a:solidFill>
                <a:latin typeface="Times New Roman" panose="02020603050405020304" pitchFamily="18" charset="0"/>
                <a:cs typeface="Times New Roman" panose="02020603050405020304" pitchFamily="18" charset="0"/>
              </a:rPr>
              <a:t>radix notation</a:t>
            </a:r>
            <a:r>
              <a:rPr lang="en-US" sz="8800" dirty="0">
                <a:latin typeface="Times New Roman" panose="02020603050405020304" pitchFamily="18" charset="0"/>
                <a:cs typeface="Times New Roman" panose="02020603050405020304" pitchFamily="18" charset="0"/>
              </a:rPr>
              <a:t>. </a:t>
            </a:r>
          </a:p>
          <a:p>
            <a:pPr lvl="1">
              <a:lnSpc>
                <a:spcPct val="120000"/>
              </a:lnSpc>
              <a:spcAft>
                <a:spcPts val="600"/>
              </a:spcAft>
            </a:pPr>
            <a:r>
              <a:rPr lang="en-US" sz="8800" dirty="0">
                <a:latin typeface="Times New Roman" panose="02020603050405020304" pitchFamily="18" charset="0"/>
                <a:cs typeface="Times New Roman" panose="02020603050405020304" pitchFamily="18" charset="0"/>
              </a:rPr>
              <a:t>Let interpret </a:t>
            </a:r>
            <a:r>
              <a:rPr lang="en-US" sz="8800" dirty="0" err="1">
                <a:latin typeface="Times New Roman" panose="02020603050405020304" pitchFamily="18" charset="0"/>
                <a:cs typeface="Times New Roman" panose="02020603050405020304" pitchFamily="18" charset="0"/>
              </a:rPr>
              <a:t>pt</a:t>
            </a:r>
            <a:r>
              <a:rPr lang="en-US" sz="8800" dirty="0">
                <a:latin typeface="Times New Roman" panose="02020603050405020304" pitchFamily="18" charset="0"/>
                <a:cs typeface="Times New Roman" panose="02020603050405020304" pitchFamily="18" charset="0"/>
              </a:rPr>
              <a:t> as the pair of decimal integers (112, 116), according to the ASCII character set. Then, expressed as a radix –128 integer,  </a:t>
            </a:r>
            <a:r>
              <a:rPr lang="en-US" sz="8800" dirty="0" err="1">
                <a:latin typeface="Times New Roman" panose="02020603050405020304" pitchFamily="18" charset="0"/>
                <a:cs typeface="Times New Roman" panose="02020603050405020304" pitchFamily="18" charset="0"/>
              </a:rPr>
              <a:t>pt</a:t>
            </a:r>
            <a:r>
              <a:rPr lang="en-US" sz="8800" dirty="0">
                <a:latin typeface="Times New Roman" panose="02020603050405020304" pitchFamily="18" charset="0"/>
                <a:cs typeface="Times New Roman" panose="02020603050405020304" pitchFamily="18" charset="0"/>
              </a:rPr>
              <a:t> becomes </a:t>
            </a:r>
          </a:p>
          <a:p>
            <a:pPr marL="457200" lvl="1" indent="0">
              <a:lnSpc>
                <a:spcPct val="120000"/>
              </a:lnSpc>
              <a:spcAft>
                <a:spcPts val="600"/>
              </a:spcAft>
              <a:buNone/>
            </a:pPr>
            <a:r>
              <a:rPr lang="en-US" sz="8800" dirty="0">
                <a:latin typeface="Times New Roman" panose="02020603050405020304" pitchFamily="18" charset="0"/>
                <a:cs typeface="Times New Roman" panose="02020603050405020304" pitchFamily="18" charset="0"/>
              </a:rPr>
              <a:t>                  (112*128) + 116 = 14452.</a:t>
            </a:r>
          </a:p>
          <a:p>
            <a:pPr lvl="1">
              <a:lnSpc>
                <a:spcPct val="120000"/>
              </a:lnSpc>
              <a:spcAft>
                <a:spcPts val="600"/>
              </a:spcAft>
            </a:pPr>
            <a:r>
              <a:rPr lang="en-US" sz="8800" dirty="0">
                <a:latin typeface="Times New Roman" panose="02020603050405020304" pitchFamily="18" charset="0"/>
                <a:cs typeface="Times New Roman" panose="02020603050405020304" pitchFamily="18" charset="0"/>
              </a:rPr>
              <a:t>opt can be computed (((111*128) + 112)*128) + 116 = 1833076, using Horner Rule.</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4705356"/>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30187" y="333494"/>
            <a:ext cx="9754811" cy="468924"/>
          </a:xfrm>
          <a:prstGeom prst="rect">
            <a:avLst/>
          </a:prstGeom>
          <a:solidFill>
            <a:srgbClr val="FFFF00"/>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EAB4FAF2-78D0-609F-C41D-F6C2BFE8A91C}"/>
              </a:ext>
            </a:extLst>
          </p:cNvPr>
          <p:cNvSpPr txBox="1"/>
          <p:nvPr/>
        </p:nvSpPr>
        <p:spPr>
          <a:xfrm>
            <a:off x="1161060" y="2945656"/>
            <a:ext cx="9754811" cy="3826523"/>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FDEADFC8-611C-4784-9BE9-E67566FCA9C1}"/>
                  </a:ext>
                </a:extLst>
              </p:cNvPr>
              <p:cNvSpPr/>
              <p:nvPr/>
            </p:nvSpPr>
            <p:spPr>
              <a:xfrm>
                <a:off x="1403024" y="333494"/>
                <a:ext cx="9409138" cy="6438686"/>
              </a:xfrm>
              <a:prstGeom prst="rect">
                <a:avLst/>
              </a:prstGeom>
            </p:spPr>
            <p:txBody>
              <a:bodyPr wrap="square">
                <a:spAutoFit/>
              </a:bodyPr>
              <a:lstStyle/>
              <a:p>
                <a:pPr>
                  <a:spcAft>
                    <a:spcPts val="1800"/>
                  </a:spcAft>
                </a:pPr>
                <a:r>
                  <a:rPr lang="en-US" sz="2800" dirty="0">
                    <a:ea typeface="Calibri" panose="020F0502020204030204" pitchFamily="34" charset="0"/>
                    <a:cs typeface="Times New Roman" panose="02020603050405020304" pitchFamily="18" charset="0"/>
                  </a:rPr>
                  <a:t>Example of Hash for Character Strings:       </a:t>
                </a:r>
              </a:p>
              <a:p>
                <a:pPr>
                  <a:spcAft>
                    <a:spcPts val="12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 K is a character string c</a:t>
                </a:r>
                <a:r>
                  <a:rPr lang="en-US" sz="2400"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c</a:t>
                </a:r>
                <a:r>
                  <a:rPr lang="en-US" sz="2400"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  c</a:t>
                </a:r>
                <a:r>
                  <a:rPr lang="en-US" sz="2400"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n-1</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then, as an unsophisticated option</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use </a:t>
                </a:r>
              </a:p>
              <a:p>
                <a:pPr>
                  <a:spcAft>
                    <a:spcPts val="12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h(K) = (</a:t>
                </a:r>
                <a14:m>
                  <m:oMath xmlns:m="http://schemas.openxmlformats.org/officeDocument/2006/math">
                    <m:nary>
                      <m:naryPr>
                        <m:chr m:val="∑"/>
                        <m:limLoc m:val="subSup"/>
                        <m:ctrlP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𝑖</m:t>
                        </m:r>
                        <m: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𝑛</m:t>
                        </m:r>
                        <m: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−1</m:t>
                        </m:r>
                      </m:sup>
                      <m:e>
                        <m: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𝑜𝑟𝑑</m:t>
                        </m:r>
                        <m: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𝑐</m:t>
                            </m:r>
                          </m:e>
                          <m:sub>
                            <m: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m:t>
                        </m:r>
                      </m:e>
                    </m:nary>
                  </m:oMath>
                </a14:m>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mod m,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w</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here m is a given table size</a:t>
                </a:r>
                <a:r>
                  <a:rPr lang="en-US" sz="2400" dirty="0">
                    <a:latin typeface="Times New Roman" panose="02020603050405020304" pitchFamily="18" charset="0"/>
                    <a:ea typeface="Calibri" panose="020F0502020204030204" pitchFamily="34" charset="0"/>
                    <a:cs typeface="Times New Roman" panose="02020603050405020304" pitchFamily="18" charset="0"/>
                  </a:rPr>
                  <a:t>, and</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𝑜𝑟𝑑</m:t>
                    </m:r>
                    <m:d>
                      <m:dPr>
                        <m:ctrlP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𝑐</m:t>
                            </m:r>
                          </m:e>
                          <m:sub>
                            <m: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𝑖</m:t>
                            </m:r>
                          </m:sub>
                        </m:sSub>
                      </m:e>
                    </m:d>
                    <m:r>
                      <a:rPr lang="en-US" sz="24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 </m:t>
                    </m:r>
                    <m:r>
                      <a:rPr lang="en-US" sz="24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𝑖𝑠</m:t>
                    </m:r>
                    <m:r>
                      <a:rPr lang="en-US" sz="24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 </m:t>
                    </m:r>
                    <m:r>
                      <a:rPr lang="en-US" sz="24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𝑡h𝑒</m:t>
                    </m:r>
                    <m:r>
                      <a:rPr lang="en-US" sz="24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 </m:t>
                    </m:r>
                    <m:r>
                      <a:rPr lang="en-US" sz="24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𝑜𝑟𝑑𝑖𝑛𝑎𝑙</m:t>
                    </m:r>
                    <m:r>
                      <a:rPr lang="en-US" sz="24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 </m:t>
                    </m:r>
                    <m:r>
                      <a:rPr lang="en-US" sz="24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𝑣𝑎𝑙𝑢𝑒</m:t>
                    </m:r>
                    <m:r>
                      <a:rPr lang="en-US" sz="24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 </m:t>
                    </m:r>
                    <m:r>
                      <a:rPr lang="en-US" sz="24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𝑜𝑓</m:t>
                    </m:r>
                    <m:sSub>
                      <m:sSubPr>
                        <m:ctrlP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𝑐</m:t>
                        </m:r>
                      </m:e>
                      <m:sub>
                        <m: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𝑖</m:t>
                        </m:r>
                      </m:sub>
                    </m:sSub>
                    <m:r>
                      <a:rPr lang="en-US" sz="24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m:t>
                    </m:r>
                  </m:oMath>
                </a14:m>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12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For a long character s</a:t>
                </a:r>
                <a:r>
                  <a:rPr lang="en-US" sz="2400" dirty="0">
                    <a:latin typeface="Times New Roman" panose="02020603050405020304" pitchFamily="18" charset="0"/>
                    <a:ea typeface="Calibri" panose="020F0502020204030204" pitchFamily="34" charset="0"/>
                    <a:cs typeface="Times New Roman" panose="02020603050405020304" pitchFamily="18" charset="0"/>
                  </a:rPr>
                  <a:t>tring K</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better option is to compute h(K) by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using Horner’s rule to calculate the result piecewise: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h ← 0;</a:t>
                </a:r>
              </a:p>
              <a:p>
                <a:pPr>
                  <a:spcAft>
                    <a:spcPts val="1200"/>
                  </a:spcAft>
                </a:pP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	for (</a:t>
                </a:r>
                <a:r>
                  <a:rPr lang="en-US" sz="2400" spc="-100" dirty="0" err="1">
                    <a:effectLst/>
                    <a:latin typeface="Consolas" panose="020B0609020204030204" pitchFamily="49" charset="0"/>
                    <a:ea typeface="Calibri" panose="020F0502020204030204" pitchFamily="34" charset="0"/>
                    <a:cs typeface="Times New Roman" panose="02020603050405020304" pitchFamily="18" charset="0"/>
                  </a:rPr>
                  <a:t>i</a:t>
                </a: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 ← 0 to n – 1) do {</a:t>
                </a:r>
              </a:p>
              <a:p>
                <a:pPr>
                  <a:spcAft>
                    <a:spcPts val="1200"/>
                  </a:spcAft>
                </a:pP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	      h ← (h * C + </a:t>
                </a:r>
                <a:r>
                  <a:rPr lang="en-US" sz="2400" spc="-100" dirty="0" err="1">
                    <a:effectLst/>
                    <a:latin typeface="Consolas" panose="020B0609020204030204" pitchFamily="49" charset="0"/>
                    <a:ea typeface="Calibri" panose="020F0502020204030204" pitchFamily="34" charset="0"/>
                    <a:cs typeface="Times New Roman" panose="02020603050405020304" pitchFamily="18" charset="0"/>
                  </a:rPr>
                  <a:t>ord</a:t>
                </a: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(c</a:t>
                </a:r>
                <a:r>
                  <a:rPr lang="en-US" sz="2400" spc="-100" baseline="-25000" dirty="0">
                    <a:effectLst/>
                    <a:latin typeface="Consolas" panose="020B0609020204030204" pitchFamily="49" charset="0"/>
                    <a:ea typeface="Calibri" panose="020F0502020204030204" pitchFamily="34" charset="0"/>
                    <a:cs typeface="Times New Roman" panose="02020603050405020304" pitchFamily="18" charset="0"/>
                  </a:rPr>
                  <a:t>i</a:t>
                </a: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))mod m; }</a:t>
                </a:r>
              </a:p>
              <a:p>
                <a:pPr>
                  <a:spcAft>
                    <a:spcPts val="12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where </a:t>
                </a: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is a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constant larger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than every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ord</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c</a:t>
                </a:r>
                <a:r>
                  <a:rPr lang="en-US" sz="2400" spc="-100" baseline="-25000" dirty="0">
                    <a:effectLst/>
                    <a:latin typeface="Consolas" panose="020B0609020204030204" pitchFamily="49" charset="0"/>
                    <a:ea typeface="Calibri" panose="020F0502020204030204" pitchFamily="34" charset="0"/>
                    <a:cs typeface="Times New Roman" panose="02020603050405020304" pitchFamily="18" charset="0"/>
                  </a:rPr>
                  <a:t>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e</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.g., </a:t>
                </a: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C</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can be 128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if ASCII codes are used. </a:t>
                </a:r>
                <a:r>
                  <a:rPr lang="en-US" sz="2400" dirty="0">
                    <a:latin typeface="Times New Roman" panose="02020603050405020304" pitchFamily="18" charset="0"/>
                    <a:ea typeface="Calibri" panose="020F0502020204030204" pitchFamily="34" charset="0"/>
                    <a:cs typeface="Times New Roman" panose="02020603050405020304" pitchFamily="18" charset="0"/>
                  </a:rPr>
                  <a:t>As an example, when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 = 2,  h(</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 is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spc="-100" dirty="0" err="1">
                    <a:effectLst/>
                    <a:latin typeface="Consolas" panose="020B0609020204030204" pitchFamily="49" charset="0"/>
                    <a:ea typeface="Calibri" panose="020F0502020204030204" pitchFamily="34" charset="0"/>
                    <a:cs typeface="Times New Roman" panose="02020603050405020304" pitchFamily="18" charset="0"/>
                  </a:rPr>
                  <a:t>ord</a:t>
                </a: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(c</a:t>
                </a:r>
                <a:r>
                  <a:rPr lang="en-US" sz="2400" spc="-100" baseline="-25000" dirty="0">
                    <a:effectLst/>
                    <a:latin typeface="Consolas" panose="020B0609020204030204" pitchFamily="49" charset="0"/>
                    <a:ea typeface="Calibri" panose="020F0502020204030204" pitchFamily="34" charset="0"/>
                    <a:cs typeface="Times New Roman" panose="02020603050405020304" pitchFamily="18" charset="0"/>
                  </a:rPr>
                  <a:t>0</a:t>
                </a: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)mod m * C + </a:t>
                </a:r>
                <a:r>
                  <a:rPr lang="en-US" sz="2400" spc="-100" dirty="0" err="1">
                    <a:effectLst/>
                    <a:latin typeface="Consolas" panose="020B0609020204030204" pitchFamily="49" charset="0"/>
                    <a:ea typeface="Calibri" panose="020F0502020204030204" pitchFamily="34" charset="0"/>
                    <a:cs typeface="Times New Roman" panose="02020603050405020304" pitchFamily="18" charset="0"/>
                  </a:rPr>
                  <a:t>ord</a:t>
                </a: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(c</a:t>
                </a:r>
                <a:r>
                  <a:rPr lang="en-US" sz="2400" spc="-100" baseline="-25000" dirty="0">
                    <a:effectLst/>
                    <a:latin typeface="Consolas" panose="020B0609020204030204" pitchFamily="49" charset="0"/>
                    <a:ea typeface="Calibri" panose="020F0502020204030204" pitchFamily="34" charset="0"/>
                    <a:cs typeface="Times New Roman" panose="02020603050405020304" pitchFamily="18" charset="0"/>
                  </a:rPr>
                  <a:t>1</a:t>
                </a: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))mod m * C + </a:t>
                </a:r>
                <a:r>
                  <a:rPr lang="en-US" sz="2400" spc="-100" dirty="0" err="1">
                    <a:effectLst/>
                    <a:latin typeface="Consolas" panose="020B0609020204030204" pitchFamily="49" charset="0"/>
                    <a:ea typeface="Calibri" panose="020F0502020204030204" pitchFamily="34" charset="0"/>
                    <a:cs typeface="Times New Roman" panose="02020603050405020304" pitchFamily="18" charset="0"/>
                  </a:rPr>
                  <a:t>ord</a:t>
                </a: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(c</a:t>
                </a:r>
                <a:r>
                  <a:rPr lang="en-US" sz="2400" spc="-100" baseline="-25000" dirty="0">
                    <a:effectLst/>
                    <a:latin typeface="Consolas" panose="020B0609020204030204" pitchFamily="49" charset="0"/>
                    <a:ea typeface="Calibri" panose="020F0502020204030204" pitchFamily="34" charset="0"/>
                    <a:cs typeface="Times New Roman" panose="02020603050405020304" pitchFamily="18" charset="0"/>
                  </a:rPr>
                  <a:t>2</a:t>
                </a: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))mod m</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FDEADFC8-611C-4784-9BE9-E67566FCA9C1}"/>
                  </a:ext>
                </a:extLst>
              </p:cNvPr>
              <p:cNvSpPr>
                <a:spLocks noRot="1" noChangeAspect="1" noMove="1" noResize="1" noEditPoints="1" noAdjustHandles="1" noChangeArrowheads="1" noChangeShapeType="1" noTextEdit="1"/>
              </p:cNvSpPr>
              <p:nvPr/>
            </p:nvSpPr>
            <p:spPr>
              <a:xfrm>
                <a:off x="1403024" y="333494"/>
                <a:ext cx="9409138" cy="6438686"/>
              </a:xfrm>
              <a:prstGeom prst="rect">
                <a:avLst/>
              </a:prstGeom>
              <a:blipFill>
                <a:blip r:embed="rId2"/>
                <a:stretch>
                  <a:fillRect l="-1295" t="-947" b="-1231"/>
                </a:stretch>
              </a:blipFill>
            </p:spPr>
            <p:txBody>
              <a:bodyPr/>
              <a:lstStyle/>
              <a:p>
                <a:r>
                  <a:rPr lang="en-US">
                    <a:noFill/>
                  </a:rPr>
                  <a:t> </a:t>
                </a:r>
              </a:p>
            </p:txBody>
          </p:sp>
        </mc:Fallback>
      </mc:AlternateContent>
    </p:spTree>
    <p:extLst>
      <p:ext uri="{BB962C8B-B14F-4D97-AF65-F5344CB8AC3E}">
        <p14:creationId xmlns:p14="http://schemas.microsoft.com/office/powerpoint/2010/main" val="3392867698"/>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65872" y="1937506"/>
            <a:ext cx="10025718" cy="1710858"/>
          </a:xfrm>
          <a:prstGeom prst="rect">
            <a:avLst/>
          </a:prstGeom>
          <a:solidFill>
            <a:srgbClr val="FFFF00"/>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432560" y="1234"/>
            <a:ext cx="9517380" cy="851685"/>
          </a:xfrm>
          <a:solidFill>
            <a:srgbClr val="FFFF00"/>
          </a:solidFill>
        </p:spPr>
        <p:txBody>
          <a:bodyPr>
            <a:normAutofit/>
          </a:bodyPr>
          <a:lstStyle/>
          <a:p>
            <a:r>
              <a:rPr lang="en-US" sz="3200" dirty="0">
                <a:latin typeface="+mn-lt"/>
              </a:rPr>
              <a:t>Hash Functions </a:t>
            </a:r>
            <a:r>
              <a:rPr lang="en-US" sz="2800" dirty="0">
                <a:latin typeface="+mn-lt"/>
              </a:rPr>
              <a:t>– What makes a good hash function?</a:t>
            </a:r>
          </a:p>
        </p:txBody>
      </p:sp>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530295" y="852919"/>
            <a:ext cx="9296871" cy="5929955"/>
          </a:xfrm>
        </p:spPr>
        <p:txBody>
          <a:bodyPr>
            <a:noAutofit/>
          </a:bodyPr>
          <a:lstStyle/>
          <a:p>
            <a:pPr marL="0" indent="0">
              <a:lnSpc>
                <a:spcPct val="100000"/>
              </a:lnSpc>
              <a:spcAft>
                <a:spcPts val="600"/>
              </a:spcAft>
              <a:buNone/>
            </a:pPr>
            <a:r>
              <a:rPr lang="en-US" sz="2200" dirty="0">
                <a:latin typeface="Times New Roman" panose="02020603050405020304" pitchFamily="18" charset="0"/>
                <a:cs typeface="Times New Roman" panose="02020603050405020304" pitchFamily="18" charset="0"/>
              </a:rPr>
              <a:t>Modular Hashing – the Division Method for creating hash functions:</a:t>
            </a:r>
          </a:p>
          <a:p>
            <a:pPr marL="457200" indent="-457200">
              <a:lnSpc>
                <a:spcPct val="100000"/>
              </a:lnSpc>
              <a:spcAft>
                <a:spcPts val="600"/>
              </a:spcAft>
            </a:pPr>
            <a:r>
              <a:rPr lang="en-US" sz="2200" dirty="0">
                <a:latin typeface="Times New Roman" panose="02020603050405020304" pitchFamily="18" charset="0"/>
                <a:cs typeface="Times New Roman" panose="02020603050405020304" pitchFamily="18" charset="0"/>
              </a:rPr>
              <a:t>The modular hashing method is:</a:t>
            </a:r>
          </a:p>
          <a:p>
            <a:pPr marL="914400" lvl="1" indent="-457200">
              <a:lnSpc>
                <a:spcPct val="100000"/>
              </a:lnSpc>
              <a:spcAft>
                <a:spcPts val="600"/>
              </a:spcAft>
            </a:pPr>
            <a:r>
              <a:rPr lang="en-US" sz="2200" dirty="0">
                <a:latin typeface="Times New Roman" panose="02020603050405020304" pitchFamily="18" charset="0"/>
                <a:cs typeface="Times New Roman" panose="02020603050405020304" pitchFamily="18" charset="0"/>
              </a:rPr>
              <a:t>Map a key k into one of the m slots by taking the remainder of k divided by m. The hash function is</a:t>
            </a:r>
            <a:r>
              <a:rPr lang="en-US" sz="2200" dirty="0">
                <a:solidFill>
                  <a:srgbClr val="0000FF"/>
                </a:solidFill>
                <a:latin typeface="Times New Roman" panose="02020603050405020304" pitchFamily="18" charset="0"/>
                <a:cs typeface="Times New Roman" panose="02020603050405020304" pitchFamily="18" charset="0"/>
              </a:rPr>
              <a:t> h(k) = k mod m.</a:t>
            </a:r>
            <a:endParaRPr lang="en-US" sz="2200" dirty="0">
              <a:latin typeface="Times New Roman" panose="02020603050405020304" pitchFamily="18" charset="0"/>
              <a:cs typeface="Times New Roman" panose="02020603050405020304" pitchFamily="18" charset="0"/>
            </a:endParaRPr>
          </a:p>
          <a:p>
            <a:pPr marL="457200" indent="-457200">
              <a:lnSpc>
                <a:spcPct val="100000"/>
              </a:lnSpc>
              <a:spcAft>
                <a:spcPts val="600"/>
              </a:spcAft>
            </a:pPr>
            <a:r>
              <a:rPr lang="en-US" sz="2200" dirty="0">
                <a:solidFill>
                  <a:srgbClr val="0000FF"/>
                </a:solidFill>
                <a:latin typeface="Times New Roman" panose="02020603050405020304" pitchFamily="18" charset="0"/>
                <a:cs typeface="Times New Roman" panose="02020603050405020304" pitchFamily="18" charset="0"/>
              </a:rPr>
              <a:t>Good values for m are primes not too close to exact powers of 2</a:t>
            </a:r>
          </a:p>
          <a:p>
            <a:pPr marL="457200" indent="-457200">
              <a:lnSpc>
                <a:spcPct val="100000"/>
              </a:lnSpc>
              <a:spcAft>
                <a:spcPts val="600"/>
              </a:spcAft>
            </a:pPr>
            <a:r>
              <a:rPr lang="en-US" sz="2200" dirty="0">
                <a:solidFill>
                  <a:srgbClr val="0000FF"/>
                </a:solidFill>
                <a:latin typeface="Times New Roman" panose="02020603050405020304" pitchFamily="18" charset="0"/>
                <a:cs typeface="Times New Roman" panose="02020603050405020304" pitchFamily="18" charset="0"/>
              </a:rPr>
              <a:t>Choosing m to be closer to a power of two, 2</a:t>
            </a:r>
            <a:r>
              <a:rPr lang="en-US" sz="2200" baseline="30000" dirty="0">
                <a:solidFill>
                  <a:srgbClr val="0000FF"/>
                </a:solidFill>
                <a:latin typeface="Times New Roman" panose="02020603050405020304" pitchFamily="18" charset="0"/>
                <a:cs typeface="Times New Roman" panose="02020603050405020304" pitchFamily="18" charset="0"/>
              </a:rPr>
              <a:t>p</a:t>
            </a:r>
            <a:r>
              <a:rPr lang="en-US" sz="2200" dirty="0">
                <a:solidFill>
                  <a:srgbClr val="0000FF"/>
                </a:solidFill>
                <a:latin typeface="Times New Roman" panose="02020603050405020304" pitchFamily="18" charset="0"/>
                <a:cs typeface="Times New Roman" panose="02020603050405020304" pitchFamily="18" charset="0"/>
              </a:rPr>
              <a:t>, could cause problems</a:t>
            </a:r>
            <a:r>
              <a:rPr lang="en-US" sz="2200" dirty="0">
                <a:latin typeface="Times New Roman" panose="02020603050405020304" pitchFamily="18" charset="0"/>
                <a:cs typeface="Times New Roman" panose="02020603050405020304" pitchFamily="18" charset="0"/>
              </a:rPr>
              <a:t>.</a:t>
            </a:r>
          </a:p>
          <a:p>
            <a:pPr marL="914400" lvl="1" indent="-457200">
              <a:lnSpc>
                <a:spcPct val="100000"/>
              </a:lnSpc>
              <a:spcAft>
                <a:spcPts val="600"/>
              </a:spcAft>
            </a:pPr>
            <a:r>
              <a:rPr lang="en-US" sz="2200" dirty="0">
                <a:latin typeface="Times New Roman" panose="02020603050405020304" pitchFamily="18" charset="0"/>
                <a:cs typeface="Times New Roman" panose="02020603050405020304" pitchFamily="18" charset="0"/>
              </a:rPr>
              <a:t>If m = </a:t>
            </a:r>
            <a:r>
              <a:rPr lang="en-US" sz="2200" dirty="0">
                <a:solidFill>
                  <a:srgbClr val="0000FF"/>
                </a:solidFill>
                <a:latin typeface="Times New Roman" panose="02020603050405020304" pitchFamily="18" charset="0"/>
                <a:cs typeface="Times New Roman" panose="02020603050405020304" pitchFamily="18" charset="0"/>
              </a:rPr>
              <a:t>2</a:t>
            </a:r>
            <a:r>
              <a:rPr lang="en-US" sz="2200" baseline="30000" dirty="0">
                <a:solidFill>
                  <a:srgbClr val="0000FF"/>
                </a:solidFill>
                <a:latin typeface="Times New Roman" panose="02020603050405020304" pitchFamily="18" charset="0"/>
                <a:cs typeface="Times New Roman" panose="02020603050405020304" pitchFamily="18" charset="0"/>
              </a:rPr>
              <a:t>p</a:t>
            </a:r>
            <a:r>
              <a:rPr lang="en-US" sz="2200" dirty="0">
                <a:solidFill>
                  <a:srgbClr val="0000FF"/>
                </a:solidFill>
                <a:latin typeface="Times New Roman" panose="02020603050405020304" pitchFamily="18" charset="0"/>
                <a:cs typeface="Times New Roman" panose="02020603050405020304" pitchFamily="18" charset="0"/>
              </a:rPr>
              <a:t>, h(k) is </a:t>
            </a:r>
            <a:r>
              <a:rPr lang="en-US" sz="2200" i="1" dirty="0">
                <a:solidFill>
                  <a:srgbClr val="0000FF"/>
                </a:solidFill>
                <a:latin typeface="Times New Roman" panose="02020603050405020304" pitchFamily="18" charset="0"/>
                <a:cs typeface="Times New Roman" panose="02020603050405020304" pitchFamily="18" charset="0"/>
              </a:rPr>
              <a:t>the p number of lowest-order bits of k</a:t>
            </a:r>
            <a:r>
              <a:rPr lang="en-US" sz="2200" dirty="0">
                <a:solidFill>
                  <a:srgbClr val="0000FF"/>
                </a:solidFill>
                <a:latin typeface="Times New Roman" panose="02020603050405020304" pitchFamily="18" charset="0"/>
                <a:cs typeface="Times New Roman" panose="02020603050405020304" pitchFamily="18" charset="0"/>
              </a:rPr>
              <a:t>. High frequency of collision occurrences.</a:t>
            </a:r>
          </a:p>
          <a:p>
            <a:pPr marL="914400" lvl="1" indent="-457200">
              <a:lnSpc>
                <a:spcPct val="100000"/>
              </a:lnSpc>
              <a:spcAft>
                <a:spcPts val="600"/>
              </a:spcAft>
            </a:pPr>
            <a:r>
              <a:rPr lang="en-US" sz="2200" dirty="0">
                <a:solidFill>
                  <a:srgbClr val="0000FF"/>
                </a:solidFill>
                <a:latin typeface="Times New Roman" panose="02020603050405020304" pitchFamily="18" charset="0"/>
                <a:cs typeface="Times New Roman" panose="02020603050405020304" pitchFamily="18" charset="0"/>
              </a:rPr>
              <a:t>An example: let m = 2</a:t>
            </a:r>
            <a:r>
              <a:rPr lang="en-US" sz="2200" baseline="30000" dirty="0">
                <a:solidFill>
                  <a:srgbClr val="0000FF"/>
                </a:solidFill>
                <a:latin typeface="Times New Roman" panose="02020603050405020304" pitchFamily="18" charset="0"/>
                <a:cs typeface="Times New Roman" panose="02020603050405020304" pitchFamily="18" charset="0"/>
              </a:rPr>
              <a:t>4</a:t>
            </a:r>
            <a:r>
              <a:rPr lang="en-US" sz="2200" dirty="0">
                <a:solidFill>
                  <a:srgbClr val="0000FF"/>
                </a:solidFill>
                <a:latin typeface="Times New Roman" panose="02020603050405020304" pitchFamily="18" charset="0"/>
                <a:cs typeface="Times New Roman" panose="02020603050405020304" pitchFamily="18" charset="0"/>
              </a:rPr>
              <a:t>. If k =13 (</a:t>
            </a:r>
            <a:r>
              <a:rPr lang="en-US" sz="2200" b="1" dirty="0">
                <a:solidFill>
                  <a:srgbClr val="0000FF"/>
                </a:solidFill>
                <a:latin typeface="Times New Roman" panose="02020603050405020304" pitchFamily="18" charset="0"/>
                <a:cs typeface="Times New Roman" panose="02020603050405020304" pitchFamily="18" charset="0"/>
              </a:rPr>
              <a:t>1101</a:t>
            </a:r>
            <a:r>
              <a:rPr lang="en-US" sz="2200" dirty="0">
                <a:solidFill>
                  <a:srgbClr val="0000FF"/>
                </a:solidFill>
                <a:latin typeface="Times New Roman" panose="02020603050405020304" pitchFamily="18" charset="0"/>
                <a:cs typeface="Times New Roman" panose="02020603050405020304" pitchFamily="18" charset="0"/>
              </a:rPr>
              <a:t>), 29 (1</a:t>
            </a:r>
            <a:r>
              <a:rPr lang="en-US" sz="2200" b="1" dirty="0">
                <a:solidFill>
                  <a:srgbClr val="0000FF"/>
                </a:solidFill>
                <a:latin typeface="Times New Roman" panose="02020603050405020304" pitchFamily="18" charset="0"/>
                <a:cs typeface="Times New Roman" panose="02020603050405020304" pitchFamily="18" charset="0"/>
              </a:rPr>
              <a:t>1101</a:t>
            </a:r>
            <a:r>
              <a:rPr lang="en-US" sz="2200" dirty="0">
                <a:solidFill>
                  <a:srgbClr val="0000FF"/>
                </a:solidFill>
                <a:latin typeface="Times New Roman" panose="02020603050405020304" pitchFamily="18" charset="0"/>
                <a:cs typeface="Times New Roman" panose="02020603050405020304" pitchFamily="18" charset="0"/>
              </a:rPr>
              <a:t>), 45 (10</a:t>
            </a:r>
            <a:r>
              <a:rPr lang="en-US" sz="2200" b="1" dirty="0">
                <a:solidFill>
                  <a:srgbClr val="0000FF"/>
                </a:solidFill>
                <a:latin typeface="Times New Roman" panose="02020603050405020304" pitchFamily="18" charset="0"/>
                <a:cs typeface="Times New Roman" panose="02020603050405020304" pitchFamily="18" charset="0"/>
              </a:rPr>
              <a:t>1101</a:t>
            </a:r>
            <a:r>
              <a:rPr lang="en-US" sz="2200" dirty="0">
                <a:solidFill>
                  <a:srgbClr val="0000FF"/>
                </a:solidFill>
                <a:latin typeface="Times New Roman" panose="02020603050405020304" pitchFamily="18" charset="0"/>
                <a:cs typeface="Times New Roman" panose="02020603050405020304" pitchFamily="18" charset="0"/>
              </a:rPr>
              <a:t>), 61 (11</a:t>
            </a:r>
            <a:r>
              <a:rPr lang="en-US" sz="2200" b="1" dirty="0">
                <a:solidFill>
                  <a:srgbClr val="0000FF"/>
                </a:solidFill>
                <a:latin typeface="Times New Roman" panose="02020603050405020304" pitchFamily="18" charset="0"/>
                <a:cs typeface="Times New Roman" panose="02020603050405020304" pitchFamily="18" charset="0"/>
              </a:rPr>
              <a:t>1101</a:t>
            </a:r>
            <a:r>
              <a:rPr lang="en-US" sz="2200" dirty="0">
                <a:solidFill>
                  <a:srgbClr val="0000FF"/>
                </a:solidFill>
                <a:latin typeface="Times New Roman" panose="02020603050405020304" pitchFamily="18" charset="0"/>
                <a:cs typeface="Times New Roman" panose="02020603050405020304" pitchFamily="18" charset="0"/>
              </a:rPr>
              <a:t>) …, then the hash value h(k) = 1101</a:t>
            </a:r>
            <a:r>
              <a:rPr lang="en-US" sz="2200" baseline="-25000" dirty="0">
                <a:solidFill>
                  <a:srgbClr val="0000FF"/>
                </a:solidFill>
                <a:latin typeface="Times New Roman" panose="02020603050405020304" pitchFamily="18" charset="0"/>
                <a:cs typeface="Times New Roman" panose="02020603050405020304" pitchFamily="18" charset="0"/>
              </a:rPr>
              <a:t>2</a:t>
            </a:r>
            <a:r>
              <a:rPr lang="en-US" sz="2200" dirty="0">
                <a:solidFill>
                  <a:srgbClr val="0000FF"/>
                </a:solidFill>
                <a:latin typeface="Times New Roman" panose="02020603050405020304" pitchFamily="18" charset="0"/>
                <a:cs typeface="Times New Roman" panose="02020603050405020304" pitchFamily="18" charset="0"/>
              </a:rPr>
              <a:t> is just the 4 lowest –order bits of k. In comparison with  m = 13, then their hash value h(k) would be 0000, 0011, 1011, 1001, … respectively. </a:t>
            </a:r>
          </a:p>
          <a:p>
            <a:pPr marL="457200" indent="-457200">
              <a:lnSpc>
                <a:spcPct val="100000"/>
              </a:lnSpc>
              <a:spcAft>
                <a:spcPts val="600"/>
              </a:spcAft>
            </a:pPr>
            <a:r>
              <a:rPr lang="en-US" sz="2200" dirty="0">
                <a:latin typeface="Times New Roman" panose="02020603050405020304" pitchFamily="18" charset="0"/>
                <a:cs typeface="Times New Roman" panose="02020603050405020304" pitchFamily="18" charset="0"/>
              </a:rPr>
              <a:t>Avoid choosing m = 10</a:t>
            </a:r>
            <a:r>
              <a:rPr lang="en-US" sz="2200" baseline="30000" dirty="0">
                <a:solidFill>
                  <a:srgbClr val="0000FF"/>
                </a:solidFill>
                <a:latin typeface="Times New Roman" panose="02020603050405020304" pitchFamily="18" charset="0"/>
                <a:cs typeface="Times New Roman" panose="02020603050405020304" pitchFamily="18" charset="0"/>
              </a:rPr>
              <a:t>p</a:t>
            </a:r>
            <a:r>
              <a:rPr lang="en-US" sz="2200" dirty="0">
                <a:solidFill>
                  <a:srgbClr val="0000FF"/>
                </a:solidFill>
                <a:latin typeface="Times New Roman" panose="02020603050405020304" pitchFamily="18" charset="0"/>
                <a:cs typeface="Times New Roman" panose="02020603050405020304" pitchFamily="18" charset="0"/>
              </a:rPr>
              <a:t>, if the application deals with decimal numbers as keys.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7450944"/>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02680" y="1315291"/>
            <a:ext cx="10156447" cy="1538745"/>
          </a:xfrm>
          <a:prstGeom prst="rect">
            <a:avLst/>
          </a:prstGeom>
          <a:solidFill>
            <a:srgbClr val="FFFF00"/>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515291" y="365125"/>
            <a:ext cx="8917577" cy="732155"/>
          </a:xfrm>
        </p:spPr>
        <p:txBody>
          <a:bodyPr>
            <a:normAutofit/>
          </a:bodyPr>
          <a:lstStyle/>
          <a:p>
            <a:r>
              <a:rPr lang="en-US" sz="3200" dirty="0">
                <a:latin typeface="+mn-lt"/>
              </a:rPr>
              <a:t>Hash Functions </a:t>
            </a:r>
            <a:r>
              <a:rPr lang="en-US" sz="2800" dirty="0">
                <a:latin typeface="+mn-lt"/>
              </a:rPr>
              <a:t>– What makes a good hash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561011" y="1403366"/>
                <a:ext cx="9069977" cy="4923544"/>
              </a:xfrm>
            </p:spPr>
            <p:txBody>
              <a:bodyPr>
                <a:normAutofit lnSpcReduction="10000"/>
              </a:bodyPr>
              <a:lstStyle/>
              <a:p>
                <a:pPr marL="0" indent="0">
                  <a:lnSpc>
                    <a:spcPct val="120000"/>
                  </a:lnSpc>
                  <a:spcBef>
                    <a:spcPts val="0"/>
                  </a:spcBef>
                  <a:spcAft>
                    <a:spcPts val="1800"/>
                  </a:spcAft>
                  <a:buNone/>
                </a:pPr>
                <a:r>
                  <a:rPr lang="en-US" sz="2400" dirty="0">
                    <a:latin typeface="Times New Roman" panose="02020603050405020304" pitchFamily="18" charset="0"/>
                    <a:cs typeface="Times New Roman" panose="02020603050405020304" pitchFamily="18" charset="0"/>
                  </a:rPr>
                  <a:t>The </a:t>
                </a:r>
                <a:r>
                  <a:rPr lang="en-US" sz="2400" dirty="0">
                    <a:solidFill>
                      <a:srgbClr val="0000FF"/>
                    </a:solidFill>
                    <a:latin typeface="Times New Roman" panose="02020603050405020304" pitchFamily="18" charset="0"/>
                    <a:cs typeface="Times New Roman" panose="02020603050405020304" pitchFamily="18" charset="0"/>
                  </a:rPr>
                  <a:t>division method </a:t>
                </a:r>
                <a:r>
                  <a:rPr lang="en-US" sz="2400" dirty="0">
                    <a:latin typeface="Times New Roman" panose="02020603050405020304" pitchFamily="18" charset="0"/>
                    <a:cs typeface="Times New Roman" panose="02020603050405020304" pitchFamily="18" charset="0"/>
                  </a:rPr>
                  <a:t>for creating hash functions</a:t>
                </a:r>
              </a:p>
              <a:p>
                <a:pPr marL="457200" indent="-457200">
                  <a:lnSpc>
                    <a:spcPct val="120000"/>
                  </a:lnSpc>
                  <a:spcBef>
                    <a:spcPts val="0"/>
                  </a:spcBef>
                  <a:spcAft>
                    <a:spcPts val="600"/>
                  </a:spcAft>
                </a:pPr>
                <a:r>
                  <a:rPr lang="en-US" sz="2400" dirty="0">
                    <a:solidFill>
                      <a:srgbClr val="0000FF"/>
                    </a:solidFill>
                    <a:latin typeface="Times New Roman" panose="02020603050405020304" pitchFamily="18" charset="0"/>
                    <a:cs typeface="Times New Roman" panose="02020603050405020304" pitchFamily="18" charset="0"/>
                  </a:rPr>
                  <a:t>An example of a good prime value m,</a:t>
                </a:r>
                <a:r>
                  <a:rPr lang="en-US" sz="2400" dirty="0">
                    <a:latin typeface="Times New Roman" panose="02020603050405020304" pitchFamily="18" charset="0"/>
                    <a:cs typeface="Times New Roman" panose="02020603050405020304" pitchFamily="18" charset="0"/>
                  </a:rPr>
                  <a:t> not too close to exact powers of 2.</a:t>
                </a:r>
                <a:endParaRPr lang="en-US" sz="2400" dirty="0">
                  <a:solidFill>
                    <a:srgbClr val="0000FF"/>
                  </a:solidFill>
                  <a:latin typeface="Times New Roman" panose="02020603050405020304" pitchFamily="18" charset="0"/>
                  <a:cs typeface="Times New Roman" panose="02020603050405020304" pitchFamily="18" charset="0"/>
                </a:endParaRPr>
              </a:p>
              <a:p>
                <a:pPr marL="914400" lvl="1" indent="-452438">
                  <a:lnSpc>
                    <a:spcPct val="120000"/>
                  </a:lnSpc>
                  <a:spcBef>
                    <a:spcPts val="0"/>
                  </a:spcBef>
                  <a:spcAft>
                    <a:spcPts val="600"/>
                  </a:spcAft>
                </a:pPr>
                <a:r>
                  <a:rPr lang="en-US" dirty="0">
                    <a:latin typeface="Times New Roman" panose="02020603050405020304" pitchFamily="18" charset="0"/>
                    <a:cs typeface="Times New Roman" panose="02020603050405020304" pitchFamily="18" charset="0"/>
                  </a:rPr>
                  <a:t>Suppose the character code has 8 bits, and let </a:t>
                </a:r>
                <a:r>
                  <a:rPr lang="en-US" dirty="0">
                    <a:solidFill>
                      <a:srgbClr val="0000FF"/>
                    </a:solidFill>
                    <a:latin typeface="Times New Roman" panose="02020603050405020304" pitchFamily="18" charset="0"/>
                    <a:cs typeface="Times New Roman" panose="02020603050405020304" pitchFamily="18" charset="0"/>
                  </a:rPr>
                  <a:t>n = 2000 character strings</a:t>
                </a:r>
                <a:r>
                  <a:rPr lang="en-US" dirty="0">
                    <a:latin typeface="Times New Roman" panose="02020603050405020304" pitchFamily="18" charset="0"/>
                    <a:cs typeface="Times New Roman" panose="02020603050405020304" pitchFamily="18" charset="0"/>
                  </a:rPr>
                  <a:t>. We could allocate a hash table of size m = 701 if we don’t mind examining an average of 3 elements in an unsuccessful search. 701 is a prime and </a:t>
                </a:r>
                <a:r>
                  <a:rPr lang="en-US" dirty="0">
                    <a:solidFill>
                      <a:srgbClr val="0000FF"/>
                    </a:solidFill>
                    <a:latin typeface="Times New Roman" panose="02020603050405020304" pitchFamily="18" charset="0"/>
                    <a:cs typeface="Times New Roman" panose="02020603050405020304" pitchFamily="18" charset="0"/>
                  </a:rPr>
                  <a:t>701 </a:t>
                </a:r>
                <a14:m>
                  <m:oMath xmlns:m="http://schemas.openxmlformats.org/officeDocument/2006/math">
                    <m:r>
                      <a:rPr lang="en-US" b="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a:rPr lang="en-US" b="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f>
                      <m:fPr>
                        <m:ctrlPr>
                          <a:rPr lang="en-US"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2000</m:t>
                        </m:r>
                      </m:num>
                      <m:den>
                        <m:r>
                          <a:rPr lang="en-US"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3</m:t>
                        </m:r>
                      </m:den>
                    </m:f>
                  </m:oMath>
                </a14:m>
                <a:r>
                  <a:rPr lang="en-US" dirty="0">
                    <a:latin typeface="Times New Roman" panose="02020603050405020304" pitchFamily="18" charset="0"/>
                    <a:cs typeface="Times New Roman" panose="02020603050405020304" pitchFamily="18" charset="0"/>
                  </a:rPr>
                  <a:t>  but not any power of 2. </a:t>
                </a:r>
              </a:p>
              <a:p>
                <a:pPr marL="914400" lvl="1" indent="-452438">
                  <a:lnSpc>
                    <a:spcPct val="120000"/>
                  </a:lnSpc>
                  <a:spcBef>
                    <a:spcPts val="0"/>
                  </a:spcBef>
                  <a:spcAft>
                    <a:spcPts val="600"/>
                  </a:spcAft>
                </a:pPr>
                <a:r>
                  <a:rPr lang="en-US" dirty="0">
                    <a:latin typeface="Times New Roman" panose="02020603050405020304" pitchFamily="18" charset="0"/>
                    <a:cs typeface="Times New Roman" panose="02020603050405020304" pitchFamily="18" charset="0"/>
                  </a:rPr>
                  <a:t>For any integer key k, the hash function would be h(k) = k mod 701.</a:t>
                </a:r>
              </a:p>
            </p:txBody>
          </p:sp>
        </mc:Choice>
        <mc:Fallback xmlns="">
          <p:sp>
            <p:nvSpPr>
              <p:cNvPr id="3" name="Content Placeholder 2">
                <a:extLst>
                  <a:ext uri="{FF2B5EF4-FFF2-40B4-BE49-F238E27FC236}">
                    <a16:creationId xmlns:a16="http://schemas.microsoft.com/office/drawing/2014/main" id="{E1D04753-A56B-4DD9-9689-2924ADFF8C76}"/>
                  </a:ext>
                </a:extLst>
              </p:cNvPr>
              <p:cNvSpPr>
                <a:spLocks noGrp="1" noRot="1" noChangeAspect="1" noMove="1" noResize="1" noEditPoints="1" noAdjustHandles="1" noChangeArrowheads="1" noChangeShapeType="1" noTextEdit="1"/>
              </p:cNvSpPr>
              <p:nvPr>
                <p:ph idx="1"/>
              </p:nvPr>
            </p:nvSpPr>
            <p:spPr>
              <a:xfrm>
                <a:off x="1561011" y="1403366"/>
                <a:ext cx="9069977" cy="4923544"/>
              </a:xfrm>
              <a:blipFill>
                <a:blip r:embed="rId2"/>
                <a:stretch>
                  <a:fillRect l="-1008" t="-743" r="-806"/>
                </a:stretch>
              </a:blipFill>
            </p:spPr>
            <p:txBody>
              <a:bodyPr/>
              <a:lstStyle/>
              <a:p>
                <a:r>
                  <a:rPr lang="en-US">
                    <a:noFill/>
                  </a:rPr>
                  <a:t> </a:t>
                </a:r>
              </a:p>
            </p:txBody>
          </p:sp>
        </mc:Fallback>
      </mc:AlternateContent>
    </p:spTree>
    <p:extLst>
      <p:ext uri="{BB962C8B-B14F-4D97-AF65-F5344CB8AC3E}">
        <p14:creationId xmlns:p14="http://schemas.microsoft.com/office/powerpoint/2010/main" val="19959764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CDCACD-24D6-4029-9246-E6319C8DC6D7}"/>
              </a:ext>
            </a:extLst>
          </p:cNvPr>
          <p:cNvSpPr txBox="1"/>
          <p:nvPr/>
        </p:nvSpPr>
        <p:spPr>
          <a:xfrm>
            <a:off x="1034473" y="2512291"/>
            <a:ext cx="9381736" cy="3022747"/>
          </a:xfrm>
          <a:prstGeom prst="rect">
            <a:avLst/>
          </a:prstGeom>
          <a:solidFill>
            <a:srgbClr val="FFFF00"/>
          </a:solidFill>
        </p:spPr>
        <p:txBody>
          <a:bodyPr wrap="square" rtlCol="0">
            <a:spAutoFit/>
          </a:bodyPr>
          <a:lstStyle/>
          <a:p>
            <a:endParaRPr lang="en-US" dirty="0"/>
          </a:p>
        </p:txBody>
      </p:sp>
      <p:sp>
        <p:nvSpPr>
          <p:cNvPr id="2" name="Rectangle 1">
            <a:extLst>
              <a:ext uri="{FF2B5EF4-FFF2-40B4-BE49-F238E27FC236}">
                <a16:creationId xmlns:a16="http://schemas.microsoft.com/office/drawing/2014/main" id="{D530E17C-7882-4267-A276-EF8B75983950}"/>
              </a:ext>
            </a:extLst>
          </p:cNvPr>
          <p:cNvSpPr/>
          <p:nvPr/>
        </p:nvSpPr>
        <p:spPr>
          <a:xfrm>
            <a:off x="1775791" y="1577154"/>
            <a:ext cx="8073604" cy="4047262"/>
          </a:xfrm>
          <a:prstGeom prst="rect">
            <a:avLst/>
          </a:prstGeom>
        </p:spPr>
        <p:txBody>
          <a:bodyPr wrap="square">
            <a:spAutoFit/>
          </a:bodyPr>
          <a:lstStyle/>
          <a:p>
            <a:r>
              <a:rPr lang="en-US" sz="2800" dirty="0">
                <a:solidFill>
                  <a:srgbClr val="3B3835"/>
                </a:solidFill>
                <a:ea typeface="DengXian" panose="02010600030101010101" pitchFamily="2" charset="-122"/>
                <a:cs typeface="Times New Roman" panose="02020603050405020304" pitchFamily="18" charset="0"/>
              </a:rPr>
              <a:t>Graph Algorithm </a:t>
            </a:r>
          </a:p>
          <a:p>
            <a:endParaRPr lang="en-US" sz="3600" dirty="0">
              <a:solidFill>
                <a:srgbClr val="3B3835"/>
              </a:solidFill>
              <a:ea typeface="DengXian" panose="02010600030101010101" pitchFamily="2" charset="-122"/>
              <a:cs typeface="Times New Roman" panose="02020603050405020304" pitchFamily="18" charset="0"/>
              <a:sym typeface="Symbol" panose="05050102010706020507" pitchFamily="18" charset="2"/>
            </a:endParaRPr>
          </a:p>
          <a:p>
            <a:pPr>
              <a:spcBef>
                <a:spcPts val="600"/>
              </a:spcBef>
              <a:spcAft>
                <a:spcPts val="600"/>
              </a:spcAft>
            </a:pPr>
            <a:r>
              <a:rPr lang="en-US" sz="2400" dirty="0">
                <a:solidFill>
                  <a:srgbClr val="3B3835"/>
                </a:solidFill>
                <a:latin typeface="Times New Roman" panose="02020603050405020304" pitchFamily="18" charset="0"/>
                <a:ea typeface="DengXian" panose="02010600030101010101" pitchFamily="2" charset="-122"/>
                <a:cs typeface="Times New Roman" panose="02020603050405020304" pitchFamily="18" charset="0"/>
              </a:rPr>
              <a:t>A graph algorithm takes one or more graphs as inputs. </a:t>
            </a:r>
          </a:p>
          <a:p>
            <a:pPr>
              <a:spcBef>
                <a:spcPts val="600"/>
              </a:spcBef>
              <a:spcAft>
                <a:spcPts val="600"/>
              </a:spcAft>
            </a:pPr>
            <a:r>
              <a:rPr lang="en-US" sz="2400" dirty="0">
                <a:solidFill>
                  <a:srgbClr val="0000FF"/>
                </a:solidFill>
                <a:latin typeface="Times New Roman" panose="02020603050405020304" pitchFamily="18" charset="0"/>
                <a:ea typeface="DengXian" panose="02010600030101010101" pitchFamily="2" charset="-122"/>
                <a:cs typeface="Times New Roman" panose="02020603050405020304" pitchFamily="18" charset="0"/>
              </a:rPr>
              <a:t>Performance constraints </a:t>
            </a:r>
            <a:r>
              <a:rPr lang="en-US" sz="2400" dirty="0">
                <a:solidFill>
                  <a:srgbClr val="3B3835"/>
                </a:solidFill>
                <a:latin typeface="Times New Roman" panose="02020603050405020304" pitchFamily="18" charset="0"/>
                <a:ea typeface="DengXian" panose="02010600030101010101" pitchFamily="2" charset="-122"/>
                <a:cs typeface="Times New Roman" panose="02020603050405020304" pitchFamily="18" charset="0"/>
              </a:rPr>
              <a:t>on graph algorithms are generally expressed in terms of </a:t>
            </a:r>
          </a:p>
          <a:p>
            <a:pPr marL="800100" lvl="1" indent="-342900">
              <a:spcBef>
                <a:spcPts val="600"/>
              </a:spcBef>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DengXian" panose="02010600030101010101" pitchFamily="2" charset="-122"/>
                <a:cs typeface="Times New Roman" panose="02020603050405020304" pitchFamily="18" charset="0"/>
              </a:rPr>
              <a:t>the number of vertices (|V|) and </a:t>
            </a:r>
          </a:p>
          <a:p>
            <a:pPr marL="800100" lvl="1" indent="-342900">
              <a:spcBef>
                <a:spcPts val="600"/>
              </a:spcBef>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DengXian" panose="02010600030101010101" pitchFamily="2" charset="-122"/>
                <a:cs typeface="Times New Roman" panose="02020603050405020304" pitchFamily="18" charset="0"/>
              </a:rPr>
              <a:t>the number of edges (|E|) </a:t>
            </a:r>
          </a:p>
          <a:p>
            <a:pPr>
              <a:spcBef>
                <a:spcPts val="600"/>
              </a:spcBef>
              <a:spcAft>
                <a:spcPts val="600"/>
              </a:spcAft>
            </a:pPr>
            <a:r>
              <a:rPr lang="en-US" sz="2400" dirty="0">
                <a:solidFill>
                  <a:srgbClr val="3B3835"/>
                </a:solidFill>
                <a:latin typeface="Times New Roman" panose="02020603050405020304" pitchFamily="18" charset="0"/>
                <a:ea typeface="DengXian" panose="02010600030101010101" pitchFamily="2" charset="-122"/>
                <a:cs typeface="Times New Roman" panose="02020603050405020304" pitchFamily="18" charset="0"/>
              </a:rPr>
              <a:t>in the input graph.</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8356031"/>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50277" y="4734305"/>
            <a:ext cx="7566480" cy="854800"/>
          </a:xfrm>
          <a:prstGeom prst="rect">
            <a:avLst/>
          </a:prstGeom>
          <a:solidFill>
            <a:srgbClr val="FFFF00"/>
          </a:solidFill>
        </p:spPr>
        <p:txBody>
          <a:bodyPr wrap="square" rtlCol="0">
            <a:spAutoFit/>
          </a:bodyPr>
          <a:lstStyle/>
          <a:p>
            <a:endParaRPr lang="en-US" dirty="0"/>
          </a:p>
        </p:txBody>
      </p:sp>
      <p:sp>
        <p:nvSpPr>
          <p:cNvPr id="8" name="TextBox 7"/>
          <p:cNvSpPr txBox="1"/>
          <p:nvPr/>
        </p:nvSpPr>
        <p:spPr>
          <a:xfrm>
            <a:off x="750277" y="3819057"/>
            <a:ext cx="7566480" cy="854800"/>
          </a:xfrm>
          <a:prstGeom prst="rect">
            <a:avLst/>
          </a:prstGeom>
          <a:solidFill>
            <a:srgbClr val="FFFF00"/>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515291" y="365125"/>
            <a:ext cx="8917577" cy="732155"/>
          </a:xfrm>
          <a:solidFill>
            <a:srgbClr val="FFFF00"/>
          </a:solidFill>
        </p:spPr>
        <p:txBody>
          <a:bodyPr>
            <a:normAutofit/>
          </a:bodyPr>
          <a:lstStyle/>
          <a:p>
            <a:r>
              <a:rPr lang="en-US" sz="3200" dirty="0">
                <a:latin typeface="+mn-lt"/>
              </a:rPr>
              <a:t>Hash Functions </a:t>
            </a:r>
            <a:r>
              <a:rPr lang="en-US" sz="2800" dirty="0">
                <a:latin typeface="+mn-lt"/>
              </a:rPr>
              <a:t>– What makes a good hash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615439" y="1175656"/>
                <a:ext cx="9357361" cy="5682343"/>
              </a:xfrm>
            </p:spPr>
            <p:txBody>
              <a:bodyPr>
                <a:normAutofit fontScale="40000" lnSpcReduction="20000"/>
              </a:bodyPr>
              <a:lstStyle/>
              <a:p>
                <a:pPr marL="0" indent="0">
                  <a:lnSpc>
                    <a:spcPct val="120000"/>
                  </a:lnSpc>
                  <a:spcBef>
                    <a:spcPts val="0"/>
                  </a:spcBef>
                  <a:spcAft>
                    <a:spcPts val="1800"/>
                  </a:spcAft>
                  <a:buNone/>
                </a:pPr>
                <a:r>
                  <a:rPr lang="en-US" sz="6000" dirty="0">
                    <a:cs typeface="Times New Roman" panose="02020603050405020304" pitchFamily="18" charset="0"/>
                  </a:rPr>
                  <a:t>The </a:t>
                </a:r>
                <a:r>
                  <a:rPr lang="en-US" sz="6000" dirty="0">
                    <a:solidFill>
                      <a:srgbClr val="0000FF"/>
                    </a:solidFill>
                    <a:cs typeface="Times New Roman" panose="02020603050405020304" pitchFamily="18" charset="0"/>
                  </a:rPr>
                  <a:t>significant bits </a:t>
                </a:r>
                <a:r>
                  <a:rPr lang="en-US" sz="6000" dirty="0">
                    <a:cs typeface="Times New Roman" panose="02020603050405020304" pitchFamily="18" charset="0"/>
                  </a:rPr>
                  <a:t>for creating hash functions</a:t>
                </a:r>
              </a:p>
              <a:p>
                <a:pPr marL="457200" indent="-457200">
                  <a:lnSpc>
                    <a:spcPct val="120000"/>
                  </a:lnSpc>
                  <a:spcBef>
                    <a:spcPts val="0"/>
                  </a:spcBef>
                  <a:spcAft>
                    <a:spcPts val="600"/>
                  </a:spcAft>
                </a:pPr>
                <a:r>
                  <a:rPr lang="en-US" sz="5500" dirty="0">
                    <a:latin typeface="Times New Roman" panose="02020603050405020304" pitchFamily="18" charset="0"/>
                    <a:cs typeface="Times New Roman" panose="02020603050405020304" pitchFamily="18" charset="0"/>
                  </a:rPr>
                  <a:t>Two obvious hash functions: either the first (most significant) or last (least significant) p bits of the key k.</a:t>
                </a:r>
              </a:p>
              <a:p>
                <a:pPr marL="457200" indent="-457200">
                  <a:lnSpc>
                    <a:spcPct val="120000"/>
                  </a:lnSpc>
                  <a:spcBef>
                    <a:spcPts val="0"/>
                  </a:spcBef>
                  <a:spcAft>
                    <a:spcPts val="600"/>
                  </a:spcAft>
                </a:pPr>
                <a:r>
                  <a:rPr lang="en-US" sz="5500" dirty="0">
                    <a:latin typeface="Times New Roman" panose="02020603050405020304" pitchFamily="18" charset="0"/>
                    <a:cs typeface="Times New Roman" panose="02020603050405020304" pitchFamily="18" charset="0"/>
                  </a:rPr>
                  <a:t>Assume that the table size is </a:t>
                </a:r>
                <a14:m>
                  <m:oMath xmlns:m="http://schemas.openxmlformats.org/officeDocument/2006/math">
                    <m:sSup>
                      <m:sSupPr>
                        <m:ctrlPr>
                          <a:rPr lang="en-US" sz="5500" i="1" smtClean="0">
                            <a:solidFill>
                              <a:srgbClr val="0000FF"/>
                            </a:solidFill>
                            <a:latin typeface="Cambria Math" panose="02040503050406030204" pitchFamily="18" charset="0"/>
                            <a:cs typeface="Times New Roman" panose="02020603050405020304" pitchFamily="18" charset="0"/>
                          </a:rPr>
                        </m:ctrlPr>
                      </m:sSupPr>
                      <m:e>
                        <m:r>
                          <a:rPr lang="en-US" sz="5500" b="0" i="1" smtClean="0">
                            <a:solidFill>
                              <a:srgbClr val="0000FF"/>
                            </a:solidFill>
                            <a:latin typeface="Cambria Math" panose="02040503050406030204" pitchFamily="18" charset="0"/>
                            <a:cs typeface="Times New Roman" panose="02020603050405020304" pitchFamily="18" charset="0"/>
                          </a:rPr>
                          <m:t>2</m:t>
                        </m:r>
                      </m:e>
                      <m:sup>
                        <m:r>
                          <a:rPr lang="en-US" sz="5500" b="0" i="1" smtClean="0">
                            <a:solidFill>
                              <a:srgbClr val="0000FF"/>
                            </a:solidFill>
                            <a:latin typeface="Cambria Math" panose="02040503050406030204" pitchFamily="18" charset="0"/>
                            <a:cs typeface="Times New Roman" panose="02020603050405020304" pitchFamily="18" charset="0"/>
                          </a:rPr>
                          <m:t>𝑝</m:t>
                        </m:r>
                      </m:sup>
                    </m:sSup>
                    <m:r>
                      <a:rPr lang="en-US" sz="5500" b="0" i="1" smtClean="0">
                        <a:solidFill>
                          <a:srgbClr val="0000FF"/>
                        </a:solidFill>
                        <a:latin typeface="Cambria Math" panose="02040503050406030204" pitchFamily="18" charset="0"/>
                        <a:cs typeface="Times New Roman" panose="02020603050405020304" pitchFamily="18" charset="0"/>
                      </a:rPr>
                      <m:t> </m:t>
                    </m:r>
                  </m:oMath>
                </a14:m>
                <a:r>
                  <a:rPr lang="en-US" sz="5500" dirty="0">
                    <a:latin typeface="Times New Roman" panose="02020603050405020304" pitchFamily="18" charset="0"/>
                    <a:cs typeface="Times New Roman" panose="02020603050405020304" pitchFamily="18" charset="0"/>
                  </a:rPr>
                  <a:t>. (i.e., m = </a:t>
                </a:r>
                <a14:m>
                  <m:oMath xmlns:m="http://schemas.openxmlformats.org/officeDocument/2006/math">
                    <m:sSup>
                      <m:sSupPr>
                        <m:ctrlPr>
                          <a:rPr lang="en-US" sz="5500" i="1">
                            <a:solidFill>
                              <a:srgbClr val="0000FF"/>
                            </a:solidFill>
                            <a:latin typeface="Cambria Math" panose="02040503050406030204" pitchFamily="18" charset="0"/>
                            <a:cs typeface="Times New Roman" panose="02020603050405020304" pitchFamily="18" charset="0"/>
                          </a:rPr>
                        </m:ctrlPr>
                      </m:sSupPr>
                      <m:e>
                        <m:r>
                          <a:rPr lang="en-US" sz="5500" i="1">
                            <a:solidFill>
                              <a:srgbClr val="0000FF"/>
                            </a:solidFill>
                            <a:latin typeface="Cambria Math" panose="02040503050406030204" pitchFamily="18" charset="0"/>
                            <a:cs typeface="Times New Roman" panose="02020603050405020304" pitchFamily="18" charset="0"/>
                          </a:rPr>
                          <m:t>2</m:t>
                        </m:r>
                      </m:e>
                      <m:sup>
                        <m:r>
                          <a:rPr lang="en-US" sz="5500" i="1">
                            <a:solidFill>
                              <a:srgbClr val="0000FF"/>
                            </a:solidFill>
                            <a:latin typeface="Cambria Math" panose="02040503050406030204" pitchFamily="18" charset="0"/>
                            <a:cs typeface="Times New Roman" panose="02020603050405020304" pitchFamily="18" charset="0"/>
                          </a:rPr>
                          <m:t>𝑝</m:t>
                        </m:r>
                      </m:sup>
                    </m:sSup>
                  </m:oMath>
                </a14:m>
                <a:r>
                  <a:rPr lang="en-US" sz="5500" dirty="0">
                    <a:latin typeface="Times New Roman" panose="02020603050405020304" pitchFamily="18" charset="0"/>
                    <a:cs typeface="Times New Roman" panose="02020603050405020304" pitchFamily="18" charset="0"/>
                  </a:rPr>
                  <a:t>) </a:t>
                </a:r>
                <a:r>
                  <a:rPr lang="en-US" sz="5100" dirty="0">
                    <a:latin typeface="Times New Roman" panose="02020603050405020304" pitchFamily="18" charset="0"/>
                    <a:cs typeface="Times New Roman" panose="02020603050405020304" pitchFamily="18" charset="0"/>
                  </a:rPr>
                  <a:t>--- </a:t>
                </a:r>
                <a:r>
                  <a:rPr lang="en-US" sz="3500" dirty="0">
                    <a:latin typeface="Times New Roman" panose="02020603050405020304" pitchFamily="18" charset="0"/>
                    <a:cs typeface="Times New Roman" panose="02020603050405020304" pitchFamily="18" charset="0"/>
                  </a:rPr>
                  <a:t>for ease of implementing the h(k) function</a:t>
                </a:r>
              </a:p>
              <a:p>
                <a:pPr marL="457200" indent="-457200">
                  <a:lnSpc>
                    <a:spcPct val="120000"/>
                  </a:lnSpc>
                  <a:spcBef>
                    <a:spcPts val="0"/>
                  </a:spcBef>
                  <a:spcAft>
                    <a:spcPts val="600"/>
                  </a:spcAft>
                </a:pPr>
                <a:r>
                  <a:rPr lang="en-US" sz="5500" dirty="0">
                    <a:latin typeface="Times New Roman" panose="02020603050405020304" pitchFamily="18" charset="0"/>
                    <a:cs typeface="Times New Roman" panose="02020603050405020304" pitchFamily="18" charset="0"/>
                  </a:rPr>
                  <a:t>Let k be an </a:t>
                </a:r>
                <a:r>
                  <a:rPr lang="en-US" sz="5500" dirty="0">
                    <a:solidFill>
                      <a:srgbClr val="0000FF"/>
                    </a:solidFill>
                    <a:latin typeface="Times New Roman" panose="02020603050405020304" pitchFamily="18" charset="0"/>
                    <a:cs typeface="Times New Roman" panose="02020603050405020304" pitchFamily="18" charset="0"/>
                  </a:rPr>
                  <a:t>n</a:t>
                </a:r>
                <a:r>
                  <a:rPr lang="en-US" sz="5500" dirty="0">
                    <a:latin typeface="Times New Roman" panose="02020603050405020304" pitchFamily="18" charset="0"/>
                    <a:cs typeface="Times New Roman" panose="02020603050405020304" pitchFamily="18" charset="0"/>
                  </a:rPr>
                  <a:t>-bit integer. </a:t>
                </a:r>
              </a:p>
              <a:p>
                <a:pPr marL="457200" indent="-457200">
                  <a:lnSpc>
                    <a:spcPct val="120000"/>
                  </a:lnSpc>
                  <a:spcBef>
                    <a:spcPts val="0"/>
                  </a:spcBef>
                  <a:spcAft>
                    <a:spcPts val="600"/>
                  </a:spcAft>
                </a:pPr>
                <a:r>
                  <a:rPr lang="en-US" sz="5500" dirty="0">
                    <a:latin typeface="Times New Roman" panose="02020603050405020304" pitchFamily="18" charset="0"/>
                    <a:cs typeface="Times New Roman" panose="02020603050405020304" pitchFamily="18" charset="0"/>
                  </a:rPr>
                  <a:t>Compute these hash functions as follows:</a:t>
                </a:r>
              </a:p>
              <a:p>
                <a:pPr marL="457200" indent="-457200">
                  <a:lnSpc>
                    <a:spcPct val="120000"/>
                  </a:lnSpc>
                  <a:spcBef>
                    <a:spcPts val="0"/>
                  </a:spcBef>
                  <a:spcAft>
                    <a:spcPts val="600"/>
                  </a:spcAft>
                </a:pPr>
                <a:r>
                  <a:rPr lang="en-US" sz="5500" dirty="0">
                    <a:latin typeface="Times New Roman" panose="02020603050405020304" pitchFamily="18" charset="0"/>
                    <a:cs typeface="Times New Roman" panose="02020603050405020304" pitchFamily="18" charset="0"/>
                  </a:rPr>
                  <a:t>The hash function h(k) =  </a:t>
                </a:r>
                <a:r>
                  <a:rPr lang="en-US" sz="5500" baseline="-250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a:t>
                </a:r>
                <a:r>
                  <a:rPr lang="en-US" sz="55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f>
                      <m:fPr>
                        <m:ctrlPr>
                          <a:rPr lang="en-US" sz="5500" i="1" dirty="0" smtClean="0">
                            <a:solidFill>
                              <a:srgbClr val="0000FF"/>
                            </a:solidFill>
                            <a:latin typeface="Cambria Math" panose="02040503050406030204" pitchFamily="18" charset="0"/>
                            <a:cs typeface="Times New Roman" panose="02020603050405020304" pitchFamily="18" charset="0"/>
                          </a:rPr>
                        </m:ctrlPr>
                      </m:fPr>
                      <m:num>
                        <m:r>
                          <a:rPr lang="en-US" sz="5500" b="0" i="1" dirty="0" smtClean="0">
                            <a:solidFill>
                              <a:srgbClr val="0000FF"/>
                            </a:solidFill>
                            <a:latin typeface="Cambria Math" panose="02040503050406030204" pitchFamily="18" charset="0"/>
                            <a:cs typeface="Times New Roman" panose="02020603050405020304" pitchFamily="18" charset="0"/>
                          </a:rPr>
                          <m:t>𝑘</m:t>
                        </m:r>
                      </m:num>
                      <m:den>
                        <m:sSup>
                          <m:sSupPr>
                            <m:ctrlPr>
                              <a:rPr lang="en-US" sz="5500" i="1" dirty="0" smtClean="0">
                                <a:solidFill>
                                  <a:srgbClr val="0000FF"/>
                                </a:solidFill>
                                <a:latin typeface="Cambria Math" panose="02040503050406030204" pitchFamily="18" charset="0"/>
                                <a:cs typeface="Times New Roman" panose="02020603050405020304" pitchFamily="18" charset="0"/>
                              </a:rPr>
                            </m:ctrlPr>
                          </m:sSupPr>
                          <m:e>
                            <m:r>
                              <a:rPr lang="en-US" sz="5500" b="0" i="1" dirty="0" smtClean="0">
                                <a:solidFill>
                                  <a:srgbClr val="0000FF"/>
                                </a:solidFill>
                                <a:latin typeface="Cambria Math" panose="02040503050406030204" pitchFamily="18" charset="0"/>
                                <a:cs typeface="Times New Roman" panose="02020603050405020304" pitchFamily="18" charset="0"/>
                              </a:rPr>
                              <m:t>2</m:t>
                            </m:r>
                          </m:e>
                          <m:sup>
                            <m:r>
                              <a:rPr lang="en-US" sz="5500" b="0" i="1" dirty="0" smtClean="0">
                                <a:solidFill>
                                  <a:srgbClr val="0000FF"/>
                                </a:solidFill>
                                <a:latin typeface="Cambria Math" panose="02040503050406030204" pitchFamily="18" charset="0"/>
                                <a:cs typeface="Times New Roman" panose="02020603050405020304" pitchFamily="18" charset="0"/>
                              </a:rPr>
                              <m:t>𝑛</m:t>
                            </m:r>
                            <m:r>
                              <a:rPr lang="en-US" sz="5500" b="0" i="1" dirty="0" smtClean="0">
                                <a:solidFill>
                                  <a:srgbClr val="0000FF"/>
                                </a:solidFill>
                                <a:latin typeface="Cambria Math" panose="02040503050406030204" pitchFamily="18" charset="0"/>
                                <a:cs typeface="Times New Roman" panose="02020603050405020304" pitchFamily="18" charset="0"/>
                              </a:rPr>
                              <m:t>−</m:t>
                            </m:r>
                            <m:r>
                              <a:rPr lang="en-US" sz="5500" b="0" i="1" dirty="0" smtClean="0">
                                <a:solidFill>
                                  <a:srgbClr val="0000FF"/>
                                </a:solidFill>
                                <a:latin typeface="Cambria Math" panose="02040503050406030204" pitchFamily="18" charset="0"/>
                                <a:cs typeface="Times New Roman" panose="02020603050405020304" pitchFamily="18" charset="0"/>
                              </a:rPr>
                              <m:t>𝑝</m:t>
                            </m:r>
                          </m:sup>
                        </m:sSup>
                      </m:den>
                    </m:f>
                  </m:oMath>
                </a14:m>
                <a:r>
                  <a:rPr lang="en-US" sz="5500" dirty="0">
                    <a:solidFill>
                      <a:srgbClr val="0000FF"/>
                    </a:solidFill>
                    <a:latin typeface="Times New Roman" panose="02020603050405020304" pitchFamily="18" charset="0"/>
                    <a:cs typeface="Times New Roman" panose="02020603050405020304" pitchFamily="18" charset="0"/>
                  </a:rPr>
                  <a:t> </a:t>
                </a:r>
                <a:r>
                  <a:rPr lang="en-US" sz="5500" baseline="-250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a:t>
                </a:r>
                <a:endParaRPr lang="en-US" sz="5500" dirty="0">
                  <a:latin typeface="Times New Roman" panose="02020603050405020304" pitchFamily="18" charset="0"/>
                  <a:cs typeface="Times New Roman" panose="02020603050405020304" pitchFamily="18" charset="0"/>
                </a:endParaRPr>
              </a:p>
              <a:p>
                <a:pPr marL="914400" lvl="1" indent="-457200">
                  <a:lnSpc>
                    <a:spcPct val="120000"/>
                  </a:lnSpc>
                  <a:spcBef>
                    <a:spcPts val="0"/>
                  </a:spcBef>
                  <a:spcAft>
                    <a:spcPts val="600"/>
                  </a:spcAft>
                </a:pPr>
                <a:r>
                  <a:rPr lang="en-US" sz="5500" dirty="0">
                    <a:latin typeface="Times New Roman" panose="02020603050405020304" pitchFamily="18" charset="0"/>
                    <a:cs typeface="Times New Roman" panose="02020603050405020304" pitchFamily="18" charset="0"/>
                  </a:rPr>
                  <a:t>the hash value of the first p bits of k. (quotient).</a:t>
                </a:r>
              </a:p>
              <a:p>
                <a:pPr marL="457200" indent="-457200">
                  <a:lnSpc>
                    <a:spcPct val="120000"/>
                  </a:lnSpc>
                  <a:spcBef>
                    <a:spcPts val="0"/>
                  </a:spcBef>
                  <a:spcAft>
                    <a:spcPts val="600"/>
                  </a:spcAft>
                </a:pPr>
                <a:r>
                  <a:rPr lang="en-US" sz="5500" dirty="0">
                    <a:solidFill>
                      <a:srgbClr val="0000FF"/>
                    </a:solidFill>
                    <a:latin typeface="Times New Roman" panose="02020603050405020304" pitchFamily="18" charset="0"/>
                    <a:cs typeface="Times New Roman" panose="02020603050405020304" pitchFamily="18" charset="0"/>
                  </a:rPr>
                  <a:t>The hash function h(k) = k mod </a:t>
                </a:r>
                <a14:m>
                  <m:oMath xmlns:m="http://schemas.openxmlformats.org/officeDocument/2006/math">
                    <m:sSup>
                      <m:sSupPr>
                        <m:ctrlPr>
                          <a:rPr lang="en-US" sz="5500" i="1" smtClean="0">
                            <a:solidFill>
                              <a:srgbClr val="0000FF"/>
                            </a:solidFill>
                            <a:latin typeface="Cambria Math" panose="02040503050406030204" pitchFamily="18" charset="0"/>
                            <a:cs typeface="Times New Roman" panose="02020603050405020304" pitchFamily="18" charset="0"/>
                          </a:rPr>
                        </m:ctrlPr>
                      </m:sSupPr>
                      <m:e>
                        <m:r>
                          <a:rPr lang="en-US" sz="5500" b="0" i="1" smtClean="0">
                            <a:solidFill>
                              <a:srgbClr val="0000FF"/>
                            </a:solidFill>
                            <a:latin typeface="Cambria Math" panose="02040503050406030204" pitchFamily="18" charset="0"/>
                            <a:cs typeface="Times New Roman" panose="02020603050405020304" pitchFamily="18" charset="0"/>
                          </a:rPr>
                          <m:t>2</m:t>
                        </m:r>
                      </m:e>
                      <m:sup>
                        <m:r>
                          <a:rPr lang="en-US" sz="5500" b="0" i="1" smtClean="0">
                            <a:solidFill>
                              <a:srgbClr val="0000FF"/>
                            </a:solidFill>
                            <a:latin typeface="Cambria Math" panose="02040503050406030204" pitchFamily="18" charset="0"/>
                            <a:cs typeface="Times New Roman" panose="02020603050405020304" pitchFamily="18" charset="0"/>
                          </a:rPr>
                          <m:t>𝑝</m:t>
                        </m:r>
                      </m:sup>
                    </m:sSup>
                  </m:oMath>
                </a14:m>
                <a:endParaRPr lang="en-US" sz="5500" dirty="0">
                  <a:solidFill>
                    <a:srgbClr val="0000FF"/>
                  </a:solidFill>
                  <a:latin typeface="Times New Roman" panose="02020603050405020304" pitchFamily="18" charset="0"/>
                  <a:cs typeface="Times New Roman" panose="02020603050405020304" pitchFamily="18" charset="0"/>
                </a:endParaRPr>
              </a:p>
              <a:p>
                <a:pPr marL="914400" lvl="1" indent="-457200">
                  <a:lnSpc>
                    <a:spcPct val="120000"/>
                  </a:lnSpc>
                  <a:spcBef>
                    <a:spcPts val="0"/>
                  </a:spcBef>
                  <a:spcAft>
                    <a:spcPts val="600"/>
                  </a:spcAft>
                </a:pPr>
                <a:r>
                  <a:rPr lang="en-US" sz="5500" dirty="0">
                    <a:solidFill>
                      <a:srgbClr val="0000FF"/>
                    </a:solidFill>
                    <a:latin typeface="Times New Roman" panose="02020603050405020304" pitchFamily="18" charset="0"/>
                    <a:cs typeface="Times New Roman" panose="02020603050405020304" pitchFamily="18" charset="0"/>
                  </a:rPr>
                  <a:t>the hash value of the last p bits of k. (remainder).</a:t>
                </a:r>
              </a:p>
              <a:p>
                <a:pPr marL="457200" indent="-457200">
                  <a:lnSpc>
                    <a:spcPct val="120000"/>
                  </a:lnSpc>
                  <a:spcBef>
                    <a:spcPts val="0"/>
                  </a:spcBef>
                  <a:spcAft>
                    <a:spcPts val="600"/>
                  </a:spcAft>
                </a:pPr>
                <a:r>
                  <a:rPr lang="en-US" sz="5500" dirty="0">
                    <a:solidFill>
                      <a:srgbClr val="0000FF"/>
                    </a:solidFill>
                    <a:latin typeface="Times New Roman" panose="02020603050405020304" pitchFamily="18" charset="0"/>
                    <a:cs typeface="Times New Roman" panose="02020603050405020304" pitchFamily="18" charset="0"/>
                  </a:rPr>
                  <a:t>Time for computing these hash functions is fast.</a:t>
                </a:r>
              </a:p>
              <a:p>
                <a:pPr marL="457200" indent="-457200">
                  <a:lnSpc>
                    <a:spcPct val="120000"/>
                  </a:lnSpc>
                  <a:spcBef>
                    <a:spcPts val="0"/>
                  </a:spcBef>
                  <a:spcAft>
                    <a:spcPts val="600"/>
                  </a:spcAft>
                </a:pPr>
                <a:r>
                  <a:rPr lang="en-US" sz="5500" dirty="0">
                    <a:solidFill>
                      <a:srgbClr val="0000FF"/>
                    </a:solidFill>
                    <a:latin typeface="Times New Roman" panose="02020603050405020304" pitchFamily="18" charset="0"/>
                    <a:cs typeface="Times New Roman" panose="02020603050405020304" pitchFamily="18" charset="0"/>
                  </a:rPr>
                  <a:t>They are bad hash functions, especially for strings.</a:t>
                </a:r>
              </a:p>
            </p:txBody>
          </p:sp>
        </mc:Choice>
        <mc:Fallback xmlns="">
          <p:sp>
            <p:nvSpPr>
              <p:cNvPr id="3" name="Content Placeholder 2">
                <a:extLst>
                  <a:ext uri="{FF2B5EF4-FFF2-40B4-BE49-F238E27FC236}">
                    <a16:creationId xmlns:a16="http://schemas.microsoft.com/office/drawing/2014/main" id="{E1D04753-A56B-4DD9-9689-2924ADFF8C76}"/>
                  </a:ext>
                </a:extLst>
              </p:cNvPr>
              <p:cNvSpPr>
                <a:spLocks noGrp="1" noRot="1" noChangeAspect="1" noMove="1" noResize="1" noEditPoints="1" noAdjustHandles="1" noChangeArrowheads="1" noChangeShapeType="1" noTextEdit="1"/>
              </p:cNvSpPr>
              <p:nvPr>
                <p:ph idx="1"/>
              </p:nvPr>
            </p:nvSpPr>
            <p:spPr>
              <a:xfrm>
                <a:off x="1615439" y="1175656"/>
                <a:ext cx="9357361" cy="5682343"/>
              </a:xfrm>
              <a:blipFill>
                <a:blip r:embed="rId2"/>
                <a:stretch>
                  <a:fillRect l="-977" t="-858"/>
                </a:stretch>
              </a:blipFill>
            </p:spPr>
            <p:txBody>
              <a:bodyPr/>
              <a:lstStyle/>
              <a:p>
                <a:r>
                  <a:rPr lang="en-US">
                    <a:noFill/>
                  </a:rPr>
                  <a:t> </a:t>
                </a:r>
              </a:p>
            </p:txBody>
          </p:sp>
        </mc:Fallback>
      </mc:AlternateContent>
      <p:pic>
        <p:nvPicPr>
          <p:cNvPr id="4" name="Picture 3" descr="Image result for smiley face images">
            <a:extLst>
              <a:ext uri="{FF2B5EF4-FFF2-40B4-BE49-F238E27FC236}">
                <a16:creationId xmlns:a16="http://schemas.microsoft.com/office/drawing/2014/main" id="{D8E0371D-FE56-4E8F-AA87-ACE437CD4C4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771310">
            <a:off x="630418" y="2239874"/>
            <a:ext cx="577659" cy="38290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750042F-E80C-47F5-A577-6C66C0E612D6}"/>
                  </a:ext>
                </a:extLst>
              </p:cNvPr>
              <p:cNvSpPr txBox="1"/>
              <p:nvPr/>
            </p:nvSpPr>
            <p:spPr>
              <a:xfrm>
                <a:off x="8316757" y="3167271"/>
                <a:ext cx="3095625"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k = </a:t>
                </a:r>
                <a:r>
                  <a:rPr lang="en-US" b="1" dirty="0"/>
                  <a:t>11 10</a:t>
                </a:r>
                <a:r>
                  <a:rPr lang="en-US" dirty="0"/>
                  <a:t>11 0011  n=10bits</a:t>
                </a:r>
              </a:p>
              <a:p>
                <a:r>
                  <a:rPr lang="en-US" dirty="0"/>
                  <a:t>p = 4 . </a:t>
                </a:r>
                <a14:m>
                  <m:oMath xmlns:m="http://schemas.openxmlformats.org/officeDocument/2006/math">
                    <m:sSup>
                      <m:sSupPr>
                        <m:ctrlPr>
                          <a:rPr lang="en-US" sz="1800" i="1" smtClean="0">
                            <a:solidFill>
                              <a:srgbClr val="0000FF"/>
                            </a:solidFill>
                            <a:latin typeface="Cambria Math" panose="02040503050406030204" pitchFamily="18" charset="0"/>
                            <a:cs typeface="Times New Roman" panose="02020603050405020304" pitchFamily="18" charset="0"/>
                          </a:rPr>
                        </m:ctrlPr>
                      </m:sSupPr>
                      <m:e>
                        <m:r>
                          <a:rPr lang="en-US" sz="1800" b="0" i="1" smtClean="0">
                            <a:solidFill>
                              <a:srgbClr val="0000FF"/>
                            </a:solidFill>
                            <a:latin typeface="Cambria Math" panose="02040503050406030204" pitchFamily="18" charset="0"/>
                            <a:cs typeface="Times New Roman" panose="02020603050405020304" pitchFamily="18" charset="0"/>
                          </a:rPr>
                          <m:t>2</m:t>
                        </m:r>
                      </m:e>
                      <m:sup>
                        <m:r>
                          <a:rPr lang="en-US" sz="1800" b="0" i="1" smtClean="0">
                            <a:solidFill>
                              <a:srgbClr val="0000FF"/>
                            </a:solidFill>
                            <a:latin typeface="Cambria Math" panose="02040503050406030204" pitchFamily="18" charset="0"/>
                            <a:cs typeface="Times New Roman" panose="02020603050405020304" pitchFamily="18" charset="0"/>
                          </a:rPr>
                          <m:t>4</m:t>
                        </m:r>
                      </m:sup>
                    </m:sSup>
                    <m:r>
                      <a:rPr lang="en-US" sz="1800" b="0" i="0" smtClean="0">
                        <a:solidFill>
                          <a:srgbClr val="0000FF"/>
                        </a:solidFill>
                        <a:latin typeface="Cambria Math" panose="02040503050406030204" pitchFamily="18" charset="0"/>
                        <a:cs typeface="Times New Roman" panose="02020603050405020304" pitchFamily="18" charset="0"/>
                      </a:rPr>
                      <m:t>=  1 0000.</m:t>
                    </m:r>
                  </m:oMath>
                </a14:m>
                <a:endParaRPr lang="en-US" sz="1800" b="0" dirty="0">
                  <a:solidFill>
                    <a:srgbClr val="0000FF"/>
                  </a:solidFill>
                  <a:cs typeface="Times New Roman" panose="02020603050405020304" pitchFamily="18" charset="0"/>
                </a:endParaRPr>
              </a:p>
              <a:p>
                <a:r>
                  <a:rPr lang="en-US" dirty="0"/>
                  <a:t> </a:t>
                </a:r>
                <a14:m>
                  <m:oMath xmlns:m="http://schemas.openxmlformats.org/officeDocument/2006/math">
                    <m:sSup>
                      <m:sSupPr>
                        <m:ctrlPr>
                          <a:rPr lang="en-US" i="1" dirty="0">
                            <a:solidFill>
                              <a:srgbClr val="0000FF"/>
                            </a:solidFill>
                            <a:latin typeface="Cambria Math" panose="02040503050406030204" pitchFamily="18" charset="0"/>
                            <a:cs typeface="Times New Roman" panose="02020603050405020304" pitchFamily="18" charset="0"/>
                          </a:rPr>
                        </m:ctrlPr>
                      </m:sSupPr>
                      <m:e>
                        <m:r>
                          <a:rPr lang="en-US" i="1" dirty="0">
                            <a:solidFill>
                              <a:srgbClr val="0000FF"/>
                            </a:solidFill>
                            <a:latin typeface="Cambria Math" panose="02040503050406030204" pitchFamily="18" charset="0"/>
                            <a:cs typeface="Times New Roman" panose="02020603050405020304" pitchFamily="18" charset="0"/>
                          </a:rPr>
                          <m:t>2</m:t>
                        </m:r>
                      </m:e>
                      <m:sup>
                        <m:r>
                          <a:rPr lang="en-US" i="1" dirty="0">
                            <a:solidFill>
                              <a:srgbClr val="0000FF"/>
                            </a:solidFill>
                            <a:latin typeface="Cambria Math" panose="02040503050406030204" pitchFamily="18" charset="0"/>
                            <a:cs typeface="Times New Roman" panose="02020603050405020304" pitchFamily="18" charset="0"/>
                          </a:rPr>
                          <m:t>𝑛</m:t>
                        </m:r>
                        <m:r>
                          <a:rPr lang="en-US" i="1" dirty="0">
                            <a:solidFill>
                              <a:srgbClr val="0000FF"/>
                            </a:solidFill>
                            <a:latin typeface="Cambria Math" panose="02040503050406030204" pitchFamily="18" charset="0"/>
                            <a:cs typeface="Times New Roman" panose="02020603050405020304" pitchFamily="18" charset="0"/>
                          </a:rPr>
                          <m:t>−</m:t>
                        </m:r>
                        <m:r>
                          <a:rPr lang="en-US" i="1" dirty="0">
                            <a:solidFill>
                              <a:srgbClr val="0000FF"/>
                            </a:solidFill>
                            <a:latin typeface="Cambria Math" panose="02040503050406030204" pitchFamily="18" charset="0"/>
                            <a:cs typeface="Times New Roman" panose="02020603050405020304" pitchFamily="18" charset="0"/>
                          </a:rPr>
                          <m:t>𝑝</m:t>
                        </m:r>
                      </m:sup>
                    </m:sSup>
                    <m:r>
                      <a:rPr lang="en-US" b="0" i="1" dirty="0" smtClean="0">
                        <a:solidFill>
                          <a:srgbClr val="0000FF"/>
                        </a:solidFill>
                        <a:latin typeface="Cambria Math" panose="02040503050406030204" pitchFamily="18" charset="0"/>
                        <a:cs typeface="Times New Roman" panose="02020603050405020304" pitchFamily="18" charset="0"/>
                      </a:rPr>
                      <m:t>= </m:t>
                    </m:r>
                    <m:sSup>
                      <m:sSupPr>
                        <m:ctrlPr>
                          <a:rPr lang="en-US" sz="1800" i="1" smtClean="0">
                            <a:solidFill>
                              <a:srgbClr val="0000FF"/>
                            </a:solidFill>
                            <a:latin typeface="Cambria Math" panose="02040503050406030204" pitchFamily="18" charset="0"/>
                            <a:cs typeface="Times New Roman" panose="02020603050405020304" pitchFamily="18" charset="0"/>
                          </a:rPr>
                        </m:ctrlPr>
                      </m:sSupPr>
                      <m:e>
                        <m:r>
                          <a:rPr lang="en-US" sz="1800" b="0" i="1" smtClean="0">
                            <a:solidFill>
                              <a:srgbClr val="0000FF"/>
                            </a:solidFill>
                            <a:latin typeface="Cambria Math" panose="02040503050406030204" pitchFamily="18" charset="0"/>
                            <a:cs typeface="Times New Roman" panose="02020603050405020304" pitchFamily="18" charset="0"/>
                          </a:rPr>
                          <m:t>2</m:t>
                        </m:r>
                      </m:e>
                      <m:sup>
                        <m:r>
                          <a:rPr lang="en-US" sz="1800" b="0" i="1" smtClean="0">
                            <a:solidFill>
                              <a:srgbClr val="0000FF"/>
                            </a:solidFill>
                            <a:latin typeface="Cambria Math" panose="02040503050406030204" pitchFamily="18" charset="0"/>
                            <a:cs typeface="Times New Roman" panose="02020603050405020304" pitchFamily="18" charset="0"/>
                          </a:rPr>
                          <m:t>6</m:t>
                        </m:r>
                      </m:sup>
                    </m:sSup>
                    <m:r>
                      <a:rPr lang="en-US" sz="1800" b="0" i="1" smtClean="0">
                        <a:solidFill>
                          <a:srgbClr val="0000FF"/>
                        </a:solidFill>
                        <a:latin typeface="Cambria Math" panose="02040503050406030204" pitchFamily="18" charset="0"/>
                        <a:cs typeface="Times New Roman" panose="02020603050405020304" pitchFamily="18" charset="0"/>
                      </a:rPr>
                      <m:t> =100 0000</m:t>
                    </m:r>
                  </m:oMath>
                </a14:m>
                <a:r>
                  <a:rPr lang="en-US" sz="1800"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Then </a:t>
                </a:r>
                <a:r>
                  <a:rPr lang="en-US" b="1" dirty="0"/>
                  <a:t>11 10</a:t>
                </a:r>
                <a:r>
                  <a:rPr lang="en-US" dirty="0">
                    <a:solidFill>
                      <a:srgbClr val="0000FF"/>
                    </a:solidFill>
                  </a:rPr>
                  <a:t>11 0011 </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100 0000</a:t>
                </a:r>
              </a:p>
              <a:p>
                <a:r>
                  <a:rPr lang="en-US" dirty="0">
                    <a:latin typeface="Times New Roman" panose="02020603050405020304" pitchFamily="18" charset="0"/>
                    <a:cs typeface="Times New Roman" panose="02020603050405020304" pitchFamily="18" charset="0"/>
                  </a:rPr>
                  <a:t>q = </a:t>
                </a:r>
                <a:r>
                  <a:rPr lang="en-US" b="1" dirty="0">
                    <a:latin typeface="Times New Roman" panose="02020603050405020304" pitchFamily="18" charset="0"/>
                    <a:cs typeface="Times New Roman" panose="02020603050405020304" pitchFamily="18" charset="0"/>
                  </a:rPr>
                  <a:t>1110</a:t>
                </a:r>
                <a:r>
                  <a:rPr lang="en-US" dirty="0">
                    <a:latin typeface="Times New Roman" panose="02020603050405020304" pitchFamily="18" charset="0"/>
                    <a:cs typeface="Times New Roman" panose="02020603050405020304" pitchFamily="18" charset="0"/>
                  </a:rPr>
                  <a:t> and r = </a:t>
                </a:r>
                <a:r>
                  <a:rPr lang="en-US" dirty="0">
                    <a:solidFill>
                      <a:srgbClr val="0000FF"/>
                    </a:solidFill>
                    <a:latin typeface="Times New Roman" panose="02020603050405020304" pitchFamily="18" charset="0"/>
                    <a:cs typeface="Times New Roman" panose="02020603050405020304" pitchFamily="18" charset="0"/>
                  </a:rPr>
                  <a:t>11 0011</a:t>
                </a:r>
                <a:endParaRPr lang="en-US" dirty="0">
                  <a:solidFill>
                    <a:srgbClr val="0000FF"/>
                  </a:solidFill>
                </a:endParaRPr>
              </a:p>
            </p:txBody>
          </p:sp>
        </mc:Choice>
        <mc:Fallback xmlns="">
          <p:sp>
            <p:nvSpPr>
              <p:cNvPr id="5" name="TextBox 4">
                <a:extLst>
                  <a:ext uri="{FF2B5EF4-FFF2-40B4-BE49-F238E27FC236}">
                    <a16:creationId xmlns:a16="http://schemas.microsoft.com/office/drawing/2014/main" id="{A750042F-E80C-47F5-A577-6C66C0E612D6}"/>
                  </a:ext>
                </a:extLst>
              </p:cNvPr>
              <p:cNvSpPr txBox="1">
                <a:spLocks noRot="1" noChangeAspect="1" noMove="1" noResize="1" noEditPoints="1" noAdjustHandles="1" noChangeArrowheads="1" noChangeShapeType="1" noTextEdit="1"/>
              </p:cNvSpPr>
              <p:nvPr/>
            </p:nvSpPr>
            <p:spPr>
              <a:xfrm>
                <a:off x="8316757" y="3167271"/>
                <a:ext cx="3095625" cy="1477328"/>
              </a:xfrm>
              <a:prstGeom prst="rect">
                <a:avLst/>
              </a:prstGeom>
              <a:blipFill>
                <a:blip r:embed="rId4"/>
                <a:stretch>
                  <a:fillRect l="-1373" t="-2049" b="-4918"/>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EB4A0D33-0FF7-43B2-9228-0372AF007D64}"/>
              </a:ext>
            </a:extLst>
          </p:cNvPr>
          <p:cNvSpPr txBox="1"/>
          <p:nvPr/>
        </p:nvSpPr>
        <p:spPr>
          <a:xfrm>
            <a:off x="2152650" y="6217166"/>
            <a:ext cx="4124325" cy="369332"/>
          </a:xfrm>
          <a:prstGeom prst="rect">
            <a:avLst/>
          </a:prstGeom>
          <a:noFill/>
        </p:spPr>
        <p:txBody>
          <a:bodyPr wrap="square" rtlCol="0">
            <a:spAutoFit/>
          </a:bodyPr>
          <a:lstStyle/>
          <a:p>
            <a:r>
              <a:rPr lang="en-US" dirty="0"/>
              <a:t>e.g., h(</a:t>
            </a:r>
            <a:r>
              <a:rPr lang="en-US" dirty="0" err="1"/>
              <a:t>xbcde</a:t>
            </a:r>
            <a:r>
              <a:rPr lang="en-US" dirty="0"/>
              <a:t>) = h(</a:t>
            </a:r>
            <a:r>
              <a:rPr lang="en-US" dirty="0" err="1"/>
              <a:t>ybcde</a:t>
            </a:r>
            <a:r>
              <a:rPr lang="en-US" dirty="0"/>
              <a:t>) = h(</a:t>
            </a:r>
            <a:r>
              <a:rPr lang="en-US" dirty="0" err="1"/>
              <a:t>zbcde</a:t>
            </a:r>
            <a:r>
              <a:rPr lang="en-US" dirty="0"/>
              <a:t>)</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039E040-A384-4893-89AA-226B3993FDBF}"/>
                  </a:ext>
                </a:extLst>
              </p:cNvPr>
              <p:cNvSpPr txBox="1"/>
              <p:nvPr/>
            </p:nvSpPr>
            <p:spPr>
              <a:xfrm>
                <a:off x="8316758" y="4862680"/>
                <a:ext cx="3095625"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k = 11 1011 0011  n=10bits</a:t>
                </a:r>
              </a:p>
              <a:p>
                <a:r>
                  <a:rPr lang="en-US" dirty="0"/>
                  <a:t>p = 4 . </a:t>
                </a:r>
                <a14:m>
                  <m:oMath xmlns:m="http://schemas.openxmlformats.org/officeDocument/2006/math">
                    <m:sSup>
                      <m:sSupPr>
                        <m:ctrlPr>
                          <a:rPr lang="en-US" i="1" dirty="0">
                            <a:solidFill>
                              <a:srgbClr val="0000FF"/>
                            </a:solidFill>
                            <a:latin typeface="Cambria Math" panose="02040503050406030204" pitchFamily="18" charset="0"/>
                            <a:cs typeface="Times New Roman" panose="02020603050405020304" pitchFamily="18" charset="0"/>
                          </a:rPr>
                        </m:ctrlPr>
                      </m:sSupPr>
                      <m:e>
                        <m:r>
                          <a:rPr lang="en-US" i="1" dirty="0">
                            <a:solidFill>
                              <a:srgbClr val="0000FF"/>
                            </a:solidFill>
                            <a:latin typeface="Cambria Math" panose="02040503050406030204" pitchFamily="18" charset="0"/>
                            <a:cs typeface="Times New Roman" panose="02020603050405020304" pitchFamily="18" charset="0"/>
                          </a:rPr>
                          <m:t>2</m:t>
                        </m:r>
                      </m:e>
                      <m:sup>
                        <m:r>
                          <a:rPr lang="en-US" i="1" dirty="0">
                            <a:solidFill>
                              <a:srgbClr val="0000FF"/>
                            </a:solidFill>
                            <a:latin typeface="Cambria Math" panose="02040503050406030204" pitchFamily="18" charset="0"/>
                            <a:cs typeface="Times New Roman" panose="02020603050405020304" pitchFamily="18" charset="0"/>
                          </a:rPr>
                          <m:t>𝑝</m:t>
                        </m:r>
                      </m:sup>
                    </m:sSup>
                    <m:r>
                      <a:rPr lang="en-US" i="1" dirty="0">
                        <a:solidFill>
                          <a:srgbClr val="0000FF"/>
                        </a:solidFill>
                        <a:latin typeface="Cambria Math" panose="02040503050406030204" pitchFamily="18" charset="0"/>
                        <a:cs typeface="Times New Roman" panose="02020603050405020304" pitchFamily="18" charset="0"/>
                      </a:rPr>
                      <m:t>= </m:t>
                    </m:r>
                    <m:sSup>
                      <m:sSupPr>
                        <m:ctrlPr>
                          <a:rPr lang="en-US" sz="1800" i="1" smtClean="0">
                            <a:solidFill>
                              <a:srgbClr val="0000FF"/>
                            </a:solidFill>
                            <a:latin typeface="Cambria Math" panose="02040503050406030204" pitchFamily="18" charset="0"/>
                            <a:cs typeface="Times New Roman" panose="02020603050405020304" pitchFamily="18" charset="0"/>
                          </a:rPr>
                        </m:ctrlPr>
                      </m:sSupPr>
                      <m:e>
                        <m:r>
                          <a:rPr lang="en-US" sz="1800" b="0" i="1" smtClean="0">
                            <a:solidFill>
                              <a:srgbClr val="0000FF"/>
                            </a:solidFill>
                            <a:latin typeface="Cambria Math" panose="02040503050406030204" pitchFamily="18" charset="0"/>
                            <a:cs typeface="Times New Roman" panose="02020603050405020304" pitchFamily="18" charset="0"/>
                          </a:rPr>
                          <m:t>2</m:t>
                        </m:r>
                      </m:e>
                      <m:sup>
                        <m:r>
                          <a:rPr lang="en-US" sz="1800" b="0" i="1" smtClean="0">
                            <a:solidFill>
                              <a:srgbClr val="0000FF"/>
                            </a:solidFill>
                            <a:latin typeface="Cambria Math" panose="02040503050406030204" pitchFamily="18" charset="0"/>
                            <a:cs typeface="Times New Roman" panose="02020603050405020304" pitchFamily="18" charset="0"/>
                          </a:rPr>
                          <m:t>4</m:t>
                        </m:r>
                      </m:sup>
                    </m:sSup>
                    <m:r>
                      <a:rPr lang="en-US" sz="1800" b="0" i="0" smtClean="0">
                        <a:solidFill>
                          <a:srgbClr val="0000FF"/>
                        </a:solidFill>
                        <a:latin typeface="Cambria Math" panose="02040503050406030204" pitchFamily="18" charset="0"/>
                        <a:cs typeface="Times New Roman" panose="02020603050405020304" pitchFamily="18" charset="0"/>
                      </a:rPr>
                      <m:t>=  1 0000.</m:t>
                    </m:r>
                  </m:oMath>
                </a14:m>
                <a:endParaRPr lang="en-US" sz="1800" b="0" dirty="0">
                  <a:solidFill>
                    <a:srgbClr val="0000FF"/>
                  </a:solidFill>
                  <a:cs typeface="Times New Roman" panose="02020603050405020304" pitchFamily="18" charset="0"/>
                </a:endParaRPr>
              </a:p>
              <a:p>
                <a:r>
                  <a:rPr lang="en-US" dirty="0"/>
                  <a:t> k mod </a:t>
                </a:r>
                <a14:m>
                  <m:oMath xmlns:m="http://schemas.openxmlformats.org/officeDocument/2006/math">
                    <m:sSup>
                      <m:sSupPr>
                        <m:ctrlPr>
                          <a:rPr lang="en-US" i="1" dirty="0">
                            <a:solidFill>
                              <a:srgbClr val="0000FF"/>
                            </a:solidFill>
                            <a:latin typeface="Cambria Math" panose="02040503050406030204" pitchFamily="18" charset="0"/>
                            <a:cs typeface="Times New Roman" panose="02020603050405020304" pitchFamily="18" charset="0"/>
                          </a:rPr>
                        </m:ctrlPr>
                      </m:sSupPr>
                      <m:e>
                        <m:r>
                          <a:rPr lang="en-US" i="1" dirty="0">
                            <a:solidFill>
                              <a:srgbClr val="0000FF"/>
                            </a:solidFill>
                            <a:latin typeface="Cambria Math" panose="02040503050406030204" pitchFamily="18" charset="0"/>
                            <a:cs typeface="Times New Roman" panose="02020603050405020304" pitchFamily="18" charset="0"/>
                          </a:rPr>
                          <m:t>2</m:t>
                        </m:r>
                      </m:e>
                      <m:sup>
                        <m:r>
                          <a:rPr lang="en-US" i="1" dirty="0">
                            <a:solidFill>
                              <a:srgbClr val="0000FF"/>
                            </a:solidFill>
                            <a:latin typeface="Cambria Math" panose="02040503050406030204" pitchFamily="18" charset="0"/>
                            <a:cs typeface="Times New Roman" panose="02020603050405020304" pitchFamily="18" charset="0"/>
                          </a:rPr>
                          <m:t>𝑝</m:t>
                        </m:r>
                      </m:sup>
                    </m:sSup>
                    <m:r>
                      <a:rPr lang="en-US" b="0" i="1" dirty="0" smtClean="0">
                        <a:solidFill>
                          <a:srgbClr val="0000FF"/>
                        </a:solidFill>
                        <a:latin typeface="Cambria Math" panose="02040503050406030204" pitchFamily="18" charset="0"/>
                        <a:cs typeface="Times New Roman" panose="02020603050405020304" pitchFamily="18" charset="0"/>
                      </a:rPr>
                      <m:t>=</m:t>
                    </m:r>
                    <m:r>
                      <a:rPr lang="en-US" sz="1800" i="1" smtClean="0">
                        <a:solidFill>
                          <a:srgbClr val="0000FF"/>
                        </a:solidFill>
                        <a:latin typeface="Cambria Math" panose="02040503050406030204" pitchFamily="18" charset="0"/>
                        <a:cs typeface="Times New Roman" panose="02020603050405020304" pitchFamily="18" charset="0"/>
                      </a:rPr>
                      <m:t>0</m:t>
                    </m:r>
                    <m:r>
                      <a:rPr lang="en-US" sz="1800" b="0" i="1" smtClean="0">
                        <a:solidFill>
                          <a:srgbClr val="0000FF"/>
                        </a:solidFill>
                        <a:latin typeface="Cambria Math" panose="02040503050406030204" pitchFamily="18" charset="0"/>
                        <a:cs typeface="Times New Roman" panose="02020603050405020304" pitchFamily="18" charset="0"/>
                      </a:rPr>
                      <m:t>011</m:t>
                    </m:r>
                  </m:oMath>
                </a14:m>
                <a:r>
                  <a:rPr lang="en-US" sz="1800"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Then </a:t>
                </a:r>
                <a:r>
                  <a:rPr lang="en-US" dirty="0">
                    <a:solidFill>
                      <a:schemeClr val="tx1"/>
                    </a:solidFill>
                  </a:rPr>
                  <a:t>11 1011 </a:t>
                </a:r>
                <a:r>
                  <a:rPr lang="en-US" b="1" dirty="0">
                    <a:solidFill>
                      <a:srgbClr val="0000FF"/>
                    </a:solidFill>
                  </a:rPr>
                  <a:t>0011</a:t>
                </a:r>
                <a:r>
                  <a:rPr lang="en-US" dirty="0">
                    <a:solidFill>
                      <a:srgbClr val="0000FF"/>
                    </a:solidFill>
                  </a:rPr>
                  <a:t> </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1 0000</a:t>
                </a:r>
              </a:p>
              <a:p>
                <a:r>
                  <a:rPr lang="en-US" dirty="0">
                    <a:latin typeface="Times New Roman" panose="02020603050405020304" pitchFamily="18" charset="0"/>
                    <a:cs typeface="Times New Roman" panose="02020603050405020304" pitchFamily="18" charset="0"/>
                  </a:rPr>
                  <a:t>q = 11 1011 and r = </a:t>
                </a:r>
                <a:r>
                  <a:rPr lang="en-US" b="1" dirty="0">
                    <a:solidFill>
                      <a:srgbClr val="0000FF"/>
                    </a:solidFill>
                    <a:latin typeface="Times New Roman" panose="02020603050405020304" pitchFamily="18" charset="0"/>
                    <a:cs typeface="Times New Roman" panose="02020603050405020304" pitchFamily="18" charset="0"/>
                  </a:rPr>
                  <a:t>0011</a:t>
                </a:r>
                <a:endParaRPr lang="en-US" b="1" dirty="0">
                  <a:solidFill>
                    <a:srgbClr val="0000FF"/>
                  </a:solidFill>
                </a:endParaRPr>
              </a:p>
            </p:txBody>
          </p:sp>
        </mc:Choice>
        <mc:Fallback xmlns="">
          <p:sp>
            <p:nvSpPr>
              <p:cNvPr id="7" name="TextBox 6">
                <a:extLst>
                  <a:ext uri="{FF2B5EF4-FFF2-40B4-BE49-F238E27FC236}">
                    <a16:creationId xmlns:a16="http://schemas.microsoft.com/office/drawing/2014/main" id="{E039E040-A384-4893-89AA-226B3993FDBF}"/>
                  </a:ext>
                </a:extLst>
              </p:cNvPr>
              <p:cNvSpPr txBox="1">
                <a:spLocks noRot="1" noChangeAspect="1" noMove="1" noResize="1" noEditPoints="1" noAdjustHandles="1" noChangeArrowheads="1" noChangeShapeType="1" noTextEdit="1"/>
              </p:cNvSpPr>
              <p:nvPr/>
            </p:nvSpPr>
            <p:spPr>
              <a:xfrm>
                <a:off x="8316758" y="4862680"/>
                <a:ext cx="3095625" cy="1477328"/>
              </a:xfrm>
              <a:prstGeom prst="rect">
                <a:avLst/>
              </a:prstGeom>
              <a:blipFill>
                <a:blip r:embed="rId5"/>
                <a:stretch>
                  <a:fillRect l="-1373" t="-2049" b="-4918"/>
                </a:stretch>
              </a:blipFill>
            </p:spPr>
            <p:txBody>
              <a:bodyPr/>
              <a:lstStyle/>
              <a:p>
                <a:r>
                  <a:rPr lang="en-US">
                    <a:noFill/>
                  </a:rPr>
                  <a:t> </a:t>
                </a:r>
              </a:p>
            </p:txBody>
          </p:sp>
        </mc:Fallback>
      </mc:AlternateContent>
    </p:spTree>
    <p:extLst>
      <p:ext uri="{BB962C8B-B14F-4D97-AF65-F5344CB8AC3E}">
        <p14:creationId xmlns:p14="http://schemas.microsoft.com/office/powerpoint/2010/main" val="1440753434"/>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70652" y="2616675"/>
            <a:ext cx="10450695" cy="2937211"/>
          </a:xfrm>
          <a:prstGeom prst="rect">
            <a:avLst/>
          </a:prstGeom>
          <a:solidFill>
            <a:srgbClr val="FFFF00"/>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314995" y="259217"/>
            <a:ext cx="10006352" cy="696748"/>
          </a:xfrm>
          <a:solidFill>
            <a:srgbClr val="FFFF00"/>
          </a:solidFill>
        </p:spPr>
        <p:txBody>
          <a:bodyPr>
            <a:normAutofit/>
          </a:bodyPr>
          <a:lstStyle/>
          <a:p>
            <a:r>
              <a:rPr lang="en-US" sz="3200" dirty="0">
                <a:latin typeface="+mn-lt"/>
              </a:rPr>
              <a:t>Hash Functions </a:t>
            </a:r>
            <a:r>
              <a:rPr lang="en-US" sz="2800" dirty="0">
                <a:latin typeface="+mn-lt"/>
              </a:rPr>
              <a:t>– What makes a good hash function?</a:t>
            </a:r>
          </a:p>
        </p:txBody>
      </p:sp>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311563" y="1089843"/>
            <a:ext cx="10009784" cy="4812193"/>
          </a:xfrm>
        </p:spPr>
        <p:txBody>
          <a:bodyPr>
            <a:normAutofit fontScale="25000" lnSpcReduction="20000"/>
          </a:bodyPr>
          <a:lstStyle/>
          <a:p>
            <a:pPr marL="0" indent="0">
              <a:lnSpc>
                <a:spcPct val="120000"/>
              </a:lnSpc>
              <a:spcBef>
                <a:spcPts val="600"/>
              </a:spcBef>
              <a:spcAft>
                <a:spcPts val="600"/>
              </a:spcAft>
              <a:buNone/>
            </a:pPr>
            <a:r>
              <a:rPr lang="en-US" sz="10400" dirty="0">
                <a:cs typeface="Times New Roman" panose="02020603050405020304" pitchFamily="18" charset="0"/>
              </a:rPr>
              <a:t>Consider the bits in middle for improving the significant bits method.</a:t>
            </a:r>
            <a:endParaRPr lang="en-US" sz="10400" dirty="0">
              <a:solidFill>
                <a:srgbClr val="0000FF"/>
              </a:solidFill>
              <a:cs typeface="Times New Roman" panose="02020603050405020304" pitchFamily="18" charset="0"/>
            </a:endParaRPr>
          </a:p>
          <a:p>
            <a:pPr marL="0" indent="0">
              <a:lnSpc>
                <a:spcPct val="120000"/>
              </a:lnSpc>
              <a:spcBef>
                <a:spcPts val="600"/>
              </a:spcBef>
              <a:spcAft>
                <a:spcPts val="600"/>
              </a:spcAft>
              <a:buNone/>
            </a:pPr>
            <a:r>
              <a:rPr lang="en-US" sz="9600" dirty="0">
                <a:latin typeface="Times New Roman" panose="02020603050405020304" pitchFamily="18" charset="0"/>
                <a:cs typeface="Times New Roman" panose="02020603050405020304" pitchFamily="18" charset="0"/>
              </a:rPr>
              <a:t>The </a:t>
            </a:r>
            <a:r>
              <a:rPr lang="en-US" sz="9600" dirty="0">
                <a:solidFill>
                  <a:srgbClr val="0000FF"/>
                </a:solidFill>
                <a:latin typeface="Times New Roman" panose="02020603050405020304" pitchFamily="18" charset="0"/>
                <a:cs typeface="Times New Roman" panose="02020603050405020304" pitchFamily="18" charset="0"/>
              </a:rPr>
              <a:t>Multiplication method </a:t>
            </a:r>
            <a:r>
              <a:rPr lang="en-US" sz="9600" dirty="0">
                <a:latin typeface="Times New Roman" panose="02020603050405020304" pitchFamily="18" charset="0"/>
                <a:cs typeface="Times New Roman" panose="02020603050405020304" pitchFamily="18" charset="0"/>
              </a:rPr>
              <a:t>for creating hash functions</a:t>
            </a:r>
          </a:p>
          <a:p>
            <a:pPr marL="461963" indent="-461963">
              <a:lnSpc>
                <a:spcPct val="120000"/>
              </a:lnSpc>
              <a:spcBef>
                <a:spcPts val="0"/>
              </a:spcBef>
              <a:spcAft>
                <a:spcPts val="600"/>
              </a:spcAft>
            </a:pPr>
            <a:r>
              <a:rPr lang="en-US" sz="9600" dirty="0">
                <a:latin typeface="Times New Roman" panose="02020603050405020304" pitchFamily="18" charset="0"/>
                <a:cs typeface="Times New Roman" panose="02020603050405020304" pitchFamily="18" charset="0"/>
              </a:rPr>
              <a:t>This method involves two steps:</a:t>
            </a:r>
          </a:p>
          <a:p>
            <a:pPr marL="914400" lvl="1" indent="-457200">
              <a:lnSpc>
                <a:spcPct val="120000"/>
              </a:lnSpc>
              <a:spcBef>
                <a:spcPts val="0"/>
              </a:spcBef>
              <a:spcAft>
                <a:spcPts val="600"/>
              </a:spcAft>
            </a:pPr>
            <a:r>
              <a:rPr lang="en-US" sz="9600" dirty="0">
                <a:latin typeface="Times New Roman" panose="02020603050405020304" pitchFamily="18" charset="0"/>
                <a:cs typeface="Times New Roman" panose="02020603050405020304" pitchFamily="18" charset="0"/>
              </a:rPr>
              <a:t>Multiply the key k by </a:t>
            </a:r>
            <a:r>
              <a:rPr lang="en-US" sz="9600" dirty="0">
                <a:solidFill>
                  <a:srgbClr val="0000FF"/>
                </a:solidFill>
                <a:latin typeface="Times New Roman" panose="02020603050405020304" pitchFamily="18" charset="0"/>
                <a:cs typeface="Times New Roman" panose="02020603050405020304" pitchFamily="18" charset="0"/>
              </a:rPr>
              <a:t>a constant A in the range 0 &lt; A &lt; 1 </a:t>
            </a:r>
            <a:r>
              <a:rPr lang="en-US" sz="9600" dirty="0">
                <a:latin typeface="Times New Roman" panose="02020603050405020304" pitchFamily="18" charset="0"/>
                <a:cs typeface="Times New Roman" panose="02020603050405020304" pitchFamily="18" charset="0"/>
              </a:rPr>
              <a:t>and </a:t>
            </a:r>
            <a:r>
              <a:rPr lang="en-US" sz="9600" dirty="0">
                <a:solidFill>
                  <a:srgbClr val="0000FF"/>
                </a:solidFill>
                <a:latin typeface="Times New Roman" panose="02020603050405020304" pitchFamily="18" charset="0"/>
                <a:cs typeface="Times New Roman" panose="02020603050405020304" pitchFamily="18" charset="0"/>
              </a:rPr>
              <a:t>extract the fractional part of kA via (</a:t>
            </a:r>
            <a:r>
              <a:rPr lang="en-US" sz="9600" dirty="0">
                <a:latin typeface="Times New Roman" panose="02020603050405020304" pitchFamily="18" charset="0"/>
                <a:cs typeface="Times New Roman" panose="02020603050405020304" pitchFamily="18" charset="0"/>
              </a:rPr>
              <a:t>kA –</a:t>
            </a:r>
            <a:r>
              <a:rPr lang="en-US" sz="9600" baseline="-25000" dirty="0">
                <a:latin typeface="Cambria Math" panose="02040503050406030204" pitchFamily="18" charset="0"/>
                <a:ea typeface="Cambria Math" panose="02040503050406030204" pitchFamily="18" charset="0"/>
                <a:cs typeface="Times New Roman" panose="02020603050405020304" pitchFamily="18" charset="0"/>
              </a:rPr>
              <a:t>└</a:t>
            </a:r>
            <a:r>
              <a:rPr lang="en-US" sz="9600" dirty="0">
                <a:latin typeface="Cambria Math" panose="02040503050406030204" pitchFamily="18" charset="0"/>
                <a:ea typeface="Cambria Math" panose="02040503050406030204" pitchFamily="18" charset="0"/>
                <a:cs typeface="Times New Roman" panose="02020603050405020304" pitchFamily="18" charset="0"/>
              </a:rPr>
              <a:t> </a:t>
            </a:r>
            <a:r>
              <a:rPr lang="en-US" sz="9600" dirty="0">
                <a:latin typeface="Times New Roman" panose="02020603050405020304" pitchFamily="18" charset="0"/>
                <a:cs typeface="Times New Roman" panose="02020603050405020304" pitchFamily="18" charset="0"/>
              </a:rPr>
              <a:t>k A </a:t>
            </a:r>
            <a:r>
              <a:rPr lang="en-US" sz="9600" baseline="-25000" dirty="0">
                <a:latin typeface="Cambria Math" panose="02040503050406030204" pitchFamily="18" charset="0"/>
                <a:ea typeface="Cambria Math" panose="02040503050406030204" pitchFamily="18" charset="0"/>
                <a:cs typeface="Times New Roman" panose="02020603050405020304" pitchFamily="18" charset="0"/>
              </a:rPr>
              <a:t>┘</a:t>
            </a:r>
            <a:r>
              <a:rPr lang="en-US" sz="9600" dirty="0">
                <a:solidFill>
                  <a:srgbClr val="0000FF"/>
                </a:solidFill>
                <a:latin typeface="Times New Roman" panose="02020603050405020304" pitchFamily="18" charset="0"/>
                <a:cs typeface="Times New Roman" panose="02020603050405020304" pitchFamily="18" charset="0"/>
              </a:rPr>
              <a:t>). </a:t>
            </a:r>
            <a:r>
              <a:rPr lang="en-US" sz="7200" dirty="0">
                <a:solidFill>
                  <a:srgbClr val="0000FF"/>
                </a:solidFill>
                <a:latin typeface="Times New Roman" panose="02020603050405020304" pitchFamily="18" charset="0"/>
                <a:cs typeface="Times New Roman" panose="02020603050405020304" pitchFamily="18" charset="0"/>
              </a:rPr>
              <a:t>---(</a:t>
            </a:r>
            <a:r>
              <a:rPr lang="en-US" sz="7200" dirty="0">
                <a:latin typeface="Times New Roman" panose="02020603050405020304" pitchFamily="18" charset="0"/>
                <a:cs typeface="Times New Roman" panose="02020603050405020304" pitchFamily="18" charset="0"/>
              </a:rPr>
              <a:t>3210*0.62 –</a:t>
            </a:r>
            <a:r>
              <a:rPr lang="en-US" sz="7200" baseline="-25000" dirty="0">
                <a:latin typeface="Cambria Math" panose="02040503050406030204" pitchFamily="18" charset="0"/>
                <a:ea typeface="Cambria Math" panose="02040503050406030204" pitchFamily="18" charset="0"/>
                <a:cs typeface="Times New Roman" panose="02020603050405020304" pitchFamily="18" charset="0"/>
              </a:rPr>
              <a:t>└</a:t>
            </a:r>
            <a:r>
              <a:rPr lang="en-US" sz="7200" dirty="0">
                <a:latin typeface="Cambria Math" panose="02040503050406030204" pitchFamily="18" charset="0"/>
                <a:ea typeface="Cambria Math" panose="020405030504060302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3210*0.62 </a:t>
            </a:r>
            <a:r>
              <a:rPr lang="en-US" sz="7200" baseline="-25000" dirty="0">
                <a:latin typeface="Cambria Math" panose="02040503050406030204" pitchFamily="18" charset="0"/>
                <a:ea typeface="Cambria Math" panose="02040503050406030204" pitchFamily="18" charset="0"/>
                <a:cs typeface="Times New Roman" panose="02020603050405020304" pitchFamily="18" charset="0"/>
              </a:rPr>
              <a:t>┘</a:t>
            </a:r>
            <a:r>
              <a:rPr lang="en-US" sz="7200" dirty="0">
                <a:solidFill>
                  <a:srgbClr val="0000FF"/>
                </a:solidFill>
                <a:latin typeface="Times New Roman" panose="02020603050405020304" pitchFamily="18" charset="0"/>
                <a:cs typeface="Times New Roman" panose="02020603050405020304" pitchFamily="18" charset="0"/>
              </a:rPr>
              <a:t>) = 0.2</a:t>
            </a:r>
          </a:p>
          <a:p>
            <a:pPr marL="914400" lvl="1" indent="-457200">
              <a:lnSpc>
                <a:spcPct val="120000"/>
              </a:lnSpc>
              <a:spcBef>
                <a:spcPts val="0"/>
              </a:spcBef>
              <a:spcAft>
                <a:spcPts val="600"/>
              </a:spcAft>
            </a:pPr>
            <a:r>
              <a:rPr lang="en-US" sz="9600" dirty="0">
                <a:latin typeface="Times New Roman" panose="02020603050405020304" pitchFamily="18" charset="0"/>
                <a:cs typeface="Times New Roman" panose="02020603050405020304" pitchFamily="18" charset="0"/>
              </a:rPr>
              <a:t>Compute </a:t>
            </a:r>
            <a:r>
              <a:rPr lang="en-US" sz="9600" baseline="-250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 </a:t>
            </a:r>
            <a:r>
              <a:rPr lang="en-US" sz="9600" dirty="0">
                <a:solidFill>
                  <a:srgbClr val="0000FF"/>
                </a:solidFill>
                <a:latin typeface="Times New Roman" panose="02020603050405020304" pitchFamily="18" charset="0"/>
                <a:cs typeface="Times New Roman" panose="02020603050405020304" pitchFamily="18" charset="0"/>
              </a:rPr>
              <a:t>m(</a:t>
            </a:r>
            <a:r>
              <a:rPr lang="en-US" sz="9600" dirty="0">
                <a:latin typeface="Times New Roman" panose="02020603050405020304" pitchFamily="18" charset="0"/>
                <a:cs typeface="Times New Roman" panose="02020603050405020304" pitchFamily="18" charset="0"/>
              </a:rPr>
              <a:t>kA –</a:t>
            </a:r>
            <a:r>
              <a:rPr lang="en-US" sz="9600" baseline="-25000" dirty="0">
                <a:latin typeface="Cambria Math" panose="02040503050406030204" pitchFamily="18" charset="0"/>
                <a:ea typeface="Cambria Math" panose="02040503050406030204" pitchFamily="18" charset="0"/>
                <a:cs typeface="Times New Roman" panose="02020603050405020304" pitchFamily="18" charset="0"/>
              </a:rPr>
              <a:t>└</a:t>
            </a:r>
            <a:r>
              <a:rPr lang="en-US" sz="9600" dirty="0">
                <a:latin typeface="Cambria Math" panose="02040503050406030204" pitchFamily="18" charset="0"/>
                <a:ea typeface="Cambria Math" panose="02040503050406030204" pitchFamily="18" charset="0"/>
                <a:cs typeface="Times New Roman" panose="02020603050405020304" pitchFamily="18" charset="0"/>
              </a:rPr>
              <a:t> </a:t>
            </a:r>
            <a:r>
              <a:rPr lang="en-US" sz="9600" dirty="0">
                <a:latin typeface="Times New Roman" panose="02020603050405020304" pitchFamily="18" charset="0"/>
                <a:cs typeface="Times New Roman" panose="02020603050405020304" pitchFamily="18" charset="0"/>
              </a:rPr>
              <a:t>k A </a:t>
            </a:r>
            <a:r>
              <a:rPr lang="en-US" sz="9600" baseline="-25000" dirty="0">
                <a:latin typeface="Cambria Math" panose="02040503050406030204" pitchFamily="18" charset="0"/>
                <a:ea typeface="Cambria Math" panose="02040503050406030204" pitchFamily="18" charset="0"/>
                <a:cs typeface="Times New Roman" panose="02020603050405020304" pitchFamily="18" charset="0"/>
              </a:rPr>
              <a:t>┘</a:t>
            </a:r>
            <a:r>
              <a:rPr lang="en-US" sz="9600" dirty="0">
                <a:solidFill>
                  <a:srgbClr val="0000FF"/>
                </a:solidFill>
                <a:latin typeface="Times New Roman" panose="02020603050405020304" pitchFamily="18" charset="0"/>
                <a:cs typeface="Times New Roman" panose="02020603050405020304" pitchFamily="18" charset="0"/>
              </a:rPr>
              <a:t>) </a:t>
            </a:r>
            <a:r>
              <a:rPr lang="en-US" sz="9600" baseline="-250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a:t>
            </a:r>
            <a:r>
              <a:rPr lang="en-US" sz="9600" dirty="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a:t>
            </a:r>
            <a:r>
              <a:rPr lang="en-US" sz="7200" baseline="-250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 └ </a:t>
            </a:r>
            <a:r>
              <a:rPr lang="en-US" sz="7200" dirty="0">
                <a:solidFill>
                  <a:srgbClr val="0000FF"/>
                </a:solidFill>
                <a:latin typeface="Times New Roman" panose="02020603050405020304" pitchFamily="18" charset="0"/>
                <a:cs typeface="Times New Roman" panose="02020603050405020304" pitchFamily="18" charset="0"/>
              </a:rPr>
              <a:t>m(</a:t>
            </a:r>
            <a:r>
              <a:rPr lang="en-US" sz="7200" dirty="0">
                <a:latin typeface="Times New Roman" panose="02020603050405020304" pitchFamily="18" charset="0"/>
                <a:cs typeface="Times New Roman" panose="02020603050405020304" pitchFamily="18" charset="0"/>
              </a:rPr>
              <a:t>kA –</a:t>
            </a:r>
            <a:r>
              <a:rPr lang="en-US" sz="7200" baseline="-25000" dirty="0">
                <a:latin typeface="Cambria Math" panose="02040503050406030204" pitchFamily="18" charset="0"/>
                <a:ea typeface="Cambria Math" panose="02040503050406030204" pitchFamily="18" charset="0"/>
                <a:cs typeface="Times New Roman" panose="02020603050405020304" pitchFamily="18" charset="0"/>
              </a:rPr>
              <a:t>└</a:t>
            </a:r>
            <a:r>
              <a:rPr lang="en-US" sz="7200" dirty="0">
                <a:latin typeface="Cambria Math" panose="02040503050406030204" pitchFamily="18" charset="0"/>
                <a:ea typeface="Cambria Math" panose="020405030504060302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k A </a:t>
            </a:r>
            <a:r>
              <a:rPr lang="en-US" sz="7200" baseline="-25000" dirty="0">
                <a:latin typeface="Cambria Math" panose="02040503050406030204" pitchFamily="18" charset="0"/>
                <a:ea typeface="Cambria Math" panose="02040503050406030204" pitchFamily="18" charset="0"/>
                <a:cs typeface="Times New Roman" panose="02020603050405020304" pitchFamily="18" charset="0"/>
              </a:rPr>
              <a:t>┘</a:t>
            </a:r>
            <a:r>
              <a:rPr lang="en-US" sz="7200" dirty="0">
                <a:solidFill>
                  <a:srgbClr val="0000FF"/>
                </a:solidFill>
                <a:latin typeface="Times New Roman" panose="02020603050405020304" pitchFamily="18" charset="0"/>
                <a:cs typeface="Times New Roman" panose="02020603050405020304" pitchFamily="18" charset="0"/>
              </a:rPr>
              <a:t>) </a:t>
            </a:r>
            <a:r>
              <a:rPr lang="en-US" sz="7200" baseline="-250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a:t>
            </a:r>
            <a:r>
              <a:rPr lang="en-US" sz="72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a:t>
            </a:r>
            <a:r>
              <a:rPr lang="en-US" sz="7200" baseline="-250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 └ </a:t>
            </a:r>
            <a:r>
              <a:rPr lang="en-US" sz="7200" dirty="0">
                <a:solidFill>
                  <a:srgbClr val="0000FF"/>
                </a:solidFill>
                <a:latin typeface="Times New Roman" panose="02020603050405020304" pitchFamily="18" charset="0"/>
                <a:cs typeface="Times New Roman" panose="02020603050405020304" pitchFamily="18" charset="0"/>
              </a:rPr>
              <a:t>128*0.2 </a:t>
            </a:r>
            <a:r>
              <a:rPr lang="en-US" sz="7200" baseline="-250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a:t>
            </a:r>
            <a:r>
              <a:rPr lang="en-US" sz="72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=25</a:t>
            </a:r>
            <a:endParaRPr lang="en-US" sz="7200" dirty="0">
              <a:latin typeface="Times New Roman" panose="02020603050405020304" pitchFamily="18" charset="0"/>
              <a:cs typeface="Times New Roman" panose="02020603050405020304" pitchFamily="18" charset="0"/>
            </a:endParaRPr>
          </a:p>
          <a:p>
            <a:pPr marL="914400" lvl="1" indent="-457200">
              <a:lnSpc>
                <a:spcPct val="120000"/>
              </a:lnSpc>
              <a:spcBef>
                <a:spcPts val="0"/>
              </a:spcBef>
              <a:spcAft>
                <a:spcPts val="600"/>
              </a:spcAft>
            </a:pPr>
            <a:r>
              <a:rPr lang="en-US" sz="9600" dirty="0">
                <a:solidFill>
                  <a:srgbClr val="0000FF"/>
                </a:solidFill>
                <a:latin typeface="Times New Roman" panose="02020603050405020304" pitchFamily="18" charset="0"/>
                <a:cs typeface="Times New Roman" panose="02020603050405020304" pitchFamily="18" charset="0"/>
              </a:rPr>
              <a:t>Then the hash function is  h(k) =  </a:t>
            </a:r>
            <a:r>
              <a:rPr lang="en-US" sz="9600" baseline="-250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a:t>
            </a:r>
            <a:r>
              <a:rPr lang="en-US" sz="96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 </a:t>
            </a:r>
            <a:r>
              <a:rPr lang="en-US" sz="9600" dirty="0">
                <a:solidFill>
                  <a:srgbClr val="0000FF"/>
                </a:solidFill>
                <a:latin typeface="Times New Roman" panose="02020603050405020304" pitchFamily="18" charset="0"/>
                <a:cs typeface="Times New Roman" panose="02020603050405020304" pitchFamily="18" charset="0"/>
              </a:rPr>
              <a:t>m(</a:t>
            </a:r>
            <a:r>
              <a:rPr lang="en-US" sz="9600" dirty="0">
                <a:latin typeface="Times New Roman" panose="02020603050405020304" pitchFamily="18" charset="0"/>
                <a:cs typeface="Times New Roman" panose="02020603050405020304" pitchFamily="18" charset="0"/>
              </a:rPr>
              <a:t>kA –</a:t>
            </a:r>
            <a:r>
              <a:rPr lang="en-US" sz="9600" baseline="-25000" dirty="0">
                <a:latin typeface="Cambria Math" panose="02040503050406030204" pitchFamily="18" charset="0"/>
                <a:ea typeface="Cambria Math" panose="02040503050406030204" pitchFamily="18" charset="0"/>
                <a:cs typeface="Times New Roman" panose="02020603050405020304" pitchFamily="18" charset="0"/>
              </a:rPr>
              <a:t>└</a:t>
            </a:r>
            <a:r>
              <a:rPr lang="en-US" sz="9600" dirty="0">
                <a:latin typeface="Cambria Math" panose="02040503050406030204" pitchFamily="18" charset="0"/>
                <a:ea typeface="Cambria Math" panose="02040503050406030204" pitchFamily="18" charset="0"/>
                <a:cs typeface="Times New Roman" panose="02020603050405020304" pitchFamily="18" charset="0"/>
              </a:rPr>
              <a:t> </a:t>
            </a:r>
            <a:r>
              <a:rPr lang="en-US" sz="9600" dirty="0">
                <a:latin typeface="Times New Roman" panose="02020603050405020304" pitchFamily="18" charset="0"/>
                <a:cs typeface="Times New Roman" panose="02020603050405020304" pitchFamily="18" charset="0"/>
              </a:rPr>
              <a:t>k A </a:t>
            </a:r>
            <a:r>
              <a:rPr lang="en-US" sz="9600" baseline="-25000" dirty="0">
                <a:latin typeface="Cambria Math" panose="02040503050406030204" pitchFamily="18" charset="0"/>
                <a:ea typeface="Cambria Math" panose="02040503050406030204" pitchFamily="18" charset="0"/>
                <a:cs typeface="Times New Roman" panose="02020603050405020304" pitchFamily="18" charset="0"/>
              </a:rPr>
              <a:t>┘</a:t>
            </a:r>
            <a:r>
              <a:rPr lang="en-US" sz="9600" dirty="0">
                <a:solidFill>
                  <a:srgbClr val="0000FF"/>
                </a:solidFill>
                <a:latin typeface="Times New Roman" panose="02020603050405020304" pitchFamily="18" charset="0"/>
                <a:cs typeface="Times New Roman" panose="02020603050405020304" pitchFamily="18" charset="0"/>
              </a:rPr>
              <a:t>) </a:t>
            </a:r>
            <a:r>
              <a:rPr lang="en-US" sz="9600" baseline="-250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a:t>
            </a:r>
            <a:r>
              <a:rPr lang="en-US" sz="9600" dirty="0">
                <a:solidFill>
                  <a:srgbClr val="0000FF"/>
                </a:solidFill>
                <a:latin typeface="Times New Roman" panose="02020603050405020304" pitchFamily="18" charset="0"/>
                <a:cs typeface="Times New Roman" panose="02020603050405020304" pitchFamily="18" charset="0"/>
              </a:rPr>
              <a:t> = </a:t>
            </a:r>
            <a:r>
              <a:rPr lang="en-US" sz="9600" baseline="-250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a:t>
            </a:r>
            <a:r>
              <a:rPr lang="en-US" sz="96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 </a:t>
            </a:r>
            <a:r>
              <a:rPr lang="en-US" sz="9600" dirty="0">
                <a:solidFill>
                  <a:srgbClr val="0000FF"/>
                </a:solidFill>
                <a:latin typeface="Times New Roman" panose="02020603050405020304" pitchFamily="18" charset="0"/>
                <a:cs typeface="Times New Roman" panose="02020603050405020304" pitchFamily="18" charset="0"/>
              </a:rPr>
              <a:t>m(k A mod 1) </a:t>
            </a:r>
            <a:r>
              <a:rPr lang="en-US" sz="9600" baseline="-250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a:t>
            </a:r>
            <a:endParaRPr lang="en-US" sz="9600" dirty="0">
              <a:solidFill>
                <a:srgbClr val="0000FF"/>
              </a:solidFill>
              <a:latin typeface="Times New Roman" panose="02020603050405020304" pitchFamily="18" charset="0"/>
              <a:ea typeface="Cambria Math" panose="02040503050406030204" pitchFamily="18" charset="0"/>
              <a:cs typeface="Times New Roman" panose="02020603050405020304" pitchFamily="18" charset="0"/>
            </a:endParaRPr>
          </a:p>
          <a:p>
            <a:pPr marL="457200" lvl="1" indent="0">
              <a:lnSpc>
                <a:spcPct val="120000"/>
              </a:lnSpc>
              <a:spcBef>
                <a:spcPts val="0"/>
              </a:spcBef>
              <a:spcAft>
                <a:spcPts val="600"/>
              </a:spcAft>
              <a:buNone/>
            </a:pPr>
            <a:r>
              <a:rPr lang="en-US" sz="9600" dirty="0">
                <a:latin typeface="Times New Roman" panose="02020603050405020304" pitchFamily="18" charset="0"/>
                <a:cs typeface="Times New Roman" panose="02020603050405020304" pitchFamily="18" charset="0"/>
              </a:rPr>
              <a:t>       where “k A mod 1” means the fractional part of k A, </a:t>
            </a:r>
          </a:p>
          <a:p>
            <a:pPr marL="457200" lvl="1" indent="0">
              <a:lnSpc>
                <a:spcPct val="120000"/>
              </a:lnSpc>
              <a:spcBef>
                <a:spcPts val="0"/>
              </a:spcBef>
              <a:spcAft>
                <a:spcPts val="600"/>
              </a:spcAft>
              <a:buNone/>
            </a:pPr>
            <a:r>
              <a:rPr lang="en-US" sz="9600" dirty="0">
                <a:latin typeface="Times New Roman" panose="02020603050405020304" pitchFamily="18" charset="0"/>
                <a:cs typeface="Times New Roman" panose="02020603050405020304" pitchFamily="18" charset="0"/>
              </a:rPr>
              <a:t>       i.e., k A mod 1 = kA – 1*</a:t>
            </a:r>
            <a:r>
              <a:rPr lang="en-US" sz="9600" baseline="-25000" dirty="0">
                <a:latin typeface="Cambria Math" panose="02040503050406030204" pitchFamily="18" charset="0"/>
                <a:ea typeface="Cambria Math" panose="02040503050406030204" pitchFamily="18" charset="0"/>
                <a:cs typeface="Times New Roman" panose="02020603050405020304" pitchFamily="18" charset="0"/>
              </a:rPr>
              <a:t>└</a:t>
            </a:r>
            <a:r>
              <a:rPr lang="en-US" sz="9600" dirty="0">
                <a:latin typeface="Cambria Math" panose="02040503050406030204" pitchFamily="18" charset="0"/>
                <a:ea typeface="Cambria Math" panose="02040503050406030204" pitchFamily="18" charset="0"/>
                <a:cs typeface="Times New Roman" panose="02020603050405020304" pitchFamily="18" charset="0"/>
              </a:rPr>
              <a:t> </a:t>
            </a:r>
            <a:r>
              <a:rPr lang="en-US" sz="9600" dirty="0">
                <a:latin typeface="Times New Roman" panose="02020603050405020304" pitchFamily="18" charset="0"/>
                <a:cs typeface="Times New Roman" panose="02020603050405020304" pitchFamily="18" charset="0"/>
              </a:rPr>
              <a:t>k A </a:t>
            </a:r>
            <a:r>
              <a:rPr lang="en-US" sz="9600" baseline="-25000" dirty="0">
                <a:latin typeface="Cambria Math" panose="02040503050406030204" pitchFamily="18" charset="0"/>
                <a:ea typeface="Cambria Math" panose="02040503050406030204" pitchFamily="18" charset="0"/>
                <a:cs typeface="Times New Roman" panose="02020603050405020304" pitchFamily="18" charset="0"/>
              </a:rPr>
              <a:t>┘</a:t>
            </a:r>
            <a:r>
              <a:rPr lang="en-US" sz="9600" dirty="0">
                <a:latin typeface="Times New Roman" panose="02020603050405020304" pitchFamily="18" charset="0"/>
                <a:cs typeface="Times New Roman" panose="02020603050405020304" pitchFamily="18" charset="0"/>
              </a:rPr>
              <a:t> = kA –</a:t>
            </a:r>
            <a:r>
              <a:rPr lang="en-US" sz="9600" baseline="-25000" dirty="0">
                <a:latin typeface="Cambria Math" panose="02040503050406030204" pitchFamily="18" charset="0"/>
                <a:ea typeface="Cambria Math" panose="02040503050406030204" pitchFamily="18" charset="0"/>
                <a:cs typeface="Times New Roman" panose="02020603050405020304" pitchFamily="18" charset="0"/>
              </a:rPr>
              <a:t>└</a:t>
            </a:r>
            <a:r>
              <a:rPr lang="en-US" sz="9600" dirty="0">
                <a:latin typeface="Cambria Math" panose="02040503050406030204" pitchFamily="18" charset="0"/>
                <a:ea typeface="Cambria Math" panose="02040503050406030204" pitchFamily="18" charset="0"/>
                <a:cs typeface="Times New Roman" panose="02020603050405020304" pitchFamily="18" charset="0"/>
              </a:rPr>
              <a:t> </a:t>
            </a:r>
            <a:r>
              <a:rPr lang="en-US" sz="9600" dirty="0">
                <a:latin typeface="Times New Roman" panose="02020603050405020304" pitchFamily="18" charset="0"/>
                <a:cs typeface="Times New Roman" panose="02020603050405020304" pitchFamily="18" charset="0"/>
              </a:rPr>
              <a:t>k A </a:t>
            </a:r>
            <a:r>
              <a:rPr lang="en-US" sz="9600" baseline="-25000" dirty="0">
                <a:latin typeface="Cambria Math" panose="02040503050406030204" pitchFamily="18" charset="0"/>
                <a:ea typeface="Cambria Math" panose="02040503050406030204" pitchFamily="18" charset="0"/>
                <a:cs typeface="Times New Roman" panose="02020603050405020304" pitchFamily="18" charset="0"/>
              </a:rPr>
              <a:t>┘</a:t>
            </a:r>
            <a:r>
              <a:rPr lang="en-US" sz="9600" dirty="0">
                <a:latin typeface="Cambria Math" panose="02040503050406030204" pitchFamily="18" charset="0"/>
                <a:ea typeface="Cambria Math" panose="02040503050406030204" pitchFamily="18" charset="0"/>
                <a:cs typeface="Times New Roman" panose="02020603050405020304" pitchFamily="18" charset="0"/>
              </a:rPr>
              <a:t>. </a:t>
            </a:r>
          </a:p>
          <a:p>
            <a:pPr marL="457200" lvl="1" indent="0">
              <a:lnSpc>
                <a:spcPct val="120000"/>
              </a:lnSpc>
              <a:spcBef>
                <a:spcPts val="0"/>
              </a:spcBef>
              <a:spcAft>
                <a:spcPts val="600"/>
              </a:spcAft>
              <a:buNone/>
            </a:pPr>
            <a:r>
              <a:rPr lang="en-US" sz="9600" dirty="0">
                <a:latin typeface="Cambria Math" panose="02040503050406030204" pitchFamily="18" charset="0"/>
                <a:ea typeface="Cambria Math" panose="02040503050406030204" pitchFamily="18" charset="0"/>
                <a:cs typeface="Times New Roman" panose="02020603050405020304" pitchFamily="18" charset="0"/>
              </a:rPr>
              <a:t>         </a:t>
            </a:r>
            <a:r>
              <a:rPr lang="en-US" sz="7200" dirty="0">
                <a:latin typeface="Cambria Math" panose="02040503050406030204" pitchFamily="18" charset="0"/>
                <a:ea typeface="Cambria Math" panose="02040503050406030204" pitchFamily="18" charset="0"/>
                <a:cs typeface="Times New Roman" panose="02020603050405020304" pitchFamily="18" charset="0"/>
              </a:rPr>
              <a:t>---</a:t>
            </a:r>
            <a:r>
              <a:rPr lang="en-US" sz="7200" dirty="0">
                <a:latin typeface="Times New Roman" panose="02020603050405020304" pitchFamily="18" charset="0"/>
                <a:cs typeface="Times New Roman" panose="02020603050405020304" pitchFamily="18" charset="0"/>
              </a:rPr>
              <a:t> </a:t>
            </a:r>
            <a:r>
              <a:rPr lang="en-US" sz="7200" baseline="-250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a:t>
            </a:r>
            <a:r>
              <a:rPr lang="en-US" sz="72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 </a:t>
            </a:r>
            <a:r>
              <a:rPr lang="en-US" sz="7200" dirty="0">
                <a:solidFill>
                  <a:srgbClr val="0000FF"/>
                </a:solidFill>
                <a:latin typeface="Times New Roman" panose="02020603050405020304" pitchFamily="18" charset="0"/>
                <a:cs typeface="Times New Roman" panose="02020603050405020304" pitchFamily="18" charset="0"/>
              </a:rPr>
              <a:t>m(k A mod 1) </a:t>
            </a:r>
            <a:r>
              <a:rPr lang="en-US" sz="7200" baseline="-250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a:t>
            </a:r>
            <a:r>
              <a:rPr lang="en-US" sz="7200" baseline="-25000" dirty="0">
                <a:solidFill>
                  <a:srgbClr val="0000FF"/>
                </a:solidFill>
                <a:latin typeface="Times New Roman" panose="02020603050405020304" pitchFamily="18" charset="0"/>
                <a:ea typeface="Cambria Math" panose="020405030504060302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 </a:t>
            </a:r>
            <a:r>
              <a:rPr lang="en-US" sz="7200" baseline="-250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a:t>
            </a:r>
            <a:r>
              <a:rPr lang="en-US" sz="72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 </a:t>
            </a:r>
            <a:r>
              <a:rPr lang="en-US" sz="7200" dirty="0">
                <a:solidFill>
                  <a:srgbClr val="0000FF"/>
                </a:solidFill>
                <a:latin typeface="Times New Roman" panose="02020603050405020304" pitchFamily="18" charset="0"/>
                <a:cs typeface="Times New Roman" panose="02020603050405020304" pitchFamily="18" charset="0"/>
              </a:rPr>
              <a:t>128(</a:t>
            </a:r>
            <a:r>
              <a:rPr lang="en-US" sz="7200" dirty="0">
                <a:latin typeface="Times New Roman" panose="02020603050405020304" pitchFamily="18" charset="0"/>
                <a:cs typeface="Times New Roman" panose="02020603050405020304" pitchFamily="18" charset="0"/>
              </a:rPr>
              <a:t>3210*0.62 mod 1</a:t>
            </a:r>
            <a:r>
              <a:rPr lang="en-US" sz="7200" dirty="0">
                <a:solidFill>
                  <a:srgbClr val="0000FF"/>
                </a:solidFill>
                <a:latin typeface="Times New Roman" panose="02020603050405020304" pitchFamily="18" charset="0"/>
                <a:cs typeface="Times New Roman" panose="02020603050405020304" pitchFamily="18" charset="0"/>
              </a:rPr>
              <a:t>) </a:t>
            </a:r>
            <a:r>
              <a:rPr lang="en-US" sz="7200" baseline="-250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a:t>
            </a:r>
            <a:r>
              <a:rPr lang="en-US" sz="7200" baseline="-25000" dirty="0">
                <a:solidFill>
                  <a:srgbClr val="0000FF"/>
                </a:solidFill>
                <a:latin typeface="Times New Roman" panose="02020603050405020304" pitchFamily="18" charset="0"/>
                <a:ea typeface="Cambria Math" panose="020405030504060302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 </a:t>
            </a:r>
            <a:r>
              <a:rPr lang="en-US" sz="7200" baseline="-250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a:t>
            </a:r>
            <a:r>
              <a:rPr lang="en-US" sz="72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 </a:t>
            </a:r>
            <a:r>
              <a:rPr lang="en-US" sz="7200" dirty="0">
                <a:solidFill>
                  <a:srgbClr val="0000FF"/>
                </a:solidFill>
                <a:latin typeface="Times New Roman" panose="02020603050405020304" pitchFamily="18" charset="0"/>
                <a:cs typeface="Times New Roman" panose="02020603050405020304" pitchFamily="18" charset="0"/>
              </a:rPr>
              <a:t>128(1990.20</a:t>
            </a:r>
            <a:r>
              <a:rPr lang="en-US" sz="7200" dirty="0">
                <a:latin typeface="Times New Roman" panose="02020603050405020304" pitchFamily="18" charset="0"/>
                <a:cs typeface="Times New Roman" panose="02020603050405020304" pitchFamily="18" charset="0"/>
              </a:rPr>
              <a:t> mod 1</a:t>
            </a:r>
            <a:r>
              <a:rPr lang="en-US" sz="7200" dirty="0">
                <a:solidFill>
                  <a:srgbClr val="0000FF"/>
                </a:solidFill>
                <a:latin typeface="Times New Roman" panose="02020603050405020304" pitchFamily="18" charset="0"/>
                <a:cs typeface="Times New Roman" panose="02020603050405020304" pitchFamily="18" charset="0"/>
              </a:rPr>
              <a:t>) </a:t>
            </a:r>
            <a:r>
              <a:rPr lang="en-US" sz="7200" baseline="-250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a:t>
            </a:r>
            <a:r>
              <a:rPr lang="en-US" sz="7200" baseline="-25000" dirty="0">
                <a:solidFill>
                  <a:srgbClr val="0000FF"/>
                </a:solidFill>
                <a:latin typeface="Times New Roman" panose="02020603050405020304" pitchFamily="18" charset="0"/>
                <a:ea typeface="Cambria Math" panose="020405030504060302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 128*0.20 = 25</a:t>
            </a:r>
          </a:p>
          <a:p>
            <a:pPr marL="461963" indent="-461963">
              <a:lnSpc>
                <a:spcPct val="120000"/>
              </a:lnSpc>
              <a:spcBef>
                <a:spcPts val="0"/>
              </a:spcBef>
              <a:spcAft>
                <a:spcPts val="600"/>
              </a:spcAft>
            </a:pPr>
            <a:r>
              <a:rPr lang="en-US" sz="9600" strike="sngStrike" dirty="0">
                <a:latin typeface="Times New Roman" panose="02020603050405020304" pitchFamily="18" charset="0"/>
                <a:cs typeface="Times New Roman" panose="02020603050405020304" pitchFamily="18" charset="0"/>
              </a:rPr>
              <a:t>If A = 1/ 2</a:t>
            </a:r>
            <a:r>
              <a:rPr lang="en-US" sz="9600" strike="sngStrike" baseline="30000" dirty="0">
                <a:latin typeface="Times New Roman" panose="02020603050405020304" pitchFamily="18" charset="0"/>
                <a:cs typeface="Times New Roman" panose="02020603050405020304" pitchFamily="18" charset="0"/>
              </a:rPr>
              <a:t>n</a:t>
            </a:r>
            <a:r>
              <a:rPr lang="en-US" sz="9600" strike="sngStrike" dirty="0">
                <a:latin typeface="Times New Roman" panose="02020603050405020304" pitchFamily="18" charset="0"/>
                <a:cs typeface="Times New Roman" panose="02020603050405020304" pitchFamily="18" charset="0"/>
              </a:rPr>
              <a:t>  and m = 2</a:t>
            </a:r>
            <a:r>
              <a:rPr lang="en-US" sz="9600" strike="sngStrike" baseline="30000" dirty="0">
                <a:latin typeface="Times New Roman" panose="02020603050405020304" pitchFamily="18" charset="0"/>
                <a:cs typeface="Times New Roman" panose="02020603050405020304" pitchFamily="18" charset="0"/>
              </a:rPr>
              <a:t>p</a:t>
            </a:r>
            <a:r>
              <a:rPr lang="en-US" sz="9600" strike="sngStrike" dirty="0">
                <a:latin typeface="Times New Roman" panose="02020603050405020304" pitchFamily="18" charset="0"/>
                <a:cs typeface="Times New Roman" panose="02020603050405020304" pitchFamily="18" charset="0"/>
              </a:rPr>
              <a:t> , it is easy to compute h(k) is bits n thru n + p.  </a:t>
            </a:r>
          </a:p>
        </p:txBody>
      </p:sp>
    </p:spTree>
    <p:extLst>
      <p:ext uri="{BB962C8B-B14F-4D97-AF65-F5344CB8AC3E}">
        <p14:creationId xmlns:p14="http://schemas.microsoft.com/office/powerpoint/2010/main" val="462877830"/>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515291" y="365125"/>
            <a:ext cx="8543109" cy="694433"/>
          </a:xfrm>
        </p:spPr>
        <p:txBody>
          <a:bodyPr>
            <a:normAutofit/>
          </a:bodyPr>
          <a:lstStyle/>
          <a:p>
            <a:r>
              <a:rPr lang="en-US" sz="3200" dirty="0">
                <a:latin typeface="+mn-lt"/>
              </a:rPr>
              <a:t>Hash Functions </a:t>
            </a:r>
            <a:r>
              <a:rPr lang="en-US" sz="2800" dirty="0">
                <a:latin typeface="+mn-lt"/>
              </a:rPr>
              <a:t>– What makes a good hash function?</a:t>
            </a:r>
          </a:p>
        </p:txBody>
      </p:sp>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515291" y="1367246"/>
            <a:ext cx="9109166" cy="5125629"/>
          </a:xfrm>
        </p:spPr>
        <p:txBody>
          <a:bodyPr>
            <a:normAutofit fontScale="62500" lnSpcReduction="20000"/>
          </a:bodyPr>
          <a:lstStyle/>
          <a:p>
            <a:pPr marL="0" indent="0">
              <a:buNone/>
            </a:pPr>
            <a:r>
              <a:rPr lang="en-US" sz="4200" dirty="0">
                <a:cs typeface="Times New Roman" panose="02020603050405020304" pitchFamily="18" charset="0"/>
              </a:rPr>
              <a:t>The </a:t>
            </a:r>
            <a:r>
              <a:rPr lang="en-US" sz="4200" dirty="0">
                <a:solidFill>
                  <a:srgbClr val="0000FF"/>
                </a:solidFill>
                <a:cs typeface="Times New Roman" panose="02020603050405020304" pitchFamily="18" charset="0"/>
              </a:rPr>
              <a:t>Multiplication method </a:t>
            </a:r>
            <a:r>
              <a:rPr lang="en-US" sz="4200" dirty="0">
                <a:cs typeface="Times New Roman" panose="02020603050405020304" pitchFamily="18" charset="0"/>
              </a:rPr>
              <a:t>for creating hash functions</a:t>
            </a:r>
          </a:p>
          <a:p>
            <a:pPr marL="400050" indent="-400050"/>
            <a:r>
              <a:rPr lang="en-US" sz="3400" dirty="0">
                <a:latin typeface="Times New Roman" panose="02020603050405020304" pitchFamily="18" charset="0"/>
                <a:cs typeface="Times New Roman" panose="02020603050405020304" pitchFamily="18" charset="0"/>
              </a:rPr>
              <a:t>That the value of m is not critical is an advantage of the multiplication method. </a:t>
            </a:r>
          </a:p>
          <a:p>
            <a:pPr marL="400050" indent="-400050"/>
            <a:r>
              <a:rPr lang="en-US" sz="3400" dirty="0">
                <a:latin typeface="Times New Roman" panose="02020603050405020304" pitchFamily="18" charset="0"/>
                <a:cs typeface="Times New Roman" panose="02020603050405020304" pitchFamily="18" charset="0"/>
              </a:rPr>
              <a:t>Choose m = 2</a:t>
            </a:r>
            <a:r>
              <a:rPr lang="en-US" sz="3400" baseline="30000" dirty="0">
                <a:latin typeface="Times New Roman" panose="02020603050405020304" pitchFamily="18" charset="0"/>
                <a:cs typeface="Times New Roman" panose="02020603050405020304" pitchFamily="18" charset="0"/>
              </a:rPr>
              <a:t>p</a:t>
            </a:r>
            <a:r>
              <a:rPr lang="en-US" sz="3400" dirty="0">
                <a:latin typeface="Times New Roman" panose="02020603050405020304" pitchFamily="18" charset="0"/>
                <a:cs typeface="Times New Roman" panose="02020603050405020304" pitchFamily="18" charset="0"/>
              </a:rPr>
              <a:t> for some integer p. </a:t>
            </a:r>
          </a:p>
          <a:p>
            <a:pPr marL="400050" indent="-400050"/>
            <a:r>
              <a:rPr lang="en-US" sz="3400" dirty="0">
                <a:latin typeface="Times New Roman" panose="02020603050405020304" pitchFamily="18" charset="0"/>
                <a:cs typeface="Times New Roman" panose="02020603050405020304" pitchFamily="18" charset="0"/>
              </a:rPr>
              <a:t>Suppose that the machine’s word size is </a:t>
            </a:r>
            <a:r>
              <a:rPr lang="en-US" sz="3400" dirty="0">
                <a:solidFill>
                  <a:srgbClr val="0000FF"/>
                </a:solidFill>
                <a:latin typeface="Times New Roman" panose="02020603050405020304" pitchFamily="18" charset="0"/>
                <a:cs typeface="Times New Roman" panose="02020603050405020304" pitchFamily="18" charset="0"/>
              </a:rPr>
              <a:t>w</a:t>
            </a:r>
            <a:r>
              <a:rPr lang="en-US" sz="3400" dirty="0">
                <a:latin typeface="Times New Roman" panose="02020603050405020304" pitchFamily="18" charset="0"/>
                <a:cs typeface="Times New Roman" panose="02020603050405020304" pitchFamily="18" charset="0"/>
              </a:rPr>
              <a:t> bits and a key k fits into a single word, </a:t>
            </a:r>
            <a:r>
              <a:rPr lang="en-US" sz="3400" dirty="0">
                <a:solidFill>
                  <a:srgbClr val="0000FF"/>
                </a:solidFill>
                <a:latin typeface="Times New Roman" panose="02020603050405020304" pitchFamily="18" charset="0"/>
                <a:cs typeface="Times New Roman" panose="02020603050405020304" pitchFamily="18" charset="0"/>
              </a:rPr>
              <a:t>the w-bit representation of the key k</a:t>
            </a:r>
            <a:r>
              <a:rPr lang="en-US" sz="3400" dirty="0">
                <a:latin typeface="Times New Roman" panose="02020603050405020304" pitchFamily="18" charset="0"/>
                <a:cs typeface="Times New Roman" panose="02020603050405020304" pitchFamily="18" charset="0"/>
              </a:rPr>
              <a:t>.  </a:t>
            </a:r>
          </a:p>
          <a:p>
            <a:pPr marL="400050" indent="-400050"/>
            <a:r>
              <a:rPr lang="en-US" sz="3400" dirty="0">
                <a:latin typeface="Times New Roman" panose="02020603050405020304" pitchFamily="18" charset="0"/>
                <a:cs typeface="Times New Roman" panose="02020603050405020304" pitchFamily="18" charset="0"/>
              </a:rPr>
              <a:t>Restrict A to be a fraction of the form s / 2</a:t>
            </a:r>
            <a:r>
              <a:rPr lang="en-US" sz="3400" baseline="30000" dirty="0">
                <a:latin typeface="Times New Roman" panose="02020603050405020304" pitchFamily="18" charset="0"/>
                <a:cs typeface="Times New Roman" panose="02020603050405020304" pitchFamily="18" charset="0"/>
              </a:rPr>
              <a:t>w</a:t>
            </a:r>
            <a:r>
              <a:rPr lang="en-US" sz="3400" dirty="0">
                <a:latin typeface="Times New Roman" panose="02020603050405020304" pitchFamily="18" charset="0"/>
                <a:cs typeface="Times New Roman" panose="02020603050405020304" pitchFamily="18" charset="0"/>
              </a:rPr>
              <a:t>  where s is an integer </a:t>
            </a:r>
          </a:p>
          <a:p>
            <a:pPr marL="0" indent="0">
              <a:buNone/>
            </a:pPr>
            <a:r>
              <a:rPr lang="en-US" sz="3400" dirty="0">
                <a:latin typeface="Times New Roman" panose="02020603050405020304" pitchFamily="18" charset="0"/>
                <a:cs typeface="Times New Roman" panose="02020603050405020304" pitchFamily="18" charset="0"/>
              </a:rPr>
              <a:t>       in the range  0 &lt; s &lt; 2</a:t>
            </a:r>
            <a:r>
              <a:rPr lang="en-US" sz="3400" baseline="30000" dirty="0">
                <a:latin typeface="Times New Roman" panose="02020603050405020304" pitchFamily="18" charset="0"/>
                <a:cs typeface="Times New Roman" panose="02020603050405020304" pitchFamily="18" charset="0"/>
              </a:rPr>
              <a:t>w</a:t>
            </a:r>
            <a:r>
              <a:rPr lang="en-US" sz="3400" dirty="0">
                <a:latin typeface="Times New Roman" panose="02020603050405020304" pitchFamily="18" charset="0"/>
                <a:cs typeface="Times New Roman" panose="02020603050405020304" pitchFamily="18" charset="0"/>
              </a:rPr>
              <a:t>.   i.e., s = </a:t>
            </a:r>
            <a:r>
              <a:rPr lang="en-US" sz="3400" baseline="-25000" dirty="0">
                <a:latin typeface="Cambria Math" panose="02040503050406030204" pitchFamily="18" charset="0"/>
                <a:ea typeface="Cambria Math" panose="02040503050406030204" pitchFamily="18" charset="0"/>
                <a:cs typeface="Times New Roman" panose="02020603050405020304" pitchFamily="18" charset="0"/>
              </a:rPr>
              <a:t>└</a:t>
            </a:r>
            <a:r>
              <a:rPr lang="en-US" sz="3400" dirty="0">
                <a:latin typeface="Cambria Math" panose="02040503050406030204" pitchFamily="18" charset="0"/>
                <a:ea typeface="Cambria Math" panose="02040503050406030204" pitchFamily="18" charset="0"/>
                <a:cs typeface="Times New Roman" panose="02020603050405020304" pitchFamily="18" charset="0"/>
              </a:rPr>
              <a:t> </a:t>
            </a:r>
            <a:r>
              <a:rPr lang="en-US" sz="3400" dirty="0">
                <a:latin typeface="Times New Roman" panose="02020603050405020304" pitchFamily="18" charset="0"/>
                <a:cs typeface="Times New Roman" panose="02020603050405020304" pitchFamily="18" charset="0"/>
              </a:rPr>
              <a:t>A * 2</a:t>
            </a:r>
            <a:r>
              <a:rPr lang="en-US" sz="3400" baseline="30000" dirty="0">
                <a:latin typeface="Times New Roman" panose="02020603050405020304" pitchFamily="18" charset="0"/>
                <a:cs typeface="Times New Roman" panose="02020603050405020304" pitchFamily="18" charset="0"/>
              </a:rPr>
              <a:t>w </a:t>
            </a:r>
            <a:r>
              <a:rPr lang="en-US" sz="3400" baseline="-25000" dirty="0">
                <a:latin typeface="Cambria Math" panose="02040503050406030204" pitchFamily="18" charset="0"/>
                <a:ea typeface="Cambria Math" panose="02040503050406030204" pitchFamily="18" charset="0"/>
                <a:cs typeface="Times New Roman" panose="02020603050405020304" pitchFamily="18" charset="0"/>
              </a:rPr>
              <a:t>┘</a:t>
            </a:r>
            <a:r>
              <a:rPr lang="en-US" sz="3400" dirty="0">
                <a:latin typeface="Cambria Math" panose="02040503050406030204" pitchFamily="18" charset="0"/>
                <a:ea typeface="Cambria Math" panose="02040503050406030204" pitchFamily="18" charset="0"/>
                <a:cs typeface="Times New Roman" panose="02020603050405020304" pitchFamily="18" charset="0"/>
              </a:rPr>
              <a:t>.</a:t>
            </a:r>
            <a:r>
              <a:rPr lang="en-US" sz="3400" dirty="0">
                <a:latin typeface="Times New Roman" panose="02020603050405020304" pitchFamily="18" charset="0"/>
                <a:cs typeface="Times New Roman" panose="02020603050405020304" pitchFamily="18" charset="0"/>
              </a:rPr>
              <a:t>              </a:t>
            </a:r>
          </a:p>
          <a:p>
            <a:pPr marL="400050" indent="-400050"/>
            <a:r>
              <a:rPr lang="en-US" sz="3400" dirty="0">
                <a:latin typeface="Times New Roman" panose="02020603050405020304" pitchFamily="18" charset="0"/>
                <a:cs typeface="Times New Roman" panose="02020603050405020304" pitchFamily="18" charset="0"/>
              </a:rPr>
              <a:t>First multiply k by the w-bit integer </a:t>
            </a:r>
            <a:r>
              <a:rPr lang="en-US" sz="3400" baseline="-25000" dirty="0">
                <a:latin typeface="Cambria Math" panose="02040503050406030204" pitchFamily="18" charset="0"/>
                <a:ea typeface="Cambria Math" panose="02040503050406030204" pitchFamily="18" charset="0"/>
                <a:cs typeface="Times New Roman" panose="02020603050405020304" pitchFamily="18" charset="0"/>
              </a:rPr>
              <a:t>└</a:t>
            </a:r>
            <a:r>
              <a:rPr lang="en-US" sz="3400" dirty="0">
                <a:latin typeface="Cambria Math" panose="02040503050406030204" pitchFamily="18" charset="0"/>
                <a:ea typeface="Cambria Math" panose="02040503050406030204" pitchFamily="18" charset="0"/>
                <a:cs typeface="Times New Roman" panose="02020603050405020304" pitchFamily="18" charset="0"/>
              </a:rPr>
              <a:t> </a:t>
            </a:r>
            <a:r>
              <a:rPr lang="en-US" sz="3400" dirty="0">
                <a:latin typeface="Times New Roman" panose="02020603050405020304" pitchFamily="18" charset="0"/>
                <a:cs typeface="Times New Roman" panose="02020603050405020304" pitchFamily="18" charset="0"/>
              </a:rPr>
              <a:t>A * 2</a:t>
            </a:r>
            <a:r>
              <a:rPr lang="en-US" sz="3400" baseline="30000" dirty="0">
                <a:latin typeface="Times New Roman" panose="02020603050405020304" pitchFamily="18" charset="0"/>
                <a:cs typeface="Times New Roman" panose="02020603050405020304" pitchFamily="18" charset="0"/>
              </a:rPr>
              <a:t>w </a:t>
            </a:r>
            <a:r>
              <a:rPr lang="en-US" sz="3400" baseline="-25000" dirty="0">
                <a:latin typeface="Cambria Math" panose="02040503050406030204" pitchFamily="18" charset="0"/>
                <a:ea typeface="Cambria Math" panose="02040503050406030204" pitchFamily="18" charset="0"/>
                <a:cs typeface="Times New Roman" panose="02020603050405020304" pitchFamily="18" charset="0"/>
              </a:rPr>
              <a:t>┘</a:t>
            </a:r>
            <a:r>
              <a:rPr lang="en-US" sz="3400" dirty="0">
                <a:latin typeface="Cambria Math" panose="02040503050406030204" pitchFamily="18" charset="0"/>
                <a:ea typeface="Cambria Math" panose="02040503050406030204" pitchFamily="18" charset="0"/>
                <a:cs typeface="Times New Roman" panose="02020603050405020304" pitchFamily="18" charset="0"/>
              </a:rPr>
              <a:t>,  0 &lt; A &lt; 1</a:t>
            </a:r>
          </a:p>
          <a:p>
            <a:pPr marL="400050" indent="-400050"/>
            <a:r>
              <a:rPr lang="en-US" sz="3400" dirty="0">
                <a:latin typeface="Cambria Math" panose="02040503050406030204" pitchFamily="18" charset="0"/>
                <a:ea typeface="Cambria Math" panose="02040503050406030204" pitchFamily="18" charset="0"/>
                <a:cs typeface="Times New Roman" panose="02020603050405020304" pitchFamily="18" charset="0"/>
              </a:rPr>
              <a:t>The result is a 2w-bit value r</a:t>
            </a:r>
            <a:r>
              <a:rPr lang="en-US" sz="3400" baseline="-25000" dirty="0">
                <a:latin typeface="Cambria Math" panose="02040503050406030204" pitchFamily="18" charset="0"/>
                <a:ea typeface="Cambria Math" panose="02040503050406030204" pitchFamily="18" charset="0"/>
                <a:cs typeface="Times New Roman" panose="02020603050405020304" pitchFamily="18" charset="0"/>
              </a:rPr>
              <a:t>1</a:t>
            </a:r>
            <a:r>
              <a:rPr lang="en-US" sz="3400" dirty="0">
                <a:latin typeface="Cambria Math" panose="02040503050406030204" pitchFamily="18" charset="0"/>
                <a:ea typeface="Cambria Math" panose="02040503050406030204" pitchFamily="18" charset="0"/>
                <a:cs typeface="Times New Roman" panose="02020603050405020304" pitchFamily="18" charset="0"/>
              </a:rPr>
              <a:t> </a:t>
            </a:r>
            <a:r>
              <a:rPr lang="en-US" sz="3400" dirty="0">
                <a:latin typeface="Times New Roman" panose="02020603050405020304" pitchFamily="18" charset="0"/>
                <a:cs typeface="Times New Roman" panose="02020603050405020304" pitchFamily="18" charset="0"/>
              </a:rPr>
              <a:t>2</a:t>
            </a:r>
            <a:r>
              <a:rPr lang="en-US" sz="3400" baseline="30000" dirty="0">
                <a:latin typeface="Times New Roman" panose="02020603050405020304" pitchFamily="18" charset="0"/>
                <a:cs typeface="Times New Roman" panose="02020603050405020304" pitchFamily="18" charset="0"/>
              </a:rPr>
              <a:t>w </a:t>
            </a:r>
            <a:r>
              <a:rPr lang="en-US" sz="3400" dirty="0">
                <a:latin typeface="Cambria Math" panose="02040503050406030204" pitchFamily="18" charset="0"/>
                <a:ea typeface="Cambria Math" panose="02040503050406030204" pitchFamily="18" charset="0"/>
                <a:cs typeface="Times New Roman" panose="02020603050405020304" pitchFamily="18" charset="0"/>
              </a:rPr>
              <a:t>+ r</a:t>
            </a:r>
            <a:r>
              <a:rPr lang="en-US" sz="3400" baseline="-25000" dirty="0">
                <a:latin typeface="Cambria Math" panose="02040503050406030204" pitchFamily="18" charset="0"/>
                <a:ea typeface="Cambria Math" panose="02040503050406030204" pitchFamily="18" charset="0"/>
                <a:cs typeface="Times New Roman" panose="02020603050405020304" pitchFamily="18" charset="0"/>
              </a:rPr>
              <a:t>0</a:t>
            </a:r>
            <a:r>
              <a:rPr lang="en-US" sz="3400" dirty="0">
                <a:latin typeface="Cambria Math" panose="02040503050406030204" pitchFamily="18" charset="0"/>
                <a:ea typeface="Cambria Math" panose="02040503050406030204" pitchFamily="18" charset="0"/>
                <a:cs typeface="Times New Roman" panose="02020603050405020304" pitchFamily="18" charset="0"/>
              </a:rPr>
              <a:t>, where </a:t>
            </a:r>
          </a:p>
          <a:p>
            <a:pPr marL="857250" lvl="1" indent="-400050"/>
            <a:r>
              <a:rPr lang="en-US" sz="3400" dirty="0">
                <a:latin typeface="Cambria Math" panose="02040503050406030204" pitchFamily="18" charset="0"/>
                <a:ea typeface="Cambria Math" panose="02040503050406030204" pitchFamily="18" charset="0"/>
                <a:cs typeface="Times New Roman" panose="02020603050405020304" pitchFamily="18" charset="0"/>
              </a:rPr>
              <a:t>r</a:t>
            </a:r>
            <a:r>
              <a:rPr lang="en-US" sz="3400" baseline="-25000" dirty="0">
                <a:latin typeface="Cambria Math" panose="02040503050406030204" pitchFamily="18" charset="0"/>
                <a:ea typeface="Cambria Math" panose="02040503050406030204" pitchFamily="18" charset="0"/>
                <a:cs typeface="Times New Roman" panose="02020603050405020304" pitchFamily="18" charset="0"/>
              </a:rPr>
              <a:t>1</a:t>
            </a:r>
            <a:r>
              <a:rPr lang="en-US" sz="3400" dirty="0">
                <a:latin typeface="Cambria Math" panose="02040503050406030204" pitchFamily="18" charset="0"/>
                <a:ea typeface="Cambria Math" panose="02040503050406030204" pitchFamily="18" charset="0"/>
                <a:cs typeface="Times New Roman" panose="02020603050405020304" pitchFamily="18" charset="0"/>
              </a:rPr>
              <a:t> is the high-order word of the product and  </a:t>
            </a:r>
          </a:p>
          <a:p>
            <a:pPr marL="857250" lvl="1" indent="-400050"/>
            <a:r>
              <a:rPr lang="en-US" sz="3400" dirty="0">
                <a:latin typeface="Cambria Math" panose="02040503050406030204" pitchFamily="18" charset="0"/>
                <a:ea typeface="Cambria Math" panose="02040503050406030204" pitchFamily="18" charset="0"/>
                <a:cs typeface="Times New Roman" panose="02020603050405020304" pitchFamily="18" charset="0"/>
              </a:rPr>
              <a:t>r</a:t>
            </a:r>
            <a:r>
              <a:rPr lang="en-US" sz="3400" baseline="-25000" dirty="0">
                <a:latin typeface="Cambria Math" panose="02040503050406030204" pitchFamily="18" charset="0"/>
                <a:ea typeface="Cambria Math" panose="02040503050406030204" pitchFamily="18" charset="0"/>
                <a:cs typeface="Times New Roman" panose="02020603050405020304" pitchFamily="18" charset="0"/>
              </a:rPr>
              <a:t>0</a:t>
            </a:r>
            <a:r>
              <a:rPr lang="en-US" sz="3400" dirty="0">
                <a:latin typeface="Cambria Math" panose="02040503050406030204" pitchFamily="18" charset="0"/>
                <a:ea typeface="Cambria Math" panose="02040503050406030204" pitchFamily="18" charset="0"/>
                <a:cs typeface="Times New Roman" panose="02020603050405020304" pitchFamily="18" charset="0"/>
              </a:rPr>
              <a:t> is the low-order word of the product. </a:t>
            </a:r>
          </a:p>
          <a:p>
            <a:pPr marL="400050" indent="-400050"/>
            <a:r>
              <a:rPr lang="en-US" sz="3400" dirty="0">
                <a:latin typeface="Cambria Math" panose="02040503050406030204" pitchFamily="18" charset="0"/>
                <a:ea typeface="Cambria Math" panose="02040503050406030204" pitchFamily="18" charset="0"/>
                <a:cs typeface="Times New Roman" panose="02020603050405020304" pitchFamily="18" charset="0"/>
              </a:rPr>
              <a:t>The desired p-bit hash value consists of    </a:t>
            </a:r>
          </a:p>
          <a:p>
            <a:pPr marL="0" indent="0">
              <a:buNone/>
            </a:pPr>
            <a:r>
              <a:rPr lang="en-US" sz="3400" dirty="0">
                <a:latin typeface="Cambria Math" panose="02040503050406030204" pitchFamily="18" charset="0"/>
                <a:ea typeface="Cambria Math" panose="02040503050406030204" pitchFamily="18" charset="0"/>
                <a:cs typeface="Times New Roman" panose="02020603050405020304" pitchFamily="18" charset="0"/>
              </a:rPr>
              <a:t>       the p most significant bits of  r</a:t>
            </a:r>
            <a:r>
              <a:rPr lang="en-US" sz="3400" baseline="-25000" dirty="0">
                <a:latin typeface="Cambria Math" panose="02040503050406030204" pitchFamily="18" charset="0"/>
                <a:ea typeface="Cambria Math" panose="02040503050406030204" pitchFamily="18" charset="0"/>
                <a:cs typeface="Times New Roman" panose="02020603050405020304" pitchFamily="18" charset="0"/>
              </a:rPr>
              <a:t>0</a:t>
            </a:r>
            <a:r>
              <a:rPr lang="en-US" sz="3400" dirty="0">
                <a:latin typeface="Cambria Math" panose="02040503050406030204" pitchFamily="18" charset="0"/>
                <a:ea typeface="Cambria Math" panose="02040503050406030204" pitchFamily="18" charset="0"/>
                <a:cs typeface="Times New Roman" panose="02020603050405020304" pitchFamily="18" charset="0"/>
              </a:rPr>
              <a:t>.  </a:t>
            </a:r>
            <a:endParaRPr lang="en-US" sz="3400" dirty="0">
              <a:latin typeface="Times New Roman" panose="02020603050405020304" pitchFamily="18" charset="0"/>
              <a:ea typeface="Cambria Math" panose="020405030504060302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F106457-32A2-460E-8BAE-1E741FB14C60}"/>
              </a:ext>
            </a:extLst>
          </p:cNvPr>
          <p:cNvSpPr txBox="1"/>
          <p:nvPr/>
        </p:nvSpPr>
        <p:spPr>
          <a:xfrm>
            <a:off x="9335577" y="4127954"/>
            <a:ext cx="1515291" cy="338554"/>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t>k</a:t>
            </a:r>
          </a:p>
        </p:txBody>
      </p:sp>
      <p:sp>
        <p:nvSpPr>
          <p:cNvPr id="5" name="TextBox 4">
            <a:extLst>
              <a:ext uri="{FF2B5EF4-FFF2-40B4-BE49-F238E27FC236}">
                <a16:creationId xmlns:a16="http://schemas.microsoft.com/office/drawing/2014/main" id="{EC164BF6-0E28-4ACF-B01A-3434F6EEEBB8}"/>
              </a:ext>
            </a:extLst>
          </p:cNvPr>
          <p:cNvSpPr txBox="1"/>
          <p:nvPr/>
        </p:nvSpPr>
        <p:spPr>
          <a:xfrm>
            <a:off x="9335577" y="4514851"/>
            <a:ext cx="1515291" cy="338554"/>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baseline="-25000">
                <a:latin typeface="Cambria Math" panose="02040503050406030204" pitchFamily="18" charset="0"/>
                <a:ea typeface="Cambria Math" panose="02040503050406030204" pitchFamily="18" charset="0"/>
                <a:cs typeface="Times New Roman" panose="02020603050405020304" pitchFamily="18" charset="0"/>
              </a:rPr>
              <a:t>└</a:t>
            </a:r>
            <a:r>
              <a:rPr lang="en-US" sz="1600">
                <a:latin typeface="Cambria Math" panose="02040503050406030204" pitchFamily="18" charset="0"/>
                <a:ea typeface="Cambria Math" panose="020405030504060302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A * 2</a:t>
            </a:r>
            <a:r>
              <a:rPr lang="en-US" sz="1600" baseline="30000">
                <a:latin typeface="Times New Roman" panose="02020603050405020304" pitchFamily="18" charset="0"/>
                <a:cs typeface="Times New Roman" panose="02020603050405020304" pitchFamily="18" charset="0"/>
              </a:rPr>
              <a:t>w </a:t>
            </a:r>
            <a:r>
              <a:rPr lang="en-US" sz="1600" baseline="-25000">
                <a:latin typeface="Cambria Math" panose="02040503050406030204" pitchFamily="18" charset="0"/>
                <a:ea typeface="Cambria Math" panose="02040503050406030204" pitchFamily="18" charset="0"/>
                <a:cs typeface="Times New Roman" panose="02020603050405020304" pitchFamily="18" charset="0"/>
              </a:rPr>
              <a:t>┘</a:t>
            </a:r>
            <a:endParaRPr lang="en-US" sz="1600" dirty="0"/>
          </a:p>
        </p:txBody>
      </p:sp>
      <p:sp>
        <p:nvSpPr>
          <p:cNvPr id="6" name="TextBox 5">
            <a:extLst>
              <a:ext uri="{FF2B5EF4-FFF2-40B4-BE49-F238E27FC236}">
                <a16:creationId xmlns:a16="http://schemas.microsoft.com/office/drawing/2014/main" id="{EEEB3F4A-B67C-411F-AD0E-B57CBBCCABD0}"/>
              </a:ext>
            </a:extLst>
          </p:cNvPr>
          <p:cNvSpPr txBox="1"/>
          <p:nvPr/>
        </p:nvSpPr>
        <p:spPr>
          <a:xfrm>
            <a:off x="9326867" y="5049497"/>
            <a:ext cx="1515291" cy="338554"/>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a:latin typeface="Cambria Math" panose="02040503050406030204" pitchFamily="18" charset="0"/>
                <a:ea typeface="Cambria Math" panose="02040503050406030204" pitchFamily="18" charset="0"/>
                <a:cs typeface="Times New Roman" panose="02020603050405020304" pitchFamily="18" charset="0"/>
              </a:rPr>
              <a:t>r</a:t>
            </a:r>
            <a:r>
              <a:rPr lang="en-US" sz="1600" baseline="-25000">
                <a:latin typeface="Cambria Math" panose="02040503050406030204" pitchFamily="18" charset="0"/>
                <a:ea typeface="Cambria Math" panose="02040503050406030204" pitchFamily="18" charset="0"/>
                <a:cs typeface="Times New Roman" panose="02020603050405020304" pitchFamily="18" charset="0"/>
              </a:rPr>
              <a:t>0</a:t>
            </a:r>
            <a:endParaRPr lang="en-US" sz="1600" dirty="0"/>
          </a:p>
        </p:txBody>
      </p:sp>
      <p:sp>
        <p:nvSpPr>
          <p:cNvPr id="7" name="TextBox 6">
            <a:extLst>
              <a:ext uri="{FF2B5EF4-FFF2-40B4-BE49-F238E27FC236}">
                <a16:creationId xmlns:a16="http://schemas.microsoft.com/office/drawing/2014/main" id="{52CAB243-AC84-4A79-A6E6-E7C6F1A7391F}"/>
              </a:ext>
            </a:extLst>
          </p:cNvPr>
          <p:cNvSpPr txBox="1"/>
          <p:nvPr/>
        </p:nvSpPr>
        <p:spPr>
          <a:xfrm>
            <a:off x="7694012" y="5049497"/>
            <a:ext cx="1515291" cy="338554"/>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latin typeface="Cambria Math" panose="02040503050406030204" pitchFamily="18" charset="0"/>
                <a:ea typeface="Cambria Math" panose="02040503050406030204" pitchFamily="18" charset="0"/>
                <a:cs typeface="Times New Roman" panose="02020603050405020304" pitchFamily="18" charset="0"/>
              </a:rPr>
              <a:t>r</a:t>
            </a:r>
            <a:r>
              <a:rPr lang="en-US" sz="1600" baseline="-25000" dirty="0">
                <a:latin typeface="Cambria Math" panose="02040503050406030204" pitchFamily="18" charset="0"/>
                <a:ea typeface="Cambria Math" panose="02040503050406030204" pitchFamily="18" charset="0"/>
                <a:cs typeface="Times New Roman" panose="02020603050405020304" pitchFamily="18" charset="0"/>
              </a:rPr>
              <a:t>1</a:t>
            </a:r>
            <a:endParaRPr lang="en-US" sz="1600" dirty="0"/>
          </a:p>
        </p:txBody>
      </p:sp>
      <p:sp>
        <p:nvSpPr>
          <p:cNvPr id="8" name="TextBox 7">
            <a:extLst>
              <a:ext uri="{FF2B5EF4-FFF2-40B4-BE49-F238E27FC236}">
                <a16:creationId xmlns:a16="http://schemas.microsoft.com/office/drawing/2014/main" id="{F5957945-2AE9-4CD6-9AB4-01F4BBBF52C1}"/>
              </a:ext>
            </a:extLst>
          </p:cNvPr>
          <p:cNvSpPr txBox="1"/>
          <p:nvPr/>
        </p:nvSpPr>
        <p:spPr>
          <a:xfrm>
            <a:off x="7650471" y="4514851"/>
            <a:ext cx="1515291" cy="33855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latin typeface="Cambria Math" panose="02040503050406030204" pitchFamily="18" charset="0"/>
                <a:ea typeface="Cambria Math" panose="02040503050406030204" pitchFamily="18" charset="0"/>
                <a:cs typeface="Times New Roman" panose="02020603050405020304" pitchFamily="18" charset="0"/>
              </a:rPr>
              <a:t>*(multiply)</a:t>
            </a:r>
            <a:endParaRPr lang="en-US" sz="1600" dirty="0"/>
          </a:p>
        </p:txBody>
      </p:sp>
      <p:sp>
        <p:nvSpPr>
          <p:cNvPr id="10" name="TextBox 9">
            <a:extLst>
              <a:ext uri="{FF2B5EF4-FFF2-40B4-BE49-F238E27FC236}">
                <a16:creationId xmlns:a16="http://schemas.microsoft.com/office/drawing/2014/main" id="{8C7668C2-31ED-4299-98ED-321A55145991}"/>
              </a:ext>
            </a:extLst>
          </p:cNvPr>
          <p:cNvSpPr txBox="1"/>
          <p:nvPr/>
        </p:nvSpPr>
        <p:spPr>
          <a:xfrm>
            <a:off x="9972620" y="5408878"/>
            <a:ext cx="1515291" cy="33855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latin typeface="Cambria Math" panose="02040503050406030204" pitchFamily="18" charset="0"/>
                <a:ea typeface="Cambria Math" panose="02040503050406030204" pitchFamily="18" charset="0"/>
                <a:cs typeface="Times New Roman" panose="02020603050405020304" pitchFamily="18" charset="0"/>
              </a:rPr>
              <a:t>extract p bits</a:t>
            </a:r>
            <a:endParaRPr lang="en-US" sz="1600" dirty="0"/>
          </a:p>
        </p:txBody>
      </p:sp>
      <p:sp>
        <p:nvSpPr>
          <p:cNvPr id="11" name="Right Brace 10">
            <a:extLst>
              <a:ext uri="{FF2B5EF4-FFF2-40B4-BE49-F238E27FC236}">
                <a16:creationId xmlns:a16="http://schemas.microsoft.com/office/drawing/2014/main" id="{DC9FEC75-B69D-4277-BEF7-86E642844B25}"/>
              </a:ext>
            </a:extLst>
          </p:cNvPr>
          <p:cNvSpPr/>
          <p:nvPr/>
        </p:nvSpPr>
        <p:spPr>
          <a:xfrm rot="5400000">
            <a:off x="9549251" y="5273350"/>
            <a:ext cx="173542" cy="60089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A27AD44B-E4DB-4BED-834C-9533655D8B6B}"/>
              </a:ext>
            </a:extLst>
          </p:cNvPr>
          <p:cNvCxnSpPr/>
          <p:nvPr/>
        </p:nvCxnSpPr>
        <p:spPr>
          <a:xfrm>
            <a:off x="7694012" y="4955169"/>
            <a:ext cx="31568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ight Brace 13">
            <a:extLst>
              <a:ext uri="{FF2B5EF4-FFF2-40B4-BE49-F238E27FC236}">
                <a16:creationId xmlns:a16="http://schemas.microsoft.com/office/drawing/2014/main" id="{54ACE718-7194-40C9-97C7-E9B8C11B814E}"/>
              </a:ext>
            </a:extLst>
          </p:cNvPr>
          <p:cNvSpPr/>
          <p:nvPr/>
        </p:nvSpPr>
        <p:spPr>
          <a:xfrm rot="16200000">
            <a:off x="9969847" y="3227530"/>
            <a:ext cx="246752" cy="151529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ED21AA4D-7C29-4495-9D8D-36D313E9FA99}"/>
              </a:ext>
            </a:extLst>
          </p:cNvPr>
          <p:cNvSpPr txBox="1"/>
          <p:nvPr/>
        </p:nvSpPr>
        <p:spPr>
          <a:xfrm>
            <a:off x="9788424" y="3553557"/>
            <a:ext cx="1062444" cy="33855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latin typeface="Cambria Math" panose="02040503050406030204" pitchFamily="18" charset="0"/>
                <a:ea typeface="Cambria Math" panose="02040503050406030204" pitchFamily="18" charset="0"/>
                <a:cs typeface="Times New Roman" panose="02020603050405020304" pitchFamily="18" charset="0"/>
              </a:rPr>
              <a:t>w bits</a:t>
            </a:r>
            <a:endParaRPr lang="en-US" sz="1600" dirty="0"/>
          </a:p>
        </p:txBody>
      </p:sp>
      <p:sp>
        <p:nvSpPr>
          <p:cNvPr id="16" name="TextBox 15">
            <a:extLst>
              <a:ext uri="{FF2B5EF4-FFF2-40B4-BE49-F238E27FC236}">
                <a16:creationId xmlns:a16="http://schemas.microsoft.com/office/drawing/2014/main" id="{A53BF3B3-0FB8-4F79-AD5C-935C0DA56ABA}"/>
              </a:ext>
            </a:extLst>
          </p:cNvPr>
          <p:cNvSpPr txBox="1"/>
          <p:nvPr/>
        </p:nvSpPr>
        <p:spPr>
          <a:xfrm>
            <a:off x="5055315" y="5717088"/>
            <a:ext cx="4153988" cy="33855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r"/>
            <a:r>
              <a:rPr lang="en-US" sz="1600" dirty="0">
                <a:latin typeface="Cambria Math" panose="02040503050406030204" pitchFamily="18" charset="0"/>
                <a:ea typeface="Cambria Math" panose="02040503050406030204" pitchFamily="18" charset="0"/>
                <a:cs typeface="Times New Roman" panose="02020603050405020304" pitchFamily="18" charset="0"/>
              </a:rPr>
              <a:t>Fig: The multiplication method of  hashing.</a:t>
            </a:r>
            <a:endParaRPr lang="en-US" sz="1600" dirty="0"/>
          </a:p>
        </p:txBody>
      </p:sp>
      <p:sp>
        <p:nvSpPr>
          <p:cNvPr id="17" name="TextBox 16">
            <a:extLst>
              <a:ext uri="{FF2B5EF4-FFF2-40B4-BE49-F238E27FC236}">
                <a16:creationId xmlns:a16="http://schemas.microsoft.com/office/drawing/2014/main" id="{0C0CC02D-3E68-4CF7-98B3-9052F528337E}"/>
              </a:ext>
            </a:extLst>
          </p:cNvPr>
          <p:cNvSpPr txBox="1"/>
          <p:nvPr/>
        </p:nvSpPr>
        <p:spPr>
          <a:xfrm>
            <a:off x="9272440" y="5717088"/>
            <a:ext cx="853441" cy="338554"/>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latin typeface="Cambria Math" panose="02040503050406030204" pitchFamily="18" charset="0"/>
                <a:ea typeface="Cambria Math" panose="02040503050406030204" pitchFamily="18" charset="0"/>
                <a:cs typeface="Times New Roman" panose="02020603050405020304" pitchFamily="18" charset="0"/>
              </a:rPr>
              <a:t>h(k)</a:t>
            </a:r>
            <a:endParaRPr lang="en-US" sz="1600" dirty="0"/>
          </a:p>
        </p:txBody>
      </p:sp>
      <p:pic>
        <p:nvPicPr>
          <p:cNvPr id="18" name="Picture 17" descr="Image result for smiley face images">
            <a:extLst>
              <a:ext uri="{FF2B5EF4-FFF2-40B4-BE49-F238E27FC236}">
                <a16:creationId xmlns:a16="http://schemas.microsoft.com/office/drawing/2014/main" id="{2CE2D209-5E7B-4AA7-89BF-0FC1085E425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71310">
            <a:off x="630418" y="2239874"/>
            <a:ext cx="577659" cy="38290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 name="Rectangle 8"/>
              <p:cNvSpPr/>
              <p:nvPr/>
            </p:nvSpPr>
            <p:spPr>
              <a:xfrm>
                <a:off x="2237539" y="6071052"/>
                <a:ext cx="3755131" cy="569323"/>
              </a:xfrm>
              <a:prstGeom prst="rect">
                <a:avLst/>
              </a:prstGeom>
              <a:solidFill>
                <a:srgbClr val="FFFF00"/>
              </a:solidFill>
            </p:spPr>
            <p:txBody>
              <a:bodyPr wrap="none">
                <a:spAutoFit/>
              </a:bodyPr>
              <a:lstStyle/>
              <a:p>
                <a:pPr marL="457200" indent="-457200">
                  <a:lnSpc>
                    <a:spcPct val="120000"/>
                  </a:lnSpc>
                  <a:spcBef>
                    <a:spcPts val="0"/>
                  </a:spcBef>
                  <a:spcAft>
                    <a:spcPts val="600"/>
                  </a:spcAft>
                </a:pPr>
                <a:r>
                  <a:rPr lang="en-US" dirty="0">
                    <a:latin typeface="Times New Roman" panose="02020603050405020304" pitchFamily="18" charset="0"/>
                    <a:cs typeface="Times New Roman" panose="02020603050405020304" pitchFamily="18" charset="0"/>
                  </a:rPr>
                  <a:t>h(k) =  </a:t>
                </a:r>
                <a:r>
                  <a:rPr lang="en-US" baseline="-250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a:t>
                </a:r>
                <a:r>
                  <a:rPr lang="en-US"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f>
                      <m:fPr>
                        <m:ctrlPr>
                          <a:rPr lang="en-US" i="1" dirty="0">
                            <a:solidFill>
                              <a:srgbClr val="0000FF"/>
                            </a:solidFill>
                            <a:latin typeface="Cambria Math" panose="02040503050406030204" pitchFamily="18" charset="0"/>
                            <a:cs typeface="Times New Roman" panose="02020603050405020304" pitchFamily="18" charset="0"/>
                          </a:rPr>
                        </m:ctrlPr>
                      </m:fPr>
                      <m:num>
                        <m:r>
                          <a:rPr lang="en-US" i="1" dirty="0">
                            <a:solidFill>
                              <a:srgbClr val="0000FF"/>
                            </a:solidFill>
                            <a:latin typeface="Cambria Math" panose="02040503050406030204" pitchFamily="18" charset="0"/>
                            <a:cs typeface="Times New Roman" panose="02020603050405020304" pitchFamily="18" charset="0"/>
                          </a:rPr>
                          <m:t>𝑘</m:t>
                        </m:r>
                      </m:num>
                      <m:den>
                        <m:sSup>
                          <m:sSupPr>
                            <m:ctrlPr>
                              <a:rPr lang="en-US" i="1" dirty="0">
                                <a:solidFill>
                                  <a:srgbClr val="0000FF"/>
                                </a:solidFill>
                                <a:latin typeface="Cambria Math" panose="02040503050406030204" pitchFamily="18" charset="0"/>
                                <a:cs typeface="Times New Roman" panose="02020603050405020304" pitchFamily="18" charset="0"/>
                              </a:rPr>
                            </m:ctrlPr>
                          </m:sSupPr>
                          <m:e>
                            <m:r>
                              <a:rPr lang="en-US" i="1" dirty="0">
                                <a:solidFill>
                                  <a:srgbClr val="0000FF"/>
                                </a:solidFill>
                                <a:latin typeface="Cambria Math" panose="02040503050406030204" pitchFamily="18" charset="0"/>
                                <a:cs typeface="Times New Roman" panose="02020603050405020304" pitchFamily="18" charset="0"/>
                              </a:rPr>
                              <m:t>2</m:t>
                            </m:r>
                          </m:e>
                          <m:sup>
                            <m:r>
                              <a:rPr lang="en-US" i="1" dirty="0">
                                <a:solidFill>
                                  <a:srgbClr val="0000FF"/>
                                </a:solidFill>
                                <a:latin typeface="Cambria Math" panose="02040503050406030204" pitchFamily="18" charset="0"/>
                                <a:cs typeface="Times New Roman" panose="02020603050405020304" pitchFamily="18" charset="0"/>
                              </a:rPr>
                              <m:t>𝑛</m:t>
                            </m:r>
                            <m:r>
                              <a:rPr lang="en-US" i="1" dirty="0">
                                <a:solidFill>
                                  <a:srgbClr val="0000FF"/>
                                </a:solidFill>
                                <a:latin typeface="Cambria Math" panose="02040503050406030204" pitchFamily="18" charset="0"/>
                                <a:cs typeface="Times New Roman" panose="02020603050405020304" pitchFamily="18" charset="0"/>
                              </a:rPr>
                              <m:t>−</m:t>
                            </m:r>
                            <m:r>
                              <a:rPr lang="en-US" i="1" dirty="0">
                                <a:solidFill>
                                  <a:srgbClr val="0000FF"/>
                                </a:solidFill>
                                <a:latin typeface="Cambria Math" panose="02040503050406030204" pitchFamily="18" charset="0"/>
                                <a:cs typeface="Times New Roman" panose="02020603050405020304" pitchFamily="18" charset="0"/>
                              </a:rPr>
                              <m:t>𝑝</m:t>
                            </m:r>
                          </m:sup>
                        </m:sSup>
                      </m:den>
                    </m:f>
                  </m:oMath>
                </a14:m>
                <a:r>
                  <a:rPr lang="en-US" dirty="0">
                    <a:solidFill>
                      <a:srgbClr val="0000FF"/>
                    </a:solidFill>
                    <a:latin typeface="Times New Roman" panose="02020603050405020304" pitchFamily="18" charset="0"/>
                    <a:cs typeface="Times New Roman" panose="02020603050405020304" pitchFamily="18" charset="0"/>
                  </a:rPr>
                  <a:t> </a:t>
                </a:r>
                <a:r>
                  <a:rPr lang="en-US" baseline="-250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where k = r</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n = 32,  </a:t>
                </a:r>
              </a:p>
            </p:txBody>
          </p:sp>
        </mc:Choice>
        <mc:Fallback xmlns="">
          <p:sp>
            <p:nvSpPr>
              <p:cNvPr id="9" name="Rectangle 8"/>
              <p:cNvSpPr>
                <a:spLocks noRot="1" noChangeAspect="1" noMove="1" noResize="1" noEditPoints="1" noAdjustHandles="1" noChangeArrowheads="1" noChangeShapeType="1" noTextEdit="1"/>
              </p:cNvSpPr>
              <p:nvPr/>
            </p:nvSpPr>
            <p:spPr>
              <a:xfrm>
                <a:off x="2237539" y="6071052"/>
                <a:ext cx="3755131" cy="569323"/>
              </a:xfrm>
              <a:prstGeom prst="rect">
                <a:avLst/>
              </a:prstGeom>
              <a:blipFill>
                <a:blip r:embed="rId3"/>
                <a:stretch>
                  <a:fillRect l="-1299" b="-2151"/>
                </a:stretch>
              </a:blipFill>
            </p:spPr>
            <p:txBody>
              <a:bodyPr/>
              <a:lstStyle/>
              <a:p>
                <a:r>
                  <a:rPr lang="en-US">
                    <a:noFill/>
                  </a:rPr>
                  <a:t> </a:t>
                </a:r>
              </a:p>
            </p:txBody>
          </p:sp>
        </mc:Fallback>
      </mc:AlternateContent>
    </p:spTree>
    <p:extLst>
      <p:ext uri="{BB962C8B-B14F-4D97-AF65-F5344CB8AC3E}">
        <p14:creationId xmlns:p14="http://schemas.microsoft.com/office/powerpoint/2010/main" val="824928396"/>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515291" y="365125"/>
            <a:ext cx="9326880" cy="1002121"/>
          </a:xfrm>
        </p:spPr>
        <p:txBody>
          <a:bodyPr>
            <a:normAutofit/>
          </a:bodyPr>
          <a:lstStyle/>
          <a:p>
            <a:r>
              <a:rPr lang="en-US" sz="3200" dirty="0">
                <a:latin typeface="+mn-lt"/>
              </a:rPr>
              <a:t>Hash Functions </a:t>
            </a:r>
            <a:r>
              <a:rPr lang="en-US" sz="2800" dirty="0">
                <a:latin typeface="+mn-lt"/>
              </a:rPr>
              <a:t>– What makes a good hash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515291" y="1540241"/>
                <a:ext cx="9731829" cy="5163003"/>
              </a:xfrm>
            </p:spPr>
            <p:txBody>
              <a:bodyPr>
                <a:normAutofit fontScale="62500" lnSpcReduction="20000"/>
              </a:bodyPr>
              <a:lstStyle/>
              <a:p>
                <a:pPr marL="0" indent="0">
                  <a:lnSpc>
                    <a:spcPct val="120000"/>
                  </a:lnSpc>
                  <a:spcBef>
                    <a:spcPts val="600"/>
                  </a:spcBef>
                  <a:spcAft>
                    <a:spcPts val="1200"/>
                  </a:spcAft>
                  <a:buNone/>
                </a:pPr>
                <a:r>
                  <a:rPr lang="en-US" sz="3700" dirty="0">
                    <a:cs typeface="Times New Roman" panose="02020603050405020304" pitchFamily="18" charset="0"/>
                  </a:rPr>
                  <a:t>The </a:t>
                </a:r>
                <a:r>
                  <a:rPr lang="en-US" sz="3700" dirty="0">
                    <a:solidFill>
                      <a:srgbClr val="0000FF"/>
                    </a:solidFill>
                    <a:cs typeface="Times New Roman" panose="02020603050405020304" pitchFamily="18" charset="0"/>
                  </a:rPr>
                  <a:t>Multiplication method </a:t>
                </a:r>
                <a:r>
                  <a:rPr lang="en-US" sz="3700" dirty="0">
                    <a:cs typeface="Times New Roman" panose="02020603050405020304" pitchFamily="18" charset="0"/>
                  </a:rPr>
                  <a:t>for creating hash functions</a:t>
                </a:r>
              </a:p>
              <a:p>
                <a:pPr marL="461963" indent="-461963">
                  <a:lnSpc>
                    <a:spcPct val="120000"/>
                  </a:lnSpc>
                  <a:spcBef>
                    <a:spcPts val="600"/>
                  </a:spcBef>
                  <a:spcAft>
                    <a:spcPts val="1200"/>
                  </a:spcAft>
                </a:pPr>
                <a:r>
                  <a:rPr lang="en-US" sz="3100" dirty="0">
                    <a:latin typeface="Times New Roman" panose="02020603050405020304" pitchFamily="18" charset="0"/>
                    <a:cs typeface="Times New Roman" panose="02020603050405020304" pitchFamily="18" charset="0"/>
                  </a:rPr>
                  <a:t>Knuth suggests the choice of A  as  A </a:t>
                </a:r>
                <a14:m>
                  <m:oMath xmlns:m="http://schemas.openxmlformats.org/officeDocument/2006/math">
                    <m:r>
                      <a:rPr lang="en-US" sz="3100" b="0" i="1" smtClean="0">
                        <a:latin typeface="Cambria Math" panose="02040503050406030204" pitchFamily="18" charset="0"/>
                        <a:ea typeface="Cambria Math" panose="02040503050406030204" pitchFamily="18" charset="0"/>
                        <a:cs typeface="Times New Roman" panose="02020603050405020304" pitchFamily="18" charset="0"/>
                      </a:rPr>
                      <m:t>≅(</m:t>
                    </m:r>
                    <m:rad>
                      <m:radPr>
                        <m:degHide m:val="on"/>
                        <m:ctrlPr>
                          <a:rPr lang="en-US" sz="3100" i="1" smtClean="0">
                            <a:latin typeface="Cambria Math" panose="02040503050406030204" pitchFamily="18" charset="0"/>
                            <a:ea typeface="Cambria Math" panose="02040503050406030204" pitchFamily="18" charset="0"/>
                            <a:cs typeface="Times New Roman" panose="02020603050405020304" pitchFamily="18" charset="0"/>
                          </a:rPr>
                        </m:ctrlPr>
                      </m:radPr>
                      <m:deg/>
                      <m:e>
                        <m:r>
                          <a:rPr lang="en-US" sz="3100" b="0" i="1" smtClean="0">
                            <a:latin typeface="Cambria Math" panose="02040503050406030204" pitchFamily="18" charset="0"/>
                            <a:ea typeface="Cambria Math" panose="02040503050406030204" pitchFamily="18" charset="0"/>
                            <a:cs typeface="Times New Roman" panose="02020603050405020304" pitchFamily="18" charset="0"/>
                          </a:rPr>
                          <m:t>5</m:t>
                        </m:r>
                      </m:e>
                    </m:rad>
                  </m:oMath>
                </a14:m>
                <a:r>
                  <a:rPr lang="en-US" sz="3100" dirty="0">
                    <a:latin typeface="Times New Roman" panose="02020603050405020304" pitchFamily="18" charset="0"/>
                    <a:cs typeface="Times New Roman" panose="02020603050405020304" pitchFamily="18" charset="0"/>
                  </a:rPr>
                  <a:t> - 1)/2 = 0.6180339887… (the golden ratio) seems to work reasonably well.</a:t>
                </a:r>
              </a:p>
              <a:p>
                <a:pPr marL="461963" indent="-461963">
                  <a:lnSpc>
                    <a:spcPct val="120000"/>
                  </a:lnSpc>
                  <a:spcBef>
                    <a:spcPts val="600"/>
                  </a:spcBef>
                  <a:spcAft>
                    <a:spcPts val="1200"/>
                  </a:spcAft>
                </a:pPr>
                <a:r>
                  <a:rPr lang="en-US" sz="3100" dirty="0">
                    <a:latin typeface="Times New Roman" panose="02020603050405020304" pitchFamily="18" charset="0"/>
                    <a:cs typeface="Times New Roman" panose="02020603050405020304" pitchFamily="18" charset="0"/>
                  </a:rPr>
                  <a:t>As an example,  k = 123456, p = 14,  m = </a:t>
                </a:r>
                <a14:m>
                  <m:oMath xmlns:m="http://schemas.openxmlformats.org/officeDocument/2006/math">
                    <m:sSup>
                      <m:sSupPr>
                        <m:ctrlPr>
                          <a:rPr lang="en-US" sz="3100" i="1" smtClean="0">
                            <a:latin typeface="Cambria Math" panose="02040503050406030204" pitchFamily="18" charset="0"/>
                            <a:cs typeface="Times New Roman" panose="02020603050405020304" pitchFamily="18" charset="0"/>
                          </a:rPr>
                        </m:ctrlPr>
                      </m:sSupPr>
                      <m:e>
                        <m:r>
                          <a:rPr lang="en-US" sz="3100" b="0" i="1" smtClean="0">
                            <a:latin typeface="Cambria Math" panose="02040503050406030204" pitchFamily="18" charset="0"/>
                            <a:cs typeface="Times New Roman" panose="02020603050405020304" pitchFamily="18" charset="0"/>
                          </a:rPr>
                          <m:t>2</m:t>
                        </m:r>
                      </m:e>
                      <m:sup>
                        <m:r>
                          <a:rPr lang="en-US" sz="3100" b="0" i="1" smtClean="0">
                            <a:latin typeface="Cambria Math" panose="02040503050406030204" pitchFamily="18" charset="0"/>
                            <a:cs typeface="Times New Roman" panose="02020603050405020304" pitchFamily="18" charset="0"/>
                          </a:rPr>
                          <m:t>14</m:t>
                        </m:r>
                      </m:sup>
                    </m:sSup>
                  </m:oMath>
                </a14:m>
                <a:r>
                  <a:rPr lang="en-US" sz="3100" dirty="0">
                    <a:latin typeface="Times New Roman" panose="02020603050405020304" pitchFamily="18" charset="0"/>
                    <a:cs typeface="Times New Roman" panose="02020603050405020304" pitchFamily="18" charset="0"/>
                  </a:rPr>
                  <a:t> = 16384, and w = 32. </a:t>
                </a:r>
              </a:p>
              <a:p>
                <a:pPr marL="461963" indent="-461963">
                  <a:lnSpc>
                    <a:spcPct val="120000"/>
                  </a:lnSpc>
                  <a:spcBef>
                    <a:spcPts val="600"/>
                  </a:spcBef>
                  <a:spcAft>
                    <a:spcPts val="1200"/>
                  </a:spcAft>
                </a:pPr>
                <a:r>
                  <a:rPr lang="en-US" sz="3100" dirty="0">
                    <a:latin typeface="Times New Roman" panose="02020603050405020304" pitchFamily="18" charset="0"/>
                    <a:cs typeface="Times New Roman" panose="02020603050405020304" pitchFamily="18" charset="0"/>
                  </a:rPr>
                  <a:t>Adapting Knuth’s suggestion, choose an A to be the fraction of the form  s / </a:t>
                </a:r>
                <a14:m>
                  <m:oMath xmlns:m="http://schemas.openxmlformats.org/officeDocument/2006/math">
                    <m:sSup>
                      <m:sSupPr>
                        <m:ctrlPr>
                          <a:rPr lang="en-US" sz="3100" i="1" smtClean="0">
                            <a:latin typeface="Cambria Math" panose="02040503050406030204" pitchFamily="18" charset="0"/>
                            <a:cs typeface="Times New Roman" panose="02020603050405020304" pitchFamily="18" charset="0"/>
                          </a:rPr>
                        </m:ctrlPr>
                      </m:sSupPr>
                      <m:e>
                        <m:r>
                          <a:rPr lang="en-US" sz="3100" b="0" i="1" smtClean="0">
                            <a:latin typeface="Cambria Math" panose="02040503050406030204" pitchFamily="18" charset="0"/>
                            <a:cs typeface="Times New Roman" panose="02020603050405020304" pitchFamily="18" charset="0"/>
                          </a:rPr>
                          <m:t>2</m:t>
                        </m:r>
                      </m:e>
                      <m:sup>
                        <m:r>
                          <a:rPr lang="en-US" sz="3100" b="0" i="1" smtClean="0">
                            <a:latin typeface="Cambria Math" panose="02040503050406030204" pitchFamily="18" charset="0"/>
                            <a:cs typeface="Times New Roman" panose="02020603050405020304" pitchFamily="18" charset="0"/>
                          </a:rPr>
                          <m:t>32</m:t>
                        </m:r>
                      </m:sup>
                    </m:sSup>
                    <m:r>
                      <a:rPr lang="en-US" sz="3100" b="0" i="1" smtClean="0">
                        <a:latin typeface="Cambria Math" panose="02040503050406030204" pitchFamily="18" charset="0"/>
                        <a:cs typeface="Times New Roman" panose="02020603050405020304" pitchFamily="18" charset="0"/>
                      </a:rPr>
                      <m:t>  </m:t>
                    </m:r>
                  </m:oMath>
                </a14:m>
                <a:r>
                  <a:rPr lang="en-US" sz="3100" dirty="0">
                    <a:latin typeface="Times New Roman" panose="02020603050405020304" pitchFamily="18" charset="0"/>
                    <a:cs typeface="Times New Roman" panose="02020603050405020304" pitchFamily="18" charset="0"/>
                  </a:rPr>
                  <a:t> where 0 &lt; s &lt; </a:t>
                </a:r>
                <a14:m>
                  <m:oMath xmlns:m="http://schemas.openxmlformats.org/officeDocument/2006/math">
                    <m:sSup>
                      <m:sSupPr>
                        <m:ctrlPr>
                          <a:rPr lang="en-US" sz="3100" i="1">
                            <a:latin typeface="Cambria Math" panose="02040503050406030204" pitchFamily="18" charset="0"/>
                            <a:cs typeface="Times New Roman" panose="02020603050405020304" pitchFamily="18" charset="0"/>
                          </a:rPr>
                        </m:ctrlPr>
                      </m:sSupPr>
                      <m:e>
                        <m:r>
                          <a:rPr lang="en-US" sz="3100" i="1">
                            <a:latin typeface="Cambria Math" panose="02040503050406030204" pitchFamily="18" charset="0"/>
                            <a:cs typeface="Times New Roman" panose="02020603050405020304" pitchFamily="18" charset="0"/>
                          </a:rPr>
                          <m:t>2</m:t>
                        </m:r>
                      </m:e>
                      <m:sup>
                        <m:r>
                          <a:rPr lang="en-US" sz="3100" i="1">
                            <a:latin typeface="Cambria Math" panose="02040503050406030204" pitchFamily="18" charset="0"/>
                            <a:cs typeface="Times New Roman" panose="02020603050405020304" pitchFamily="18" charset="0"/>
                          </a:rPr>
                          <m:t>32</m:t>
                        </m:r>
                      </m:sup>
                    </m:sSup>
                    <m:r>
                      <a:rPr lang="en-US" sz="3100" i="1">
                        <a:latin typeface="Cambria Math" panose="02040503050406030204" pitchFamily="18" charset="0"/>
                        <a:cs typeface="Times New Roman" panose="02020603050405020304" pitchFamily="18" charset="0"/>
                      </a:rPr>
                      <m:t> </m:t>
                    </m:r>
                  </m:oMath>
                </a14:m>
                <a:r>
                  <a:rPr lang="en-US" sz="3100" dirty="0">
                    <a:latin typeface="Times New Roman" panose="02020603050405020304" pitchFamily="18" charset="0"/>
                    <a:cs typeface="Times New Roman" panose="02020603050405020304" pitchFamily="18" charset="0"/>
                  </a:rPr>
                  <a:t> and A </a:t>
                </a:r>
                <a14:m>
                  <m:oMath xmlns:m="http://schemas.openxmlformats.org/officeDocument/2006/math">
                    <m:r>
                      <a:rPr lang="en-US" sz="3100" i="1">
                        <a:latin typeface="Cambria Math" panose="02040503050406030204" pitchFamily="18" charset="0"/>
                        <a:ea typeface="Cambria Math" panose="02040503050406030204" pitchFamily="18" charset="0"/>
                        <a:cs typeface="Times New Roman" panose="02020603050405020304" pitchFamily="18" charset="0"/>
                      </a:rPr>
                      <m:t>≅(</m:t>
                    </m:r>
                    <m:rad>
                      <m:radPr>
                        <m:degHide m:val="on"/>
                        <m:ctrlPr>
                          <a:rPr lang="en-US" sz="3100" i="1">
                            <a:latin typeface="Cambria Math" panose="02040503050406030204" pitchFamily="18" charset="0"/>
                            <a:ea typeface="Cambria Math" panose="02040503050406030204" pitchFamily="18" charset="0"/>
                            <a:cs typeface="Times New Roman" panose="02020603050405020304" pitchFamily="18" charset="0"/>
                          </a:rPr>
                        </m:ctrlPr>
                      </m:radPr>
                      <m:deg/>
                      <m:e>
                        <m:r>
                          <a:rPr lang="en-US" sz="3100" i="1">
                            <a:latin typeface="Cambria Math" panose="02040503050406030204" pitchFamily="18" charset="0"/>
                            <a:ea typeface="Cambria Math" panose="02040503050406030204" pitchFamily="18" charset="0"/>
                            <a:cs typeface="Times New Roman" panose="02020603050405020304" pitchFamily="18" charset="0"/>
                          </a:rPr>
                          <m:t>5</m:t>
                        </m:r>
                      </m:e>
                    </m:rad>
                  </m:oMath>
                </a14:m>
                <a:r>
                  <a:rPr lang="en-US" sz="3100" dirty="0">
                    <a:latin typeface="Times New Roman" panose="02020603050405020304" pitchFamily="18" charset="0"/>
                    <a:cs typeface="Times New Roman" panose="02020603050405020304" pitchFamily="18" charset="0"/>
                  </a:rPr>
                  <a:t> - 1)/2 so that A = 2654435769 / </a:t>
                </a:r>
                <a14:m>
                  <m:oMath xmlns:m="http://schemas.openxmlformats.org/officeDocument/2006/math">
                    <m:sSup>
                      <m:sSupPr>
                        <m:ctrlPr>
                          <a:rPr lang="en-US" sz="3100" i="1">
                            <a:latin typeface="Cambria Math" panose="02040503050406030204" pitchFamily="18" charset="0"/>
                            <a:cs typeface="Times New Roman" panose="02020603050405020304" pitchFamily="18" charset="0"/>
                          </a:rPr>
                        </m:ctrlPr>
                      </m:sSupPr>
                      <m:e>
                        <m:r>
                          <a:rPr lang="en-US" sz="3100" i="1">
                            <a:latin typeface="Cambria Math" panose="02040503050406030204" pitchFamily="18" charset="0"/>
                            <a:cs typeface="Times New Roman" panose="02020603050405020304" pitchFamily="18" charset="0"/>
                          </a:rPr>
                          <m:t>2</m:t>
                        </m:r>
                      </m:e>
                      <m:sup>
                        <m:r>
                          <a:rPr lang="en-US" sz="3100" i="1">
                            <a:latin typeface="Cambria Math" panose="02040503050406030204" pitchFamily="18" charset="0"/>
                            <a:cs typeface="Times New Roman" panose="02020603050405020304" pitchFamily="18" charset="0"/>
                          </a:rPr>
                          <m:t>32</m:t>
                        </m:r>
                      </m:sup>
                    </m:sSup>
                  </m:oMath>
                </a14:m>
                <a:r>
                  <a:rPr lang="en-US" sz="3100" dirty="0">
                    <a:latin typeface="Times New Roman" panose="02020603050405020304" pitchFamily="18" charset="0"/>
                    <a:cs typeface="Times New Roman" panose="02020603050405020304" pitchFamily="18" charset="0"/>
                  </a:rPr>
                  <a:t>, where </a:t>
                </a:r>
                <a14:m>
                  <m:oMath xmlns:m="http://schemas.openxmlformats.org/officeDocument/2006/math">
                    <m:sSup>
                      <m:sSupPr>
                        <m:ctrlPr>
                          <a:rPr lang="en-US" sz="3100" i="1">
                            <a:latin typeface="Cambria Math" panose="02040503050406030204" pitchFamily="18" charset="0"/>
                            <a:cs typeface="Times New Roman" panose="02020603050405020304" pitchFamily="18" charset="0"/>
                          </a:rPr>
                        </m:ctrlPr>
                      </m:sSupPr>
                      <m:e>
                        <m:r>
                          <a:rPr lang="en-US" sz="3100" i="1">
                            <a:latin typeface="Cambria Math" panose="02040503050406030204" pitchFamily="18" charset="0"/>
                            <a:cs typeface="Times New Roman" panose="02020603050405020304" pitchFamily="18" charset="0"/>
                          </a:rPr>
                          <m:t>2</m:t>
                        </m:r>
                      </m:e>
                      <m:sup>
                        <m:r>
                          <a:rPr lang="en-US" sz="3100" i="1">
                            <a:latin typeface="Cambria Math" panose="02040503050406030204" pitchFamily="18" charset="0"/>
                            <a:cs typeface="Times New Roman" panose="02020603050405020304" pitchFamily="18" charset="0"/>
                          </a:rPr>
                          <m:t>32</m:t>
                        </m:r>
                      </m:sup>
                    </m:sSup>
                  </m:oMath>
                </a14:m>
                <a:r>
                  <a:rPr lang="en-US" sz="3100" dirty="0">
                    <a:latin typeface="Times New Roman" panose="02020603050405020304" pitchFamily="18" charset="0"/>
                    <a:cs typeface="Times New Roman" panose="02020603050405020304" pitchFamily="18" charset="0"/>
                  </a:rPr>
                  <a:t> is 4,294,967,296. </a:t>
                </a:r>
              </a:p>
              <a:p>
                <a:pPr>
                  <a:lnSpc>
                    <a:spcPct val="120000"/>
                  </a:lnSpc>
                  <a:spcBef>
                    <a:spcPts val="600"/>
                  </a:spcBef>
                  <a:spcAft>
                    <a:spcPts val="1200"/>
                  </a:spcAft>
                </a:pPr>
                <a:r>
                  <a:rPr lang="en-US" sz="3100" dirty="0">
                    <a:latin typeface="Times New Roman" panose="02020603050405020304" pitchFamily="18" charset="0"/>
                    <a:cs typeface="Times New Roman" panose="02020603050405020304" pitchFamily="18" charset="0"/>
                  </a:rPr>
                  <a:t>    Then, k*s = 327706022297664 = (76300 * </a:t>
                </a:r>
                <a14:m>
                  <m:oMath xmlns:m="http://schemas.openxmlformats.org/officeDocument/2006/math">
                    <m:sSup>
                      <m:sSupPr>
                        <m:ctrlPr>
                          <a:rPr lang="en-US" sz="3100" i="1" smtClean="0">
                            <a:latin typeface="Cambria Math" panose="02040503050406030204" pitchFamily="18" charset="0"/>
                            <a:cs typeface="Times New Roman" panose="02020603050405020304" pitchFamily="18" charset="0"/>
                          </a:rPr>
                        </m:ctrlPr>
                      </m:sSupPr>
                      <m:e>
                        <m:r>
                          <a:rPr lang="en-US" sz="3100" i="1">
                            <a:latin typeface="Cambria Math" panose="02040503050406030204" pitchFamily="18" charset="0"/>
                            <a:cs typeface="Times New Roman" panose="02020603050405020304" pitchFamily="18" charset="0"/>
                          </a:rPr>
                          <m:t>2</m:t>
                        </m:r>
                      </m:e>
                      <m:sup>
                        <m:r>
                          <a:rPr lang="en-US" sz="3100" i="1">
                            <a:latin typeface="Cambria Math" panose="02040503050406030204" pitchFamily="18" charset="0"/>
                            <a:cs typeface="Times New Roman" panose="02020603050405020304" pitchFamily="18" charset="0"/>
                          </a:rPr>
                          <m:t>32</m:t>
                        </m:r>
                      </m:sup>
                    </m:sSup>
                  </m:oMath>
                </a14:m>
                <a:r>
                  <a:rPr lang="en-US" sz="3100" dirty="0">
                    <a:latin typeface="Times New Roman" panose="02020603050405020304" pitchFamily="18" charset="0"/>
                    <a:cs typeface="Times New Roman" panose="02020603050405020304" pitchFamily="18" charset="0"/>
                  </a:rPr>
                  <a:t> ) + 17612864.  </a:t>
                </a:r>
              </a:p>
              <a:p>
                <a:pPr>
                  <a:lnSpc>
                    <a:spcPct val="120000"/>
                  </a:lnSpc>
                  <a:spcBef>
                    <a:spcPts val="600"/>
                  </a:spcBef>
                  <a:spcAft>
                    <a:spcPts val="1200"/>
                  </a:spcAft>
                </a:pPr>
                <a:r>
                  <a:rPr lang="en-US" sz="3100" dirty="0">
                    <a:latin typeface="Times New Roman" panose="02020603050405020304" pitchFamily="18" charset="0"/>
                    <a:cs typeface="Times New Roman" panose="02020603050405020304" pitchFamily="18" charset="0"/>
                  </a:rPr>
                  <a:t>    Therefore,   r</a:t>
                </a:r>
                <a:r>
                  <a:rPr lang="en-US" sz="3100" baseline="-25000" dirty="0">
                    <a:latin typeface="Times New Roman" panose="02020603050405020304" pitchFamily="18" charset="0"/>
                    <a:cs typeface="Times New Roman" panose="02020603050405020304" pitchFamily="18" charset="0"/>
                  </a:rPr>
                  <a:t>1</a:t>
                </a:r>
                <a:r>
                  <a:rPr lang="en-US" sz="3100" dirty="0">
                    <a:latin typeface="Times New Roman" panose="02020603050405020304" pitchFamily="18" charset="0"/>
                    <a:cs typeface="Times New Roman" panose="02020603050405020304" pitchFamily="18" charset="0"/>
                  </a:rPr>
                  <a:t> =   76300 and   r</a:t>
                </a:r>
                <a:r>
                  <a:rPr lang="en-US" sz="3100" baseline="-25000" dirty="0">
                    <a:latin typeface="Times New Roman" panose="02020603050405020304" pitchFamily="18" charset="0"/>
                    <a:cs typeface="Times New Roman" panose="02020603050405020304" pitchFamily="18" charset="0"/>
                  </a:rPr>
                  <a:t>0</a:t>
                </a:r>
                <a:r>
                  <a:rPr lang="en-US" sz="3100" dirty="0">
                    <a:latin typeface="Times New Roman" panose="02020603050405020304" pitchFamily="18" charset="0"/>
                    <a:cs typeface="Times New Roman" panose="02020603050405020304" pitchFamily="18" charset="0"/>
                  </a:rPr>
                  <a:t> =   17612864 &lt; </a:t>
                </a:r>
                <a14:m>
                  <m:oMath xmlns:m="http://schemas.openxmlformats.org/officeDocument/2006/math">
                    <m:sSup>
                      <m:sSupPr>
                        <m:ctrlPr>
                          <a:rPr lang="en-US" sz="3100" i="1" smtClean="0">
                            <a:latin typeface="Cambria Math" panose="02040503050406030204" pitchFamily="18" charset="0"/>
                            <a:cs typeface="Times New Roman" panose="02020603050405020304" pitchFamily="18" charset="0"/>
                          </a:rPr>
                        </m:ctrlPr>
                      </m:sSupPr>
                      <m:e>
                        <m:r>
                          <a:rPr lang="en-US" sz="3100" i="1">
                            <a:latin typeface="Cambria Math" panose="02040503050406030204" pitchFamily="18" charset="0"/>
                            <a:cs typeface="Times New Roman" panose="02020603050405020304" pitchFamily="18" charset="0"/>
                          </a:rPr>
                          <m:t>2</m:t>
                        </m:r>
                      </m:e>
                      <m:sup>
                        <m:r>
                          <a:rPr lang="en-US" sz="3100" i="1">
                            <a:latin typeface="Cambria Math" panose="02040503050406030204" pitchFamily="18" charset="0"/>
                            <a:cs typeface="Times New Roman" panose="02020603050405020304" pitchFamily="18" charset="0"/>
                          </a:rPr>
                          <m:t>32</m:t>
                        </m:r>
                      </m:sup>
                    </m:sSup>
                    <m:r>
                      <a:rPr lang="en-US" sz="3100" i="1">
                        <a:latin typeface="Cambria Math" panose="02040503050406030204" pitchFamily="18" charset="0"/>
                        <a:cs typeface="Times New Roman" panose="02020603050405020304" pitchFamily="18" charset="0"/>
                      </a:rPr>
                      <m:t> </m:t>
                    </m:r>
                  </m:oMath>
                </a14:m>
                <a:r>
                  <a:rPr lang="en-US" sz="3100" dirty="0">
                    <a:latin typeface="Times New Roman" panose="02020603050405020304" pitchFamily="18" charset="0"/>
                    <a:cs typeface="Times New Roman" panose="02020603050405020304" pitchFamily="18" charset="0"/>
                  </a:rPr>
                  <a:t>.  </a:t>
                </a:r>
              </a:p>
              <a:p>
                <a:pPr>
                  <a:lnSpc>
                    <a:spcPct val="120000"/>
                  </a:lnSpc>
                  <a:spcBef>
                    <a:spcPts val="600"/>
                  </a:spcBef>
                  <a:spcAft>
                    <a:spcPts val="1200"/>
                  </a:spcAft>
                </a:pPr>
                <a:r>
                  <a:rPr lang="en-US" sz="3100" dirty="0">
                    <a:latin typeface="Times New Roman" panose="02020603050405020304" pitchFamily="18" charset="0"/>
                    <a:cs typeface="Times New Roman" panose="02020603050405020304" pitchFamily="18" charset="0"/>
                  </a:rPr>
                  <a:t>    The p (=14) most significant bits of r</a:t>
                </a:r>
                <a:r>
                  <a:rPr lang="en-US" sz="3100" baseline="-25000" dirty="0">
                    <a:latin typeface="Times New Roman" panose="02020603050405020304" pitchFamily="18" charset="0"/>
                    <a:cs typeface="Times New Roman" panose="02020603050405020304" pitchFamily="18" charset="0"/>
                  </a:rPr>
                  <a:t>0</a:t>
                </a:r>
                <a:r>
                  <a:rPr lang="en-US" sz="3100" dirty="0">
                    <a:latin typeface="Times New Roman" panose="02020603050405020304" pitchFamily="18" charset="0"/>
                    <a:cs typeface="Times New Roman" panose="02020603050405020304" pitchFamily="18" charset="0"/>
                  </a:rPr>
                  <a:t>  yield the value  h(k) =</a:t>
                </a:r>
                <a:r>
                  <a:rPr lang="en-US" sz="3200" baseline="-250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f>
                      <m:fPr>
                        <m:ctrlPr>
                          <a:rPr lang="en-US" sz="3100" i="1" smtClean="0">
                            <a:latin typeface="Cambria Math" panose="02040503050406030204" pitchFamily="18" charset="0"/>
                            <a:cs typeface="Times New Roman" panose="02020603050405020304" pitchFamily="18" charset="0"/>
                          </a:rPr>
                        </m:ctrlPr>
                      </m:fPr>
                      <m:num>
                        <m:r>
                          <a:rPr lang="en-US" sz="3100" b="0" i="1" smtClean="0">
                            <a:latin typeface="Cambria Math" panose="02040503050406030204" pitchFamily="18" charset="0"/>
                            <a:cs typeface="Times New Roman" panose="02020603050405020304" pitchFamily="18" charset="0"/>
                          </a:rPr>
                          <m:t>17612864</m:t>
                        </m:r>
                      </m:num>
                      <m:den>
                        <m:sSup>
                          <m:sSupPr>
                            <m:ctrlPr>
                              <a:rPr lang="en-US" sz="3100" i="1" smtClean="0">
                                <a:latin typeface="Cambria Math" panose="02040503050406030204" pitchFamily="18" charset="0"/>
                                <a:cs typeface="Times New Roman" panose="02020603050405020304" pitchFamily="18" charset="0"/>
                              </a:rPr>
                            </m:ctrlPr>
                          </m:sSupPr>
                          <m:e>
                            <m:r>
                              <a:rPr lang="en-US" sz="3100" b="0" i="1" smtClean="0">
                                <a:latin typeface="Cambria Math" panose="02040503050406030204" pitchFamily="18" charset="0"/>
                                <a:cs typeface="Times New Roman" panose="02020603050405020304" pitchFamily="18" charset="0"/>
                              </a:rPr>
                              <m:t>2</m:t>
                            </m:r>
                          </m:e>
                          <m:sup>
                            <m:r>
                              <a:rPr lang="en-US" sz="3100" b="0" i="1" smtClean="0">
                                <a:latin typeface="Cambria Math" panose="02040503050406030204" pitchFamily="18" charset="0"/>
                                <a:cs typeface="Times New Roman" panose="02020603050405020304" pitchFamily="18" charset="0"/>
                              </a:rPr>
                              <m:t>32 −14</m:t>
                            </m:r>
                          </m:sup>
                        </m:sSup>
                      </m:den>
                    </m:f>
                  </m:oMath>
                </a14:m>
                <a:r>
                  <a:rPr lang="en-US" sz="3100" dirty="0">
                    <a:latin typeface="Times New Roman" panose="02020603050405020304" pitchFamily="18" charset="0"/>
                    <a:cs typeface="Times New Roman" panose="02020603050405020304" pitchFamily="18" charset="0"/>
                  </a:rPr>
                  <a:t> </a:t>
                </a:r>
                <a:r>
                  <a:rPr lang="en-US" sz="3200" baseline="-250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 </a:t>
                </a:r>
                <a:r>
                  <a:rPr lang="en-US" sz="3100" dirty="0">
                    <a:latin typeface="Times New Roman" panose="02020603050405020304" pitchFamily="18" charset="0"/>
                    <a:cs typeface="Times New Roman" panose="02020603050405020304" pitchFamily="18" charset="0"/>
                  </a:rPr>
                  <a:t>=</a:t>
                </a:r>
                <a:r>
                  <a:rPr lang="en-US" sz="3200" baseline="-250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f>
                      <m:fPr>
                        <m:ctrlPr>
                          <a:rPr lang="en-US" sz="3100" i="1" smtClean="0">
                            <a:latin typeface="Cambria Math" panose="02040503050406030204" pitchFamily="18" charset="0"/>
                            <a:cs typeface="Times New Roman" panose="02020603050405020304" pitchFamily="18" charset="0"/>
                          </a:rPr>
                        </m:ctrlPr>
                      </m:fPr>
                      <m:num>
                        <m:r>
                          <a:rPr lang="en-US" sz="3100" b="0" i="1" smtClean="0">
                            <a:latin typeface="Cambria Math" panose="02040503050406030204" pitchFamily="18" charset="0"/>
                            <a:cs typeface="Times New Roman" panose="02020603050405020304" pitchFamily="18" charset="0"/>
                          </a:rPr>
                          <m:t>17612864</m:t>
                        </m:r>
                      </m:num>
                      <m:den>
                        <m:r>
                          <a:rPr lang="en-US" sz="3100" b="0" i="1" smtClean="0">
                            <a:latin typeface="Cambria Math" panose="02040503050406030204" pitchFamily="18" charset="0"/>
                            <a:cs typeface="Times New Roman" panose="02020603050405020304" pitchFamily="18" charset="0"/>
                          </a:rPr>
                          <m:t>262144</m:t>
                        </m:r>
                      </m:den>
                    </m:f>
                  </m:oMath>
                </a14:m>
                <a:r>
                  <a:rPr lang="en-US" sz="3200" baseline="-250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a:t>
                </a:r>
                <a:r>
                  <a:rPr lang="en-US" sz="3100" dirty="0">
                    <a:latin typeface="Times New Roman" panose="02020603050405020304" pitchFamily="18" charset="0"/>
                    <a:cs typeface="Times New Roman" panose="02020603050405020304" pitchFamily="18" charset="0"/>
                  </a:rPr>
                  <a:t>= 67.</a:t>
                </a:r>
              </a:p>
              <a:p>
                <a:pPr marL="914400" lvl="2" indent="0">
                  <a:spcBef>
                    <a:spcPts val="600"/>
                  </a:spcBef>
                  <a:spcAft>
                    <a:spcPts val="1200"/>
                  </a:spcAft>
                  <a:buNone/>
                </a:pPr>
                <a:endParaRPr lang="en-US" sz="3100" dirty="0">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1D04753-A56B-4DD9-9689-2924ADFF8C76}"/>
                  </a:ext>
                </a:extLst>
              </p:cNvPr>
              <p:cNvSpPr>
                <a:spLocks noGrp="1" noRot="1" noChangeAspect="1" noMove="1" noResize="1" noEditPoints="1" noAdjustHandles="1" noChangeArrowheads="1" noChangeShapeType="1" noTextEdit="1"/>
              </p:cNvSpPr>
              <p:nvPr>
                <p:ph idx="1"/>
              </p:nvPr>
            </p:nvSpPr>
            <p:spPr>
              <a:xfrm>
                <a:off x="1515291" y="1540241"/>
                <a:ext cx="9731829" cy="5163003"/>
              </a:xfrm>
              <a:blipFill>
                <a:blip r:embed="rId2"/>
                <a:stretch>
                  <a:fillRect l="-940" t="-945" r="-63"/>
                </a:stretch>
              </a:blipFill>
            </p:spPr>
            <p:txBody>
              <a:bodyPr/>
              <a:lstStyle/>
              <a:p>
                <a:r>
                  <a:rPr lang="en-US">
                    <a:noFill/>
                  </a:rPr>
                  <a:t> </a:t>
                </a:r>
              </a:p>
            </p:txBody>
          </p:sp>
        </mc:Fallback>
      </mc:AlternateContent>
      <p:pic>
        <p:nvPicPr>
          <p:cNvPr id="4" name="Picture 3" descr="Image result for smiley face images">
            <a:extLst>
              <a:ext uri="{FF2B5EF4-FFF2-40B4-BE49-F238E27FC236}">
                <a16:creationId xmlns:a16="http://schemas.microsoft.com/office/drawing/2014/main" id="{B59761CB-ED60-4594-886D-83222FBAB6B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771310">
            <a:off x="630418" y="2239874"/>
            <a:ext cx="577659" cy="382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7630331"/>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F644285-12AF-4AE7-AD10-57A3C71DA95E}"/>
              </a:ext>
            </a:extLst>
          </p:cNvPr>
          <p:cNvSpPr txBox="1">
            <a:spLocks/>
          </p:cNvSpPr>
          <p:nvPr/>
        </p:nvSpPr>
        <p:spPr>
          <a:xfrm>
            <a:off x="1515291" y="3447686"/>
            <a:ext cx="9499550" cy="3082563"/>
          </a:xfrm>
          <a:prstGeom prst="rect">
            <a:avLst/>
          </a:prstGeom>
          <a:solidFill>
            <a:srgbClr val="FFFF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dirty="0">
              <a:latin typeface="+mn-lt"/>
            </a:endParaRPr>
          </a:p>
        </p:txBody>
      </p:sp>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515291" y="365125"/>
            <a:ext cx="9326880" cy="1002121"/>
          </a:xfrm>
          <a:solidFill>
            <a:srgbClr val="FFFF00"/>
          </a:solidFill>
        </p:spPr>
        <p:txBody>
          <a:bodyPr>
            <a:normAutofit/>
          </a:bodyPr>
          <a:lstStyle/>
          <a:p>
            <a:r>
              <a:rPr lang="en-US" sz="3200" dirty="0">
                <a:latin typeface="+mn-lt"/>
              </a:rPr>
              <a:t>Hash Functions </a:t>
            </a:r>
            <a:r>
              <a:rPr lang="en-US" sz="2800" dirty="0">
                <a:latin typeface="+mn-lt"/>
              </a:rPr>
              <a:t>– What makes a good hash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515291" y="1367246"/>
                <a:ext cx="9326880" cy="5163003"/>
              </a:xfrm>
            </p:spPr>
            <p:txBody>
              <a:bodyPr>
                <a:normAutofit fontScale="77500" lnSpcReduction="20000"/>
              </a:bodyPr>
              <a:lstStyle/>
              <a:p>
                <a:pPr marL="0" indent="0">
                  <a:lnSpc>
                    <a:spcPct val="120000"/>
                  </a:lnSpc>
                  <a:spcBef>
                    <a:spcPts val="0"/>
                  </a:spcBef>
                  <a:spcAft>
                    <a:spcPts val="1800"/>
                  </a:spcAft>
                  <a:buNone/>
                </a:pPr>
                <a:r>
                  <a:rPr lang="en-US" sz="3700" dirty="0">
                    <a:cs typeface="Times New Roman" panose="02020603050405020304" pitchFamily="18" charset="0"/>
                  </a:rPr>
                  <a:t>The </a:t>
                </a:r>
                <a:r>
                  <a:rPr lang="en-US" sz="3700" dirty="0">
                    <a:solidFill>
                      <a:srgbClr val="0000FF"/>
                    </a:solidFill>
                    <a:cs typeface="Times New Roman" panose="02020603050405020304" pitchFamily="18" charset="0"/>
                  </a:rPr>
                  <a:t>Multiplication method </a:t>
                </a:r>
                <a:r>
                  <a:rPr lang="en-US" sz="3700" dirty="0">
                    <a:cs typeface="Times New Roman" panose="02020603050405020304" pitchFamily="18" charset="0"/>
                  </a:rPr>
                  <a:t>for creating hash functions</a:t>
                </a:r>
              </a:p>
              <a:p>
                <a:pPr marL="461963" indent="-461963">
                  <a:spcAft>
                    <a:spcPts val="1200"/>
                  </a:spcAft>
                </a:pPr>
                <a:r>
                  <a:rPr lang="en-US" sz="3100" dirty="0">
                    <a:latin typeface="Times New Roman" panose="02020603050405020304" pitchFamily="18" charset="0"/>
                    <a:cs typeface="Times New Roman" panose="02020603050405020304" pitchFamily="18" charset="0"/>
                  </a:rPr>
                  <a:t>Knuth suggests the choice of A  as  A </a:t>
                </a:r>
                <a14:m>
                  <m:oMath xmlns:m="http://schemas.openxmlformats.org/officeDocument/2006/math">
                    <m:r>
                      <a:rPr lang="en-US" sz="3100" b="0" i="1" smtClean="0">
                        <a:latin typeface="Cambria Math" panose="02040503050406030204" pitchFamily="18" charset="0"/>
                        <a:ea typeface="Cambria Math" panose="02040503050406030204" pitchFamily="18" charset="0"/>
                        <a:cs typeface="Times New Roman" panose="02020603050405020304" pitchFamily="18" charset="0"/>
                      </a:rPr>
                      <m:t>≅(</m:t>
                    </m:r>
                    <m:rad>
                      <m:radPr>
                        <m:degHide m:val="on"/>
                        <m:ctrlPr>
                          <a:rPr lang="en-US" sz="3100" i="1" smtClean="0">
                            <a:latin typeface="Cambria Math" panose="02040503050406030204" pitchFamily="18" charset="0"/>
                            <a:ea typeface="Cambria Math" panose="02040503050406030204" pitchFamily="18" charset="0"/>
                            <a:cs typeface="Times New Roman" panose="02020603050405020304" pitchFamily="18" charset="0"/>
                          </a:rPr>
                        </m:ctrlPr>
                      </m:radPr>
                      <m:deg/>
                      <m:e>
                        <m:r>
                          <a:rPr lang="en-US" sz="3100" b="0" i="1" smtClean="0">
                            <a:latin typeface="Cambria Math" panose="02040503050406030204" pitchFamily="18" charset="0"/>
                            <a:ea typeface="Cambria Math" panose="02040503050406030204" pitchFamily="18" charset="0"/>
                            <a:cs typeface="Times New Roman" panose="02020603050405020304" pitchFamily="18" charset="0"/>
                          </a:rPr>
                          <m:t>5</m:t>
                        </m:r>
                      </m:e>
                    </m:rad>
                  </m:oMath>
                </a14:m>
                <a:r>
                  <a:rPr lang="en-US" sz="3100" dirty="0">
                    <a:latin typeface="Times New Roman" panose="02020603050405020304" pitchFamily="18" charset="0"/>
                    <a:cs typeface="Times New Roman" panose="02020603050405020304" pitchFamily="18" charset="0"/>
                  </a:rPr>
                  <a:t> - 1)/2 = 0.6180339887… (the golden ratio) seems to work reasonably well.</a:t>
                </a:r>
              </a:p>
              <a:p>
                <a:pPr marL="461963" indent="-461963">
                  <a:spcAft>
                    <a:spcPts val="1200"/>
                  </a:spcAft>
                </a:pPr>
                <a:r>
                  <a:rPr lang="en-US" sz="3100" dirty="0">
                    <a:latin typeface="Times New Roman" panose="02020603050405020304" pitchFamily="18" charset="0"/>
                    <a:cs typeface="Times New Roman" panose="02020603050405020304" pitchFamily="18" charset="0"/>
                  </a:rPr>
                  <a:t>Example:  k = 123456, m = 10000 &lt; </a:t>
                </a:r>
                <a14:m>
                  <m:oMath xmlns:m="http://schemas.openxmlformats.org/officeDocument/2006/math">
                    <m:sSup>
                      <m:sSupPr>
                        <m:ctrlPr>
                          <a:rPr lang="en-US" sz="3100" i="1" smtClean="0">
                            <a:latin typeface="Cambria Math" panose="02040503050406030204" pitchFamily="18" charset="0"/>
                            <a:cs typeface="Times New Roman" panose="02020603050405020304" pitchFamily="18" charset="0"/>
                          </a:rPr>
                        </m:ctrlPr>
                      </m:sSupPr>
                      <m:e>
                        <m:r>
                          <a:rPr lang="en-US" sz="3100" b="0" i="1" smtClean="0">
                            <a:latin typeface="Cambria Math" panose="02040503050406030204" pitchFamily="18" charset="0"/>
                            <a:cs typeface="Times New Roman" panose="02020603050405020304" pitchFamily="18" charset="0"/>
                          </a:rPr>
                          <m:t>2</m:t>
                        </m:r>
                      </m:e>
                      <m:sup>
                        <m:r>
                          <a:rPr lang="en-US" sz="3100" b="0" i="1" smtClean="0">
                            <a:latin typeface="Cambria Math" panose="02040503050406030204" pitchFamily="18" charset="0"/>
                            <a:cs typeface="Times New Roman" panose="02020603050405020304" pitchFamily="18" charset="0"/>
                          </a:rPr>
                          <m:t>14</m:t>
                        </m:r>
                      </m:sup>
                    </m:sSup>
                  </m:oMath>
                </a14:m>
                <a:r>
                  <a:rPr lang="en-US" sz="3100" dirty="0">
                    <a:latin typeface="Times New Roman" panose="02020603050405020304" pitchFamily="18" charset="0"/>
                    <a:cs typeface="Times New Roman" panose="02020603050405020304" pitchFamily="18" charset="0"/>
                  </a:rPr>
                  <a:t> , and A = 0.6180339887…, then   </a:t>
                </a:r>
              </a:p>
              <a:p>
                <a:pPr marL="914400" lvl="2" indent="0">
                  <a:spcAft>
                    <a:spcPts val="1200"/>
                  </a:spcAft>
                  <a:buNone/>
                </a:pPr>
                <a:r>
                  <a:rPr lang="en-US" sz="3100" dirty="0">
                    <a:latin typeface="Times New Roman" panose="02020603050405020304" pitchFamily="18" charset="0"/>
                    <a:cs typeface="Times New Roman" panose="02020603050405020304" pitchFamily="18" charset="0"/>
                  </a:rPr>
                  <a:t>     h(k) </a:t>
                </a:r>
                <a:r>
                  <a:rPr lang="en-US" sz="3100" dirty="0">
                    <a:latin typeface="Cambria Math" panose="02040503050406030204" pitchFamily="18" charset="0"/>
                    <a:ea typeface="Cambria Math" panose="02040503050406030204" pitchFamily="18" charset="0"/>
                    <a:cs typeface="Times New Roman" panose="02020603050405020304" pitchFamily="18" charset="0"/>
                  </a:rPr>
                  <a:t>=</a:t>
                </a:r>
                <a:r>
                  <a:rPr lang="en-US" sz="3100" dirty="0">
                    <a:latin typeface="Times New Roman" panose="02020603050405020304" pitchFamily="18" charset="0"/>
                    <a:cs typeface="Times New Roman" panose="02020603050405020304" pitchFamily="18" charset="0"/>
                  </a:rPr>
                  <a:t> </a:t>
                </a:r>
                <a:r>
                  <a:rPr lang="en-US" sz="3100" baseline="-25000" dirty="0">
                    <a:latin typeface="Cambria Math" panose="02040503050406030204" pitchFamily="18" charset="0"/>
                    <a:ea typeface="Cambria Math" panose="02040503050406030204" pitchFamily="18" charset="0"/>
                    <a:cs typeface="Times New Roman" panose="02020603050405020304" pitchFamily="18" charset="0"/>
                  </a:rPr>
                  <a:t>└</a:t>
                </a:r>
                <a:r>
                  <a:rPr lang="en-US" sz="3100" dirty="0">
                    <a:latin typeface="Cambria Math" panose="02040503050406030204" pitchFamily="18" charset="0"/>
                    <a:ea typeface="Cambria Math" panose="02040503050406030204" pitchFamily="18" charset="0"/>
                    <a:cs typeface="Times New Roman" panose="02020603050405020304" pitchFamily="18" charset="0"/>
                  </a:rPr>
                  <a:t> </a:t>
                </a:r>
                <a:r>
                  <a:rPr lang="en-US" sz="3100" dirty="0">
                    <a:latin typeface="Times New Roman" panose="02020603050405020304" pitchFamily="18" charset="0"/>
                    <a:cs typeface="Times New Roman" panose="02020603050405020304" pitchFamily="18" charset="0"/>
                  </a:rPr>
                  <a:t>m(k A mod 1) </a:t>
                </a:r>
                <a:r>
                  <a:rPr lang="en-US" sz="3100" baseline="-25000" dirty="0">
                    <a:latin typeface="Cambria Math" panose="02040503050406030204" pitchFamily="18" charset="0"/>
                    <a:ea typeface="Cambria Math" panose="02040503050406030204" pitchFamily="18" charset="0"/>
                    <a:cs typeface="Times New Roman" panose="02020603050405020304" pitchFamily="18" charset="0"/>
                  </a:rPr>
                  <a:t>┘</a:t>
                </a:r>
              </a:p>
              <a:p>
                <a:pPr marL="914400" lvl="2" indent="0">
                  <a:spcAft>
                    <a:spcPts val="1200"/>
                  </a:spcAft>
                  <a:buNone/>
                </a:pPr>
                <a:r>
                  <a:rPr lang="en-US" sz="3100" baseline="-25000" dirty="0">
                    <a:latin typeface="Cambria Math" panose="02040503050406030204" pitchFamily="18" charset="0"/>
                    <a:ea typeface="Cambria Math" panose="02040503050406030204" pitchFamily="18" charset="0"/>
                    <a:cs typeface="Times New Roman" panose="02020603050405020304" pitchFamily="18" charset="0"/>
                  </a:rPr>
                  <a:t> 	 </a:t>
                </a:r>
                <a:r>
                  <a:rPr lang="en-US" sz="3100" dirty="0">
                    <a:latin typeface="Cambria Math" panose="02040503050406030204" pitchFamily="18" charset="0"/>
                    <a:ea typeface="Cambria Math" panose="02040503050406030204" pitchFamily="18" charset="0"/>
                    <a:cs typeface="Times New Roman" panose="02020603050405020304" pitchFamily="18" charset="0"/>
                  </a:rPr>
                  <a:t>= </a:t>
                </a:r>
                <a:r>
                  <a:rPr lang="en-US" sz="3100" baseline="-25000" dirty="0">
                    <a:latin typeface="Cambria Math" panose="02040503050406030204" pitchFamily="18" charset="0"/>
                    <a:ea typeface="Cambria Math" panose="02040503050406030204" pitchFamily="18" charset="0"/>
                    <a:cs typeface="Times New Roman" panose="02020603050405020304" pitchFamily="18" charset="0"/>
                  </a:rPr>
                  <a:t>└</a:t>
                </a:r>
                <a:r>
                  <a:rPr lang="en-US" sz="3100" dirty="0">
                    <a:latin typeface="Cambria Math" panose="02040503050406030204" pitchFamily="18" charset="0"/>
                    <a:ea typeface="Cambria Math" panose="02040503050406030204" pitchFamily="18" charset="0"/>
                    <a:cs typeface="Times New Roman" panose="02020603050405020304" pitchFamily="18" charset="0"/>
                  </a:rPr>
                  <a:t> </a:t>
                </a:r>
                <a:r>
                  <a:rPr lang="en-US" sz="3100" dirty="0">
                    <a:latin typeface="Times New Roman" panose="02020603050405020304" pitchFamily="18" charset="0"/>
                    <a:cs typeface="Times New Roman" panose="02020603050405020304" pitchFamily="18" charset="0"/>
                  </a:rPr>
                  <a:t>10000(123456 * 0.61803… mod 1) </a:t>
                </a:r>
                <a:r>
                  <a:rPr lang="en-US" sz="3100" baseline="-25000" dirty="0">
                    <a:latin typeface="Cambria Math" panose="02040503050406030204" pitchFamily="18" charset="0"/>
                    <a:ea typeface="Cambria Math" panose="02040503050406030204" pitchFamily="18" charset="0"/>
                    <a:cs typeface="Times New Roman" panose="02020603050405020304" pitchFamily="18" charset="0"/>
                  </a:rPr>
                  <a:t>┘</a:t>
                </a:r>
                <a:endParaRPr lang="en-US" sz="3100" baseline="-25000" dirty="0">
                  <a:latin typeface="Times New Roman" panose="02020603050405020304" pitchFamily="18" charset="0"/>
                  <a:ea typeface="Cambria Math" panose="02040503050406030204" pitchFamily="18" charset="0"/>
                  <a:cs typeface="Times New Roman" panose="02020603050405020304" pitchFamily="18" charset="0"/>
                </a:endParaRPr>
              </a:p>
              <a:p>
                <a:pPr marL="914400" lvl="2" indent="0">
                  <a:spcAft>
                    <a:spcPts val="1200"/>
                  </a:spcAft>
                  <a:buNone/>
                </a:pPr>
                <a:r>
                  <a:rPr lang="en-US" sz="3100" baseline="-25000" dirty="0">
                    <a:latin typeface="Cambria Math" panose="02040503050406030204" pitchFamily="18" charset="0"/>
                    <a:ea typeface="Cambria Math" panose="02040503050406030204" pitchFamily="18" charset="0"/>
                    <a:cs typeface="Times New Roman" panose="02020603050405020304" pitchFamily="18" charset="0"/>
                  </a:rPr>
                  <a:t>	</a:t>
                </a:r>
                <a:r>
                  <a:rPr lang="en-US" sz="3100" dirty="0">
                    <a:latin typeface="Cambria Math" panose="02040503050406030204" pitchFamily="18" charset="0"/>
                    <a:ea typeface="Cambria Math" panose="02040503050406030204" pitchFamily="18" charset="0"/>
                    <a:cs typeface="Times New Roman" panose="02020603050405020304" pitchFamily="18" charset="0"/>
                  </a:rPr>
                  <a:t> =</a:t>
                </a:r>
                <a:r>
                  <a:rPr lang="en-US" sz="3100" baseline="-25000" dirty="0">
                    <a:latin typeface="Cambria Math" panose="02040503050406030204" pitchFamily="18" charset="0"/>
                    <a:ea typeface="Cambria Math" panose="02040503050406030204" pitchFamily="18" charset="0"/>
                    <a:cs typeface="Times New Roman" panose="02020603050405020304" pitchFamily="18" charset="0"/>
                  </a:rPr>
                  <a:t> └</a:t>
                </a:r>
                <a:r>
                  <a:rPr lang="en-US" sz="3100" dirty="0">
                    <a:latin typeface="Cambria Math" panose="02040503050406030204" pitchFamily="18" charset="0"/>
                    <a:ea typeface="Cambria Math" panose="02040503050406030204" pitchFamily="18" charset="0"/>
                    <a:cs typeface="Times New Roman" panose="02020603050405020304" pitchFamily="18" charset="0"/>
                  </a:rPr>
                  <a:t> </a:t>
                </a:r>
                <a:r>
                  <a:rPr lang="en-US" sz="3100" dirty="0">
                    <a:latin typeface="Times New Roman" panose="02020603050405020304" pitchFamily="18" charset="0"/>
                    <a:cs typeface="Times New Roman" panose="02020603050405020304" pitchFamily="18" charset="0"/>
                  </a:rPr>
                  <a:t>10000(76300.0041151… mod 1) </a:t>
                </a:r>
                <a:r>
                  <a:rPr lang="en-US" sz="3100" baseline="-25000" dirty="0">
                    <a:latin typeface="Cambria Math" panose="02040503050406030204" pitchFamily="18" charset="0"/>
                    <a:ea typeface="Cambria Math" panose="02040503050406030204" pitchFamily="18" charset="0"/>
                    <a:cs typeface="Times New Roman" panose="02020603050405020304" pitchFamily="18" charset="0"/>
                  </a:rPr>
                  <a:t>┘</a:t>
                </a:r>
              </a:p>
              <a:p>
                <a:pPr marL="914400" lvl="2" indent="0">
                  <a:spcAft>
                    <a:spcPts val="1200"/>
                  </a:spcAft>
                  <a:buNone/>
                </a:pPr>
                <a:r>
                  <a:rPr lang="en-US" sz="3100" baseline="-25000" dirty="0">
                    <a:latin typeface="Cambria Math" panose="02040503050406030204" pitchFamily="18" charset="0"/>
                    <a:ea typeface="Cambria Math" panose="02040503050406030204" pitchFamily="18" charset="0"/>
                    <a:cs typeface="Times New Roman" panose="02020603050405020304" pitchFamily="18" charset="0"/>
                  </a:rPr>
                  <a:t>	</a:t>
                </a:r>
                <a:r>
                  <a:rPr lang="en-US" sz="3100" dirty="0">
                    <a:latin typeface="Cambria Math" panose="02040503050406030204" pitchFamily="18" charset="0"/>
                    <a:ea typeface="Cambria Math" panose="02040503050406030204" pitchFamily="18" charset="0"/>
                    <a:cs typeface="Times New Roman" panose="02020603050405020304" pitchFamily="18" charset="0"/>
                  </a:rPr>
                  <a:t> =</a:t>
                </a:r>
                <a:r>
                  <a:rPr lang="en-US" sz="3100" baseline="-25000" dirty="0">
                    <a:latin typeface="Cambria Math" panose="02040503050406030204" pitchFamily="18" charset="0"/>
                    <a:ea typeface="Cambria Math" panose="02040503050406030204" pitchFamily="18" charset="0"/>
                    <a:cs typeface="Times New Roman" panose="02020603050405020304" pitchFamily="18" charset="0"/>
                  </a:rPr>
                  <a:t> └</a:t>
                </a:r>
                <a:r>
                  <a:rPr lang="en-US" sz="3100" dirty="0">
                    <a:latin typeface="Cambria Math" panose="02040503050406030204" pitchFamily="18" charset="0"/>
                    <a:ea typeface="Cambria Math" panose="02040503050406030204" pitchFamily="18" charset="0"/>
                    <a:cs typeface="Times New Roman" panose="02020603050405020304" pitchFamily="18" charset="0"/>
                  </a:rPr>
                  <a:t> </a:t>
                </a:r>
                <a:r>
                  <a:rPr lang="en-US" sz="3100" dirty="0">
                    <a:latin typeface="Times New Roman" panose="02020603050405020304" pitchFamily="18" charset="0"/>
                    <a:cs typeface="Times New Roman" panose="02020603050405020304" pitchFamily="18" charset="0"/>
                  </a:rPr>
                  <a:t>10000 (0.0041151…) </a:t>
                </a:r>
                <a:r>
                  <a:rPr lang="en-US" sz="3100" baseline="-25000" dirty="0">
                    <a:latin typeface="Cambria Math" panose="02040503050406030204" pitchFamily="18" charset="0"/>
                    <a:ea typeface="Cambria Math" panose="02040503050406030204" pitchFamily="18" charset="0"/>
                    <a:cs typeface="Times New Roman" panose="02020603050405020304" pitchFamily="18" charset="0"/>
                  </a:rPr>
                  <a:t>┘</a:t>
                </a:r>
                <a:endParaRPr lang="en-US" sz="3100" baseline="-25000" dirty="0">
                  <a:latin typeface="Times New Roman" panose="02020603050405020304" pitchFamily="18" charset="0"/>
                  <a:ea typeface="Cambria Math" panose="02040503050406030204" pitchFamily="18" charset="0"/>
                  <a:cs typeface="Times New Roman" panose="02020603050405020304" pitchFamily="18" charset="0"/>
                </a:endParaRPr>
              </a:p>
              <a:p>
                <a:pPr marL="914400" lvl="2" indent="0">
                  <a:spcAft>
                    <a:spcPts val="1200"/>
                  </a:spcAft>
                  <a:buNone/>
                </a:pPr>
                <a:r>
                  <a:rPr lang="en-US" sz="3100" baseline="-25000" dirty="0">
                    <a:latin typeface="Cambria Math" panose="02040503050406030204" pitchFamily="18" charset="0"/>
                    <a:ea typeface="Cambria Math" panose="02040503050406030204" pitchFamily="18" charset="0"/>
                    <a:cs typeface="Times New Roman" panose="02020603050405020304" pitchFamily="18" charset="0"/>
                  </a:rPr>
                  <a:t>	</a:t>
                </a:r>
                <a:r>
                  <a:rPr lang="en-US" sz="3100" dirty="0">
                    <a:latin typeface="Cambria Math" panose="02040503050406030204" pitchFamily="18" charset="0"/>
                    <a:ea typeface="Cambria Math" panose="02040503050406030204" pitchFamily="18" charset="0"/>
                    <a:cs typeface="Times New Roman" panose="02020603050405020304" pitchFamily="18" charset="0"/>
                  </a:rPr>
                  <a:t> =</a:t>
                </a:r>
                <a:r>
                  <a:rPr lang="en-US" sz="3100" baseline="-25000" dirty="0">
                    <a:latin typeface="Cambria Math" panose="02040503050406030204" pitchFamily="18" charset="0"/>
                    <a:ea typeface="Cambria Math" panose="02040503050406030204" pitchFamily="18" charset="0"/>
                    <a:cs typeface="Times New Roman" panose="02020603050405020304" pitchFamily="18" charset="0"/>
                  </a:rPr>
                  <a:t> └</a:t>
                </a:r>
                <a:r>
                  <a:rPr lang="en-US" sz="3100" dirty="0">
                    <a:latin typeface="Cambria Math" panose="02040503050406030204" pitchFamily="18" charset="0"/>
                    <a:ea typeface="Cambria Math" panose="02040503050406030204" pitchFamily="18" charset="0"/>
                    <a:cs typeface="Times New Roman" panose="02020603050405020304" pitchFamily="18" charset="0"/>
                  </a:rPr>
                  <a:t> </a:t>
                </a:r>
                <a:r>
                  <a:rPr lang="en-US" sz="3100" dirty="0">
                    <a:latin typeface="Times New Roman" panose="02020603050405020304" pitchFamily="18" charset="0"/>
                    <a:ea typeface="Cambria Math" panose="02040503050406030204" pitchFamily="18" charset="0"/>
                    <a:cs typeface="Times New Roman" panose="02020603050405020304" pitchFamily="18" charset="0"/>
                  </a:rPr>
                  <a:t>41.151</a:t>
                </a:r>
                <a:r>
                  <a:rPr lang="en-US" sz="3100" dirty="0">
                    <a:latin typeface="Times New Roman" panose="02020603050405020304" pitchFamily="18" charset="0"/>
                    <a:cs typeface="Times New Roman" panose="02020603050405020304" pitchFamily="18" charset="0"/>
                  </a:rPr>
                  <a:t> </a:t>
                </a:r>
                <a:r>
                  <a:rPr lang="en-US" sz="3100" baseline="-25000" dirty="0">
                    <a:latin typeface="Cambria Math" panose="02040503050406030204" pitchFamily="18" charset="0"/>
                    <a:ea typeface="Cambria Math" panose="02040503050406030204" pitchFamily="18" charset="0"/>
                    <a:cs typeface="Times New Roman" panose="02020603050405020304" pitchFamily="18" charset="0"/>
                  </a:rPr>
                  <a:t>┘</a:t>
                </a:r>
                <a:endParaRPr lang="en-US" sz="3100" baseline="-25000" dirty="0">
                  <a:latin typeface="Times New Roman" panose="02020603050405020304" pitchFamily="18" charset="0"/>
                  <a:ea typeface="Cambria Math" panose="02040503050406030204" pitchFamily="18" charset="0"/>
                  <a:cs typeface="Times New Roman" panose="02020603050405020304" pitchFamily="18" charset="0"/>
                </a:endParaRPr>
              </a:p>
              <a:p>
                <a:pPr marL="914400" lvl="2" indent="0">
                  <a:spcAft>
                    <a:spcPts val="1200"/>
                  </a:spcAft>
                  <a:buNone/>
                </a:pPr>
                <a:r>
                  <a:rPr lang="en-US" sz="3100" dirty="0">
                    <a:latin typeface="Cambria Math" panose="02040503050406030204" pitchFamily="18" charset="0"/>
                    <a:ea typeface="Cambria Math" panose="02040503050406030204" pitchFamily="18" charset="0"/>
                    <a:cs typeface="Times New Roman" panose="02020603050405020304" pitchFamily="18" charset="0"/>
                  </a:rPr>
                  <a:t>	</a:t>
                </a:r>
                <a:r>
                  <a:rPr lang="en-US" sz="3100" baseline="-25000" dirty="0">
                    <a:latin typeface="Cambria Math" panose="02040503050406030204" pitchFamily="18" charset="0"/>
                    <a:ea typeface="Cambria Math" panose="02040503050406030204" pitchFamily="18" charset="0"/>
                    <a:cs typeface="Times New Roman" panose="02020603050405020304" pitchFamily="18" charset="0"/>
                  </a:rPr>
                  <a:t> </a:t>
                </a:r>
                <a:r>
                  <a:rPr lang="en-US" sz="3100" dirty="0">
                    <a:latin typeface="Cambria Math" panose="02040503050406030204" pitchFamily="18" charset="0"/>
                    <a:ea typeface="Cambria Math" panose="02040503050406030204" pitchFamily="18" charset="0"/>
                    <a:cs typeface="Times New Roman" panose="02020603050405020304" pitchFamily="18" charset="0"/>
                  </a:rPr>
                  <a:t>= 41.</a:t>
                </a:r>
                <a:endParaRPr lang="en-US" sz="3100" dirty="0">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1D04753-A56B-4DD9-9689-2924ADFF8C76}"/>
                  </a:ext>
                </a:extLst>
              </p:cNvPr>
              <p:cNvSpPr>
                <a:spLocks noGrp="1" noRot="1" noChangeAspect="1" noMove="1" noResize="1" noEditPoints="1" noAdjustHandles="1" noChangeArrowheads="1" noChangeShapeType="1" noTextEdit="1"/>
              </p:cNvSpPr>
              <p:nvPr>
                <p:ph idx="1"/>
              </p:nvPr>
            </p:nvSpPr>
            <p:spPr>
              <a:xfrm>
                <a:off x="1515291" y="1367246"/>
                <a:ext cx="9326880" cy="5163003"/>
              </a:xfrm>
              <a:blipFill>
                <a:blip r:embed="rId2"/>
                <a:stretch>
                  <a:fillRect l="-1438" t="-1181" r="-261" b="-590"/>
                </a:stretch>
              </a:blipFill>
            </p:spPr>
            <p:txBody>
              <a:bodyPr/>
              <a:lstStyle/>
              <a:p>
                <a:r>
                  <a:rPr lang="en-US">
                    <a:noFill/>
                  </a:rPr>
                  <a:t> </a:t>
                </a:r>
              </a:p>
            </p:txBody>
          </p:sp>
        </mc:Fallback>
      </mc:AlternateContent>
      <p:pic>
        <p:nvPicPr>
          <p:cNvPr id="4" name="Picture 3" descr="Image result for smiley face images">
            <a:extLst>
              <a:ext uri="{FF2B5EF4-FFF2-40B4-BE49-F238E27FC236}">
                <a16:creationId xmlns:a16="http://schemas.microsoft.com/office/drawing/2014/main" id="{B59761CB-ED60-4594-886D-83222FBAB6B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771310">
            <a:off x="630418" y="2239874"/>
            <a:ext cx="577659" cy="38290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424603A-ABE4-C783-5EFB-0594B5750D0A}"/>
              </a:ext>
            </a:extLst>
          </p:cNvPr>
          <p:cNvSpPr txBox="1"/>
          <p:nvPr/>
        </p:nvSpPr>
        <p:spPr>
          <a:xfrm>
            <a:off x="8126730" y="5954746"/>
            <a:ext cx="2715441" cy="369332"/>
          </a:xfrm>
          <a:prstGeom prst="rect">
            <a:avLst/>
          </a:prstGeom>
          <a:noFill/>
        </p:spPr>
        <p:txBody>
          <a:bodyPr wrap="square" rtlCol="0">
            <a:spAutoFit/>
          </a:bodyPr>
          <a:lstStyle/>
          <a:p>
            <a:r>
              <a:rPr lang="en-US" dirty="0"/>
              <a:t>If m = 2</a:t>
            </a:r>
            <a:r>
              <a:rPr lang="en-US" baseline="30000" dirty="0"/>
              <a:t>14</a:t>
            </a:r>
            <a:r>
              <a:rPr lang="en-US" dirty="0"/>
              <a:t> , then h(k) = 67</a:t>
            </a:r>
          </a:p>
        </p:txBody>
      </p:sp>
    </p:spTree>
    <p:extLst>
      <p:ext uri="{BB962C8B-B14F-4D97-AF65-F5344CB8AC3E}">
        <p14:creationId xmlns:p14="http://schemas.microsoft.com/office/powerpoint/2010/main" val="14749583"/>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21E1B00-AA2D-C618-712B-51C1CFD8551F}"/>
              </a:ext>
            </a:extLst>
          </p:cNvPr>
          <p:cNvSpPr txBox="1">
            <a:spLocks/>
          </p:cNvSpPr>
          <p:nvPr/>
        </p:nvSpPr>
        <p:spPr>
          <a:xfrm>
            <a:off x="1131570" y="4926329"/>
            <a:ext cx="9963215" cy="1931671"/>
          </a:xfrm>
          <a:prstGeom prst="rect">
            <a:avLst/>
          </a:prstGeom>
          <a:solidFill>
            <a:srgbClr val="FFFF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dirty="0">
              <a:latin typeface="+mn-lt"/>
            </a:endParaRPr>
          </a:p>
        </p:txBody>
      </p:sp>
      <p:sp>
        <p:nvSpPr>
          <p:cNvPr id="5" name="Title 1">
            <a:extLst>
              <a:ext uri="{FF2B5EF4-FFF2-40B4-BE49-F238E27FC236}">
                <a16:creationId xmlns:a16="http://schemas.microsoft.com/office/drawing/2014/main" id="{D9172E07-8F71-C9AE-71A8-CB57B8F121C8}"/>
              </a:ext>
            </a:extLst>
          </p:cNvPr>
          <p:cNvSpPr txBox="1">
            <a:spLocks/>
          </p:cNvSpPr>
          <p:nvPr/>
        </p:nvSpPr>
        <p:spPr>
          <a:xfrm>
            <a:off x="1211580" y="1785440"/>
            <a:ext cx="9963215" cy="1200150"/>
          </a:xfrm>
          <a:prstGeom prst="rect">
            <a:avLst/>
          </a:prstGeom>
          <a:solidFill>
            <a:srgbClr val="FFFF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dirty="0">
              <a:latin typeface="+mn-lt"/>
            </a:endParaRPr>
          </a:p>
        </p:txBody>
      </p:sp>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383030" y="179570"/>
            <a:ext cx="9791765" cy="723446"/>
          </a:xfrm>
          <a:solidFill>
            <a:srgbClr val="FFFF00"/>
          </a:solidFill>
        </p:spPr>
        <p:txBody>
          <a:bodyPr>
            <a:normAutofit/>
          </a:bodyPr>
          <a:lstStyle/>
          <a:p>
            <a:r>
              <a:rPr lang="en-US" sz="3200" dirty="0">
                <a:latin typeface="+mn-lt"/>
              </a:rPr>
              <a:t>Hash Functions </a:t>
            </a:r>
            <a:r>
              <a:rPr lang="en-US" sz="2800" dirty="0">
                <a:latin typeface="+mn-lt"/>
              </a:rPr>
              <a:t>– What makes a good hash function?</a:t>
            </a:r>
          </a:p>
        </p:txBody>
      </p:sp>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383030" y="903016"/>
            <a:ext cx="9281160" cy="5954984"/>
          </a:xfrm>
        </p:spPr>
        <p:txBody>
          <a:bodyPr>
            <a:noAutofit/>
          </a:bodyPr>
          <a:lstStyle/>
          <a:p>
            <a:pPr marL="0" indent="0">
              <a:lnSpc>
                <a:spcPct val="100000"/>
              </a:lnSpc>
              <a:spcAft>
                <a:spcPts val="600"/>
              </a:spcAft>
              <a:buNone/>
            </a:pPr>
            <a:r>
              <a:rPr lang="en-US" sz="2200" dirty="0">
                <a:latin typeface="Times New Roman" panose="02020603050405020304" pitchFamily="18" charset="0"/>
                <a:cs typeface="Times New Roman" panose="02020603050405020304" pitchFamily="18" charset="0"/>
              </a:rPr>
              <a:t>Universal hashing</a:t>
            </a:r>
          </a:p>
          <a:p>
            <a:pPr marL="457200" indent="-457200">
              <a:lnSpc>
                <a:spcPct val="100000"/>
              </a:lnSpc>
              <a:spcBef>
                <a:spcPts val="0"/>
              </a:spcBef>
              <a:spcAft>
                <a:spcPts val="300"/>
              </a:spcAft>
            </a:pPr>
            <a:r>
              <a:rPr lang="en-US" sz="2200" dirty="0">
                <a:latin typeface="Times New Roman" panose="02020603050405020304" pitchFamily="18" charset="0"/>
                <a:cs typeface="Times New Roman" panose="02020603050405020304" pitchFamily="18" charset="0"/>
              </a:rPr>
              <a:t>An ideal hash function?</a:t>
            </a:r>
          </a:p>
          <a:p>
            <a:pPr marL="457200" indent="-457200">
              <a:lnSpc>
                <a:spcPct val="100000"/>
              </a:lnSpc>
              <a:spcAft>
                <a:spcPts val="300"/>
              </a:spcAft>
            </a:pPr>
            <a:r>
              <a:rPr lang="en-US" sz="2200" dirty="0">
                <a:latin typeface="Times New Roman" panose="02020603050405020304" pitchFamily="18" charset="0"/>
                <a:cs typeface="Times New Roman" panose="02020603050405020304" pitchFamily="18" charset="0"/>
              </a:rPr>
              <a:t>For any hash function h there exists a “bad set of keys”, which says n keys, chosen by the malicious adversary, that all hash to the same slot, yielding an average retrieval time of </a:t>
            </a:r>
            <a:r>
              <a:rPr lang="el-GR" sz="2200" dirty="0">
                <a:solidFill>
                  <a:srgbClr val="0000FF"/>
                </a:solidFill>
                <a:latin typeface="Times New Roman" panose="02020603050405020304" pitchFamily="18" charset="0"/>
                <a:cs typeface="Times New Roman" panose="02020603050405020304" pitchFamily="18" charset="0"/>
              </a:rPr>
              <a:t>ϴ</a:t>
            </a:r>
            <a:r>
              <a:rPr lang="en-US" sz="2200" dirty="0">
                <a:solidFill>
                  <a:srgbClr val="0000FF"/>
                </a:solidFill>
                <a:latin typeface="Times New Roman" panose="02020603050405020304" pitchFamily="18" charset="0"/>
                <a:cs typeface="Times New Roman" panose="02020603050405020304" pitchFamily="18" charset="0"/>
              </a:rPr>
              <a:t>(n).</a:t>
            </a:r>
          </a:p>
          <a:p>
            <a:pPr marL="914400" lvl="1" indent="-457200">
              <a:lnSpc>
                <a:spcPct val="100000"/>
              </a:lnSpc>
              <a:spcAft>
                <a:spcPts val="300"/>
              </a:spcAft>
            </a:pPr>
            <a:r>
              <a:rPr lang="en-US" sz="2200" dirty="0">
                <a:solidFill>
                  <a:srgbClr val="0000FF"/>
                </a:solidFill>
                <a:latin typeface="Times New Roman" panose="02020603050405020304" pitchFamily="18" charset="0"/>
                <a:cs typeface="Times New Roman" panose="02020603050405020304" pitchFamily="18" charset="0"/>
              </a:rPr>
              <a:t>For these n number of keys, with collision resolution by chaining in an initially empty table with m slots, it takes </a:t>
            </a:r>
            <a:r>
              <a:rPr lang="el-GR" sz="2200" dirty="0">
                <a:solidFill>
                  <a:srgbClr val="0000FF"/>
                </a:solidFill>
                <a:latin typeface="Times New Roman" panose="02020603050405020304" pitchFamily="18" charset="0"/>
                <a:cs typeface="Times New Roman" panose="02020603050405020304" pitchFamily="18" charset="0"/>
              </a:rPr>
              <a:t>ϴ</a:t>
            </a:r>
            <a:r>
              <a:rPr lang="en-US" sz="2200" dirty="0">
                <a:solidFill>
                  <a:srgbClr val="0000FF"/>
                </a:solidFill>
                <a:latin typeface="Times New Roman" panose="02020603050405020304" pitchFamily="18" charset="0"/>
                <a:cs typeface="Times New Roman" panose="02020603050405020304" pitchFamily="18" charset="0"/>
              </a:rPr>
              <a:t>(n) steps to handle any sequence of n inserts, deletes, and searches containing O(m) inserts. </a:t>
            </a:r>
          </a:p>
          <a:p>
            <a:pPr marL="914400" lvl="1" indent="-457200">
              <a:lnSpc>
                <a:spcPct val="100000"/>
              </a:lnSpc>
              <a:spcAft>
                <a:spcPts val="300"/>
              </a:spcAft>
            </a:pPr>
            <a:r>
              <a:rPr lang="en-US" sz="2200" dirty="0">
                <a:solidFill>
                  <a:srgbClr val="0000FF"/>
                </a:solidFill>
                <a:latin typeface="Times New Roman" panose="02020603050405020304" pitchFamily="18" charset="0"/>
                <a:cs typeface="Times New Roman" panose="02020603050405020304" pitchFamily="18" charset="0"/>
              </a:rPr>
              <a:t>This would cost more than searching through the linked list due to hash function computations. </a:t>
            </a:r>
          </a:p>
          <a:p>
            <a:pPr marL="457200" indent="-457200">
              <a:lnSpc>
                <a:spcPct val="100000"/>
              </a:lnSpc>
              <a:spcAft>
                <a:spcPts val="300"/>
              </a:spcAft>
            </a:pPr>
            <a:r>
              <a:rPr lang="en-US" sz="2200" dirty="0">
                <a:solidFill>
                  <a:srgbClr val="0000FF"/>
                </a:solidFill>
                <a:latin typeface="Times New Roman" panose="02020603050405020304" pitchFamily="18" charset="0"/>
                <a:cs typeface="Times New Roman" panose="02020603050405020304" pitchFamily="18" charset="0"/>
              </a:rPr>
              <a:t>The solution is to choose a hash function </a:t>
            </a:r>
            <a:r>
              <a:rPr lang="en-US" sz="2200" i="1" dirty="0">
                <a:solidFill>
                  <a:srgbClr val="0000FF"/>
                </a:solidFill>
                <a:latin typeface="Times New Roman" panose="02020603050405020304" pitchFamily="18" charset="0"/>
                <a:cs typeface="Times New Roman" panose="02020603050405020304" pitchFamily="18" charset="0"/>
              </a:rPr>
              <a:t>randomly</a:t>
            </a:r>
            <a:r>
              <a:rPr lang="en-US" sz="2200" dirty="0">
                <a:solidFill>
                  <a:srgbClr val="0000FF"/>
                </a:solidFill>
                <a:latin typeface="Times New Roman" panose="02020603050405020304" pitchFamily="18" charset="0"/>
                <a:cs typeface="Times New Roman" panose="02020603050405020304" pitchFamily="18" charset="0"/>
              </a:rPr>
              <a:t> from a family of hash functions, instead of using a fixed hash function, for which an adversary can always find a bad set of keys.</a:t>
            </a:r>
          </a:p>
          <a:p>
            <a:pPr marL="457200" indent="-457200">
              <a:lnSpc>
                <a:spcPct val="100000"/>
              </a:lnSpc>
              <a:spcAft>
                <a:spcPts val="300"/>
              </a:spcAft>
            </a:pPr>
            <a:r>
              <a:rPr lang="en-US" sz="2200" dirty="0">
                <a:solidFill>
                  <a:srgbClr val="0000FF"/>
                </a:solidFill>
                <a:latin typeface="Times New Roman" panose="02020603050405020304" pitchFamily="18" charset="0"/>
                <a:cs typeface="Times New Roman" panose="02020603050405020304" pitchFamily="18" charset="0"/>
              </a:rPr>
              <a:t>The </a:t>
            </a:r>
            <a:r>
              <a:rPr lang="en-US" sz="2200" b="1" dirty="0">
                <a:solidFill>
                  <a:srgbClr val="0000FF"/>
                </a:solidFill>
                <a:latin typeface="Times New Roman" panose="02020603050405020304" pitchFamily="18" charset="0"/>
                <a:cs typeface="Times New Roman" panose="02020603050405020304" pitchFamily="18" charset="0"/>
              </a:rPr>
              <a:t>universal hashing</a:t>
            </a:r>
            <a:r>
              <a:rPr lang="en-US" sz="2200" dirty="0">
                <a:solidFill>
                  <a:srgbClr val="0000FF"/>
                </a:solidFill>
                <a:latin typeface="Times New Roman" panose="02020603050405020304" pitchFamily="18" charset="0"/>
                <a:cs typeface="Times New Roman" panose="02020603050405020304" pitchFamily="18" charset="0"/>
              </a:rPr>
              <a:t> approach is to choose the hash function </a:t>
            </a:r>
            <a:r>
              <a:rPr lang="en-US" sz="2200" b="1" i="1" dirty="0">
                <a:solidFill>
                  <a:srgbClr val="0000FF"/>
                </a:solidFill>
                <a:latin typeface="Times New Roman" panose="02020603050405020304" pitchFamily="18" charset="0"/>
                <a:cs typeface="Times New Roman" panose="02020603050405020304" pitchFamily="18" charset="0"/>
              </a:rPr>
              <a:t>randomly</a:t>
            </a:r>
            <a:r>
              <a:rPr lang="en-US" sz="2200" dirty="0">
                <a:solidFill>
                  <a:srgbClr val="0000FF"/>
                </a:solidFill>
                <a:latin typeface="Times New Roman" panose="02020603050405020304" pitchFamily="18" charset="0"/>
                <a:cs typeface="Times New Roman" panose="02020603050405020304" pitchFamily="18" charset="0"/>
              </a:rPr>
              <a:t> in a way that is</a:t>
            </a:r>
            <a:r>
              <a:rPr lang="en-US" sz="2200" b="1" dirty="0">
                <a:solidFill>
                  <a:srgbClr val="0000FF"/>
                </a:solidFill>
                <a:latin typeface="Times New Roman" panose="02020603050405020304" pitchFamily="18" charset="0"/>
                <a:cs typeface="Times New Roman" panose="02020603050405020304" pitchFamily="18" charset="0"/>
              </a:rPr>
              <a:t> independent </a:t>
            </a:r>
            <a:r>
              <a:rPr lang="en-US" sz="2200" dirty="0">
                <a:solidFill>
                  <a:srgbClr val="0000FF"/>
                </a:solidFill>
                <a:latin typeface="Times New Roman" panose="02020603050405020304" pitchFamily="18" charset="0"/>
                <a:cs typeface="Times New Roman" panose="02020603050405020304" pitchFamily="18" charset="0"/>
              </a:rPr>
              <a:t>of the keys that are actually going to be stored.</a:t>
            </a:r>
          </a:p>
        </p:txBody>
      </p:sp>
    </p:spTree>
    <p:extLst>
      <p:ext uri="{BB962C8B-B14F-4D97-AF65-F5344CB8AC3E}">
        <p14:creationId xmlns:p14="http://schemas.microsoft.com/office/powerpoint/2010/main" val="2571467364"/>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515291" y="365126"/>
            <a:ext cx="8447315" cy="723446"/>
          </a:xfrm>
          <a:solidFill>
            <a:srgbClr val="FFFF00"/>
          </a:solidFill>
        </p:spPr>
        <p:txBody>
          <a:bodyPr>
            <a:normAutofit/>
          </a:bodyPr>
          <a:lstStyle/>
          <a:p>
            <a:r>
              <a:rPr lang="en-US" sz="3200" dirty="0">
                <a:latin typeface="+mn-lt"/>
              </a:rPr>
              <a:t>Hash Functions </a:t>
            </a:r>
            <a:r>
              <a:rPr lang="en-US" sz="2800" dirty="0">
                <a:latin typeface="+mn-lt"/>
              </a:rPr>
              <a:t>– What makes a good hash function?</a:t>
            </a:r>
          </a:p>
        </p:txBody>
      </p:sp>
      <p:sp>
        <p:nvSpPr>
          <p:cNvPr id="5" name="TextBox 4">
            <a:extLst>
              <a:ext uri="{FF2B5EF4-FFF2-40B4-BE49-F238E27FC236}">
                <a16:creationId xmlns:a16="http://schemas.microsoft.com/office/drawing/2014/main" id="{DEA207BD-2FA9-CEE6-9D72-4F2EA686BBA8}"/>
              </a:ext>
            </a:extLst>
          </p:cNvPr>
          <p:cNvSpPr txBox="1"/>
          <p:nvPr/>
        </p:nvSpPr>
        <p:spPr>
          <a:xfrm>
            <a:off x="1177032" y="3187056"/>
            <a:ext cx="9837935" cy="1637773"/>
          </a:xfrm>
          <a:prstGeom prst="rect">
            <a:avLst/>
          </a:prstGeom>
          <a:solidFill>
            <a:srgbClr val="FFFF00"/>
          </a:solidFill>
        </p:spPr>
        <p:txBody>
          <a:bodyPr wrap="square" rtlCol="0">
            <a:spAutoFit/>
          </a:bodyPr>
          <a:lstStyle/>
          <a:p>
            <a:endParaRPr lang="en-US" dirty="0"/>
          </a:p>
        </p:txBody>
      </p:sp>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515291" y="1367246"/>
            <a:ext cx="9210374" cy="5277394"/>
          </a:xfrm>
        </p:spPr>
        <p:txBody>
          <a:bodyPr>
            <a:noAutofit/>
          </a:bodyPr>
          <a:lstStyle/>
          <a:p>
            <a:pPr marL="0" indent="0">
              <a:lnSpc>
                <a:spcPct val="100000"/>
              </a:lnSpc>
              <a:spcAft>
                <a:spcPts val="600"/>
              </a:spcAft>
              <a:buNone/>
            </a:pPr>
            <a:r>
              <a:rPr lang="en-US" sz="2200" dirty="0">
                <a:latin typeface="Times New Roman" panose="02020603050405020304" pitchFamily="18" charset="0"/>
                <a:cs typeface="Times New Roman" panose="02020603050405020304" pitchFamily="18" charset="0"/>
              </a:rPr>
              <a:t>Universal hashing</a:t>
            </a:r>
          </a:p>
          <a:p>
            <a:pPr>
              <a:lnSpc>
                <a:spcPct val="100000"/>
              </a:lnSpc>
              <a:spcAft>
                <a:spcPts val="600"/>
              </a:spcAft>
            </a:pPr>
            <a:r>
              <a:rPr lang="en-US" sz="2200" dirty="0">
                <a:latin typeface="Times New Roman" panose="02020603050405020304" pitchFamily="18" charset="0"/>
                <a:cs typeface="Times New Roman" panose="02020603050405020304" pitchFamily="18" charset="0"/>
              </a:rPr>
              <a:t>An ideal hash function?</a:t>
            </a:r>
          </a:p>
          <a:p>
            <a:pPr marL="457200" indent="-457200">
              <a:lnSpc>
                <a:spcPct val="100000"/>
              </a:lnSpc>
              <a:spcAft>
                <a:spcPts val="300"/>
              </a:spcAft>
            </a:pPr>
            <a:r>
              <a:rPr lang="en-US" sz="2200" dirty="0">
                <a:solidFill>
                  <a:srgbClr val="0000FF"/>
                </a:solidFill>
                <a:latin typeface="Times New Roman" panose="02020603050405020304" pitchFamily="18" charset="0"/>
                <a:cs typeface="Times New Roman" panose="02020603050405020304" pitchFamily="18" charset="0"/>
              </a:rPr>
              <a:t>The </a:t>
            </a:r>
            <a:r>
              <a:rPr lang="en-US" sz="2200" b="1" dirty="0">
                <a:solidFill>
                  <a:srgbClr val="0000FF"/>
                </a:solidFill>
                <a:latin typeface="Times New Roman" panose="02020603050405020304" pitchFamily="18" charset="0"/>
                <a:cs typeface="Times New Roman" panose="02020603050405020304" pitchFamily="18" charset="0"/>
              </a:rPr>
              <a:t>universal hashing</a:t>
            </a:r>
            <a:r>
              <a:rPr lang="en-US" sz="2200" dirty="0">
                <a:solidFill>
                  <a:srgbClr val="0000FF"/>
                </a:solidFill>
                <a:latin typeface="Times New Roman" panose="02020603050405020304" pitchFamily="18" charset="0"/>
                <a:cs typeface="Times New Roman" panose="02020603050405020304" pitchFamily="18" charset="0"/>
              </a:rPr>
              <a:t> approach is to choose the hash function </a:t>
            </a:r>
            <a:r>
              <a:rPr lang="en-US" sz="2200" b="1" i="1" dirty="0">
                <a:solidFill>
                  <a:srgbClr val="0000FF"/>
                </a:solidFill>
                <a:latin typeface="Times New Roman" panose="02020603050405020304" pitchFamily="18" charset="0"/>
                <a:cs typeface="Times New Roman" panose="02020603050405020304" pitchFamily="18" charset="0"/>
              </a:rPr>
              <a:t>randomly</a:t>
            </a:r>
            <a:r>
              <a:rPr lang="en-US" sz="2200" dirty="0">
                <a:solidFill>
                  <a:srgbClr val="0000FF"/>
                </a:solidFill>
                <a:latin typeface="Times New Roman" panose="02020603050405020304" pitchFamily="18" charset="0"/>
                <a:cs typeface="Times New Roman" panose="02020603050405020304" pitchFamily="18" charset="0"/>
              </a:rPr>
              <a:t> in a way that is</a:t>
            </a:r>
            <a:r>
              <a:rPr lang="en-US" sz="2200" b="1" dirty="0">
                <a:solidFill>
                  <a:srgbClr val="0000FF"/>
                </a:solidFill>
                <a:latin typeface="Times New Roman" panose="02020603050405020304" pitchFamily="18" charset="0"/>
                <a:cs typeface="Times New Roman" panose="02020603050405020304" pitchFamily="18" charset="0"/>
              </a:rPr>
              <a:t> independent </a:t>
            </a:r>
            <a:r>
              <a:rPr lang="en-US" sz="2200" dirty="0">
                <a:solidFill>
                  <a:srgbClr val="0000FF"/>
                </a:solidFill>
                <a:latin typeface="Times New Roman" panose="02020603050405020304" pitchFamily="18" charset="0"/>
                <a:cs typeface="Times New Roman" panose="02020603050405020304" pitchFamily="18" charset="0"/>
              </a:rPr>
              <a:t>of the keys that are actually going to be stored.</a:t>
            </a:r>
          </a:p>
          <a:p>
            <a:pPr marL="457200" indent="-457200">
              <a:lnSpc>
                <a:spcPct val="100000"/>
              </a:lnSpc>
              <a:spcAft>
                <a:spcPts val="300"/>
              </a:spcAft>
            </a:pPr>
            <a:r>
              <a:rPr lang="en-US" sz="2200" dirty="0">
                <a:solidFill>
                  <a:srgbClr val="0000FF"/>
                </a:solidFill>
                <a:latin typeface="Times New Roman" panose="02020603050405020304" pitchFamily="18" charset="0"/>
                <a:cs typeface="Times New Roman" panose="02020603050405020304" pitchFamily="18" charset="0"/>
              </a:rPr>
              <a:t>The main idea behind universal hashing is to select the hash function at random at run time from a carefully designed class of functions.</a:t>
            </a:r>
          </a:p>
          <a:p>
            <a:pPr marL="457200" indent="-457200">
              <a:lnSpc>
                <a:spcPct val="100000"/>
              </a:lnSpc>
              <a:spcAft>
                <a:spcPts val="300"/>
              </a:spcAft>
            </a:pPr>
            <a:r>
              <a:rPr lang="en-US" sz="2200" dirty="0">
                <a:solidFill>
                  <a:srgbClr val="0000FF"/>
                </a:solidFill>
                <a:latin typeface="Times New Roman" panose="02020603050405020304" pitchFamily="18" charset="0"/>
                <a:cs typeface="Times New Roman" panose="02020603050405020304" pitchFamily="18" charset="0"/>
              </a:rPr>
              <a:t>The probability of a collision between any two keys is provably 1/m, where m is the size of the table.</a:t>
            </a:r>
          </a:p>
          <a:p>
            <a:pPr>
              <a:lnSpc>
                <a:spcPct val="100000"/>
              </a:lnSpc>
              <a:spcAft>
                <a:spcPts val="600"/>
              </a:spcAft>
            </a:pPr>
            <a:r>
              <a:rPr lang="en-US" sz="2200" dirty="0">
                <a:solidFill>
                  <a:srgbClr val="0000FF"/>
                </a:solidFill>
                <a:latin typeface="Times New Roman" panose="02020603050405020304" pitchFamily="18" charset="0"/>
                <a:cs typeface="Times New Roman" panose="02020603050405020304" pitchFamily="18" charset="0"/>
              </a:rPr>
              <a:t>Implementing universal hash functions necessarily involves randomization.</a:t>
            </a:r>
          </a:p>
          <a:p>
            <a:pPr lvl="1">
              <a:lnSpc>
                <a:spcPct val="100000"/>
              </a:lnSpc>
              <a:spcAft>
                <a:spcPts val="600"/>
              </a:spcAft>
            </a:pPr>
            <a:r>
              <a:rPr lang="en-US" sz="2200" dirty="0">
                <a:latin typeface="Times New Roman" panose="02020603050405020304" pitchFamily="18" charset="0"/>
                <a:cs typeface="Times New Roman" panose="02020603050405020304" pitchFamily="18" charset="0"/>
              </a:rPr>
              <a:t>The first approach: </a:t>
            </a:r>
            <a:r>
              <a:rPr lang="en-US" sz="2200" dirty="0">
                <a:solidFill>
                  <a:srgbClr val="0000FF"/>
                </a:solidFill>
                <a:latin typeface="Times New Roman" panose="02020603050405020304" pitchFamily="18" charset="0"/>
                <a:cs typeface="Times New Roman" panose="02020603050405020304" pitchFamily="18" charset="0"/>
              </a:rPr>
              <a:t>Select the hash function at random at run time from a carefully designed class of functions (for yielding the desired property)</a:t>
            </a:r>
            <a:r>
              <a:rPr lang="en-US" sz="2200" dirty="0">
                <a:latin typeface="Times New Roman" panose="02020603050405020304" pitchFamily="18" charset="0"/>
                <a:cs typeface="Times New Roman" panose="02020603050405020304" pitchFamily="18" charset="0"/>
              </a:rPr>
              <a:t>. </a:t>
            </a:r>
          </a:p>
          <a:p>
            <a:pPr lvl="1">
              <a:lnSpc>
                <a:spcPct val="100000"/>
              </a:lnSpc>
              <a:spcAft>
                <a:spcPts val="600"/>
              </a:spcAft>
            </a:pPr>
            <a:r>
              <a:rPr lang="en-US" sz="2200" dirty="0">
                <a:latin typeface="Times New Roman" panose="02020603050405020304" pitchFamily="18" charset="0"/>
                <a:cs typeface="Times New Roman" panose="02020603050405020304" pitchFamily="18" charset="0"/>
              </a:rPr>
              <a:t>The second approach: Randomize the hash function itself. </a:t>
            </a:r>
          </a:p>
        </p:txBody>
      </p:sp>
      <p:pic>
        <p:nvPicPr>
          <p:cNvPr id="4" name="Picture 3" descr="Image result for smiley face images">
            <a:extLst>
              <a:ext uri="{FF2B5EF4-FFF2-40B4-BE49-F238E27FC236}">
                <a16:creationId xmlns:a16="http://schemas.microsoft.com/office/drawing/2014/main" id="{0511C0D2-0DFD-4745-AF97-36B8A7A2F04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71310">
            <a:off x="630418" y="2239874"/>
            <a:ext cx="577659" cy="382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173272"/>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515291" y="365126"/>
            <a:ext cx="8447315" cy="723446"/>
          </a:xfrm>
        </p:spPr>
        <p:txBody>
          <a:bodyPr>
            <a:normAutofit/>
          </a:bodyPr>
          <a:lstStyle/>
          <a:p>
            <a:r>
              <a:rPr lang="en-US" sz="3200" dirty="0">
                <a:latin typeface="+mn-lt"/>
              </a:rPr>
              <a:t>Hash Functions </a:t>
            </a:r>
            <a:r>
              <a:rPr lang="en-US" sz="2800" dirty="0">
                <a:latin typeface="+mn-lt"/>
              </a:rPr>
              <a:t>– What makes a good hash function?</a:t>
            </a:r>
          </a:p>
        </p:txBody>
      </p:sp>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515291" y="1367246"/>
            <a:ext cx="9086806" cy="5277394"/>
          </a:xfrm>
        </p:spPr>
        <p:txBody>
          <a:bodyPr>
            <a:noAutofit/>
          </a:bodyPr>
          <a:lstStyle/>
          <a:p>
            <a:pPr marL="0" indent="0">
              <a:lnSpc>
                <a:spcPct val="100000"/>
              </a:lnSpc>
              <a:spcAft>
                <a:spcPts val="600"/>
              </a:spcAft>
              <a:buNone/>
            </a:pPr>
            <a:r>
              <a:rPr lang="en-US" sz="2400" dirty="0">
                <a:latin typeface="Times New Roman" panose="02020603050405020304" pitchFamily="18" charset="0"/>
                <a:cs typeface="Times New Roman" panose="02020603050405020304" pitchFamily="18" charset="0"/>
              </a:rPr>
              <a:t>Universe hashing</a:t>
            </a:r>
          </a:p>
          <a:p>
            <a:pPr>
              <a:lnSpc>
                <a:spcPct val="100000"/>
              </a:lnSpc>
              <a:spcBef>
                <a:spcPts val="600"/>
              </a:spcBef>
              <a:spcAft>
                <a:spcPts val="600"/>
              </a:spcAft>
            </a:pPr>
            <a:r>
              <a:rPr lang="en-US" sz="2400" dirty="0">
                <a:latin typeface="Times New Roman" panose="02020603050405020304" pitchFamily="18" charset="0"/>
                <a:cs typeface="Times New Roman" panose="02020603050405020304" pitchFamily="18" charset="0"/>
              </a:rPr>
              <a:t>Randomization for these two approaches </a:t>
            </a:r>
          </a:p>
          <a:p>
            <a:pPr lvl="1">
              <a:lnSpc>
                <a:spcPct val="100000"/>
              </a:lnSpc>
              <a:spcBef>
                <a:spcPts val="600"/>
              </a:spcBef>
              <a:spcAft>
                <a:spcPts val="600"/>
              </a:spcAft>
            </a:pPr>
            <a:r>
              <a:rPr lang="en-US" dirty="0">
                <a:solidFill>
                  <a:srgbClr val="0000FF"/>
                </a:solidFill>
                <a:latin typeface="Times New Roman" panose="02020603050405020304" pitchFamily="18" charset="0"/>
                <a:cs typeface="Times New Roman" panose="02020603050405020304" pitchFamily="18" charset="0"/>
              </a:rPr>
              <a:t>C</a:t>
            </a:r>
            <a:r>
              <a:rPr lang="en-US" sz="2400" dirty="0">
                <a:solidFill>
                  <a:srgbClr val="0000FF"/>
                </a:solidFill>
                <a:latin typeface="Times New Roman" panose="02020603050405020304" pitchFamily="18" charset="0"/>
                <a:cs typeface="Times New Roman" panose="02020603050405020304" pitchFamily="18" charset="0"/>
              </a:rPr>
              <a:t>hoose the hash function </a:t>
            </a:r>
            <a:r>
              <a:rPr lang="en-US" sz="2400" i="1" dirty="0">
                <a:solidFill>
                  <a:srgbClr val="0000FF"/>
                </a:solidFill>
                <a:latin typeface="Times New Roman" panose="02020603050405020304" pitchFamily="18" charset="0"/>
                <a:cs typeface="Times New Roman" panose="02020603050405020304" pitchFamily="18" charset="0"/>
              </a:rPr>
              <a:t>randomly</a:t>
            </a:r>
            <a:r>
              <a:rPr lang="en-US" sz="2400" dirty="0">
                <a:solidFill>
                  <a:srgbClr val="0000FF"/>
                </a:solidFill>
                <a:latin typeface="Times New Roman" panose="02020603050405020304" pitchFamily="18" charset="0"/>
                <a:cs typeface="Times New Roman" panose="02020603050405020304" pitchFamily="18" charset="0"/>
              </a:rPr>
              <a:t> in a way that is </a:t>
            </a:r>
            <a:r>
              <a:rPr lang="en-US" sz="2400" i="1" dirty="0">
                <a:solidFill>
                  <a:srgbClr val="0000FF"/>
                </a:solidFill>
                <a:latin typeface="Times New Roman" panose="02020603050405020304" pitchFamily="18" charset="0"/>
                <a:cs typeface="Times New Roman" panose="02020603050405020304" pitchFamily="18" charset="0"/>
              </a:rPr>
              <a:t>independent</a:t>
            </a:r>
            <a:r>
              <a:rPr lang="en-US" sz="2400" dirty="0">
                <a:solidFill>
                  <a:srgbClr val="0000FF"/>
                </a:solidFill>
                <a:latin typeface="Times New Roman" panose="02020603050405020304" pitchFamily="18" charset="0"/>
                <a:cs typeface="Times New Roman" panose="02020603050405020304" pitchFamily="18" charset="0"/>
              </a:rPr>
              <a:t>  of the keys that are actually going to be stored.</a:t>
            </a:r>
          </a:p>
          <a:p>
            <a:pPr lvl="1">
              <a:lnSpc>
                <a:spcPct val="100000"/>
              </a:lnSpc>
              <a:spcBef>
                <a:spcPts val="600"/>
              </a:spcBef>
              <a:spcAft>
                <a:spcPts val="600"/>
              </a:spcAft>
            </a:pPr>
            <a:r>
              <a:rPr lang="en-US" sz="2400" dirty="0">
                <a:solidFill>
                  <a:srgbClr val="0000FF"/>
                </a:solidFill>
                <a:latin typeface="Times New Roman" panose="02020603050405020304" pitchFamily="18" charset="0"/>
                <a:cs typeface="Times New Roman" panose="02020603050405020304" pitchFamily="18" charset="0"/>
              </a:rPr>
              <a:t>guarantees good average-case performanc</a:t>
            </a:r>
            <a:r>
              <a:rPr lang="en-US" sz="2400" dirty="0">
                <a:latin typeface="Times New Roman" panose="02020603050405020304" pitchFamily="18" charset="0"/>
                <a:cs typeface="Times New Roman" panose="02020603050405020304" pitchFamily="18" charset="0"/>
              </a:rPr>
              <a:t>e, no matter what keys are provided as input.</a:t>
            </a:r>
          </a:p>
          <a:p>
            <a:pPr lvl="1">
              <a:lnSpc>
                <a:spcPct val="100000"/>
              </a:lnSpc>
              <a:spcAft>
                <a:spcPts val="600"/>
              </a:spcAft>
            </a:pPr>
            <a:r>
              <a:rPr lang="en-US" dirty="0">
                <a:latin typeface="Times New Roman" panose="02020603050405020304" pitchFamily="18" charset="0"/>
                <a:cs typeface="Times New Roman" panose="02020603050405020304" pitchFamily="18" charset="0"/>
              </a:rPr>
              <a:t>guarantees that no single input always evoke worst-case behavior.</a:t>
            </a:r>
          </a:p>
          <a:p>
            <a:pPr>
              <a:lnSpc>
                <a:spcPct val="100000"/>
              </a:lnSpc>
              <a:spcAft>
                <a:spcPts val="600"/>
              </a:spcAft>
            </a:pPr>
            <a:r>
              <a:rPr lang="en-US" sz="2400" dirty="0">
                <a:solidFill>
                  <a:srgbClr val="0000FF"/>
                </a:solidFill>
                <a:latin typeface="Times New Roman" panose="02020603050405020304" pitchFamily="18" charset="0"/>
                <a:cs typeface="Times New Roman" panose="02020603050405020304" pitchFamily="18" charset="0"/>
              </a:rPr>
              <a:t>Any fixed hash function is vulnerable to the worst-case behavior </a:t>
            </a:r>
            <a:r>
              <a:rPr lang="en-US" sz="2400" dirty="0">
                <a:latin typeface="Times New Roman" panose="02020603050405020304" pitchFamily="18" charset="0"/>
                <a:cs typeface="Times New Roman" panose="02020603050405020304" pitchFamily="18" charset="0"/>
              </a:rPr>
              <a:t>(all keys hash to the same slot). </a:t>
            </a:r>
          </a:p>
          <a:p>
            <a:pPr>
              <a:lnSpc>
                <a:spcPct val="100000"/>
              </a:lnSpc>
              <a:spcAft>
                <a:spcPts val="600"/>
              </a:spcAft>
            </a:pPr>
            <a:r>
              <a:rPr lang="en-US" sz="2400" dirty="0">
                <a:solidFill>
                  <a:srgbClr val="0000FF"/>
                </a:solidFill>
                <a:latin typeface="Times New Roman" panose="02020603050405020304" pitchFamily="18" charset="0"/>
                <a:cs typeface="Times New Roman" panose="02020603050405020304" pitchFamily="18" charset="0"/>
              </a:rPr>
              <a:t>Universal hashing is the only effective way to improve the situation</a:t>
            </a:r>
            <a:r>
              <a:rPr lang="en-US" sz="2400" dirty="0">
                <a:latin typeface="Times New Roman" panose="02020603050405020304" pitchFamily="18" charset="0"/>
                <a:cs typeface="Times New Roman" panose="02020603050405020304" pitchFamily="18" charset="0"/>
              </a:rPr>
              <a:t>.</a:t>
            </a:r>
          </a:p>
        </p:txBody>
      </p:sp>
      <p:pic>
        <p:nvPicPr>
          <p:cNvPr id="4" name="Picture 3" descr="Image result for smiley face images">
            <a:extLst>
              <a:ext uri="{FF2B5EF4-FFF2-40B4-BE49-F238E27FC236}">
                <a16:creationId xmlns:a16="http://schemas.microsoft.com/office/drawing/2014/main" id="{0511C0D2-0DFD-4745-AF97-36B8A7A2F04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71310">
            <a:off x="630418" y="2239874"/>
            <a:ext cx="577659" cy="382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941790"/>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98483" y="630621"/>
            <a:ext cx="10321158" cy="557048"/>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FDEADFC8-611C-4784-9BE9-E67566FCA9C1}"/>
                  </a:ext>
                </a:extLst>
              </p:cNvPr>
              <p:cNvSpPr/>
              <p:nvPr/>
            </p:nvSpPr>
            <p:spPr>
              <a:xfrm>
                <a:off x="1563662" y="555916"/>
                <a:ext cx="9064676" cy="5915466"/>
              </a:xfrm>
              <a:prstGeom prst="rect">
                <a:avLst/>
              </a:prstGeom>
            </p:spPr>
            <p:txBody>
              <a:bodyPr wrap="square">
                <a:spAutoFit/>
              </a:bodyPr>
              <a:lstStyle/>
              <a:p>
                <a:pPr>
                  <a:spcAft>
                    <a:spcPts val="1800"/>
                  </a:spcAft>
                </a:pPr>
                <a:r>
                  <a:rPr lang="en-US" sz="2800" dirty="0">
                    <a:ea typeface="Calibri" panose="020F0502020204030204" pitchFamily="34" charset="0"/>
                    <a:cs typeface="Times New Roman" panose="02020603050405020304" pitchFamily="18" charset="0"/>
                  </a:rPr>
                  <a:t>A Modular Hash Function for Character Strings:</a:t>
                </a:r>
              </a:p>
              <a:p>
                <a:pPr>
                  <a:spcAft>
                    <a:spcPts val="12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 K is a character string c</a:t>
                </a:r>
                <a:r>
                  <a:rPr lang="en-US" sz="2400"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c</a:t>
                </a:r>
                <a:r>
                  <a:rPr lang="en-US" sz="2400"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  c</a:t>
                </a:r>
                <a:r>
                  <a:rPr lang="en-US" sz="2400"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n-1</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then, as a very unsophisticated option</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use </a:t>
                </a:r>
              </a:p>
              <a:p>
                <a:pPr>
                  <a:spcAft>
                    <a:spcPts val="12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h(K) = (</a:t>
                </a:r>
                <a14:m>
                  <m:oMath xmlns:m="http://schemas.openxmlformats.org/officeDocument/2006/math">
                    <m:nary>
                      <m:naryPr>
                        <m:chr m:val="∑"/>
                        <m:limLoc m:val="subSup"/>
                        <m:ctrlP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𝑖</m:t>
                        </m:r>
                        <m: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𝑛</m:t>
                        </m:r>
                        <m: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−1</m:t>
                        </m:r>
                      </m:sup>
                      <m:e>
                        <m: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𝑜𝑟𝑑</m:t>
                        </m:r>
                        <m: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𝑐</m:t>
                            </m:r>
                          </m:e>
                          <m:sub>
                            <m: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m:t>
                        </m:r>
                      </m:e>
                    </m:nary>
                  </m:oMath>
                </a14:m>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mod m,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w</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here m is the size of a given table. </a:t>
                </a:r>
                <a14:m>
                  <m:oMath xmlns:m="http://schemas.openxmlformats.org/officeDocument/2006/math">
                    <m: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𝑜𝑟𝑑</m:t>
                    </m:r>
                    <m:d>
                      <m:dPr>
                        <m:ctrlP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𝑐</m:t>
                            </m:r>
                          </m:e>
                          <m:sub>
                            <m: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𝑖</m:t>
                            </m:r>
                          </m:sub>
                        </m:sSub>
                      </m:e>
                    </m:d>
                    <m:r>
                      <a:rPr lang="en-US" sz="24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𝑖𝑠</m:t>
                    </m:r>
                    <m:r>
                      <a:rPr lang="en-US" sz="24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 </m:t>
                    </m:r>
                    <m:r>
                      <a:rPr lang="en-US" sz="24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𝑡h𝑒</m:t>
                    </m:r>
                    <m:r>
                      <a:rPr lang="en-US" sz="24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 </m:t>
                    </m:r>
                    <m:r>
                      <a:rPr lang="en-US" sz="24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𝑜𝑟𝑑𝑖𝑛𝑎𝑙</m:t>
                    </m:r>
                    <m:r>
                      <a:rPr lang="en-US" sz="24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 </m:t>
                    </m:r>
                    <m:r>
                      <a:rPr lang="en-US" sz="24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𝑣𝑎𝑙𝑢𝑒</m:t>
                    </m:r>
                    <m:r>
                      <a:rPr lang="en-US" sz="24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 </m:t>
                    </m:r>
                    <m:r>
                      <a:rPr lang="en-US" sz="24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𝑜𝑓</m:t>
                    </m:r>
                    <m:sSub>
                      <m:sSubPr>
                        <m:ctrlP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𝑐</m:t>
                        </m:r>
                      </m:e>
                      <m:sub>
                        <m: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𝑖</m:t>
                        </m:r>
                      </m:sub>
                    </m:sSub>
                  </m:oMath>
                </a14:m>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12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For a long character s</a:t>
                </a:r>
                <a:r>
                  <a:rPr lang="en-US" sz="2400" dirty="0">
                    <a:latin typeface="Times New Roman" panose="02020603050405020304" pitchFamily="18" charset="0"/>
                    <a:ea typeface="Calibri" panose="020F0502020204030204" pitchFamily="34" charset="0"/>
                    <a:cs typeface="Times New Roman" panose="02020603050405020304" pitchFamily="18" charset="0"/>
                  </a:rPr>
                  <a:t>tring,  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better option is to compute h(K)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as follows: (using Horner’s rule to calculate the result piecewise)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h ← 0;</a:t>
                </a:r>
              </a:p>
              <a:p>
                <a:pPr>
                  <a:spcAft>
                    <a:spcPts val="1200"/>
                  </a:spcAft>
                </a:pP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	for (</a:t>
                </a:r>
                <a:r>
                  <a:rPr lang="en-US" sz="2400" spc="-100" dirty="0" err="1">
                    <a:effectLst/>
                    <a:latin typeface="Consolas" panose="020B0609020204030204" pitchFamily="49" charset="0"/>
                    <a:ea typeface="Calibri" panose="020F0502020204030204" pitchFamily="34" charset="0"/>
                    <a:cs typeface="Times New Roman" panose="02020603050405020304" pitchFamily="18" charset="0"/>
                  </a:rPr>
                  <a:t>i</a:t>
                </a: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 ← 0 to n – 1) do {</a:t>
                </a:r>
              </a:p>
              <a:p>
                <a:pPr>
                  <a:spcAft>
                    <a:spcPts val="1200"/>
                  </a:spcAft>
                </a:pP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	      h ← (h * C + </a:t>
                </a:r>
                <a:r>
                  <a:rPr lang="en-US" sz="2400" spc="-100" dirty="0" err="1">
                    <a:effectLst/>
                    <a:latin typeface="Consolas" panose="020B0609020204030204" pitchFamily="49" charset="0"/>
                    <a:ea typeface="Calibri" panose="020F0502020204030204" pitchFamily="34" charset="0"/>
                    <a:cs typeface="Times New Roman" panose="02020603050405020304" pitchFamily="18" charset="0"/>
                  </a:rPr>
                  <a:t>ord</a:t>
                </a: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(c</a:t>
                </a:r>
                <a:r>
                  <a:rPr lang="en-US" sz="2400" spc="-100" baseline="-25000" dirty="0">
                    <a:effectLst/>
                    <a:latin typeface="Consolas" panose="020B0609020204030204" pitchFamily="49" charset="0"/>
                    <a:ea typeface="Calibri" panose="020F0502020204030204" pitchFamily="34" charset="0"/>
                    <a:cs typeface="Times New Roman" panose="02020603050405020304" pitchFamily="18" charset="0"/>
                  </a:rPr>
                  <a:t>i</a:t>
                </a: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 mod m; }</a:t>
                </a:r>
              </a:p>
              <a:p>
                <a:pPr>
                  <a:spcAft>
                    <a:spcPts val="12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where  C is a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constant larger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than every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ord</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e</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.g., C can be 128 if ASCII codes are used.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FDEADFC8-611C-4784-9BE9-E67566FCA9C1}"/>
                  </a:ext>
                </a:extLst>
              </p:cNvPr>
              <p:cNvSpPr>
                <a:spLocks noRot="1" noChangeAspect="1" noMove="1" noResize="1" noEditPoints="1" noAdjustHandles="1" noChangeArrowheads="1" noChangeShapeType="1" noTextEdit="1"/>
              </p:cNvSpPr>
              <p:nvPr/>
            </p:nvSpPr>
            <p:spPr>
              <a:xfrm>
                <a:off x="1563662" y="555916"/>
                <a:ext cx="9064676" cy="5915466"/>
              </a:xfrm>
              <a:prstGeom prst="rect">
                <a:avLst/>
              </a:prstGeom>
              <a:blipFill>
                <a:blip r:embed="rId2"/>
                <a:stretch>
                  <a:fillRect l="-1413" t="-927" b="-1236"/>
                </a:stretch>
              </a:blipFill>
            </p:spPr>
            <p:txBody>
              <a:bodyPr/>
              <a:lstStyle/>
              <a:p>
                <a:r>
                  <a:rPr lang="en-US">
                    <a:noFill/>
                  </a:rPr>
                  <a:t> </a:t>
                </a:r>
              </a:p>
            </p:txBody>
          </p:sp>
        </mc:Fallback>
      </mc:AlternateContent>
    </p:spTree>
    <p:extLst>
      <p:ext uri="{BB962C8B-B14F-4D97-AF65-F5344CB8AC3E}">
        <p14:creationId xmlns:p14="http://schemas.microsoft.com/office/powerpoint/2010/main" val="1427225638"/>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82764" y="5006360"/>
            <a:ext cx="10295291" cy="727032"/>
          </a:xfrm>
          <a:prstGeom prst="rect">
            <a:avLst/>
          </a:prstGeom>
          <a:solidFill>
            <a:srgbClr val="FFFF00"/>
          </a:solidFill>
        </p:spPr>
        <p:txBody>
          <a:bodyPr wrap="square" rtlCol="0">
            <a:spAutoFit/>
          </a:bodyPr>
          <a:lstStyle/>
          <a:p>
            <a:endParaRPr lang="en-US" dirty="0"/>
          </a:p>
        </p:txBody>
      </p:sp>
      <p:sp>
        <p:nvSpPr>
          <p:cNvPr id="7" name="TextBox 6"/>
          <p:cNvSpPr txBox="1"/>
          <p:nvPr/>
        </p:nvSpPr>
        <p:spPr>
          <a:xfrm>
            <a:off x="919247" y="2152802"/>
            <a:ext cx="10295291" cy="727032"/>
          </a:xfrm>
          <a:prstGeom prst="rect">
            <a:avLst/>
          </a:prstGeom>
          <a:solidFill>
            <a:srgbClr val="FFFF00"/>
          </a:solidFill>
        </p:spPr>
        <p:txBody>
          <a:bodyPr wrap="square" rtlCol="0">
            <a:spAutoFit/>
          </a:bodyPr>
          <a:lstStyle/>
          <a:p>
            <a:endParaRPr lang="en-US" dirty="0"/>
          </a:p>
        </p:txBody>
      </p:sp>
      <p:sp>
        <p:nvSpPr>
          <p:cNvPr id="5" name="TextBox 4"/>
          <p:cNvSpPr txBox="1"/>
          <p:nvPr/>
        </p:nvSpPr>
        <p:spPr>
          <a:xfrm>
            <a:off x="788276" y="1088572"/>
            <a:ext cx="10321158" cy="557048"/>
          </a:xfrm>
          <a:prstGeom prst="rect">
            <a:avLst/>
          </a:prstGeom>
          <a:solidFill>
            <a:srgbClr val="FFFF00"/>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405452" y="301672"/>
            <a:ext cx="9086806" cy="723446"/>
          </a:xfrm>
          <a:solidFill>
            <a:srgbClr val="FFFF00"/>
          </a:solidFill>
        </p:spPr>
        <p:txBody>
          <a:bodyPr>
            <a:normAutofit/>
          </a:bodyPr>
          <a:lstStyle/>
          <a:p>
            <a:r>
              <a:rPr lang="en-US" sz="3200" dirty="0">
                <a:latin typeface="+mn-lt"/>
              </a:rPr>
              <a:t>Hash Functions </a:t>
            </a:r>
            <a:r>
              <a:rPr lang="en-US" sz="2800" dirty="0">
                <a:latin typeface="+mn-lt"/>
              </a:rPr>
              <a:t>– What makes a good hash function?</a:t>
            </a:r>
          </a:p>
        </p:txBody>
      </p:sp>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515291" y="1215480"/>
            <a:ext cx="9086806" cy="5277394"/>
          </a:xfrm>
        </p:spPr>
        <p:txBody>
          <a:bodyPr>
            <a:noAutofit/>
          </a:bodyPr>
          <a:lstStyle/>
          <a:p>
            <a:pPr marL="0" indent="0">
              <a:lnSpc>
                <a:spcPct val="100000"/>
              </a:lnSpc>
              <a:spcBef>
                <a:spcPts val="0"/>
              </a:spcBef>
              <a:spcAft>
                <a:spcPts val="600"/>
              </a:spcAft>
              <a:buNone/>
            </a:pPr>
            <a:r>
              <a:rPr lang="en-US" sz="2400" dirty="0">
                <a:latin typeface="Times New Roman" panose="02020603050405020304" pitchFamily="18" charset="0"/>
                <a:cs typeface="Times New Roman" panose="02020603050405020304" pitchFamily="18" charset="0"/>
              </a:rPr>
              <a:t>A </a:t>
            </a:r>
            <a:r>
              <a:rPr lang="en-US" sz="2400" dirty="0">
                <a:solidFill>
                  <a:srgbClr val="0000FF"/>
                </a:solidFill>
                <a:latin typeface="Times New Roman" panose="02020603050405020304" pitchFamily="18" charset="0"/>
                <a:cs typeface="Times New Roman" panose="02020603050405020304" pitchFamily="18" charset="0"/>
              </a:rPr>
              <a:t>Universal Hash Function for Strings</a:t>
            </a:r>
          </a:p>
          <a:p>
            <a:pPr marL="457200" indent="-457200">
              <a:lnSpc>
                <a:spcPct val="100000"/>
              </a:lnSpc>
              <a:spcBef>
                <a:spcPts val="0"/>
              </a:spcBef>
              <a:spcAft>
                <a:spcPts val="600"/>
              </a:spcAft>
            </a:pPr>
            <a:r>
              <a:rPr lang="en-US" sz="2400" dirty="0">
                <a:latin typeface="Times New Roman" panose="02020603050405020304" pitchFamily="18" charset="0"/>
                <a:cs typeface="Times New Roman" panose="02020603050405020304" pitchFamily="18" charset="0"/>
              </a:rPr>
              <a:t>Consider again the </a:t>
            </a:r>
            <a:r>
              <a:rPr lang="en-US" sz="2400" dirty="0">
                <a:solidFill>
                  <a:srgbClr val="0000FF"/>
                </a:solidFill>
                <a:latin typeface="Times New Roman" panose="02020603050405020304" pitchFamily="18" charset="0"/>
                <a:cs typeface="Times New Roman" panose="02020603050405020304" pitchFamily="18" charset="0"/>
              </a:rPr>
              <a:t>modular hash function for strings</a:t>
            </a:r>
          </a:p>
          <a:p>
            <a:pPr marL="457200" indent="-457200">
              <a:lnSpc>
                <a:spcPct val="100000"/>
              </a:lnSpc>
              <a:spcBef>
                <a:spcPts val="0"/>
              </a:spcBef>
              <a:spcAft>
                <a:spcPts val="600"/>
              </a:spcAft>
            </a:pPr>
            <a:r>
              <a:rPr lang="en-US" sz="2400" dirty="0">
                <a:latin typeface="Times New Roman" panose="02020603050405020304" pitchFamily="18" charset="0"/>
                <a:cs typeface="Times New Roman" panose="02020603050405020304" pitchFamily="18" charset="0"/>
              </a:rPr>
              <a:t>A way to randomize this hash function is to randomize the value of constant C.</a:t>
            </a:r>
          </a:p>
          <a:p>
            <a:pPr marL="457200" indent="-457200">
              <a:lnSpc>
                <a:spcPct val="100000"/>
              </a:lnSpc>
              <a:spcBef>
                <a:spcPts val="0"/>
              </a:spcBef>
              <a:spcAft>
                <a:spcPts val="600"/>
              </a:spcAft>
            </a:pPr>
            <a:r>
              <a:rPr lang="en-US" sz="2400" dirty="0">
                <a:latin typeface="Times New Roman" panose="02020603050405020304" pitchFamily="18" charset="0"/>
                <a:cs typeface="Times New Roman" panose="02020603050405020304" pitchFamily="18" charset="0"/>
              </a:rPr>
              <a:t>Use a simple pseudo-random number generator for this purpose.</a:t>
            </a:r>
          </a:p>
          <a:p>
            <a:pPr marL="457200" lvl="1" indent="0">
              <a:lnSpc>
                <a:spcPct val="100000"/>
              </a:lnSpc>
              <a:spcBef>
                <a:spcPts val="0"/>
              </a:spcBef>
              <a:spcAft>
                <a:spcPts val="600"/>
              </a:spcAft>
              <a:buNone/>
            </a:pPr>
            <a:r>
              <a:rPr lang="en-US" dirty="0">
                <a:latin typeface="Times New Roman" panose="02020603050405020304" pitchFamily="18" charset="0"/>
                <a:cs typeface="Times New Roman" panose="02020603050405020304" pitchFamily="18" charset="0"/>
              </a:rPr>
              <a:t>hash(str, m)</a:t>
            </a:r>
          </a:p>
          <a:p>
            <a:pPr marL="457200" lvl="1" indent="0">
              <a:lnSpc>
                <a:spcPct val="100000"/>
              </a:lnSpc>
              <a:spcBef>
                <a:spcPts val="0"/>
              </a:spcBef>
              <a:spcAft>
                <a:spcPts val="600"/>
              </a:spcAft>
              <a:buNone/>
            </a:pPr>
            <a:r>
              <a:rPr lang="en-US" dirty="0">
                <a:latin typeface="Times New Roman" panose="02020603050405020304" pitchFamily="18" charset="0"/>
                <a:cs typeface="Times New Roman" panose="02020603050405020304" pitchFamily="18" charset="0"/>
              </a:rPr>
              <a:t>     h </a:t>
            </a:r>
            <a:r>
              <a:rPr lang="en-US" spc="-100" dirty="0">
                <a:effectLst/>
                <a:latin typeface="Consolas" panose="020B0609020204030204" pitchFamily="49" charset="0"/>
                <a:ea typeface="Calibri" panose="020F0502020204030204" pitchFamily="34"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0; C </a:t>
            </a:r>
            <a:r>
              <a:rPr lang="en-US" spc="-100" dirty="0">
                <a:effectLst/>
                <a:latin typeface="Consolas" panose="020B0609020204030204" pitchFamily="49" charset="0"/>
                <a:ea typeface="Calibri" panose="020F0502020204030204" pitchFamily="34"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31415; x </a:t>
            </a:r>
            <a:r>
              <a:rPr lang="en-US" spc="-100" dirty="0">
                <a:effectLst/>
                <a:latin typeface="Consolas" panose="020B0609020204030204" pitchFamily="49" charset="0"/>
                <a:ea typeface="Calibri" panose="020F0502020204030204" pitchFamily="34"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27183;</a:t>
            </a:r>
          </a:p>
          <a:p>
            <a:pPr marL="457200" lvl="1" indent="0">
              <a:lnSpc>
                <a:spcPct val="100000"/>
              </a:lnSpc>
              <a:spcBef>
                <a:spcPts val="0"/>
              </a:spcBef>
              <a:spcAft>
                <a:spcPts val="600"/>
              </a:spcAft>
              <a:buNone/>
            </a:pPr>
            <a:r>
              <a:rPr lang="en-US" spc="-100" dirty="0">
                <a:latin typeface="Consolas" panose="020B0609020204030204" pitchFamily="49" charset="0"/>
                <a:ea typeface="Calibri" panose="020F0502020204030204" pitchFamily="34" charset="0"/>
                <a:cs typeface="Times New Roman" panose="02020603050405020304" pitchFamily="18" charset="0"/>
              </a:rPr>
              <a:t>  </a:t>
            </a:r>
            <a:r>
              <a:rPr lang="en-US" spc="-100" dirty="0">
                <a:effectLst/>
                <a:latin typeface="Consolas" panose="020B0609020204030204" pitchFamily="49" charset="0"/>
                <a:ea typeface="Calibri" panose="020F0502020204030204" pitchFamily="34" charset="0"/>
                <a:cs typeface="Times New Roman" panose="02020603050405020304" pitchFamily="18" charset="0"/>
              </a:rPr>
              <a:t>for (</a:t>
            </a:r>
            <a:r>
              <a:rPr lang="en-US" spc="-100" dirty="0" err="1">
                <a:effectLst/>
                <a:latin typeface="Consolas" panose="020B0609020204030204" pitchFamily="49" charset="0"/>
                <a:ea typeface="Calibri" panose="020F0502020204030204" pitchFamily="34" charset="0"/>
                <a:cs typeface="Times New Roman" panose="02020603050405020304" pitchFamily="18" charset="0"/>
              </a:rPr>
              <a:t>i</a:t>
            </a:r>
            <a:r>
              <a:rPr lang="en-US" spc="-100" dirty="0">
                <a:effectLst/>
                <a:latin typeface="Consolas" panose="020B0609020204030204" pitchFamily="49" charset="0"/>
                <a:ea typeface="Calibri" panose="020F0502020204030204" pitchFamily="34" charset="0"/>
                <a:cs typeface="Times New Roman" panose="02020603050405020304" pitchFamily="18" charset="0"/>
              </a:rPr>
              <a:t> ← 0 to n – 1) do {</a:t>
            </a:r>
          </a:p>
          <a:p>
            <a:pPr marL="457200" lvl="1" indent="0">
              <a:lnSpc>
                <a:spcPct val="100000"/>
              </a:lnSpc>
              <a:spcBef>
                <a:spcPts val="0"/>
              </a:spcBef>
              <a:spcAft>
                <a:spcPts val="600"/>
              </a:spcAft>
              <a:buNone/>
            </a:pPr>
            <a:r>
              <a:rPr lang="en-US" spc="-100" dirty="0">
                <a:latin typeface="Consolas" panose="020B0609020204030204" pitchFamily="49" charset="0"/>
                <a:ea typeface="Calibri" panose="020F0502020204030204" pitchFamily="34" charset="0"/>
                <a:cs typeface="Times New Roman" panose="02020603050405020304" pitchFamily="18" charset="0"/>
              </a:rPr>
              <a:t>      </a:t>
            </a:r>
            <a:r>
              <a:rPr lang="en-US" spc="-100" dirty="0">
                <a:effectLst/>
                <a:latin typeface="Consolas" panose="020B0609020204030204" pitchFamily="49" charset="0"/>
                <a:ea typeface="Calibri" panose="020F0502020204030204" pitchFamily="34" charset="0"/>
                <a:cs typeface="Times New Roman" panose="02020603050405020304" pitchFamily="18" charset="0"/>
              </a:rPr>
              <a:t>h ← (h * C + </a:t>
            </a:r>
            <a:r>
              <a:rPr lang="en-US" spc="-100" dirty="0" err="1">
                <a:effectLst/>
                <a:latin typeface="Consolas" panose="020B0609020204030204" pitchFamily="49" charset="0"/>
                <a:ea typeface="Calibri" panose="020F0502020204030204" pitchFamily="34" charset="0"/>
                <a:cs typeface="Times New Roman" panose="02020603050405020304" pitchFamily="18" charset="0"/>
              </a:rPr>
              <a:t>ord</a:t>
            </a:r>
            <a:r>
              <a:rPr lang="en-US" spc="-100" dirty="0">
                <a:effectLst/>
                <a:latin typeface="Consolas" panose="020B0609020204030204" pitchFamily="49" charset="0"/>
                <a:ea typeface="Calibri" panose="020F0502020204030204" pitchFamily="34" charset="0"/>
                <a:cs typeface="Times New Roman" panose="02020603050405020304" pitchFamily="18" charset="0"/>
              </a:rPr>
              <a:t>(c</a:t>
            </a:r>
            <a:r>
              <a:rPr lang="en-US" spc="-100" baseline="-25000" dirty="0">
                <a:effectLst/>
                <a:latin typeface="Consolas" panose="020B0609020204030204" pitchFamily="49" charset="0"/>
                <a:ea typeface="Calibri" panose="020F0502020204030204" pitchFamily="34" charset="0"/>
                <a:cs typeface="Times New Roman" panose="02020603050405020304" pitchFamily="18" charset="0"/>
              </a:rPr>
              <a:t>i</a:t>
            </a:r>
            <a:r>
              <a:rPr lang="en-US" spc="-100" dirty="0">
                <a:effectLst/>
                <a:latin typeface="Consolas" panose="020B0609020204030204" pitchFamily="49" charset="0"/>
                <a:ea typeface="Calibri" panose="020F0502020204030204" pitchFamily="34" charset="0"/>
                <a:cs typeface="Times New Roman" panose="02020603050405020304" pitchFamily="18" charset="0"/>
              </a:rPr>
              <a:t>)) mod m; </a:t>
            </a:r>
          </a:p>
          <a:p>
            <a:pPr marL="457200" lvl="1" indent="0">
              <a:lnSpc>
                <a:spcPct val="100000"/>
              </a:lnSpc>
              <a:spcBef>
                <a:spcPts val="0"/>
              </a:spcBef>
              <a:spcAft>
                <a:spcPts val="600"/>
              </a:spcAft>
              <a:buNone/>
            </a:pPr>
            <a:r>
              <a:rPr lang="en-US" spc="-100" dirty="0">
                <a:latin typeface="Consolas" panose="020B0609020204030204" pitchFamily="49" charset="0"/>
                <a:ea typeface="Calibri" panose="020F0502020204030204" pitchFamily="34" charset="0"/>
                <a:cs typeface="Times New Roman" panose="02020603050405020304" pitchFamily="18" charset="0"/>
              </a:rPr>
              <a:t>      C </a:t>
            </a:r>
            <a:r>
              <a:rPr lang="en-US" spc="-100" dirty="0">
                <a:effectLst/>
                <a:latin typeface="Consolas" panose="020B0609020204030204" pitchFamily="49" charset="0"/>
                <a:ea typeface="Calibri" panose="020F0502020204030204" pitchFamily="34" charset="0"/>
                <a:cs typeface="Times New Roman" panose="02020603050405020304" pitchFamily="18" charset="0"/>
              </a:rPr>
              <a:t>← (</a:t>
            </a:r>
            <a:r>
              <a:rPr lang="en-US" spc="-100" dirty="0" err="1">
                <a:effectLst/>
                <a:latin typeface="Consolas" panose="020B0609020204030204" pitchFamily="49" charset="0"/>
                <a:ea typeface="Calibri" panose="020F0502020204030204" pitchFamily="34" charset="0"/>
                <a:cs typeface="Times New Roman" panose="02020603050405020304" pitchFamily="18" charset="0"/>
              </a:rPr>
              <a:t>C+x</a:t>
            </a:r>
            <a:r>
              <a:rPr lang="en-US" spc="-100" dirty="0">
                <a:effectLst/>
                <a:latin typeface="Consolas" panose="020B0609020204030204" pitchFamily="49" charset="0"/>
                <a:ea typeface="Calibri" panose="020F0502020204030204" pitchFamily="34" charset="0"/>
                <a:cs typeface="Times New Roman" panose="02020603050405020304" pitchFamily="18" charset="0"/>
              </a:rPr>
              <a:t>) mod (m-1)}</a:t>
            </a:r>
          </a:p>
          <a:p>
            <a:pPr marL="457200" lvl="1" indent="0">
              <a:lnSpc>
                <a:spcPct val="100000"/>
              </a:lnSpc>
              <a:spcBef>
                <a:spcPts val="0"/>
              </a:spcBef>
              <a:spcAft>
                <a:spcPts val="600"/>
              </a:spcAft>
              <a:buNone/>
            </a:pPr>
            <a:r>
              <a:rPr lang="en-US" spc="-100" dirty="0">
                <a:effectLst/>
                <a:latin typeface="Consolas" panose="020B0609020204030204" pitchFamily="49" charset="0"/>
                <a:ea typeface="Calibri" panose="020F0502020204030204" pitchFamily="34" charset="0"/>
                <a:cs typeface="Times New Roman" panose="02020603050405020304" pitchFamily="18" charset="0"/>
              </a:rPr>
              <a:t>  if (h &lt; 0)  return h + m</a:t>
            </a:r>
          </a:p>
          <a:p>
            <a:pPr marL="457200" lvl="1" indent="0">
              <a:lnSpc>
                <a:spcPct val="100000"/>
              </a:lnSpc>
              <a:spcBef>
                <a:spcPts val="0"/>
              </a:spcBef>
              <a:spcAft>
                <a:spcPts val="600"/>
              </a:spcAft>
              <a:buNone/>
            </a:pPr>
            <a:r>
              <a:rPr lang="en-US" spc="-100" dirty="0">
                <a:latin typeface="Consolas" panose="020B0609020204030204" pitchFamily="49" charset="0"/>
                <a:ea typeface="Calibri" panose="020F0502020204030204" pitchFamily="34" charset="0"/>
                <a:cs typeface="Times New Roman" panose="02020603050405020304" pitchFamily="18" charset="0"/>
              </a:rPr>
              <a:t>  else return h;</a:t>
            </a:r>
            <a:endParaRPr lang="en-US" spc="-1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Aft>
                <a:spcPts val="600"/>
              </a:spcAft>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189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B82F68-CCD8-4F10-8CAE-91EA41DCDBAF}"/>
              </a:ext>
            </a:extLst>
          </p:cNvPr>
          <p:cNvSpPr txBox="1"/>
          <p:nvPr/>
        </p:nvSpPr>
        <p:spPr>
          <a:xfrm>
            <a:off x="1259766" y="5061528"/>
            <a:ext cx="9417470" cy="748146"/>
          </a:xfrm>
          <a:prstGeom prst="rect">
            <a:avLst/>
          </a:prstGeom>
          <a:solidFill>
            <a:srgbClr val="FFFF00"/>
          </a:solidFill>
        </p:spPr>
        <p:txBody>
          <a:bodyPr wrap="square" rtlCol="0">
            <a:spAutoFit/>
          </a:bodyPr>
          <a:lstStyle/>
          <a:p>
            <a:endParaRPr lang="en-US" dirty="0"/>
          </a:p>
        </p:txBody>
      </p:sp>
      <p:sp>
        <p:nvSpPr>
          <p:cNvPr id="3" name="TextBox 2">
            <a:extLst>
              <a:ext uri="{FF2B5EF4-FFF2-40B4-BE49-F238E27FC236}">
                <a16:creationId xmlns:a16="http://schemas.microsoft.com/office/drawing/2014/main" id="{D249223F-5818-4AD8-9C2F-EC05C49DD3E8}"/>
              </a:ext>
            </a:extLst>
          </p:cNvPr>
          <p:cNvSpPr txBox="1"/>
          <p:nvPr/>
        </p:nvSpPr>
        <p:spPr>
          <a:xfrm>
            <a:off x="1259765" y="2041236"/>
            <a:ext cx="9417471" cy="2798619"/>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840413" y="1356071"/>
            <a:ext cx="8479877" cy="4331955"/>
          </a:xfrm>
          <a:prstGeom prst="rect">
            <a:avLst/>
          </a:prstGeom>
        </p:spPr>
        <p:txBody>
          <a:bodyPr wrap="square">
            <a:spAutoFit/>
          </a:bodyPr>
          <a:lstStyle/>
          <a:p>
            <a:pPr>
              <a:lnSpc>
                <a:spcPct val="107000"/>
              </a:lnSpc>
              <a:spcAft>
                <a:spcPts val="1200"/>
              </a:spcAft>
            </a:pPr>
            <a:r>
              <a:rPr lang="en-US" sz="2600" dirty="0">
                <a:ea typeface="Calibri" panose="020F0502020204030204" pitchFamily="34" charset="0"/>
                <a:cs typeface="Times New Roman" panose="02020603050405020304" pitchFamily="18" charset="0"/>
              </a:rPr>
              <a:t>Introduction – What is an Algorithm?</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An algorithm is </a:t>
            </a:r>
          </a:p>
          <a:p>
            <a:pPr marL="517525" indent="-517525">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a:t>
            </a:r>
            <a:r>
              <a:rPr lang="en-US" sz="2400" dirty="0">
                <a:solidFill>
                  <a:srgbClr val="0000FF"/>
                </a:solidFill>
                <a:latin typeface="Times New Roman" panose="02020603050405020304" pitchFamily="18" charset="0"/>
                <a:cs typeface="Times New Roman" panose="02020603050405020304" pitchFamily="18" charset="0"/>
              </a:rPr>
              <a:t>well-defined procedure</a:t>
            </a:r>
          </a:p>
          <a:p>
            <a:pPr marL="974725" lvl="1" indent="-517525">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 sequence of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unambiguous</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instructions </a:t>
            </a:r>
          </a:p>
          <a:p>
            <a:pPr marL="1431925" lvl="2" indent="-517525">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for </a:t>
            </a:r>
            <a:r>
              <a:rPr lang="en-US" sz="2400" dirty="0">
                <a:solidFill>
                  <a:srgbClr val="003399"/>
                </a:solidFill>
                <a:latin typeface="Times New Roman" panose="02020603050405020304" pitchFamily="18" charset="0"/>
                <a:cs typeface="Times New Roman" panose="02020603050405020304" pitchFamily="18" charset="0"/>
              </a:rPr>
              <a:t>solving</a:t>
            </a:r>
            <a:r>
              <a:rPr lang="en-US" sz="2400" dirty="0">
                <a:latin typeface="Times New Roman" panose="02020603050405020304" pitchFamily="18" charset="0"/>
                <a:cs typeface="Times New Roman" panose="02020603050405020304" pitchFamily="18" charset="0"/>
              </a:rPr>
              <a:t> a </a:t>
            </a:r>
            <a:r>
              <a:rPr lang="en-US" sz="2400" dirty="0">
                <a:solidFill>
                  <a:srgbClr val="0000FF"/>
                </a:solidFill>
                <a:latin typeface="Times New Roman" panose="02020603050405020304" pitchFamily="18" charset="0"/>
                <a:cs typeface="Times New Roman" panose="02020603050405020304" pitchFamily="18" charset="0"/>
              </a:rPr>
              <a:t>well-specified</a:t>
            </a:r>
            <a:r>
              <a:rPr lang="en-US" sz="2400" dirty="0">
                <a:latin typeface="Times New Roman" panose="02020603050405020304" pitchFamily="18" charset="0"/>
                <a:cs typeface="Times New Roman" panose="02020603050405020304" pitchFamily="18" charset="0"/>
              </a:rPr>
              <a:t> computational problem</a:t>
            </a:r>
          </a:p>
          <a:p>
            <a:pPr marL="1889125" lvl="3" indent="-517525">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for </a:t>
            </a:r>
            <a:r>
              <a:rPr lang="en-US" sz="2400" dirty="0">
                <a:solidFill>
                  <a:srgbClr val="003399"/>
                </a:solidFill>
                <a:latin typeface="Times New Roman" panose="02020603050405020304" pitchFamily="18" charset="0"/>
                <a:ea typeface="Calibri" panose="020F0502020204030204" pitchFamily="34" charset="0"/>
                <a:cs typeface="Times New Roman" panose="02020603050405020304" pitchFamily="18" charset="0"/>
              </a:rPr>
              <a:t>obtaining</a:t>
            </a:r>
            <a:r>
              <a:rPr lang="en-US" sz="2400" dirty="0">
                <a:latin typeface="Times New Roman" panose="02020603050405020304" pitchFamily="18" charset="0"/>
                <a:ea typeface="Calibri" panose="020F0502020204030204" pitchFamily="34" charset="0"/>
                <a:cs typeface="Times New Roman" panose="02020603050405020304" pitchFamily="18" charset="0"/>
              </a:rPr>
              <a:t> a desired,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required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output </a:t>
            </a:r>
          </a:p>
          <a:p>
            <a:pPr marL="2346325" lvl="4" indent="-517525">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from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any given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legitimate</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input </a:t>
            </a:r>
          </a:p>
          <a:p>
            <a:pPr marL="2346325" lvl="4" indent="-517525">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in a </a:t>
            </a:r>
            <a:r>
              <a:rPr lang="en-US" sz="2400" i="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finite</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i="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amount of time</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{input specifications} Algorithm {output specifications}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71967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ymbols of Flow Chart &#10; ">
            <a:extLst>
              <a:ext uri="{FF2B5EF4-FFF2-40B4-BE49-F238E27FC236}">
                <a16:creationId xmlns:a16="http://schemas.microsoft.com/office/drawing/2014/main" id="{86FB7CE1-DB6E-410B-BC7B-AE5117AF6789}"/>
              </a:ext>
            </a:extLst>
          </p:cNvPr>
          <p:cNvPicPr/>
          <p:nvPr/>
        </p:nvPicPr>
        <p:blipFill rotWithShape="1">
          <a:blip r:embed="rId2">
            <a:extLst>
              <a:ext uri="{28A0092B-C50C-407E-A947-70E740481C1C}">
                <a14:useLocalDpi xmlns:a14="http://schemas.microsoft.com/office/drawing/2010/main" val="0"/>
              </a:ext>
            </a:extLst>
          </a:blip>
          <a:srcRect l="3619" t="36208" r="7017" b="13880"/>
          <a:stretch/>
        </p:blipFill>
        <p:spPr bwMode="auto">
          <a:xfrm>
            <a:off x="1616767" y="1524001"/>
            <a:ext cx="9144000" cy="5208104"/>
          </a:xfrm>
          <a:prstGeom prst="rect">
            <a:avLst/>
          </a:prstGeom>
          <a:noFill/>
          <a:ln>
            <a:noFill/>
          </a:ln>
        </p:spPr>
      </p:pic>
      <p:sp>
        <p:nvSpPr>
          <p:cNvPr id="3" name="TextBox 2">
            <a:extLst>
              <a:ext uri="{FF2B5EF4-FFF2-40B4-BE49-F238E27FC236}">
                <a16:creationId xmlns:a16="http://schemas.microsoft.com/office/drawing/2014/main" id="{B82B6922-0420-4FA8-8A1E-A5E19F0160CC}"/>
              </a:ext>
            </a:extLst>
          </p:cNvPr>
          <p:cNvSpPr txBox="1"/>
          <p:nvPr/>
        </p:nvSpPr>
        <p:spPr>
          <a:xfrm>
            <a:off x="2199861" y="1139687"/>
            <a:ext cx="3803374" cy="523220"/>
          </a:xfrm>
          <a:prstGeom prst="rect">
            <a:avLst/>
          </a:prstGeom>
          <a:noFill/>
        </p:spPr>
        <p:txBody>
          <a:bodyPr wrap="square" rtlCol="0">
            <a:spAutoFit/>
          </a:bodyPr>
          <a:lstStyle/>
          <a:p>
            <a:r>
              <a:rPr lang="en-US" sz="2800" dirty="0"/>
              <a:t>Graph Algorithms</a:t>
            </a:r>
          </a:p>
        </p:txBody>
      </p:sp>
    </p:spTree>
    <p:extLst>
      <p:ext uri="{BB962C8B-B14F-4D97-AF65-F5344CB8AC3E}">
        <p14:creationId xmlns:p14="http://schemas.microsoft.com/office/powerpoint/2010/main" val="216604159"/>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515291" y="365126"/>
            <a:ext cx="8447315" cy="723446"/>
          </a:xfrm>
        </p:spPr>
        <p:txBody>
          <a:bodyPr>
            <a:normAutofit/>
          </a:bodyPr>
          <a:lstStyle/>
          <a:p>
            <a:r>
              <a:rPr lang="en-US" sz="3200" dirty="0">
                <a:latin typeface="+mn-lt"/>
              </a:rPr>
              <a:t>Hash Functions </a:t>
            </a:r>
            <a:r>
              <a:rPr lang="en-US" sz="2800" dirty="0">
                <a:latin typeface="+mn-lt"/>
              </a:rPr>
              <a:t>– What makes a good hash function?</a:t>
            </a:r>
          </a:p>
        </p:txBody>
      </p:sp>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515291" y="1088572"/>
            <a:ext cx="9086806" cy="5547006"/>
          </a:xfrm>
        </p:spPr>
        <p:txBody>
          <a:bodyPr>
            <a:noAutofit/>
          </a:bodyPr>
          <a:lstStyle/>
          <a:p>
            <a:pPr marL="0" indent="0">
              <a:lnSpc>
                <a:spcPct val="100000"/>
              </a:lnSpc>
              <a:spcBef>
                <a:spcPts val="0"/>
              </a:spcBef>
              <a:spcAft>
                <a:spcPts val="600"/>
              </a:spcAft>
              <a:buNone/>
            </a:pPr>
            <a:r>
              <a:rPr lang="en-US" sz="2400" dirty="0">
                <a:latin typeface="Times New Roman" panose="02020603050405020304" pitchFamily="18" charset="0"/>
                <a:cs typeface="Times New Roman" panose="02020603050405020304" pitchFamily="18" charset="0"/>
              </a:rPr>
              <a:t>A Universal Hash Function for Strings</a:t>
            </a:r>
          </a:p>
          <a:p>
            <a:pPr marL="457200" indent="-457200">
              <a:lnSpc>
                <a:spcPct val="100000"/>
              </a:lnSpc>
              <a:spcBef>
                <a:spcPts val="0"/>
              </a:spcBef>
              <a:spcAft>
                <a:spcPts val="600"/>
              </a:spcAft>
            </a:pPr>
            <a:r>
              <a:rPr lang="en-US" sz="2400" dirty="0">
                <a:latin typeface="Times New Roman" panose="02020603050405020304" pitchFamily="18" charset="0"/>
                <a:cs typeface="Times New Roman" panose="02020603050405020304" pitchFamily="18" charset="0"/>
              </a:rPr>
              <a:t>Use a simple pseudo-random number generator for this purpose.</a:t>
            </a:r>
          </a:p>
          <a:p>
            <a:pPr marL="457200" lvl="1" indent="0">
              <a:lnSpc>
                <a:spcPct val="100000"/>
              </a:lnSpc>
              <a:spcBef>
                <a:spcPts val="0"/>
              </a:spcBef>
              <a:spcAft>
                <a:spcPts val="600"/>
              </a:spcAft>
              <a:buNone/>
            </a:pPr>
            <a:r>
              <a:rPr lang="en-US" sz="2200" dirty="0">
                <a:latin typeface="Times New Roman" panose="02020603050405020304" pitchFamily="18" charset="0"/>
                <a:cs typeface="Times New Roman" panose="02020603050405020304" pitchFamily="18" charset="0"/>
              </a:rPr>
              <a:t>hash(str, m)</a:t>
            </a:r>
          </a:p>
          <a:p>
            <a:pPr marL="457200" lvl="1" indent="0">
              <a:lnSpc>
                <a:spcPct val="100000"/>
              </a:lnSpc>
              <a:spcBef>
                <a:spcPts val="0"/>
              </a:spcBef>
              <a:spcAft>
                <a:spcPts val="600"/>
              </a:spcAft>
              <a:buNone/>
            </a:pPr>
            <a:r>
              <a:rPr lang="en-US" sz="2200" dirty="0">
                <a:latin typeface="Times New Roman" panose="02020603050405020304" pitchFamily="18" charset="0"/>
                <a:cs typeface="Times New Roman" panose="02020603050405020304" pitchFamily="18" charset="0"/>
              </a:rPr>
              <a:t>     h </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0; C </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31415; x </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27183;</a:t>
            </a:r>
          </a:p>
          <a:p>
            <a:pPr marL="457200" lvl="1" indent="0">
              <a:lnSpc>
                <a:spcPct val="100000"/>
              </a:lnSpc>
              <a:spcBef>
                <a:spcPts val="0"/>
              </a:spcBef>
              <a:spcAft>
                <a:spcPts val="600"/>
              </a:spcAft>
              <a:buNone/>
            </a:pPr>
            <a:r>
              <a:rPr lang="en-US" sz="2200" spc="-100" dirty="0">
                <a:latin typeface="Consolas" panose="020B0609020204030204" pitchFamily="49" charset="0"/>
                <a:ea typeface="Calibri" panose="020F0502020204030204" pitchFamily="34" charset="0"/>
                <a:cs typeface="Times New Roman" panose="02020603050405020304" pitchFamily="18" charset="0"/>
              </a:rPr>
              <a:t>  </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for (</a:t>
            </a:r>
            <a:r>
              <a:rPr lang="en-US" sz="2200" spc="-100" dirty="0" err="1">
                <a:effectLst/>
                <a:latin typeface="Consolas" panose="020B0609020204030204" pitchFamily="49" charset="0"/>
                <a:ea typeface="Calibri" panose="020F0502020204030204" pitchFamily="34" charset="0"/>
                <a:cs typeface="Times New Roman" panose="02020603050405020304" pitchFamily="18" charset="0"/>
              </a:rPr>
              <a:t>i</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 0 to n – 1) do {</a:t>
            </a:r>
          </a:p>
          <a:p>
            <a:pPr marL="457200" lvl="1" indent="0">
              <a:lnSpc>
                <a:spcPct val="100000"/>
              </a:lnSpc>
              <a:spcBef>
                <a:spcPts val="0"/>
              </a:spcBef>
              <a:spcAft>
                <a:spcPts val="600"/>
              </a:spcAft>
              <a:buNone/>
            </a:pPr>
            <a:r>
              <a:rPr lang="en-US" sz="2200" spc="-100" dirty="0">
                <a:latin typeface="Consolas" panose="020B0609020204030204" pitchFamily="49" charset="0"/>
                <a:ea typeface="Calibri" panose="020F0502020204030204" pitchFamily="34" charset="0"/>
                <a:cs typeface="Times New Roman" panose="02020603050405020304" pitchFamily="18" charset="0"/>
              </a:rPr>
              <a:t>      </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h ← (h * C + </a:t>
            </a:r>
            <a:r>
              <a:rPr lang="en-US" sz="2200" spc="-100" dirty="0" err="1">
                <a:effectLst/>
                <a:latin typeface="Consolas" panose="020B0609020204030204" pitchFamily="49" charset="0"/>
                <a:ea typeface="Calibri" panose="020F0502020204030204" pitchFamily="34" charset="0"/>
                <a:cs typeface="Times New Roman" panose="02020603050405020304" pitchFamily="18" charset="0"/>
              </a:rPr>
              <a:t>ord</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(c</a:t>
            </a:r>
            <a:r>
              <a:rPr lang="en-US" sz="2200" spc="-100" baseline="-25000" dirty="0">
                <a:effectLst/>
                <a:latin typeface="Consolas" panose="020B0609020204030204" pitchFamily="49" charset="0"/>
                <a:ea typeface="Calibri" panose="020F0502020204030204" pitchFamily="34" charset="0"/>
                <a:cs typeface="Times New Roman" panose="02020603050405020304" pitchFamily="18" charset="0"/>
              </a:rPr>
              <a:t>i</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mod m; </a:t>
            </a:r>
          </a:p>
          <a:p>
            <a:pPr marL="457200" lvl="1" indent="0">
              <a:lnSpc>
                <a:spcPct val="100000"/>
              </a:lnSpc>
              <a:spcBef>
                <a:spcPts val="0"/>
              </a:spcBef>
              <a:spcAft>
                <a:spcPts val="600"/>
              </a:spcAft>
              <a:buNone/>
            </a:pPr>
            <a:r>
              <a:rPr lang="en-US" sz="2200" spc="-100" dirty="0">
                <a:latin typeface="Consolas" panose="020B0609020204030204" pitchFamily="49" charset="0"/>
                <a:ea typeface="Calibri" panose="020F0502020204030204" pitchFamily="34" charset="0"/>
                <a:cs typeface="Times New Roman" panose="02020603050405020304" pitchFamily="18" charset="0"/>
              </a:rPr>
              <a:t>      C </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a:t>
            </a:r>
            <a:r>
              <a:rPr lang="en-US" sz="2200" spc="-100" dirty="0" err="1">
                <a:effectLst/>
                <a:latin typeface="Consolas" panose="020B0609020204030204" pitchFamily="49" charset="0"/>
                <a:ea typeface="Calibri" panose="020F0502020204030204" pitchFamily="34" charset="0"/>
                <a:cs typeface="Times New Roman" panose="02020603050405020304" pitchFamily="18" charset="0"/>
              </a:rPr>
              <a:t>C+x</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mod (m-1)}</a:t>
            </a:r>
          </a:p>
          <a:p>
            <a:pPr marL="457200" lvl="1" indent="0">
              <a:lnSpc>
                <a:spcPct val="100000"/>
              </a:lnSpc>
              <a:spcBef>
                <a:spcPts val="0"/>
              </a:spcBef>
              <a:spcAft>
                <a:spcPts val="600"/>
              </a:spcAft>
              <a:buNone/>
            </a:pP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if (h &lt; 0)  return h + m</a:t>
            </a:r>
          </a:p>
          <a:p>
            <a:pPr marL="457200" lvl="1" indent="0">
              <a:lnSpc>
                <a:spcPct val="100000"/>
              </a:lnSpc>
              <a:spcBef>
                <a:spcPts val="0"/>
              </a:spcBef>
              <a:spcAft>
                <a:spcPts val="600"/>
              </a:spcAft>
              <a:buNone/>
            </a:pPr>
            <a:r>
              <a:rPr lang="en-US" sz="2200" spc="-100" dirty="0">
                <a:latin typeface="Consolas" panose="020B0609020204030204" pitchFamily="49" charset="0"/>
                <a:ea typeface="Calibri" panose="020F0502020204030204" pitchFamily="34" charset="0"/>
                <a:cs typeface="Times New Roman" panose="02020603050405020304" pitchFamily="18" charset="0"/>
              </a:rPr>
              <a:t>  else return h;</a:t>
            </a:r>
            <a:endParaRPr lang="en-US" sz="2200" spc="-100" dirty="0">
              <a:effectLst/>
              <a:latin typeface="Consolas" panose="020B0609020204030204" pitchFamily="49" charset="0"/>
              <a:ea typeface="Calibri" panose="020F0502020204030204" pitchFamily="34" charset="0"/>
              <a:cs typeface="Times New Roman" panose="02020603050405020304" pitchFamily="18" charset="0"/>
            </a:endParaRPr>
          </a:p>
          <a:p>
            <a:pPr marL="457200" indent="-457200">
              <a:lnSpc>
                <a:spcPct val="100000"/>
              </a:lnSpc>
              <a:spcAft>
                <a:spcPts val="600"/>
              </a:spcAft>
            </a:pPr>
            <a:r>
              <a:rPr lang="en-US" sz="2200" dirty="0">
                <a:latin typeface="Times New Roman" panose="02020603050405020304" pitchFamily="18" charset="0"/>
                <a:cs typeface="Times New Roman" panose="02020603050405020304" pitchFamily="18" charset="0"/>
              </a:rPr>
              <a:t>This idea can be extended to integers by multiplying each bye by a random coefficient in the same manner.</a:t>
            </a:r>
          </a:p>
          <a:p>
            <a:pPr marL="457200" indent="-457200">
              <a:lnSpc>
                <a:spcPct val="100000"/>
              </a:lnSpc>
              <a:spcAft>
                <a:spcPts val="600"/>
              </a:spcAft>
            </a:pPr>
            <a:r>
              <a:rPr lang="en-US" sz="2200" dirty="0">
                <a:latin typeface="Times New Roman" panose="02020603050405020304" pitchFamily="18" charset="0"/>
                <a:cs typeface="Times New Roman" panose="02020603050405020304" pitchFamily="18" charset="0"/>
              </a:rPr>
              <a:t>It can shown that this method does produce a universal hash function under the assumption that the coefficients are truly random.</a:t>
            </a:r>
          </a:p>
        </p:txBody>
      </p:sp>
      <p:pic>
        <p:nvPicPr>
          <p:cNvPr id="4" name="Picture 3" descr="Image result for smiley face images">
            <a:extLst>
              <a:ext uri="{FF2B5EF4-FFF2-40B4-BE49-F238E27FC236}">
                <a16:creationId xmlns:a16="http://schemas.microsoft.com/office/drawing/2014/main" id="{0511C0D2-0DFD-4745-AF97-36B8A7A2F04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71310">
            <a:off x="630418" y="2239874"/>
            <a:ext cx="577659" cy="382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160532"/>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95061" y="3950070"/>
            <a:ext cx="10295291" cy="727032"/>
          </a:xfrm>
          <a:prstGeom prst="rect">
            <a:avLst/>
          </a:prstGeom>
          <a:solidFill>
            <a:srgbClr val="FFFF00"/>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515291" y="365126"/>
            <a:ext cx="8447315" cy="723446"/>
          </a:xfrm>
        </p:spPr>
        <p:txBody>
          <a:bodyPr>
            <a:normAutofit/>
          </a:bodyPr>
          <a:lstStyle/>
          <a:p>
            <a:r>
              <a:rPr lang="en-US" sz="3200" dirty="0">
                <a:latin typeface="+mn-lt"/>
              </a:rPr>
              <a:t>Hash Functions </a:t>
            </a:r>
            <a:r>
              <a:rPr lang="en-US" sz="2800" dirty="0">
                <a:latin typeface="+mn-lt"/>
              </a:rPr>
              <a:t>– What makes a good hash function?</a:t>
            </a:r>
          </a:p>
        </p:txBody>
      </p:sp>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515291" y="1483988"/>
            <a:ext cx="9086806" cy="4360758"/>
          </a:xfrm>
        </p:spPr>
        <p:txBody>
          <a:bodyPr>
            <a:noAutofit/>
          </a:bodyPr>
          <a:lstStyle/>
          <a:p>
            <a:pPr marL="0" indent="0">
              <a:lnSpc>
                <a:spcPct val="100000"/>
              </a:lnSpc>
              <a:spcBef>
                <a:spcPts val="0"/>
              </a:spcBef>
              <a:spcAft>
                <a:spcPts val="600"/>
              </a:spcAft>
              <a:buNone/>
            </a:pPr>
            <a:r>
              <a:rPr lang="en-US" sz="2400" dirty="0">
                <a:latin typeface="Times New Roman" panose="02020603050405020304" pitchFamily="18" charset="0"/>
                <a:cs typeface="Times New Roman" panose="02020603050405020304" pitchFamily="18" charset="0"/>
              </a:rPr>
              <a:t>A Universal Hash Function for Integers</a:t>
            </a:r>
          </a:p>
          <a:p>
            <a:pPr marL="457200" indent="-457200">
              <a:lnSpc>
                <a:spcPct val="100000"/>
              </a:lnSpc>
              <a:spcBef>
                <a:spcPts val="0"/>
              </a:spcBef>
              <a:spcAft>
                <a:spcPts val="600"/>
              </a:spcAft>
            </a:pPr>
            <a:r>
              <a:rPr lang="en-US" sz="2400" dirty="0">
                <a:latin typeface="Times New Roman" panose="02020603050405020304" pitchFamily="18" charset="0"/>
                <a:cs typeface="Times New Roman" panose="02020603050405020304" pitchFamily="18" charset="0"/>
              </a:rPr>
              <a:t>Let p be a large prime number such that every k key value is between 0 and p -1.</a:t>
            </a:r>
          </a:p>
          <a:p>
            <a:pPr marL="457200" indent="-457200">
              <a:lnSpc>
                <a:spcPct val="100000"/>
              </a:lnSpc>
              <a:spcBef>
                <a:spcPts val="0"/>
              </a:spcBef>
              <a:spcAft>
                <a:spcPts val="600"/>
              </a:spcAft>
            </a:pPr>
            <a:r>
              <a:rPr lang="en-US" sz="2400" dirty="0">
                <a:latin typeface="Times New Roman" panose="02020603050405020304" pitchFamily="18" charset="0"/>
                <a:cs typeface="Times New Roman" panose="02020603050405020304" pitchFamily="18" charset="0"/>
              </a:rPr>
              <a:t>Let a and b be integers smaller than p with a positive and be nonnegative.</a:t>
            </a:r>
          </a:p>
          <a:p>
            <a:pPr marL="457200" indent="-457200">
              <a:lnSpc>
                <a:spcPct val="100000"/>
              </a:lnSpc>
              <a:spcBef>
                <a:spcPts val="0"/>
              </a:spcBef>
              <a:spcAft>
                <a:spcPts val="600"/>
              </a:spcAft>
            </a:pPr>
            <a:r>
              <a:rPr lang="en-US" sz="2400" dirty="0">
                <a:latin typeface="Times New Roman" panose="02020603050405020304" pitchFamily="18" charset="0"/>
                <a:cs typeface="Times New Roman" panose="02020603050405020304" pitchFamily="18" charset="0"/>
              </a:rPr>
              <a:t>If a and b are selected randomly, then the hash function</a:t>
            </a:r>
          </a:p>
          <a:p>
            <a:pPr marL="0" indent="0">
              <a:lnSpc>
                <a:spcPct val="100000"/>
              </a:lnSpc>
              <a:spcBef>
                <a:spcPts val="0"/>
              </a:spcBef>
              <a:spcAft>
                <a:spcPts val="600"/>
              </a:spcAft>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t>
            </a:r>
            <a:r>
              <a:rPr lang="en-US" sz="2400" baseline="-25000" dirty="0" err="1">
                <a:latin typeface="Times New Roman" panose="02020603050405020304" pitchFamily="18" charset="0"/>
                <a:cs typeface="Times New Roman" panose="02020603050405020304" pitchFamily="18" charset="0"/>
              </a:rPr>
              <a:t>a.b</a:t>
            </a:r>
            <a:r>
              <a:rPr lang="en-US" sz="2400" baseline="-25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(k) = ((( </a:t>
            </a:r>
            <a:r>
              <a:rPr lang="en-US" sz="2400" dirty="0" err="1">
                <a:latin typeface="Times New Roman" panose="02020603050405020304" pitchFamily="18" charset="0"/>
                <a:cs typeface="Times New Roman" panose="02020603050405020304" pitchFamily="18" charset="0"/>
              </a:rPr>
              <a:t>ak</a:t>
            </a:r>
            <a:r>
              <a:rPr lang="en-US" sz="2400" dirty="0">
                <a:latin typeface="Times New Roman" panose="02020603050405020304" pitchFamily="18" charset="0"/>
                <a:cs typeface="Times New Roman" panose="02020603050405020304" pitchFamily="18" charset="0"/>
              </a:rPr>
              <a:t> + b) mod p)mod m)              …. I</a:t>
            </a:r>
          </a:p>
          <a:p>
            <a:pPr marL="0" indent="0">
              <a:lnSpc>
                <a:spcPct val="100000"/>
              </a:lnSpc>
              <a:spcBef>
                <a:spcPts val="0"/>
              </a:spcBef>
              <a:spcAft>
                <a:spcPts val="600"/>
              </a:spcAft>
              <a:buNone/>
            </a:pPr>
            <a:r>
              <a:rPr lang="en-US" sz="2400" dirty="0">
                <a:latin typeface="Times New Roman" panose="02020603050405020304" pitchFamily="18" charset="0"/>
                <a:cs typeface="Times New Roman" panose="02020603050405020304" pitchFamily="18" charset="0"/>
              </a:rPr>
              <a:t>      is universal.</a:t>
            </a:r>
          </a:p>
          <a:p>
            <a:pPr marL="0" indent="0">
              <a:lnSpc>
                <a:spcPct val="100000"/>
              </a:lnSpc>
              <a:spcBef>
                <a:spcPts val="0"/>
              </a:spcBef>
              <a:spcAft>
                <a:spcPts val="600"/>
              </a:spcAft>
              <a:buNone/>
            </a:pPr>
            <a:endParaRPr lang="en-US" sz="2200" dirty="0">
              <a:latin typeface="Times New Roman" panose="02020603050405020304" pitchFamily="18" charset="0"/>
              <a:cs typeface="Times New Roman" panose="02020603050405020304" pitchFamily="18" charset="0"/>
            </a:endParaRPr>
          </a:p>
        </p:txBody>
      </p:sp>
      <p:pic>
        <p:nvPicPr>
          <p:cNvPr id="4" name="Picture 3" descr="Image result for smiley face images">
            <a:extLst>
              <a:ext uri="{FF2B5EF4-FFF2-40B4-BE49-F238E27FC236}">
                <a16:creationId xmlns:a16="http://schemas.microsoft.com/office/drawing/2014/main" id="{0511C0D2-0DFD-4745-AF97-36B8A7A2F04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71310">
            <a:off x="630418" y="2239874"/>
            <a:ext cx="577659" cy="382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312633"/>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0B1EE2A-0D30-9DB3-B586-7E4AB3DFD99F}"/>
              </a:ext>
            </a:extLst>
          </p:cNvPr>
          <p:cNvSpPr txBox="1"/>
          <p:nvPr/>
        </p:nvSpPr>
        <p:spPr>
          <a:xfrm>
            <a:off x="1000708" y="4684960"/>
            <a:ext cx="10246441" cy="1623475"/>
          </a:xfrm>
          <a:prstGeom prst="rect">
            <a:avLst/>
          </a:prstGeom>
          <a:solidFill>
            <a:srgbClr val="FFFF00"/>
          </a:solidFill>
        </p:spPr>
        <p:txBody>
          <a:bodyPr wrap="square" rtlCol="0">
            <a:spAutoFit/>
          </a:bodyPr>
          <a:lstStyle/>
          <a:p>
            <a:endParaRPr lang="en-US" dirty="0"/>
          </a:p>
        </p:txBody>
      </p:sp>
      <p:sp>
        <p:nvSpPr>
          <p:cNvPr id="5" name="TextBox 4">
            <a:extLst>
              <a:ext uri="{FF2B5EF4-FFF2-40B4-BE49-F238E27FC236}">
                <a16:creationId xmlns:a16="http://schemas.microsoft.com/office/drawing/2014/main" id="{ECB202A1-F187-BCFD-D333-CAFA62A31E91}"/>
              </a:ext>
            </a:extLst>
          </p:cNvPr>
          <p:cNvSpPr txBox="1"/>
          <p:nvPr/>
        </p:nvSpPr>
        <p:spPr>
          <a:xfrm>
            <a:off x="1000708" y="1557851"/>
            <a:ext cx="10295291" cy="727032"/>
          </a:xfrm>
          <a:prstGeom prst="rect">
            <a:avLst/>
          </a:prstGeom>
          <a:solidFill>
            <a:srgbClr val="FFFF00"/>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533764" y="124980"/>
            <a:ext cx="9326880" cy="1002121"/>
          </a:xfrm>
        </p:spPr>
        <p:txBody>
          <a:bodyPr>
            <a:normAutofit/>
          </a:bodyPr>
          <a:lstStyle/>
          <a:p>
            <a:r>
              <a:rPr lang="en-US" sz="3600" dirty="0">
                <a:latin typeface="+mn-lt"/>
              </a:rPr>
              <a:t>Hash Functions </a:t>
            </a:r>
            <a:r>
              <a:rPr lang="en-US" sz="2800" dirty="0">
                <a:latin typeface="+mn-lt"/>
              </a:rPr>
              <a:t>– What makes a good hash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638472" y="1025501"/>
                <a:ext cx="9019764" cy="5504608"/>
              </a:xfrm>
            </p:spPr>
            <p:txBody>
              <a:bodyPr>
                <a:noAutofit/>
              </a:bodyPr>
              <a:lstStyle/>
              <a:p>
                <a:pPr marL="0" indent="0">
                  <a:lnSpc>
                    <a:spcPct val="100000"/>
                  </a:lnSpc>
                  <a:spcAft>
                    <a:spcPts val="300"/>
                  </a:spcAft>
                  <a:buNone/>
                </a:pPr>
                <a:r>
                  <a:rPr lang="en-US" sz="2400" dirty="0">
                    <a:solidFill>
                      <a:srgbClr val="0000FF"/>
                    </a:solidFill>
                    <a:cs typeface="Times New Roman" panose="02020603050405020304" pitchFamily="18" charset="0"/>
                  </a:rPr>
                  <a:t>Universe hashing</a:t>
                </a:r>
              </a:p>
              <a:p>
                <a:pPr marL="457200" indent="-457200">
                  <a:lnSpc>
                    <a:spcPct val="100000"/>
                  </a:lnSpc>
                  <a:spcAft>
                    <a:spcPts val="300"/>
                  </a:spcAft>
                </a:pPr>
                <a:r>
                  <a:rPr lang="en-US" sz="2200" dirty="0">
                    <a:solidFill>
                      <a:srgbClr val="0000FF"/>
                    </a:solidFill>
                    <a:latin typeface="Times New Roman" panose="02020603050405020304" pitchFamily="18" charset="0"/>
                    <a:cs typeface="Times New Roman" panose="02020603050405020304" pitchFamily="18" charset="0"/>
                  </a:rPr>
                  <a:t>Let U be a universe of keys, and let </a:t>
                </a:r>
                <a:r>
                  <a:rPr lang="en-US" sz="2200" i="1" dirty="0">
                    <a:solidFill>
                      <a:srgbClr val="0000FF"/>
                    </a:solidFill>
                    <a:latin typeface="Times New Roman" panose="02020603050405020304" pitchFamily="18" charset="0"/>
                    <a:cs typeface="Times New Roman" panose="02020603050405020304" pitchFamily="18" charset="0"/>
                  </a:rPr>
                  <a:t>H</a:t>
                </a:r>
                <a:r>
                  <a:rPr lang="en-US" sz="2200" dirty="0">
                    <a:solidFill>
                      <a:srgbClr val="0000FF"/>
                    </a:solidFill>
                    <a:latin typeface="Times New Roman" panose="02020603050405020304" pitchFamily="18" charset="0"/>
                    <a:cs typeface="Times New Roman" panose="02020603050405020304" pitchFamily="18" charset="0"/>
                  </a:rPr>
                  <a:t> be a finite collection of hash functions mapping U to {0, 1, 2, …, m-1}. </a:t>
                </a:r>
                <a:r>
                  <a:rPr lang="en-US" sz="2200" dirty="0">
                    <a:latin typeface="Times New Roman" panose="02020603050405020304" pitchFamily="18" charset="0"/>
                    <a:cs typeface="Times New Roman" panose="02020603050405020304" pitchFamily="18" charset="0"/>
                  </a:rPr>
                  <a:t>This collection is said to be </a:t>
                </a:r>
                <a:r>
                  <a:rPr lang="en-US" sz="2200" dirty="0">
                    <a:solidFill>
                      <a:srgbClr val="0000FF"/>
                    </a:solidFill>
                    <a:latin typeface="Times New Roman" panose="02020603050405020304" pitchFamily="18" charset="0"/>
                    <a:cs typeface="Times New Roman" panose="02020603050405020304" pitchFamily="18" charset="0"/>
                  </a:rPr>
                  <a:t>universal </a:t>
                </a:r>
                <a:r>
                  <a:rPr lang="en-US" sz="2200" dirty="0">
                    <a:latin typeface="Times New Roman" panose="02020603050405020304" pitchFamily="18" charset="0"/>
                    <a:cs typeface="Times New Roman" panose="02020603050405020304" pitchFamily="18" charset="0"/>
                  </a:rPr>
                  <a:t>if for each pair of distinct keys x, y </a:t>
                </a:r>
                <a14:m>
                  <m:oMath xmlns:m="http://schemas.openxmlformats.org/officeDocument/2006/math">
                    <m:r>
                      <a:rPr lang="en-US" sz="2200" i="1" dirty="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latin typeface="Times New Roman" panose="02020603050405020304" pitchFamily="18" charset="0"/>
                    <a:cs typeface="Times New Roman" panose="02020603050405020304" pitchFamily="18" charset="0"/>
                  </a:rPr>
                  <a:t> U, the number of hash functions h </a:t>
                </a:r>
                <a14:m>
                  <m:oMath xmlns:m="http://schemas.openxmlformats.org/officeDocument/2006/math">
                    <m:r>
                      <a:rPr lang="en-US" sz="2200" i="1" dirty="0">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H</a:t>
                </a:r>
                <a:r>
                  <a:rPr lang="en-US" sz="2200" dirty="0">
                    <a:latin typeface="Times New Roman" panose="02020603050405020304" pitchFamily="18" charset="0"/>
                    <a:cs typeface="Times New Roman" panose="02020603050405020304" pitchFamily="18" charset="0"/>
                  </a:rPr>
                  <a:t> for which h(x) = h(y) is precisely </a:t>
                </a:r>
                <a14:m>
                  <m:oMath xmlns:m="http://schemas.openxmlformats.org/officeDocument/2006/math">
                    <m:f>
                      <m:fPr>
                        <m:ctrlPr>
                          <a:rPr lang="en-US" sz="220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𝐻</m:t>
                        </m:r>
                        <m:r>
                          <a:rPr lang="en-US" sz="2200" b="0" i="1" smtClean="0">
                            <a:latin typeface="Cambria Math" panose="02040503050406030204" pitchFamily="18" charset="0"/>
                            <a:cs typeface="Times New Roman" panose="02020603050405020304" pitchFamily="18" charset="0"/>
                          </a:rPr>
                          <m:t>|</m:t>
                        </m:r>
                      </m:num>
                      <m:den>
                        <m:r>
                          <a:rPr lang="en-US" sz="2200" b="0" i="1" smtClean="0">
                            <a:latin typeface="Cambria Math" panose="02040503050406030204" pitchFamily="18" charset="0"/>
                            <a:cs typeface="Times New Roman" panose="02020603050405020304" pitchFamily="18" charset="0"/>
                          </a:rPr>
                          <m:t>𝑚</m:t>
                        </m:r>
                      </m:den>
                    </m:f>
                    <m:r>
                      <a:rPr lang="en-US" sz="2200" b="0" i="1" smtClean="0">
                        <a:latin typeface="Cambria Math" panose="02040503050406030204" pitchFamily="18" charset="0"/>
                        <a:cs typeface="Times New Roman" panose="02020603050405020304" pitchFamily="18" charset="0"/>
                      </a:rPr>
                      <m:t>.</m:t>
                    </m:r>
                  </m:oMath>
                </a14:m>
                <a:endParaRPr lang="en-US" sz="2200" b="0" dirty="0">
                  <a:latin typeface="Times New Roman" panose="02020603050405020304" pitchFamily="18" charset="0"/>
                  <a:cs typeface="Times New Roman" panose="02020603050405020304" pitchFamily="18" charset="0"/>
                </a:endParaRPr>
              </a:p>
              <a:p>
                <a:pPr marL="914400" lvl="1" indent="-457200">
                  <a:lnSpc>
                    <a:spcPct val="100000"/>
                  </a:lnSpc>
                  <a:spcAft>
                    <a:spcPts val="300"/>
                  </a:spcAft>
                </a:pPr>
                <a:r>
                  <a:rPr lang="en-US" sz="2200" dirty="0">
                    <a:solidFill>
                      <a:schemeClr val="tx1"/>
                    </a:solidFill>
                    <a:latin typeface="Times New Roman" panose="02020603050405020304" pitchFamily="18" charset="0"/>
                    <a:cs typeface="Times New Roman" panose="02020603050405020304" pitchFamily="18" charset="0"/>
                  </a:rPr>
                  <a:t>If h is chosen uniformly at random from </a:t>
                </a:r>
                <a:r>
                  <a:rPr lang="en-US" sz="2200" i="1" dirty="0">
                    <a:solidFill>
                      <a:schemeClr val="tx1"/>
                    </a:solidFill>
                    <a:latin typeface="Times New Roman" panose="02020603050405020304" pitchFamily="18" charset="0"/>
                    <a:cs typeface="Times New Roman" panose="02020603050405020304" pitchFamily="18" charset="0"/>
                  </a:rPr>
                  <a:t>H</a:t>
                </a:r>
                <a:r>
                  <a:rPr lang="en-US" sz="2200" dirty="0">
                    <a:solidFill>
                      <a:schemeClr val="tx1"/>
                    </a:solidFill>
                    <a:latin typeface="Times New Roman" panose="02020603050405020304" pitchFamily="18" charset="0"/>
                    <a:cs typeface="Times New Roman" panose="02020603050405020304" pitchFamily="18" charset="0"/>
                  </a:rPr>
                  <a:t>, the probability of a collision between x and y is: </a:t>
                </a:r>
              </a:p>
              <a:p>
                <a:pPr marL="457200" lvl="1" indent="0">
                  <a:lnSpc>
                    <a:spcPct val="100000"/>
                  </a:lnSpc>
                  <a:spcAft>
                    <a:spcPts val="300"/>
                  </a:spcAft>
                  <a:buNone/>
                </a:pPr>
                <a:r>
                  <a:rPr lang="en-US" sz="2200" dirty="0">
                    <a:solidFill>
                      <a:schemeClr val="tx1"/>
                    </a:solidFill>
                  </a:rPr>
                  <a:t> 	</a:t>
                </a:r>
                <a14:m>
                  <m:oMath xmlns:m="http://schemas.openxmlformats.org/officeDocument/2006/math">
                    <m:f>
                      <m:fPr>
                        <m:ctrlPr>
                          <a:rPr lang="en-US" sz="2200" i="1" smtClean="0">
                            <a:solidFill>
                              <a:schemeClr val="tx1"/>
                            </a:solidFill>
                            <a:latin typeface="Cambria Math" panose="02040503050406030204" pitchFamily="18" charset="0"/>
                          </a:rPr>
                        </m:ctrlPr>
                      </m:fPr>
                      <m:num>
                        <m:r>
                          <a:rPr lang="en-US" sz="2200" b="0" i="1" smtClean="0">
                            <a:solidFill>
                              <a:schemeClr val="tx1"/>
                            </a:solidFill>
                            <a:latin typeface="Cambria Math" panose="02040503050406030204" pitchFamily="18" charset="0"/>
                          </a:rPr>
                          <m:t># </m:t>
                        </m:r>
                        <m:r>
                          <a:rPr lang="en-US" sz="2200" b="0" i="1" smtClean="0">
                            <a:solidFill>
                              <a:schemeClr val="tx1"/>
                            </a:solidFill>
                            <a:latin typeface="Cambria Math" panose="02040503050406030204" pitchFamily="18" charset="0"/>
                          </a:rPr>
                          <m:t>𝑓𝑢𝑛𝑐𝑡𝑖𝑜𝑛𝑠</m:t>
                        </m:r>
                        <m:r>
                          <a:rPr lang="en-US" sz="2200" b="0" i="1" smtClean="0">
                            <a:solidFill>
                              <a:schemeClr val="tx1"/>
                            </a:solidFill>
                            <a:latin typeface="Cambria Math" panose="02040503050406030204" pitchFamily="18" charset="0"/>
                          </a:rPr>
                          <m:t> </m:t>
                        </m:r>
                        <m:r>
                          <a:rPr lang="en-US" sz="2200" b="0" i="1" smtClean="0">
                            <a:solidFill>
                              <a:schemeClr val="tx1"/>
                            </a:solidFill>
                            <a:latin typeface="Cambria Math" panose="02040503050406030204" pitchFamily="18" charset="0"/>
                          </a:rPr>
                          <m:t>𝑡h𝑎𝑡</m:t>
                        </m:r>
                        <m:r>
                          <a:rPr lang="en-US" sz="2200" b="0" i="1" smtClean="0">
                            <a:solidFill>
                              <a:schemeClr val="tx1"/>
                            </a:solidFill>
                            <a:latin typeface="Cambria Math" panose="02040503050406030204" pitchFamily="18" charset="0"/>
                          </a:rPr>
                          <m:t> </m:t>
                        </m:r>
                        <m:r>
                          <a:rPr lang="en-US" sz="2200" b="0" i="1" smtClean="0">
                            <a:solidFill>
                              <a:schemeClr val="tx1"/>
                            </a:solidFill>
                            <a:latin typeface="Cambria Math" panose="02040503050406030204" pitchFamily="18" charset="0"/>
                          </a:rPr>
                          <m:t>𝑚𝑎𝑝</m:t>
                        </m:r>
                        <m:r>
                          <a:rPr lang="en-US" sz="2200" b="0" i="1" smtClean="0">
                            <a:solidFill>
                              <a:schemeClr val="tx1"/>
                            </a:solidFill>
                            <a:latin typeface="Cambria Math" panose="02040503050406030204" pitchFamily="18" charset="0"/>
                          </a:rPr>
                          <m:t> </m:t>
                        </m:r>
                        <m:r>
                          <a:rPr lang="en-US" sz="2200" b="0" i="1" smtClean="0">
                            <a:solidFill>
                              <a:schemeClr val="tx1"/>
                            </a:solidFill>
                            <a:latin typeface="Cambria Math" panose="02040503050406030204" pitchFamily="18" charset="0"/>
                          </a:rPr>
                          <m:t>𝑥</m:t>
                        </m:r>
                        <m:r>
                          <a:rPr lang="en-US" sz="2200" b="0" i="1" smtClean="0">
                            <a:solidFill>
                              <a:schemeClr val="tx1"/>
                            </a:solidFill>
                            <a:latin typeface="Cambria Math" panose="02040503050406030204" pitchFamily="18" charset="0"/>
                          </a:rPr>
                          <m:t> </m:t>
                        </m:r>
                        <m:r>
                          <a:rPr lang="en-US" sz="2200" b="0" i="1" smtClean="0">
                            <a:solidFill>
                              <a:schemeClr val="tx1"/>
                            </a:solidFill>
                            <a:latin typeface="Cambria Math" panose="02040503050406030204" pitchFamily="18" charset="0"/>
                          </a:rPr>
                          <m:t>𝑎𝑛𝑑</m:t>
                        </m:r>
                        <m:r>
                          <a:rPr lang="en-US" sz="2200" b="0" i="1" smtClean="0">
                            <a:solidFill>
                              <a:schemeClr val="tx1"/>
                            </a:solidFill>
                            <a:latin typeface="Cambria Math" panose="02040503050406030204" pitchFamily="18" charset="0"/>
                          </a:rPr>
                          <m:t> </m:t>
                        </m:r>
                        <m:r>
                          <a:rPr lang="en-US" sz="2200" b="0" i="1" smtClean="0">
                            <a:solidFill>
                              <a:schemeClr val="tx1"/>
                            </a:solidFill>
                            <a:latin typeface="Cambria Math" panose="02040503050406030204" pitchFamily="18" charset="0"/>
                          </a:rPr>
                          <m:t>𝑦</m:t>
                        </m:r>
                        <m:r>
                          <a:rPr lang="en-US" sz="2200" b="0" i="1" smtClean="0">
                            <a:solidFill>
                              <a:schemeClr val="tx1"/>
                            </a:solidFill>
                            <a:latin typeface="Cambria Math" panose="02040503050406030204" pitchFamily="18" charset="0"/>
                          </a:rPr>
                          <m:t> </m:t>
                        </m:r>
                        <m:r>
                          <a:rPr lang="en-US" sz="2200" b="0" i="1" smtClean="0">
                            <a:solidFill>
                              <a:schemeClr val="tx1"/>
                            </a:solidFill>
                            <a:latin typeface="Cambria Math" panose="02040503050406030204" pitchFamily="18" charset="0"/>
                          </a:rPr>
                          <m:t>𝑡𝑜</m:t>
                        </m:r>
                        <m:r>
                          <a:rPr lang="en-US" sz="2200" b="0" i="1" smtClean="0">
                            <a:solidFill>
                              <a:schemeClr val="tx1"/>
                            </a:solidFill>
                            <a:latin typeface="Cambria Math" panose="02040503050406030204" pitchFamily="18" charset="0"/>
                          </a:rPr>
                          <m:t> </m:t>
                        </m:r>
                        <m:r>
                          <a:rPr lang="en-US" sz="2200" b="0" i="1" smtClean="0">
                            <a:solidFill>
                              <a:schemeClr val="tx1"/>
                            </a:solidFill>
                            <a:latin typeface="Cambria Math" panose="02040503050406030204" pitchFamily="18" charset="0"/>
                          </a:rPr>
                          <m:t>𝑡h𝑒</m:t>
                        </m:r>
                        <m:r>
                          <a:rPr lang="en-US" sz="2200" b="0" i="1" smtClean="0">
                            <a:solidFill>
                              <a:schemeClr val="tx1"/>
                            </a:solidFill>
                            <a:latin typeface="Cambria Math" panose="02040503050406030204" pitchFamily="18" charset="0"/>
                          </a:rPr>
                          <m:t> </m:t>
                        </m:r>
                        <m:r>
                          <a:rPr lang="en-US" sz="2200" b="0" i="1" smtClean="0">
                            <a:solidFill>
                              <a:schemeClr val="tx1"/>
                            </a:solidFill>
                            <a:latin typeface="Cambria Math" panose="02040503050406030204" pitchFamily="18" charset="0"/>
                          </a:rPr>
                          <m:t>𝑠𝑎𝑚𝑒</m:t>
                        </m:r>
                        <m:r>
                          <a:rPr lang="en-US" sz="2200" b="0" i="1" smtClean="0">
                            <a:solidFill>
                              <a:schemeClr val="tx1"/>
                            </a:solidFill>
                            <a:latin typeface="Cambria Math" panose="02040503050406030204" pitchFamily="18" charset="0"/>
                          </a:rPr>
                          <m:t> </m:t>
                        </m:r>
                        <m:r>
                          <a:rPr lang="en-US" sz="2200" b="0" i="1" smtClean="0">
                            <a:solidFill>
                              <a:schemeClr val="tx1"/>
                            </a:solidFill>
                            <a:latin typeface="Cambria Math" panose="02040503050406030204" pitchFamily="18" charset="0"/>
                          </a:rPr>
                          <m:t>𝑠𝑙𝑜𝑡</m:t>
                        </m:r>
                      </m:num>
                      <m:den>
                        <m:r>
                          <a:rPr lang="en-US" sz="2200" b="0" i="1" smtClean="0">
                            <a:solidFill>
                              <a:schemeClr val="tx1"/>
                            </a:solidFill>
                            <a:latin typeface="Cambria Math" panose="02040503050406030204" pitchFamily="18" charset="0"/>
                          </a:rPr>
                          <m:t>𝑇𝑜𝑡𝑎𝑙</m:t>
                        </m:r>
                        <m:r>
                          <a:rPr lang="en-US" sz="2200" b="0" i="1" smtClean="0">
                            <a:solidFill>
                              <a:schemeClr val="tx1"/>
                            </a:solidFill>
                            <a:latin typeface="Cambria Math" panose="02040503050406030204" pitchFamily="18" charset="0"/>
                          </a:rPr>
                          <m:t> # </m:t>
                        </m:r>
                        <m:r>
                          <a:rPr lang="en-US" sz="2200" b="0" i="1" smtClean="0">
                            <a:solidFill>
                              <a:schemeClr val="tx1"/>
                            </a:solidFill>
                            <a:latin typeface="Cambria Math" panose="02040503050406030204" pitchFamily="18" charset="0"/>
                          </a:rPr>
                          <m:t>𝑜𝑓</m:t>
                        </m:r>
                        <m:r>
                          <a:rPr lang="en-US" sz="2200" b="0" i="1" smtClean="0">
                            <a:solidFill>
                              <a:schemeClr val="tx1"/>
                            </a:solidFill>
                            <a:latin typeface="Cambria Math" panose="02040503050406030204" pitchFamily="18" charset="0"/>
                          </a:rPr>
                          <m:t> </m:t>
                        </m:r>
                        <m:r>
                          <a:rPr lang="en-US" sz="2200" b="0" i="1" smtClean="0">
                            <a:solidFill>
                              <a:schemeClr val="tx1"/>
                            </a:solidFill>
                            <a:latin typeface="Cambria Math" panose="02040503050406030204" pitchFamily="18" charset="0"/>
                          </a:rPr>
                          <m:t>𝑓𝑢𝑛𝑐𝑡𝑖𝑜𝑛𝑠</m:t>
                        </m:r>
                      </m:den>
                    </m:f>
                  </m:oMath>
                </a14:m>
                <a:r>
                  <a:rPr lang="en-US" sz="2200"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f>
                      <m:fPr>
                        <m:ctrlPr>
                          <a:rPr lang="en-US" sz="2200" i="1" smtClean="0">
                            <a:solidFill>
                              <a:schemeClr val="tx1"/>
                            </a:solidFill>
                            <a:latin typeface="Cambria Math" panose="02040503050406030204" pitchFamily="18" charset="0"/>
                          </a:rPr>
                        </m:ctrlPr>
                      </m:fPr>
                      <m:num>
                        <m:f>
                          <m:fPr>
                            <m:ctrlPr>
                              <a:rPr lang="en-US" sz="2200" i="1" smtClean="0">
                                <a:solidFill>
                                  <a:schemeClr val="tx1"/>
                                </a:solidFill>
                                <a:latin typeface="Cambria Math" panose="02040503050406030204" pitchFamily="18" charset="0"/>
                              </a:rPr>
                            </m:ctrlPr>
                          </m:fPr>
                          <m:num>
                            <m:r>
                              <a:rPr lang="en-US" sz="2200" b="0" i="1" smtClean="0">
                                <a:solidFill>
                                  <a:schemeClr val="tx1"/>
                                </a:solidFill>
                                <a:latin typeface="Cambria Math" panose="02040503050406030204" pitchFamily="18" charset="0"/>
                              </a:rPr>
                              <m:t>|</m:t>
                            </m:r>
                            <m:r>
                              <a:rPr lang="en-US" sz="2200" b="0" i="1" smtClean="0">
                                <a:solidFill>
                                  <a:schemeClr val="tx1"/>
                                </a:solidFill>
                                <a:latin typeface="Cambria Math" panose="02040503050406030204" pitchFamily="18" charset="0"/>
                              </a:rPr>
                              <m:t>𝐻</m:t>
                            </m:r>
                            <m:r>
                              <a:rPr lang="en-US" sz="2200" b="0" i="1" smtClean="0">
                                <a:solidFill>
                                  <a:schemeClr val="tx1"/>
                                </a:solidFill>
                                <a:latin typeface="Cambria Math" panose="02040503050406030204" pitchFamily="18" charset="0"/>
                              </a:rPr>
                              <m:t>|</m:t>
                            </m:r>
                          </m:num>
                          <m:den>
                            <m:r>
                              <a:rPr lang="en-US" sz="2200" b="0" i="1" smtClean="0">
                                <a:solidFill>
                                  <a:schemeClr val="tx1"/>
                                </a:solidFill>
                                <a:latin typeface="Cambria Math" panose="02040503050406030204" pitchFamily="18" charset="0"/>
                              </a:rPr>
                              <m:t>𝑚</m:t>
                            </m:r>
                          </m:den>
                        </m:f>
                      </m:num>
                      <m:den>
                        <m:r>
                          <a:rPr lang="en-US" sz="2200" b="0" i="1" smtClean="0">
                            <a:solidFill>
                              <a:schemeClr val="tx1"/>
                            </a:solidFill>
                            <a:latin typeface="Cambria Math" panose="02040503050406030204" pitchFamily="18" charset="0"/>
                          </a:rPr>
                          <m:t>|</m:t>
                        </m:r>
                        <m:r>
                          <a:rPr lang="en-US" sz="2200" b="0" i="1" smtClean="0">
                            <a:solidFill>
                              <a:schemeClr val="tx1"/>
                            </a:solidFill>
                            <a:latin typeface="Cambria Math" panose="02040503050406030204" pitchFamily="18" charset="0"/>
                          </a:rPr>
                          <m:t>𝐻</m:t>
                        </m:r>
                        <m:r>
                          <a:rPr lang="en-US" sz="2200" b="0" i="1" smtClean="0">
                            <a:solidFill>
                              <a:schemeClr val="tx1"/>
                            </a:solidFill>
                            <a:latin typeface="Cambria Math" panose="02040503050406030204" pitchFamily="18" charset="0"/>
                          </a:rPr>
                          <m:t>|</m:t>
                        </m:r>
                      </m:den>
                    </m:f>
                  </m:oMath>
                </a14:m>
                <a:r>
                  <a:rPr lang="en-US" sz="2200"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f>
                      <m:fPr>
                        <m:ctrlPr>
                          <a:rPr lang="en-US" sz="2200" i="1" smtClean="0">
                            <a:solidFill>
                              <a:schemeClr val="tx1"/>
                            </a:solidFill>
                            <a:latin typeface="Cambria Math" panose="02040503050406030204" pitchFamily="18" charset="0"/>
                          </a:rPr>
                        </m:ctrlPr>
                      </m:fPr>
                      <m:num>
                        <m:r>
                          <a:rPr lang="en-US" sz="2200" b="0" i="1" smtClean="0">
                            <a:solidFill>
                              <a:schemeClr val="tx1"/>
                            </a:solidFill>
                            <a:latin typeface="Cambria Math" panose="02040503050406030204" pitchFamily="18" charset="0"/>
                          </a:rPr>
                          <m:t>1</m:t>
                        </m:r>
                      </m:num>
                      <m:den>
                        <m:r>
                          <a:rPr lang="en-US" sz="2200" b="0" i="1" smtClean="0">
                            <a:solidFill>
                              <a:schemeClr val="tx1"/>
                            </a:solidFill>
                            <a:latin typeface="Cambria Math" panose="02040503050406030204" pitchFamily="18" charset="0"/>
                          </a:rPr>
                          <m:t>𝑚</m:t>
                        </m:r>
                      </m:den>
                    </m:f>
                  </m:oMath>
                </a14:m>
                <a:r>
                  <a:rPr lang="en-US" sz="2200" dirty="0">
                    <a:solidFill>
                      <a:schemeClr val="tx1"/>
                    </a:solidFill>
                    <a:latin typeface="Times New Roman" panose="02020603050405020304" pitchFamily="18" charset="0"/>
                    <a:cs typeface="Times New Roman" panose="02020603050405020304" pitchFamily="18" charset="0"/>
                  </a:rPr>
                  <a:t>.</a:t>
                </a:r>
              </a:p>
              <a:p>
                <a:pPr marL="914400" lvl="1" indent="-457200">
                  <a:lnSpc>
                    <a:spcPct val="100000"/>
                  </a:lnSpc>
                  <a:spcAft>
                    <a:spcPts val="300"/>
                  </a:spcAft>
                </a:pPr>
                <a:r>
                  <a:rPr lang="en-US" sz="2200" dirty="0">
                    <a:solidFill>
                      <a:srgbClr val="0000FF"/>
                    </a:solidFill>
                    <a:latin typeface="Times New Roman" panose="02020603050405020304" pitchFamily="18" charset="0"/>
                    <a:cs typeface="Times New Roman" panose="02020603050405020304" pitchFamily="18" charset="0"/>
                  </a:rPr>
                  <a:t>i.e., with a hash function randomly chosen from </a:t>
                </a:r>
                <a:r>
                  <a:rPr lang="en-US" sz="2200" i="1" dirty="0">
                    <a:solidFill>
                      <a:srgbClr val="0000FF"/>
                    </a:solidFill>
                    <a:latin typeface="Times New Roman" panose="02020603050405020304" pitchFamily="18" charset="0"/>
                    <a:cs typeface="Times New Roman" panose="02020603050405020304" pitchFamily="18" charset="0"/>
                  </a:rPr>
                  <a:t>H</a:t>
                </a:r>
                <a:r>
                  <a:rPr lang="en-US" sz="2200" dirty="0">
                    <a:solidFill>
                      <a:srgbClr val="0000FF"/>
                    </a:solidFill>
                    <a:latin typeface="Times New Roman" panose="02020603050405020304" pitchFamily="18" charset="0"/>
                    <a:cs typeface="Times New Roman" panose="02020603050405020304" pitchFamily="18" charset="0"/>
                  </a:rPr>
                  <a:t>, the chance of a collision between x and y when x </a:t>
                </a:r>
                <a14:m>
                  <m:oMath xmlns:m="http://schemas.openxmlformats.org/officeDocument/2006/math">
                    <m:r>
                      <a:rPr lang="en-US" sz="22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solidFill>
                      <a:srgbClr val="0000FF"/>
                    </a:solidFill>
                    <a:latin typeface="Times New Roman" panose="02020603050405020304" pitchFamily="18" charset="0"/>
                    <a:cs typeface="Times New Roman" panose="02020603050405020304" pitchFamily="18" charset="0"/>
                  </a:rPr>
                  <a:t>  y is exactly  </a:t>
                </a:r>
                <a14:m>
                  <m:oMath xmlns:m="http://schemas.openxmlformats.org/officeDocument/2006/math">
                    <m:f>
                      <m:fPr>
                        <m:ctrlPr>
                          <a:rPr lang="en-US" sz="2200" i="1" smtClean="0">
                            <a:solidFill>
                              <a:srgbClr val="0000FF"/>
                            </a:solidFill>
                            <a:latin typeface="Cambria Math" panose="02040503050406030204" pitchFamily="18" charset="0"/>
                            <a:cs typeface="Times New Roman" panose="02020603050405020304" pitchFamily="18" charset="0"/>
                          </a:rPr>
                        </m:ctrlPr>
                      </m:fPr>
                      <m:num>
                        <m:r>
                          <a:rPr lang="en-US" sz="2200" b="0" i="1" smtClean="0">
                            <a:solidFill>
                              <a:srgbClr val="0000FF"/>
                            </a:solidFill>
                            <a:latin typeface="Cambria Math" panose="02040503050406030204" pitchFamily="18" charset="0"/>
                            <a:cs typeface="Times New Roman" panose="02020603050405020304" pitchFamily="18" charset="0"/>
                          </a:rPr>
                          <m:t>1</m:t>
                        </m:r>
                      </m:num>
                      <m:den>
                        <m:r>
                          <a:rPr lang="en-US" sz="2200" b="0" i="1" smtClean="0">
                            <a:solidFill>
                              <a:srgbClr val="0000FF"/>
                            </a:solidFill>
                            <a:latin typeface="Cambria Math" panose="02040503050406030204" pitchFamily="18" charset="0"/>
                            <a:cs typeface="Times New Roman" panose="02020603050405020304" pitchFamily="18" charset="0"/>
                          </a:rPr>
                          <m:t>𝑚</m:t>
                        </m:r>
                      </m:den>
                    </m:f>
                  </m:oMath>
                </a14:m>
                <a:r>
                  <a:rPr lang="en-US" sz="2200" dirty="0">
                    <a:solidFill>
                      <a:srgbClr val="0000FF"/>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which is exactly the chance of collision if h(x) and h(y) are randomly chosen from the set {0, 1, 2, …, m-1}. </a:t>
                </a:r>
              </a:p>
              <a:p>
                <a:pPr marL="457200" lvl="1" indent="0">
                  <a:lnSpc>
                    <a:spcPct val="100000"/>
                  </a:lnSpc>
                  <a:spcAft>
                    <a:spcPts val="300"/>
                  </a:spcAft>
                  <a:buNone/>
                </a:pPr>
                <a:endParaRPr lang="en-US" sz="2200" dirty="0"/>
              </a:p>
            </p:txBody>
          </p:sp>
        </mc:Choice>
        <mc:Fallback xmlns="">
          <p:sp>
            <p:nvSpPr>
              <p:cNvPr id="3" name="Content Placeholder 2">
                <a:extLst>
                  <a:ext uri="{FF2B5EF4-FFF2-40B4-BE49-F238E27FC236}">
                    <a16:creationId xmlns:a16="http://schemas.microsoft.com/office/drawing/2014/main" id="{E1D04753-A56B-4DD9-9689-2924ADFF8C76}"/>
                  </a:ext>
                </a:extLst>
              </p:cNvPr>
              <p:cNvSpPr>
                <a:spLocks noGrp="1" noRot="1" noChangeAspect="1" noMove="1" noResize="1" noEditPoints="1" noAdjustHandles="1" noChangeArrowheads="1" noChangeShapeType="1" noTextEdit="1"/>
              </p:cNvSpPr>
              <p:nvPr>
                <p:ph idx="1"/>
              </p:nvPr>
            </p:nvSpPr>
            <p:spPr>
              <a:xfrm>
                <a:off x="1638472" y="1025501"/>
                <a:ext cx="9019764" cy="5504608"/>
              </a:xfrm>
              <a:blipFill>
                <a:blip r:embed="rId2"/>
                <a:stretch>
                  <a:fillRect l="-1082" t="-886"/>
                </a:stretch>
              </a:blipFill>
            </p:spPr>
            <p:txBody>
              <a:bodyPr/>
              <a:lstStyle/>
              <a:p>
                <a:r>
                  <a:rPr lang="en-US">
                    <a:noFill/>
                  </a:rPr>
                  <a:t> </a:t>
                </a:r>
              </a:p>
            </p:txBody>
          </p:sp>
        </mc:Fallback>
      </mc:AlternateContent>
    </p:spTree>
    <p:extLst>
      <p:ext uri="{BB962C8B-B14F-4D97-AF65-F5344CB8AC3E}">
        <p14:creationId xmlns:p14="http://schemas.microsoft.com/office/powerpoint/2010/main" val="1380977395"/>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428205" y="365125"/>
            <a:ext cx="8281852" cy="793115"/>
          </a:xfrm>
        </p:spPr>
        <p:txBody>
          <a:bodyPr>
            <a:normAutofit/>
          </a:bodyPr>
          <a:lstStyle/>
          <a:p>
            <a:r>
              <a:rPr lang="en-US" sz="3200" dirty="0">
                <a:latin typeface="+mn-lt"/>
              </a:rPr>
              <a:t>Hash Functions </a:t>
            </a:r>
            <a:r>
              <a:rPr lang="en-US" sz="2800" dirty="0">
                <a:latin typeface="+mn-lt"/>
              </a:rPr>
              <a:t>– What makes a good hash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515290" y="1158240"/>
                <a:ext cx="9571810" cy="5503817"/>
              </a:xfrm>
            </p:spPr>
            <p:txBody>
              <a:bodyPr>
                <a:normAutofit fontScale="92500" lnSpcReduction="10000"/>
              </a:bodyPr>
              <a:lstStyle/>
              <a:p>
                <a:pPr marL="0" indent="0">
                  <a:spcAft>
                    <a:spcPts val="1200"/>
                  </a:spcAft>
                  <a:buNone/>
                </a:pPr>
                <a:r>
                  <a:rPr lang="en-US" sz="3100" dirty="0">
                    <a:cs typeface="Times New Roman" panose="02020603050405020304" pitchFamily="18" charset="0"/>
                  </a:rPr>
                  <a:t>Universe hashing: </a:t>
                </a:r>
              </a:p>
              <a:p>
                <a:pPr marL="0" indent="0">
                  <a:spcAft>
                    <a:spcPts val="1200"/>
                  </a:spcAft>
                  <a:buNone/>
                </a:pPr>
                <a:r>
                  <a:rPr lang="en-US" sz="2600" dirty="0">
                    <a:solidFill>
                      <a:srgbClr val="0000FF"/>
                    </a:solidFill>
                    <a:latin typeface="Times New Roman" panose="02020603050405020304" pitchFamily="18" charset="0"/>
                    <a:cs typeface="Times New Roman" panose="02020603050405020304" pitchFamily="18" charset="0"/>
                  </a:rPr>
                  <a:t>The following theorem shows that a universal class of hash functions gives good average-case behavior</a:t>
                </a:r>
              </a:p>
              <a:p>
                <a:pPr marL="0" indent="0">
                  <a:lnSpc>
                    <a:spcPct val="120000"/>
                  </a:lnSpc>
                  <a:spcAft>
                    <a:spcPts val="1200"/>
                  </a:spcAft>
                  <a:buNone/>
                </a:pPr>
                <a:r>
                  <a:rPr lang="en-US" sz="2600" dirty="0">
                    <a:solidFill>
                      <a:srgbClr val="0000FF"/>
                    </a:solidFill>
                    <a:latin typeface="Times New Roman" panose="02020603050405020304" pitchFamily="18" charset="0"/>
                    <a:cs typeface="Times New Roman" panose="02020603050405020304" pitchFamily="18" charset="0"/>
                  </a:rPr>
                  <a:t>Theorem 12.3:  If h is chosen from a universal collection H of hash functions and is used to hash n keys into table T of size m, where n </a:t>
                </a:r>
                <a14:m>
                  <m:oMath xmlns:m="http://schemas.openxmlformats.org/officeDocument/2006/math">
                    <m:r>
                      <a:rPr lang="en-US" sz="26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600" dirty="0">
                    <a:solidFill>
                      <a:srgbClr val="0000FF"/>
                    </a:solidFill>
                    <a:latin typeface="Times New Roman" panose="02020603050405020304" pitchFamily="18" charset="0"/>
                    <a:cs typeface="Times New Roman" panose="02020603050405020304" pitchFamily="18" charset="0"/>
                  </a:rPr>
                  <a:t> m, then the expected number E of collisions involving a particular key x is less than 1.  In other words,</a:t>
                </a:r>
              </a:p>
              <a:p>
                <a:pPr marL="0" indent="0">
                  <a:lnSpc>
                    <a:spcPct val="120000"/>
                  </a:lnSpc>
                  <a:spcAft>
                    <a:spcPts val="1200"/>
                  </a:spcAft>
                  <a:buNone/>
                </a:pPr>
                <a:r>
                  <a:rPr lang="en-US" sz="2600" dirty="0">
                    <a:solidFill>
                      <a:srgbClr val="0000FF"/>
                    </a:solidFill>
                    <a:latin typeface="Times New Roman" panose="02020603050405020304" pitchFamily="18" charset="0"/>
                    <a:cs typeface="Times New Roman" panose="02020603050405020304" pitchFamily="18" charset="0"/>
                  </a:rPr>
                  <a:t>        E[# of collisions with x]  &lt;  </a:t>
                </a:r>
                <a14:m>
                  <m:oMath xmlns:m="http://schemas.openxmlformats.org/officeDocument/2006/math">
                    <m:f>
                      <m:fPr>
                        <m:ctrlPr>
                          <a:rPr lang="en-US" sz="2600" i="1" smtClean="0">
                            <a:solidFill>
                              <a:srgbClr val="0000FF"/>
                            </a:solidFill>
                            <a:latin typeface="Cambria Math" panose="02040503050406030204" pitchFamily="18" charset="0"/>
                            <a:cs typeface="Times New Roman" panose="02020603050405020304" pitchFamily="18" charset="0"/>
                          </a:rPr>
                        </m:ctrlPr>
                      </m:fPr>
                      <m:num>
                        <m:r>
                          <a:rPr lang="en-US" sz="2600" b="0" i="1" smtClean="0">
                            <a:solidFill>
                              <a:srgbClr val="0000FF"/>
                            </a:solidFill>
                            <a:latin typeface="Cambria Math" panose="02040503050406030204" pitchFamily="18" charset="0"/>
                            <a:cs typeface="Times New Roman" panose="02020603050405020304" pitchFamily="18" charset="0"/>
                          </a:rPr>
                          <m:t>𝑛</m:t>
                        </m:r>
                      </m:num>
                      <m:den>
                        <m:r>
                          <a:rPr lang="en-US" sz="2600" b="0" i="1" smtClean="0">
                            <a:solidFill>
                              <a:srgbClr val="0000FF"/>
                            </a:solidFill>
                            <a:latin typeface="Cambria Math" panose="02040503050406030204" pitchFamily="18" charset="0"/>
                            <a:cs typeface="Times New Roman" panose="02020603050405020304" pitchFamily="18" charset="0"/>
                          </a:rPr>
                          <m:t>𝑚</m:t>
                        </m:r>
                      </m:den>
                    </m:f>
                  </m:oMath>
                </a14:m>
                <a:r>
                  <a:rPr lang="en-US" sz="2600" dirty="0">
                    <a:solidFill>
                      <a:srgbClr val="0000FF"/>
                    </a:solidFill>
                    <a:latin typeface="Times New Roman" panose="02020603050405020304" pitchFamily="18" charset="0"/>
                    <a:cs typeface="Times New Roman" panose="02020603050405020304" pitchFamily="18" charset="0"/>
                  </a:rPr>
                  <a:t>,</a:t>
                </a:r>
              </a:p>
              <a:p>
                <a:pPr marL="0" indent="0">
                  <a:lnSpc>
                    <a:spcPct val="120000"/>
                  </a:lnSpc>
                  <a:spcAft>
                    <a:spcPts val="1200"/>
                  </a:spcAft>
                  <a:buNone/>
                </a:pPr>
                <a:r>
                  <a:rPr lang="en-US" sz="2600" dirty="0">
                    <a:latin typeface="Times New Roman" panose="02020603050405020304" pitchFamily="18" charset="0"/>
                    <a:cs typeface="Times New Roman" panose="02020603050405020304" pitchFamily="18" charset="0"/>
                  </a:rPr>
                  <a:t>where </a:t>
                </a:r>
                <a14:m>
                  <m:oMath xmlns:m="http://schemas.openxmlformats.org/officeDocument/2006/math">
                    <m:f>
                      <m:fPr>
                        <m:ctrlPr>
                          <a:rPr lang="en-US" sz="2600" i="1" smtClean="0">
                            <a:solidFill>
                              <a:srgbClr val="0000FF"/>
                            </a:solidFill>
                            <a:latin typeface="Cambria Math" panose="02040503050406030204" pitchFamily="18" charset="0"/>
                            <a:cs typeface="Times New Roman" panose="02020603050405020304" pitchFamily="18" charset="0"/>
                          </a:rPr>
                        </m:ctrlPr>
                      </m:fPr>
                      <m:num>
                        <m:r>
                          <a:rPr lang="en-US" sz="2600" b="0" i="1" smtClean="0">
                            <a:solidFill>
                              <a:srgbClr val="0000FF"/>
                            </a:solidFill>
                            <a:latin typeface="Cambria Math" panose="02040503050406030204" pitchFamily="18" charset="0"/>
                            <a:cs typeface="Times New Roman" panose="02020603050405020304" pitchFamily="18" charset="0"/>
                          </a:rPr>
                          <m:t>𝑛</m:t>
                        </m:r>
                      </m:num>
                      <m:den>
                        <m:r>
                          <a:rPr lang="en-US" sz="2600" b="0" i="1" smtClean="0">
                            <a:solidFill>
                              <a:srgbClr val="0000FF"/>
                            </a:solidFill>
                            <a:latin typeface="Cambria Math" panose="02040503050406030204" pitchFamily="18" charset="0"/>
                            <a:cs typeface="Times New Roman" panose="02020603050405020304" pitchFamily="18" charset="0"/>
                          </a:rPr>
                          <m:t>𝑚</m:t>
                        </m:r>
                      </m:den>
                    </m:f>
                  </m:oMath>
                </a14:m>
                <a:r>
                  <a:rPr lang="en-US" sz="2600" dirty="0">
                    <a:latin typeface="Times New Roman" panose="02020603050405020304" pitchFamily="18" charset="0"/>
                    <a:cs typeface="Times New Roman" panose="02020603050405020304" pitchFamily="18" charset="0"/>
                  </a:rPr>
                  <a:t> = α = load factor of hash table</a:t>
                </a:r>
              </a:p>
              <a:p>
                <a:pPr marL="0" indent="0">
                  <a:lnSpc>
                    <a:spcPct val="120000"/>
                  </a:lnSpc>
                  <a:spcAft>
                    <a:spcPts val="1200"/>
                  </a:spcAft>
                  <a:buNone/>
                </a:pPr>
                <a:r>
                  <a:rPr lang="en-US" sz="2600" dirty="0">
                    <a:latin typeface="Times New Roman" panose="02020603050405020304" pitchFamily="18" charset="0"/>
                    <a:cs typeface="Times New Roman" panose="02020603050405020304" pitchFamily="18" charset="0"/>
                  </a:rPr>
                  <a:t>Proof:</a:t>
                </a:r>
              </a:p>
            </p:txBody>
          </p:sp>
        </mc:Choice>
        <mc:Fallback xmlns="">
          <p:sp>
            <p:nvSpPr>
              <p:cNvPr id="3" name="Content Placeholder 2">
                <a:extLst>
                  <a:ext uri="{FF2B5EF4-FFF2-40B4-BE49-F238E27FC236}">
                    <a16:creationId xmlns:a16="http://schemas.microsoft.com/office/drawing/2014/main" id="{E1D04753-A56B-4DD9-9689-2924ADFF8C76}"/>
                  </a:ext>
                </a:extLst>
              </p:cNvPr>
              <p:cNvSpPr>
                <a:spLocks noGrp="1" noRot="1" noChangeAspect="1" noMove="1" noResize="1" noEditPoints="1" noAdjustHandles="1" noChangeArrowheads="1" noChangeShapeType="1" noTextEdit="1"/>
              </p:cNvSpPr>
              <p:nvPr>
                <p:ph idx="1"/>
              </p:nvPr>
            </p:nvSpPr>
            <p:spPr>
              <a:xfrm>
                <a:off x="1515290" y="1158240"/>
                <a:ext cx="9571810" cy="5503817"/>
              </a:xfrm>
              <a:blipFill>
                <a:blip r:embed="rId2"/>
                <a:stretch>
                  <a:fillRect l="-1401" t="-2547" r="-64" b="-2215"/>
                </a:stretch>
              </a:blipFill>
            </p:spPr>
            <p:txBody>
              <a:bodyPr/>
              <a:lstStyle/>
              <a:p>
                <a:r>
                  <a:rPr lang="en-US">
                    <a:noFill/>
                  </a:rPr>
                  <a:t> </a:t>
                </a:r>
              </a:p>
            </p:txBody>
          </p:sp>
        </mc:Fallback>
      </mc:AlternateContent>
    </p:spTree>
    <p:extLst>
      <p:ext uri="{BB962C8B-B14F-4D97-AF65-F5344CB8AC3E}">
        <p14:creationId xmlns:p14="http://schemas.microsoft.com/office/powerpoint/2010/main" val="982339467"/>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428205" y="365125"/>
            <a:ext cx="8281852" cy="793115"/>
          </a:xfrm>
        </p:spPr>
        <p:txBody>
          <a:bodyPr>
            <a:normAutofit/>
          </a:bodyPr>
          <a:lstStyle/>
          <a:p>
            <a:r>
              <a:rPr lang="en-US" sz="3200" dirty="0">
                <a:latin typeface="+mn-lt"/>
              </a:rPr>
              <a:t>Hash Functions </a:t>
            </a:r>
            <a:r>
              <a:rPr lang="en-US" sz="2800" dirty="0">
                <a:latin typeface="+mn-lt"/>
              </a:rPr>
              <a:t>– What makes a good hash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515291" y="1158240"/>
                <a:ext cx="9022080" cy="5503817"/>
              </a:xfrm>
            </p:spPr>
            <p:txBody>
              <a:bodyPr>
                <a:normAutofit fontScale="92500" lnSpcReduction="20000"/>
              </a:bodyPr>
              <a:lstStyle/>
              <a:p>
                <a:pPr marL="0" indent="0">
                  <a:spcAft>
                    <a:spcPts val="1200"/>
                  </a:spcAft>
                  <a:buNone/>
                </a:pPr>
                <a:r>
                  <a:rPr lang="en-US" sz="3100" dirty="0">
                    <a:cs typeface="Times New Roman" panose="02020603050405020304" pitchFamily="18" charset="0"/>
                  </a:rPr>
                  <a:t>Universe hashing: </a:t>
                </a:r>
              </a:p>
              <a:p>
                <a:pPr marL="0" indent="0">
                  <a:spcAft>
                    <a:spcPts val="1200"/>
                  </a:spcAft>
                  <a:buNone/>
                </a:pPr>
                <a:r>
                  <a:rPr lang="en-US" sz="2400" dirty="0">
                    <a:solidFill>
                      <a:srgbClr val="0000FF"/>
                    </a:solidFill>
                    <a:latin typeface="Times New Roman" panose="02020603050405020304" pitchFamily="18" charset="0"/>
                    <a:cs typeface="Times New Roman" panose="02020603050405020304" pitchFamily="18" charset="0"/>
                  </a:rPr>
                  <a:t>Theorem 12.3:  If h is chosen from a universal collection H of hash functions and is used to hash n keys into table T of size m, where n </a:t>
                </a:r>
                <a14:m>
                  <m:oMath xmlns:m="http://schemas.openxmlformats.org/officeDocument/2006/math">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m, then the expected number of collisions involving a particular key x is less than 1.</a:t>
                </a:r>
              </a:p>
              <a:p>
                <a:pPr marL="0" indent="0">
                  <a:lnSpc>
                    <a:spcPct val="120000"/>
                  </a:lnSpc>
                  <a:spcBef>
                    <a:spcPts val="600"/>
                  </a:spcBef>
                  <a:spcAft>
                    <a:spcPts val="1200"/>
                  </a:spcAft>
                  <a:buNone/>
                </a:pPr>
                <a:r>
                  <a:rPr lang="en-US" sz="2400" dirty="0">
                    <a:latin typeface="Times New Roman" panose="02020603050405020304" pitchFamily="18" charset="0"/>
                    <a:cs typeface="Times New Roman" panose="02020603050405020304" pitchFamily="18" charset="0"/>
                  </a:rPr>
                  <a:t>Proof: For each pair of distinct keys y, z, let a random variable, </a:t>
                </a:r>
                <a:r>
                  <a:rPr lang="en-US" sz="2400" dirty="0" err="1">
                    <a:latin typeface="Times New Roman" panose="02020603050405020304" pitchFamily="18" charset="0"/>
                    <a:cs typeface="Times New Roman" panose="02020603050405020304" pitchFamily="18" charset="0"/>
                  </a:rPr>
                  <a:t>c</a:t>
                </a:r>
                <a:r>
                  <a:rPr lang="en-US" sz="2400" baseline="-25000" dirty="0" err="1">
                    <a:latin typeface="Times New Roman" panose="02020603050405020304" pitchFamily="18" charset="0"/>
                    <a:cs typeface="Times New Roman" panose="02020603050405020304" pitchFamily="18" charset="0"/>
                  </a:rPr>
                  <a:t>yz</a:t>
                </a:r>
                <a:r>
                  <a:rPr lang="en-US" sz="2400" dirty="0">
                    <a:latin typeface="Times New Roman" panose="02020603050405020304" pitchFamily="18" charset="0"/>
                    <a:cs typeface="Times New Roman" panose="02020603050405020304" pitchFamily="18" charset="0"/>
                  </a:rPr>
                  <a:t> = 1 if h(y) = h(z) (i.e., if y and z collide using h), and </a:t>
                </a:r>
                <a:r>
                  <a:rPr lang="en-US" sz="2400" dirty="0" err="1">
                    <a:latin typeface="Times New Roman" panose="02020603050405020304" pitchFamily="18" charset="0"/>
                    <a:cs typeface="Times New Roman" panose="02020603050405020304" pitchFamily="18" charset="0"/>
                  </a:rPr>
                  <a:t>c</a:t>
                </a:r>
                <a:r>
                  <a:rPr lang="en-US" sz="2400" baseline="-25000" dirty="0" err="1">
                    <a:latin typeface="Times New Roman" panose="02020603050405020304" pitchFamily="18" charset="0"/>
                    <a:cs typeface="Times New Roman" panose="02020603050405020304" pitchFamily="18" charset="0"/>
                  </a:rPr>
                  <a:t>yz</a:t>
                </a:r>
                <a:r>
                  <a:rPr lang="en-US" sz="2400" dirty="0">
                    <a:latin typeface="Times New Roman" panose="02020603050405020304" pitchFamily="18" charset="0"/>
                    <a:cs typeface="Times New Roman" panose="02020603050405020304" pitchFamily="18" charset="0"/>
                  </a:rPr>
                  <a:t> = 0 otherwise. Since,</a:t>
                </a:r>
                <a:r>
                  <a:rPr lang="en-US" sz="2400" dirty="0">
                    <a:solidFill>
                      <a:srgbClr val="0000FF"/>
                    </a:solidFill>
                    <a:latin typeface="Times New Roman" panose="02020603050405020304" pitchFamily="18" charset="0"/>
                    <a:cs typeface="Times New Roman" panose="02020603050405020304" pitchFamily="18" charset="0"/>
                  </a:rPr>
                  <a:t> with a hash function randomly chosen from </a:t>
                </a:r>
                <a:r>
                  <a:rPr lang="en-US" sz="2400" i="1" dirty="0">
                    <a:solidFill>
                      <a:srgbClr val="0000FF"/>
                    </a:solidFill>
                    <a:latin typeface="Times New Roman" panose="02020603050405020304" pitchFamily="18" charset="0"/>
                    <a:cs typeface="Times New Roman" panose="02020603050405020304" pitchFamily="18" charset="0"/>
                  </a:rPr>
                  <a:t>H</a:t>
                </a:r>
                <a:r>
                  <a:rPr lang="en-US" sz="2400" dirty="0">
                    <a:solidFill>
                      <a:srgbClr val="0000FF"/>
                    </a:solidFill>
                    <a:latin typeface="Times New Roman" panose="02020603050405020304" pitchFamily="18" charset="0"/>
                    <a:cs typeface="Times New Roman" panose="02020603050405020304" pitchFamily="18" charset="0"/>
                  </a:rPr>
                  <a:t>, the chance of a collision between y and z when y </a:t>
                </a:r>
                <a14:m>
                  <m:oMath xmlns:m="http://schemas.openxmlformats.org/officeDocument/2006/math">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z is exactly  </a:t>
                </a:r>
                <a14:m>
                  <m:oMath xmlns:m="http://schemas.openxmlformats.org/officeDocument/2006/math">
                    <m:f>
                      <m:fPr>
                        <m:ctrlPr>
                          <a:rPr lang="en-US" sz="2400" i="1">
                            <a:solidFill>
                              <a:srgbClr val="0000FF"/>
                            </a:solidFill>
                            <a:latin typeface="Cambria Math" panose="02040503050406030204" pitchFamily="18" charset="0"/>
                            <a:cs typeface="Times New Roman" panose="02020603050405020304" pitchFamily="18" charset="0"/>
                          </a:rPr>
                        </m:ctrlPr>
                      </m:fPr>
                      <m:num>
                        <m:r>
                          <a:rPr lang="en-US" sz="2400" i="1">
                            <a:solidFill>
                              <a:srgbClr val="0000FF"/>
                            </a:solidFill>
                            <a:latin typeface="Cambria Math" panose="02040503050406030204" pitchFamily="18" charset="0"/>
                            <a:cs typeface="Times New Roman" panose="02020603050405020304" pitchFamily="18" charset="0"/>
                          </a:rPr>
                          <m:t>1</m:t>
                        </m:r>
                      </m:num>
                      <m:den>
                        <m:r>
                          <a:rPr lang="en-US" sz="2400" i="1">
                            <a:solidFill>
                              <a:srgbClr val="0000FF"/>
                            </a:solidFill>
                            <a:latin typeface="Cambria Math" panose="02040503050406030204" pitchFamily="18" charset="0"/>
                            <a:cs typeface="Times New Roman" panose="02020603050405020304" pitchFamily="18" charset="0"/>
                          </a:rPr>
                          <m:t>𝑚</m:t>
                        </m:r>
                      </m:den>
                    </m:f>
                  </m:oMath>
                </a14:m>
                <a:r>
                  <a:rPr lang="en-US" sz="2400" dirty="0">
                    <a:solidFill>
                      <a:srgbClr val="0000FF"/>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then the expected value of the random variable </a:t>
                </a:r>
                <a:r>
                  <a:rPr lang="en-US" sz="2400" dirty="0" err="1">
                    <a:latin typeface="Times New Roman" panose="02020603050405020304" pitchFamily="18" charset="0"/>
                    <a:cs typeface="Times New Roman" panose="02020603050405020304" pitchFamily="18" charset="0"/>
                  </a:rPr>
                  <a:t>c</a:t>
                </a:r>
                <a:r>
                  <a:rPr lang="en-US" sz="2400" baseline="-25000" dirty="0" err="1">
                    <a:latin typeface="Times New Roman" panose="02020603050405020304" pitchFamily="18" charset="0"/>
                    <a:cs typeface="Times New Roman" panose="02020603050405020304" pitchFamily="18" charset="0"/>
                  </a:rPr>
                  <a:t>yz</a:t>
                </a:r>
                <a:r>
                  <a:rPr lang="en-US" sz="2400" dirty="0">
                    <a:latin typeface="Times New Roman" panose="02020603050405020304" pitchFamily="18" charset="0"/>
                    <a:cs typeface="Times New Roman" panose="02020603050405020304" pitchFamily="18" charset="0"/>
                  </a:rPr>
                  <a:t> is  E[</a:t>
                </a:r>
                <a:r>
                  <a:rPr lang="en-US" sz="2400" dirty="0" err="1">
                    <a:latin typeface="Times New Roman" panose="02020603050405020304" pitchFamily="18" charset="0"/>
                    <a:cs typeface="Times New Roman" panose="02020603050405020304" pitchFamily="18" charset="0"/>
                  </a:rPr>
                  <a:t>c</a:t>
                </a:r>
                <a:r>
                  <a:rPr lang="en-US" sz="2400" baseline="-25000" dirty="0" err="1">
                    <a:latin typeface="Times New Roman" panose="02020603050405020304" pitchFamily="18" charset="0"/>
                    <a:cs typeface="Times New Roman" panose="02020603050405020304" pitchFamily="18" charset="0"/>
                  </a:rPr>
                  <a:t>yz</a:t>
                </a:r>
                <a:r>
                  <a:rPr lang="en-US" sz="2400" dirty="0">
                    <a:latin typeface="Times New Roman" panose="02020603050405020304" pitchFamily="18" charset="0"/>
                    <a:cs typeface="Times New Roman" panose="02020603050405020304" pitchFamily="18" charset="0"/>
                  </a:rPr>
                  <a:t> ] = </a:t>
                </a:r>
                <a14:m>
                  <m:oMath xmlns:m="http://schemas.openxmlformats.org/officeDocument/2006/math">
                    <m:f>
                      <m:fPr>
                        <m:ctrlPr>
                          <a:rPr lang="en-US" sz="2400" i="1">
                            <a:latin typeface="Cambria Math" panose="02040503050406030204" pitchFamily="18" charset="0"/>
                            <a:cs typeface="Times New Roman" panose="02020603050405020304" pitchFamily="18" charset="0"/>
                          </a:rPr>
                        </m:ctrlPr>
                      </m:fPr>
                      <m:num>
                        <m:r>
                          <a:rPr lang="en-US" sz="2400" i="1">
                            <a:latin typeface="Cambria Math" panose="02040503050406030204" pitchFamily="18" charset="0"/>
                            <a:cs typeface="Times New Roman" panose="02020603050405020304" pitchFamily="18" charset="0"/>
                          </a:rPr>
                          <m:t>1</m:t>
                        </m:r>
                      </m:num>
                      <m:den>
                        <m:r>
                          <a:rPr lang="en-US" sz="2400" i="1">
                            <a:latin typeface="Cambria Math" panose="02040503050406030204" pitchFamily="18" charset="0"/>
                            <a:cs typeface="Times New Roman" panose="02020603050405020304" pitchFamily="18" charset="0"/>
                          </a:rPr>
                          <m:t>𝑚</m:t>
                        </m:r>
                      </m:den>
                    </m:f>
                  </m:oMath>
                </a14:m>
                <a:r>
                  <a:rPr lang="en-US" sz="2400" dirty="0">
                    <a:latin typeface="Times New Roman" panose="02020603050405020304" pitchFamily="18" charset="0"/>
                    <a:cs typeface="Times New Roman" panose="02020603050405020304" pitchFamily="18" charset="0"/>
                  </a:rPr>
                  <a:t>.</a:t>
                </a:r>
              </a:p>
              <a:p>
                <a:pPr marL="0" indent="0">
                  <a:lnSpc>
                    <a:spcPct val="120000"/>
                  </a:lnSpc>
                  <a:spcBef>
                    <a:spcPts val="600"/>
                  </a:spcBef>
                  <a:spcAft>
                    <a:spcPts val="1200"/>
                  </a:spcAft>
                  <a:buNone/>
                </a:pPr>
                <a:r>
                  <a:rPr lang="en-US" sz="2400" dirty="0">
                    <a:latin typeface="Times New Roman" panose="02020603050405020304" pitchFamily="18" charset="0"/>
                    <a:cs typeface="Times New Roman" panose="02020603050405020304" pitchFamily="18" charset="0"/>
                  </a:rPr>
                  <a:t>Let </a:t>
                </a:r>
                <a:r>
                  <a:rPr lang="en-US" sz="2400" dirty="0" err="1">
                    <a:latin typeface="Times New Roman" panose="02020603050405020304" pitchFamily="18" charset="0"/>
                    <a:cs typeface="Times New Roman" panose="02020603050405020304" pitchFamily="18" charset="0"/>
                  </a:rPr>
                  <a:t>C</a:t>
                </a:r>
                <a:r>
                  <a:rPr lang="en-US" sz="2400" baseline="-25000" dirty="0" err="1">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be the total number of collisions involving key x in a hash table T of size m containing n keys. Then, the expectation of collisions involving x,  E[</a:t>
                </a:r>
                <a:r>
                  <a:rPr lang="en-US" sz="2400" dirty="0" err="1">
                    <a:latin typeface="Times New Roman" panose="02020603050405020304" pitchFamily="18" charset="0"/>
                    <a:cs typeface="Times New Roman" panose="02020603050405020304" pitchFamily="18" charset="0"/>
                  </a:rPr>
                  <a:t>C</a:t>
                </a:r>
                <a:r>
                  <a:rPr lang="en-US" sz="2400" baseline="-25000" dirty="0" err="1">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 =  </a:t>
                </a:r>
                <a14:m>
                  <m:oMath xmlns:m="http://schemas.openxmlformats.org/officeDocument/2006/math">
                    <m:nary>
                      <m:naryPr>
                        <m:chr m:val="∑"/>
                        <m:supHide m:val="on"/>
                        <m:ctrlPr>
                          <a:rPr lang="en-US" sz="2400" i="1" smtClean="0">
                            <a:latin typeface="Cambria Math" panose="02040503050406030204" pitchFamily="18" charset="0"/>
                            <a:cs typeface="Times New Roman" panose="02020603050405020304" pitchFamily="18" charset="0"/>
                          </a:rPr>
                        </m:ctrlPr>
                      </m:naryPr>
                      <m:sub>
                        <m:r>
                          <m:rPr>
                            <m:brk m:alnAt="7"/>
                          </m:rP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𝑇</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𝑥</m:t>
                        </m:r>
                      </m:sub>
                      <m:sup/>
                      <m:e>
                        <m:r>
                          <m:rPr>
                            <m:nor/>
                          </m:rPr>
                          <a:rPr lang="en-US" sz="2400" dirty="0">
                            <a:latin typeface="Times New Roman" panose="02020603050405020304" pitchFamily="18" charset="0"/>
                            <a:cs typeface="Times New Roman" panose="02020603050405020304" pitchFamily="18" charset="0"/>
                          </a:rPr>
                          <m:t>E</m:t>
                        </m:r>
                        <m:r>
                          <m:rPr>
                            <m:nor/>
                          </m:rPr>
                          <a:rPr lang="en-US" sz="2400" dirty="0">
                            <a:latin typeface="Times New Roman" panose="02020603050405020304" pitchFamily="18" charset="0"/>
                            <a:cs typeface="Times New Roman" panose="02020603050405020304" pitchFamily="18" charset="0"/>
                          </a:rPr>
                          <m:t>[</m:t>
                        </m:r>
                        <m:r>
                          <m:rPr>
                            <m:nor/>
                          </m:rPr>
                          <a:rPr lang="en-US" sz="2400" b="0" i="0" dirty="0" smtClean="0">
                            <a:latin typeface="Times New Roman" panose="02020603050405020304" pitchFamily="18" charset="0"/>
                            <a:cs typeface="Times New Roman" panose="02020603050405020304" pitchFamily="18" charset="0"/>
                          </a:rPr>
                          <m:t>C</m:t>
                        </m:r>
                        <m:r>
                          <m:rPr>
                            <m:nor/>
                          </m:rPr>
                          <a:rPr lang="en-US" sz="2400" baseline="-25000" dirty="0">
                            <a:latin typeface="Times New Roman" panose="02020603050405020304" pitchFamily="18" charset="0"/>
                            <a:cs typeface="Times New Roman" panose="02020603050405020304" pitchFamily="18" charset="0"/>
                          </a:rPr>
                          <m:t>xy</m:t>
                        </m:r>
                        <m:r>
                          <m:rPr>
                            <m:nor/>
                          </m:rPr>
                          <a:rPr lang="en-US" sz="2400" dirty="0">
                            <a:latin typeface="Times New Roman" panose="02020603050405020304" pitchFamily="18" charset="0"/>
                            <a:cs typeface="Times New Roman" panose="02020603050405020304" pitchFamily="18" charset="0"/>
                          </a:rPr>
                          <m:t> ]</m:t>
                        </m:r>
                      </m:e>
                    </m:nary>
                    <m:r>
                      <a:rPr lang="en-US" sz="2400" b="0" i="0" smtClean="0">
                        <a:latin typeface="Cambria Math" panose="02040503050406030204" pitchFamily="18" charset="0"/>
                        <a:cs typeface="Times New Roman" panose="02020603050405020304" pitchFamily="18" charset="0"/>
                      </a:rPr>
                      <m:t>= </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 −1</m:t>
                        </m:r>
                      </m:num>
                      <m:den>
                        <m:r>
                          <a:rPr lang="en-US" sz="2400" b="0" i="1" smtClean="0">
                            <a:latin typeface="Cambria Math" panose="02040503050406030204" pitchFamily="18" charset="0"/>
                            <a:cs typeface="Times New Roman" panose="02020603050405020304" pitchFamily="18" charset="0"/>
                          </a:rPr>
                          <m:t>𝑚</m:t>
                        </m:r>
                      </m:den>
                    </m:f>
                    <m:r>
                      <a:rPr lang="en-US" sz="2400" b="0" i="0" smtClean="0">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 using E[X + Y] = E[X} + E[Y].          Since n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m, we have E[</a:t>
                </a:r>
                <a:r>
                  <a:rPr lang="en-US" sz="2400" dirty="0" err="1">
                    <a:latin typeface="Times New Roman" panose="02020603050405020304" pitchFamily="18" charset="0"/>
                    <a:cs typeface="Times New Roman" panose="02020603050405020304" pitchFamily="18" charset="0"/>
                  </a:rPr>
                  <a:t>C</a:t>
                </a:r>
                <a:r>
                  <a:rPr lang="en-US" sz="2400" baseline="-25000" dirty="0" err="1">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 &lt; 1.</a:t>
                </a:r>
              </a:p>
            </p:txBody>
          </p:sp>
        </mc:Choice>
        <mc:Fallback xmlns="">
          <p:sp>
            <p:nvSpPr>
              <p:cNvPr id="3" name="Content Placeholder 2">
                <a:extLst>
                  <a:ext uri="{FF2B5EF4-FFF2-40B4-BE49-F238E27FC236}">
                    <a16:creationId xmlns:a16="http://schemas.microsoft.com/office/drawing/2014/main" id="{E1D04753-A56B-4DD9-9689-2924ADFF8C76}"/>
                  </a:ext>
                </a:extLst>
              </p:cNvPr>
              <p:cNvSpPr>
                <a:spLocks noGrp="1" noRot="1" noChangeAspect="1" noMove="1" noResize="1" noEditPoints="1" noAdjustHandles="1" noChangeArrowheads="1" noChangeShapeType="1" noTextEdit="1"/>
              </p:cNvSpPr>
              <p:nvPr>
                <p:ph idx="1"/>
              </p:nvPr>
            </p:nvSpPr>
            <p:spPr>
              <a:xfrm>
                <a:off x="1515291" y="1158240"/>
                <a:ext cx="9022080" cy="5503817"/>
              </a:xfrm>
              <a:blipFill>
                <a:blip r:embed="rId2"/>
                <a:stretch>
                  <a:fillRect l="-1486" t="-3212"/>
                </a:stretch>
              </a:blipFill>
            </p:spPr>
            <p:txBody>
              <a:bodyPr/>
              <a:lstStyle/>
              <a:p>
                <a:r>
                  <a:rPr lang="en-US">
                    <a:noFill/>
                  </a:rPr>
                  <a:t> </a:t>
                </a:r>
              </a:p>
            </p:txBody>
          </p:sp>
        </mc:Fallback>
      </mc:AlternateContent>
    </p:spTree>
    <p:extLst>
      <p:ext uri="{BB962C8B-B14F-4D97-AF65-F5344CB8AC3E}">
        <p14:creationId xmlns:p14="http://schemas.microsoft.com/office/powerpoint/2010/main" val="3561247281"/>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515290" y="0"/>
            <a:ext cx="8307978" cy="1002121"/>
          </a:xfrm>
        </p:spPr>
        <p:txBody>
          <a:bodyPr>
            <a:normAutofit/>
          </a:bodyPr>
          <a:lstStyle/>
          <a:p>
            <a:r>
              <a:rPr lang="en-US" sz="3200" dirty="0">
                <a:latin typeface="+mn-lt"/>
              </a:rPr>
              <a:t>Hash Functions </a:t>
            </a:r>
            <a:r>
              <a:rPr lang="en-US" sz="2800" dirty="0">
                <a:latin typeface="+mn-lt"/>
              </a:rPr>
              <a:t>– What makes a good hash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515290" y="1002120"/>
                <a:ext cx="9594670" cy="5855879"/>
              </a:xfrm>
            </p:spPr>
            <p:txBody>
              <a:bodyPr>
                <a:noAutofit/>
              </a:bodyPr>
              <a:lstStyle/>
              <a:p>
                <a:pPr marL="0" indent="0">
                  <a:lnSpc>
                    <a:spcPct val="100000"/>
                  </a:lnSpc>
                  <a:spcAft>
                    <a:spcPts val="600"/>
                  </a:spcAft>
                  <a:buNone/>
                </a:pPr>
                <a:r>
                  <a:rPr lang="en-US" sz="2400" dirty="0">
                    <a:cs typeface="Times New Roman" panose="02020603050405020304" pitchFamily="18" charset="0"/>
                  </a:rPr>
                  <a:t>Universe hashing</a:t>
                </a:r>
              </a:p>
              <a:p>
                <a:pPr marL="0" indent="0">
                  <a:lnSpc>
                    <a:spcPct val="100000"/>
                  </a:lnSpc>
                  <a:spcBef>
                    <a:spcPts val="0"/>
                  </a:spcBef>
                  <a:spcAft>
                    <a:spcPts val="600"/>
                  </a:spcAft>
                  <a:buNone/>
                </a:pPr>
                <a:r>
                  <a:rPr lang="en-US" sz="2400" dirty="0">
                    <a:solidFill>
                      <a:srgbClr val="0000FF"/>
                    </a:solidFill>
                    <a:latin typeface="Times New Roman" panose="02020603050405020304" pitchFamily="18" charset="0"/>
                    <a:cs typeface="Times New Roman" panose="02020603050405020304" pitchFamily="18" charset="0"/>
                  </a:rPr>
                  <a:t>Design/construct a universal class of hash functions</a:t>
                </a:r>
                <a:r>
                  <a:rPr lang="en-US" sz="2400" dirty="0">
                    <a:latin typeface="Times New Roman" panose="02020603050405020304" pitchFamily="18" charset="0"/>
                    <a:cs typeface="Times New Roman" panose="02020603050405020304" pitchFamily="18" charset="0"/>
                  </a:rPr>
                  <a:t>.</a:t>
                </a:r>
              </a:p>
              <a:p>
                <a:pPr marL="914400" lvl="1" indent="-457200">
                  <a:lnSpc>
                    <a:spcPct val="100000"/>
                  </a:lnSpc>
                  <a:spcBef>
                    <a:spcPts val="0"/>
                  </a:spcBef>
                  <a:spcAft>
                    <a:spcPts val="600"/>
                  </a:spcAft>
                  <a:buFont typeface="+mj-lt"/>
                  <a:buAutoNum type="arabicPeriod"/>
                </a:pPr>
                <a:r>
                  <a:rPr lang="en-US" sz="2200" dirty="0">
                    <a:latin typeface="Times New Roman" panose="02020603050405020304" pitchFamily="18" charset="0"/>
                    <a:cs typeface="Times New Roman" panose="02020603050405020304" pitchFamily="18" charset="0"/>
                  </a:rPr>
                  <a:t>Choose a </a:t>
                </a:r>
                <a:r>
                  <a:rPr lang="en-US" sz="2200" dirty="0">
                    <a:solidFill>
                      <a:srgbClr val="0000FF"/>
                    </a:solidFill>
                    <a:latin typeface="Times New Roman" panose="02020603050405020304" pitchFamily="18" charset="0"/>
                    <a:cs typeface="Times New Roman" panose="02020603050405020304" pitchFamily="18" charset="0"/>
                  </a:rPr>
                  <a:t>prime</a:t>
                </a:r>
                <a:r>
                  <a:rPr lang="en-US" sz="2200" dirty="0">
                    <a:latin typeface="Times New Roman" panose="02020603050405020304" pitchFamily="18" charset="0"/>
                    <a:cs typeface="Times New Roman" panose="02020603050405020304" pitchFamily="18" charset="0"/>
                  </a:rPr>
                  <a:t> m to be the table size. </a:t>
                </a:r>
              </a:p>
              <a:p>
                <a:pPr marL="914400" lvl="1" indent="-457200">
                  <a:lnSpc>
                    <a:spcPct val="100000"/>
                  </a:lnSpc>
                  <a:spcBef>
                    <a:spcPts val="0"/>
                  </a:spcBef>
                  <a:spcAft>
                    <a:spcPts val="600"/>
                  </a:spcAft>
                  <a:buFont typeface="+mj-lt"/>
                  <a:buAutoNum type="arabicPeriod"/>
                </a:pPr>
                <a:r>
                  <a:rPr lang="en-US" sz="2200" dirty="0">
                    <a:latin typeface="Times New Roman" panose="02020603050405020304" pitchFamily="18" charset="0"/>
                    <a:cs typeface="Times New Roman" panose="02020603050405020304" pitchFamily="18" charset="0"/>
                  </a:rPr>
                  <a:t>Decompose a key x into r + 1 bytes (i.e., r + 1 characters, or fixed-width binary substrings), such that x = </a:t>
                </a:r>
                <a14:m>
                  <m:oMath xmlns:m="http://schemas.openxmlformats.org/officeDocument/2006/math">
                    <m:r>
                      <a:rPr lang="en-US" sz="2200" i="1" dirty="0" smtClean="0">
                        <a:latin typeface="Cambria Math" panose="02040503050406030204" pitchFamily="18" charset="0"/>
                        <a:ea typeface="Cambria Math" panose="02040503050406030204" pitchFamily="18" charset="0"/>
                        <a:cs typeface="Times New Roman" panose="02020603050405020304" pitchFamily="18" charset="0"/>
                      </a:rPr>
                      <m:t>&lt;</m:t>
                    </m:r>
                  </m:oMath>
                </a14:m>
                <a:r>
                  <a:rPr lang="en-US" sz="2200" dirty="0">
                    <a:latin typeface="Times New Roman" panose="02020603050405020304" pitchFamily="18" charset="0"/>
                    <a:cs typeface="Times New Roman" panose="02020603050405020304" pitchFamily="18" charset="0"/>
                  </a:rPr>
                  <a:t> x</a:t>
                </a:r>
                <a:r>
                  <a:rPr lang="en-US" sz="2200" baseline="-25000"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 x</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 …, x</a:t>
                </a:r>
                <a:r>
                  <a:rPr lang="en-US" sz="2200" baseline="-25000" dirty="0">
                    <a:latin typeface="Times New Roman" panose="02020603050405020304" pitchFamily="18" charset="0"/>
                    <a:cs typeface="Times New Roman" panose="02020603050405020304" pitchFamily="18" charset="0"/>
                  </a:rPr>
                  <a:t>r</a:t>
                </a:r>
                <a14:m>
                  <m:oMath xmlns:m="http://schemas.openxmlformats.org/officeDocument/2006/math">
                    <m:r>
                      <a:rPr lang="en-US" sz="2200" i="1" dirty="0" smtClean="0">
                        <a:latin typeface="Cambria Math" panose="02040503050406030204" pitchFamily="18" charset="0"/>
                        <a:ea typeface="Cambria Math" panose="02040503050406030204" pitchFamily="18" charset="0"/>
                        <a:cs typeface="Times New Roman" panose="02020603050405020304" pitchFamily="18" charset="0"/>
                      </a:rPr>
                      <m:t>&gt;</m:t>
                    </m:r>
                  </m:oMath>
                </a14:m>
                <a:r>
                  <a:rPr lang="en-US" sz="2200" dirty="0">
                    <a:latin typeface="Times New Roman" panose="02020603050405020304" pitchFamily="18" charset="0"/>
                    <a:ea typeface="Cambria Math" panose="02040503050406030204" pitchFamily="18" charset="0"/>
                    <a:cs typeface="Times New Roman" panose="02020603050405020304" pitchFamily="18" charset="0"/>
                  </a:rPr>
                  <a:t> where </a:t>
                </a:r>
                <a14:m>
                  <m:oMath xmlns:m="http://schemas.openxmlformats.org/officeDocument/2006/math">
                    <m:sSub>
                      <m:sSubPr>
                        <m:ctrlPr>
                          <a:rPr lang="en-US" sz="22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𝑖</m:t>
                        </m:r>
                      </m:sub>
                    </m:sSub>
                  </m:oMath>
                </a14:m>
                <a:r>
                  <a:rPr lang="en-US" sz="2200"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200" i="1" dirty="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latin typeface="Times New Roman" panose="02020603050405020304" pitchFamily="18" charset="0"/>
                    <a:ea typeface="Cambria Math" panose="02040503050406030204" pitchFamily="18" charset="0"/>
                    <a:cs typeface="Times New Roman" panose="02020603050405020304" pitchFamily="18" charset="0"/>
                  </a:rPr>
                  <a:t> {0, 1, 2, …, m-1} the only requirement that the maximum value of a byte should be less than m. </a:t>
                </a:r>
              </a:p>
              <a:p>
                <a:pPr marL="914400" lvl="1" indent="-457200">
                  <a:lnSpc>
                    <a:spcPct val="100000"/>
                  </a:lnSpc>
                  <a:spcBef>
                    <a:spcPts val="0"/>
                  </a:spcBef>
                  <a:spcAft>
                    <a:spcPts val="600"/>
                  </a:spcAft>
                  <a:buFont typeface="+mj-lt"/>
                  <a:buAutoNum type="arabicPeriod"/>
                </a:pPr>
                <a:r>
                  <a:rPr lang="en-US" sz="2200" dirty="0">
                    <a:latin typeface="Times New Roman" panose="02020603050405020304" pitchFamily="18" charset="0"/>
                    <a:ea typeface="Cambria Math" panose="02040503050406030204" pitchFamily="18" charset="0"/>
                    <a:cs typeface="Times New Roman" panose="02020603050405020304" pitchFamily="18" charset="0"/>
                  </a:rPr>
                  <a:t>Pick randomly a = </a:t>
                </a:r>
                <a14:m>
                  <m:oMath xmlns:m="http://schemas.openxmlformats.org/officeDocument/2006/math">
                    <m:r>
                      <a:rPr lang="en-US" sz="2200" i="1" dirty="0">
                        <a:latin typeface="Cambria Math" panose="02040503050406030204" pitchFamily="18" charset="0"/>
                        <a:ea typeface="Cambria Math" panose="02040503050406030204" pitchFamily="18" charset="0"/>
                        <a:cs typeface="Times New Roman" panose="02020603050405020304" pitchFamily="18" charset="0"/>
                      </a:rPr>
                      <m:t>&lt;</m:t>
                    </m:r>
                  </m:oMath>
                </a14:m>
                <a:r>
                  <a:rPr lang="en-US" sz="2200" dirty="0">
                    <a:latin typeface="Times New Roman" panose="02020603050405020304" pitchFamily="18" charset="0"/>
                    <a:cs typeface="Times New Roman" panose="02020603050405020304" pitchFamily="18" charset="0"/>
                  </a:rPr>
                  <a:t> a</a:t>
                </a:r>
                <a:r>
                  <a:rPr lang="en-US" sz="2200" baseline="-25000"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 a</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 …, a</a:t>
                </a:r>
                <a:r>
                  <a:rPr lang="en-US" sz="2200" baseline="-25000" dirty="0">
                    <a:latin typeface="Times New Roman" panose="02020603050405020304" pitchFamily="18" charset="0"/>
                    <a:cs typeface="Times New Roman" panose="02020603050405020304" pitchFamily="18" charset="0"/>
                  </a:rPr>
                  <a:t>r</a:t>
                </a:r>
                <a14:m>
                  <m:oMath xmlns:m="http://schemas.openxmlformats.org/officeDocument/2006/math">
                    <m:r>
                      <a:rPr lang="en-US" sz="2200" i="1" dirty="0">
                        <a:latin typeface="Cambria Math" panose="02040503050406030204" pitchFamily="18" charset="0"/>
                        <a:ea typeface="Cambria Math" panose="02040503050406030204" pitchFamily="18" charset="0"/>
                        <a:cs typeface="Times New Roman" panose="02020603050405020304" pitchFamily="18" charset="0"/>
                      </a:rPr>
                      <m:t>&gt;</m:t>
                    </m:r>
                  </m:oMath>
                </a14:m>
                <a:r>
                  <a:rPr lang="en-US" sz="2200" dirty="0">
                    <a:latin typeface="Times New Roman" panose="02020603050405020304" pitchFamily="18" charset="0"/>
                    <a:ea typeface="Cambria Math" panose="02040503050406030204" pitchFamily="18" charset="0"/>
                    <a:cs typeface="Times New Roman" panose="02020603050405020304" pitchFamily="18" charset="0"/>
                  </a:rPr>
                  <a:t>, where</a:t>
                </a:r>
                <a:r>
                  <a:rPr lang="en-US" sz="2200" dirty="0">
                    <a:ea typeface="Cambria Math" panose="02040503050406030204" pitchFamily="18" charset="0"/>
                    <a:cs typeface="Times New Roman" panose="02020603050405020304" pitchFamily="18" charset="0"/>
                  </a:rPr>
                  <a:t> </a:t>
                </a:r>
                <a14:m>
                  <m:oMath xmlns:m="http://schemas.openxmlformats.org/officeDocument/2006/math">
                    <m:sSub>
                      <m:sSub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𝑎</m:t>
                        </m:r>
                      </m:e>
                      <m:sub>
                        <m:r>
                          <a:rPr lang="en-US" sz="2200" i="1">
                            <a:latin typeface="Cambria Math" panose="02040503050406030204" pitchFamily="18" charset="0"/>
                            <a:ea typeface="Cambria Math" panose="02040503050406030204" pitchFamily="18" charset="0"/>
                            <a:cs typeface="Times New Roman" panose="02020603050405020304" pitchFamily="18" charset="0"/>
                          </a:rPr>
                          <m:t>𝑖</m:t>
                        </m:r>
                      </m:sub>
                    </m:sSub>
                  </m:oMath>
                </a14:m>
                <a:r>
                  <a:rPr lang="en-US" sz="2200"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200" i="1" dirty="0">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latin typeface="Times New Roman" panose="02020603050405020304" pitchFamily="18" charset="0"/>
                    <a:ea typeface="Cambria Math" panose="02040503050406030204" pitchFamily="18" charset="0"/>
                    <a:cs typeface="Times New Roman" panose="02020603050405020304" pitchFamily="18" charset="0"/>
                  </a:rPr>
                  <a:t> {0, 1, 2, …, m-1}, a sequence of r + 1 elements chosen randomly from the set {0, 1, 2, …, m-1}. </a:t>
                </a:r>
              </a:p>
              <a:p>
                <a:pPr marL="914400" lvl="1" indent="-457200">
                  <a:lnSpc>
                    <a:spcPct val="100000"/>
                  </a:lnSpc>
                  <a:spcBef>
                    <a:spcPts val="0"/>
                  </a:spcBef>
                  <a:spcAft>
                    <a:spcPts val="600"/>
                  </a:spcAft>
                  <a:buFont typeface="+mj-lt"/>
                  <a:buAutoNum type="arabicPeriod"/>
                </a:pPr>
                <a:r>
                  <a:rPr lang="en-US" sz="2200" dirty="0">
                    <a:latin typeface="Times New Roman" panose="02020603050405020304" pitchFamily="18" charset="0"/>
                    <a:ea typeface="Cambria Math" panose="02040503050406030204" pitchFamily="18" charset="0"/>
                    <a:cs typeface="Times New Roman" panose="02020603050405020304" pitchFamily="18" charset="0"/>
                  </a:rPr>
                  <a:t>Define </a:t>
                </a:r>
                <a:r>
                  <a:rPr lang="en-US" sz="2200" dirty="0">
                    <a:latin typeface="Times New Roman" panose="02020603050405020304" pitchFamily="18" charset="0"/>
                    <a:cs typeface="Times New Roman" panose="02020603050405020304" pitchFamily="18" charset="0"/>
                  </a:rPr>
                  <a:t>h</a:t>
                </a:r>
                <a:r>
                  <a:rPr lang="en-US" sz="2200" baseline="-25000" dirty="0">
                    <a:latin typeface="Times New Roman" panose="02020603050405020304" pitchFamily="18" charset="0"/>
                    <a:cs typeface="Times New Roman" panose="02020603050405020304" pitchFamily="18" charset="0"/>
                  </a:rPr>
                  <a:t>a</a:t>
                </a:r>
                <a:r>
                  <a:rPr lang="en-US" sz="2200" dirty="0">
                    <a:latin typeface="Times New Roman" panose="02020603050405020304" pitchFamily="18" charset="0"/>
                    <a:cs typeface="Times New Roman" panose="02020603050405020304" pitchFamily="18" charset="0"/>
                  </a:rPr>
                  <a:t> </a:t>
                </a:r>
                <a14:m>
                  <m:oMath xmlns:m="http://schemas.openxmlformats.org/officeDocument/2006/math">
                    <m:r>
                      <a:rPr lang="en-US" sz="2200" i="1" dirty="0">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H</a:t>
                </a:r>
                <a:r>
                  <a:rPr lang="en-US" sz="2200" dirty="0">
                    <a:latin typeface="Times New Roman" panose="02020603050405020304" pitchFamily="18" charset="0"/>
                    <a:cs typeface="Times New Roman" panose="02020603050405020304" pitchFamily="18" charset="0"/>
                  </a:rPr>
                  <a:t>  as (x) = </a:t>
                </a:r>
                <a14:m>
                  <m:oMath xmlns:m="http://schemas.openxmlformats.org/officeDocument/2006/math">
                    <m:nary>
                      <m:naryPr>
                        <m:chr m:val="∑"/>
                        <m:ctrlPr>
                          <a:rPr lang="en-US" sz="2200" i="1" smtClean="0">
                            <a:latin typeface="Cambria Math" panose="02040503050406030204" pitchFamily="18" charset="0"/>
                            <a:cs typeface="Times New Roman" panose="02020603050405020304" pitchFamily="18" charset="0"/>
                          </a:rPr>
                        </m:ctrlPr>
                      </m:naryPr>
                      <m:sub>
                        <m:r>
                          <m:rPr>
                            <m:brk m:alnAt="23"/>
                          </m:rPr>
                          <a:rPr lang="en-US" sz="2200" b="0" i="1" smtClean="0">
                            <a:latin typeface="Cambria Math" panose="02040503050406030204" pitchFamily="18" charset="0"/>
                            <a:cs typeface="Times New Roman" panose="02020603050405020304" pitchFamily="18" charset="0"/>
                          </a:rPr>
                          <m:t>𝑖</m:t>
                        </m:r>
                        <m:r>
                          <a:rPr lang="en-US" sz="2200" b="0" i="1" smtClean="0">
                            <a:latin typeface="Cambria Math" panose="02040503050406030204" pitchFamily="18" charset="0"/>
                            <a:cs typeface="Times New Roman" panose="02020603050405020304" pitchFamily="18" charset="0"/>
                          </a:rPr>
                          <m:t>=0</m:t>
                        </m:r>
                      </m:sub>
                      <m:sup>
                        <m:r>
                          <a:rPr lang="en-US" sz="2200" b="0" i="1" smtClean="0">
                            <a:latin typeface="Cambria Math" panose="02040503050406030204" pitchFamily="18" charset="0"/>
                            <a:cs typeface="Times New Roman" panose="02020603050405020304" pitchFamily="18" charset="0"/>
                          </a:rPr>
                          <m:t>𝑟</m:t>
                        </m:r>
                      </m:sup>
                      <m:e>
                        <m:sSub>
                          <m:sSubPr>
                            <m:ctrlPr>
                              <a:rPr lang="en-US"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𝑎</m:t>
                            </m:r>
                          </m:e>
                          <m:sub>
                            <m:r>
                              <a:rPr lang="en-US" sz="2200" b="0" i="1" smtClean="0">
                                <a:latin typeface="Cambria Math" panose="02040503050406030204" pitchFamily="18" charset="0"/>
                                <a:cs typeface="Times New Roman" panose="02020603050405020304" pitchFamily="18" charset="0"/>
                              </a:rPr>
                              <m:t>𝑖</m:t>
                            </m:r>
                          </m:sub>
                        </m:sSub>
                      </m:e>
                    </m:nary>
                    <m:sSub>
                      <m:sSubPr>
                        <m:ctrlPr>
                          <a:rPr lang="en-US"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𝑖</m:t>
                        </m:r>
                      </m:sub>
                    </m:sSub>
                  </m:oMath>
                </a14:m>
                <a:r>
                  <a:rPr lang="en-US" sz="2200" dirty="0">
                    <a:latin typeface="Times New Roman" panose="02020603050405020304" pitchFamily="18" charset="0"/>
                    <a:ea typeface="Cambria Math" panose="02040503050406030204" pitchFamily="18" charset="0"/>
                    <a:cs typeface="Times New Roman" panose="02020603050405020304" pitchFamily="18" charset="0"/>
                  </a:rPr>
                  <a:t>mod m.                   ……….. 12.3</a:t>
                </a:r>
              </a:p>
              <a:p>
                <a:pPr marL="0" lvl="1" indent="0">
                  <a:lnSpc>
                    <a:spcPct val="100000"/>
                  </a:lnSpc>
                  <a:spcBef>
                    <a:spcPts val="0"/>
                  </a:spcBef>
                  <a:spcAft>
                    <a:spcPts val="600"/>
                  </a:spcAft>
                  <a:buNone/>
                </a:pPr>
                <a:r>
                  <a:rPr lang="en-US" sz="2200" dirty="0">
                    <a:latin typeface="Times New Roman" panose="02020603050405020304" pitchFamily="18" charset="0"/>
                    <a:ea typeface="Cambria Math" panose="02040503050406030204" pitchFamily="18" charset="0"/>
                    <a:cs typeface="Times New Roman" panose="02020603050405020304" pitchFamily="18" charset="0"/>
                  </a:rPr>
                  <a:t>With this definition,   </a:t>
                </a:r>
                <a:r>
                  <a:rPr lang="en-US" sz="2200" i="1" dirty="0">
                    <a:latin typeface="Times New Roman" panose="02020603050405020304" pitchFamily="18" charset="0"/>
                    <a:ea typeface="Cambria Math" panose="02040503050406030204" pitchFamily="18" charset="0"/>
                    <a:cs typeface="Times New Roman" panose="02020603050405020304" pitchFamily="18" charset="0"/>
                  </a:rPr>
                  <a:t>H</a:t>
                </a:r>
                <a:r>
                  <a:rPr lang="en-US" sz="2200" dirty="0">
                    <a:latin typeface="Times New Roman" panose="02020603050405020304" pitchFamily="18" charset="0"/>
                    <a:ea typeface="Cambria Math" panose="02040503050406030204" pitchFamily="18" charset="0"/>
                    <a:cs typeface="Times New Roman" panose="02020603050405020304" pitchFamily="18" charset="0"/>
                  </a:rPr>
                  <a:t> =  </a:t>
                </a:r>
                <a14:m>
                  <m:oMath xmlns:m="http://schemas.openxmlformats.org/officeDocument/2006/math">
                    <m:nary>
                      <m:naryPr>
                        <m:chr m:val="⋃"/>
                        <m:supHide m:val="on"/>
                        <m:ctrlPr>
                          <a:rPr lang="en-US" sz="2200" i="1" smtClean="0">
                            <a:latin typeface="Cambria Math" panose="02040503050406030204" pitchFamily="18" charset="0"/>
                            <a:ea typeface="Cambria Math" panose="02040503050406030204" pitchFamily="18" charset="0"/>
                            <a:cs typeface="Times New Roman" panose="02020603050405020304" pitchFamily="18" charset="0"/>
                          </a:rPr>
                        </m:ctrlPr>
                      </m:naryPr>
                      <m:sub>
                        <m:r>
                          <m:rPr>
                            <m:brk m:alnAt="7"/>
                          </m:rP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𝑎</m:t>
                        </m:r>
                      </m:sub>
                      <m:sup/>
                      <m:e>
                        <m:r>
                          <m:rPr>
                            <m:nor/>
                          </m:rPr>
                          <a:rPr lang="en-US" sz="2200" dirty="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sz="2200" dirty="0">
                            <a:latin typeface="Times New Roman" panose="02020603050405020304" pitchFamily="18" charset="0"/>
                            <a:ea typeface="Cambria Math" panose="02040503050406030204" pitchFamily="18" charset="0"/>
                            <a:cs typeface="Times New Roman" panose="02020603050405020304" pitchFamily="18" charset="0"/>
                          </a:rPr>
                          <m:t>ha</m:t>
                        </m:r>
                        <m:r>
                          <m:rPr>
                            <m:nor/>
                          </m:rPr>
                          <a:rPr lang="en-US" sz="2200" dirty="0">
                            <a:latin typeface="Times New Roman" panose="02020603050405020304" pitchFamily="18" charset="0"/>
                            <a:ea typeface="Cambria Math" panose="02040503050406030204" pitchFamily="18" charset="0"/>
                            <a:cs typeface="Times New Roman" panose="02020603050405020304" pitchFamily="18" charset="0"/>
                          </a:rPr>
                          <m:t>}</m:t>
                        </m:r>
                      </m:e>
                    </m:nary>
                  </m:oMath>
                </a14:m>
                <a:r>
                  <a:rPr lang="en-US" sz="2200" dirty="0">
                    <a:latin typeface="Times New Roman" panose="02020603050405020304" pitchFamily="18" charset="0"/>
                    <a:ea typeface="Cambria Math" panose="02040503050406030204" pitchFamily="18" charset="0"/>
                    <a:cs typeface="Times New Roman" panose="02020603050405020304" pitchFamily="18" charset="0"/>
                  </a:rPr>
                  <a:t> has m</a:t>
                </a:r>
                <a:r>
                  <a:rPr lang="en-US" sz="2200" baseline="30000" dirty="0">
                    <a:latin typeface="Times New Roman" panose="02020603050405020304" pitchFamily="18" charset="0"/>
                    <a:ea typeface="Cambria Math" panose="02040503050406030204" pitchFamily="18" charset="0"/>
                    <a:cs typeface="Times New Roman" panose="02020603050405020304" pitchFamily="18" charset="0"/>
                  </a:rPr>
                  <a:t>r+1</a:t>
                </a:r>
                <a:r>
                  <a:rPr lang="en-US" sz="2200" dirty="0">
                    <a:latin typeface="Times New Roman" panose="02020603050405020304" pitchFamily="18" charset="0"/>
                    <a:ea typeface="Cambria Math" panose="02040503050406030204" pitchFamily="18" charset="0"/>
                    <a:cs typeface="Times New Roman" panose="02020603050405020304" pitchFamily="18" charset="0"/>
                  </a:rPr>
                  <a:t> members. 	          .………. 12.4</a:t>
                </a:r>
              </a:p>
              <a:p>
                <a:pPr marL="0" lvl="1" indent="0">
                  <a:lnSpc>
                    <a:spcPct val="100000"/>
                  </a:lnSpc>
                  <a:spcBef>
                    <a:spcPts val="0"/>
                  </a:spcBef>
                  <a:spcAft>
                    <a:spcPts val="600"/>
                  </a:spcAft>
                  <a:buNone/>
                </a:pPr>
                <a:r>
                  <a:rPr lang="en-US" sz="2200" dirty="0">
                    <a:latin typeface="Times New Roman" panose="02020603050405020304" pitchFamily="18" charset="0"/>
                    <a:ea typeface="Cambria Math" panose="02040503050406030204" pitchFamily="18" charset="0"/>
                    <a:cs typeface="Times New Roman" panose="02020603050405020304" pitchFamily="18" charset="0"/>
                  </a:rPr>
                  <a:t>(i.e., the total number of hash functions in the family is m</a:t>
                </a:r>
                <a:r>
                  <a:rPr lang="en-US" sz="2200" baseline="30000" dirty="0">
                    <a:latin typeface="Times New Roman" panose="02020603050405020304" pitchFamily="18" charset="0"/>
                    <a:ea typeface="Cambria Math" panose="02040503050406030204" pitchFamily="18" charset="0"/>
                    <a:cs typeface="Times New Roman" panose="02020603050405020304" pitchFamily="18" charset="0"/>
                  </a:rPr>
                  <a:t>r+1</a:t>
                </a:r>
                <a:r>
                  <a:rPr lang="en-US" sz="2200" dirty="0">
                    <a:latin typeface="Times New Roman" panose="02020603050405020304" pitchFamily="18" charset="0"/>
                    <a:ea typeface="Cambria Math" panose="02040503050406030204" pitchFamily="18" charset="0"/>
                    <a:cs typeface="Times New Roman" panose="02020603050405020304" pitchFamily="18" charset="0"/>
                  </a:rPr>
                  <a:t> since</a:t>
                </a:r>
                <a:r>
                  <a:rPr lang="en-US" sz="2200" dirty="0"/>
                  <a:t> </a:t>
                </a:r>
                <a:r>
                  <a:rPr lang="en-US" sz="2200" dirty="0">
                    <a:latin typeface="Times New Roman" panose="02020603050405020304" pitchFamily="18" charset="0"/>
                    <a:cs typeface="Times New Roman" panose="02020603050405020304" pitchFamily="18" charset="0"/>
                  </a:rPr>
                  <a:t>each of the r+1’s has m possible values.</a:t>
                </a:r>
                <a:r>
                  <a:rPr lang="en-US" sz="2200" dirty="0">
                    <a:latin typeface="Times New Roman" panose="02020603050405020304" pitchFamily="18" charset="0"/>
                    <a:ea typeface="Cambria Math" panose="02040503050406030204" pitchFamily="18" charset="0"/>
                    <a:cs typeface="Times New Roman" panose="02020603050405020304" pitchFamily="18" charset="0"/>
                  </a:rPr>
                  <a:t>)</a:t>
                </a:r>
              </a:p>
              <a:p>
                <a:pPr marL="0" indent="0">
                  <a:lnSpc>
                    <a:spcPct val="100000"/>
                  </a:lnSpc>
                  <a:spcBef>
                    <a:spcPts val="0"/>
                  </a:spcBef>
                  <a:spcAft>
                    <a:spcPts val="600"/>
                  </a:spcAft>
                  <a:buNone/>
                </a:pPr>
                <a:r>
                  <a:rPr lang="en-US" sz="2400" dirty="0">
                    <a:solidFill>
                      <a:srgbClr val="0000FF"/>
                    </a:solidFill>
                    <a:latin typeface="Times New Roman" panose="02020603050405020304" pitchFamily="18" charset="0"/>
                    <a:cs typeface="Times New Roman" panose="02020603050405020304" pitchFamily="18" charset="0"/>
                  </a:rPr>
                  <a:t>Theorem 12.4:  </a:t>
                </a:r>
                <a:r>
                  <a:rPr lang="en-US" sz="2400" dirty="0">
                    <a:latin typeface="Times New Roman" panose="02020603050405020304" pitchFamily="18" charset="0"/>
                    <a:cs typeface="Times New Roman" panose="02020603050405020304" pitchFamily="18" charset="0"/>
                  </a:rPr>
                  <a:t>The class </a:t>
                </a:r>
                <a:r>
                  <a:rPr lang="en-US" sz="2400" i="1" dirty="0">
                    <a:latin typeface="Times New Roman" panose="02020603050405020304" pitchFamily="18" charset="0"/>
                    <a:cs typeface="Times New Roman" panose="02020603050405020304" pitchFamily="18" charset="0"/>
                  </a:rPr>
                  <a:t>H</a:t>
                </a:r>
                <a:r>
                  <a:rPr lang="en-US" sz="2400" dirty="0">
                    <a:latin typeface="Times New Roman" panose="02020603050405020304" pitchFamily="18" charset="0"/>
                    <a:cs typeface="Times New Roman" panose="02020603050405020304" pitchFamily="18" charset="0"/>
                  </a:rPr>
                  <a:t> defined by equation 12.3 and 12.4 is a universal class of hash function.</a:t>
                </a:r>
              </a:p>
            </p:txBody>
          </p:sp>
        </mc:Choice>
        <mc:Fallback xmlns="">
          <p:sp>
            <p:nvSpPr>
              <p:cNvPr id="3" name="Content Placeholder 2">
                <a:extLst>
                  <a:ext uri="{FF2B5EF4-FFF2-40B4-BE49-F238E27FC236}">
                    <a16:creationId xmlns:a16="http://schemas.microsoft.com/office/drawing/2014/main" id="{E1D04753-A56B-4DD9-9689-2924ADFF8C76}"/>
                  </a:ext>
                </a:extLst>
              </p:cNvPr>
              <p:cNvSpPr>
                <a:spLocks noGrp="1" noRot="1" noChangeAspect="1" noMove="1" noResize="1" noEditPoints="1" noAdjustHandles="1" noChangeArrowheads="1" noChangeShapeType="1" noTextEdit="1"/>
              </p:cNvSpPr>
              <p:nvPr>
                <p:ph idx="1"/>
              </p:nvPr>
            </p:nvSpPr>
            <p:spPr>
              <a:xfrm>
                <a:off x="1515290" y="1002120"/>
                <a:ext cx="9594670" cy="5855879"/>
              </a:xfrm>
              <a:blipFill>
                <a:blip r:embed="rId2"/>
                <a:stretch>
                  <a:fillRect l="-1017" t="-832" r="-1525" b="-2289"/>
                </a:stretch>
              </a:blipFill>
            </p:spPr>
            <p:txBody>
              <a:bodyPr/>
              <a:lstStyle/>
              <a:p>
                <a:r>
                  <a:rPr lang="en-US">
                    <a:noFill/>
                  </a:rPr>
                  <a:t> </a:t>
                </a:r>
              </a:p>
            </p:txBody>
          </p:sp>
        </mc:Fallback>
      </mc:AlternateContent>
    </p:spTree>
    <p:extLst>
      <p:ext uri="{BB962C8B-B14F-4D97-AF65-F5344CB8AC3E}">
        <p14:creationId xmlns:p14="http://schemas.microsoft.com/office/powerpoint/2010/main" val="3232481738"/>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515291" y="103868"/>
            <a:ext cx="9326880" cy="1002121"/>
          </a:xfrm>
        </p:spPr>
        <p:txBody>
          <a:bodyPr>
            <a:normAutofit/>
          </a:bodyPr>
          <a:lstStyle/>
          <a:p>
            <a:r>
              <a:rPr lang="en-US" sz="3600" dirty="0">
                <a:latin typeface="+mn-lt"/>
              </a:rPr>
              <a:t>Hash Functions </a:t>
            </a:r>
            <a:r>
              <a:rPr lang="en-US" sz="2800" dirty="0">
                <a:latin typeface="+mn-lt"/>
              </a:rPr>
              <a:t>– What makes a good hash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515291" y="1080498"/>
                <a:ext cx="9022080" cy="5673634"/>
              </a:xfrm>
            </p:spPr>
            <p:txBody>
              <a:bodyPr>
                <a:noAutofit/>
              </a:bodyPr>
              <a:lstStyle/>
              <a:p>
                <a:pPr marL="0" indent="0">
                  <a:lnSpc>
                    <a:spcPct val="100000"/>
                  </a:lnSpc>
                  <a:spcAft>
                    <a:spcPts val="600"/>
                  </a:spcAft>
                  <a:buNone/>
                </a:pPr>
                <a:r>
                  <a:rPr lang="en-US" sz="2600" dirty="0">
                    <a:cs typeface="Times New Roman" panose="02020603050405020304" pitchFamily="18" charset="0"/>
                  </a:rPr>
                  <a:t>Universe hashing</a:t>
                </a:r>
              </a:p>
              <a:p>
                <a:pPr marL="0" indent="0">
                  <a:lnSpc>
                    <a:spcPct val="100000"/>
                  </a:lnSpc>
                  <a:spcBef>
                    <a:spcPts val="0"/>
                  </a:spcBef>
                  <a:spcAft>
                    <a:spcPts val="600"/>
                  </a:spcAft>
                  <a:buNone/>
                </a:pPr>
                <a:r>
                  <a:rPr lang="en-US" sz="2400" dirty="0">
                    <a:latin typeface="Times New Roman" panose="02020603050405020304" pitchFamily="18" charset="0"/>
                    <a:cs typeface="Times New Roman" panose="02020603050405020304" pitchFamily="18" charset="0"/>
                  </a:rPr>
                  <a:t>Theorem 12.4:  The class </a:t>
                </a:r>
                <a:r>
                  <a:rPr lang="en-US" sz="2400" i="1" dirty="0">
                    <a:latin typeface="Times New Roman" panose="02020603050405020304" pitchFamily="18" charset="0"/>
                    <a:cs typeface="Times New Roman" panose="02020603050405020304" pitchFamily="18" charset="0"/>
                  </a:rPr>
                  <a:t>H </a:t>
                </a:r>
                <a:r>
                  <a:rPr lang="en-US" sz="2400" dirty="0">
                    <a:latin typeface="Times New Roman" panose="02020603050405020304" pitchFamily="18" charset="0"/>
                    <a:cs typeface="Times New Roman" panose="02020603050405020304" pitchFamily="18" charset="0"/>
                  </a:rPr>
                  <a:t> defined by equation 12.3 and 12.4 is a universal class of hash function.</a:t>
                </a:r>
              </a:p>
              <a:p>
                <a:pPr marL="0" indent="0">
                  <a:lnSpc>
                    <a:spcPct val="100000"/>
                  </a:lnSpc>
                  <a:spcBef>
                    <a:spcPts val="0"/>
                  </a:spcBef>
                  <a:spcAft>
                    <a:spcPts val="600"/>
                  </a:spcAft>
                  <a:buNone/>
                </a:pPr>
                <a:r>
                  <a:rPr lang="en-US" sz="2400" dirty="0">
                    <a:latin typeface="Times New Roman" panose="02020603050405020304" pitchFamily="18" charset="0"/>
                    <a:cs typeface="Times New Roman" panose="02020603050405020304" pitchFamily="18" charset="0"/>
                  </a:rPr>
                  <a:t>Proof: Consider any pair of distinct keys x, y. Assume that x</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y</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 For any fixed values of a</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a</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 </a:t>
                </a:r>
                <a:r>
                  <a:rPr lang="en-US" sz="2400" dirty="0" err="1">
                    <a:latin typeface="Times New Roman" panose="02020603050405020304" pitchFamily="18" charset="0"/>
                    <a:cs typeface="Times New Roman" panose="02020603050405020304" pitchFamily="18" charset="0"/>
                  </a:rPr>
                  <a:t>a</a:t>
                </a:r>
                <a:r>
                  <a:rPr lang="en-US" sz="2400" baseline="-25000" dirty="0" err="1">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 there is exactly one value of a</a:t>
                </a:r>
                <a:r>
                  <a:rPr lang="en-US" sz="2400" baseline="-25000" dirty="0">
                    <a:latin typeface="Times New Roman" panose="02020603050405020304" pitchFamily="18" charset="0"/>
                    <a:cs typeface="Times New Roman" panose="02020603050405020304" pitchFamily="18" charset="0"/>
                  </a:rPr>
                  <a:t>0 </a:t>
                </a:r>
                <a:r>
                  <a:rPr lang="en-US" sz="2400" dirty="0">
                    <a:latin typeface="Times New Roman" panose="02020603050405020304" pitchFamily="18" charset="0"/>
                    <a:cs typeface="Times New Roman" panose="02020603050405020304" pitchFamily="18" charset="0"/>
                  </a:rPr>
                  <a:t>that satisfies the equation h(x) = h(y); this a</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is the solution to </a:t>
                </a:r>
              </a:p>
              <a:p>
                <a:pPr marL="0" indent="0">
                  <a:lnSpc>
                    <a:spcPct val="100000"/>
                  </a:lnSpc>
                  <a:spcBef>
                    <a:spcPts val="0"/>
                  </a:spcBef>
                  <a:spcAft>
                    <a:spcPts val="600"/>
                  </a:spcAft>
                  <a:buNone/>
                </a:pPr>
                <a:r>
                  <a:rPr lang="en-US" sz="2400" dirty="0">
                    <a:latin typeface="Times New Roman" panose="02020603050405020304" pitchFamily="18" charset="0"/>
                    <a:cs typeface="Times New Roman" panose="02020603050405020304" pitchFamily="18" charset="0"/>
                  </a:rPr>
                  <a:t>	a</a:t>
                </a:r>
                <a:r>
                  <a:rPr lang="en-US" sz="2400" baseline="-25000" dirty="0">
                    <a:latin typeface="Times New Roman" panose="02020603050405020304" pitchFamily="18" charset="0"/>
                    <a:cs typeface="Times New Roman" panose="02020603050405020304" pitchFamily="18" charset="0"/>
                  </a:rPr>
                  <a:t>0 </a:t>
                </a:r>
                <a:r>
                  <a:rPr lang="en-US" sz="2400" dirty="0">
                    <a:latin typeface="Times New Roman" panose="02020603050405020304" pitchFamily="18" charset="0"/>
                    <a:cs typeface="Times New Roman" panose="02020603050405020304" pitchFamily="18" charset="0"/>
                  </a:rPr>
                  <a:t>(x</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 y</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nary>
                      <m:naryPr>
                        <m:chr m:val="∑"/>
                        <m:ctrlPr>
                          <a:rPr lang="en-US" sz="2400" i="1" smtClean="0">
                            <a:latin typeface="Cambria Math" panose="02040503050406030204" pitchFamily="18" charset="0"/>
                            <a:cs typeface="Times New Roman" panose="02020603050405020304" pitchFamily="18" charset="0"/>
                          </a:rPr>
                        </m:ctrlPr>
                      </m:naryPr>
                      <m:sub>
                        <m:r>
                          <m:rPr>
                            <m:brk m:alnAt="23"/>
                          </m:rP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=0</m:t>
                        </m:r>
                      </m:sub>
                      <m:sup>
                        <m:r>
                          <a:rPr lang="en-US" sz="2400" b="0" i="1" smtClean="0">
                            <a:latin typeface="Cambria Math" panose="02040503050406030204" pitchFamily="18" charset="0"/>
                            <a:cs typeface="Times New Roman" panose="02020603050405020304" pitchFamily="18" charset="0"/>
                          </a:rPr>
                          <m:t>𝑟</m:t>
                        </m:r>
                      </m:sup>
                      <m:e>
                        <m:r>
                          <a:rPr lang="en-US" sz="2400" b="0" i="1" smtClean="0">
                            <a:latin typeface="Cambria Math" panose="02040503050406030204" pitchFamily="18" charset="0"/>
                            <a:cs typeface="Times New Roman" panose="02020603050405020304" pitchFamily="18" charset="0"/>
                          </a:rPr>
                          <m:t> </m:t>
                        </m:r>
                        <m:r>
                          <m:rPr>
                            <m:nor/>
                          </m:rPr>
                          <a:rPr lang="en-US" sz="2400" dirty="0">
                            <a:latin typeface="Times New Roman" panose="02020603050405020304" pitchFamily="18" charset="0"/>
                            <a:cs typeface="Times New Roman" panose="02020603050405020304" pitchFamily="18" charset="0"/>
                          </a:rPr>
                          <m:t>a</m:t>
                        </m:r>
                        <m:r>
                          <m:rPr>
                            <m:nor/>
                          </m:rPr>
                          <a:rPr lang="en-US" sz="2400" baseline="-25000" dirty="0">
                            <a:latin typeface="Times New Roman" panose="02020603050405020304" pitchFamily="18" charset="0"/>
                            <a:cs typeface="Times New Roman" panose="02020603050405020304" pitchFamily="18" charset="0"/>
                          </a:rPr>
                          <m:t>i</m:t>
                        </m:r>
                        <m:r>
                          <m:rPr>
                            <m:nor/>
                          </m:rPr>
                          <a:rPr lang="en-US" sz="2400" baseline="-25000" dirty="0">
                            <a:latin typeface="Times New Roman" panose="02020603050405020304" pitchFamily="18" charset="0"/>
                            <a:cs typeface="Times New Roman" panose="02020603050405020304" pitchFamily="18" charset="0"/>
                          </a:rPr>
                          <m:t> (</m:t>
                        </m:r>
                        <m:r>
                          <m:rPr>
                            <m:nor/>
                          </m:rPr>
                          <a:rPr lang="en-US" sz="2400" dirty="0">
                            <a:latin typeface="Times New Roman" panose="02020603050405020304" pitchFamily="18" charset="0"/>
                            <a:cs typeface="Times New Roman" panose="02020603050405020304" pitchFamily="18" charset="0"/>
                          </a:rPr>
                          <m:t>xi</m:t>
                        </m:r>
                        <m:r>
                          <m:rPr>
                            <m:nor/>
                          </m:rPr>
                          <a:rPr lang="en-US" sz="2400" dirty="0">
                            <a:latin typeface="Times New Roman" panose="02020603050405020304" pitchFamily="18" charset="0"/>
                            <a:cs typeface="Times New Roman" panose="02020603050405020304" pitchFamily="18" charset="0"/>
                          </a:rPr>
                          <m:t> − </m:t>
                        </m:r>
                        <m:r>
                          <m:rPr>
                            <m:nor/>
                          </m:rPr>
                          <a:rPr lang="en-US" sz="2400" dirty="0">
                            <a:latin typeface="Times New Roman" panose="02020603050405020304" pitchFamily="18" charset="0"/>
                            <a:cs typeface="Times New Roman" panose="02020603050405020304" pitchFamily="18" charset="0"/>
                          </a:rPr>
                          <m:t>yi</m:t>
                        </m:r>
                        <m:r>
                          <m:rPr>
                            <m:nor/>
                          </m:rPr>
                          <a:rPr lang="en-US" sz="2400" dirty="0">
                            <a:latin typeface="Times New Roman" panose="02020603050405020304" pitchFamily="18" charset="0"/>
                            <a:cs typeface="Times New Roman" panose="02020603050405020304" pitchFamily="18" charset="0"/>
                          </a:rPr>
                          <m:t>) (</m:t>
                        </m:r>
                        <m:r>
                          <m:rPr>
                            <m:nor/>
                          </m:rPr>
                          <a:rPr lang="en-US" sz="2400" dirty="0">
                            <a:latin typeface="Times New Roman" panose="02020603050405020304" pitchFamily="18" charset="0"/>
                            <a:cs typeface="Times New Roman" panose="02020603050405020304" pitchFamily="18" charset="0"/>
                          </a:rPr>
                          <m:t>mod</m:t>
                        </m:r>
                        <m:r>
                          <m:rPr>
                            <m:nor/>
                          </m:rPr>
                          <a:rPr lang="en-US" sz="2400" dirty="0">
                            <a:latin typeface="Times New Roman" panose="02020603050405020304" pitchFamily="18" charset="0"/>
                            <a:cs typeface="Times New Roman" panose="02020603050405020304" pitchFamily="18" charset="0"/>
                          </a:rPr>
                          <m:t> </m:t>
                        </m:r>
                        <m:r>
                          <m:rPr>
                            <m:nor/>
                          </m:rPr>
                          <a:rPr lang="en-US" sz="2400" dirty="0">
                            <a:latin typeface="Times New Roman" panose="02020603050405020304" pitchFamily="18" charset="0"/>
                            <a:cs typeface="Times New Roman" panose="02020603050405020304" pitchFamily="18" charset="0"/>
                          </a:rPr>
                          <m:t>m</m:t>
                        </m:r>
                        <m:r>
                          <m:rPr>
                            <m:nor/>
                          </m:rPr>
                          <a:rPr lang="en-US" sz="2400" dirty="0">
                            <a:latin typeface="Times New Roman" panose="02020603050405020304" pitchFamily="18" charset="0"/>
                            <a:cs typeface="Times New Roman" panose="02020603050405020304" pitchFamily="18" charset="0"/>
                          </a:rPr>
                          <m:t>).</m:t>
                        </m:r>
                      </m:e>
                    </m:nary>
                  </m:oMath>
                </a14:m>
                <a:endParaRPr lang="en-US" sz="2400" dirty="0">
                  <a:latin typeface="Times New Roman" panose="02020603050405020304" pitchFamily="18" charset="0"/>
                  <a:cs typeface="Times New Roman" panose="02020603050405020304" pitchFamily="18" charset="0"/>
                </a:endParaRPr>
              </a:p>
              <a:p>
                <a:pPr marL="0" indent="0">
                  <a:lnSpc>
                    <a:spcPct val="100000"/>
                  </a:lnSpc>
                  <a:spcBef>
                    <a:spcPts val="0"/>
                  </a:spcBef>
                  <a:spcAft>
                    <a:spcPts val="600"/>
                  </a:spcAft>
                  <a:buNone/>
                </a:pPr>
                <a:r>
                  <a:rPr lang="en-US" sz="2400" dirty="0">
                    <a:latin typeface="Times New Roman" panose="02020603050405020304" pitchFamily="18" charset="0"/>
                    <a:cs typeface="Times New Roman" panose="02020603050405020304" pitchFamily="18" charset="0"/>
                  </a:rPr>
                  <a:t>Since m is prime, the nonzero quantity x</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 y</a:t>
                </a:r>
                <a:r>
                  <a:rPr lang="en-US" sz="2400" baseline="-25000" dirty="0">
                    <a:latin typeface="Times New Roman" panose="02020603050405020304" pitchFamily="18" charset="0"/>
                    <a:cs typeface="Times New Roman" panose="02020603050405020304" pitchFamily="18" charset="0"/>
                  </a:rPr>
                  <a:t>0 </a:t>
                </a:r>
                <a:r>
                  <a:rPr lang="en-US" sz="2400" dirty="0">
                    <a:latin typeface="Times New Roman" panose="02020603050405020304" pitchFamily="18" charset="0"/>
                    <a:cs typeface="Times New Roman" panose="02020603050405020304" pitchFamily="18" charset="0"/>
                  </a:rPr>
                  <a:t> has a multiplicative inverse modulo m, and thus there is a unique solution for a</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mod m. Therefore each pair of keys x and y collides for exactly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𝑚</m:t>
                    </m:r>
                    <m:r>
                      <a:rPr lang="en-US" sz="2400" b="0" i="1" baseline="30000" dirty="0" smtClean="0">
                        <a:latin typeface="Cambria Math" panose="02040503050406030204" pitchFamily="18" charset="0"/>
                        <a:cs typeface="Times New Roman" panose="02020603050405020304" pitchFamily="18" charset="0"/>
                      </a:rPr>
                      <m:t>𝑟</m:t>
                    </m:r>
                    <m:r>
                      <a:rPr lang="en-US" sz="2400" i="1" dirty="0" smtClean="0">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value of a, since they collide exactly once for each possible value of </a:t>
                </a:r>
                <a14:m>
                  <m:oMath xmlns:m="http://schemas.openxmlformats.org/officeDocument/2006/math">
                    <m:r>
                      <a:rPr lang="en-US" sz="2400" i="1" dirty="0">
                        <a:latin typeface="Cambria Math" panose="02040503050406030204" pitchFamily="18" charset="0"/>
                        <a:ea typeface="Cambria Math" panose="02040503050406030204" pitchFamily="18" charset="0"/>
                        <a:cs typeface="Times New Roman" panose="02020603050405020304" pitchFamily="18" charset="0"/>
                      </a:rPr>
                      <m:t>&lt;</m:t>
                    </m:r>
                  </m:oMath>
                </a14:m>
                <a:r>
                  <a:rPr lang="en-US" sz="2400" dirty="0">
                    <a:latin typeface="Times New Roman" panose="02020603050405020304" pitchFamily="18" charset="0"/>
                    <a:cs typeface="Times New Roman" panose="02020603050405020304" pitchFamily="18" charset="0"/>
                  </a:rPr>
                  <a:t> a</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 a</a:t>
                </a:r>
                <a:r>
                  <a:rPr lang="en-US" sz="2400" baseline="-25000" dirty="0">
                    <a:latin typeface="Times New Roman" panose="02020603050405020304" pitchFamily="18" charset="0"/>
                    <a:cs typeface="Times New Roman" panose="02020603050405020304" pitchFamily="18" charset="0"/>
                  </a:rPr>
                  <a:t>r</a:t>
                </a:r>
                <a14:m>
                  <m:oMath xmlns:m="http://schemas.openxmlformats.org/officeDocument/2006/math">
                    <m:r>
                      <a:rPr lang="en-US" sz="2400" i="1" dirty="0">
                        <a:latin typeface="Cambria Math" panose="02040503050406030204" pitchFamily="18" charset="0"/>
                        <a:ea typeface="Cambria Math" panose="02040503050406030204" pitchFamily="18" charset="0"/>
                        <a:cs typeface="Times New Roman" panose="02020603050405020304" pitchFamily="18" charset="0"/>
                      </a:rPr>
                      <m:t>&gt;</m:t>
                    </m:r>
                  </m:oMath>
                </a14:m>
                <a:r>
                  <a:rPr lang="en-US" sz="2400" dirty="0">
                    <a:latin typeface="Times New Roman" panose="02020603050405020304" pitchFamily="18" charset="0"/>
                    <a:ea typeface="Cambria Math" panose="02040503050406030204" pitchFamily="18" charset="0"/>
                    <a:cs typeface="Times New Roman" panose="02020603050405020304" pitchFamily="18" charset="0"/>
                  </a:rPr>
                  <a:t>  (i.e., for the unique value of </a:t>
                </a:r>
                <a:r>
                  <a:rPr lang="en-US" sz="2400"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ea typeface="Cambria Math" panose="02040503050406030204" pitchFamily="18" charset="0"/>
                    <a:cs typeface="Times New Roman" panose="02020603050405020304" pitchFamily="18" charset="0"/>
                  </a:rPr>
                  <a:t> noted above). Since there are m</a:t>
                </a:r>
                <a:r>
                  <a:rPr lang="en-US" sz="2400" baseline="30000" dirty="0">
                    <a:latin typeface="Times New Roman" panose="02020603050405020304" pitchFamily="18" charset="0"/>
                    <a:ea typeface="Cambria Math" panose="02040503050406030204" pitchFamily="18" charset="0"/>
                    <a:cs typeface="Times New Roman" panose="02020603050405020304" pitchFamily="18" charset="0"/>
                  </a:rPr>
                  <a:t>r+1</a:t>
                </a:r>
                <a:r>
                  <a:rPr lang="en-US" sz="2400" dirty="0">
                    <a:latin typeface="Times New Roman" panose="02020603050405020304" pitchFamily="18" charset="0"/>
                    <a:ea typeface="Cambria Math" panose="02040503050406030204" pitchFamily="18" charset="0"/>
                    <a:cs typeface="Times New Roman" panose="02020603050405020304" pitchFamily="18" charset="0"/>
                  </a:rPr>
                  <a:t>    possible values for the sequence a, keys x and y collide with probability exactly </a:t>
                </a:r>
                <a14:m>
                  <m:oMath xmlns:m="http://schemas.openxmlformats.org/officeDocument/2006/math">
                    <m:f>
                      <m:fPr>
                        <m:ctrlPr>
                          <a:rPr lang="en-US" sz="240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400" i="1" dirty="0">
                            <a:latin typeface="Cambria Math" panose="02040503050406030204" pitchFamily="18" charset="0"/>
                            <a:cs typeface="Times New Roman" panose="02020603050405020304" pitchFamily="18" charset="0"/>
                          </a:rPr>
                          <m:t>𝑚</m:t>
                        </m:r>
                        <m:r>
                          <a:rPr lang="en-US" sz="2400" i="1" baseline="30000" dirty="0">
                            <a:latin typeface="Cambria Math" panose="02040503050406030204" pitchFamily="18" charset="0"/>
                            <a:cs typeface="Times New Roman" panose="02020603050405020304" pitchFamily="18" charset="0"/>
                          </a:rPr>
                          <m:t>𝑟</m:t>
                        </m:r>
                      </m:num>
                      <m:den>
                        <m:r>
                          <m:rPr>
                            <m:nor/>
                          </m:rPr>
                          <a:rPr lang="en-US" sz="2400" b="0" i="0" dirty="0" smtClean="0">
                            <a:latin typeface="Times New Roman" panose="02020603050405020304" pitchFamily="18" charset="0"/>
                            <a:ea typeface="Cambria Math" panose="02040503050406030204" pitchFamily="18" charset="0"/>
                            <a:cs typeface="Times New Roman" panose="02020603050405020304" pitchFamily="18" charset="0"/>
                          </a:rPr>
                          <m:t>m</m:t>
                        </m:r>
                        <m:r>
                          <m:rPr>
                            <m:nor/>
                          </m:rPr>
                          <a:rPr lang="en-US" sz="2400" baseline="30000" dirty="0">
                            <a:latin typeface="Times New Roman" panose="02020603050405020304" pitchFamily="18" charset="0"/>
                            <a:ea typeface="Cambria Math" panose="02040503050406030204" pitchFamily="18" charset="0"/>
                            <a:cs typeface="Times New Roman" panose="02020603050405020304" pitchFamily="18" charset="0"/>
                          </a:rPr>
                          <m:t>r</m:t>
                        </m:r>
                        <m:r>
                          <m:rPr>
                            <m:nor/>
                          </m:rPr>
                          <a:rPr lang="en-US" sz="2400" baseline="30000" dirty="0">
                            <a:latin typeface="Times New Roman" panose="02020603050405020304" pitchFamily="18" charset="0"/>
                            <a:ea typeface="Cambria Math" panose="02040503050406030204" pitchFamily="18" charset="0"/>
                            <a:cs typeface="Times New Roman" panose="02020603050405020304" pitchFamily="18" charset="0"/>
                          </a:rPr>
                          <m:t>+1</m:t>
                        </m:r>
                      </m:den>
                    </m:f>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1</m:t>
                        </m:r>
                      </m:num>
                      <m:den>
                        <m:r>
                          <a:rPr lang="en-US" sz="2400" b="0" i="1" smtClean="0">
                            <a:latin typeface="Cambria Math" panose="02040503050406030204" pitchFamily="18" charset="0"/>
                            <a:cs typeface="Times New Roman" panose="02020603050405020304" pitchFamily="18" charset="0"/>
                          </a:rPr>
                          <m:t>𝑚</m:t>
                        </m:r>
                      </m:den>
                    </m:f>
                  </m:oMath>
                </a14:m>
                <a:r>
                  <a:rPr lang="en-US" sz="2400" dirty="0">
                    <a:latin typeface="Times New Roman" panose="02020603050405020304" pitchFamily="18" charset="0"/>
                    <a:cs typeface="Times New Roman" panose="02020603050405020304" pitchFamily="18" charset="0"/>
                  </a:rPr>
                  <a:t>. Therefore, </a:t>
                </a:r>
                <a:r>
                  <a:rPr lang="en-US" sz="2400" i="1" dirty="0">
                    <a:latin typeface="Times New Roman" panose="02020603050405020304" pitchFamily="18" charset="0"/>
                    <a:cs typeface="Times New Roman" panose="02020603050405020304" pitchFamily="18" charset="0"/>
                  </a:rPr>
                  <a:t>H</a:t>
                </a:r>
                <a:r>
                  <a:rPr lang="en-US" sz="2400" dirty="0">
                    <a:latin typeface="Times New Roman" panose="02020603050405020304" pitchFamily="18" charset="0"/>
                    <a:cs typeface="Times New Roman" panose="02020603050405020304" pitchFamily="18" charset="0"/>
                  </a:rPr>
                  <a:t> is universal.</a:t>
                </a:r>
              </a:p>
            </p:txBody>
          </p:sp>
        </mc:Choice>
        <mc:Fallback xmlns="">
          <p:sp>
            <p:nvSpPr>
              <p:cNvPr id="3" name="Content Placeholder 2">
                <a:extLst>
                  <a:ext uri="{FF2B5EF4-FFF2-40B4-BE49-F238E27FC236}">
                    <a16:creationId xmlns:a16="http://schemas.microsoft.com/office/drawing/2014/main" id="{E1D04753-A56B-4DD9-9689-2924ADFF8C76}"/>
                  </a:ext>
                </a:extLst>
              </p:cNvPr>
              <p:cNvSpPr>
                <a:spLocks noGrp="1" noRot="1" noChangeAspect="1" noMove="1" noResize="1" noEditPoints="1" noAdjustHandles="1" noChangeArrowheads="1" noChangeShapeType="1" noTextEdit="1"/>
              </p:cNvSpPr>
              <p:nvPr>
                <p:ph idx="1"/>
              </p:nvPr>
            </p:nvSpPr>
            <p:spPr>
              <a:xfrm>
                <a:off x="1515291" y="1080498"/>
                <a:ext cx="9022080" cy="5673634"/>
              </a:xfrm>
              <a:blipFill>
                <a:blip r:embed="rId2"/>
                <a:stretch>
                  <a:fillRect l="-1216" t="-859" r="-1351" b="-1504"/>
                </a:stretch>
              </a:blipFill>
            </p:spPr>
            <p:txBody>
              <a:bodyPr/>
              <a:lstStyle/>
              <a:p>
                <a:r>
                  <a:rPr lang="en-US">
                    <a:noFill/>
                  </a:rPr>
                  <a:t> </a:t>
                </a:r>
              </a:p>
            </p:txBody>
          </p:sp>
        </mc:Fallback>
      </mc:AlternateContent>
    </p:spTree>
    <p:extLst>
      <p:ext uri="{BB962C8B-B14F-4D97-AF65-F5344CB8AC3E}">
        <p14:creationId xmlns:p14="http://schemas.microsoft.com/office/powerpoint/2010/main" val="1715683515"/>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515291" y="103868"/>
            <a:ext cx="9326880" cy="1002121"/>
          </a:xfrm>
        </p:spPr>
        <p:txBody>
          <a:bodyPr>
            <a:normAutofit/>
          </a:bodyPr>
          <a:lstStyle/>
          <a:p>
            <a:r>
              <a:rPr lang="en-US" sz="3600" dirty="0">
                <a:latin typeface="+mn-lt"/>
              </a:rPr>
              <a:t>Hash Functions </a:t>
            </a:r>
            <a:r>
              <a:rPr lang="en-US" sz="2800" dirty="0">
                <a:latin typeface="+mn-lt"/>
              </a:rPr>
              <a:t>– What makes a good hash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584960" y="920478"/>
                <a:ext cx="9022080" cy="5673634"/>
              </a:xfrm>
            </p:spPr>
            <p:txBody>
              <a:bodyPr>
                <a:noAutofit/>
              </a:bodyPr>
              <a:lstStyle/>
              <a:p>
                <a:pPr marL="0" indent="0">
                  <a:lnSpc>
                    <a:spcPct val="100000"/>
                  </a:lnSpc>
                  <a:spcAft>
                    <a:spcPts val="600"/>
                  </a:spcAft>
                  <a:buNone/>
                </a:pPr>
                <a:r>
                  <a:rPr lang="en-US" sz="2600" dirty="0">
                    <a:cs typeface="Times New Roman" panose="02020603050405020304" pitchFamily="18" charset="0"/>
                  </a:rPr>
                  <a:t>Universe hashing - </a:t>
                </a:r>
                <a:r>
                  <a:rPr lang="en-US" sz="2400" dirty="0">
                    <a:latin typeface="Times New Roman" panose="02020603050405020304" pitchFamily="18" charset="0"/>
                    <a:cs typeface="Times New Roman" panose="02020603050405020304" pitchFamily="18" charset="0"/>
                  </a:rPr>
                  <a:t>Example: Hashing IP Addresses </a:t>
                </a:r>
              </a:p>
              <a:p>
                <a:pPr marL="0" indent="0">
                  <a:lnSpc>
                    <a:spcPct val="100000"/>
                  </a:lnSpc>
                  <a:spcAft>
                    <a:spcPts val="600"/>
                  </a:spcAft>
                  <a:buNone/>
                </a:pPr>
                <a:r>
                  <a:rPr lang="en-US" sz="2400" dirty="0">
                    <a:latin typeface="Times New Roman" panose="02020603050405020304" pitchFamily="18" charset="0"/>
                    <a:cs typeface="Times New Roman" panose="02020603050405020304" pitchFamily="18" charset="0"/>
                  </a:rPr>
                  <a:t>Let Universe U contain IP addresses. Each IP address is a 32-bit 4-tuple &lt; x</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x</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x</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x</a:t>
                </a:r>
                <a:r>
                  <a:rPr lang="en-US" sz="2400" baseline="-25000" dirty="0">
                    <a:latin typeface="Times New Roman" panose="02020603050405020304" pitchFamily="18" charset="0"/>
                    <a:cs typeface="Times New Roman" panose="02020603050405020304" pitchFamily="18" charset="0"/>
                  </a:rPr>
                  <a:t>4 </a:t>
                </a:r>
                <a:r>
                  <a:rPr lang="en-US" sz="2400" dirty="0">
                    <a:latin typeface="Times New Roman" panose="02020603050405020304" pitchFamily="18" charset="0"/>
                    <a:cs typeface="Times New Roman" panose="02020603050405020304" pitchFamily="18" charset="0"/>
                  </a:rPr>
                  <a:t>&gt; where x</a:t>
                </a:r>
                <a:r>
                  <a:rPr lang="en-US" sz="2400" baseline="-250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{0, …, 255}. </a:t>
                </a:r>
              </a:p>
              <a:p>
                <a:pPr marL="0" indent="0">
                  <a:lnSpc>
                    <a:spcPct val="100000"/>
                  </a:lnSpc>
                  <a:spcAft>
                    <a:spcPts val="600"/>
                  </a:spcAft>
                  <a:buNone/>
                </a:pPr>
                <a:r>
                  <a:rPr lang="en-US" sz="2400" dirty="0">
                    <a:latin typeface="Times New Roman" panose="02020603050405020304" pitchFamily="18" charset="0"/>
                    <a:cs typeface="Times New Roman" panose="02020603050405020304" pitchFamily="18" charset="0"/>
                  </a:rPr>
                  <a:t>Let the size of table T be a prime number m (e.g., m = 997 if we need to store 500 IPs). </a:t>
                </a:r>
              </a:p>
              <a:p>
                <a:pPr marL="0" indent="0">
                  <a:lnSpc>
                    <a:spcPct val="100000"/>
                  </a:lnSpc>
                  <a:spcAft>
                    <a:spcPts val="600"/>
                  </a:spcAft>
                  <a:buNone/>
                </a:pPr>
                <a:r>
                  <a:rPr lang="en-US" sz="2400" dirty="0">
                    <a:latin typeface="Times New Roman" panose="02020603050405020304" pitchFamily="18" charset="0"/>
                    <a:cs typeface="Times New Roman" panose="02020603050405020304" pitchFamily="18" charset="0"/>
                  </a:rPr>
                  <a:t>Define h</a:t>
                </a:r>
                <a:r>
                  <a:rPr lang="en-US" sz="2400" baseline="-25000"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for the 4-tuple a = &lt; a</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a</a:t>
                </a:r>
                <a:r>
                  <a:rPr lang="en-US" sz="2400" baseline="-25000"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 &gt; where a</a:t>
                </a:r>
                <a:r>
                  <a:rPr lang="en-US" sz="2400" baseline="-25000" dirty="0">
                    <a:latin typeface="Times New Roman" panose="02020603050405020304" pitchFamily="18" charset="0"/>
                    <a:cs typeface="Times New Roman" panose="02020603050405020304" pitchFamily="18" charset="0"/>
                  </a:rPr>
                  <a:t>i </a:t>
                </a:r>
                <a:r>
                  <a:rPr lang="en-US" sz="2400" dirty="0">
                    <a:latin typeface="Times New Roman" panose="02020603050405020304" pitchFamily="18" charset="0"/>
                    <a:cs typeface="Times New Roman" panose="02020603050405020304" pitchFamily="18" charset="0"/>
                  </a:rPr>
                  <a:t>∈ {0, …, m-1}.          </a:t>
                </a:r>
              </a:p>
              <a:p>
                <a:pPr marL="0" indent="0">
                  <a:lnSpc>
                    <a:spcPct val="100000"/>
                  </a:lnSpc>
                  <a:spcAft>
                    <a:spcPts val="600"/>
                  </a:spcAft>
                  <a:buNone/>
                </a:pPr>
                <a:r>
                  <a:rPr lang="en-US" sz="2400" dirty="0">
                    <a:latin typeface="Times New Roman" panose="02020603050405020304" pitchFamily="18" charset="0"/>
                    <a:cs typeface="Times New Roman" panose="02020603050405020304" pitchFamily="18" charset="0"/>
                  </a:rPr>
                  <a:t>                   h</a:t>
                </a:r>
                <a:r>
                  <a:rPr lang="en-US" sz="2400" baseline="-25000"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 IP address </a:t>
                </a:r>
                <a14:m>
                  <m:oMath xmlns:m="http://schemas.openxmlformats.org/officeDocument/2006/math">
                    <m:r>
                      <a:rPr lang="en-US" sz="2400" i="1" dirty="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Slot </a:t>
                </a:r>
              </a:p>
              <a:p>
                <a:pPr marL="0" indent="0">
                  <a:lnSpc>
                    <a:spcPct val="100000"/>
                  </a:lnSpc>
                  <a:spcAft>
                    <a:spcPts val="600"/>
                  </a:spcAft>
                  <a:buNone/>
                </a:pPr>
                <a:r>
                  <a:rPr lang="en-US" sz="2400" dirty="0">
                    <a:latin typeface="Times New Roman" panose="02020603050405020304" pitchFamily="18" charset="0"/>
                    <a:cs typeface="Times New Roman" panose="02020603050405020304" pitchFamily="18" charset="0"/>
                  </a:rPr>
                  <a:t>Question:   Using the above formulation of H, compute which slot IP address &lt; x</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x</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x</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x</a:t>
                </a:r>
                <a:r>
                  <a:rPr lang="en-US" sz="2400" baseline="-25000" dirty="0">
                    <a:latin typeface="Times New Roman" panose="02020603050405020304" pitchFamily="18" charset="0"/>
                    <a:cs typeface="Times New Roman" panose="02020603050405020304" pitchFamily="18" charset="0"/>
                  </a:rPr>
                  <a:t>4 </a:t>
                </a:r>
                <a:r>
                  <a:rPr lang="en-US" sz="2400" dirty="0">
                    <a:latin typeface="Times New Roman" panose="02020603050405020304" pitchFamily="18" charset="0"/>
                    <a:cs typeface="Times New Roman" panose="02020603050405020304" pitchFamily="18" charset="0"/>
                  </a:rPr>
                  <a:t>&gt; hashes to? </a:t>
                </a:r>
              </a:p>
              <a:p>
                <a:pPr marL="0" indent="0">
                  <a:lnSpc>
                    <a:spcPct val="100000"/>
                  </a:lnSpc>
                  <a:spcAft>
                    <a:spcPts val="600"/>
                  </a:spcAft>
                  <a:buNone/>
                </a:pPr>
                <a:r>
                  <a:rPr lang="en-US" sz="2400" dirty="0">
                    <a:latin typeface="Times New Roman" panose="02020603050405020304" pitchFamily="18" charset="0"/>
                    <a:cs typeface="Times New Roman" panose="02020603050405020304" pitchFamily="18" charset="0"/>
                  </a:rPr>
                  <a:t>Ans:   Using the following equation which requires constant space and time: h</a:t>
                </a:r>
                <a:r>
                  <a:rPr lang="en-US" sz="2400" baseline="-25000"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(x</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x</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x</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x</a:t>
                </a:r>
                <a:r>
                  <a:rPr lang="en-US" sz="2400" baseline="-25000"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 =  (a</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x</a:t>
                </a:r>
                <a:r>
                  <a:rPr lang="en-US" sz="2400" baseline="-25000" dirty="0">
                    <a:latin typeface="Times New Roman" panose="02020603050405020304" pitchFamily="18" charset="0"/>
                    <a:cs typeface="Times New Roman" panose="02020603050405020304" pitchFamily="18" charset="0"/>
                  </a:rPr>
                  <a:t>1 </a:t>
                </a:r>
                <a:r>
                  <a:rPr lang="en-US" sz="2400" dirty="0">
                    <a:latin typeface="Times New Roman" panose="02020603050405020304" pitchFamily="18" charset="0"/>
                    <a:cs typeface="Times New Roman" panose="02020603050405020304" pitchFamily="18" charset="0"/>
                  </a:rPr>
                  <a:t>+ a</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x</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a</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x</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 a</a:t>
                </a:r>
                <a:r>
                  <a:rPr lang="en-US" sz="2400" baseline="-25000"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x</a:t>
                </a:r>
                <a:r>
                  <a:rPr lang="en-US" sz="2400" baseline="-25000"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 (mod m)</a:t>
                </a:r>
              </a:p>
            </p:txBody>
          </p:sp>
        </mc:Choice>
        <mc:Fallback xmlns="">
          <p:sp>
            <p:nvSpPr>
              <p:cNvPr id="3" name="Content Placeholder 2">
                <a:extLst>
                  <a:ext uri="{FF2B5EF4-FFF2-40B4-BE49-F238E27FC236}">
                    <a16:creationId xmlns:a16="http://schemas.microsoft.com/office/drawing/2014/main" id="{E1D04753-A56B-4DD9-9689-2924ADFF8C76}"/>
                  </a:ext>
                </a:extLst>
              </p:cNvPr>
              <p:cNvSpPr>
                <a:spLocks noGrp="1" noRot="1" noChangeAspect="1" noMove="1" noResize="1" noEditPoints="1" noAdjustHandles="1" noChangeArrowheads="1" noChangeShapeType="1" noTextEdit="1"/>
              </p:cNvSpPr>
              <p:nvPr>
                <p:ph idx="1"/>
              </p:nvPr>
            </p:nvSpPr>
            <p:spPr>
              <a:xfrm>
                <a:off x="1584960" y="920478"/>
                <a:ext cx="9022080" cy="5673634"/>
              </a:xfrm>
              <a:blipFill>
                <a:blip r:embed="rId2"/>
                <a:stretch>
                  <a:fillRect l="-1216" t="-859" r="-4865"/>
                </a:stretch>
              </a:blipFill>
            </p:spPr>
            <p:txBody>
              <a:bodyPr/>
              <a:lstStyle/>
              <a:p>
                <a:r>
                  <a:rPr lang="en-US">
                    <a:noFill/>
                  </a:rPr>
                  <a:t> </a:t>
                </a:r>
              </a:p>
            </p:txBody>
          </p:sp>
        </mc:Fallback>
      </mc:AlternateContent>
    </p:spTree>
    <p:extLst>
      <p:ext uri="{BB962C8B-B14F-4D97-AF65-F5344CB8AC3E}">
        <p14:creationId xmlns:p14="http://schemas.microsoft.com/office/powerpoint/2010/main" val="2840006"/>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515291" y="103868"/>
            <a:ext cx="9326880" cy="1002121"/>
          </a:xfrm>
        </p:spPr>
        <p:txBody>
          <a:bodyPr>
            <a:normAutofit/>
          </a:bodyPr>
          <a:lstStyle/>
          <a:p>
            <a:r>
              <a:rPr lang="en-US" sz="3600" dirty="0">
                <a:latin typeface="+mn-lt"/>
              </a:rPr>
              <a:t>Hash Functions </a:t>
            </a:r>
            <a:r>
              <a:rPr lang="en-US" sz="2800" dirty="0">
                <a:latin typeface="+mn-lt"/>
              </a:rPr>
              <a:t>– What makes a good hash function?</a:t>
            </a:r>
          </a:p>
        </p:txBody>
      </p:sp>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349829" y="1000488"/>
            <a:ext cx="9492341" cy="5857512"/>
          </a:xfrm>
        </p:spPr>
        <p:txBody>
          <a:bodyPr>
            <a:noAutofit/>
          </a:bodyPr>
          <a:lstStyle/>
          <a:p>
            <a:pPr marL="0" indent="0">
              <a:lnSpc>
                <a:spcPct val="100000"/>
              </a:lnSpc>
              <a:spcAft>
                <a:spcPts val="600"/>
              </a:spcAft>
              <a:buNone/>
            </a:pPr>
            <a:r>
              <a:rPr lang="en-US" sz="2400" dirty="0">
                <a:cs typeface="Times New Roman" panose="02020603050405020304" pitchFamily="18" charset="0"/>
              </a:rPr>
              <a:t>Perfect Hashing</a:t>
            </a:r>
          </a:p>
          <a:p>
            <a:pPr marL="0" indent="0">
              <a:lnSpc>
                <a:spcPct val="100000"/>
              </a:lnSpc>
              <a:spcAft>
                <a:spcPts val="600"/>
              </a:spcAft>
              <a:buNone/>
            </a:pPr>
            <a:r>
              <a:rPr lang="en-US" sz="2200" dirty="0">
                <a:latin typeface="Times New Roman" panose="02020603050405020304" pitchFamily="18" charset="0"/>
                <a:cs typeface="Times New Roman" panose="02020603050405020304" pitchFamily="18" charset="0"/>
              </a:rPr>
              <a:t>So far, we have dealt with the expected value, but what if we need to achieve a worst-case performance with the search time O(1). This is where Perfect Hashing comes in, </a:t>
            </a:r>
            <a:r>
              <a:rPr lang="en-US" sz="2200" dirty="0">
                <a:solidFill>
                  <a:srgbClr val="0000FF"/>
                </a:solidFill>
                <a:latin typeface="Times New Roman" panose="02020603050405020304" pitchFamily="18" charset="0"/>
                <a:cs typeface="Times New Roman" panose="02020603050405020304" pitchFamily="18" charset="0"/>
              </a:rPr>
              <a:t>but there is a price to pay; the table must be static. </a:t>
            </a:r>
            <a:r>
              <a:rPr lang="en-US" sz="2200" dirty="0">
                <a:latin typeface="Times New Roman" panose="02020603050405020304" pitchFamily="18" charset="0"/>
                <a:cs typeface="Times New Roman" panose="02020603050405020304" pitchFamily="18" charset="0"/>
              </a:rPr>
              <a:t>Static tables suit certain applications that are not dynamic such as symbol tables and files on a CD. </a:t>
            </a:r>
          </a:p>
          <a:p>
            <a:pPr marL="0" indent="0">
              <a:lnSpc>
                <a:spcPct val="100000"/>
              </a:lnSpc>
              <a:spcAft>
                <a:spcPts val="600"/>
              </a:spcAft>
              <a:buNone/>
            </a:pPr>
            <a:r>
              <a:rPr lang="en-US" sz="2200" dirty="0">
                <a:latin typeface="Times New Roman" panose="02020603050405020304" pitchFamily="18" charset="0"/>
                <a:cs typeface="Times New Roman" panose="02020603050405020304" pitchFamily="18" charset="0"/>
              </a:rPr>
              <a:t>Idea </a:t>
            </a:r>
          </a:p>
          <a:p>
            <a:pPr marL="0" indent="0">
              <a:lnSpc>
                <a:spcPct val="100000"/>
              </a:lnSpc>
              <a:spcAft>
                <a:spcPts val="600"/>
              </a:spcAft>
              <a:buNone/>
            </a:pPr>
            <a:r>
              <a:rPr lang="en-US" sz="2200" dirty="0">
                <a:latin typeface="Times New Roman" panose="02020603050405020304" pitchFamily="18" charset="0"/>
                <a:cs typeface="Times New Roman" panose="02020603050405020304" pitchFamily="18" charset="0"/>
              </a:rPr>
              <a:t>In (static) perfect hashing to achieve a worst-case performance, use a two-step hashing scheme similar to the double hashing scheme in open addressing. </a:t>
            </a:r>
          </a:p>
          <a:p>
            <a:pPr marL="0" indent="0">
              <a:lnSpc>
                <a:spcPct val="100000"/>
              </a:lnSpc>
              <a:spcAft>
                <a:spcPts val="600"/>
              </a:spcAft>
              <a:buNone/>
            </a:pPr>
            <a:r>
              <a:rPr lang="en-US" sz="2200" dirty="0">
                <a:latin typeface="Times New Roman" panose="02020603050405020304" pitchFamily="18" charset="0"/>
                <a:cs typeface="Times New Roman" panose="02020603050405020304" pitchFamily="18" charset="0"/>
              </a:rPr>
              <a:t>A two-step scheme with universal hashing at each step such that there are no collisions at step 2. If items hash to slot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then a table at slot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is used that has size, giving sparsity which allows us to easily find hash functions that would not cause collisions at step 2 (collisions may occur at step 1). </a:t>
            </a:r>
          </a:p>
          <a:p>
            <a:pPr marL="0" indent="0">
              <a:lnSpc>
                <a:spcPct val="100000"/>
              </a:lnSpc>
              <a:spcAft>
                <a:spcPts val="600"/>
              </a:spcAft>
              <a:buNone/>
            </a:pPr>
            <a:r>
              <a:rPr lang="en-US" sz="2200" dirty="0">
                <a:latin typeface="Times New Roman" panose="02020603050405020304" pitchFamily="18" charset="0"/>
                <a:cs typeface="Times New Roman" panose="02020603050405020304" pitchFamily="18" charset="0"/>
              </a:rPr>
              <a:t>A search here takes O(1) time in the worst case for any key</a:t>
            </a:r>
          </a:p>
        </p:txBody>
      </p:sp>
    </p:spTree>
    <p:extLst>
      <p:ext uri="{BB962C8B-B14F-4D97-AF65-F5344CB8AC3E}">
        <p14:creationId xmlns:p14="http://schemas.microsoft.com/office/powerpoint/2010/main" val="2088225907"/>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A5C493-8A94-4091-AA4A-49E6CF23F4E7}"/>
              </a:ext>
            </a:extLst>
          </p:cNvPr>
          <p:cNvSpPr txBox="1"/>
          <p:nvPr/>
        </p:nvSpPr>
        <p:spPr>
          <a:xfrm>
            <a:off x="2377440" y="2542447"/>
            <a:ext cx="7989570" cy="2692532"/>
          </a:xfrm>
          <a:prstGeom prst="rect">
            <a:avLst/>
          </a:prstGeom>
          <a:noFill/>
        </p:spPr>
        <p:txBody>
          <a:bodyPr wrap="square">
            <a:spAutoFit/>
          </a:bodyPr>
          <a:lstStyle/>
          <a:p>
            <a:pPr lvl="1">
              <a:lnSpc>
                <a:spcPct val="150000"/>
              </a:lnSpc>
            </a:pPr>
            <a:r>
              <a:rPr lang="en-US" sz="3200" dirty="0">
                <a:ea typeface="Calibri" panose="020F0502020204030204" pitchFamily="34" charset="0"/>
                <a:cs typeface="Times New Roman" panose="02020603050405020304" pitchFamily="18" charset="0"/>
              </a:rPr>
              <a:t>Collision Resolution </a:t>
            </a:r>
            <a:endParaRPr lang="en-US" sz="3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50000"/>
              </a:lnSpc>
              <a:buFont typeface="Arial" panose="020B0604020202020204" pitchFamily="34" charset="0"/>
              <a:buChar char="•"/>
            </a:pPr>
            <a:r>
              <a:rPr lang="en-US" sz="28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open hashing </a:t>
            </a:r>
            <a:r>
              <a:rPr lang="en-US" sz="2800" dirty="0">
                <a:latin typeface="Times New Roman" panose="02020603050405020304" pitchFamily="18" charset="0"/>
                <a:ea typeface="Calibri" panose="020F0502020204030204" pitchFamily="34" charset="0"/>
                <a:cs typeface="Times New Roman" panose="02020603050405020304" pitchFamily="18" charset="0"/>
              </a:rPr>
              <a:t>(also called </a:t>
            </a:r>
            <a:r>
              <a:rPr lang="en-US" sz="2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separate chaining</a:t>
            </a:r>
            <a:r>
              <a:rPr lang="en-US" sz="2800" dirty="0">
                <a:latin typeface="Times New Roman" panose="02020603050405020304" pitchFamily="18" charset="0"/>
                <a:ea typeface="Calibri" panose="020F0502020204030204" pitchFamily="34" charset="0"/>
                <a:cs typeface="Times New Roman" panose="02020603050405020304" pitchFamily="18" charset="0"/>
              </a:rPr>
              <a:t>, or </a:t>
            </a:r>
            <a:r>
              <a:rPr lang="en-US" sz="2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chaining</a:t>
            </a:r>
            <a:r>
              <a:rPr lang="en-US" sz="2800" dirty="0">
                <a:latin typeface="Times New Roman" panose="02020603050405020304" pitchFamily="18" charset="0"/>
                <a:ea typeface="Calibri" panose="020F0502020204030204" pitchFamily="34" charset="0"/>
                <a:cs typeface="Times New Roman" panose="02020603050405020304" pitchFamily="18" charset="0"/>
              </a:rPr>
              <a:t>) and </a:t>
            </a:r>
          </a:p>
          <a:p>
            <a:pPr marL="800100" lvl="1" indent="-342900">
              <a:lnSpc>
                <a:spcPct val="150000"/>
              </a:lnSpc>
              <a:buFont typeface="Arial" panose="020B0604020202020204" pitchFamily="34" charset="0"/>
              <a:buChar char="•"/>
            </a:pPr>
            <a:r>
              <a:rPr lang="en-US" sz="2800" b="1"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closed hashing </a:t>
            </a:r>
            <a:r>
              <a:rPr lang="en-US" sz="2800" b="1" i="1" dirty="0">
                <a:latin typeface="Times New Roman" panose="02020603050405020304" pitchFamily="18" charset="0"/>
                <a:ea typeface="Calibri" panose="020F0502020204030204" pitchFamily="34" charset="0"/>
                <a:cs typeface="Times New Roman" panose="02020603050405020304" pitchFamily="18" charset="0"/>
              </a:rPr>
              <a:t>(also called </a:t>
            </a:r>
            <a:r>
              <a:rPr lang="en-US" sz="2800" b="1"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open addressing</a:t>
            </a:r>
            <a:r>
              <a:rPr lang="en-US" sz="2800" b="1" i="1" dirty="0">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2805214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8DF610D7-A1D6-4463-A7BD-21411A202004}"/>
              </a:ext>
            </a:extLst>
          </p:cNvPr>
          <p:cNvSpPr txBox="1"/>
          <p:nvPr/>
        </p:nvSpPr>
        <p:spPr>
          <a:xfrm>
            <a:off x="4248727" y="1380450"/>
            <a:ext cx="3888509" cy="4004343"/>
          </a:xfrm>
          <a:prstGeom prst="rect">
            <a:avLst/>
          </a:prstGeom>
          <a:solidFill>
            <a:srgbClr val="FFFF00"/>
          </a:solidFill>
        </p:spPr>
        <p:txBody>
          <a:bodyPr wrap="square" rtlCol="0">
            <a:spAutoFit/>
          </a:bodyPr>
          <a:lstStyle/>
          <a:p>
            <a:endParaRPr lang="en-US" dirty="0"/>
          </a:p>
        </p:txBody>
      </p:sp>
      <p:sp>
        <p:nvSpPr>
          <p:cNvPr id="10" name="TextBox 9">
            <a:extLst>
              <a:ext uri="{FF2B5EF4-FFF2-40B4-BE49-F238E27FC236}">
                <a16:creationId xmlns:a16="http://schemas.microsoft.com/office/drawing/2014/main" id="{540D8292-775A-4751-ADA1-2130EE6234D4}"/>
              </a:ext>
            </a:extLst>
          </p:cNvPr>
          <p:cNvSpPr txBox="1"/>
          <p:nvPr/>
        </p:nvSpPr>
        <p:spPr>
          <a:xfrm>
            <a:off x="1200727" y="2687782"/>
            <a:ext cx="9858831" cy="1053702"/>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477088" y="1756962"/>
            <a:ext cx="9859993" cy="4264437"/>
          </a:xfrm>
          <a:prstGeom prst="rect">
            <a:avLst/>
          </a:prstGeom>
        </p:spPr>
        <p:txBody>
          <a:bodyPr wrap="square">
            <a:spAutoFit/>
          </a:bodyPr>
          <a:lstStyle/>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Solution for a given Problem?</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design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input		              Algorithm             		output</a:t>
            </a: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specifications    	     (a way for finding its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solu</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specifications</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encode</a:t>
            </a: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Program Input		    “computer”	                     Program output</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Program code</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algn="ct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Figure 1.0  Notion of Algorithm</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3" name="Line 11"/>
          <p:cNvCxnSpPr>
            <a:cxnSpLocks noChangeShapeType="1"/>
          </p:cNvCxnSpPr>
          <p:nvPr/>
        </p:nvCxnSpPr>
        <p:spPr bwMode="auto">
          <a:xfrm>
            <a:off x="6094838" y="2332105"/>
            <a:ext cx="1162" cy="486925"/>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 name="Line 11"/>
          <p:cNvCxnSpPr>
            <a:cxnSpLocks noChangeShapeType="1"/>
          </p:cNvCxnSpPr>
          <p:nvPr/>
        </p:nvCxnSpPr>
        <p:spPr bwMode="auto">
          <a:xfrm>
            <a:off x="6096000" y="3741511"/>
            <a:ext cx="1162" cy="486925"/>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 name="Line 80"/>
          <p:cNvCxnSpPr>
            <a:cxnSpLocks noChangeShapeType="1"/>
          </p:cNvCxnSpPr>
          <p:nvPr/>
        </p:nvCxnSpPr>
        <p:spPr bwMode="auto">
          <a:xfrm>
            <a:off x="3853940" y="3173414"/>
            <a:ext cx="571500"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 name="Line 80"/>
          <p:cNvCxnSpPr>
            <a:cxnSpLocks noChangeShapeType="1"/>
          </p:cNvCxnSpPr>
          <p:nvPr/>
        </p:nvCxnSpPr>
        <p:spPr bwMode="auto">
          <a:xfrm>
            <a:off x="3853940" y="4457448"/>
            <a:ext cx="571500"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 name="Line 80"/>
          <p:cNvCxnSpPr>
            <a:cxnSpLocks noChangeShapeType="1"/>
          </p:cNvCxnSpPr>
          <p:nvPr/>
        </p:nvCxnSpPr>
        <p:spPr bwMode="auto">
          <a:xfrm>
            <a:off x="7760469" y="3173414"/>
            <a:ext cx="571500"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 name="Line 80"/>
          <p:cNvCxnSpPr>
            <a:cxnSpLocks noChangeShapeType="1"/>
          </p:cNvCxnSpPr>
          <p:nvPr/>
        </p:nvCxnSpPr>
        <p:spPr bwMode="auto">
          <a:xfrm>
            <a:off x="7769428" y="4457448"/>
            <a:ext cx="571500"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4" name="Cloud Callout 3"/>
          <p:cNvSpPr/>
          <p:nvPr/>
        </p:nvSpPr>
        <p:spPr>
          <a:xfrm flipH="1">
            <a:off x="3978383" y="786678"/>
            <a:ext cx="540688" cy="405516"/>
          </a:xfrm>
          <a:prstGeom prst="cloudCallout">
            <a:avLst>
              <a:gd name="adj1" fmla="val -59429"/>
              <a:gd name="adj2" fmla="val 1257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Image result for sad face">
            <a:extLst>
              <a:ext uri="{FF2B5EF4-FFF2-40B4-BE49-F238E27FC236}">
                <a16:creationId xmlns:a16="http://schemas.microsoft.com/office/drawing/2014/main" id="{20B2F5DA-73B3-4BFA-9D09-31A3620CFBA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139690" y="866304"/>
            <a:ext cx="463896" cy="405516"/>
          </a:xfrm>
          <a:prstGeom prst="rect">
            <a:avLst/>
          </a:prstGeom>
          <a:noFill/>
        </p:spPr>
      </p:pic>
    </p:spTree>
    <p:extLst>
      <p:ext uri="{BB962C8B-B14F-4D97-AF65-F5344CB8AC3E}">
        <p14:creationId xmlns:p14="http://schemas.microsoft.com/office/powerpoint/2010/main" val="1011034836"/>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54083" y="1784756"/>
            <a:ext cx="9483833" cy="816948"/>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34F49E5-131F-43DE-B163-F2FE080EC58F}"/>
                  </a:ext>
                </a:extLst>
              </p:cNvPr>
              <p:cNvSpPr/>
              <p:nvPr/>
            </p:nvSpPr>
            <p:spPr>
              <a:xfrm>
                <a:off x="1691486" y="1362010"/>
                <a:ext cx="8627355" cy="3993401"/>
              </a:xfrm>
              <a:prstGeom prst="rect">
                <a:avLst/>
              </a:prstGeom>
            </p:spPr>
            <p:txBody>
              <a:bodyPr wrap="square">
                <a:spAutoFit/>
              </a:bodyPr>
              <a:lstStyle/>
              <a:p>
                <a:pPr>
                  <a:spcAft>
                    <a:spcPts val="9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In open addressing, </a:t>
                </a:r>
              </a:p>
              <a:p>
                <a:pPr marL="800100" lvl="1" indent="-342900">
                  <a:spcAft>
                    <a:spcPts val="9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Store all keys (or elements) in the hash table itself without the use of linked lists</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1257300" lvl="2" indent="-342900">
                  <a:spcAft>
                    <a:spcPts val="9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That is, each table entry contains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either an element </a:t>
                </a:r>
                <a:r>
                  <a:rPr lang="en-US" sz="2400" dirty="0">
                    <a:latin typeface="Times New Roman" panose="02020603050405020304" pitchFamily="18" charset="0"/>
                    <a:ea typeface="Calibri" panose="020F0502020204030204" pitchFamily="34" charset="0"/>
                    <a:cs typeface="Times New Roman" panose="02020603050405020304" pitchFamily="18" charset="0"/>
                  </a:rPr>
                  <a:t>of the dynamic set or NIL.</a:t>
                </a:r>
              </a:p>
              <a:p>
                <a:pPr marL="800100" lvl="1" indent="-342900">
                  <a:spcAft>
                    <a:spcPts val="9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able size m must be at least as large as the number of keys 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800100" lvl="1" indent="-342900">
                  <a:spcAft>
                    <a:spcPts val="9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Hash table can “fill up” until no further insertion can be made; the load factor </a:t>
                </a:r>
                <a14:m>
                  <m:oMath xmlns:m="http://schemas.openxmlformats.org/officeDocument/2006/math">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can never exceed 1</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pPr marL="800100" lvl="1" indent="-342900">
                  <a:spcAft>
                    <a:spcPts val="9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Advantage of open addressing is that no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pointers are used.</a:t>
                </a:r>
              </a:p>
            </p:txBody>
          </p:sp>
        </mc:Choice>
        <mc:Fallback xmlns="">
          <p:sp>
            <p:nvSpPr>
              <p:cNvPr id="2" name="Rectangle 1">
                <a:extLst>
                  <a:ext uri="{FF2B5EF4-FFF2-40B4-BE49-F238E27FC236}">
                    <a16:creationId xmlns:a16="http://schemas.microsoft.com/office/drawing/2014/main" id="{A34F49E5-131F-43DE-B163-F2FE080EC58F}"/>
                  </a:ext>
                </a:extLst>
              </p:cNvPr>
              <p:cNvSpPr>
                <a:spLocks noRot="1" noChangeAspect="1" noMove="1" noResize="1" noEditPoints="1" noAdjustHandles="1" noChangeArrowheads="1" noChangeShapeType="1" noTextEdit="1"/>
              </p:cNvSpPr>
              <p:nvPr/>
            </p:nvSpPr>
            <p:spPr>
              <a:xfrm>
                <a:off x="1691486" y="1362010"/>
                <a:ext cx="8627355" cy="3993401"/>
              </a:xfrm>
              <a:prstGeom prst="rect">
                <a:avLst/>
              </a:prstGeom>
              <a:blipFill>
                <a:blip r:embed="rId2"/>
                <a:stretch>
                  <a:fillRect l="-1059" t="-1220" r="-1836" b="-2439"/>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A527FB26-6534-9BBD-7AA7-C043B008F615}"/>
              </a:ext>
            </a:extLst>
          </p:cNvPr>
          <p:cNvSpPr txBox="1"/>
          <p:nvPr/>
        </p:nvSpPr>
        <p:spPr>
          <a:xfrm>
            <a:off x="1608773" y="497768"/>
            <a:ext cx="6097904" cy="584775"/>
          </a:xfrm>
          <a:prstGeom prst="rect">
            <a:avLst/>
          </a:prstGeom>
          <a:solidFill>
            <a:srgbClr val="FFFF00"/>
          </a:solidFill>
        </p:spPr>
        <p:txBody>
          <a:bodyPr wrap="square">
            <a:spAutoFit/>
          </a:bodyPr>
          <a:lstStyle/>
          <a:p>
            <a:pPr>
              <a:spcAft>
                <a:spcPts val="1800"/>
              </a:spcAft>
            </a:pPr>
            <a:r>
              <a:rPr lang="en-US" sz="3200" dirty="0">
                <a:ea typeface="Calibri" panose="020F0502020204030204" pitchFamily="34" charset="0"/>
                <a:cs typeface="Times New Roman" panose="02020603050405020304" pitchFamily="18" charset="0"/>
              </a:rPr>
              <a:t>Open Addressing (Closed Hashing)</a:t>
            </a:r>
          </a:p>
        </p:txBody>
      </p:sp>
    </p:spTree>
    <p:extLst>
      <p:ext uri="{BB962C8B-B14F-4D97-AF65-F5344CB8AC3E}">
        <p14:creationId xmlns:p14="http://schemas.microsoft.com/office/powerpoint/2010/main" val="4042065009"/>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49573" y="3950671"/>
            <a:ext cx="9758210" cy="854800"/>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524000" y="1182097"/>
                <a:ext cx="9013371" cy="559739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In open addressing, </a:t>
                </a:r>
              </a:p>
              <a:p>
                <a:pPr marL="461963" indent="-461963"/>
                <a:r>
                  <a:rPr lang="en-US" sz="2400" dirty="0">
                    <a:solidFill>
                      <a:srgbClr val="0000FF"/>
                    </a:solidFill>
                    <a:latin typeface="Times New Roman" panose="02020603050405020304" pitchFamily="18" charset="0"/>
                    <a:cs typeface="Times New Roman" panose="02020603050405020304" pitchFamily="18" charset="0"/>
                  </a:rPr>
                  <a:t>For insertion, </a:t>
                </a:r>
                <a:r>
                  <a:rPr lang="en-US" sz="2400" dirty="0">
                    <a:latin typeface="Times New Roman" panose="02020603050405020304" pitchFamily="18" charset="0"/>
                    <a:cs typeface="Times New Roman" panose="02020603050405020304" pitchFamily="18" charset="0"/>
                  </a:rPr>
                  <a:t>examine (called </a:t>
                </a:r>
                <a:r>
                  <a:rPr lang="en-US" sz="2400" i="1" dirty="0">
                    <a:solidFill>
                      <a:srgbClr val="0000FF"/>
                    </a:solidFill>
                    <a:latin typeface="Times New Roman" panose="02020603050405020304" pitchFamily="18" charset="0"/>
                    <a:cs typeface="Times New Roman" panose="02020603050405020304" pitchFamily="18" charset="0"/>
                  </a:rPr>
                  <a:t>probe</a:t>
                </a:r>
                <a:r>
                  <a:rPr lang="en-US" sz="2400" dirty="0">
                    <a:solidFill>
                      <a:srgbClr val="0000FF"/>
                    </a:solidFill>
                    <a:latin typeface="Times New Roman" panose="02020603050405020304" pitchFamily="18" charset="0"/>
                    <a:cs typeface="Times New Roman" panose="02020603050405020304" pitchFamily="18" charset="0"/>
                  </a:rPr>
                  <a:t>) successively the hash table until an empty slot for storing the key is found.</a:t>
                </a:r>
              </a:p>
              <a:p>
                <a:pPr marL="461963" indent="-461963"/>
                <a:r>
                  <a:rPr lang="en-US" sz="2400" dirty="0">
                    <a:solidFill>
                      <a:srgbClr val="0000FF"/>
                    </a:solidFill>
                    <a:latin typeface="Times New Roman" panose="02020603050405020304" pitchFamily="18" charset="0"/>
                    <a:cs typeface="Times New Roman" panose="02020603050405020304" pitchFamily="18" charset="0"/>
                  </a:rPr>
                  <a:t>The sequence of positions probed </a:t>
                </a:r>
                <a:r>
                  <a:rPr lang="en-US" sz="2400" i="1" dirty="0">
                    <a:solidFill>
                      <a:srgbClr val="0000FF"/>
                    </a:solidFill>
                    <a:latin typeface="Times New Roman" panose="02020603050405020304" pitchFamily="18" charset="0"/>
                    <a:cs typeface="Times New Roman" panose="02020603050405020304" pitchFamily="18" charset="0"/>
                  </a:rPr>
                  <a:t>depends upon the key being inserted</a:t>
                </a:r>
                <a:r>
                  <a:rPr lang="en-US" sz="2400" i="1" dirty="0">
                    <a:latin typeface="Times New Roman" panose="02020603050405020304" pitchFamily="18" charset="0"/>
                    <a:cs typeface="Times New Roman" panose="02020603050405020304" pitchFamily="18" charset="0"/>
                  </a:rPr>
                  <a:t>.</a:t>
                </a:r>
              </a:p>
              <a:p>
                <a:pPr marL="461963" indent="-461963"/>
                <a:r>
                  <a:rPr lang="en-US" sz="2400" dirty="0">
                    <a:solidFill>
                      <a:srgbClr val="0000FF"/>
                    </a:solidFill>
                    <a:latin typeface="Times New Roman" panose="02020603050405020304" pitchFamily="18" charset="0"/>
                    <a:cs typeface="Times New Roman" panose="02020603050405020304" pitchFamily="18" charset="0"/>
                  </a:rPr>
                  <a:t>To determine which slots to probe, </a:t>
                </a:r>
                <a:r>
                  <a:rPr lang="en-US" sz="2400" i="1" dirty="0">
                    <a:solidFill>
                      <a:srgbClr val="0000FF"/>
                    </a:solidFill>
                    <a:latin typeface="Times New Roman" panose="02020603050405020304" pitchFamily="18" charset="0"/>
                    <a:cs typeface="Times New Roman" panose="02020603050405020304" pitchFamily="18" charset="0"/>
                  </a:rPr>
                  <a:t>extend the hash function </a:t>
                </a:r>
                <a:r>
                  <a:rPr lang="en-US" sz="2400" dirty="0">
                    <a:solidFill>
                      <a:srgbClr val="0000FF"/>
                    </a:solidFill>
                    <a:latin typeface="Times New Roman" panose="02020603050405020304" pitchFamily="18" charset="0"/>
                    <a:cs typeface="Times New Roman" panose="02020603050405020304" pitchFamily="18" charset="0"/>
                  </a:rPr>
                  <a:t>to include the probe number (starting from 0) as a second input</a:t>
                </a:r>
                <a:r>
                  <a:rPr lang="en-US" sz="2400" dirty="0">
                    <a:latin typeface="Times New Roman" panose="02020603050405020304" pitchFamily="18" charset="0"/>
                    <a:cs typeface="Times New Roman" panose="02020603050405020304" pitchFamily="18" charset="0"/>
                  </a:rPr>
                  <a:t>.        The hash function becomes</a:t>
                </a:r>
              </a:p>
              <a:p>
                <a:pPr marL="0" indent="0">
                  <a:buNone/>
                </a:pPr>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h: U </a:t>
                </a:r>
                <a:r>
                  <a:rPr lang="en-US" sz="2400" dirty="0">
                    <a:solidFill>
                      <a:srgbClr val="0000FF"/>
                    </a:solidFill>
                    <a:cs typeface="Times New Roman" panose="02020603050405020304" pitchFamily="18" charset="0"/>
                  </a:rPr>
                  <a:t>x</a:t>
                </a:r>
                <a:r>
                  <a:rPr lang="en-US" sz="2400" dirty="0">
                    <a:solidFill>
                      <a:srgbClr val="0000FF"/>
                    </a:solidFill>
                    <a:latin typeface="Times New Roman" panose="02020603050405020304" pitchFamily="18" charset="0"/>
                    <a:cs typeface="Times New Roman" panose="02020603050405020304" pitchFamily="18" charset="0"/>
                  </a:rPr>
                  <a:t> {0, 1, 2, …, m-1}  </a:t>
                </a:r>
                <a14:m>
                  <m:oMath xmlns:m="http://schemas.openxmlformats.org/officeDocument/2006/math">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{0, 1, 2, …, m-1}   </a:t>
                </a:r>
                <a:endParaRPr lang="en-US" sz="2400" dirty="0">
                  <a:latin typeface="Times New Roman" panose="02020603050405020304" pitchFamily="18" charset="0"/>
                  <a:cs typeface="Times New Roman" panose="02020603050405020304" pitchFamily="18" charset="0"/>
                </a:endParaRPr>
              </a:p>
              <a:p>
                <a:pPr marL="461963" indent="-461963"/>
                <a:r>
                  <a:rPr lang="en-US" sz="2400" dirty="0">
                    <a:latin typeface="Times New Roman" panose="02020603050405020304" pitchFamily="18" charset="0"/>
                    <a:cs typeface="Times New Roman" panose="02020603050405020304" pitchFamily="18" charset="0"/>
                  </a:rPr>
                  <a:t>With open addressing, </a:t>
                </a:r>
                <a:r>
                  <a:rPr lang="en-US" sz="2400" dirty="0">
                    <a:solidFill>
                      <a:srgbClr val="0000FF"/>
                    </a:solidFill>
                    <a:latin typeface="Times New Roman" panose="02020603050405020304" pitchFamily="18" charset="0"/>
                    <a:cs typeface="Times New Roman" panose="02020603050405020304" pitchFamily="18" charset="0"/>
                  </a:rPr>
                  <a:t>for every key k, the probe sequence         </a:t>
                </a:r>
              </a:p>
              <a:p>
                <a:pPr marL="0" indent="0">
                  <a:buNone/>
                </a:pPr>
                <a:r>
                  <a:rPr lang="en-US" sz="2400" dirty="0">
                    <a:solidFill>
                      <a:srgbClr val="0000FF"/>
                    </a:solidFill>
                    <a:latin typeface="Times New Roman" panose="02020603050405020304" pitchFamily="18" charset="0"/>
                    <a:cs typeface="Times New Roman" panose="02020603050405020304" pitchFamily="18" charset="0"/>
                  </a:rPr>
                  <a:t>          &lt;h(k, 0), h(k, 1), …, h(k, m-1)&gt;  </a:t>
                </a:r>
              </a:p>
              <a:p>
                <a:pPr marL="517525" indent="-517525">
                  <a:buNone/>
                </a:pPr>
                <a:r>
                  <a:rPr lang="en-US" sz="2400" dirty="0">
                    <a:solidFill>
                      <a:srgbClr val="0000FF"/>
                    </a:solidFill>
                    <a:latin typeface="Times New Roman" panose="02020603050405020304" pitchFamily="18" charset="0"/>
                    <a:cs typeface="Times New Roman" panose="02020603050405020304" pitchFamily="18" charset="0"/>
                  </a:rPr>
                  <a:t>       is required to be a permutation of &lt;0, 1, 2, …, m-1&gt;.  E</a:t>
                </a:r>
                <a:r>
                  <a:rPr lang="en-US" sz="2400" dirty="0">
                    <a:latin typeface="Times New Roman" panose="02020603050405020304" pitchFamily="18" charset="0"/>
                    <a:cs typeface="Times New Roman" panose="02020603050405020304" pitchFamily="18" charset="0"/>
                  </a:rPr>
                  <a:t>very hash-table position is eventually considered as a slot for a new key as the table fills up.</a:t>
                </a:r>
              </a:p>
            </p:txBody>
          </p:sp>
        </mc:Choice>
        <mc:Fallback xmlns="">
          <p:sp>
            <p:nvSpPr>
              <p:cNvPr id="3" name="Content Placeholder 2">
                <a:extLst>
                  <a:ext uri="{FF2B5EF4-FFF2-40B4-BE49-F238E27FC236}">
                    <a16:creationId xmlns:a16="http://schemas.microsoft.com/office/drawing/2014/main" id="{E1D04753-A56B-4DD9-9689-2924ADFF8C76}"/>
                  </a:ext>
                </a:extLst>
              </p:cNvPr>
              <p:cNvSpPr>
                <a:spLocks noGrp="1" noRot="1" noChangeAspect="1" noMove="1" noResize="1" noEditPoints="1" noAdjustHandles="1" noChangeArrowheads="1" noChangeShapeType="1" noTextEdit="1"/>
              </p:cNvSpPr>
              <p:nvPr>
                <p:ph idx="1"/>
              </p:nvPr>
            </p:nvSpPr>
            <p:spPr>
              <a:xfrm>
                <a:off x="1524000" y="1182097"/>
                <a:ext cx="9013371" cy="5597394"/>
              </a:xfrm>
              <a:blipFill>
                <a:blip r:embed="rId2"/>
                <a:stretch>
                  <a:fillRect l="-1014" t="-1525" r="-1082" b="-2397"/>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9A5F3004-071C-DBF7-D1AC-F96A8443CB6A}"/>
              </a:ext>
            </a:extLst>
          </p:cNvPr>
          <p:cNvSpPr txBox="1"/>
          <p:nvPr/>
        </p:nvSpPr>
        <p:spPr>
          <a:xfrm>
            <a:off x="1524000" y="377784"/>
            <a:ext cx="6097904" cy="584775"/>
          </a:xfrm>
          <a:prstGeom prst="rect">
            <a:avLst/>
          </a:prstGeom>
          <a:solidFill>
            <a:srgbClr val="FFFF00"/>
          </a:solidFill>
        </p:spPr>
        <p:txBody>
          <a:bodyPr wrap="square">
            <a:spAutoFit/>
          </a:bodyPr>
          <a:lstStyle/>
          <a:p>
            <a:pPr>
              <a:spcAft>
                <a:spcPts val="1800"/>
              </a:spcAft>
            </a:pPr>
            <a:r>
              <a:rPr lang="en-US" sz="3200" dirty="0">
                <a:ea typeface="Calibri" panose="020F0502020204030204" pitchFamily="34" charset="0"/>
                <a:cs typeface="Times New Roman" panose="02020603050405020304" pitchFamily="18" charset="0"/>
              </a:rPr>
              <a:t>Open Addressing (Closed Hashing)</a:t>
            </a:r>
          </a:p>
        </p:txBody>
      </p:sp>
    </p:spTree>
    <p:extLst>
      <p:ext uri="{BB962C8B-B14F-4D97-AF65-F5344CB8AC3E}">
        <p14:creationId xmlns:p14="http://schemas.microsoft.com/office/powerpoint/2010/main" val="2744099530"/>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71905" y="2862723"/>
            <a:ext cx="9674787" cy="3521026"/>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524000" y="1091868"/>
                <a:ext cx="9217891" cy="5628243"/>
              </a:xfrm>
            </p:spPr>
            <p:txBody>
              <a:bodyPr>
                <a:noAutofit/>
              </a:bodyPr>
              <a:lstStyle/>
              <a:p>
                <a:pPr marL="461963" indent="-461963">
                  <a:lnSpc>
                    <a:spcPct val="120000"/>
                  </a:lnSpc>
                  <a:spcBef>
                    <a:spcPts val="0"/>
                  </a:spcBef>
                  <a:spcAft>
                    <a:spcPts val="1200"/>
                  </a:spcAft>
                </a:pPr>
                <a:r>
                  <a:rPr lang="en-US" sz="2000" dirty="0">
                    <a:latin typeface="Times New Roman" panose="02020603050405020304" pitchFamily="18" charset="0"/>
                    <a:cs typeface="Times New Roman" panose="02020603050405020304" pitchFamily="18" charset="0"/>
                  </a:rPr>
                  <a:t>Assume that </a:t>
                </a:r>
                <a:r>
                  <a:rPr lang="en-US" sz="2000" dirty="0">
                    <a:solidFill>
                      <a:srgbClr val="0000FF"/>
                    </a:solidFill>
                    <a:latin typeface="Times New Roman" panose="02020603050405020304" pitchFamily="18" charset="0"/>
                    <a:cs typeface="Times New Roman" panose="02020603050405020304" pitchFamily="18" charset="0"/>
                  </a:rPr>
                  <a:t>the elements in the hash table T are keys </a:t>
                </a:r>
                <a:r>
                  <a:rPr lang="en-US" sz="2000" dirty="0">
                    <a:latin typeface="Times New Roman" panose="02020603050405020304" pitchFamily="18" charset="0"/>
                    <a:cs typeface="Times New Roman" panose="02020603050405020304" pitchFamily="18" charset="0"/>
                  </a:rPr>
                  <a:t>with no satellite information; the key k is identical to the element containing key k. Each slot contains either a key or NIL (if the slot is empty).  </a:t>
                </a:r>
                <a:r>
                  <a:rPr lang="en-US" sz="2000" dirty="0">
                    <a:solidFill>
                      <a:srgbClr val="0000FF"/>
                    </a:solidFill>
                    <a:latin typeface="Times New Roman" panose="02020603050405020304" pitchFamily="18" charset="0"/>
                    <a:cs typeface="Times New Roman" panose="02020603050405020304" pitchFamily="18" charset="0"/>
                  </a:rPr>
                  <a:t>Let h: U </a:t>
                </a:r>
                <a:r>
                  <a:rPr lang="en-US" sz="2000" dirty="0">
                    <a:solidFill>
                      <a:srgbClr val="0000FF"/>
                    </a:solidFill>
                    <a:cs typeface="Times New Roman" panose="02020603050405020304" pitchFamily="18" charset="0"/>
                  </a:rPr>
                  <a:t>x</a:t>
                </a:r>
                <a:r>
                  <a:rPr lang="en-US" sz="2000" dirty="0">
                    <a:solidFill>
                      <a:srgbClr val="0000FF"/>
                    </a:solidFill>
                    <a:latin typeface="Times New Roman" panose="02020603050405020304" pitchFamily="18" charset="0"/>
                    <a:cs typeface="Times New Roman" panose="02020603050405020304" pitchFamily="18" charset="0"/>
                  </a:rPr>
                  <a:t> {0, 1, 2, …, m-1} </a:t>
                </a:r>
                <a14:m>
                  <m:oMath xmlns:m="http://schemas.openxmlformats.org/officeDocument/2006/math">
                    <m:r>
                      <a:rPr lang="en-US" sz="20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solidFill>
                      <a:srgbClr val="0000FF"/>
                    </a:solidFill>
                    <a:latin typeface="Times New Roman" panose="02020603050405020304" pitchFamily="18" charset="0"/>
                    <a:cs typeface="Times New Roman" panose="02020603050405020304" pitchFamily="18" charset="0"/>
                  </a:rPr>
                  <a:t> {0, 1, 2, …, m-1}. </a:t>
                </a:r>
                <a:endParaRPr lang="en-US" sz="2000"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1200"/>
                  </a:spcAft>
                  <a:buNone/>
                </a:pPr>
                <a:r>
                  <a:rPr lang="en-US" sz="2000" dirty="0">
                    <a:latin typeface="Times New Roman" panose="02020603050405020304" pitchFamily="18" charset="0"/>
                    <a:cs typeface="Times New Roman" panose="02020603050405020304" pitchFamily="18" charset="0"/>
                  </a:rPr>
                  <a:t>        </a:t>
                </a:r>
                <a:r>
                  <a:rPr lang="en-US" sz="2000" dirty="0">
                    <a:solidFill>
                      <a:srgbClr val="0000FF"/>
                    </a:solidFill>
                    <a:latin typeface="Times New Roman" panose="02020603050405020304" pitchFamily="18" charset="0"/>
                    <a:cs typeface="Times New Roman" panose="02020603050405020304" pitchFamily="18" charset="0"/>
                  </a:rPr>
                  <a:t>Hash-Insert(T, k)</a:t>
                </a:r>
              </a:p>
              <a:p>
                <a:pPr marL="0" indent="0">
                  <a:lnSpc>
                    <a:spcPct val="120000"/>
                  </a:lnSpc>
                  <a:spcBef>
                    <a:spcPts val="0"/>
                  </a:spcBef>
                  <a:spcAft>
                    <a:spcPts val="600"/>
                  </a:spcAft>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sz="20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0</a:t>
                </a:r>
              </a:p>
              <a:p>
                <a:pPr marL="0" indent="0">
                  <a:lnSpc>
                    <a:spcPct val="120000"/>
                  </a:lnSpc>
                  <a:spcBef>
                    <a:spcPts val="0"/>
                  </a:spcBef>
                  <a:spcAft>
                    <a:spcPts val="600"/>
                  </a:spcAft>
                  <a:buNone/>
                </a:pPr>
                <a:r>
                  <a:rPr lang="en-US" sz="2000" dirty="0">
                    <a:latin typeface="Times New Roman" panose="02020603050405020304" pitchFamily="18" charset="0"/>
                    <a:cs typeface="Times New Roman" panose="02020603050405020304" pitchFamily="18" charset="0"/>
                  </a:rPr>
                  <a:t>	repeat   </a:t>
                </a:r>
                <a:r>
                  <a:rPr lang="en-US" sz="2000" dirty="0">
                    <a:solidFill>
                      <a:srgbClr val="0000FF"/>
                    </a:solidFill>
                    <a:latin typeface="Times New Roman" panose="02020603050405020304" pitchFamily="18" charset="0"/>
                    <a:cs typeface="Times New Roman" panose="02020603050405020304" pitchFamily="18" charset="0"/>
                  </a:rPr>
                  <a:t>j </a:t>
                </a:r>
                <a14:m>
                  <m:oMath xmlns:m="http://schemas.openxmlformats.org/officeDocument/2006/math">
                    <m:r>
                      <a:rPr lang="en-US" sz="20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000" dirty="0">
                    <a:solidFill>
                      <a:srgbClr val="0000FF"/>
                    </a:solidFill>
                    <a:latin typeface="Times New Roman" panose="02020603050405020304" pitchFamily="18" charset="0"/>
                    <a:cs typeface="Times New Roman" panose="02020603050405020304" pitchFamily="18" charset="0"/>
                  </a:rPr>
                  <a:t>h(k, </a:t>
                </a:r>
                <a:r>
                  <a:rPr lang="en-US" sz="2000" dirty="0" err="1">
                    <a:solidFill>
                      <a:srgbClr val="0000FF"/>
                    </a:solidFill>
                    <a:latin typeface="Times New Roman" panose="02020603050405020304" pitchFamily="18" charset="0"/>
                    <a:cs typeface="Times New Roman" panose="02020603050405020304" pitchFamily="18" charset="0"/>
                  </a:rPr>
                  <a:t>i</a:t>
                </a:r>
                <a:r>
                  <a:rPr lang="en-US" sz="2000" dirty="0">
                    <a:solidFill>
                      <a:srgbClr val="0000FF"/>
                    </a:solidFill>
                    <a:latin typeface="Times New Roman" panose="02020603050405020304" pitchFamily="18" charset="0"/>
                    <a:cs typeface="Times New Roman" panose="02020603050405020304" pitchFamily="18" charset="0"/>
                  </a:rPr>
                  <a:t>)</a:t>
                </a:r>
              </a:p>
              <a:p>
                <a:pPr marL="0" indent="0">
                  <a:lnSpc>
                    <a:spcPct val="120000"/>
                  </a:lnSpc>
                  <a:spcBef>
                    <a:spcPts val="0"/>
                  </a:spcBef>
                  <a:spcAft>
                    <a:spcPts val="600"/>
                  </a:spcAft>
                  <a:buNone/>
                </a:pPr>
                <a:r>
                  <a:rPr lang="en-US" sz="2000" dirty="0">
                    <a:latin typeface="Times New Roman" panose="02020603050405020304" pitchFamily="18" charset="0"/>
                    <a:cs typeface="Times New Roman" panose="02020603050405020304" pitchFamily="18" charset="0"/>
                  </a:rPr>
                  <a:t>		if (T[j]  ==  NIL) //or NIL || DELETED if deletion is included</a:t>
                </a:r>
              </a:p>
              <a:p>
                <a:pPr marL="0" indent="0">
                  <a:lnSpc>
                    <a:spcPct val="120000"/>
                  </a:lnSpc>
                  <a:spcBef>
                    <a:spcPts val="0"/>
                  </a:spcBef>
                  <a:spcAft>
                    <a:spcPts val="600"/>
                  </a:spcAft>
                  <a:buNone/>
                </a:pPr>
                <a:r>
                  <a:rPr lang="en-US" sz="2000" dirty="0">
                    <a:latin typeface="Times New Roman" panose="02020603050405020304" pitchFamily="18" charset="0"/>
                    <a:cs typeface="Times New Roman" panose="02020603050405020304" pitchFamily="18" charset="0"/>
                  </a:rPr>
                  <a:t>		then  {T[j] </a:t>
                </a:r>
                <a14:m>
                  <m:oMath xmlns:m="http://schemas.openxmlformats.org/officeDocument/2006/math">
                    <m:r>
                      <a:rPr lang="en-US" sz="20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k</a:t>
                </a:r>
              </a:p>
              <a:p>
                <a:pPr marL="0" indent="0">
                  <a:lnSpc>
                    <a:spcPct val="120000"/>
                  </a:lnSpc>
                  <a:spcBef>
                    <a:spcPts val="0"/>
                  </a:spcBef>
                  <a:spcAft>
                    <a:spcPts val="600"/>
                  </a:spcAft>
                  <a:buNone/>
                </a:pPr>
                <a:r>
                  <a:rPr lang="en-US" sz="2000" dirty="0">
                    <a:latin typeface="Times New Roman" panose="02020603050405020304" pitchFamily="18" charset="0"/>
                    <a:cs typeface="Times New Roman" panose="02020603050405020304" pitchFamily="18" charset="0"/>
                  </a:rPr>
                  <a:t>		           return j; }</a:t>
                </a:r>
              </a:p>
              <a:p>
                <a:pPr marL="0" indent="0">
                  <a:lnSpc>
                    <a:spcPct val="120000"/>
                  </a:lnSpc>
                  <a:spcBef>
                    <a:spcPts val="0"/>
                  </a:spcBef>
                  <a:spcAft>
                    <a:spcPts val="600"/>
                  </a:spcAft>
                  <a:buNone/>
                </a:pPr>
                <a:r>
                  <a:rPr lang="en-US" sz="2000" dirty="0">
                    <a:latin typeface="Times New Roman" panose="02020603050405020304" pitchFamily="18" charset="0"/>
                    <a:cs typeface="Times New Roman" panose="02020603050405020304" pitchFamily="18" charset="0"/>
                  </a:rPr>
                  <a:t>		</a:t>
                </a:r>
                <a:r>
                  <a:rPr lang="en-US" sz="2000" dirty="0">
                    <a:solidFill>
                      <a:srgbClr val="0000FF"/>
                    </a:solidFill>
                    <a:latin typeface="Times New Roman" panose="02020603050405020304" pitchFamily="18" charset="0"/>
                    <a:cs typeface="Times New Roman" panose="02020603050405020304" pitchFamily="18" charset="0"/>
                  </a:rPr>
                  <a:t>else </a:t>
                </a:r>
                <a:r>
                  <a:rPr lang="en-US" sz="2000" dirty="0" err="1">
                    <a:solidFill>
                      <a:srgbClr val="0000FF"/>
                    </a:solidFill>
                    <a:latin typeface="Times New Roman" panose="02020603050405020304" pitchFamily="18" charset="0"/>
                    <a:cs typeface="Times New Roman" panose="02020603050405020304" pitchFamily="18" charset="0"/>
                  </a:rPr>
                  <a:t>i</a:t>
                </a:r>
                <a:r>
                  <a:rPr lang="en-US" sz="2000" dirty="0">
                    <a:solidFill>
                      <a:srgbClr val="0000FF"/>
                    </a:solidFill>
                    <a:latin typeface="Times New Roman" panose="02020603050405020304" pitchFamily="18" charset="0"/>
                    <a:cs typeface="Times New Roman" panose="02020603050405020304" pitchFamily="18" charset="0"/>
                  </a:rPr>
                  <a:t>++;</a:t>
                </a:r>
              </a:p>
              <a:p>
                <a:pPr marL="0" indent="0">
                  <a:lnSpc>
                    <a:spcPct val="120000"/>
                  </a:lnSpc>
                  <a:spcBef>
                    <a:spcPts val="0"/>
                  </a:spcBef>
                  <a:spcAft>
                    <a:spcPts val="600"/>
                  </a:spcAft>
                  <a:buNone/>
                </a:pPr>
                <a:r>
                  <a:rPr lang="en-US" sz="2000" dirty="0">
                    <a:latin typeface="Times New Roman" panose="02020603050405020304" pitchFamily="18" charset="0"/>
                    <a:cs typeface="Times New Roman" panose="02020603050405020304" pitchFamily="18" charset="0"/>
                  </a:rPr>
                  <a:t>          	until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m;</a:t>
                </a:r>
              </a:p>
              <a:p>
                <a:pPr marL="0" indent="0">
                  <a:lnSpc>
                    <a:spcPct val="120000"/>
                  </a:lnSpc>
                  <a:spcBef>
                    <a:spcPts val="0"/>
                  </a:spcBef>
                  <a:spcAft>
                    <a:spcPts val="600"/>
                  </a:spcAft>
                  <a:buNone/>
                </a:pPr>
                <a:r>
                  <a:rPr lang="en-US" sz="2000" dirty="0">
                    <a:latin typeface="Times New Roman" panose="02020603050405020304" pitchFamily="18" charset="0"/>
                    <a:cs typeface="Times New Roman" panose="02020603050405020304" pitchFamily="18" charset="0"/>
                  </a:rPr>
                  <a:t>          error “hash table overflow”</a:t>
                </a:r>
              </a:p>
              <a:p>
                <a:pPr marL="0" indent="0">
                  <a:buNone/>
                </a:pPr>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1D04753-A56B-4DD9-9689-2924ADFF8C76}"/>
                  </a:ext>
                </a:extLst>
              </p:cNvPr>
              <p:cNvSpPr>
                <a:spLocks noGrp="1" noRot="1" noChangeAspect="1" noMove="1" noResize="1" noEditPoints="1" noAdjustHandles="1" noChangeArrowheads="1" noChangeShapeType="1" noTextEdit="1"/>
              </p:cNvSpPr>
              <p:nvPr>
                <p:ph idx="1"/>
              </p:nvPr>
            </p:nvSpPr>
            <p:spPr>
              <a:xfrm>
                <a:off x="1524000" y="1091868"/>
                <a:ext cx="9217891" cy="5628243"/>
              </a:xfrm>
              <a:blipFill>
                <a:blip r:embed="rId2"/>
                <a:stretch>
                  <a:fillRect l="-595" r="-1323"/>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ACC998A2-670F-6E8A-23E6-4FFC0EF5AD79}"/>
              </a:ext>
            </a:extLst>
          </p:cNvPr>
          <p:cNvSpPr txBox="1"/>
          <p:nvPr/>
        </p:nvSpPr>
        <p:spPr>
          <a:xfrm>
            <a:off x="1524000" y="350075"/>
            <a:ext cx="6097904" cy="584775"/>
          </a:xfrm>
          <a:prstGeom prst="rect">
            <a:avLst/>
          </a:prstGeom>
          <a:solidFill>
            <a:srgbClr val="FFFF00"/>
          </a:solidFill>
        </p:spPr>
        <p:txBody>
          <a:bodyPr wrap="square">
            <a:spAutoFit/>
          </a:bodyPr>
          <a:lstStyle/>
          <a:p>
            <a:pPr>
              <a:spcAft>
                <a:spcPts val="1800"/>
              </a:spcAft>
            </a:pPr>
            <a:r>
              <a:rPr lang="en-US" sz="3200" dirty="0">
                <a:ea typeface="Calibri" panose="020F0502020204030204" pitchFamily="34" charset="0"/>
                <a:cs typeface="Times New Roman" panose="02020603050405020304" pitchFamily="18" charset="0"/>
              </a:rPr>
              <a:t>Open Addressing (Closed Hashing)</a:t>
            </a:r>
          </a:p>
        </p:txBody>
      </p:sp>
    </p:spTree>
    <p:extLst>
      <p:ext uri="{BB962C8B-B14F-4D97-AF65-F5344CB8AC3E}">
        <p14:creationId xmlns:p14="http://schemas.microsoft.com/office/powerpoint/2010/main" val="3484592063"/>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62668" y="2908904"/>
            <a:ext cx="9466663" cy="3521026"/>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611612" y="1229757"/>
                <a:ext cx="8438607" cy="5435187"/>
              </a:xfrm>
            </p:spPr>
            <p:txBody>
              <a:bodyPr>
                <a:normAutofit fontScale="85000" lnSpcReduction="20000"/>
              </a:bodyPr>
              <a:lstStyle/>
              <a:p>
                <a:pPr marL="461963" indent="-461963">
                  <a:lnSpc>
                    <a:spcPct val="120000"/>
                  </a:lnSpc>
                  <a:spcBef>
                    <a:spcPts val="0"/>
                  </a:spcBef>
                  <a:spcAft>
                    <a:spcPts val="1200"/>
                  </a:spcAft>
                </a:pPr>
                <a:r>
                  <a:rPr lang="en-US" dirty="0">
                    <a:latin typeface="Times New Roman" panose="02020603050405020304" pitchFamily="18" charset="0"/>
                    <a:cs typeface="Times New Roman" panose="02020603050405020304" pitchFamily="18" charset="0"/>
                  </a:rPr>
                  <a:t>The procedure Hash-Search takes as input a hash table T and a key k, returning j if slot j is found to contain key k, or NIL if key k is not present in table T. </a:t>
                </a:r>
                <a:r>
                  <a:rPr lang="en-US" dirty="0">
                    <a:solidFill>
                      <a:srgbClr val="0000FF"/>
                    </a:solidFill>
                    <a:latin typeface="Times New Roman" panose="02020603050405020304" pitchFamily="18" charset="0"/>
                    <a:cs typeface="Times New Roman" panose="02020603050405020304" pitchFamily="18" charset="0"/>
                  </a:rPr>
                  <a:t>Let h: U </a:t>
                </a:r>
                <a:r>
                  <a:rPr lang="en-US" dirty="0">
                    <a:solidFill>
                      <a:srgbClr val="0000FF"/>
                    </a:solidFill>
                    <a:cs typeface="Times New Roman" panose="02020603050405020304" pitchFamily="18" charset="0"/>
                  </a:rPr>
                  <a:t>x</a:t>
                </a:r>
                <a:r>
                  <a:rPr lang="en-US" dirty="0">
                    <a:solidFill>
                      <a:srgbClr val="0000FF"/>
                    </a:solidFill>
                    <a:latin typeface="Times New Roman" panose="02020603050405020304" pitchFamily="18" charset="0"/>
                    <a:cs typeface="Times New Roman" panose="02020603050405020304" pitchFamily="18" charset="0"/>
                  </a:rPr>
                  <a:t> {0, 1, 2, …, m-1} </a:t>
                </a:r>
                <a14:m>
                  <m:oMath xmlns:m="http://schemas.openxmlformats.org/officeDocument/2006/math">
                    <m:r>
                      <a:rPr lang="en-US"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dirty="0">
                    <a:solidFill>
                      <a:srgbClr val="0000FF"/>
                    </a:solidFill>
                    <a:latin typeface="Times New Roman" panose="02020603050405020304" pitchFamily="18" charset="0"/>
                    <a:cs typeface="Times New Roman" panose="02020603050405020304" pitchFamily="18" charset="0"/>
                  </a:rPr>
                  <a:t> {0, 1, 2, …, m-1}. </a:t>
                </a:r>
                <a:endParaRPr lang="en-US"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1200"/>
                  </a:spcAft>
                  <a:buNone/>
                </a:pP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Hash-Search(T, k)</a:t>
                </a:r>
              </a:p>
              <a:p>
                <a:pPr marL="0" indent="0">
                  <a:lnSpc>
                    <a:spcPct val="120000"/>
                  </a:lnSpc>
                  <a:spcBef>
                    <a:spcPts val="0"/>
                  </a:spcBef>
                  <a:spcAft>
                    <a:spcPts val="600"/>
                  </a:spcAf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dirty="0">
                    <a:latin typeface="Times New Roman" panose="02020603050405020304" pitchFamily="18" charset="0"/>
                    <a:cs typeface="Times New Roman" panose="02020603050405020304" pitchFamily="18" charset="0"/>
                  </a:rPr>
                  <a:t>  0</a:t>
                </a:r>
              </a:p>
              <a:p>
                <a:pPr marL="0" indent="0">
                  <a:lnSpc>
                    <a:spcPct val="120000"/>
                  </a:lnSpc>
                  <a:spcBef>
                    <a:spcPts val="0"/>
                  </a:spcBef>
                  <a:spcAft>
                    <a:spcPts val="600"/>
                  </a:spcAft>
                  <a:buNone/>
                </a:pPr>
                <a:r>
                  <a:rPr lang="en-US" dirty="0">
                    <a:latin typeface="Times New Roman" panose="02020603050405020304" pitchFamily="18" charset="0"/>
                    <a:cs typeface="Times New Roman" panose="02020603050405020304" pitchFamily="18" charset="0"/>
                  </a:rPr>
                  <a:t>	repeat   </a:t>
                </a:r>
                <a:r>
                  <a:rPr lang="en-US" dirty="0">
                    <a:solidFill>
                      <a:srgbClr val="0000FF"/>
                    </a:solidFill>
                    <a:latin typeface="Times New Roman" panose="02020603050405020304" pitchFamily="18" charset="0"/>
                    <a:cs typeface="Times New Roman" panose="02020603050405020304" pitchFamily="18" charset="0"/>
                  </a:rPr>
                  <a:t>j </a:t>
                </a:r>
                <a14:m>
                  <m:oMath xmlns:m="http://schemas.openxmlformats.org/officeDocument/2006/math">
                    <m:r>
                      <a:rPr lang="en-US"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a:rPr lang="en-US"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dirty="0">
                    <a:solidFill>
                      <a:srgbClr val="0000FF"/>
                    </a:solidFill>
                    <a:latin typeface="Times New Roman" panose="02020603050405020304" pitchFamily="18" charset="0"/>
                    <a:cs typeface="Times New Roman" panose="02020603050405020304" pitchFamily="18" charset="0"/>
                  </a:rPr>
                  <a:t>h(k, </a:t>
                </a:r>
                <a:r>
                  <a:rPr lang="en-US" dirty="0" err="1">
                    <a:solidFill>
                      <a:srgbClr val="0000FF"/>
                    </a:solidFill>
                    <a:latin typeface="Times New Roman" panose="02020603050405020304" pitchFamily="18" charset="0"/>
                    <a:cs typeface="Times New Roman" panose="02020603050405020304" pitchFamily="18" charset="0"/>
                  </a:rPr>
                  <a:t>i</a:t>
                </a:r>
                <a:r>
                  <a:rPr lang="en-US" dirty="0">
                    <a:solidFill>
                      <a:srgbClr val="0000FF"/>
                    </a:solidFill>
                    <a:latin typeface="Times New Roman" panose="02020603050405020304" pitchFamily="18" charset="0"/>
                    <a:cs typeface="Times New Roman" panose="02020603050405020304" pitchFamily="18" charset="0"/>
                  </a:rPr>
                  <a:t>)</a:t>
                </a:r>
              </a:p>
              <a:p>
                <a:pPr marL="0" indent="0">
                  <a:lnSpc>
                    <a:spcPct val="120000"/>
                  </a:lnSpc>
                  <a:spcBef>
                    <a:spcPts val="0"/>
                  </a:spcBef>
                  <a:spcAft>
                    <a:spcPts val="600"/>
                  </a:spcAft>
                  <a:buNone/>
                </a:pPr>
                <a:r>
                  <a:rPr lang="en-US" dirty="0">
                    <a:latin typeface="Times New Roman" panose="02020603050405020304" pitchFamily="18" charset="0"/>
                    <a:cs typeface="Times New Roman" panose="02020603050405020304" pitchFamily="18" charset="0"/>
                  </a:rPr>
                  <a:t>		if (T[j]  ==  k)</a:t>
                </a:r>
              </a:p>
              <a:p>
                <a:pPr marL="0" indent="0">
                  <a:lnSpc>
                    <a:spcPct val="120000"/>
                  </a:lnSpc>
                  <a:spcBef>
                    <a:spcPts val="0"/>
                  </a:spcBef>
                  <a:spcAft>
                    <a:spcPts val="600"/>
                  </a:spcAft>
                  <a:buNone/>
                </a:pPr>
                <a:r>
                  <a:rPr lang="en-US" dirty="0">
                    <a:latin typeface="Times New Roman" panose="02020603050405020304" pitchFamily="18" charset="0"/>
                    <a:cs typeface="Times New Roman" panose="02020603050405020304" pitchFamily="18" charset="0"/>
                  </a:rPr>
                  <a:t>		      then return j; </a:t>
                </a:r>
              </a:p>
              <a:p>
                <a:pPr marL="0" indent="0">
                  <a:lnSpc>
                    <a:spcPct val="120000"/>
                  </a:lnSpc>
                  <a:spcBef>
                    <a:spcPts val="0"/>
                  </a:spcBef>
                  <a:spcAft>
                    <a:spcPts val="600"/>
                  </a:spcAft>
                  <a:buNone/>
                </a:pPr>
                <a:r>
                  <a:rPr lang="en-US" dirty="0">
                    <a:latin typeface="Times New Roman" panose="02020603050405020304" pitchFamily="18" charset="0"/>
                    <a:cs typeface="Times New Roman" panose="02020603050405020304" pitchFamily="18" charset="0"/>
                  </a:rPr>
                  <a:t>		</a:t>
                </a:r>
                <a:r>
                  <a:rPr lang="en-US" dirty="0" err="1">
                    <a:solidFill>
                      <a:srgbClr val="0000FF"/>
                    </a:solidFill>
                    <a:latin typeface="Times New Roman" panose="02020603050405020304" pitchFamily="18" charset="0"/>
                    <a:cs typeface="Times New Roman" panose="02020603050405020304" pitchFamily="18" charset="0"/>
                  </a:rPr>
                  <a:t>i</a:t>
                </a:r>
                <a:r>
                  <a:rPr lang="en-US" dirty="0">
                    <a:solidFill>
                      <a:srgbClr val="0000FF"/>
                    </a:solidFill>
                    <a:latin typeface="Times New Roman" panose="02020603050405020304" pitchFamily="18" charset="0"/>
                    <a:cs typeface="Times New Roman" panose="02020603050405020304" pitchFamily="18" charset="0"/>
                  </a:rPr>
                  <a:t>++;</a:t>
                </a:r>
              </a:p>
              <a:p>
                <a:pPr marL="0" indent="0">
                  <a:lnSpc>
                    <a:spcPct val="120000"/>
                  </a:lnSpc>
                  <a:spcBef>
                    <a:spcPts val="0"/>
                  </a:spcBef>
                  <a:spcAft>
                    <a:spcPts val="600"/>
                  </a:spcAft>
                  <a:buNone/>
                </a:pPr>
                <a:r>
                  <a:rPr lang="en-US" dirty="0">
                    <a:latin typeface="Times New Roman" panose="02020603050405020304" pitchFamily="18" charset="0"/>
                    <a:cs typeface="Times New Roman" panose="02020603050405020304" pitchFamily="18" charset="0"/>
                  </a:rPr>
                  <a:t>          	until T[j] == NIL or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m; //use NIL || DELETED</a:t>
                </a:r>
              </a:p>
              <a:p>
                <a:pPr marL="0" indent="0">
                  <a:lnSpc>
                    <a:spcPct val="120000"/>
                  </a:lnSpc>
                  <a:spcBef>
                    <a:spcPts val="0"/>
                  </a:spcBef>
                  <a:spcAft>
                    <a:spcPts val="600"/>
                  </a:spcAft>
                  <a:buNone/>
                </a:pPr>
                <a:r>
                  <a:rPr lang="en-US" dirty="0">
                    <a:latin typeface="Times New Roman" panose="02020603050405020304" pitchFamily="18" charset="0"/>
                    <a:cs typeface="Times New Roman" panose="02020603050405020304" pitchFamily="18" charset="0"/>
                  </a:rPr>
                  <a:t>            return NIL</a:t>
                </a:r>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1D04753-A56B-4DD9-9689-2924ADFF8C76}"/>
                  </a:ext>
                </a:extLst>
              </p:cNvPr>
              <p:cNvSpPr>
                <a:spLocks noGrp="1" noRot="1" noChangeAspect="1" noMove="1" noResize="1" noEditPoints="1" noAdjustHandles="1" noChangeArrowheads="1" noChangeShapeType="1" noTextEdit="1"/>
              </p:cNvSpPr>
              <p:nvPr>
                <p:ph idx="1"/>
              </p:nvPr>
            </p:nvSpPr>
            <p:spPr>
              <a:xfrm>
                <a:off x="1611612" y="1229757"/>
                <a:ext cx="8438607" cy="5435187"/>
              </a:xfrm>
              <a:blipFill>
                <a:blip r:embed="rId2"/>
                <a:stretch>
                  <a:fillRect l="-939" t="-898"/>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ACC998A2-670F-6E8A-23E6-4FFC0EF5AD79}"/>
              </a:ext>
            </a:extLst>
          </p:cNvPr>
          <p:cNvSpPr txBox="1"/>
          <p:nvPr/>
        </p:nvSpPr>
        <p:spPr>
          <a:xfrm>
            <a:off x="1524000" y="350075"/>
            <a:ext cx="6097904" cy="584775"/>
          </a:xfrm>
          <a:prstGeom prst="rect">
            <a:avLst/>
          </a:prstGeom>
          <a:solidFill>
            <a:srgbClr val="FFFF00"/>
          </a:solidFill>
        </p:spPr>
        <p:txBody>
          <a:bodyPr wrap="square">
            <a:spAutoFit/>
          </a:bodyPr>
          <a:lstStyle/>
          <a:p>
            <a:pPr>
              <a:spcAft>
                <a:spcPts val="1800"/>
              </a:spcAft>
            </a:pPr>
            <a:r>
              <a:rPr lang="en-US" sz="3200" dirty="0">
                <a:ea typeface="Calibri" panose="020F0502020204030204" pitchFamily="34" charset="0"/>
                <a:cs typeface="Times New Roman" panose="02020603050405020304" pitchFamily="18" charset="0"/>
              </a:rPr>
              <a:t>Open Addressing (Closed Hashing)</a:t>
            </a:r>
          </a:p>
        </p:txBody>
      </p:sp>
    </p:spTree>
    <p:extLst>
      <p:ext uri="{BB962C8B-B14F-4D97-AF65-F5344CB8AC3E}">
        <p14:creationId xmlns:p14="http://schemas.microsoft.com/office/powerpoint/2010/main" val="3000834279"/>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09520" y="3173759"/>
            <a:ext cx="8972955" cy="718436"/>
          </a:xfrm>
          <a:prstGeom prst="rect">
            <a:avLst/>
          </a:prstGeom>
          <a:solidFill>
            <a:srgbClr val="FFFF00"/>
          </a:solidFill>
        </p:spPr>
        <p:txBody>
          <a:bodyPr wrap="square" rtlCol="0">
            <a:spAutoFit/>
          </a:bodyPr>
          <a:lstStyle/>
          <a:p>
            <a:endParaRPr lang="en-US" dirty="0"/>
          </a:p>
        </p:txBody>
      </p:sp>
      <p:sp>
        <p:nvSpPr>
          <p:cNvPr id="5" name="TextBox 4"/>
          <p:cNvSpPr txBox="1"/>
          <p:nvPr/>
        </p:nvSpPr>
        <p:spPr>
          <a:xfrm>
            <a:off x="1609521" y="1106367"/>
            <a:ext cx="8972955" cy="718436"/>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785256" y="1020172"/>
                <a:ext cx="8621487" cy="5657852"/>
              </a:xfrm>
            </p:spPr>
            <p:txBody>
              <a:bodyPr>
                <a:noAutofit/>
              </a:bodyPr>
              <a:lstStyle/>
              <a:p>
                <a:pPr marL="461963" indent="-461963">
                  <a:lnSpc>
                    <a:spcPct val="100000"/>
                  </a:lnSpc>
                  <a:spcBef>
                    <a:spcPts val="0"/>
                  </a:spcBef>
                  <a:spcAft>
                    <a:spcPts val="900"/>
                  </a:spcAft>
                </a:pPr>
                <a:r>
                  <a:rPr lang="en-US" sz="2200" dirty="0">
                    <a:solidFill>
                      <a:srgbClr val="0000FF"/>
                    </a:solidFill>
                    <a:latin typeface="Times New Roman" panose="02020603050405020304" pitchFamily="18" charset="0"/>
                    <a:cs typeface="Times New Roman" panose="02020603050405020304" pitchFamily="18" charset="0"/>
                  </a:rPr>
                  <a:t>Deletion from an open-address hash table is difficult.</a:t>
                </a:r>
              </a:p>
              <a:p>
                <a:pPr marL="461963" indent="-461963">
                  <a:lnSpc>
                    <a:spcPct val="100000"/>
                  </a:lnSpc>
                  <a:spcBef>
                    <a:spcPts val="0"/>
                  </a:spcBef>
                  <a:spcAft>
                    <a:spcPts val="900"/>
                  </a:spcAft>
                </a:pPr>
                <a:r>
                  <a:rPr lang="en-US" sz="2200" dirty="0">
                    <a:solidFill>
                      <a:srgbClr val="0000FF"/>
                    </a:solidFill>
                    <a:latin typeface="Times New Roman" panose="02020603050405020304" pitchFamily="18" charset="0"/>
                    <a:cs typeface="Times New Roman" panose="02020603050405020304" pitchFamily="18" charset="0"/>
                  </a:rPr>
                  <a:t>Deleting a key from slot </a:t>
                </a:r>
                <a:r>
                  <a:rPr lang="en-US" sz="2200" dirty="0" err="1">
                    <a:solidFill>
                      <a:srgbClr val="0000FF"/>
                    </a:solidFill>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  </a:t>
                </a:r>
              </a:p>
              <a:p>
                <a:pPr marL="919163" lvl="1" indent="-461963">
                  <a:lnSpc>
                    <a:spcPct val="100000"/>
                  </a:lnSpc>
                  <a:spcBef>
                    <a:spcPts val="0"/>
                  </a:spcBef>
                  <a:spcAft>
                    <a:spcPts val="900"/>
                  </a:spcAft>
                </a:pPr>
                <a:r>
                  <a:rPr lang="en-US" sz="2200" dirty="0">
                    <a:latin typeface="Times New Roman" panose="02020603050405020304" pitchFamily="18" charset="0"/>
                    <a:cs typeface="Times New Roman" panose="02020603050405020304" pitchFamily="18" charset="0"/>
                  </a:rPr>
                  <a:t>Cannot simply mark this slot as empty by storing NIL in it. </a:t>
                </a:r>
              </a:p>
              <a:p>
                <a:pPr marL="1376363" lvl="1" indent="-461963">
                  <a:lnSpc>
                    <a:spcPct val="100000"/>
                  </a:lnSpc>
                  <a:spcBef>
                    <a:spcPts val="0"/>
                  </a:spcBef>
                  <a:spcAft>
                    <a:spcPts val="900"/>
                  </a:spcAft>
                </a:pPr>
                <a:r>
                  <a:rPr lang="en-US" sz="2200" dirty="0">
                    <a:latin typeface="Times New Roman" panose="02020603050405020304" pitchFamily="18" charset="0"/>
                    <a:cs typeface="Times New Roman" panose="02020603050405020304" pitchFamily="18" charset="0"/>
                  </a:rPr>
                  <a:t>This makes it impossible to retrieve any key k during whose insertion we had probed slot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and found it occupied.</a:t>
                </a:r>
              </a:p>
              <a:p>
                <a:pPr marL="919163" lvl="1" indent="-461963">
                  <a:lnSpc>
                    <a:spcPct val="100000"/>
                  </a:lnSpc>
                  <a:spcBef>
                    <a:spcPts val="0"/>
                  </a:spcBef>
                  <a:spcAft>
                    <a:spcPts val="900"/>
                  </a:spcAft>
                </a:pPr>
                <a:r>
                  <a:rPr lang="en-US" sz="2200" dirty="0">
                    <a:latin typeface="Times New Roman" panose="02020603050405020304" pitchFamily="18" charset="0"/>
                    <a:cs typeface="Times New Roman" panose="02020603050405020304" pitchFamily="18" charset="0"/>
                  </a:rPr>
                  <a:t>A solution is to </a:t>
                </a:r>
                <a:r>
                  <a:rPr lang="en-US" sz="2200" dirty="0">
                    <a:solidFill>
                      <a:srgbClr val="0000FF"/>
                    </a:solidFill>
                    <a:latin typeface="Times New Roman" panose="02020603050405020304" pitchFamily="18" charset="0"/>
                    <a:cs typeface="Times New Roman" panose="02020603050405020304" pitchFamily="18" charset="0"/>
                  </a:rPr>
                  <a:t>mark the slot by storing in it the special value DELETED instead of NIL.</a:t>
                </a:r>
              </a:p>
              <a:p>
                <a:pPr marL="461963" indent="-461963">
                  <a:lnSpc>
                    <a:spcPct val="100000"/>
                  </a:lnSpc>
                  <a:spcBef>
                    <a:spcPts val="0"/>
                  </a:spcBef>
                  <a:spcAft>
                    <a:spcPts val="900"/>
                  </a:spcAft>
                </a:pPr>
                <a:r>
                  <a:rPr lang="en-US" sz="2200" dirty="0">
                    <a:latin typeface="Times New Roman" panose="02020603050405020304" pitchFamily="18" charset="0"/>
                    <a:cs typeface="Times New Roman" panose="02020603050405020304" pitchFamily="18" charset="0"/>
                  </a:rPr>
                  <a:t>Modify the procedure </a:t>
                </a:r>
                <a:r>
                  <a:rPr lang="en-US" sz="2200" dirty="0">
                    <a:solidFill>
                      <a:srgbClr val="0000FF"/>
                    </a:solidFill>
                    <a:latin typeface="Times New Roman" panose="02020603050405020304" pitchFamily="18" charset="0"/>
                    <a:cs typeface="Times New Roman" panose="02020603050405020304" pitchFamily="18" charset="0"/>
                  </a:rPr>
                  <a:t>Hash-Search to keep on looking when the value DELETED is encountered, while Hash-Insert inserts a new key if a slot has DELETED for if it were empty.</a:t>
                </a:r>
              </a:p>
              <a:p>
                <a:pPr marL="461963" indent="-461963">
                  <a:lnSpc>
                    <a:spcPct val="100000"/>
                  </a:lnSpc>
                  <a:spcBef>
                    <a:spcPts val="0"/>
                  </a:spcBef>
                  <a:spcAft>
                    <a:spcPts val="900"/>
                  </a:spcAft>
                </a:pPr>
                <a:r>
                  <a:rPr lang="en-US" sz="2200" dirty="0">
                    <a:latin typeface="Times New Roman" panose="02020603050405020304" pitchFamily="18" charset="0"/>
                    <a:cs typeface="Times New Roman" panose="02020603050405020304" pitchFamily="18" charset="0"/>
                  </a:rPr>
                  <a:t>With these, the search times are no longer dependent on the load factor </a:t>
                </a:r>
                <a14:m>
                  <m:oMath xmlns:m="http://schemas.openxmlformats.org/officeDocument/2006/math">
                    <m:r>
                      <a:rPr lang="en-US" sz="2200" i="1" smtClean="0">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2200" dirty="0">
                    <a:latin typeface="Times New Roman" panose="02020603050405020304" pitchFamily="18" charset="0"/>
                    <a:cs typeface="Times New Roman" panose="02020603050405020304" pitchFamily="18" charset="0"/>
                  </a:rPr>
                  <a:t>, and </a:t>
                </a:r>
              </a:p>
              <a:p>
                <a:pPr marL="919163" lvl="1" indent="-461963">
                  <a:lnSpc>
                    <a:spcPct val="100000"/>
                  </a:lnSpc>
                  <a:spcBef>
                    <a:spcPts val="0"/>
                  </a:spcBef>
                  <a:spcAft>
                    <a:spcPts val="900"/>
                  </a:spcAft>
                </a:pPr>
                <a:r>
                  <a:rPr lang="en-US" sz="2200" dirty="0">
                    <a:latin typeface="Times New Roman" panose="02020603050405020304" pitchFamily="18" charset="0"/>
                    <a:cs typeface="Times New Roman" panose="02020603050405020304" pitchFamily="18" charset="0"/>
                  </a:rPr>
                  <a:t>for this reason chaining is more commonly selected as a collision resolution technique when keys must be deleted.</a:t>
                </a:r>
              </a:p>
            </p:txBody>
          </p:sp>
        </mc:Choice>
        <mc:Fallback xmlns="">
          <p:sp>
            <p:nvSpPr>
              <p:cNvPr id="3" name="Content Placeholder 2">
                <a:extLst>
                  <a:ext uri="{FF2B5EF4-FFF2-40B4-BE49-F238E27FC236}">
                    <a16:creationId xmlns:a16="http://schemas.microsoft.com/office/drawing/2014/main" id="{E1D04753-A56B-4DD9-9689-2924ADFF8C76}"/>
                  </a:ext>
                </a:extLst>
              </p:cNvPr>
              <p:cNvSpPr>
                <a:spLocks noGrp="1" noRot="1" noChangeAspect="1" noMove="1" noResize="1" noEditPoints="1" noAdjustHandles="1" noChangeArrowheads="1" noChangeShapeType="1" noTextEdit="1"/>
              </p:cNvSpPr>
              <p:nvPr>
                <p:ph idx="1"/>
              </p:nvPr>
            </p:nvSpPr>
            <p:spPr>
              <a:xfrm>
                <a:off x="1785256" y="1020172"/>
                <a:ext cx="8621487" cy="5657852"/>
              </a:xfrm>
              <a:blipFill>
                <a:blip r:embed="rId2"/>
                <a:stretch>
                  <a:fillRect l="-849" t="-647" r="-1132" b="-1078"/>
                </a:stretch>
              </a:blipFill>
            </p:spPr>
            <p:txBody>
              <a:bodyPr/>
              <a:lstStyle/>
              <a:p>
                <a:r>
                  <a:rPr lang="en-US">
                    <a:noFill/>
                  </a:rPr>
                  <a:t> </a:t>
                </a:r>
              </a:p>
            </p:txBody>
          </p:sp>
        </mc:Fallback>
      </mc:AlternateContent>
      <p:pic>
        <p:nvPicPr>
          <p:cNvPr id="4" name="Picture 3" descr="Image result for smiley face images">
            <a:extLst>
              <a:ext uri="{FF2B5EF4-FFF2-40B4-BE49-F238E27FC236}">
                <a16:creationId xmlns:a16="http://schemas.microsoft.com/office/drawing/2014/main" id="{B3AACF6D-8B36-4376-9AE6-EAAE6CED535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771310">
            <a:off x="761045" y="1308058"/>
            <a:ext cx="577659" cy="38290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TextBox 7"/>
              <p:cNvSpPr txBox="1"/>
              <p:nvPr/>
            </p:nvSpPr>
            <p:spPr>
              <a:xfrm>
                <a:off x="10081846" y="2180850"/>
                <a:ext cx="2110154" cy="2062103"/>
              </a:xfrm>
              <a:prstGeom prst="rect">
                <a:avLst/>
              </a:prstGeom>
              <a:noFill/>
            </p:spPr>
            <p:txBody>
              <a:bodyPr wrap="square" rtlCol="0">
                <a:spAutoFit/>
              </a:bodyPr>
              <a:lstStyle/>
              <a:p>
                <a:r>
                  <a:rPr lang="en-US" sz="1600" dirty="0"/>
                  <a:t>Insert(h(k’, </a:t>
                </a:r>
                <a:r>
                  <a:rPr lang="en-US" sz="1600" dirty="0" err="1"/>
                  <a:t>i</a:t>
                </a:r>
                <a:r>
                  <a:rPr lang="en-US" sz="1600" dirty="0"/>
                  <a:t>) = </a:t>
                </a:r>
                <a:r>
                  <a:rPr lang="en-US" sz="1600" dirty="0" err="1"/>
                  <a:t>i</a:t>
                </a:r>
                <a:endParaRPr lang="en-US" sz="1600" dirty="0"/>
              </a:p>
              <a:p>
                <a:r>
                  <a:rPr lang="en-US" sz="1600" dirty="0"/>
                  <a:t>…</a:t>
                </a:r>
              </a:p>
              <a:p>
                <a:r>
                  <a:rPr lang="en-US" sz="1600" dirty="0"/>
                  <a:t>Insert(h(k, </a:t>
                </a:r>
                <a:r>
                  <a:rPr lang="en-US" sz="1600" dirty="0" err="1"/>
                  <a:t>i</a:t>
                </a:r>
                <a:r>
                  <a:rPr lang="en-US" sz="1600" dirty="0"/>
                  <a:t>) = </a:t>
                </a:r>
                <a:r>
                  <a:rPr lang="en-US" sz="1600" dirty="0" err="1"/>
                  <a:t>i</a:t>
                </a:r>
                <a:r>
                  <a:rPr lang="en-US" sz="1600" dirty="0"/>
                  <a:t>)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𝑛𝑖𝑙</m:t>
                    </m:r>
                  </m:oMath>
                </a14:m>
                <a:endParaRPr lang="en-US" sz="1600" dirty="0"/>
              </a:p>
              <a:p>
                <a:r>
                  <a:rPr lang="en-US" sz="1600" dirty="0"/>
                  <a:t>…</a:t>
                </a:r>
              </a:p>
              <a:p>
                <a:r>
                  <a:rPr lang="en-US" sz="1600" dirty="0" err="1"/>
                  <a:t>InsertInsert</a:t>
                </a:r>
                <a:r>
                  <a:rPr lang="en-US" sz="1600" dirty="0"/>
                  <a:t>(h(k, j) = j)</a:t>
                </a:r>
              </a:p>
              <a:p>
                <a:r>
                  <a:rPr lang="en-US" sz="1600" dirty="0"/>
                  <a:t>Delete(h(k’, </a:t>
                </a:r>
                <a:r>
                  <a:rPr lang="en-US" sz="1600" dirty="0" err="1"/>
                  <a:t>i</a:t>
                </a:r>
                <a:r>
                  <a:rPr lang="en-US" sz="1600" dirty="0"/>
                  <a:t>) = </a:t>
                </a:r>
                <a:r>
                  <a:rPr lang="en-US" sz="1600" dirty="0" err="1"/>
                  <a:t>i</a:t>
                </a:r>
                <a:r>
                  <a:rPr lang="en-US" sz="1600" dirty="0"/>
                  <a:t>. Nil</a:t>
                </a:r>
              </a:p>
              <a:p>
                <a:r>
                  <a:rPr lang="en-US" sz="1600" dirty="0"/>
                  <a:t>Delete(h(k, </a:t>
                </a:r>
                <a:r>
                  <a:rPr lang="en-US" sz="1600" dirty="0" err="1"/>
                  <a:t>i</a:t>
                </a:r>
                <a:r>
                  <a:rPr lang="en-US" sz="1600" dirty="0"/>
                  <a:t>) = </a:t>
                </a:r>
                <a:r>
                  <a:rPr lang="en-US" sz="1600" dirty="0" err="1"/>
                  <a:t>i</a:t>
                </a:r>
                <a:r>
                  <a:rPr lang="en-US" sz="1600" dirty="0"/>
                  <a:t>) not found!</a:t>
                </a:r>
              </a:p>
            </p:txBody>
          </p:sp>
        </mc:Choice>
        <mc:Fallback xmlns="">
          <p:sp>
            <p:nvSpPr>
              <p:cNvPr id="8" name="TextBox 7"/>
              <p:cNvSpPr txBox="1">
                <a:spLocks noRot="1" noChangeAspect="1" noMove="1" noResize="1" noEditPoints="1" noAdjustHandles="1" noChangeArrowheads="1" noChangeShapeType="1" noTextEdit="1"/>
              </p:cNvSpPr>
              <p:nvPr/>
            </p:nvSpPr>
            <p:spPr>
              <a:xfrm>
                <a:off x="10081846" y="2180850"/>
                <a:ext cx="2110154" cy="2062103"/>
              </a:xfrm>
              <a:prstGeom prst="rect">
                <a:avLst/>
              </a:prstGeom>
              <a:blipFill>
                <a:blip r:embed="rId4"/>
                <a:stretch>
                  <a:fillRect l="-1734" t="-888" b="-2959"/>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BBF8E881-8F2E-4443-6A04-EF829FB5370E}"/>
              </a:ext>
            </a:extLst>
          </p:cNvPr>
          <p:cNvSpPr txBox="1"/>
          <p:nvPr/>
        </p:nvSpPr>
        <p:spPr>
          <a:xfrm>
            <a:off x="1515291" y="136931"/>
            <a:ext cx="6097904" cy="584775"/>
          </a:xfrm>
          <a:prstGeom prst="rect">
            <a:avLst/>
          </a:prstGeom>
          <a:solidFill>
            <a:srgbClr val="FFFF00"/>
          </a:solidFill>
        </p:spPr>
        <p:txBody>
          <a:bodyPr wrap="square">
            <a:spAutoFit/>
          </a:bodyPr>
          <a:lstStyle/>
          <a:p>
            <a:pPr>
              <a:spcAft>
                <a:spcPts val="1800"/>
              </a:spcAft>
            </a:pPr>
            <a:r>
              <a:rPr lang="en-US" sz="3200" dirty="0">
                <a:ea typeface="Calibri" panose="020F0502020204030204" pitchFamily="34" charset="0"/>
                <a:cs typeface="Times New Roman" panose="02020603050405020304" pitchFamily="18" charset="0"/>
              </a:rPr>
              <a:t>Open Addressing (Closed Hashing)</a:t>
            </a:r>
          </a:p>
        </p:txBody>
      </p:sp>
    </p:spTree>
    <p:extLst>
      <p:ext uri="{BB962C8B-B14F-4D97-AF65-F5344CB8AC3E}">
        <p14:creationId xmlns:p14="http://schemas.microsoft.com/office/powerpoint/2010/main" val="3440862431"/>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515291" y="2006666"/>
            <a:ext cx="8995691" cy="3152503"/>
          </a:xfrm>
        </p:spPr>
        <p:txBody>
          <a:bodyPr>
            <a:normAutofit fontScale="92500" lnSpcReduction="20000"/>
          </a:bodyPr>
          <a:lstStyle/>
          <a:p>
            <a:pPr marL="461963" indent="-461963">
              <a:lnSpc>
                <a:spcPct val="120000"/>
              </a:lnSpc>
              <a:spcBef>
                <a:spcPts val="0"/>
              </a:spcBef>
              <a:spcAft>
                <a:spcPts val="1200"/>
              </a:spcAft>
            </a:pPr>
            <a:r>
              <a:rPr lang="en-US" sz="2400" dirty="0">
                <a:latin typeface="Times New Roman" panose="02020603050405020304" pitchFamily="18" charset="0"/>
                <a:cs typeface="Times New Roman" panose="02020603050405020304" pitchFamily="18" charset="0"/>
              </a:rPr>
              <a:t>In our analysis, we make the </a:t>
            </a:r>
            <a:r>
              <a:rPr lang="en-US" sz="2400" dirty="0">
                <a:solidFill>
                  <a:srgbClr val="0000FF"/>
                </a:solidFill>
                <a:latin typeface="Times New Roman" panose="02020603050405020304" pitchFamily="18" charset="0"/>
                <a:cs typeface="Times New Roman" panose="02020603050405020304" pitchFamily="18" charset="0"/>
              </a:rPr>
              <a:t>assumption of </a:t>
            </a:r>
            <a:r>
              <a:rPr lang="en-US" sz="2400" i="1" dirty="0">
                <a:solidFill>
                  <a:srgbClr val="0000FF"/>
                </a:solidFill>
                <a:latin typeface="Times New Roman" panose="02020603050405020304" pitchFamily="18" charset="0"/>
                <a:cs typeface="Times New Roman" panose="02020603050405020304" pitchFamily="18" charset="0"/>
              </a:rPr>
              <a:t>uniform hashing</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Assume that </a:t>
            </a:r>
            <a:r>
              <a:rPr lang="en-US" sz="2400" dirty="0">
                <a:solidFill>
                  <a:srgbClr val="0000FF"/>
                </a:solidFill>
                <a:latin typeface="Times New Roman" panose="02020603050405020304" pitchFamily="18" charset="0"/>
                <a:cs typeface="Times New Roman" panose="02020603050405020304" pitchFamily="18" charset="0"/>
              </a:rPr>
              <a:t>each key considered is equally likely to have any of the m! permutations of {0, 1, 2, …, m-1} as its probe sequence</a:t>
            </a:r>
            <a:r>
              <a:rPr lang="en-US" sz="2400" dirty="0">
                <a:latin typeface="Times New Roman" panose="02020603050405020304" pitchFamily="18" charset="0"/>
                <a:cs typeface="Times New Roman" panose="02020603050405020304" pitchFamily="18" charset="0"/>
              </a:rPr>
              <a:t>.</a:t>
            </a:r>
          </a:p>
          <a:p>
            <a:pPr marL="461963" indent="-461963">
              <a:lnSpc>
                <a:spcPct val="120000"/>
              </a:lnSpc>
              <a:spcBef>
                <a:spcPts val="0"/>
              </a:spcBef>
              <a:spcAft>
                <a:spcPts val="1200"/>
              </a:spcAft>
            </a:pPr>
            <a:r>
              <a:rPr lang="en-US" sz="2400" dirty="0">
                <a:latin typeface="Times New Roman" panose="02020603050405020304" pitchFamily="18" charset="0"/>
                <a:cs typeface="Times New Roman" panose="02020603050405020304" pitchFamily="18" charset="0"/>
              </a:rPr>
              <a:t>Uniform hashing generalizes the notion of simple uniform hashing to the situation in which </a:t>
            </a:r>
            <a:r>
              <a:rPr lang="en-US" sz="2400" dirty="0">
                <a:solidFill>
                  <a:srgbClr val="0000FF"/>
                </a:solidFill>
                <a:latin typeface="Times New Roman" panose="02020603050405020304" pitchFamily="18" charset="0"/>
                <a:cs typeface="Times New Roman" panose="02020603050405020304" pitchFamily="18" charset="0"/>
              </a:rPr>
              <a:t>the hash function produces not just a single number, but a whole probe sequence</a:t>
            </a:r>
            <a:r>
              <a:rPr lang="en-US" sz="2400" dirty="0">
                <a:latin typeface="Times New Roman" panose="02020603050405020304" pitchFamily="18" charset="0"/>
                <a:cs typeface="Times New Roman" panose="02020603050405020304" pitchFamily="18" charset="0"/>
              </a:rPr>
              <a:t>.</a:t>
            </a:r>
          </a:p>
          <a:p>
            <a:pPr marL="461963" indent="-461963">
              <a:lnSpc>
                <a:spcPct val="120000"/>
              </a:lnSpc>
              <a:spcBef>
                <a:spcPts val="0"/>
              </a:spcBef>
              <a:spcAft>
                <a:spcPts val="1200"/>
              </a:spcAft>
            </a:pPr>
            <a:r>
              <a:rPr lang="en-US" sz="2400" dirty="0">
                <a:latin typeface="Times New Roman" panose="02020603050405020304" pitchFamily="18" charset="0"/>
                <a:cs typeface="Times New Roman" panose="02020603050405020304" pitchFamily="18" charset="0"/>
              </a:rPr>
              <a:t>True uniform hashing is difficult to implement. In practice, suitable approximations (such as double hashing) are used.</a:t>
            </a:r>
          </a:p>
        </p:txBody>
      </p:sp>
      <p:sp>
        <p:nvSpPr>
          <p:cNvPr id="6" name="TextBox 5">
            <a:extLst>
              <a:ext uri="{FF2B5EF4-FFF2-40B4-BE49-F238E27FC236}">
                <a16:creationId xmlns:a16="http://schemas.microsoft.com/office/drawing/2014/main" id="{B4BA58E1-242C-5C75-80FD-D678CF7D8308}"/>
              </a:ext>
            </a:extLst>
          </p:cNvPr>
          <p:cNvSpPr txBox="1"/>
          <p:nvPr/>
        </p:nvSpPr>
        <p:spPr>
          <a:xfrm>
            <a:off x="1515291" y="635695"/>
            <a:ext cx="6097904" cy="584775"/>
          </a:xfrm>
          <a:prstGeom prst="rect">
            <a:avLst/>
          </a:prstGeom>
          <a:solidFill>
            <a:srgbClr val="FFFF00"/>
          </a:solidFill>
        </p:spPr>
        <p:txBody>
          <a:bodyPr wrap="square">
            <a:spAutoFit/>
          </a:bodyPr>
          <a:lstStyle/>
          <a:p>
            <a:pPr>
              <a:spcAft>
                <a:spcPts val="1800"/>
              </a:spcAft>
            </a:pPr>
            <a:r>
              <a:rPr lang="en-US" sz="3200" dirty="0">
                <a:ea typeface="Calibri" panose="020F0502020204030204" pitchFamily="34" charset="0"/>
                <a:cs typeface="Times New Roman" panose="02020603050405020304" pitchFamily="18" charset="0"/>
              </a:rPr>
              <a:t>Open Addressing (Closed Hashing)</a:t>
            </a:r>
          </a:p>
        </p:txBody>
      </p:sp>
    </p:spTree>
    <p:extLst>
      <p:ext uri="{BB962C8B-B14F-4D97-AF65-F5344CB8AC3E}">
        <p14:creationId xmlns:p14="http://schemas.microsoft.com/office/powerpoint/2010/main" val="3166229078"/>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25687" y="1865210"/>
            <a:ext cx="10794189" cy="1690789"/>
          </a:xfrm>
          <a:prstGeom prst="rect">
            <a:avLst/>
          </a:prstGeom>
          <a:solidFill>
            <a:srgbClr val="FFFF00"/>
          </a:solidFill>
        </p:spPr>
        <p:txBody>
          <a:bodyPr wrap="square" rtlCol="0">
            <a:spAutoFit/>
          </a:bodyPr>
          <a:lstStyle/>
          <a:p>
            <a:endParaRPr lang="en-US" dirty="0"/>
          </a:p>
        </p:txBody>
      </p:sp>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602376" y="1045029"/>
            <a:ext cx="8830493" cy="5632995"/>
          </a:xfrm>
        </p:spPr>
        <p:txBody>
          <a:bodyPr>
            <a:normAutofit fontScale="92500"/>
          </a:bodyPr>
          <a:lstStyle/>
          <a:p>
            <a:pPr marL="461963" indent="-461963">
              <a:lnSpc>
                <a:spcPct val="110000"/>
              </a:lnSpc>
              <a:spcBef>
                <a:spcPts val="0"/>
              </a:spcBef>
              <a:spcAft>
                <a:spcPts val="1200"/>
              </a:spcAft>
            </a:pPr>
            <a:r>
              <a:rPr lang="en-US" sz="2400" dirty="0">
                <a:solidFill>
                  <a:srgbClr val="0000FF"/>
                </a:solidFill>
                <a:latin typeface="Times New Roman" panose="02020603050405020304" pitchFamily="18" charset="0"/>
                <a:cs typeface="Times New Roman" panose="02020603050405020304" pitchFamily="18" charset="0"/>
              </a:rPr>
              <a:t>Three commonly used techniques for computing the probe sequences </a:t>
            </a:r>
            <a:r>
              <a:rPr lang="en-US" sz="2400" dirty="0">
                <a:latin typeface="Times New Roman" panose="02020603050405020304" pitchFamily="18" charset="0"/>
                <a:cs typeface="Times New Roman" panose="02020603050405020304" pitchFamily="18" charset="0"/>
              </a:rPr>
              <a:t>required for open addressing:</a:t>
            </a:r>
          </a:p>
          <a:p>
            <a:pPr marL="1376363" lvl="2" indent="-461963">
              <a:lnSpc>
                <a:spcPct val="110000"/>
              </a:lnSpc>
              <a:spcBef>
                <a:spcPts val="0"/>
              </a:spcBef>
              <a:spcAft>
                <a:spcPts val="1200"/>
              </a:spcAft>
            </a:pPr>
            <a:r>
              <a:rPr lang="en-US" sz="2400" dirty="0">
                <a:solidFill>
                  <a:srgbClr val="0000FF"/>
                </a:solidFill>
                <a:latin typeface="Times New Roman" panose="02020603050405020304" pitchFamily="18" charset="0"/>
                <a:cs typeface="Times New Roman" panose="02020603050405020304" pitchFamily="18" charset="0"/>
              </a:rPr>
              <a:t>linear probing,</a:t>
            </a:r>
          </a:p>
          <a:p>
            <a:pPr marL="1376363" lvl="2" indent="-461963">
              <a:lnSpc>
                <a:spcPct val="110000"/>
              </a:lnSpc>
              <a:spcBef>
                <a:spcPts val="0"/>
              </a:spcBef>
              <a:spcAft>
                <a:spcPts val="1200"/>
              </a:spcAft>
            </a:pPr>
            <a:r>
              <a:rPr lang="en-US" sz="2400" dirty="0">
                <a:solidFill>
                  <a:srgbClr val="0000FF"/>
                </a:solidFill>
                <a:latin typeface="Times New Roman" panose="02020603050405020304" pitchFamily="18" charset="0"/>
                <a:cs typeface="Times New Roman" panose="02020603050405020304" pitchFamily="18" charset="0"/>
              </a:rPr>
              <a:t>quadratic probing, and</a:t>
            </a:r>
          </a:p>
          <a:p>
            <a:pPr marL="1376363" lvl="2" indent="-461963">
              <a:lnSpc>
                <a:spcPct val="110000"/>
              </a:lnSpc>
              <a:spcBef>
                <a:spcPts val="0"/>
              </a:spcBef>
              <a:spcAft>
                <a:spcPts val="1200"/>
              </a:spcAft>
            </a:pPr>
            <a:r>
              <a:rPr lang="en-US" sz="2400" dirty="0">
                <a:solidFill>
                  <a:srgbClr val="0000FF"/>
                </a:solidFill>
                <a:latin typeface="Times New Roman" panose="02020603050405020304" pitchFamily="18" charset="0"/>
                <a:cs typeface="Times New Roman" panose="02020603050405020304" pitchFamily="18" charset="0"/>
              </a:rPr>
              <a:t>double hashing</a:t>
            </a:r>
            <a:r>
              <a:rPr lang="en-US" sz="2400" dirty="0">
                <a:latin typeface="Times New Roman" panose="02020603050405020304" pitchFamily="18" charset="0"/>
                <a:cs typeface="Times New Roman" panose="02020603050405020304" pitchFamily="18" charset="0"/>
              </a:rPr>
              <a:t>.</a:t>
            </a:r>
          </a:p>
          <a:p>
            <a:pPr marL="461963" indent="-461963">
              <a:lnSpc>
                <a:spcPct val="110000"/>
              </a:lnSpc>
              <a:spcBef>
                <a:spcPts val="0"/>
              </a:spcBef>
              <a:spcAft>
                <a:spcPts val="1200"/>
              </a:spcAft>
            </a:pPr>
            <a:r>
              <a:rPr lang="en-US" sz="2400" dirty="0">
                <a:solidFill>
                  <a:srgbClr val="0000FF"/>
                </a:solidFill>
                <a:latin typeface="Times New Roman" panose="02020603050405020304" pitchFamily="18" charset="0"/>
                <a:cs typeface="Times New Roman" panose="02020603050405020304" pitchFamily="18" charset="0"/>
              </a:rPr>
              <a:t>These techniques guarantee that the probe sequence &lt;h(k, 0), h(k, 1), …, h(k, m-1)&gt; is a permutation of &lt;0, 1, 2, …, m-1&gt; for each key k.</a:t>
            </a:r>
          </a:p>
          <a:p>
            <a:pPr marL="461963" indent="-461963">
              <a:lnSpc>
                <a:spcPct val="110000"/>
              </a:lnSpc>
              <a:spcBef>
                <a:spcPts val="0"/>
              </a:spcBef>
              <a:spcAft>
                <a:spcPts val="1200"/>
              </a:spcAft>
            </a:pPr>
            <a:r>
              <a:rPr lang="en-US" sz="2400" dirty="0">
                <a:latin typeface="Times New Roman" panose="02020603050405020304" pitchFamily="18" charset="0"/>
                <a:cs typeface="Times New Roman" panose="02020603050405020304" pitchFamily="18" charset="0"/>
              </a:rPr>
              <a:t>None of them fulfills the assumption of </a:t>
            </a:r>
            <a:r>
              <a:rPr lang="en-US" sz="2400" i="1" dirty="0">
                <a:latin typeface="Times New Roman" panose="02020603050405020304" pitchFamily="18" charset="0"/>
                <a:cs typeface="Times New Roman" panose="02020603050405020304" pitchFamily="18" charset="0"/>
              </a:rPr>
              <a:t>uniform hashing</a:t>
            </a:r>
            <a:r>
              <a:rPr lang="en-US" sz="2400" dirty="0">
                <a:latin typeface="Times New Roman" panose="02020603050405020304" pitchFamily="18" charset="0"/>
                <a:cs typeface="Times New Roman" panose="02020603050405020304" pitchFamily="18" charset="0"/>
              </a:rPr>
              <a:t>, since none of them is capable of generating more than m</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different probe sequences (instead of the m! that uniform hashing requires).</a:t>
            </a:r>
          </a:p>
          <a:p>
            <a:pPr marL="461963" indent="-461963">
              <a:lnSpc>
                <a:spcPct val="110000"/>
              </a:lnSpc>
              <a:spcBef>
                <a:spcPts val="0"/>
              </a:spcBef>
              <a:spcAft>
                <a:spcPts val="1200"/>
              </a:spcAft>
            </a:pPr>
            <a:r>
              <a:rPr lang="en-US" sz="2400" dirty="0">
                <a:latin typeface="Times New Roman" panose="02020603050405020304" pitchFamily="18" charset="0"/>
                <a:cs typeface="Times New Roman" panose="02020603050405020304" pitchFamily="18" charset="0"/>
              </a:rPr>
              <a:t>Double hashing has the greatest number of probe sequences and seems to give the best results.</a:t>
            </a:r>
          </a:p>
          <a:p>
            <a:pPr>
              <a:lnSpc>
                <a:spcPct val="120000"/>
              </a:lnSpc>
              <a:spcBef>
                <a:spcPts val="0"/>
              </a:spcBef>
              <a:spcAft>
                <a:spcPts val="1200"/>
              </a:spcAft>
            </a:pPr>
            <a:endParaRPr lang="en-US" sz="2400" dirty="0">
              <a:latin typeface="Times New Roman" panose="02020603050405020304" pitchFamily="18" charset="0"/>
              <a:cs typeface="Times New Roman" panose="02020603050405020304" pitchFamily="18" charset="0"/>
            </a:endParaRPr>
          </a:p>
          <a:p>
            <a:pPr>
              <a:lnSpc>
                <a:spcPct val="120000"/>
              </a:lnSpc>
              <a:spcBef>
                <a:spcPts val="0"/>
              </a:spcBef>
              <a:spcAft>
                <a:spcPts val="1200"/>
              </a:spcAft>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88C3F23-E6EF-3F1C-A996-F3C8C94320CA}"/>
              </a:ext>
            </a:extLst>
          </p:cNvPr>
          <p:cNvSpPr txBox="1"/>
          <p:nvPr/>
        </p:nvSpPr>
        <p:spPr>
          <a:xfrm>
            <a:off x="1524527" y="275477"/>
            <a:ext cx="6097904" cy="584775"/>
          </a:xfrm>
          <a:prstGeom prst="rect">
            <a:avLst/>
          </a:prstGeom>
          <a:solidFill>
            <a:srgbClr val="FFFF00"/>
          </a:solidFill>
        </p:spPr>
        <p:txBody>
          <a:bodyPr wrap="square">
            <a:spAutoFit/>
          </a:bodyPr>
          <a:lstStyle/>
          <a:p>
            <a:pPr>
              <a:spcAft>
                <a:spcPts val="1800"/>
              </a:spcAft>
            </a:pPr>
            <a:r>
              <a:rPr lang="en-US" sz="3200" dirty="0">
                <a:ea typeface="Calibri" panose="020F0502020204030204" pitchFamily="34" charset="0"/>
                <a:cs typeface="Times New Roman" panose="02020603050405020304" pitchFamily="18" charset="0"/>
              </a:rPr>
              <a:t>Open Addressing (Closed Hashing)</a:t>
            </a:r>
          </a:p>
        </p:txBody>
      </p:sp>
    </p:spTree>
    <p:extLst>
      <p:ext uri="{BB962C8B-B14F-4D97-AF65-F5344CB8AC3E}">
        <p14:creationId xmlns:p14="http://schemas.microsoft.com/office/powerpoint/2010/main" val="3099630377"/>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74060" y="1547446"/>
            <a:ext cx="9880093" cy="1236499"/>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515291" y="1079019"/>
                <a:ext cx="9302649" cy="4929051"/>
              </a:xfrm>
            </p:spPr>
            <p:txBody>
              <a:bodyPr>
                <a:normAutofit fontScale="85000" lnSpcReduction="20000"/>
              </a:bodyPr>
              <a:lstStyle/>
              <a:p>
                <a:pPr marL="0" indent="0">
                  <a:lnSpc>
                    <a:spcPct val="120000"/>
                  </a:lnSpc>
                  <a:spcBef>
                    <a:spcPts val="0"/>
                  </a:spcBef>
                  <a:spcAft>
                    <a:spcPts val="1200"/>
                  </a:spcAft>
                  <a:buNone/>
                </a:pPr>
                <a:r>
                  <a:rPr lang="en-US" sz="3100" dirty="0">
                    <a:cs typeface="Times New Roman" panose="02020603050405020304" pitchFamily="18" charset="0"/>
                  </a:rPr>
                  <a:t>Linear Probing</a:t>
                </a:r>
              </a:p>
              <a:p>
                <a:pPr marL="461963" indent="-461963">
                  <a:lnSpc>
                    <a:spcPct val="120000"/>
                  </a:lnSpc>
                  <a:spcBef>
                    <a:spcPts val="0"/>
                  </a:spcBef>
                  <a:spcAft>
                    <a:spcPts val="1200"/>
                  </a:spcAft>
                </a:pPr>
                <a:r>
                  <a:rPr lang="en-US" sz="2400" dirty="0">
                    <a:solidFill>
                      <a:srgbClr val="0000FF"/>
                    </a:solidFill>
                    <a:latin typeface="Times New Roman" panose="02020603050405020304" pitchFamily="18" charset="0"/>
                    <a:cs typeface="Times New Roman" panose="02020603050405020304" pitchFamily="18" charset="0"/>
                  </a:rPr>
                  <a:t>Given an ordinary hash function h</a:t>
                </a:r>
                <a:r>
                  <a:rPr lang="en-US" sz="2400" dirty="0">
                    <a:solidFill>
                      <a:srgbClr val="0000FF"/>
                    </a:solidFill>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 U  </a:t>
                </a:r>
                <a14:m>
                  <m:oMath xmlns:m="http://schemas.openxmlformats.org/officeDocument/2006/math">
                    <m:r>
                      <a:rPr lang="en-US"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{0, 1, 2, …, m-1}, the method of </a:t>
                </a:r>
                <a:r>
                  <a:rPr lang="en-US" sz="2400" i="1" dirty="0">
                    <a:solidFill>
                      <a:srgbClr val="0000FF"/>
                    </a:solidFill>
                    <a:latin typeface="Times New Roman" panose="02020603050405020304" pitchFamily="18" charset="0"/>
                    <a:cs typeface="Times New Roman" panose="02020603050405020304" pitchFamily="18" charset="0"/>
                  </a:rPr>
                  <a:t>linear probing </a:t>
                </a:r>
                <a:r>
                  <a:rPr lang="en-US" sz="2400" dirty="0">
                    <a:solidFill>
                      <a:srgbClr val="0000FF"/>
                    </a:solidFill>
                    <a:latin typeface="Times New Roman" panose="02020603050405020304" pitchFamily="18" charset="0"/>
                    <a:cs typeface="Times New Roman" panose="02020603050405020304" pitchFamily="18" charset="0"/>
                  </a:rPr>
                  <a:t>uses the hash function</a:t>
                </a:r>
              </a:p>
              <a:p>
                <a:pPr marL="0" indent="0">
                  <a:lnSpc>
                    <a:spcPct val="120000"/>
                  </a:lnSpc>
                  <a:spcBef>
                    <a:spcPts val="0"/>
                  </a:spcBef>
                  <a:spcAft>
                    <a:spcPts val="1200"/>
                  </a:spcAft>
                  <a:buNone/>
                </a:pPr>
                <a:r>
                  <a:rPr lang="en-US" sz="2400" dirty="0">
                    <a:solidFill>
                      <a:srgbClr val="0000FF"/>
                    </a:solidFill>
                    <a:latin typeface="Times New Roman" panose="02020603050405020304" pitchFamily="18" charset="0"/>
                    <a:cs typeface="Times New Roman" panose="02020603050405020304" pitchFamily="18" charset="0"/>
                  </a:rPr>
                  <a:t>	h(k, </a:t>
                </a:r>
                <a:r>
                  <a:rPr lang="en-US" sz="2400" dirty="0" err="1">
                    <a:solidFill>
                      <a:srgbClr val="0000FF"/>
                    </a:solidFill>
                    <a:latin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cs typeface="Times New Roman" panose="02020603050405020304" pitchFamily="18" charset="0"/>
                  </a:rPr>
                  <a:t>) = (h</a:t>
                </a:r>
                <a:r>
                  <a:rPr lang="en-US" sz="2400" dirty="0">
                    <a:solidFill>
                      <a:srgbClr val="0000FF"/>
                    </a:solidFill>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(k) + </a:t>
                </a:r>
                <a:r>
                  <a:rPr lang="en-US" sz="2400" dirty="0" err="1">
                    <a:solidFill>
                      <a:srgbClr val="0000FF"/>
                    </a:solidFill>
                    <a:latin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cs typeface="Times New Roman" panose="02020603050405020304" pitchFamily="18" charset="0"/>
                  </a:rPr>
                  <a:t>) mod m     for </a:t>
                </a:r>
                <a:r>
                  <a:rPr lang="en-US" sz="2400" dirty="0" err="1">
                    <a:solidFill>
                      <a:srgbClr val="0000FF"/>
                    </a:solidFill>
                    <a:latin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cs typeface="Times New Roman" panose="02020603050405020304" pitchFamily="18" charset="0"/>
                  </a:rPr>
                  <a:t> = 0, 1, 2, …, m-1.</a:t>
                </a:r>
              </a:p>
              <a:p>
                <a:pPr marL="461963" indent="-461963">
                  <a:lnSpc>
                    <a:spcPct val="120000"/>
                  </a:lnSpc>
                  <a:spcBef>
                    <a:spcPts val="0"/>
                  </a:spcBef>
                  <a:spcAft>
                    <a:spcPts val="1200"/>
                  </a:spcAft>
                </a:pPr>
                <a:r>
                  <a:rPr lang="en-US" sz="2400" dirty="0">
                    <a:latin typeface="Times New Roman" panose="02020603050405020304" pitchFamily="18" charset="0"/>
                    <a:cs typeface="Times New Roman" panose="02020603050405020304" pitchFamily="18" charset="0"/>
                  </a:rPr>
                  <a:t> Given key k, </a:t>
                </a:r>
                <a:r>
                  <a:rPr lang="en-US" sz="2400" dirty="0">
                    <a:solidFill>
                      <a:srgbClr val="0000FF"/>
                    </a:solidFill>
                    <a:latin typeface="Times New Roman" panose="02020603050405020304" pitchFamily="18" charset="0"/>
                    <a:cs typeface="Times New Roman" panose="02020603050405020304" pitchFamily="18" charset="0"/>
                  </a:rPr>
                  <a:t>the first slot probed is T[h</a:t>
                </a:r>
                <a:r>
                  <a:rPr lang="en-US" sz="2400" dirty="0">
                    <a:solidFill>
                      <a:srgbClr val="0000FF"/>
                    </a:solidFill>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(k)]. The next probe slot T[h</a:t>
                </a:r>
                <a:r>
                  <a:rPr lang="en-US" sz="2400" dirty="0">
                    <a:solidFill>
                      <a:srgbClr val="0000FF"/>
                    </a:solidFill>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(k) + 1], and so on up to the slot T[m-1]. Then, wrap around to slots T[0], T[1], …, until we finally probe slot T[h</a:t>
                </a:r>
                <a:r>
                  <a:rPr lang="en-US" sz="2400" dirty="0">
                    <a:solidFill>
                      <a:srgbClr val="0000FF"/>
                    </a:solidFill>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(k) - 1]. </a:t>
                </a:r>
              </a:p>
              <a:p>
                <a:pPr marL="461963" indent="-461963">
                  <a:lnSpc>
                    <a:spcPct val="120000"/>
                  </a:lnSpc>
                  <a:spcBef>
                    <a:spcPts val="0"/>
                  </a:spcBef>
                  <a:spcAft>
                    <a:spcPts val="1200"/>
                  </a:spcAft>
                </a:pPr>
                <a:endParaRPr lang="en-US" sz="2400" dirty="0">
                  <a:solidFill>
                    <a:srgbClr val="0000FF"/>
                  </a:solidFill>
                  <a:latin typeface="Times New Roman" panose="02020603050405020304" pitchFamily="18" charset="0"/>
                  <a:cs typeface="Times New Roman" panose="02020603050405020304" pitchFamily="18" charset="0"/>
                </a:endParaRPr>
              </a:p>
              <a:p>
                <a:pPr marL="461963" indent="-461963">
                  <a:lnSpc>
                    <a:spcPct val="120000"/>
                  </a:lnSpc>
                  <a:spcBef>
                    <a:spcPts val="0"/>
                  </a:spcBef>
                  <a:spcAft>
                    <a:spcPts val="1200"/>
                  </a:spcAft>
                </a:pPr>
                <a:r>
                  <a:rPr lang="en-US" sz="2400" dirty="0">
                    <a:solidFill>
                      <a:srgbClr val="0000FF"/>
                    </a:solidFill>
                    <a:latin typeface="Times New Roman" panose="02020603050405020304" pitchFamily="18" charset="0"/>
                    <a:cs typeface="Times New Roman" panose="02020603050405020304" pitchFamily="18" charset="0"/>
                  </a:rPr>
                  <a:t>Items are inserted in the first empty slot </a:t>
                </a:r>
                <a:r>
                  <a:rPr lang="en-US" sz="2400" dirty="0">
                    <a:latin typeface="Times New Roman" panose="02020603050405020304" pitchFamily="18" charset="0"/>
                    <a:cs typeface="Times New Roman" panose="02020603050405020304" pitchFamily="18" charset="0"/>
                  </a:rPr>
                  <a:t>with an address equal (if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0) or greater than (if 0 &lt;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&lt; m) to the hashed address (wrapping around at the end of the table).</a:t>
                </a:r>
              </a:p>
              <a:p>
                <a:pPr marL="461963" indent="-461963">
                  <a:lnSpc>
                    <a:spcPct val="120000"/>
                  </a:lnSpc>
                  <a:spcBef>
                    <a:spcPts val="0"/>
                  </a:spcBef>
                  <a:spcAft>
                    <a:spcPts val="1200"/>
                  </a:spcAft>
                </a:pPr>
                <a:r>
                  <a:rPr lang="en-US" sz="2400" dirty="0">
                    <a:solidFill>
                      <a:srgbClr val="0000FF"/>
                    </a:solidFill>
                    <a:latin typeface="Times New Roman" panose="02020603050405020304" pitchFamily="18" charset="0"/>
                    <a:cs typeface="Times New Roman" panose="02020603050405020304" pitchFamily="18" charset="0"/>
                  </a:rPr>
                  <a:t>To search an item, start at the hash address and continue to search each succeeding address until encountering a match or an empty slot.</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1D04753-A56B-4DD9-9689-2924ADFF8C76}"/>
                  </a:ext>
                </a:extLst>
              </p:cNvPr>
              <p:cNvSpPr>
                <a:spLocks noGrp="1" noRot="1" noChangeAspect="1" noMove="1" noResize="1" noEditPoints="1" noAdjustHandles="1" noChangeArrowheads="1" noChangeShapeType="1" noTextEdit="1"/>
              </p:cNvSpPr>
              <p:nvPr>
                <p:ph idx="1"/>
              </p:nvPr>
            </p:nvSpPr>
            <p:spPr>
              <a:xfrm>
                <a:off x="1515291" y="1079019"/>
                <a:ext cx="9302649" cy="4929051"/>
              </a:xfrm>
              <a:blipFill>
                <a:blip r:embed="rId2"/>
                <a:stretch>
                  <a:fillRect l="-1180" t="-989" r="-1180"/>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A5CEDC5F-48BD-7B46-E079-057C019C48B8}"/>
              </a:ext>
            </a:extLst>
          </p:cNvPr>
          <p:cNvSpPr txBox="1"/>
          <p:nvPr/>
        </p:nvSpPr>
        <p:spPr>
          <a:xfrm>
            <a:off x="1524527" y="275477"/>
            <a:ext cx="6097904" cy="584775"/>
          </a:xfrm>
          <a:prstGeom prst="rect">
            <a:avLst/>
          </a:prstGeom>
          <a:solidFill>
            <a:srgbClr val="FFFF00"/>
          </a:solidFill>
        </p:spPr>
        <p:txBody>
          <a:bodyPr wrap="square">
            <a:spAutoFit/>
          </a:bodyPr>
          <a:lstStyle/>
          <a:p>
            <a:pPr>
              <a:spcAft>
                <a:spcPts val="1800"/>
              </a:spcAft>
            </a:pPr>
            <a:r>
              <a:rPr lang="en-US" sz="3200" dirty="0">
                <a:ea typeface="Calibri" panose="020F0502020204030204" pitchFamily="34" charset="0"/>
                <a:cs typeface="Times New Roman" panose="02020603050405020304" pitchFamily="18" charset="0"/>
              </a:rPr>
              <a:t>Open Addressing (Closed Hashing)</a:t>
            </a:r>
          </a:p>
        </p:txBody>
      </p:sp>
    </p:spTree>
    <p:extLst>
      <p:ext uri="{BB962C8B-B14F-4D97-AF65-F5344CB8AC3E}">
        <p14:creationId xmlns:p14="http://schemas.microsoft.com/office/powerpoint/2010/main" val="388703894"/>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83138" y="4329723"/>
            <a:ext cx="10855570" cy="1383322"/>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602376" y="1063388"/>
                <a:ext cx="9239795" cy="5423909"/>
              </a:xfrm>
            </p:spPr>
            <p:txBody>
              <a:bodyPr>
                <a:noAutofit/>
              </a:bodyPr>
              <a:lstStyle/>
              <a:p>
                <a:pPr marL="0" indent="0">
                  <a:lnSpc>
                    <a:spcPct val="120000"/>
                  </a:lnSpc>
                  <a:spcBef>
                    <a:spcPts val="0"/>
                  </a:spcBef>
                  <a:spcAft>
                    <a:spcPts val="1200"/>
                  </a:spcAft>
                  <a:buNone/>
                </a:pPr>
                <a:r>
                  <a:rPr lang="en-US" dirty="0">
                    <a:cs typeface="Times New Roman" panose="02020603050405020304" pitchFamily="18" charset="0"/>
                  </a:rPr>
                  <a:t>Linear Probing</a:t>
                </a:r>
              </a:p>
              <a:p>
                <a:pPr marL="461963" indent="-461963">
                  <a:lnSpc>
                    <a:spcPct val="120000"/>
                  </a:lnSpc>
                  <a:spcBef>
                    <a:spcPts val="0"/>
                  </a:spcBef>
                  <a:spcAft>
                    <a:spcPts val="1200"/>
                  </a:spcAft>
                </a:pPr>
                <a:r>
                  <a:rPr lang="en-US" sz="2000" dirty="0">
                    <a:solidFill>
                      <a:srgbClr val="0000FF"/>
                    </a:solidFill>
                    <a:latin typeface="Times New Roman" panose="02020603050405020304" pitchFamily="18" charset="0"/>
                    <a:cs typeface="Times New Roman" panose="02020603050405020304" pitchFamily="18" charset="0"/>
                  </a:rPr>
                  <a:t>Given an ordinary hash function h</a:t>
                </a:r>
                <a:r>
                  <a:rPr lang="en-US" sz="2000" dirty="0">
                    <a:solidFill>
                      <a:srgbClr val="0000FF"/>
                    </a:solidFill>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 U  </a:t>
                </a:r>
                <a14:m>
                  <m:oMath xmlns:m="http://schemas.openxmlformats.org/officeDocument/2006/math">
                    <m:r>
                      <a:rPr lang="en-US" sz="20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solidFill>
                      <a:srgbClr val="0000FF"/>
                    </a:solidFill>
                    <a:latin typeface="Times New Roman" panose="02020603050405020304" pitchFamily="18" charset="0"/>
                    <a:cs typeface="Times New Roman" panose="02020603050405020304" pitchFamily="18" charset="0"/>
                  </a:rPr>
                  <a:t> {0, 1, 2, …, m-1}, the method of </a:t>
                </a:r>
                <a:r>
                  <a:rPr lang="en-US" sz="2000" i="1" dirty="0">
                    <a:solidFill>
                      <a:srgbClr val="0000FF"/>
                    </a:solidFill>
                    <a:latin typeface="Times New Roman" panose="02020603050405020304" pitchFamily="18" charset="0"/>
                    <a:cs typeface="Times New Roman" panose="02020603050405020304" pitchFamily="18" charset="0"/>
                  </a:rPr>
                  <a:t>linear probing </a:t>
                </a:r>
                <a:r>
                  <a:rPr lang="en-US" sz="2000" dirty="0">
                    <a:solidFill>
                      <a:srgbClr val="0000FF"/>
                    </a:solidFill>
                    <a:latin typeface="Times New Roman" panose="02020603050405020304" pitchFamily="18" charset="0"/>
                    <a:cs typeface="Times New Roman" panose="02020603050405020304" pitchFamily="18" charset="0"/>
                  </a:rPr>
                  <a:t>uses the hash function</a:t>
                </a:r>
              </a:p>
              <a:p>
                <a:pPr marL="0" indent="0">
                  <a:lnSpc>
                    <a:spcPct val="120000"/>
                  </a:lnSpc>
                  <a:spcBef>
                    <a:spcPts val="0"/>
                  </a:spcBef>
                  <a:spcAft>
                    <a:spcPts val="1200"/>
                  </a:spcAft>
                  <a:buNone/>
                </a:pPr>
                <a:r>
                  <a:rPr lang="en-US" sz="2000" dirty="0">
                    <a:solidFill>
                      <a:srgbClr val="0000FF"/>
                    </a:solidFill>
                    <a:latin typeface="Times New Roman" panose="02020603050405020304" pitchFamily="18" charset="0"/>
                    <a:cs typeface="Times New Roman" panose="02020603050405020304" pitchFamily="18" charset="0"/>
                  </a:rPr>
                  <a:t>	h(k, </a:t>
                </a:r>
                <a:r>
                  <a:rPr lang="en-US" sz="2000" dirty="0" err="1">
                    <a:solidFill>
                      <a:srgbClr val="0000FF"/>
                    </a:solidFill>
                    <a:latin typeface="Times New Roman" panose="02020603050405020304" pitchFamily="18" charset="0"/>
                    <a:cs typeface="Times New Roman" panose="02020603050405020304" pitchFamily="18" charset="0"/>
                  </a:rPr>
                  <a:t>i</a:t>
                </a:r>
                <a:r>
                  <a:rPr lang="en-US" sz="2000" dirty="0">
                    <a:solidFill>
                      <a:srgbClr val="0000FF"/>
                    </a:solidFill>
                    <a:latin typeface="Times New Roman" panose="02020603050405020304" pitchFamily="18" charset="0"/>
                    <a:cs typeface="Times New Roman" panose="02020603050405020304" pitchFamily="18" charset="0"/>
                  </a:rPr>
                  <a:t>) = (h</a:t>
                </a:r>
                <a:r>
                  <a:rPr lang="en-US" sz="2000" dirty="0">
                    <a:solidFill>
                      <a:srgbClr val="0000FF"/>
                    </a:solidFill>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(k) + </a:t>
                </a:r>
                <a:r>
                  <a:rPr lang="en-US" sz="2000" dirty="0" err="1">
                    <a:solidFill>
                      <a:srgbClr val="0000FF"/>
                    </a:solidFill>
                    <a:latin typeface="Times New Roman" panose="02020603050405020304" pitchFamily="18" charset="0"/>
                    <a:cs typeface="Times New Roman" panose="02020603050405020304" pitchFamily="18" charset="0"/>
                  </a:rPr>
                  <a:t>i</a:t>
                </a:r>
                <a:r>
                  <a:rPr lang="en-US" sz="2000" dirty="0">
                    <a:solidFill>
                      <a:srgbClr val="0000FF"/>
                    </a:solidFill>
                    <a:latin typeface="Times New Roman" panose="02020603050405020304" pitchFamily="18" charset="0"/>
                    <a:cs typeface="Times New Roman" panose="02020603050405020304" pitchFamily="18" charset="0"/>
                  </a:rPr>
                  <a:t>) mod m     for </a:t>
                </a:r>
                <a:r>
                  <a:rPr lang="en-US" sz="2000" dirty="0" err="1">
                    <a:solidFill>
                      <a:srgbClr val="0000FF"/>
                    </a:solidFill>
                    <a:latin typeface="Times New Roman" panose="02020603050405020304" pitchFamily="18" charset="0"/>
                    <a:cs typeface="Times New Roman" panose="02020603050405020304" pitchFamily="18" charset="0"/>
                  </a:rPr>
                  <a:t>i</a:t>
                </a:r>
                <a:r>
                  <a:rPr lang="en-US" sz="2000" dirty="0">
                    <a:solidFill>
                      <a:srgbClr val="0000FF"/>
                    </a:solidFill>
                    <a:latin typeface="Times New Roman" panose="02020603050405020304" pitchFamily="18" charset="0"/>
                    <a:cs typeface="Times New Roman" panose="02020603050405020304" pitchFamily="18" charset="0"/>
                  </a:rPr>
                  <a:t> = 0, 1, 2, …, m-1.</a:t>
                </a:r>
              </a:p>
              <a:p>
                <a:pPr marL="461963" indent="-461963">
                  <a:lnSpc>
                    <a:spcPct val="120000"/>
                  </a:lnSpc>
                  <a:spcBef>
                    <a:spcPts val="0"/>
                  </a:spcBef>
                  <a:spcAft>
                    <a:spcPts val="1200"/>
                  </a:spcAft>
                </a:pPr>
                <a:endParaRPr lang="en-US" sz="2000" dirty="0">
                  <a:solidFill>
                    <a:srgbClr val="0000FF"/>
                  </a:solidFill>
                  <a:latin typeface="Times New Roman" panose="02020603050405020304" pitchFamily="18" charset="0"/>
                  <a:cs typeface="Times New Roman" panose="02020603050405020304" pitchFamily="18" charset="0"/>
                </a:endParaRPr>
              </a:p>
              <a:p>
                <a:pPr marL="461963" indent="-461963">
                  <a:lnSpc>
                    <a:spcPct val="100000"/>
                  </a:lnSpc>
                  <a:spcBef>
                    <a:spcPts val="0"/>
                  </a:spcBef>
                  <a:spcAft>
                    <a:spcPts val="600"/>
                  </a:spcAft>
                </a:pPr>
                <a:r>
                  <a:rPr lang="en-US" sz="2000" dirty="0">
                    <a:solidFill>
                      <a:srgbClr val="0000FF"/>
                    </a:solidFill>
                    <a:latin typeface="Times New Roman" panose="02020603050405020304" pitchFamily="18" charset="0"/>
                    <a:cs typeface="Times New Roman" panose="02020603050405020304" pitchFamily="18" charset="0"/>
                  </a:rPr>
                  <a:t>Deleting an item is difficult.</a:t>
                </a:r>
              </a:p>
              <a:p>
                <a:pPr marL="461963" indent="-461963">
                  <a:lnSpc>
                    <a:spcPct val="100000"/>
                  </a:lnSpc>
                  <a:spcBef>
                    <a:spcPts val="0"/>
                  </a:spcBef>
                  <a:spcAft>
                    <a:spcPts val="600"/>
                  </a:spcAft>
                </a:pPr>
                <a:r>
                  <a:rPr lang="en-US" sz="2000" dirty="0">
                    <a:solidFill>
                      <a:srgbClr val="0000FF"/>
                    </a:solidFill>
                    <a:latin typeface="Times New Roman" panose="02020603050405020304" pitchFamily="18" charset="0"/>
                    <a:cs typeface="Times New Roman" panose="02020603050405020304" pitchFamily="18" charset="0"/>
                  </a:rPr>
                  <a:t>Cannot just simply remove the item to be deleted.</a:t>
                </a:r>
              </a:p>
              <a:p>
                <a:pPr marL="461963" indent="-461963">
                  <a:lnSpc>
                    <a:spcPct val="100000"/>
                  </a:lnSpc>
                  <a:spcBef>
                    <a:spcPts val="0"/>
                  </a:spcBef>
                  <a:spcAft>
                    <a:spcPts val="600"/>
                  </a:spcAft>
                </a:pPr>
                <a:r>
                  <a:rPr lang="en-US" sz="2000" dirty="0">
                    <a:solidFill>
                      <a:srgbClr val="0000FF"/>
                    </a:solidFill>
                    <a:latin typeface="Times New Roman" panose="02020603050405020304" pitchFamily="18" charset="0"/>
                    <a:cs typeface="Times New Roman" panose="02020603050405020304" pitchFamily="18" charset="0"/>
                  </a:rPr>
                  <a:t>A solution is to replace the item with a sentinel “DELETED” that does not match any key and can be replaced by another item later on. </a:t>
                </a:r>
              </a:p>
              <a:p>
                <a:pPr marL="461963" indent="-461963">
                  <a:lnSpc>
                    <a:spcPct val="100000"/>
                  </a:lnSpc>
                  <a:spcBef>
                    <a:spcPts val="0"/>
                  </a:spcBef>
                  <a:spcAft>
                    <a:spcPts val="600"/>
                  </a:spcAft>
                </a:pPr>
                <a:r>
                  <a:rPr lang="en-US" sz="2000" dirty="0">
                    <a:solidFill>
                      <a:srgbClr val="0000FF"/>
                    </a:solidFill>
                    <a:latin typeface="Times New Roman" panose="02020603050405020304" pitchFamily="18" charset="0"/>
                    <a:cs typeface="Times New Roman" panose="02020603050405020304" pitchFamily="18" charset="0"/>
                  </a:rPr>
                  <a:t>Another solution is to rehash all items between the deleted item and the next empty space.</a:t>
                </a:r>
              </a:p>
              <a:p>
                <a:pPr marL="461963" indent="-461963">
                  <a:lnSpc>
                    <a:spcPct val="100000"/>
                  </a:lnSpc>
                  <a:spcBef>
                    <a:spcPts val="0"/>
                  </a:spcBef>
                  <a:spcAft>
                    <a:spcPts val="600"/>
                  </a:spcAft>
                </a:pPr>
                <a:r>
                  <a:rPr lang="en-US" sz="2000" dirty="0">
                    <a:latin typeface="Times New Roman" panose="02020603050405020304" pitchFamily="18" charset="0"/>
                    <a:cs typeface="Times New Roman" panose="02020603050405020304" pitchFamily="18" charset="0"/>
                  </a:rPr>
                  <a:t>Since the initial probe position determines the entire probe sequence, </a:t>
                </a:r>
                <a:r>
                  <a:rPr lang="en-US" sz="2000" dirty="0">
                    <a:solidFill>
                      <a:srgbClr val="0000FF"/>
                    </a:solidFill>
                    <a:latin typeface="Times New Roman" panose="02020603050405020304" pitchFamily="18" charset="0"/>
                    <a:cs typeface="Times New Roman" panose="02020603050405020304" pitchFamily="18" charset="0"/>
                  </a:rPr>
                  <a:t>only m distinct probe sequence are used with linear probing.</a:t>
                </a:r>
              </a:p>
              <a:p>
                <a:pPr>
                  <a:lnSpc>
                    <a:spcPct val="120000"/>
                  </a:lnSpc>
                  <a:spcBef>
                    <a:spcPts val="0"/>
                  </a:spcBef>
                  <a:spcAft>
                    <a:spcPts val="1200"/>
                  </a:spcAft>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1D04753-A56B-4DD9-9689-2924ADFF8C76}"/>
                  </a:ext>
                </a:extLst>
              </p:cNvPr>
              <p:cNvSpPr>
                <a:spLocks noGrp="1" noRot="1" noChangeAspect="1" noMove="1" noResize="1" noEditPoints="1" noAdjustHandles="1" noChangeArrowheads="1" noChangeShapeType="1" noTextEdit="1"/>
              </p:cNvSpPr>
              <p:nvPr>
                <p:ph idx="1"/>
              </p:nvPr>
            </p:nvSpPr>
            <p:spPr>
              <a:xfrm>
                <a:off x="1602376" y="1063388"/>
                <a:ext cx="9239795" cy="5423909"/>
              </a:xfrm>
              <a:blipFill>
                <a:blip r:embed="rId2"/>
                <a:stretch>
                  <a:fillRect l="-1385" t="-112" r="-1187" b="-1910"/>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050CBBCC-0233-78D0-D187-B2107FBD00B7}"/>
              </a:ext>
            </a:extLst>
          </p:cNvPr>
          <p:cNvSpPr txBox="1"/>
          <p:nvPr/>
        </p:nvSpPr>
        <p:spPr>
          <a:xfrm>
            <a:off x="1524527" y="275477"/>
            <a:ext cx="6097904" cy="584775"/>
          </a:xfrm>
          <a:prstGeom prst="rect">
            <a:avLst/>
          </a:prstGeom>
          <a:solidFill>
            <a:srgbClr val="FFFF00"/>
          </a:solidFill>
        </p:spPr>
        <p:txBody>
          <a:bodyPr wrap="square">
            <a:spAutoFit/>
          </a:bodyPr>
          <a:lstStyle/>
          <a:p>
            <a:pPr>
              <a:spcAft>
                <a:spcPts val="1800"/>
              </a:spcAft>
            </a:pPr>
            <a:r>
              <a:rPr lang="en-US" sz="3200" dirty="0">
                <a:ea typeface="Calibri" panose="020F0502020204030204" pitchFamily="34" charset="0"/>
                <a:cs typeface="Times New Roman" panose="02020603050405020304" pitchFamily="18" charset="0"/>
              </a:rPr>
              <a:t>Open Addressing (Closed Hashing)</a:t>
            </a:r>
          </a:p>
        </p:txBody>
      </p:sp>
    </p:spTree>
    <p:extLst>
      <p:ext uri="{BB962C8B-B14F-4D97-AF65-F5344CB8AC3E}">
        <p14:creationId xmlns:p14="http://schemas.microsoft.com/office/powerpoint/2010/main" val="3739730299"/>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9203" y="1586523"/>
            <a:ext cx="9433165" cy="1336431"/>
          </a:xfrm>
          <a:prstGeom prst="rect">
            <a:avLst/>
          </a:prstGeom>
          <a:solidFill>
            <a:srgbClr val="FFFF00"/>
          </a:solidFill>
        </p:spPr>
        <p:txBody>
          <a:bodyPr wrap="square" rtlCol="0">
            <a:spAutoFit/>
          </a:bodyPr>
          <a:lstStyle/>
          <a:p>
            <a:endParaRPr lang="en-US" dirty="0"/>
          </a:p>
        </p:txBody>
      </p:sp>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576252" y="1182097"/>
            <a:ext cx="8908870" cy="5632995"/>
          </a:xfrm>
        </p:spPr>
        <p:txBody>
          <a:bodyPr>
            <a:normAutofit fontScale="85000" lnSpcReduction="20000"/>
          </a:bodyPr>
          <a:lstStyle/>
          <a:p>
            <a:pPr marL="0" indent="0">
              <a:lnSpc>
                <a:spcPct val="120000"/>
              </a:lnSpc>
              <a:spcBef>
                <a:spcPts val="0"/>
              </a:spcBef>
              <a:spcAft>
                <a:spcPts val="900"/>
              </a:spcAft>
              <a:buNone/>
            </a:pPr>
            <a:r>
              <a:rPr lang="en-US" dirty="0">
                <a:latin typeface="Times New Roman" panose="02020603050405020304" pitchFamily="18" charset="0"/>
                <a:cs typeface="Times New Roman" panose="02020603050405020304" pitchFamily="18" charset="0"/>
              </a:rPr>
              <a:t>Linear Probing</a:t>
            </a:r>
          </a:p>
          <a:p>
            <a:pPr marL="339725" indent="-339725">
              <a:lnSpc>
                <a:spcPct val="120000"/>
              </a:lnSpc>
              <a:spcBef>
                <a:spcPts val="0"/>
              </a:spcBef>
              <a:spcAft>
                <a:spcPts val="900"/>
              </a:spcAft>
            </a:pPr>
            <a:r>
              <a:rPr lang="en-US" sz="2400" dirty="0">
                <a:latin typeface="Times New Roman" panose="02020603050405020304" pitchFamily="18" charset="0"/>
                <a:cs typeface="Times New Roman" panose="02020603050405020304" pitchFamily="18" charset="0"/>
              </a:rPr>
              <a:t>Linear probing is </a:t>
            </a:r>
            <a:r>
              <a:rPr lang="en-US" sz="2400" dirty="0">
                <a:solidFill>
                  <a:srgbClr val="0000FF"/>
                </a:solidFill>
                <a:latin typeface="Times New Roman" panose="02020603050405020304" pitchFamily="18" charset="0"/>
                <a:cs typeface="Times New Roman" panose="02020603050405020304" pitchFamily="18" charset="0"/>
              </a:rPr>
              <a:t>easy to implement.</a:t>
            </a:r>
          </a:p>
          <a:p>
            <a:pPr marL="339725" indent="-339725">
              <a:lnSpc>
                <a:spcPct val="120000"/>
              </a:lnSpc>
              <a:spcBef>
                <a:spcPts val="0"/>
              </a:spcBef>
              <a:spcAft>
                <a:spcPts val="900"/>
              </a:spcAft>
            </a:pPr>
            <a:r>
              <a:rPr lang="en-US" sz="2400" dirty="0">
                <a:solidFill>
                  <a:srgbClr val="0000FF"/>
                </a:solidFill>
                <a:latin typeface="Times New Roman" panose="02020603050405020304" pitchFamily="18" charset="0"/>
                <a:cs typeface="Times New Roman" panose="02020603050405020304" pitchFamily="18" charset="0"/>
              </a:rPr>
              <a:t>It suffers </a:t>
            </a:r>
            <a:r>
              <a:rPr lang="en-US" sz="2400" dirty="0">
                <a:latin typeface="Times New Roman" panose="02020603050405020304" pitchFamily="18" charset="0"/>
                <a:cs typeface="Times New Roman" panose="02020603050405020304" pitchFamily="18" charset="0"/>
              </a:rPr>
              <a:t>from a problem known as </a:t>
            </a:r>
            <a:r>
              <a:rPr lang="en-US" sz="2400" i="1" dirty="0">
                <a:solidFill>
                  <a:srgbClr val="0000FF"/>
                </a:solidFill>
                <a:latin typeface="Times New Roman" panose="02020603050405020304" pitchFamily="18" charset="0"/>
                <a:cs typeface="Times New Roman" panose="02020603050405020304" pitchFamily="18" charset="0"/>
              </a:rPr>
              <a:t>primary clustering</a:t>
            </a:r>
            <a:r>
              <a:rPr lang="en-US" sz="2400" i="1" dirty="0">
                <a:latin typeface="Times New Roman" panose="02020603050405020304" pitchFamily="18" charset="0"/>
                <a:cs typeface="Times New Roman" panose="02020603050405020304" pitchFamily="18" charset="0"/>
              </a:rPr>
              <a:t>.</a:t>
            </a:r>
          </a:p>
          <a:p>
            <a:pPr marL="339725" indent="-339725">
              <a:lnSpc>
                <a:spcPct val="120000"/>
              </a:lnSpc>
              <a:spcBef>
                <a:spcPts val="0"/>
              </a:spcBef>
              <a:spcAft>
                <a:spcPts val="900"/>
              </a:spcAft>
            </a:pPr>
            <a:r>
              <a:rPr lang="en-US" sz="2400" dirty="0">
                <a:solidFill>
                  <a:srgbClr val="0000FF"/>
                </a:solidFill>
                <a:latin typeface="Times New Roman" panose="02020603050405020304" pitchFamily="18" charset="0"/>
                <a:cs typeface="Times New Roman" panose="02020603050405020304" pitchFamily="18" charset="0"/>
              </a:rPr>
              <a:t>Long runs </a:t>
            </a:r>
            <a:r>
              <a:rPr lang="en-US" sz="2400" dirty="0">
                <a:latin typeface="Times New Roman" panose="02020603050405020304" pitchFamily="18" charset="0"/>
                <a:cs typeface="Times New Roman" panose="02020603050405020304" pitchFamily="18" charset="0"/>
              </a:rPr>
              <a:t>of occupied slots build up, </a:t>
            </a:r>
            <a:r>
              <a:rPr lang="en-US" sz="2400" dirty="0">
                <a:solidFill>
                  <a:srgbClr val="0000FF"/>
                </a:solidFill>
                <a:latin typeface="Times New Roman" panose="02020603050405020304" pitchFamily="18" charset="0"/>
                <a:cs typeface="Times New Roman" panose="02020603050405020304" pitchFamily="18" charset="0"/>
              </a:rPr>
              <a:t>increasing the average search time. </a:t>
            </a:r>
          </a:p>
          <a:p>
            <a:pPr marL="339725" indent="-339725">
              <a:lnSpc>
                <a:spcPct val="120000"/>
              </a:lnSpc>
              <a:spcBef>
                <a:spcPts val="0"/>
              </a:spcBef>
              <a:spcAft>
                <a:spcPts val="900"/>
              </a:spcAft>
            </a:pPr>
            <a:r>
              <a:rPr lang="en-US" sz="2400" dirty="0">
                <a:latin typeface="Times New Roman" panose="02020603050405020304" pitchFamily="18" charset="0"/>
                <a:cs typeface="Times New Roman" panose="02020603050405020304" pitchFamily="18" charset="0"/>
              </a:rPr>
              <a:t>If the table has n = m/2 keys,  where every even-indexed slot is occupied and every odd-indexed slot is empty, then </a:t>
            </a:r>
            <a:r>
              <a:rPr lang="en-US" sz="2400" dirty="0">
                <a:solidFill>
                  <a:srgbClr val="0000FF"/>
                </a:solidFill>
                <a:latin typeface="Times New Roman" panose="02020603050405020304" pitchFamily="18" charset="0"/>
                <a:cs typeface="Times New Roman" panose="02020603050405020304" pitchFamily="18" charset="0"/>
              </a:rPr>
              <a:t>the average unsuccessful search takes 1.5 probes. </a:t>
            </a:r>
            <a:r>
              <a:rPr lang="en-US" sz="2400" dirty="0">
                <a:latin typeface="Times New Roman" panose="02020603050405020304" pitchFamily="18" charset="0"/>
                <a:cs typeface="Times New Roman" panose="02020603050405020304" pitchFamily="18" charset="0"/>
              </a:rPr>
              <a:t>(1 + n/m) = (1 + (m/2)/m) = 1 + 0.5 = 1.5</a:t>
            </a:r>
          </a:p>
          <a:p>
            <a:pPr marL="339725" indent="-339725">
              <a:lnSpc>
                <a:spcPct val="120000"/>
              </a:lnSpc>
              <a:spcBef>
                <a:spcPts val="0"/>
              </a:spcBef>
              <a:spcAft>
                <a:spcPts val="900"/>
              </a:spcAft>
            </a:pPr>
            <a:r>
              <a:rPr lang="en-US" sz="2400" dirty="0">
                <a:latin typeface="Times New Roman" panose="02020603050405020304" pitchFamily="18" charset="0"/>
                <a:cs typeface="Times New Roman" panose="02020603050405020304" pitchFamily="18" charset="0"/>
              </a:rPr>
              <a:t>If the first n = m/2 locations are the ones occupied, the average number of probes increases to about n/4 = m/8.</a:t>
            </a:r>
          </a:p>
          <a:p>
            <a:pPr marL="339725" indent="-339725">
              <a:lnSpc>
                <a:spcPct val="120000"/>
              </a:lnSpc>
              <a:spcBef>
                <a:spcPts val="0"/>
              </a:spcBef>
              <a:spcAft>
                <a:spcPts val="900"/>
              </a:spcAft>
            </a:pPr>
            <a:r>
              <a:rPr lang="en-US" sz="2400" dirty="0">
                <a:latin typeface="Times New Roman" panose="02020603050405020304" pitchFamily="18" charset="0"/>
                <a:cs typeface="Times New Roman" panose="02020603050405020304" pitchFamily="18" charset="0"/>
              </a:rPr>
              <a:t>Clusters are likely to arise, since if an empty slot is preceded by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full slots, then the probability that the empty slot is the next one filled is (i+1)/m, compared with a probability of 1/m if the preceding slot was empty. </a:t>
            </a:r>
          </a:p>
          <a:p>
            <a:pPr marL="339725" indent="-339725">
              <a:lnSpc>
                <a:spcPct val="120000"/>
              </a:lnSpc>
              <a:spcBef>
                <a:spcPts val="0"/>
              </a:spcBef>
              <a:spcAft>
                <a:spcPts val="900"/>
              </a:spcAft>
            </a:pPr>
            <a:r>
              <a:rPr lang="en-US" sz="2400" dirty="0">
                <a:latin typeface="Times New Roman" panose="02020603050405020304" pitchFamily="18" charset="0"/>
                <a:cs typeface="Times New Roman" panose="02020603050405020304" pitchFamily="18" charset="0"/>
              </a:rPr>
              <a:t>Thus, runs of occupied slots tend to get longer, and linear probing is not a very good approximation to uniform hashing.</a:t>
            </a:r>
          </a:p>
          <a:p>
            <a:pPr>
              <a:lnSpc>
                <a:spcPct val="120000"/>
              </a:lnSpc>
              <a:spcBef>
                <a:spcPts val="0"/>
              </a:spcBef>
              <a:spcAft>
                <a:spcPts val="900"/>
              </a:spcAft>
            </a:pPr>
            <a:endParaRPr lang="en-US" sz="2400" dirty="0">
              <a:latin typeface="Times New Roman" panose="02020603050405020304" pitchFamily="18" charset="0"/>
              <a:cs typeface="Times New Roman" panose="02020603050405020304" pitchFamily="18" charset="0"/>
            </a:endParaRPr>
          </a:p>
          <a:p>
            <a:pPr>
              <a:lnSpc>
                <a:spcPct val="120000"/>
              </a:lnSpc>
              <a:spcBef>
                <a:spcPts val="0"/>
              </a:spcBef>
              <a:spcAft>
                <a:spcPts val="900"/>
              </a:spcAft>
            </a:pPr>
            <a:endParaRPr lang="en-US" sz="2400" dirty="0">
              <a:latin typeface="Times New Roman" panose="02020603050405020304" pitchFamily="18" charset="0"/>
              <a:cs typeface="Times New Roman" panose="02020603050405020304" pitchFamily="18" charset="0"/>
            </a:endParaRPr>
          </a:p>
          <a:p>
            <a:pPr>
              <a:lnSpc>
                <a:spcPct val="120000"/>
              </a:lnSpc>
              <a:spcBef>
                <a:spcPts val="0"/>
              </a:spcBef>
              <a:spcAft>
                <a:spcPts val="900"/>
              </a:spcAft>
            </a:pPr>
            <a:endParaRPr lang="en-US" sz="2400" dirty="0">
              <a:latin typeface="Times New Roman" panose="02020603050405020304" pitchFamily="18" charset="0"/>
              <a:cs typeface="Times New Roman" panose="02020603050405020304" pitchFamily="18" charset="0"/>
            </a:endParaRPr>
          </a:p>
          <a:p>
            <a:pPr marL="0" indent="0">
              <a:lnSpc>
                <a:spcPct val="120000"/>
              </a:lnSpc>
              <a:spcAft>
                <a:spcPts val="900"/>
              </a:spcAft>
              <a:buNone/>
            </a:pPr>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5068801-D389-0A11-102E-A9DCC82B1CA9}"/>
              </a:ext>
            </a:extLst>
          </p:cNvPr>
          <p:cNvSpPr txBox="1"/>
          <p:nvPr/>
        </p:nvSpPr>
        <p:spPr>
          <a:xfrm>
            <a:off x="1524527" y="275477"/>
            <a:ext cx="6097904" cy="584775"/>
          </a:xfrm>
          <a:prstGeom prst="rect">
            <a:avLst/>
          </a:prstGeom>
          <a:solidFill>
            <a:srgbClr val="FFFF00"/>
          </a:solidFill>
        </p:spPr>
        <p:txBody>
          <a:bodyPr wrap="square">
            <a:spAutoFit/>
          </a:bodyPr>
          <a:lstStyle/>
          <a:p>
            <a:pPr>
              <a:spcAft>
                <a:spcPts val="1800"/>
              </a:spcAft>
            </a:pPr>
            <a:r>
              <a:rPr lang="en-US" sz="3200" dirty="0">
                <a:ea typeface="Calibri" panose="020F0502020204030204" pitchFamily="34" charset="0"/>
                <a:cs typeface="Times New Roman" panose="02020603050405020304" pitchFamily="18" charset="0"/>
              </a:rPr>
              <a:t>Open Addressing (Closed Hashing)</a:t>
            </a:r>
          </a:p>
        </p:txBody>
      </p:sp>
    </p:spTree>
    <p:extLst>
      <p:ext uri="{BB962C8B-B14F-4D97-AF65-F5344CB8AC3E}">
        <p14:creationId xmlns:p14="http://schemas.microsoft.com/office/powerpoint/2010/main" val="6965644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030472D-8150-4921-9AC0-AC2C7965E477}"/>
              </a:ext>
            </a:extLst>
          </p:cNvPr>
          <p:cNvSpPr txBox="1"/>
          <p:nvPr/>
        </p:nvSpPr>
        <p:spPr>
          <a:xfrm>
            <a:off x="1202919" y="868217"/>
            <a:ext cx="10336571" cy="734235"/>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526876" y="1040306"/>
            <a:ext cx="9178505" cy="4684167"/>
          </a:xfrm>
          <a:prstGeom prst="rect">
            <a:avLst/>
          </a:prstGeom>
        </p:spPr>
        <p:txBody>
          <a:bodyPr wrap="square">
            <a:spAutoFit/>
          </a:bodyPr>
          <a:lstStyle/>
          <a:p>
            <a:pPr>
              <a:spcAft>
                <a:spcPts val="1800"/>
              </a:spcAft>
            </a:pPr>
            <a:r>
              <a:rPr lang="en-US" sz="2600" dirty="0">
                <a:ea typeface="Calibri" panose="020F0502020204030204" pitchFamily="34" charset="0"/>
                <a:cs typeface="Times New Roman" panose="02020603050405020304" pitchFamily="18" charset="0"/>
              </a:rPr>
              <a:t>Several characteristics of Algorithms:</a:t>
            </a:r>
          </a:p>
          <a:p>
            <a:pPr marL="342900" marR="0" lvl="0" indent="-342900">
              <a:spcBef>
                <a:spcPts val="0"/>
              </a:spcBef>
              <a:spcAft>
                <a:spcPts val="1200"/>
              </a:spcAft>
              <a:buFont typeface="Arial" panose="020B0604020202020204" pitchFamily="34" charset="0"/>
              <a:buChar char="•"/>
              <a:tabLst>
                <a:tab pos="457200" algn="l"/>
              </a:tabLst>
            </a:pPr>
            <a:r>
              <a:rPr lang="en-US" sz="2400" i="1" dirty="0">
                <a:latin typeface="Times New Roman" panose="02020603050405020304" pitchFamily="18" charset="0"/>
                <a:ea typeface="Calibri" panose="020F0502020204030204" pitchFamily="34" charset="0"/>
                <a:cs typeface="Times New Roman" panose="02020603050405020304" pitchFamily="18" charset="0"/>
              </a:rPr>
              <a:t>[Non-ambiguity] </a:t>
            </a:r>
            <a:r>
              <a:rPr lang="en-US" sz="2400" dirty="0">
                <a:latin typeface="Times New Roman" panose="02020603050405020304" pitchFamily="18" charset="0"/>
                <a:ea typeface="Calibri" panose="020F0502020204030204" pitchFamily="34" charset="0"/>
                <a:cs typeface="Times New Roman" panose="02020603050405020304" pitchFamily="18" charset="0"/>
              </a:rPr>
              <a:t>The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non-ambiguity requirement </a:t>
            </a:r>
            <a:r>
              <a:rPr lang="en-US" sz="2400" dirty="0">
                <a:latin typeface="Times New Roman" panose="02020603050405020304" pitchFamily="18" charset="0"/>
                <a:ea typeface="Calibri" panose="020F0502020204030204" pitchFamily="34" charset="0"/>
                <a:cs typeface="Times New Roman" panose="02020603050405020304" pitchFamily="18" charset="0"/>
              </a:rPr>
              <a:t>for each step of an algorithm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cannot be compromised</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800100" lvl="1" indent="-342900">
              <a:spcAft>
                <a:spcPts val="1200"/>
              </a:spcAft>
              <a:buFont typeface="Arial" panose="020B0604020202020204" pitchFamily="34" charset="0"/>
              <a:buChar char="•"/>
              <a:tabLst>
                <a:tab pos="45720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Prime Factorization in Middle School Procedure for computing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(m, n) is defined ambiguously </a:t>
            </a:r>
          </a:p>
          <a:p>
            <a:pPr marL="342900" marR="0" lvl="0" indent="-342900">
              <a:spcBef>
                <a:spcPts val="0"/>
              </a:spcBef>
              <a:spcAft>
                <a:spcPts val="1200"/>
              </a:spcAft>
              <a:buFont typeface="Arial" panose="020B0604020202020204" pitchFamily="34" charset="0"/>
              <a:buChar char="•"/>
              <a:tabLst>
                <a:tab pos="457200" algn="l"/>
              </a:tabLst>
            </a:pPr>
            <a:r>
              <a:rPr lang="en-US" sz="2400" i="1" dirty="0">
                <a:latin typeface="Times New Roman" panose="02020603050405020304" pitchFamily="18" charset="0"/>
                <a:ea typeface="Calibri" panose="020F0502020204030204" pitchFamily="34" charset="0"/>
                <a:cs typeface="Times New Roman" panose="02020603050405020304" pitchFamily="18" charset="0"/>
              </a:rPr>
              <a:t>[Well-specified inputs’ range]</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range of inputs </a:t>
            </a:r>
            <a:r>
              <a:rPr lang="en-US" sz="2400" dirty="0">
                <a:latin typeface="Times New Roman" panose="02020603050405020304" pitchFamily="18" charset="0"/>
                <a:ea typeface="Calibri" panose="020F0502020204030204" pitchFamily="34" charset="0"/>
                <a:cs typeface="Times New Roman" panose="02020603050405020304" pitchFamily="18" charset="0"/>
              </a:rPr>
              <a:t>for which an algorithm works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has to be specified precisely</a:t>
            </a:r>
            <a:r>
              <a:rPr lang="en-US" sz="2400" i="1" dirty="0">
                <a:latin typeface="Times New Roman" panose="02020603050405020304" pitchFamily="18" charset="0"/>
                <a:ea typeface="Calibri" panose="020F0502020204030204" pitchFamily="34" charset="0"/>
                <a:cs typeface="Times New Roman" panose="02020603050405020304" pitchFamily="18" charset="0"/>
              </a:rPr>
              <a:t>. </a:t>
            </a:r>
          </a:p>
          <a:p>
            <a:pPr marL="800100" lvl="1" indent="-342900">
              <a:spcAft>
                <a:spcPts val="1200"/>
              </a:spcAft>
              <a:buFont typeface="Arial" panose="020B0604020202020204" pitchFamily="34" charset="0"/>
              <a:buChar char="•"/>
              <a:tabLst>
                <a:tab pos="45720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Consecutive integer checking algorithm for computing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(m, n) does not work correctly when one of the input numbers is zero. </a:t>
            </a:r>
          </a:p>
          <a:p>
            <a:pPr marL="342900" marR="0" lvl="0" indent="-342900">
              <a:lnSpc>
                <a:spcPct val="115000"/>
              </a:lnSpc>
              <a:spcBef>
                <a:spcPts val="0"/>
              </a:spcBef>
              <a:spcAft>
                <a:spcPts val="1000"/>
              </a:spcAft>
              <a:buFont typeface="Arial" panose="020B0604020202020204" pitchFamily="34" charset="0"/>
              <a:buChar char="•"/>
              <a:tabLst>
                <a:tab pos="457200" algn="l"/>
              </a:tabLst>
            </a:pPr>
            <a:r>
              <a:rPr lang="en-US" sz="24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Cloud Callout 3"/>
          <p:cNvSpPr/>
          <p:nvPr/>
        </p:nvSpPr>
        <p:spPr>
          <a:xfrm flipH="1">
            <a:off x="564543" y="978011"/>
            <a:ext cx="540688" cy="405516"/>
          </a:xfrm>
          <a:prstGeom prst="cloudCallout">
            <a:avLst>
              <a:gd name="adj1" fmla="val -59429"/>
              <a:gd name="adj2" fmla="val 1257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mage result for smiley face images">
            <a:extLst>
              <a:ext uri="{FF2B5EF4-FFF2-40B4-BE49-F238E27FC236}">
                <a16:creationId xmlns:a16="http://schemas.microsoft.com/office/drawing/2014/main" id="{52D955DB-8116-41DB-80D1-E574519C0E2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2510" y="1040306"/>
            <a:ext cx="550409" cy="398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155238"/>
      </p:ext>
    </p:extLst>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19201" y="4985003"/>
            <a:ext cx="9622970" cy="915444"/>
          </a:xfrm>
          <a:prstGeom prst="rect">
            <a:avLst/>
          </a:prstGeom>
          <a:solidFill>
            <a:srgbClr val="FFFF00"/>
          </a:solidFill>
        </p:spPr>
        <p:txBody>
          <a:bodyPr wrap="square" rtlCol="0">
            <a:spAutoFit/>
          </a:bodyPr>
          <a:lstStyle/>
          <a:p>
            <a:endParaRPr lang="en-US" dirty="0"/>
          </a:p>
        </p:txBody>
      </p:sp>
      <p:sp>
        <p:nvSpPr>
          <p:cNvPr id="5" name="TextBox 4"/>
          <p:cNvSpPr txBox="1"/>
          <p:nvPr/>
        </p:nvSpPr>
        <p:spPr>
          <a:xfrm>
            <a:off x="766624" y="1416046"/>
            <a:ext cx="10455728" cy="1772923"/>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219200" y="860252"/>
                <a:ext cx="10003152" cy="6155021"/>
              </a:xfrm>
            </p:spPr>
            <p:txBody>
              <a:bodyPr>
                <a:normAutofit fontScale="77500" lnSpcReduction="20000"/>
              </a:bodyPr>
              <a:lstStyle/>
              <a:p>
                <a:pPr marL="0" indent="0">
                  <a:lnSpc>
                    <a:spcPct val="120000"/>
                  </a:lnSpc>
                  <a:spcBef>
                    <a:spcPts val="0"/>
                  </a:spcBef>
                  <a:spcAft>
                    <a:spcPts val="1200"/>
                  </a:spcAft>
                  <a:buNone/>
                </a:pPr>
                <a:r>
                  <a:rPr lang="en-US" sz="3100" dirty="0">
                    <a:latin typeface="Times New Roman" panose="02020603050405020304" pitchFamily="18" charset="0"/>
                    <a:cs typeface="Times New Roman" panose="02020603050405020304" pitchFamily="18" charset="0"/>
                  </a:rPr>
                  <a:t>Quadratic Probing  </a:t>
                </a:r>
                <a:r>
                  <a:rPr lang="en-US" sz="2600" dirty="0">
                    <a:solidFill>
                      <a:srgbClr val="0000FF"/>
                    </a:solidFill>
                    <a:latin typeface="Times New Roman" panose="02020603050405020304" pitchFamily="18" charset="0"/>
                    <a:cs typeface="Times New Roman" panose="02020603050405020304" pitchFamily="18" charset="0"/>
                  </a:rPr>
                  <a:t>This alleviates the clustering problem by skipping slots.</a:t>
                </a:r>
                <a:endParaRPr lang="en-US" sz="3100" dirty="0">
                  <a:latin typeface="Times New Roman" panose="02020603050405020304" pitchFamily="18" charset="0"/>
                  <a:cs typeface="Times New Roman" panose="02020603050405020304" pitchFamily="18" charset="0"/>
                </a:endParaRPr>
              </a:p>
              <a:p>
                <a:pPr marL="457200" indent="-457200">
                  <a:lnSpc>
                    <a:spcPct val="120000"/>
                  </a:lnSpc>
                  <a:spcBef>
                    <a:spcPts val="0"/>
                  </a:spcBef>
                  <a:spcAft>
                    <a:spcPts val="1200"/>
                  </a:spcAft>
                </a:pPr>
                <a:r>
                  <a:rPr lang="en-US" sz="2600" dirty="0">
                    <a:latin typeface="Times New Roman" panose="02020603050405020304" pitchFamily="18" charset="0"/>
                    <a:cs typeface="Times New Roman" panose="02020603050405020304" pitchFamily="18" charset="0"/>
                  </a:rPr>
                  <a:t>Uses a hashing function of the form</a:t>
                </a:r>
              </a:p>
              <a:p>
                <a:pPr marL="457200" lvl="1" indent="-457200">
                  <a:lnSpc>
                    <a:spcPct val="120000"/>
                  </a:lnSpc>
                  <a:spcBef>
                    <a:spcPts val="0"/>
                  </a:spcBef>
                  <a:spcAft>
                    <a:spcPts val="1200"/>
                  </a:spcAft>
                  <a:buNone/>
                </a:pPr>
                <a:r>
                  <a:rPr lang="en-US" sz="2600" dirty="0">
                    <a:latin typeface="Times New Roman" panose="02020603050405020304" pitchFamily="18" charset="0"/>
                    <a:cs typeface="Times New Roman" panose="02020603050405020304" pitchFamily="18" charset="0"/>
                  </a:rPr>
                  <a:t>              </a:t>
                </a:r>
                <a:r>
                  <a:rPr lang="en-US" sz="2600" dirty="0">
                    <a:solidFill>
                      <a:srgbClr val="0000FF"/>
                    </a:solidFill>
                    <a:latin typeface="Times New Roman" panose="02020603050405020304" pitchFamily="18" charset="0"/>
                    <a:cs typeface="Times New Roman" panose="02020603050405020304" pitchFamily="18" charset="0"/>
                  </a:rPr>
                  <a:t>h(k, </a:t>
                </a:r>
                <a:r>
                  <a:rPr lang="en-US" sz="2600" dirty="0" err="1">
                    <a:solidFill>
                      <a:srgbClr val="0000FF"/>
                    </a:solidFill>
                    <a:latin typeface="Times New Roman" panose="02020603050405020304" pitchFamily="18" charset="0"/>
                    <a:cs typeface="Times New Roman" panose="02020603050405020304" pitchFamily="18" charset="0"/>
                  </a:rPr>
                  <a:t>i</a:t>
                </a:r>
                <a:r>
                  <a:rPr lang="en-US" sz="2600" dirty="0">
                    <a:solidFill>
                      <a:srgbClr val="0000FF"/>
                    </a:solidFill>
                    <a:latin typeface="Times New Roman" panose="02020603050405020304" pitchFamily="18" charset="0"/>
                    <a:cs typeface="Times New Roman" panose="02020603050405020304" pitchFamily="18" charset="0"/>
                  </a:rPr>
                  <a:t>) = (h</a:t>
                </a:r>
                <a:r>
                  <a:rPr lang="en-US" sz="2600" dirty="0">
                    <a:solidFill>
                      <a:srgbClr val="0000FF"/>
                    </a:solidFill>
                    <a:cs typeface="Times New Roman" panose="02020603050405020304" pitchFamily="18" charset="0"/>
                  </a:rPr>
                  <a:t>’</a:t>
                </a:r>
                <a:r>
                  <a:rPr lang="en-US" sz="2600" dirty="0">
                    <a:solidFill>
                      <a:srgbClr val="0000FF"/>
                    </a:solidFill>
                    <a:latin typeface="Times New Roman" panose="02020603050405020304" pitchFamily="18" charset="0"/>
                    <a:cs typeface="Times New Roman" panose="02020603050405020304" pitchFamily="18" charset="0"/>
                  </a:rPr>
                  <a:t>(k) + c</a:t>
                </a:r>
                <a:r>
                  <a:rPr lang="en-US" sz="2600" baseline="-25000" dirty="0">
                    <a:solidFill>
                      <a:srgbClr val="0000FF"/>
                    </a:solidFill>
                    <a:latin typeface="Times New Roman" panose="02020603050405020304" pitchFamily="18" charset="0"/>
                    <a:cs typeface="Times New Roman" panose="02020603050405020304" pitchFamily="18" charset="0"/>
                  </a:rPr>
                  <a:t>1</a:t>
                </a:r>
                <a:r>
                  <a:rPr lang="en-US" sz="2600" dirty="0">
                    <a:solidFill>
                      <a:srgbClr val="0000FF"/>
                    </a:solidFill>
                    <a:latin typeface="Times New Roman" panose="02020603050405020304" pitchFamily="18" charset="0"/>
                    <a:cs typeface="Times New Roman" panose="02020603050405020304" pitchFamily="18" charset="0"/>
                  </a:rPr>
                  <a:t>i + c</a:t>
                </a:r>
                <a:r>
                  <a:rPr lang="en-US" sz="2600" baseline="-25000" dirty="0">
                    <a:solidFill>
                      <a:srgbClr val="0000FF"/>
                    </a:solidFill>
                    <a:latin typeface="Times New Roman" panose="02020603050405020304" pitchFamily="18" charset="0"/>
                    <a:cs typeface="Times New Roman" panose="02020603050405020304" pitchFamily="18" charset="0"/>
                  </a:rPr>
                  <a:t>2</a:t>
                </a:r>
                <a:r>
                  <a:rPr lang="en-US" sz="2600" dirty="0">
                    <a:solidFill>
                      <a:srgbClr val="0000FF"/>
                    </a:solidFill>
                    <a:latin typeface="Times New Roman" panose="02020603050405020304" pitchFamily="18" charset="0"/>
                    <a:cs typeface="Times New Roman" panose="02020603050405020304" pitchFamily="18" charset="0"/>
                  </a:rPr>
                  <a:t>i</a:t>
                </a:r>
                <a:r>
                  <a:rPr lang="en-US" sz="2600" baseline="30000" dirty="0">
                    <a:solidFill>
                      <a:srgbClr val="0000FF"/>
                    </a:solidFill>
                    <a:latin typeface="Times New Roman" panose="02020603050405020304" pitchFamily="18" charset="0"/>
                    <a:cs typeface="Times New Roman" panose="02020603050405020304" pitchFamily="18" charset="0"/>
                  </a:rPr>
                  <a:t>2</a:t>
                </a:r>
                <a:r>
                  <a:rPr lang="en-US" sz="2600" dirty="0">
                    <a:solidFill>
                      <a:srgbClr val="0000FF"/>
                    </a:solidFill>
                    <a:latin typeface="Times New Roman" panose="02020603050405020304" pitchFamily="18" charset="0"/>
                    <a:cs typeface="Times New Roman" panose="02020603050405020304" pitchFamily="18" charset="0"/>
                  </a:rPr>
                  <a:t> ) mod m,   </a:t>
                </a:r>
              </a:p>
              <a:p>
                <a:pPr marL="457200" indent="-457200">
                  <a:lnSpc>
                    <a:spcPct val="120000"/>
                  </a:lnSpc>
                  <a:spcBef>
                    <a:spcPts val="0"/>
                  </a:spcBef>
                  <a:spcAft>
                    <a:spcPts val="1200"/>
                  </a:spcAft>
                  <a:buNone/>
                </a:pPr>
                <a:r>
                  <a:rPr lang="en-US" sz="2600" dirty="0">
                    <a:latin typeface="Times New Roman" panose="02020603050405020304" pitchFamily="18" charset="0"/>
                    <a:cs typeface="Times New Roman" panose="02020603050405020304" pitchFamily="18" charset="0"/>
                  </a:rPr>
                  <a:t>      where h</a:t>
                </a:r>
                <a:r>
                  <a:rPr lang="en-US" sz="2600" dirty="0">
                    <a:cs typeface="Times New Roman" panose="02020603050405020304" pitchFamily="18" charset="0"/>
                  </a:rPr>
                  <a:t>’</a:t>
                </a:r>
                <a:r>
                  <a:rPr lang="en-US" sz="2600" dirty="0">
                    <a:latin typeface="Times New Roman" panose="02020603050405020304" pitchFamily="18" charset="0"/>
                    <a:cs typeface="Times New Roman" panose="02020603050405020304" pitchFamily="18" charset="0"/>
                  </a:rPr>
                  <a:t> is an auxiliary hash function, c</a:t>
                </a:r>
                <a:r>
                  <a:rPr lang="en-US" sz="2600" baseline="-25000" dirty="0">
                    <a:latin typeface="Times New Roman" panose="02020603050405020304" pitchFamily="18" charset="0"/>
                    <a:cs typeface="Times New Roman" panose="02020603050405020304" pitchFamily="18" charset="0"/>
                  </a:rPr>
                  <a:t>1</a:t>
                </a:r>
                <a:r>
                  <a:rPr lang="en-US" sz="2600" dirty="0">
                    <a:latin typeface="Times New Roman" panose="02020603050405020304" pitchFamily="18" charset="0"/>
                    <a:cs typeface="Times New Roman" panose="02020603050405020304" pitchFamily="18" charset="0"/>
                  </a:rPr>
                  <a:t> and c</a:t>
                </a:r>
                <a:r>
                  <a:rPr lang="en-US" sz="2600" baseline="-25000" dirty="0">
                    <a:latin typeface="Times New Roman" panose="02020603050405020304" pitchFamily="18" charset="0"/>
                    <a:cs typeface="Times New Roman" panose="02020603050405020304" pitchFamily="18" charset="0"/>
                  </a:rPr>
                  <a:t>2</a:t>
                </a:r>
                <a:r>
                  <a:rPr lang="en-US" sz="2600" dirty="0">
                    <a:latin typeface="Times New Roman" panose="02020603050405020304" pitchFamily="18" charset="0"/>
                    <a:cs typeface="Times New Roman" panose="02020603050405020304" pitchFamily="18" charset="0"/>
                  </a:rPr>
                  <a:t> </a:t>
                </a:r>
                <a14:m>
                  <m:oMath xmlns:m="http://schemas.openxmlformats.org/officeDocument/2006/math">
                    <m:r>
                      <a:rPr lang="en-US" sz="26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600" dirty="0">
                    <a:latin typeface="Times New Roman" panose="02020603050405020304" pitchFamily="18" charset="0"/>
                    <a:cs typeface="Times New Roman" panose="02020603050405020304" pitchFamily="18" charset="0"/>
                  </a:rPr>
                  <a:t> 0 are auxiliary constants, and 0 </a:t>
                </a:r>
                <a14:m>
                  <m:oMath xmlns:m="http://schemas.openxmlformats.org/officeDocument/2006/math">
                    <m:r>
                      <a:rPr lang="en-US" sz="2600" i="1">
                        <a:latin typeface="Cambria Math" panose="02040503050406030204" pitchFamily="18" charset="0"/>
                        <a:ea typeface="Cambria Math" panose="02040503050406030204" pitchFamily="18" charset="0"/>
                        <a:cs typeface="Times New Roman" panose="02020603050405020304" pitchFamily="18" charset="0"/>
                      </a:rPr>
                      <m:t>≤ </m:t>
                    </m:r>
                  </m:oMath>
                </a14:m>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 &lt; m.</a:t>
                </a:r>
              </a:p>
              <a:p>
                <a:pPr marL="457200" indent="-457200">
                  <a:lnSpc>
                    <a:spcPct val="120000"/>
                  </a:lnSpc>
                  <a:spcBef>
                    <a:spcPts val="0"/>
                  </a:spcBef>
                  <a:spcAft>
                    <a:spcPts val="1200"/>
                  </a:spcAft>
                </a:pPr>
                <a:endParaRPr lang="en-US" sz="2600" dirty="0">
                  <a:solidFill>
                    <a:srgbClr val="0000FF"/>
                  </a:solidFill>
                  <a:latin typeface="Times New Roman" panose="02020603050405020304" pitchFamily="18" charset="0"/>
                  <a:cs typeface="Times New Roman" panose="02020603050405020304" pitchFamily="18" charset="0"/>
                </a:endParaRPr>
              </a:p>
              <a:p>
                <a:pPr marL="457200" indent="-457200">
                  <a:lnSpc>
                    <a:spcPct val="120000"/>
                  </a:lnSpc>
                  <a:spcBef>
                    <a:spcPts val="0"/>
                  </a:spcBef>
                  <a:spcAft>
                    <a:spcPts val="1200"/>
                  </a:spcAft>
                </a:pPr>
                <a:r>
                  <a:rPr lang="en-US" sz="2600" dirty="0">
                    <a:solidFill>
                      <a:srgbClr val="0000FF"/>
                    </a:solidFill>
                    <a:latin typeface="Times New Roman" panose="02020603050405020304" pitchFamily="18" charset="0"/>
                    <a:cs typeface="Times New Roman" panose="02020603050405020304" pitchFamily="18" charset="0"/>
                  </a:rPr>
                  <a:t>The initial position probed is T[h</a:t>
                </a:r>
                <a:r>
                  <a:rPr lang="en-US" sz="2600" dirty="0">
                    <a:solidFill>
                      <a:srgbClr val="0000FF"/>
                    </a:solidFill>
                    <a:cs typeface="Times New Roman" panose="02020603050405020304" pitchFamily="18" charset="0"/>
                  </a:rPr>
                  <a:t>’</a:t>
                </a:r>
                <a:r>
                  <a:rPr lang="en-US" sz="2600" dirty="0">
                    <a:solidFill>
                      <a:srgbClr val="0000FF"/>
                    </a:solidFill>
                    <a:latin typeface="Times New Roman" panose="02020603050405020304" pitchFamily="18" charset="0"/>
                    <a:cs typeface="Times New Roman" panose="02020603050405020304" pitchFamily="18" charset="0"/>
                  </a:rPr>
                  <a:t>(k)]; later positions probed are offset by amounts that depend in a quadratic manner on the probe number </a:t>
                </a:r>
                <a:r>
                  <a:rPr lang="en-US" sz="2600" dirty="0" err="1">
                    <a:solidFill>
                      <a:srgbClr val="0000FF"/>
                    </a:solidFill>
                    <a:latin typeface="Times New Roman" panose="02020603050405020304" pitchFamily="18" charset="0"/>
                    <a:cs typeface="Times New Roman" panose="02020603050405020304" pitchFamily="18" charset="0"/>
                  </a:rPr>
                  <a:t>i</a:t>
                </a:r>
                <a:r>
                  <a:rPr lang="en-US" sz="2600" dirty="0">
                    <a:solidFill>
                      <a:srgbClr val="0000FF"/>
                    </a:solidFill>
                    <a:latin typeface="Times New Roman" panose="02020603050405020304" pitchFamily="18" charset="0"/>
                    <a:cs typeface="Times New Roman" panose="02020603050405020304" pitchFamily="18" charset="0"/>
                  </a:rPr>
                  <a:t>.</a:t>
                </a:r>
              </a:p>
              <a:p>
                <a:pPr marL="457200" indent="-457200">
                  <a:lnSpc>
                    <a:spcPct val="120000"/>
                  </a:lnSpc>
                  <a:spcBef>
                    <a:spcPts val="0"/>
                  </a:spcBef>
                  <a:spcAft>
                    <a:spcPts val="1200"/>
                  </a:spcAft>
                </a:pPr>
                <a:r>
                  <a:rPr lang="en-US" sz="2600" dirty="0">
                    <a:latin typeface="Times New Roman" panose="02020603050405020304" pitchFamily="18" charset="0"/>
                    <a:cs typeface="Times New Roman" panose="02020603050405020304" pitchFamily="18" charset="0"/>
                  </a:rPr>
                  <a:t>This method works much better than linear probing, but to make full use of the hash table, the values of c</a:t>
                </a:r>
                <a:r>
                  <a:rPr lang="en-US" sz="2600" baseline="-25000" dirty="0">
                    <a:latin typeface="Times New Roman" panose="02020603050405020304" pitchFamily="18" charset="0"/>
                    <a:cs typeface="Times New Roman" panose="02020603050405020304" pitchFamily="18" charset="0"/>
                  </a:rPr>
                  <a:t>1</a:t>
                </a:r>
                <a:r>
                  <a:rPr lang="en-US" sz="2600" dirty="0">
                    <a:latin typeface="Times New Roman" panose="02020603050405020304" pitchFamily="18" charset="0"/>
                    <a:cs typeface="Times New Roman" panose="02020603050405020304" pitchFamily="18" charset="0"/>
                  </a:rPr>
                  <a:t>, c</a:t>
                </a:r>
                <a:r>
                  <a:rPr lang="en-US" sz="2600" baseline="-25000" dirty="0">
                    <a:latin typeface="Times New Roman" panose="02020603050405020304" pitchFamily="18" charset="0"/>
                    <a:cs typeface="Times New Roman" panose="02020603050405020304" pitchFamily="18" charset="0"/>
                  </a:rPr>
                  <a:t>2 </a:t>
                </a:r>
                <a:r>
                  <a:rPr lang="en-US" sz="2600" dirty="0">
                    <a:latin typeface="Times New Roman" panose="02020603050405020304" pitchFamily="18" charset="0"/>
                    <a:cs typeface="Times New Roman" panose="02020603050405020304" pitchFamily="18" charset="0"/>
                  </a:rPr>
                  <a:t> and m are constrained.</a:t>
                </a:r>
              </a:p>
              <a:p>
                <a:pPr marL="457200" indent="-457200">
                  <a:lnSpc>
                    <a:spcPct val="120000"/>
                  </a:lnSpc>
                  <a:spcBef>
                    <a:spcPts val="0"/>
                  </a:spcBef>
                  <a:spcAft>
                    <a:spcPts val="1200"/>
                  </a:spcAft>
                </a:pPr>
                <a:r>
                  <a:rPr lang="en-US" sz="2600" dirty="0">
                    <a:solidFill>
                      <a:srgbClr val="0000FF"/>
                    </a:solidFill>
                    <a:latin typeface="Times New Roman" panose="02020603050405020304" pitchFamily="18" charset="0"/>
                    <a:cs typeface="Times New Roman" panose="02020603050405020304" pitchFamily="18" charset="0"/>
                  </a:rPr>
                  <a:t>If two keys have the same initial probe position, then their probe sequences are the same, since h(k</a:t>
                </a:r>
                <a:r>
                  <a:rPr lang="en-US" sz="2600" baseline="-25000" dirty="0">
                    <a:solidFill>
                      <a:srgbClr val="0000FF"/>
                    </a:solidFill>
                    <a:latin typeface="Times New Roman" panose="02020603050405020304" pitchFamily="18" charset="0"/>
                    <a:cs typeface="Times New Roman" panose="02020603050405020304" pitchFamily="18" charset="0"/>
                  </a:rPr>
                  <a:t>1</a:t>
                </a:r>
                <a:r>
                  <a:rPr lang="en-US" sz="2600" dirty="0">
                    <a:solidFill>
                      <a:srgbClr val="0000FF"/>
                    </a:solidFill>
                    <a:latin typeface="Times New Roman" panose="02020603050405020304" pitchFamily="18" charset="0"/>
                    <a:cs typeface="Times New Roman" panose="02020603050405020304" pitchFamily="18" charset="0"/>
                  </a:rPr>
                  <a:t>, 0) = h(k</a:t>
                </a:r>
                <a:r>
                  <a:rPr lang="en-US" sz="2600" baseline="-25000" dirty="0">
                    <a:solidFill>
                      <a:srgbClr val="0000FF"/>
                    </a:solidFill>
                    <a:latin typeface="Times New Roman" panose="02020603050405020304" pitchFamily="18" charset="0"/>
                    <a:cs typeface="Times New Roman" panose="02020603050405020304" pitchFamily="18" charset="0"/>
                  </a:rPr>
                  <a:t>2</a:t>
                </a:r>
                <a:r>
                  <a:rPr lang="en-US" sz="2600" dirty="0">
                    <a:solidFill>
                      <a:srgbClr val="0000FF"/>
                    </a:solidFill>
                    <a:latin typeface="Times New Roman" panose="02020603050405020304" pitchFamily="18" charset="0"/>
                    <a:cs typeface="Times New Roman" panose="02020603050405020304" pitchFamily="18" charset="0"/>
                  </a:rPr>
                  <a:t>, 0) implies h(k</a:t>
                </a:r>
                <a:r>
                  <a:rPr lang="en-US" sz="2600" baseline="-25000" dirty="0">
                    <a:solidFill>
                      <a:srgbClr val="0000FF"/>
                    </a:solidFill>
                    <a:latin typeface="Times New Roman" panose="02020603050405020304" pitchFamily="18" charset="0"/>
                    <a:cs typeface="Times New Roman" panose="02020603050405020304" pitchFamily="18" charset="0"/>
                  </a:rPr>
                  <a:t>1</a:t>
                </a:r>
                <a:r>
                  <a:rPr lang="en-US" sz="2600" dirty="0">
                    <a:solidFill>
                      <a:srgbClr val="0000FF"/>
                    </a:solidFill>
                    <a:latin typeface="Times New Roman" panose="02020603050405020304" pitchFamily="18" charset="0"/>
                    <a:cs typeface="Times New Roman" panose="02020603050405020304" pitchFamily="18" charset="0"/>
                  </a:rPr>
                  <a:t>, </a:t>
                </a:r>
                <a:r>
                  <a:rPr lang="en-US" sz="2600" dirty="0" err="1">
                    <a:solidFill>
                      <a:srgbClr val="0000FF"/>
                    </a:solidFill>
                    <a:latin typeface="Times New Roman" panose="02020603050405020304" pitchFamily="18" charset="0"/>
                    <a:cs typeface="Times New Roman" panose="02020603050405020304" pitchFamily="18" charset="0"/>
                  </a:rPr>
                  <a:t>i</a:t>
                </a:r>
                <a:r>
                  <a:rPr lang="en-US" sz="2600" dirty="0">
                    <a:solidFill>
                      <a:srgbClr val="0000FF"/>
                    </a:solidFill>
                    <a:latin typeface="Times New Roman" panose="02020603050405020304" pitchFamily="18" charset="0"/>
                    <a:cs typeface="Times New Roman" panose="02020603050405020304" pitchFamily="18" charset="0"/>
                  </a:rPr>
                  <a:t>) = h(k</a:t>
                </a:r>
                <a:r>
                  <a:rPr lang="en-US" sz="2600" baseline="-25000" dirty="0">
                    <a:solidFill>
                      <a:srgbClr val="0000FF"/>
                    </a:solidFill>
                    <a:latin typeface="Times New Roman" panose="02020603050405020304" pitchFamily="18" charset="0"/>
                    <a:cs typeface="Times New Roman" panose="02020603050405020304" pitchFamily="18" charset="0"/>
                  </a:rPr>
                  <a:t>2</a:t>
                </a:r>
                <a:r>
                  <a:rPr lang="en-US" sz="2600" dirty="0">
                    <a:solidFill>
                      <a:srgbClr val="0000FF"/>
                    </a:solidFill>
                    <a:latin typeface="Times New Roman" panose="02020603050405020304" pitchFamily="18" charset="0"/>
                    <a:cs typeface="Times New Roman" panose="02020603050405020304" pitchFamily="18" charset="0"/>
                  </a:rPr>
                  <a:t>, </a:t>
                </a:r>
                <a:r>
                  <a:rPr lang="en-US" sz="2600" dirty="0" err="1">
                    <a:solidFill>
                      <a:srgbClr val="0000FF"/>
                    </a:solidFill>
                    <a:latin typeface="Times New Roman" panose="02020603050405020304" pitchFamily="18" charset="0"/>
                    <a:cs typeface="Times New Roman" panose="02020603050405020304" pitchFamily="18" charset="0"/>
                  </a:rPr>
                  <a:t>i</a:t>
                </a:r>
                <a:r>
                  <a:rPr lang="en-US" sz="2600" dirty="0">
                    <a:solidFill>
                      <a:srgbClr val="0000FF"/>
                    </a:solidFill>
                    <a:latin typeface="Times New Roman" panose="02020603050405020304" pitchFamily="18" charset="0"/>
                    <a:cs typeface="Times New Roman" panose="02020603050405020304" pitchFamily="18" charset="0"/>
                  </a:rPr>
                  <a:t>). This leads to a milder form of clustering, called </a:t>
                </a:r>
                <a:r>
                  <a:rPr lang="en-US" sz="2600" i="1" dirty="0">
                    <a:solidFill>
                      <a:srgbClr val="0000FF"/>
                    </a:solidFill>
                    <a:latin typeface="Times New Roman" panose="02020603050405020304" pitchFamily="18" charset="0"/>
                    <a:cs typeface="Times New Roman" panose="02020603050405020304" pitchFamily="18" charset="0"/>
                  </a:rPr>
                  <a:t>secondary clustering.     </a:t>
                </a:r>
              </a:p>
              <a:p>
                <a:pPr marL="457200" indent="-457200">
                  <a:lnSpc>
                    <a:spcPct val="120000"/>
                  </a:lnSpc>
                  <a:spcBef>
                    <a:spcPts val="0"/>
                  </a:spcBef>
                  <a:spcAft>
                    <a:spcPts val="1200"/>
                  </a:spcAft>
                </a:pPr>
                <a:r>
                  <a:rPr lang="en-US" sz="2600" dirty="0">
                    <a:latin typeface="Times New Roman" panose="02020603050405020304" pitchFamily="18" charset="0"/>
                    <a:cs typeface="Times New Roman" panose="02020603050405020304" pitchFamily="18" charset="0"/>
                  </a:rPr>
                  <a:t>As in linear probing, the initial probe determines the entire sequence, so </a:t>
                </a:r>
                <a:r>
                  <a:rPr lang="en-US" sz="2600" dirty="0">
                    <a:solidFill>
                      <a:srgbClr val="0000FF"/>
                    </a:solidFill>
                    <a:latin typeface="Times New Roman" panose="02020603050405020304" pitchFamily="18" charset="0"/>
                    <a:cs typeface="Times New Roman" panose="02020603050405020304" pitchFamily="18" charset="0"/>
                  </a:rPr>
                  <a:t>only m distinct probe sequences are used.   </a:t>
                </a:r>
              </a:p>
              <a:p>
                <a:pPr>
                  <a:lnSpc>
                    <a:spcPct val="120000"/>
                  </a:lnSpc>
                  <a:spcBef>
                    <a:spcPts val="0"/>
                  </a:spcBef>
                  <a:spcAft>
                    <a:spcPts val="1200"/>
                  </a:spcAft>
                </a:pPr>
                <a:endParaRPr lang="en-US" sz="2400" dirty="0">
                  <a:latin typeface="Times New Roman" panose="02020603050405020304" pitchFamily="18" charset="0"/>
                  <a:cs typeface="Times New Roman" panose="02020603050405020304" pitchFamily="18" charset="0"/>
                </a:endParaRPr>
              </a:p>
              <a:p>
                <a:pPr>
                  <a:lnSpc>
                    <a:spcPct val="120000"/>
                  </a:lnSpc>
                  <a:spcBef>
                    <a:spcPts val="0"/>
                  </a:spcBef>
                  <a:spcAft>
                    <a:spcPts val="1200"/>
                  </a:spcAft>
                </a:pPr>
                <a:endParaRPr lang="en-US" sz="2400" dirty="0">
                  <a:latin typeface="Times New Roman" panose="02020603050405020304" pitchFamily="18" charset="0"/>
                  <a:cs typeface="Times New Roman" panose="02020603050405020304" pitchFamily="18" charset="0"/>
                </a:endParaRPr>
              </a:p>
              <a:p>
                <a:pPr>
                  <a:lnSpc>
                    <a:spcPct val="120000"/>
                  </a:lnSpc>
                  <a:spcBef>
                    <a:spcPts val="0"/>
                  </a:spcBef>
                  <a:spcAft>
                    <a:spcPts val="1200"/>
                  </a:spcAft>
                </a:pPr>
                <a:endParaRPr lang="en-US" sz="2400" dirty="0">
                  <a:latin typeface="Times New Roman" panose="02020603050405020304" pitchFamily="18" charset="0"/>
                  <a:cs typeface="Times New Roman" panose="02020603050405020304" pitchFamily="18" charset="0"/>
                </a:endParaRPr>
              </a:p>
              <a:p>
                <a:pPr>
                  <a:lnSpc>
                    <a:spcPct val="120000"/>
                  </a:lnSpc>
                  <a:spcBef>
                    <a:spcPts val="0"/>
                  </a:spcBef>
                  <a:spcAft>
                    <a:spcPts val="1200"/>
                  </a:spcAft>
                </a:pPr>
                <a:endParaRPr lang="en-US" sz="2400" dirty="0">
                  <a:latin typeface="Times New Roman" panose="02020603050405020304" pitchFamily="18" charset="0"/>
                  <a:cs typeface="Times New Roman" panose="02020603050405020304" pitchFamily="18" charset="0"/>
                </a:endParaRPr>
              </a:p>
              <a:p>
                <a:pPr>
                  <a:lnSpc>
                    <a:spcPct val="120000"/>
                  </a:lnSpc>
                  <a:spcBef>
                    <a:spcPts val="0"/>
                  </a:spcBef>
                  <a:spcAft>
                    <a:spcPts val="1200"/>
                  </a:spcAft>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1D04753-A56B-4DD9-9689-2924ADFF8C76}"/>
                  </a:ext>
                </a:extLst>
              </p:cNvPr>
              <p:cNvSpPr>
                <a:spLocks noGrp="1" noRot="1" noChangeAspect="1" noMove="1" noResize="1" noEditPoints="1" noAdjustHandles="1" noChangeArrowheads="1" noChangeShapeType="1" noTextEdit="1"/>
              </p:cNvSpPr>
              <p:nvPr>
                <p:ph idx="1"/>
              </p:nvPr>
            </p:nvSpPr>
            <p:spPr>
              <a:xfrm>
                <a:off x="1219200" y="860252"/>
                <a:ext cx="10003152" cy="6155021"/>
              </a:xfrm>
              <a:blipFill>
                <a:blip r:embed="rId2"/>
                <a:stretch>
                  <a:fillRect l="-914" t="-792"/>
                </a:stretch>
              </a:blipFill>
            </p:spPr>
            <p:txBody>
              <a:bodyPr/>
              <a:lstStyle/>
              <a:p>
                <a:r>
                  <a:rPr lang="en-US">
                    <a:noFill/>
                  </a:rPr>
                  <a:t> </a:t>
                </a:r>
              </a:p>
            </p:txBody>
          </p:sp>
        </mc:Fallback>
      </mc:AlternateContent>
      <p:sp>
        <p:nvSpPr>
          <p:cNvPr id="6" name="TextBox 5"/>
          <p:cNvSpPr txBox="1"/>
          <p:nvPr/>
        </p:nvSpPr>
        <p:spPr>
          <a:xfrm>
            <a:off x="10084078" y="5315672"/>
            <a:ext cx="1516185" cy="584775"/>
          </a:xfrm>
          <a:prstGeom prst="rect">
            <a:avLst/>
          </a:prstGeom>
          <a:noFill/>
        </p:spPr>
        <p:txBody>
          <a:bodyPr wrap="square" rtlCol="0">
            <a:spAutoFit/>
          </a:bodyPr>
          <a:lstStyle/>
          <a:p>
            <a:r>
              <a:rPr lang="en-US" sz="1600" dirty="0">
                <a:solidFill>
                  <a:srgbClr val="0000FF"/>
                </a:solidFill>
                <a:latin typeface="Times New Roman" panose="02020603050405020304" pitchFamily="18" charset="0"/>
                <a:cs typeface="Times New Roman" panose="02020603050405020304" pitchFamily="18" charset="0"/>
              </a:rPr>
              <a:t>h</a:t>
            </a:r>
            <a:r>
              <a:rPr lang="en-US" sz="1600" dirty="0">
                <a:solidFill>
                  <a:srgbClr val="0000FF"/>
                </a:solidFill>
                <a:cs typeface="Times New Roman" panose="02020603050405020304" pitchFamily="18" charset="0"/>
              </a:rPr>
              <a:t>’</a:t>
            </a:r>
            <a:r>
              <a:rPr lang="en-US" sz="1600" dirty="0">
                <a:solidFill>
                  <a:srgbClr val="0000FF"/>
                </a:solidFill>
                <a:latin typeface="Times New Roman" panose="02020603050405020304" pitchFamily="18" charset="0"/>
                <a:cs typeface="Times New Roman" panose="02020603050405020304" pitchFamily="18" charset="0"/>
              </a:rPr>
              <a:t>(k) + c</a:t>
            </a:r>
            <a:r>
              <a:rPr lang="en-US" sz="1600" baseline="-25000" dirty="0">
                <a:solidFill>
                  <a:srgbClr val="0000FF"/>
                </a:solidFill>
                <a:latin typeface="Times New Roman" panose="02020603050405020304" pitchFamily="18" charset="0"/>
                <a:cs typeface="Times New Roman" panose="02020603050405020304" pitchFamily="18" charset="0"/>
              </a:rPr>
              <a:t>1</a:t>
            </a:r>
            <a:r>
              <a:rPr lang="en-US" sz="1600" dirty="0">
                <a:solidFill>
                  <a:srgbClr val="0000FF"/>
                </a:solidFill>
                <a:latin typeface="Times New Roman" panose="02020603050405020304" pitchFamily="18" charset="0"/>
                <a:cs typeface="Times New Roman" panose="02020603050405020304" pitchFamily="18" charset="0"/>
              </a:rPr>
              <a:t>i + c</a:t>
            </a:r>
            <a:r>
              <a:rPr lang="en-US" sz="1600" baseline="-25000" dirty="0">
                <a:solidFill>
                  <a:srgbClr val="0000FF"/>
                </a:solidFill>
                <a:latin typeface="Times New Roman" panose="02020603050405020304" pitchFamily="18" charset="0"/>
                <a:cs typeface="Times New Roman" panose="02020603050405020304" pitchFamily="18" charset="0"/>
              </a:rPr>
              <a:t>2</a:t>
            </a:r>
            <a:r>
              <a:rPr lang="en-US" sz="1600" dirty="0">
                <a:solidFill>
                  <a:srgbClr val="0000FF"/>
                </a:solidFill>
                <a:latin typeface="Times New Roman" panose="02020603050405020304" pitchFamily="18" charset="0"/>
                <a:cs typeface="Times New Roman" panose="02020603050405020304" pitchFamily="18" charset="0"/>
              </a:rPr>
              <a:t>i</a:t>
            </a:r>
            <a:r>
              <a:rPr lang="en-US" sz="1600" baseline="30000" dirty="0">
                <a:solidFill>
                  <a:srgbClr val="0000FF"/>
                </a:solidFill>
                <a:latin typeface="Times New Roman" panose="02020603050405020304" pitchFamily="18" charset="0"/>
                <a:cs typeface="Times New Roman" panose="02020603050405020304" pitchFamily="18" charset="0"/>
              </a:rPr>
              <a:t>2</a:t>
            </a:r>
          </a:p>
          <a:p>
            <a:r>
              <a:rPr lang="en-US" sz="1600" baseline="30000" dirty="0">
                <a:solidFill>
                  <a:srgbClr val="0000FF"/>
                </a:solidFill>
                <a:latin typeface="Times New Roman" panose="02020603050405020304" pitchFamily="18" charset="0"/>
                <a:cs typeface="Times New Roman" panose="02020603050405020304" pitchFamily="18" charset="0"/>
              </a:rPr>
              <a:t>=  </a:t>
            </a:r>
            <a:r>
              <a:rPr lang="en-US" sz="1600" dirty="0">
                <a:solidFill>
                  <a:srgbClr val="0000FF"/>
                </a:solidFill>
                <a:latin typeface="Times New Roman" panose="02020603050405020304" pitchFamily="18" charset="0"/>
                <a:cs typeface="Times New Roman" panose="02020603050405020304" pitchFamily="18" charset="0"/>
              </a:rPr>
              <a:t>h</a:t>
            </a:r>
            <a:r>
              <a:rPr lang="en-US" sz="1600" dirty="0">
                <a:solidFill>
                  <a:srgbClr val="0000FF"/>
                </a:solidFill>
                <a:cs typeface="Times New Roman" panose="02020603050405020304" pitchFamily="18" charset="0"/>
              </a:rPr>
              <a:t>’</a:t>
            </a:r>
            <a:r>
              <a:rPr lang="en-US" sz="1600" dirty="0">
                <a:solidFill>
                  <a:srgbClr val="0000FF"/>
                </a:solidFill>
                <a:latin typeface="Times New Roman" panose="02020603050405020304" pitchFamily="18" charset="0"/>
                <a:cs typeface="Times New Roman" panose="02020603050405020304" pitchFamily="18" charset="0"/>
              </a:rPr>
              <a:t>(k’)+c</a:t>
            </a:r>
            <a:r>
              <a:rPr lang="en-US" sz="1600" baseline="-25000" dirty="0">
                <a:solidFill>
                  <a:srgbClr val="0000FF"/>
                </a:solidFill>
                <a:latin typeface="Times New Roman" panose="02020603050405020304" pitchFamily="18" charset="0"/>
                <a:cs typeface="Times New Roman" panose="02020603050405020304" pitchFamily="18" charset="0"/>
              </a:rPr>
              <a:t>1</a:t>
            </a:r>
            <a:r>
              <a:rPr lang="en-US" sz="1600" dirty="0">
                <a:solidFill>
                  <a:srgbClr val="0000FF"/>
                </a:solidFill>
                <a:latin typeface="Times New Roman" panose="02020603050405020304" pitchFamily="18" charset="0"/>
                <a:cs typeface="Times New Roman" panose="02020603050405020304" pitchFamily="18" charset="0"/>
              </a:rPr>
              <a:t>i+c</a:t>
            </a:r>
            <a:r>
              <a:rPr lang="en-US" sz="1600" baseline="-25000" dirty="0">
                <a:solidFill>
                  <a:srgbClr val="0000FF"/>
                </a:solidFill>
                <a:latin typeface="Times New Roman" panose="02020603050405020304" pitchFamily="18" charset="0"/>
                <a:cs typeface="Times New Roman" panose="02020603050405020304" pitchFamily="18" charset="0"/>
              </a:rPr>
              <a:t>2</a:t>
            </a:r>
            <a:r>
              <a:rPr lang="en-US" sz="1600" dirty="0">
                <a:solidFill>
                  <a:srgbClr val="0000FF"/>
                </a:solidFill>
                <a:latin typeface="Times New Roman" panose="02020603050405020304" pitchFamily="18" charset="0"/>
                <a:cs typeface="Times New Roman" panose="02020603050405020304" pitchFamily="18" charset="0"/>
              </a:rPr>
              <a:t>i</a:t>
            </a:r>
            <a:r>
              <a:rPr lang="en-US" sz="1600" baseline="30000" dirty="0">
                <a:solidFill>
                  <a:srgbClr val="0000FF"/>
                </a:solidFill>
                <a:latin typeface="Times New Roman" panose="02020603050405020304" pitchFamily="18" charset="0"/>
                <a:cs typeface="Times New Roman" panose="02020603050405020304" pitchFamily="18" charset="0"/>
              </a:rPr>
              <a:t>2</a:t>
            </a:r>
          </a:p>
        </p:txBody>
      </p:sp>
      <p:sp>
        <p:nvSpPr>
          <p:cNvPr id="9" name="TextBox 8">
            <a:extLst>
              <a:ext uri="{FF2B5EF4-FFF2-40B4-BE49-F238E27FC236}">
                <a16:creationId xmlns:a16="http://schemas.microsoft.com/office/drawing/2014/main" id="{1DECFDE0-BECB-61AA-8338-C1C65FF38843}"/>
              </a:ext>
            </a:extLst>
          </p:cNvPr>
          <p:cNvSpPr txBox="1"/>
          <p:nvPr/>
        </p:nvSpPr>
        <p:spPr>
          <a:xfrm>
            <a:off x="1524527" y="275477"/>
            <a:ext cx="6097904" cy="584775"/>
          </a:xfrm>
          <a:prstGeom prst="rect">
            <a:avLst/>
          </a:prstGeom>
          <a:solidFill>
            <a:srgbClr val="FFFF00"/>
          </a:solidFill>
        </p:spPr>
        <p:txBody>
          <a:bodyPr wrap="square">
            <a:spAutoFit/>
          </a:bodyPr>
          <a:lstStyle/>
          <a:p>
            <a:pPr>
              <a:spcAft>
                <a:spcPts val="1800"/>
              </a:spcAft>
            </a:pPr>
            <a:r>
              <a:rPr lang="en-US" sz="3200" dirty="0">
                <a:ea typeface="Calibri" panose="020F0502020204030204" pitchFamily="34" charset="0"/>
                <a:cs typeface="Times New Roman" panose="02020603050405020304" pitchFamily="18" charset="0"/>
              </a:rPr>
              <a:t>Open Addressing (Closed Hashing)</a:t>
            </a:r>
          </a:p>
        </p:txBody>
      </p:sp>
    </p:spTree>
    <p:extLst>
      <p:ext uri="{BB962C8B-B14F-4D97-AF65-F5344CB8AC3E}">
        <p14:creationId xmlns:p14="http://schemas.microsoft.com/office/powerpoint/2010/main" val="2538719911"/>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9200" y="1607080"/>
            <a:ext cx="10285045" cy="1394027"/>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548359" y="1062682"/>
                <a:ext cx="9287281" cy="5795318"/>
              </a:xfrm>
            </p:spPr>
            <p:txBody>
              <a:bodyPr>
                <a:normAutofit fontScale="85000" lnSpcReduction="20000"/>
              </a:bodyPr>
              <a:lstStyle/>
              <a:p>
                <a:pPr marL="0" indent="0">
                  <a:lnSpc>
                    <a:spcPct val="120000"/>
                  </a:lnSpc>
                  <a:spcBef>
                    <a:spcPts val="0"/>
                  </a:spcBef>
                  <a:spcAft>
                    <a:spcPts val="1200"/>
                  </a:spcAft>
                  <a:buNone/>
                </a:pPr>
                <a:r>
                  <a:rPr lang="en-US" dirty="0">
                    <a:latin typeface="Times New Roman" panose="02020603050405020304" pitchFamily="18" charset="0"/>
                    <a:cs typeface="Times New Roman" panose="02020603050405020304" pitchFamily="18" charset="0"/>
                  </a:rPr>
                  <a:t>Double hashing</a:t>
                </a:r>
              </a:p>
              <a:p>
                <a:pPr marL="457200" indent="-457200">
                  <a:lnSpc>
                    <a:spcPct val="120000"/>
                  </a:lnSpc>
                  <a:spcBef>
                    <a:spcPts val="0"/>
                  </a:spcBef>
                  <a:spcAft>
                    <a:spcPts val="1200"/>
                  </a:spcAft>
                </a:pPr>
                <a:r>
                  <a:rPr lang="en-US" sz="2400" dirty="0">
                    <a:latin typeface="Times New Roman" panose="02020603050405020304" pitchFamily="18" charset="0"/>
                    <a:cs typeface="Times New Roman" panose="02020603050405020304" pitchFamily="18" charset="0"/>
                  </a:rPr>
                  <a:t>Uses a hashing function of the form</a:t>
                </a:r>
              </a:p>
              <a:p>
                <a:pPr marL="457200" indent="-457200">
                  <a:lnSpc>
                    <a:spcPct val="120000"/>
                  </a:lnSpc>
                  <a:spcBef>
                    <a:spcPts val="0"/>
                  </a:spcBef>
                  <a:spcAft>
                    <a:spcPts val="1200"/>
                  </a:spcAft>
                  <a:buNone/>
                </a:pPr>
                <a:r>
                  <a:rPr lang="en-US" sz="2400" dirty="0">
                    <a:solidFill>
                      <a:srgbClr val="0000FF"/>
                    </a:solidFill>
                    <a:latin typeface="Times New Roman" panose="02020603050405020304" pitchFamily="18" charset="0"/>
                    <a:cs typeface="Times New Roman" panose="02020603050405020304" pitchFamily="18" charset="0"/>
                  </a:rPr>
                  <a:t>              h(k, </a:t>
                </a:r>
                <a:r>
                  <a:rPr lang="en-US" sz="2400" dirty="0" err="1">
                    <a:solidFill>
                      <a:srgbClr val="0000FF"/>
                    </a:solidFill>
                    <a:latin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cs typeface="Times New Roman" panose="02020603050405020304" pitchFamily="18" charset="0"/>
                  </a:rPr>
                  <a:t>) = (h</a:t>
                </a:r>
                <a:r>
                  <a:rPr lang="en-US" sz="2400" baseline="-25000" dirty="0">
                    <a:solidFill>
                      <a:srgbClr val="0000FF"/>
                    </a:solidFill>
                    <a:cs typeface="Times New Roman" panose="02020603050405020304" pitchFamily="18" charset="0"/>
                  </a:rPr>
                  <a:t>1</a:t>
                </a:r>
                <a:r>
                  <a:rPr lang="en-US" sz="2400" dirty="0">
                    <a:solidFill>
                      <a:srgbClr val="0000FF"/>
                    </a:solidFill>
                    <a:latin typeface="Times New Roman" panose="02020603050405020304" pitchFamily="18" charset="0"/>
                    <a:cs typeface="Times New Roman" panose="02020603050405020304" pitchFamily="18" charset="0"/>
                  </a:rPr>
                  <a:t>(k) + </a:t>
                </a:r>
                <a:r>
                  <a:rPr lang="en-US" sz="2400" dirty="0" err="1">
                    <a:solidFill>
                      <a:srgbClr val="0000FF"/>
                    </a:solidFill>
                    <a:latin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cs typeface="Times New Roman" panose="02020603050405020304" pitchFamily="18" charset="0"/>
                  </a:rPr>
                  <a:t> h</a:t>
                </a:r>
                <a:r>
                  <a:rPr lang="en-US" sz="2400" baseline="-25000" dirty="0">
                    <a:solidFill>
                      <a:srgbClr val="0000FF"/>
                    </a:solidFill>
                    <a:latin typeface="Times New Roman" panose="02020603050405020304" pitchFamily="18" charset="0"/>
                    <a:cs typeface="Times New Roman" panose="02020603050405020304" pitchFamily="18" charset="0"/>
                  </a:rPr>
                  <a:t>2</a:t>
                </a:r>
                <a:r>
                  <a:rPr lang="en-US" sz="2400" dirty="0">
                    <a:solidFill>
                      <a:srgbClr val="0000FF"/>
                    </a:solidFill>
                    <a:latin typeface="Times New Roman" panose="02020603050405020304" pitchFamily="18" charset="0"/>
                    <a:cs typeface="Times New Roman" panose="02020603050405020304" pitchFamily="18" charset="0"/>
                  </a:rPr>
                  <a:t>(k) ) mod m,   </a:t>
                </a:r>
              </a:p>
              <a:p>
                <a:pPr marL="457200" indent="-457200">
                  <a:lnSpc>
                    <a:spcPct val="120000"/>
                  </a:lnSpc>
                  <a:spcBef>
                    <a:spcPts val="0"/>
                  </a:spcBef>
                  <a:spcAft>
                    <a:spcPts val="1200"/>
                  </a:spcAft>
                  <a:buNone/>
                </a:pPr>
                <a:r>
                  <a:rPr lang="en-US" sz="2400" dirty="0">
                    <a:latin typeface="Times New Roman" panose="02020603050405020304" pitchFamily="18" charset="0"/>
                    <a:cs typeface="Times New Roman" panose="02020603050405020304" pitchFamily="18" charset="0"/>
                  </a:rPr>
                  <a:t>       where h</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and h</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are auxiliary hash functions, and 0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&lt; m.</a:t>
                </a:r>
              </a:p>
              <a:p>
                <a:pPr marL="457200" indent="-457200">
                  <a:lnSpc>
                    <a:spcPct val="120000"/>
                  </a:lnSpc>
                  <a:spcBef>
                    <a:spcPts val="0"/>
                  </a:spcBef>
                  <a:spcAft>
                    <a:spcPts val="1200"/>
                  </a:spcAft>
                </a:pPr>
                <a:r>
                  <a:rPr lang="en-US" sz="2400" dirty="0">
                    <a:solidFill>
                      <a:srgbClr val="0000FF"/>
                    </a:solidFill>
                    <a:latin typeface="Times New Roman" panose="02020603050405020304" pitchFamily="18" charset="0"/>
                    <a:cs typeface="Times New Roman" panose="02020603050405020304" pitchFamily="18" charset="0"/>
                  </a:rPr>
                  <a:t>The h</a:t>
                </a:r>
                <a:r>
                  <a:rPr lang="en-US" sz="2400" baseline="-25000" dirty="0">
                    <a:solidFill>
                      <a:srgbClr val="0000FF"/>
                    </a:solidFill>
                    <a:latin typeface="Times New Roman" panose="02020603050405020304" pitchFamily="18" charset="0"/>
                    <a:cs typeface="Times New Roman" panose="02020603050405020304" pitchFamily="18" charset="0"/>
                  </a:rPr>
                  <a:t>2</a:t>
                </a:r>
                <a:r>
                  <a:rPr lang="en-US" sz="2400" dirty="0">
                    <a:solidFill>
                      <a:srgbClr val="0000FF"/>
                    </a:solidFill>
                    <a:latin typeface="Times New Roman" panose="02020603050405020304" pitchFamily="18" charset="0"/>
                    <a:cs typeface="Times New Roman" panose="02020603050405020304" pitchFamily="18" charset="0"/>
                  </a:rPr>
                  <a:t>(k) value must be relatively prime to m for the </a:t>
                </a:r>
                <a:r>
                  <a:rPr lang="en-US" sz="2400" i="1" dirty="0">
                    <a:solidFill>
                      <a:srgbClr val="0000FF"/>
                    </a:solidFill>
                    <a:latin typeface="Times New Roman" panose="02020603050405020304" pitchFamily="18" charset="0"/>
                    <a:cs typeface="Times New Roman" panose="02020603050405020304" pitchFamily="18" charset="0"/>
                  </a:rPr>
                  <a:t>entire</a:t>
                </a:r>
                <a:r>
                  <a:rPr lang="en-US" sz="2400" dirty="0">
                    <a:solidFill>
                      <a:srgbClr val="0000FF"/>
                    </a:solidFill>
                    <a:latin typeface="Times New Roman" panose="02020603050405020304" pitchFamily="18" charset="0"/>
                    <a:cs typeface="Times New Roman" panose="02020603050405020304" pitchFamily="18" charset="0"/>
                  </a:rPr>
                  <a:t> hash table to be searched, i.e., the sequence to include all possible addresses.</a:t>
                </a:r>
              </a:p>
              <a:p>
                <a:pPr marL="914400" lvl="1" indent="-457200">
                  <a:lnSpc>
                    <a:spcPct val="120000"/>
                  </a:lnSpc>
                  <a:spcBef>
                    <a:spcPts val="0"/>
                  </a:spcBef>
                  <a:spcAft>
                    <a:spcPts val="1200"/>
                  </a:spcAft>
                </a:pPr>
                <a:r>
                  <a:rPr lang="en-US" sz="2600" dirty="0">
                    <a:solidFill>
                      <a:srgbClr val="0000FF"/>
                    </a:solidFill>
                    <a:latin typeface="Times New Roman" panose="02020603050405020304" pitchFamily="18" charset="0"/>
                    <a:cs typeface="Times New Roman" panose="02020603050405020304" pitchFamily="18" charset="0"/>
                  </a:rPr>
                  <a:t>Otherwise, if GCD(h</a:t>
                </a:r>
                <a:r>
                  <a:rPr lang="en-US" sz="2600" baseline="-25000" dirty="0">
                    <a:solidFill>
                      <a:srgbClr val="0000FF"/>
                    </a:solidFill>
                    <a:latin typeface="Times New Roman" panose="02020603050405020304" pitchFamily="18" charset="0"/>
                    <a:cs typeface="Times New Roman" panose="02020603050405020304" pitchFamily="18" charset="0"/>
                  </a:rPr>
                  <a:t>2</a:t>
                </a:r>
                <a:r>
                  <a:rPr lang="en-US" sz="2600" dirty="0">
                    <a:solidFill>
                      <a:srgbClr val="0000FF"/>
                    </a:solidFill>
                    <a:latin typeface="Times New Roman" panose="02020603050405020304" pitchFamily="18" charset="0"/>
                    <a:cs typeface="Times New Roman" panose="02020603050405020304" pitchFamily="18" charset="0"/>
                  </a:rPr>
                  <a:t>(k), m) = d &gt; 1 for some key k, then a search for key k would examine (1/d)</a:t>
                </a:r>
                <a:r>
                  <a:rPr lang="en-US" sz="2600" dirty="0" err="1">
                    <a:solidFill>
                      <a:srgbClr val="0000FF"/>
                    </a:solidFill>
                    <a:latin typeface="Times New Roman" panose="02020603050405020304" pitchFamily="18" charset="0"/>
                    <a:cs typeface="Times New Roman" panose="02020603050405020304" pitchFamily="18" charset="0"/>
                  </a:rPr>
                  <a:t>th</a:t>
                </a:r>
                <a:r>
                  <a:rPr lang="en-US" sz="2600" dirty="0">
                    <a:solidFill>
                      <a:srgbClr val="0000FF"/>
                    </a:solidFill>
                    <a:latin typeface="Times New Roman" panose="02020603050405020304" pitchFamily="18" charset="0"/>
                    <a:cs typeface="Times New Roman" panose="02020603050405020304" pitchFamily="18" charset="0"/>
                  </a:rPr>
                  <a:t> of the hash table. </a:t>
                </a:r>
              </a:p>
              <a:p>
                <a:pPr marL="457200" indent="-457200">
                  <a:lnSpc>
                    <a:spcPct val="120000"/>
                  </a:lnSpc>
                  <a:spcBef>
                    <a:spcPts val="0"/>
                  </a:spcBef>
                  <a:spcAft>
                    <a:spcPts val="1200"/>
                  </a:spcAft>
                </a:pPr>
                <a:r>
                  <a:rPr lang="en-US" sz="2400" dirty="0">
                    <a:solidFill>
                      <a:srgbClr val="0000FF"/>
                    </a:solidFill>
                    <a:latin typeface="Times New Roman" panose="02020603050405020304" pitchFamily="18" charset="0"/>
                    <a:cs typeface="Times New Roman" panose="02020603050405020304" pitchFamily="18" charset="0"/>
                  </a:rPr>
                  <a:t>A convenient way to ensure this condition is to let m be a power of 2 and to design h</a:t>
                </a:r>
                <a:r>
                  <a:rPr lang="en-US" sz="2400" baseline="-25000" dirty="0">
                    <a:solidFill>
                      <a:srgbClr val="0000FF"/>
                    </a:solidFill>
                    <a:latin typeface="Times New Roman" panose="02020603050405020304" pitchFamily="18" charset="0"/>
                    <a:cs typeface="Times New Roman" panose="02020603050405020304" pitchFamily="18" charset="0"/>
                  </a:rPr>
                  <a:t>2</a:t>
                </a:r>
                <a:r>
                  <a:rPr lang="en-US" sz="2400" dirty="0">
                    <a:solidFill>
                      <a:srgbClr val="0000FF"/>
                    </a:solidFill>
                    <a:latin typeface="Times New Roman" panose="02020603050405020304" pitchFamily="18" charset="0"/>
                    <a:cs typeface="Times New Roman" panose="02020603050405020304" pitchFamily="18" charset="0"/>
                  </a:rPr>
                  <a:t> so that it always returns and produces an odd number. Another way is to let m be prime and to design h</a:t>
                </a:r>
                <a:r>
                  <a:rPr lang="en-US" sz="2400" baseline="-25000" dirty="0">
                    <a:solidFill>
                      <a:srgbClr val="0000FF"/>
                    </a:solidFill>
                    <a:latin typeface="Times New Roman" panose="02020603050405020304" pitchFamily="18" charset="0"/>
                    <a:cs typeface="Times New Roman" panose="02020603050405020304" pitchFamily="18" charset="0"/>
                  </a:rPr>
                  <a:t>2</a:t>
                </a:r>
                <a:r>
                  <a:rPr lang="en-US" sz="2400" dirty="0">
                    <a:solidFill>
                      <a:srgbClr val="0000FF"/>
                    </a:solidFill>
                    <a:latin typeface="Times New Roman" panose="02020603050405020304" pitchFamily="18" charset="0"/>
                    <a:cs typeface="Times New Roman" panose="02020603050405020304" pitchFamily="18" charset="0"/>
                  </a:rPr>
                  <a:t> so that it always returns a positive integer less than m.</a:t>
                </a:r>
              </a:p>
              <a:p>
                <a:pPr marL="457200" indent="-457200">
                  <a:lnSpc>
                    <a:spcPct val="120000"/>
                  </a:lnSpc>
                  <a:spcBef>
                    <a:spcPts val="0"/>
                  </a:spcBef>
                  <a:spcAft>
                    <a:spcPts val="600"/>
                  </a:spcAft>
                </a:pPr>
                <a:r>
                  <a:rPr lang="en-US" sz="2400" dirty="0">
                    <a:solidFill>
                      <a:srgbClr val="0000FF"/>
                    </a:solidFill>
                    <a:latin typeface="Times New Roman" panose="02020603050405020304" pitchFamily="18" charset="0"/>
                    <a:cs typeface="Times New Roman" panose="02020603050405020304" pitchFamily="18" charset="0"/>
                  </a:rPr>
                  <a:t>Example:  choose m prime and let </a:t>
                </a:r>
              </a:p>
              <a:p>
                <a:pPr marL="0" indent="0">
                  <a:lnSpc>
                    <a:spcPct val="120000"/>
                  </a:lnSpc>
                  <a:spcBef>
                    <a:spcPts val="0"/>
                  </a:spcBef>
                  <a:spcAft>
                    <a:spcPts val="600"/>
                  </a:spcAft>
                  <a:buNone/>
                </a:pPr>
                <a:r>
                  <a:rPr lang="en-US" sz="2400" dirty="0">
                    <a:solidFill>
                      <a:srgbClr val="0000FF"/>
                    </a:solidFill>
                    <a:latin typeface="Times New Roman" panose="02020603050405020304" pitchFamily="18" charset="0"/>
                    <a:cs typeface="Times New Roman" panose="02020603050405020304" pitchFamily="18" charset="0"/>
                  </a:rPr>
                  <a:t>                                 h</a:t>
                </a:r>
                <a:r>
                  <a:rPr lang="en-US" sz="2400" baseline="-25000" dirty="0">
                    <a:solidFill>
                      <a:srgbClr val="0000FF"/>
                    </a:solidFill>
                    <a:latin typeface="Times New Roman" panose="02020603050405020304" pitchFamily="18" charset="0"/>
                    <a:cs typeface="Times New Roman" panose="02020603050405020304" pitchFamily="18" charset="0"/>
                  </a:rPr>
                  <a:t>1</a:t>
                </a:r>
                <a:r>
                  <a:rPr lang="en-US" sz="2400" dirty="0">
                    <a:solidFill>
                      <a:srgbClr val="0000FF"/>
                    </a:solidFill>
                    <a:latin typeface="Times New Roman" panose="02020603050405020304" pitchFamily="18" charset="0"/>
                    <a:cs typeface="Times New Roman" panose="02020603050405020304" pitchFamily="18" charset="0"/>
                  </a:rPr>
                  <a:t>(k) = k mod m; h</a:t>
                </a:r>
                <a:r>
                  <a:rPr lang="en-US" sz="2400" baseline="-25000" dirty="0">
                    <a:solidFill>
                      <a:srgbClr val="0000FF"/>
                    </a:solidFill>
                    <a:latin typeface="Times New Roman" panose="02020603050405020304" pitchFamily="18" charset="0"/>
                    <a:cs typeface="Times New Roman" panose="02020603050405020304" pitchFamily="18" charset="0"/>
                  </a:rPr>
                  <a:t>2</a:t>
                </a:r>
                <a:r>
                  <a:rPr lang="en-US" sz="2400" dirty="0">
                    <a:solidFill>
                      <a:srgbClr val="0000FF"/>
                    </a:solidFill>
                    <a:latin typeface="Times New Roman" panose="02020603050405020304" pitchFamily="18" charset="0"/>
                    <a:cs typeface="Times New Roman" panose="02020603050405020304" pitchFamily="18" charset="0"/>
                  </a:rPr>
                  <a:t>(k) = 1 + (k mod m’), </a:t>
                </a:r>
              </a:p>
              <a:p>
                <a:pPr marL="0" indent="0">
                  <a:lnSpc>
                    <a:spcPct val="120000"/>
                  </a:lnSpc>
                  <a:spcBef>
                    <a:spcPts val="0"/>
                  </a:spcBef>
                  <a:spcAft>
                    <a:spcPts val="600"/>
                  </a:spcAft>
                  <a:buNone/>
                </a:pPr>
                <a:r>
                  <a:rPr lang="en-US" sz="2400" dirty="0">
                    <a:solidFill>
                      <a:srgbClr val="0000FF"/>
                    </a:solidFill>
                    <a:latin typeface="Times New Roman" panose="02020603050405020304" pitchFamily="18" charset="0"/>
                    <a:cs typeface="Times New Roman" panose="02020603050405020304" pitchFamily="18" charset="0"/>
                  </a:rPr>
                  <a:t>                         where m’ is chosen to be slightly less than m (says, m -1 or m-2).</a:t>
                </a:r>
                <a:endParaRPr lang="en-US" sz="2400" dirty="0">
                  <a:latin typeface="Times New Roman" panose="02020603050405020304" pitchFamily="18" charset="0"/>
                  <a:cs typeface="Times New Roman" panose="02020603050405020304" pitchFamily="18" charset="0"/>
                </a:endParaRPr>
              </a:p>
              <a:p>
                <a:pPr>
                  <a:lnSpc>
                    <a:spcPct val="120000"/>
                  </a:lnSpc>
                  <a:spcBef>
                    <a:spcPts val="0"/>
                  </a:spcBef>
                  <a:spcAft>
                    <a:spcPts val="1200"/>
                  </a:spcAft>
                </a:pPr>
                <a:endParaRPr lang="en-US" sz="2400" dirty="0">
                  <a:latin typeface="Times New Roman" panose="02020603050405020304" pitchFamily="18" charset="0"/>
                  <a:cs typeface="Times New Roman" panose="02020603050405020304" pitchFamily="18" charset="0"/>
                </a:endParaRPr>
              </a:p>
              <a:p>
                <a:pPr>
                  <a:lnSpc>
                    <a:spcPct val="120000"/>
                  </a:lnSpc>
                  <a:spcBef>
                    <a:spcPts val="0"/>
                  </a:spcBef>
                  <a:spcAft>
                    <a:spcPts val="1200"/>
                  </a:spcAft>
                </a:pPr>
                <a:endParaRPr lang="en-US" sz="2400" dirty="0">
                  <a:latin typeface="Times New Roman" panose="02020603050405020304" pitchFamily="18" charset="0"/>
                  <a:cs typeface="Times New Roman" panose="02020603050405020304" pitchFamily="18" charset="0"/>
                </a:endParaRPr>
              </a:p>
              <a:p>
                <a:pPr>
                  <a:lnSpc>
                    <a:spcPct val="120000"/>
                  </a:lnSpc>
                  <a:spcBef>
                    <a:spcPts val="0"/>
                  </a:spcBef>
                  <a:spcAft>
                    <a:spcPts val="1200"/>
                  </a:spcAft>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1D04753-A56B-4DD9-9689-2924ADFF8C76}"/>
                  </a:ext>
                </a:extLst>
              </p:cNvPr>
              <p:cNvSpPr>
                <a:spLocks noGrp="1" noRot="1" noChangeAspect="1" noMove="1" noResize="1" noEditPoints="1" noAdjustHandles="1" noChangeArrowheads="1" noChangeShapeType="1" noTextEdit="1"/>
              </p:cNvSpPr>
              <p:nvPr>
                <p:ph idx="1"/>
              </p:nvPr>
            </p:nvSpPr>
            <p:spPr>
              <a:xfrm>
                <a:off x="1548359" y="1062682"/>
                <a:ext cx="9287281" cy="5795318"/>
              </a:xfrm>
              <a:blipFill>
                <a:blip r:embed="rId2"/>
                <a:stretch>
                  <a:fillRect l="-1050" t="-841" b="-210"/>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1EBA42C0-CB55-79C4-8554-7E1FF5C5A3C3}"/>
              </a:ext>
            </a:extLst>
          </p:cNvPr>
          <p:cNvSpPr txBox="1"/>
          <p:nvPr/>
        </p:nvSpPr>
        <p:spPr>
          <a:xfrm>
            <a:off x="1524527" y="275477"/>
            <a:ext cx="6097904" cy="584775"/>
          </a:xfrm>
          <a:prstGeom prst="rect">
            <a:avLst/>
          </a:prstGeom>
          <a:solidFill>
            <a:srgbClr val="FFFF00"/>
          </a:solidFill>
        </p:spPr>
        <p:txBody>
          <a:bodyPr wrap="square">
            <a:spAutoFit/>
          </a:bodyPr>
          <a:lstStyle/>
          <a:p>
            <a:pPr>
              <a:spcAft>
                <a:spcPts val="1800"/>
              </a:spcAft>
            </a:pPr>
            <a:r>
              <a:rPr lang="en-US" sz="3200" dirty="0">
                <a:ea typeface="Calibri" panose="020F0502020204030204" pitchFamily="34" charset="0"/>
                <a:cs typeface="Times New Roman" panose="02020603050405020304" pitchFamily="18" charset="0"/>
              </a:rPr>
              <a:t>Open Addressing (Closed Hashing)</a:t>
            </a:r>
          </a:p>
        </p:txBody>
      </p:sp>
    </p:spTree>
    <p:extLst>
      <p:ext uri="{BB962C8B-B14F-4D97-AF65-F5344CB8AC3E}">
        <p14:creationId xmlns:p14="http://schemas.microsoft.com/office/powerpoint/2010/main" val="2835082919"/>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83918" y="1969821"/>
            <a:ext cx="10328911" cy="1847799"/>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371600" y="715876"/>
                <a:ext cx="9726929" cy="6203488"/>
              </a:xfrm>
            </p:spPr>
            <p:txBody>
              <a:bodyPr>
                <a:normAutofit fontScale="70000" lnSpcReduction="20000"/>
              </a:bodyPr>
              <a:lstStyle/>
              <a:p>
                <a:pPr marL="0" indent="0">
                  <a:lnSpc>
                    <a:spcPct val="120000"/>
                  </a:lnSpc>
                  <a:spcBef>
                    <a:spcPts val="0"/>
                  </a:spcBef>
                  <a:spcAft>
                    <a:spcPts val="1200"/>
                  </a:spcAft>
                  <a:buNone/>
                </a:pPr>
                <a:r>
                  <a:rPr lang="en-US" dirty="0">
                    <a:latin typeface="Times New Roman" panose="02020603050405020304" pitchFamily="18" charset="0"/>
                    <a:cs typeface="Times New Roman" panose="02020603050405020304" pitchFamily="18" charset="0"/>
                  </a:rPr>
                  <a:t>Double hashing</a:t>
                </a:r>
              </a:p>
              <a:p>
                <a:pPr marL="457200" indent="-457200">
                  <a:lnSpc>
                    <a:spcPct val="120000"/>
                  </a:lnSpc>
                  <a:spcBef>
                    <a:spcPts val="0"/>
                  </a:spcBef>
                  <a:spcAft>
                    <a:spcPts val="600"/>
                  </a:spcAft>
                </a:pPr>
                <a:r>
                  <a:rPr lang="en-US" sz="2400" dirty="0">
                    <a:latin typeface="Times New Roman" panose="02020603050405020304" pitchFamily="18" charset="0"/>
                    <a:cs typeface="Times New Roman" panose="02020603050405020304" pitchFamily="18" charset="0"/>
                  </a:rPr>
                  <a:t>Uses a hashing function of the form</a:t>
                </a:r>
              </a:p>
              <a:p>
                <a:pPr marL="457200" indent="-457200">
                  <a:lnSpc>
                    <a:spcPct val="120000"/>
                  </a:lnSpc>
                  <a:spcBef>
                    <a:spcPts val="0"/>
                  </a:spcBef>
                  <a:spcAft>
                    <a:spcPts val="1200"/>
                  </a:spcAft>
                  <a:buNone/>
                </a:pPr>
                <a:r>
                  <a:rPr lang="en-US" sz="2400" dirty="0">
                    <a:solidFill>
                      <a:srgbClr val="0000FF"/>
                    </a:solidFill>
                    <a:latin typeface="Times New Roman" panose="02020603050405020304" pitchFamily="18" charset="0"/>
                    <a:cs typeface="Times New Roman" panose="02020603050405020304" pitchFamily="18" charset="0"/>
                  </a:rPr>
                  <a:t>              h(k, </a:t>
                </a:r>
                <a:r>
                  <a:rPr lang="en-US" sz="2400" dirty="0" err="1">
                    <a:solidFill>
                      <a:srgbClr val="0000FF"/>
                    </a:solidFill>
                    <a:latin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cs typeface="Times New Roman" panose="02020603050405020304" pitchFamily="18" charset="0"/>
                  </a:rPr>
                  <a:t>) = (h</a:t>
                </a:r>
                <a:r>
                  <a:rPr lang="en-US" sz="2400" baseline="-25000" dirty="0">
                    <a:solidFill>
                      <a:srgbClr val="0000FF"/>
                    </a:solidFill>
                    <a:cs typeface="Times New Roman" panose="02020603050405020304" pitchFamily="18" charset="0"/>
                  </a:rPr>
                  <a:t>1</a:t>
                </a:r>
                <a:r>
                  <a:rPr lang="en-US" sz="2400" dirty="0">
                    <a:solidFill>
                      <a:srgbClr val="0000FF"/>
                    </a:solidFill>
                    <a:latin typeface="Times New Roman" panose="02020603050405020304" pitchFamily="18" charset="0"/>
                    <a:cs typeface="Times New Roman" panose="02020603050405020304" pitchFamily="18" charset="0"/>
                  </a:rPr>
                  <a:t>(k) + </a:t>
                </a:r>
                <a:r>
                  <a:rPr lang="en-US" sz="2400" dirty="0" err="1">
                    <a:solidFill>
                      <a:srgbClr val="0000FF"/>
                    </a:solidFill>
                    <a:latin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cs typeface="Times New Roman" panose="02020603050405020304" pitchFamily="18" charset="0"/>
                  </a:rPr>
                  <a:t> h</a:t>
                </a:r>
                <a:r>
                  <a:rPr lang="en-US" sz="2400" baseline="-25000" dirty="0">
                    <a:solidFill>
                      <a:srgbClr val="0000FF"/>
                    </a:solidFill>
                    <a:latin typeface="Times New Roman" panose="02020603050405020304" pitchFamily="18" charset="0"/>
                    <a:cs typeface="Times New Roman" panose="02020603050405020304" pitchFamily="18" charset="0"/>
                  </a:rPr>
                  <a:t>2</a:t>
                </a:r>
                <a:r>
                  <a:rPr lang="en-US" sz="2400" dirty="0">
                    <a:solidFill>
                      <a:srgbClr val="0000FF"/>
                    </a:solidFill>
                    <a:latin typeface="Times New Roman" panose="02020603050405020304" pitchFamily="18" charset="0"/>
                    <a:cs typeface="Times New Roman" panose="02020603050405020304" pitchFamily="18" charset="0"/>
                  </a:rPr>
                  <a:t>(k) ) mod m,  </a:t>
                </a:r>
                <a:r>
                  <a:rPr lang="en-US" sz="2400" dirty="0">
                    <a:latin typeface="Times New Roman" panose="02020603050405020304" pitchFamily="18" charset="0"/>
                    <a:cs typeface="Times New Roman" panose="02020603050405020304" pitchFamily="18" charset="0"/>
                  </a:rPr>
                  <a:t> where h</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and h</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are auxiliary hash functions, and 0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&lt; m.</a:t>
                </a:r>
              </a:p>
              <a:p>
                <a:pPr marL="457200" indent="-457200">
                  <a:lnSpc>
                    <a:spcPct val="120000"/>
                  </a:lnSpc>
                  <a:spcBef>
                    <a:spcPts val="0"/>
                  </a:spcBef>
                  <a:spcAft>
                    <a:spcPts val="600"/>
                  </a:spcAft>
                </a:pPr>
                <a:r>
                  <a:rPr lang="en-US" sz="2900" dirty="0">
                    <a:solidFill>
                      <a:srgbClr val="0000FF"/>
                    </a:solidFill>
                    <a:latin typeface="Times New Roman" panose="02020603050405020304" pitchFamily="18" charset="0"/>
                    <a:cs typeface="Times New Roman" panose="02020603050405020304" pitchFamily="18" charset="0"/>
                  </a:rPr>
                  <a:t>Example:    Let k = 123456, m = 701, and m’ = 700. </a:t>
                </a:r>
              </a:p>
              <a:p>
                <a:pPr marL="0" indent="0">
                  <a:lnSpc>
                    <a:spcPct val="120000"/>
                  </a:lnSpc>
                  <a:spcBef>
                    <a:spcPts val="0"/>
                  </a:spcBef>
                  <a:spcAft>
                    <a:spcPts val="600"/>
                  </a:spcAft>
                  <a:buNone/>
                </a:pPr>
                <a:r>
                  <a:rPr lang="en-US" sz="2900" dirty="0">
                    <a:solidFill>
                      <a:srgbClr val="0000FF"/>
                    </a:solidFill>
                    <a:latin typeface="Times New Roman" panose="02020603050405020304" pitchFamily="18" charset="0"/>
                    <a:cs typeface="Times New Roman" panose="02020603050405020304" pitchFamily="18" charset="0"/>
                  </a:rPr>
                  <a:t>                          Define h</a:t>
                </a:r>
                <a:r>
                  <a:rPr lang="en-US" sz="2900" baseline="-25000" dirty="0">
                    <a:solidFill>
                      <a:srgbClr val="0000FF"/>
                    </a:solidFill>
                    <a:latin typeface="Times New Roman" panose="02020603050405020304" pitchFamily="18" charset="0"/>
                    <a:cs typeface="Times New Roman" panose="02020603050405020304" pitchFamily="18" charset="0"/>
                  </a:rPr>
                  <a:t>1</a:t>
                </a:r>
                <a:r>
                  <a:rPr lang="en-US" sz="2900" dirty="0">
                    <a:solidFill>
                      <a:srgbClr val="0000FF"/>
                    </a:solidFill>
                    <a:latin typeface="Times New Roman" panose="02020603050405020304" pitchFamily="18" charset="0"/>
                    <a:cs typeface="Times New Roman" panose="02020603050405020304" pitchFamily="18" charset="0"/>
                  </a:rPr>
                  <a:t>(k) = k mod m; and h</a:t>
                </a:r>
                <a:r>
                  <a:rPr lang="en-US" sz="2900" baseline="-25000" dirty="0">
                    <a:solidFill>
                      <a:srgbClr val="0000FF"/>
                    </a:solidFill>
                    <a:latin typeface="Times New Roman" panose="02020603050405020304" pitchFamily="18" charset="0"/>
                    <a:cs typeface="Times New Roman" panose="02020603050405020304" pitchFamily="18" charset="0"/>
                  </a:rPr>
                  <a:t>2</a:t>
                </a:r>
                <a:r>
                  <a:rPr lang="en-US" sz="2900" dirty="0">
                    <a:solidFill>
                      <a:srgbClr val="0000FF"/>
                    </a:solidFill>
                    <a:latin typeface="Times New Roman" panose="02020603050405020304" pitchFamily="18" charset="0"/>
                    <a:cs typeface="Times New Roman" panose="02020603050405020304" pitchFamily="18" charset="0"/>
                  </a:rPr>
                  <a:t>(k) = 1 + (k mod m’). </a:t>
                </a:r>
              </a:p>
              <a:p>
                <a:pPr marL="0" indent="0">
                  <a:lnSpc>
                    <a:spcPct val="120000"/>
                  </a:lnSpc>
                  <a:spcBef>
                    <a:spcPts val="0"/>
                  </a:spcBef>
                  <a:spcAft>
                    <a:spcPts val="600"/>
                  </a:spcAft>
                  <a:buNone/>
                </a:pPr>
                <a:r>
                  <a:rPr lang="en-US" sz="2900" dirty="0">
                    <a:solidFill>
                      <a:srgbClr val="0000FF"/>
                    </a:solidFill>
                    <a:latin typeface="Times New Roman" panose="02020603050405020304" pitchFamily="18" charset="0"/>
                    <a:cs typeface="Times New Roman" panose="02020603050405020304" pitchFamily="18" charset="0"/>
                  </a:rPr>
                  <a:t>                          Then h</a:t>
                </a:r>
                <a:r>
                  <a:rPr lang="en-US" sz="2900" baseline="-25000" dirty="0">
                    <a:solidFill>
                      <a:srgbClr val="0000FF"/>
                    </a:solidFill>
                    <a:latin typeface="Times New Roman" panose="02020603050405020304" pitchFamily="18" charset="0"/>
                    <a:cs typeface="Times New Roman" panose="02020603050405020304" pitchFamily="18" charset="0"/>
                  </a:rPr>
                  <a:t>1</a:t>
                </a:r>
                <a:r>
                  <a:rPr lang="en-US" sz="2900" dirty="0">
                    <a:solidFill>
                      <a:srgbClr val="0000FF"/>
                    </a:solidFill>
                    <a:latin typeface="Times New Roman" panose="02020603050405020304" pitchFamily="18" charset="0"/>
                    <a:cs typeface="Times New Roman" panose="02020603050405020304" pitchFamily="18" charset="0"/>
                  </a:rPr>
                  <a:t>(k) = 123456 mod 701 = 80 and h</a:t>
                </a:r>
                <a:r>
                  <a:rPr lang="en-US" sz="2900" baseline="-25000" dirty="0">
                    <a:solidFill>
                      <a:srgbClr val="0000FF"/>
                    </a:solidFill>
                    <a:latin typeface="Times New Roman" panose="02020603050405020304" pitchFamily="18" charset="0"/>
                    <a:cs typeface="Times New Roman" panose="02020603050405020304" pitchFamily="18" charset="0"/>
                  </a:rPr>
                  <a:t>2</a:t>
                </a:r>
                <a:r>
                  <a:rPr lang="en-US" sz="2900" dirty="0">
                    <a:solidFill>
                      <a:srgbClr val="0000FF"/>
                    </a:solidFill>
                    <a:latin typeface="Times New Roman" panose="02020603050405020304" pitchFamily="18" charset="0"/>
                    <a:cs typeface="Times New Roman" panose="02020603050405020304" pitchFamily="18" charset="0"/>
                  </a:rPr>
                  <a:t>(k) = 1 + (123456 mod 700) = 257. </a:t>
                </a:r>
              </a:p>
              <a:p>
                <a:pPr marL="0" indent="0">
                  <a:lnSpc>
                    <a:spcPct val="120000"/>
                  </a:lnSpc>
                  <a:spcBef>
                    <a:spcPts val="0"/>
                  </a:spcBef>
                  <a:spcAft>
                    <a:spcPts val="600"/>
                  </a:spcAft>
                  <a:buNone/>
                </a:pPr>
                <a:r>
                  <a:rPr lang="en-US" sz="2900" dirty="0">
                    <a:solidFill>
                      <a:srgbClr val="0000FF"/>
                    </a:solidFill>
                    <a:latin typeface="Times New Roman" panose="02020603050405020304" pitchFamily="18" charset="0"/>
                    <a:cs typeface="Times New Roman" panose="02020603050405020304" pitchFamily="18" charset="0"/>
                  </a:rPr>
                  <a:t>                          So, the first probe is to position 80, and then every 257</a:t>
                </a:r>
                <a:r>
                  <a:rPr lang="en-US" sz="2900" baseline="30000" dirty="0">
                    <a:solidFill>
                      <a:srgbClr val="0000FF"/>
                    </a:solidFill>
                    <a:latin typeface="Times New Roman" panose="02020603050405020304" pitchFamily="18" charset="0"/>
                    <a:cs typeface="Times New Roman" panose="02020603050405020304" pitchFamily="18" charset="0"/>
                  </a:rPr>
                  <a:t>th</a:t>
                </a:r>
                <a:r>
                  <a:rPr lang="en-US" sz="2900" dirty="0">
                    <a:solidFill>
                      <a:srgbClr val="0000FF"/>
                    </a:solidFill>
                    <a:latin typeface="Times New Roman" panose="02020603050405020304" pitchFamily="18" charset="0"/>
                    <a:cs typeface="Times New Roman" panose="02020603050405020304" pitchFamily="18" charset="0"/>
                  </a:rPr>
                  <a:t> slot (mod m) is   </a:t>
                </a:r>
              </a:p>
              <a:p>
                <a:pPr marL="0" indent="0">
                  <a:lnSpc>
                    <a:spcPct val="120000"/>
                  </a:lnSpc>
                  <a:spcBef>
                    <a:spcPts val="0"/>
                  </a:spcBef>
                  <a:spcAft>
                    <a:spcPts val="600"/>
                  </a:spcAft>
                  <a:buNone/>
                </a:pPr>
                <a:r>
                  <a:rPr lang="en-US" sz="2900" dirty="0">
                    <a:solidFill>
                      <a:srgbClr val="0000FF"/>
                    </a:solidFill>
                    <a:latin typeface="Times New Roman" panose="02020603050405020304" pitchFamily="18" charset="0"/>
                    <a:cs typeface="Times New Roman" panose="02020603050405020304" pitchFamily="18" charset="0"/>
                  </a:rPr>
                  <a:t>                          examined until the key is found or every slot is examined.</a:t>
                </a:r>
              </a:p>
              <a:p>
                <a:pPr marL="457200" indent="-457200">
                  <a:lnSpc>
                    <a:spcPct val="120000"/>
                  </a:lnSpc>
                  <a:spcBef>
                    <a:spcPts val="0"/>
                  </a:spcBef>
                  <a:spcAft>
                    <a:spcPts val="1200"/>
                  </a:spcAft>
                </a:pPr>
                <a:r>
                  <a:rPr lang="en-US" sz="2900" dirty="0">
                    <a:solidFill>
                      <a:srgbClr val="0000FF"/>
                    </a:solidFill>
                    <a:latin typeface="Times New Roman" panose="02020603050405020304" pitchFamily="18" charset="0"/>
                    <a:cs typeface="Times New Roman" panose="02020603050405020304" pitchFamily="18" charset="0"/>
                  </a:rPr>
                  <a:t>Double hashing improves over linear or quadratic probing in that </a:t>
                </a:r>
                <a:r>
                  <a:rPr lang="el-GR" sz="2900" dirty="0">
                    <a:solidFill>
                      <a:srgbClr val="0000FF"/>
                    </a:solidFill>
                    <a:latin typeface="Times New Roman" panose="02020603050405020304" pitchFamily="18" charset="0"/>
                    <a:cs typeface="Times New Roman" panose="02020603050405020304" pitchFamily="18" charset="0"/>
                  </a:rPr>
                  <a:t>ϴ</a:t>
                </a:r>
                <a:r>
                  <a:rPr lang="en-US" sz="2900" dirty="0">
                    <a:solidFill>
                      <a:srgbClr val="0000FF"/>
                    </a:solidFill>
                    <a:latin typeface="Times New Roman" panose="02020603050405020304" pitchFamily="18" charset="0"/>
                    <a:cs typeface="Times New Roman" panose="02020603050405020304" pitchFamily="18" charset="0"/>
                  </a:rPr>
                  <a:t>(m</a:t>
                </a:r>
                <a:r>
                  <a:rPr lang="en-US" sz="2900" baseline="30000" dirty="0">
                    <a:solidFill>
                      <a:srgbClr val="0000FF"/>
                    </a:solidFill>
                    <a:latin typeface="Times New Roman" panose="02020603050405020304" pitchFamily="18" charset="0"/>
                    <a:cs typeface="Times New Roman" panose="02020603050405020304" pitchFamily="18" charset="0"/>
                  </a:rPr>
                  <a:t>2</a:t>
                </a:r>
                <a:r>
                  <a:rPr lang="en-US" sz="2900" dirty="0">
                    <a:solidFill>
                      <a:srgbClr val="0000FF"/>
                    </a:solidFill>
                    <a:latin typeface="Times New Roman" panose="02020603050405020304" pitchFamily="18" charset="0"/>
                    <a:cs typeface="Times New Roman" panose="02020603050405020304" pitchFamily="18" charset="0"/>
                  </a:rPr>
                  <a:t>) probe sequences are used, rather than </a:t>
                </a:r>
                <a:r>
                  <a:rPr lang="el-GR" sz="2900" dirty="0">
                    <a:solidFill>
                      <a:srgbClr val="0000FF"/>
                    </a:solidFill>
                    <a:latin typeface="Times New Roman" panose="02020603050405020304" pitchFamily="18" charset="0"/>
                    <a:cs typeface="Times New Roman" panose="02020603050405020304" pitchFamily="18" charset="0"/>
                  </a:rPr>
                  <a:t>ϴ</a:t>
                </a:r>
                <a:r>
                  <a:rPr lang="en-US" sz="2900" dirty="0">
                    <a:solidFill>
                      <a:srgbClr val="0000FF"/>
                    </a:solidFill>
                    <a:latin typeface="Times New Roman" panose="02020603050405020304" pitchFamily="18" charset="0"/>
                    <a:cs typeface="Times New Roman" panose="02020603050405020304" pitchFamily="18" charset="0"/>
                  </a:rPr>
                  <a:t>(m), </a:t>
                </a:r>
                <a:r>
                  <a:rPr lang="en-US" sz="2900" dirty="0">
                    <a:latin typeface="Times New Roman" panose="02020603050405020304" pitchFamily="18" charset="0"/>
                    <a:cs typeface="Times New Roman" panose="02020603050405020304" pitchFamily="18" charset="0"/>
                  </a:rPr>
                  <a:t>since each possible (h</a:t>
                </a:r>
                <a:r>
                  <a:rPr lang="en-US" sz="2900" baseline="-25000" dirty="0">
                    <a:cs typeface="Times New Roman" panose="02020603050405020304" pitchFamily="18" charset="0"/>
                  </a:rPr>
                  <a:t>1</a:t>
                </a:r>
                <a:r>
                  <a:rPr lang="en-US" sz="2900" dirty="0">
                    <a:latin typeface="Times New Roman" panose="02020603050405020304" pitchFamily="18" charset="0"/>
                    <a:cs typeface="Times New Roman" panose="02020603050405020304" pitchFamily="18" charset="0"/>
                  </a:rPr>
                  <a:t>(k), h</a:t>
                </a:r>
                <a:r>
                  <a:rPr lang="en-US" sz="2900" baseline="-25000" dirty="0">
                    <a:latin typeface="Times New Roman" panose="02020603050405020304" pitchFamily="18" charset="0"/>
                    <a:cs typeface="Times New Roman" panose="02020603050405020304" pitchFamily="18" charset="0"/>
                  </a:rPr>
                  <a:t>2</a:t>
                </a:r>
                <a:r>
                  <a:rPr lang="en-US" sz="2900" dirty="0">
                    <a:latin typeface="Times New Roman" panose="02020603050405020304" pitchFamily="18" charset="0"/>
                    <a:cs typeface="Times New Roman" panose="02020603050405020304" pitchFamily="18" charset="0"/>
                  </a:rPr>
                  <a:t>(k)) pair yields a distinct probe sequence, and as we vary the key, the initial probe position h</a:t>
                </a:r>
                <a:r>
                  <a:rPr lang="en-US" sz="2900" baseline="-25000" dirty="0">
                    <a:cs typeface="Times New Roman" panose="02020603050405020304" pitchFamily="18" charset="0"/>
                  </a:rPr>
                  <a:t>1</a:t>
                </a:r>
                <a:r>
                  <a:rPr lang="en-US" sz="2900" dirty="0">
                    <a:latin typeface="Times New Roman" panose="02020603050405020304" pitchFamily="18" charset="0"/>
                    <a:cs typeface="Times New Roman" panose="02020603050405020304" pitchFamily="18" charset="0"/>
                  </a:rPr>
                  <a:t>(k) and the offset h</a:t>
                </a:r>
                <a:r>
                  <a:rPr lang="en-US" sz="2900" baseline="-25000" dirty="0">
                    <a:latin typeface="Times New Roman" panose="02020603050405020304" pitchFamily="18" charset="0"/>
                    <a:cs typeface="Times New Roman" panose="02020603050405020304" pitchFamily="18" charset="0"/>
                  </a:rPr>
                  <a:t>2</a:t>
                </a:r>
                <a:r>
                  <a:rPr lang="en-US" sz="2900" dirty="0">
                    <a:latin typeface="Times New Roman" panose="02020603050405020304" pitchFamily="18" charset="0"/>
                    <a:cs typeface="Times New Roman" panose="02020603050405020304" pitchFamily="18" charset="0"/>
                  </a:rPr>
                  <a:t>(k) may vary independently.</a:t>
                </a:r>
              </a:p>
              <a:p>
                <a:pPr marL="457200" indent="-457200">
                  <a:lnSpc>
                    <a:spcPct val="120000"/>
                  </a:lnSpc>
                  <a:spcBef>
                    <a:spcPts val="0"/>
                  </a:spcBef>
                  <a:spcAft>
                    <a:spcPts val="900"/>
                  </a:spcAft>
                </a:pPr>
                <a:r>
                  <a:rPr lang="en-US" sz="2900" dirty="0">
                    <a:latin typeface="Times New Roman" panose="02020603050405020304" pitchFamily="18" charset="0"/>
                    <a:cs typeface="Times New Roman" panose="02020603050405020304" pitchFamily="18" charset="0"/>
                  </a:rPr>
                  <a:t>As a result, the performance of double hashing appears to be very close to the performance of the “idea” scheme of uniform hashing.</a:t>
                </a:r>
              </a:p>
              <a:p>
                <a:pPr marL="457200" indent="-457200">
                  <a:lnSpc>
                    <a:spcPct val="120000"/>
                  </a:lnSpc>
                  <a:spcBef>
                    <a:spcPts val="0"/>
                  </a:spcBef>
                  <a:spcAft>
                    <a:spcPts val="900"/>
                  </a:spcAft>
                </a:pPr>
                <a:r>
                  <a:rPr lang="en-US" sz="2900" dirty="0">
                    <a:latin typeface="Times New Roman" panose="02020603050405020304" pitchFamily="18" charset="0"/>
                    <a:cs typeface="Times New Roman" panose="02020603050405020304" pitchFamily="18" charset="0"/>
                  </a:rPr>
                  <a:t>The drawback is that we cannot delete items by rehashing, as in linear probing.</a:t>
                </a:r>
              </a:p>
              <a:p>
                <a:pPr marL="457200" indent="-457200">
                  <a:lnSpc>
                    <a:spcPct val="120000"/>
                  </a:lnSpc>
                  <a:spcBef>
                    <a:spcPts val="0"/>
                  </a:spcBef>
                  <a:spcAft>
                    <a:spcPts val="900"/>
                  </a:spcAft>
                </a:pPr>
                <a:r>
                  <a:rPr lang="en-US" sz="2900" dirty="0">
                    <a:latin typeface="Times New Roman" panose="02020603050405020304" pitchFamily="18" charset="0"/>
                    <a:cs typeface="Times New Roman" panose="02020603050405020304" pitchFamily="18" charset="0"/>
                  </a:rPr>
                  <a:t>Use a sentinel for deleting an item from the slot.</a:t>
                </a:r>
              </a:p>
            </p:txBody>
          </p:sp>
        </mc:Choice>
        <mc:Fallback xmlns="">
          <p:sp>
            <p:nvSpPr>
              <p:cNvPr id="3" name="Content Placeholder 2">
                <a:extLst>
                  <a:ext uri="{FF2B5EF4-FFF2-40B4-BE49-F238E27FC236}">
                    <a16:creationId xmlns:a16="http://schemas.microsoft.com/office/drawing/2014/main" id="{E1D04753-A56B-4DD9-9689-2924ADFF8C76}"/>
                  </a:ext>
                </a:extLst>
              </p:cNvPr>
              <p:cNvSpPr>
                <a:spLocks noGrp="1" noRot="1" noChangeAspect="1" noMove="1" noResize="1" noEditPoints="1" noAdjustHandles="1" noChangeArrowheads="1" noChangeShapeType="1" noTextEdit="1"/>
              </p:cNvSpPr>
              <p:nvPr>
                <p:ph idx="1"/>
              </p:nvPr>
            </p:nvSpPr>
            <p:spPr>
              <a:xfrm>
                <a:off x="1371600" y="715876"/>
                <a:ext cx="9726929" cy="6203488"/>
              </a:xfrm>
              <a:blipFill>
                <a:blip r:embed="rId2"/>
                <a:stretch>
                  <a:fillRect l="-627" t="-491" r="-877"/>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1EBA42C0-CB55-79C4-8554-7E1FF5C5A3C3}"/>
              </a:ext>
            </a:extLst>
          </p:cNvPr>
          <p:cNvSpPr txBox="1"/>
          <p:nvPr/>
        </p:nvSpPr>
        <p:spPr>
          <a:xfrm>
            <a:off x="1371600" y="115457"/>
            <a:ext cx="6097904" cy="584775"/>
          </a:xfrm>
          <a:prstGeom prst="rect">
            <a:avLst/>
          </a:prstGeom>
          <a:solidFill>
            <a:srgbClr val="FFFF00"/>
          </a:solidFill>
        </p:spPr>
        <p:txBody>
          <a:bodyPr wrap="square">
            <a:spAutoFit/>
          </a:bodyPr>
          <a:lstStyle/>
          <a:p>
            <a:pPr>
              <a:spcAft>
                <a:spcPts val="1800"/>
              </a:spcAft>
            </a:pPr>
            <a:r>
              <a:rPr lang="en-US" sz="3200" dirty="0">
                <a:ea typeface="Calibri" panose="020F0502020204030204" pitchFamily="34" charset="0"/>
                <a:cs typeface="Times New Roman" panose="02020603050405020304" pitchFamily="18" charset="0"/>
              </a:rPr>
              <a:t>Open Addressing (Closed Hashing)</a:t>
            </a:r>
          </a:p>
        </p:txBody>
      </p:sp>
    </p:spTree>
    <p:extLst>
      <p:ext uri="{BB962C8B-B14F-4D97-AF65-F5344CB8AC3E}">
        <p14:creationId xmlns:p14="http://schemas.microsoft.com/office/powerpoint/2010/main" val="3137916967"/>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2971" y="3713548"/>
            <a:ext cx="10335552" cy="1812039"/>
          </a:xfrm>
          <a:prstGeom prst="rect">
            <a:avLst/>
          </a:prstGeom>
          <a:solidFill>
            <a:srgbClr val="FFFF00"/>
          </a:solidFill>
        </p:spPr>
        <p:txBody>
          <a:bodyPr wrap="square" rtlCol="0">
            <a:spAutoFit/>
          </a:bodyPr>
          <a:lstStyle/>
          <a:p>
            <a:endParaRPr lang="en-US" dirty="0"/>
          </a:p>
        </p:txBody>
      </p:sp>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602376" y="1332413"/>
            <a:ext cx="9239795" cy="5094514"/>
          </a:xfrm>
        </p:spPr>
        <p:txBody>
          <a:bodyPr>
            <a:normAutofit/>
          </a:bodyPr>
          <a:lstStyle/>
          <a:p>
            <a:pPr marL="0" indent="0">
              <a:lnSpc>
                <a:spcPct val="120000"/>
              </a:lnSpc>
              <a:spcBef>
                <a:spcPts val="0"/>
              </a:spcBef>
              <a:spcAft>
                <a:spcPts val="1200"/>
              </a:spcAft>
              <a:buNone/>
            </a:pPr>
            <a:r>
              <a:rPr lang="en-US" sz="2400" dirty="0">
                <a:latin typeface="Times New Roman" panose="02020603050405020304" pitchFamily="18" charset="0"/>
                <a:cs typeface="Times New Roman" panose="02020603050405020304" pitchFamily="18" charset="0"/>
              </a:rPr>
              <a:t>Double hashing</a:t>
            </a:r>
          </a:p>
          <a:p>
            <a:pPr>
              <a:lnSpc>
                <a:spcPct val="120000"/>
              </a:lnSpc>
              <a:spcBef>
                <a:spcPts val="0"/>
              </a:spcBef>
              <a:spcAft>
                <a:spcPts val="1200"/>
              </a:spcAft>
            </a:pPr>
            <a:r>
              <a:rPr lang="en-US" sz="2400" dirty="0">
                <a:latin typeface="Times New Roman" panose="02020603050405020304" pitchFamily="18" charset="0"/>
                <a:cs typeface="Times New Roman" panose="02020603050405020304" pitchFamily="18" charset="0"/>
              </a:rPr>
              <a:t>Uses a hashing function of the form</a:t>
            </a:r>
          </a:p>
          <a:p>
            <a:pPr marL="0" indent="0">
              <a:lnSpc>
                <a:spcPct val="120000"/>
              </a:lnSpc>
              <a:spcBef>
                <a:spcPts val="0"/>
              </a:spcBef>
              <a:spcAft>
                <a:spcPts val="1200"/>
              </a:spcAft>
              <a:buNone/>
            </a:pPr>
            <a:r>
              <a:rPr lang="en-US" sz="2400" dirty="0">
                <a:solidFill>
                  <a:srgbClr val="0000FF"/>
                </a:solidFill>
                <a:latin typeface="Times New Roman" panose="02020603050405020304" pitchFamily="18" charset="0"/>
                <a:cs typeface="Times New Roman" panose="02020603050405020304" pitchFamily="18" charset="0"/>
              </a:rPr>
              <a:t>      h(k, </a:t>
            </a:r>
            <a:r>
              <a:rPr lang="en-US" sz="2400" dirty="0" err="1">
                <a:solidFill>
                  <a:srgbClr val="0000FF"/>
                </a:solidFill>
                <a:latin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cs typeface="Times New Roman" panose="02020603050405020304" pitchFamily="18" charset="0"/>
              </a:rPr>
              <a:t>) = (h</a:t>
            </a:r>
            <a:r>
              <a:rPr lang="en-US" sz="2400" baseline="-25000" dirty="0">
                <a:solidFill>
                  <a:srgbClr val="0000FF"/>
                </a:solidFill>
                <a:cs typeface="Times New Roman" panose="02020603050405020304" pitchFamily="18" charset="0"/>
              </a:rPr>
              <a:t>1</a:t>
            </a:r>
            <a:r>
              <a:rPr lang="en-US" sz="2400" dirty="0">
                <a:solidFill>
                  <a:srgbClr val="0000FF"/>
                </a:solidFill>
                <a:latin typeface="Times New Roman" panose="02020603050405020304" pitchFamily="18" charset="0"/>
                <a:cs typeface="Times New Roman" panose="02020603050405020304" pitchFamily="18" charset="0"/>
              </a:rPr>
              <a:t>(k) + </a:t>
            </a:r>
            <a:r>
              <a:rPr lang="en-US" sz="2400" dirty="0" err="1">
                <a:solidFill>
                  <a:srgbClr val="0000FF"/>
                </a:solidFill>
                <a:latin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cs typeface="Times New Roman" panose="02020603050405020304" pitchFamily="18" charset="0"/>
              </a:rPr>
              <a:t> h</a:t>
            </a:r>
            <a:r>
              <a:rPr lang="en-US" sz="2400" baseline="-25000" dirty="0">
                <a:solidFill>
                  <a:srgbClr val="0000FF"/>
                </a:solidFill>
                <a:latin typeface="Times New Roman" panose="02020603050405020304" pitchFamily="18" charset="0"/>
                <a:cs typeface="Times New Roman" panose="02020603050405020304" pitchFamily="18" charset="0"/>
              </a:rPr>
              <a:t>2</a:t>
            </a:r>
            <a:r>
              <a:rPr lang="en-US" sz="2400" dirty="0">
                <a:solidFill>
                  <a:srgbClr val="0000FF"/>
                </a:solidFill>
                <a:latin typeface="Times New Roman" panose="02020603050405020304" pitchFamily="18" charset="0"/>
                <a:cs typeface="Times New Roman" panose="02020603050405020304" pitchFamily="18" charset="0"/>
              </a:rPr>
              <a:t>(k) ) mod m,   </a:t>
            </a:r>
          </a:p>
          <a:p>
            <a:pPr marL="461963" indent="-461963">
              <a:lnSpc>
                <a:spcPct val="120000"/>
              </a:lnSpc>
              <a:spcBef>
                <a:spcPts val="0"/>
              </a:spcBef>
              <a:spcAft>
                <a:spcPts val="1200"/>
              </a:spcAft>
              <a:buNone/>
            </a:pPr>
            <a:r>
              <a:rPr lang="en-US" sz="2400" dirty="0">
                <a:latin typeface="Times New Roman" panose="02020603050405020304" pitchFamily="18" charset="0"/>
                <a:cs typeface="Times New Roman" panose="02020603050405020304" pitchFamily="18" charset="0"/>
              </a:rPr>
              <a:t>      where h</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and h</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are auxiliary hash functions.</a:t>
            </a:r>
          </a:p>
          <a:p>
            <a:pPr>
              <a:lnSpc>
                <a:spcPct val="120000"/>
              </a:lnSpc>
              <a:spcBef>
                <a:spcPts val="0"/>
              </a:spcBef>
              <a:spcAft>
                <a:spcPts val="1200"/>
              </a:spcAft>
            </a:pPr>
            <a:r>
              <a:rPr lang="en-US" sz="2400" dirty="0">
                <a:solidFill>
                  <a:srgbClr val="0000FF"/>
                </a:solidFill>
                <a:latin typeface="Times New Roman" panose="02020603050405020304" pitchFamily="18" charset="0"/>
                <a:cs typeface="Times New Roman" panose="02020603050405020304" pitchFamily="18" charset="0"/>
              </a:rPr>
              <a:t>The initial position probed is T[h</a:t>
            </a:r>
            <a:r>
              <a:rPr lang="en-US" sz="2400" baseline="-25000" dirty="0">
                <a:solidFill>
                  <a:srgbClr val="0000FF"/>
                </a:solidFill>
                <a:cs typeface="Times New Roman" panose="02020603050405020304" pitchFamily="18" charset="0"/>
              </a:rPr>
              <a:t>1 </a:t>
            </a:r>
            <a:r>
              <a:rPr lang="en-US" sz="2400" dirty="0">
                <a:solidFill>
                  <a:srgbClr val="0000FF"/>
                </a:solidFill>
                <a:latin typeface="Times New Roman" panose="02020603050405020304" pitchFamily="18" charset="0"/>
                <a:cs typeface="Times New Roman" panose="02020603050405020304" pitchFamily="18" charset="0"/>
              </a:rPr>
              <a:t>(k)]; successive probe positions are offset from previous positions by the amount h</a:t>
            </a:r>
            <a:r>
              <a:rPr lang="en-US" sz="2400" baseline="-25000" dirty="0">
                <a:solidFill>
                  <a:srgbClr val="0000FF"/>
                </a:solidFill>
                <a:cs typeface="Times New Roman" panose="02020603050405020304" pitchFamily="18" charset="0"/>
              </a:rPr>
              <a:t>2 </a:t>
            </a:r>
            <a:r>
              <a:rPr lang="en-US" sz="2400" dirty="0">
                <a:solidFill>
                  <a:srgbClr val="0000FF"/>
                </a:solidFill>
                <a:latin typeface="Times New Roman" panose="02020603050405020304" pitchFamily="18" charset="0"/>
                <a:cs typeface="Times New Roman" panose="02020603050405020304" pitchFamily="18" charset="0"/>
              </a:rPr>
              <a:t>(k), modulo m.  </a:t>
            </a:r>
            <a:r>
              <a:rPr lang="en-US" sz="2400" dirty="0">
                <a:latin typeface="Times New Roman" panose="02020603050405020304" pitchFamily="18" charset="0"/>
                <a:cs typeface="Times New Roman" panose="02020603050405020304" pitchFamily="18" charset="0"/>
              </a:rPr>
              <a:t>Thus the probe sequence depends in two ways upon the key k, since the initial probe position, the offset, or both, may vary. </a:t>
            </a:r>
          </a:p>
          <a:p>
            <a:pPr>
              <a:lnSpc>
                <a:spcPct val="120000"/>
              </a:lnSpc>
              <a:spcBef>
                <a:spcPts val="0"/>
              </a:spcBef>
              <a:spcAft>
                <a:spcPts val="1200"/>
              </a:spcAft>
            </a:pPr>
            <a:r>
              <a:rPr lang="en-US" sz="2400" dirty="0">
                <a:latin typeface="Times New Roman" panose="02020603050405020304" pitchFamily="18" charset="0"/>
                <a:cs typeface="Times New Roman" panose="02020603050405020304" pitchFamily="18" charset="0"/>
              </a:rPr>
              <a:t>The following figure gives an example of insertion by double hashing.</a:t>
            </a:r>
          </a:p>
          <a:p>
            <a:pPr>
              <a:lnSpc>
                <a:spcPct val="120000"/>
              </a:lnSpc>
              <a:spcBef>
                <a:spcPts val="0"/>
              </a:spcBef>
              <a:spcAft>
                <a:spcPts val="1200"/>
              </a:spcAft>
            </a:pPr>
            <a:endParaRPr lang="en-US" sz="2400" dirty="0">
              <a:latin typeface="Times New Roman" panose="02020603050405020304" pitchFamily="18" charset="0"/>
              <a:cs typeface="Times New Roman" panose="02020603050405020304" pitchFamily="18" charset="0"/>
            </a:endParaRPr>
          </a:p>
          <a:p>
            <a:pPr>
              <a:lnSpc>
                <a:spcPct val="120000"/>
              </a:lnSpc>
              <a:spcBef>
                <a:spcPts val="0"/>
              </a:spcBef>
              <a:spcAft>
                <a:spcPts val="1200"/>
              </a:spcAft>
            </a:pPr>
            <a:endParaRPr lang="en-US" sz="2400" dirty="0">
              <a:latin typeface="Times New Roman" panose="02020603050405020304" pitchFamily="18" charset="0"/>
              <a:cs typeface="Times New Roman" panose="02020603050405020304" pitchFamily="18" charset="0"/>
            </a:endParaRPr>
          </a:p>
          <a:p>
            <a:pPr>
              <a:lnSpc>
                <a:spcPct val="120000"/>
              </a:lnSpc>
              <a:spcBef>
                <a:spcPts val="0"/>
              </a:spcBef>
              <a:spcAft>
                <a:spcPts val="1200"/>
              </a:spcAft>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4" name="Picture 3" descr="Image result for smiley face images">
            <a:extLst>
              <a:ext uri="{FF2B5EF4-FFF2-40B4-BE49-F238E27FC236}">
                <a16:creationId xmlns:a16="http://schemas.microsoft.com/office/drawing/2014/main" id="{3022BA45-C3A5-43D1-855F-82758AFAE59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71310">
            <a:off x="761045" y="1308058"/>
            <a:ext cx="577659" cy="38290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6EA712D-C7EC-B932-B18F-165450757A69}"/>
              </a:ext>
            </a:extLst>
          </p:cNvPr>
          <p:cNvSpPr txBox="1"/>
          <p:nvPr/>
        </p:nvSpPr>
        <p:spPr>
          <a:xfrm>
            <a:off x="1490237" y="275477"/>
            <a:ext cx="6097904" cy="584775"/>
          </a:xfrm>
          <a:prstGeom prst="rect">
            <a:avLst/>
          </a:prstGeom>
          <a:solidFill>
            <a:srgbClr val="FFFF00"/>
          </a:solidFill>
        </p:spPr>
        <p:txBody>
          <a:bodyPr wrap="square">
            <a:spAutoFit/>
          </a:bodyPr>
          <a:lstStyle/>
          <a:p>
            <a:pPr>
              <a:spcAft>
                <a:spcPts val="1800"/>
              </a:spcAft>
            </a:pPr>
            <a:r>
              <a:rPr lang="en-US" sz="3200" dirty="0">
                <a:ea typeface="Calibri" panose="020F0502020204030204" pitchFamily="34" charset="0"/>
                <a:cs typeface="Times New Roman" panose="02020603050405020304" pitchFamily="18" charset="0"/>
              </a:rPr>
              <a:t>Open Addressing (Closed Hashing)</a:t>
            </a:r>
          </a:p>
        </p:txBody>
      </p:sp>
    </p:spTree>
    <p:extLst>
      <p:ext uri="{BB962C8B-B14F-4D97-AF65-F5344CB8AC3E}">
        <p14:creationId xmlns:p14="http://schemas.microsoft.com/office/powerpoint/2010/main" val="1395517250"/>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2C05AB4-5827-41B5-874C-A5300D16B3FB}"/>
              </a:ext>
            </a:extLst>
          </p:cNvPr>
          <p:cNvGraphicFramePr>
            <a:graphicFrameLocks noGrp="1"/>
          </p:cNvGraphicFramePr>
          <p:nvPr/>
        </p:nvGraphicFramePr>
        <p:xfrm>
          <a:off x="2032000" y="719666"/>
          <a:ext cx="2078446" cy="4820920"/>
        </p:xfrm>
        <a:graphic>
          <a:graphicData uri="http://schemas.openxmlformats.org/drawingml/2006/table">
            <a:tbl>
              <a:tblPr firstRow="1" bandRow="1">
                <a:tableStyleId>{5C22544A-7EE6-4342-B048-85BDC9FD1C3A}</a:tableStyleId>
              </a:tblPr>
              <a:tblGrid>
                <a:gridCol w="1039223">
                  <a:extLst>
                    <a:ext uri="{9D8B030D-6E8A-4147-A177-3AD203B41FA5}">
                      <a16:colId xmlns:a16="http://schemas.microsoft.com/office/drawing/2014/main" val="2104672733"/>
                    </a:ext>
                  </a:extLst>
                </a:gridCol>
                <a:gridCol w="1039223">
                  <a:extLst>
                    <a:ext uri="{9D8B030D-6E8A-4147-A177-3AD203B41FA5}">
                      <a16:colId xmlns:a16="http://schemas.microsoft.com/office/drawing/2014/main" val="213860052"/>
                    </a:ext>
                  </a:extLst>
                </a:gridCol>
              </a:tblGrid>
              <a:tr h="370840">
                <a:tc>
                  <a:txBody>
                    <a:bodyPr/>
                    <a:lstStyle/>
                    <a:p>
                      <a:pPr algn="r"/>
                      <a:r>
                        <a:rPr lang="en-US" b="0" dirty="0">
                          <a:solidFill>
                            <a:schemeClr val="tx1"/>
                          </a:solidFill>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54017766"/>
                  </a:ext>
                </a:extLst>
              </a:tr>
              <a:tr h="370840">
                <a:tc>
                  <a:txBody>
                    <a:bodyPr/>
                    <a:lstStyle/>
                    <a:p>
                      <a:pPr algn="r"/>
                      <a:r>
                        <a:rPr lang="en-US" dirty="0">
                          <a:solidFill>
                            <a:schemeClr val="tx1"/>
                          </a:solidFill>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89806621"/>
                  </a:ext>
                </a:extLst>
              </a:tr>
              <a:tr h="370840">
                <a:tc>
                  <a:txBody>
                    <a:bodyPr/>
                    <a:lstStyle/>
                    <a:p>
                      <a:pPr algn="r"/>
                      <a:r>
                        <a:rPr lang="en-US" dirty="0">
                          <a:solidFill>
                            <a:schemeClr val="tx1"/>
                          </a:solidFill>
                        </a:rPr>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64711772"/>
                  </a:ext>
                </a:extLst>
              </a:tr>
              <a:tr h="370840">
                <a:tc>
                  <a:txBody>
                    <a:bodyPr/>
                    <a:lstStyle/>
                    <a:p>
                      <a:pPr algn="r"/>
                      <a:r>
                        <a:rPr lang="en-US" dirty="0">
                          <a:solidFill>
                            <a:schemeClr val="tx1"/>
                          </a:solidFill>
                        </a:rPr>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54836302"/>
                  </a:ext>
                </a:extLst>
              </a:tr>
              <a:tr h="370840">
                <a:tc>
                  <a:txBody>
                    <a:bodyPr/>
                    <a:lstStyle/>
                    <a:p>
                      <a:pPr algn="r"/>
                      <a:r>
                        <a:rPr lang="en-US" dirty="0">
                          <a:solidFill>
                            <a:schemeClr val="tx1"/>
                          </a:solidFill>
                        </a:rPr>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20624550"/>
                  </a:ext>
                </a:extLst>
              </a:tr>
              <a:tr h="370840">
                <a:tc>
                  <a:txBody>
                    <a:bodyPr/>
                    <a:lstStyle/>
                    <a:p>
                      <a:pPr algn="r"/>
                      <a:r>
                        <a:rPr lang="en-US" dirty="0">
                          <a:solidFill>
                            <a:schemeClr val="tx1"/>
                          </a:solidFill>
                        </a:rPr>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37143182"/>
                  </a:ext>
                </a:extLst>
              </a:tr>
              <a:tr h="370840">
                <a:tc>
                  <a:txBody>
                    <a:bodyPr/>
                    <a:lstStyle/>
                    <a:p>
                      <a:pPr algn="r"/>
                      <a:r>
                        <a:rPr lang="en-US" dirty="0">
                          <a:solidFill>
                            <a:schemeClr val="tx1"/>
                          </a:solidFill>
                        </a:rPr>
                        <a:t>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6341905"/>
                  </a:ext>
                </a:extLst>
              </a:tr>
              <a:tr h="370840">
                <a:tc>
                  <a:txBody>
                    <a:bodyPr/>
                    <a:lstStyle/>
                    <a:p>
                      <a:pPr algn="r"/>
                      <a:r>
                        <a:rPr lang="en-US" dirty="0">
                          <a:solidFill>
                            <a:schemeClr val="tx1"/>
                          </a:solidFill>
                        </a:rPr>
                        <a:t>7</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1597283"/>
                  </a:ext>
                </a:extLst>
              </a:tr>
              <a:tr h="370840">
                <a:tc>
                  <a:txBody>
                    <a:bodyPr/>
                    <a:lstStyle/>
                    <a:p>
                      <a:pPr algn="r"/>
                      <a:r>
                        <a:rPr lang="en-US" dirty="0">
                          <a:solidFill>
                            <a:schemeClr val="tx1"/>
                          </a:solidFill>
                        </a:rPr>
                        <a:t>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5341032"/>
                  </a:ext>
                </a:extLst>
              </a:tr>
              <a:tr h="370840">
                <a:tc>
                  <a:txBody>
                    <a:bodyPr/>
                    <a:lstStyle/>
                    <a:p>
                      <a:pPr algn="r"/>
                      <a:r>
                        <a:rPr lang="en-US" dirty="0">
                          <a:solidFill>
                            <a:schemeClr val="tx1"/>
                          </a:solidFill>
                        </a:rPr>
                        <a:t>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82613331"/>
                  </a:ext>
                </a:extLst>
              </a:tr>
              <a:tr h="370840">
                <a:tc>
                  <a:txBody>
                    <a:bodyPr/>
                    <a:lstStyle/>
                    <a:p>
                      <a:pPr algn="r"/>
                      <a:r>
                        <a:rPr lang="en-US" dirty="0">
                          <a:solidFill>
                            <a:schemeClr val="tx1"/>
                          </a:solidFill>
                        </a:rPr>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64210284"/>
                  </a:ext>
                </a:extLst>
              </a:tr>
              <a:tr h="370840">
                <a:tc>
                  <a:txBody>
                    <a:bodyPr/>
                    <a:lstStyle/>
                    <a:p>
                      <a:pPr algn="r"/>
                      <a:r>
                        <a:rPr lang="en-US" dirty="0">
                          <a:solidFill>
                            <a:schemeClr val="tx1"/>
                          </a:solidFill>
                        </a:rPr>
                        <a:t>11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9780565"/>
                  </a:ext>
                </a:extLst>
              </a:tr>
              <a:tr h="370840">
                <a:tc>
                  <a:txBody>
                    <a:bodyPr/>
                    <a:lstStyle/>
                    <a:p>
                      <a:pPr algn="r"/>
                      <a:r>
                        <a:rPr lang="en-US" dirty="0">
                          <a:solidFill>
                            <a:schemeClr val="tx1"/>
                          </a:solidFill>
                        </a:rPr>
                        <a:t>12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34941365"/>
                  </a:ext>
                </a:extLst>
              </a:tr>
            </a:tbl>
          </a:graphicData>
        </a:graphic>
      </p:graphicFrame>
      <p:cxnSp>
        <p:nvCxnSpPr>
          <p:cNvPr id="4" name="Connector: Curved 3">
            <a:extLst>
              <a:ext uri="{FF2B5EF4-FFF2-40B4-BE49-F238E27FC236}">
                <a16:creationId xmlns:a16="http://schemas.microsoft.com/office/drawing/2014/main" id="{3361D5E4-5843-4C3A-9BC1-0F4117088E9A}"/>
              </a:ext>
            </a:extLst>
          </p:cNvPr>
          <p:cNvCxnSpPr>
            <a:cxnSpLocks/>
          </p:cNvCxnSpPr>
          <p:nvPr/>
        </p:nvCxnSpPr>
        <p:spPr>
          <a:xfrm>
            <a:off x="4110446" y="1306289"/>
            <a:ext cx="478971" cy="1112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Curved 27">
            <a:extLst>
              <a:ext uri="{FF2B5EF4-FFF2-40B4-BE49-F238E27FC236}">
                <a16:creationId xmlns:a16="http://schemas.microsoft.com/office/drawing/2014/main" id="{6346BA84-1F41-4B66-AD1D-5751F11D5513}"/>
              </a:ext>
            </a:extLst>
          </p:cNvPr>
          <p:cNvCxnSpPr>
            <a:cxnSpLocks/>
          </p:cNvCxnSpPr>
          <p:nvPr/>
        </p:nvCxnSpPr>
        <p:spPr>
          <a:xfrm rot="5400000">
            <a:off x="3671874" y="1755989"/>
            <a:ext cx="1356118" cy="478968"/>
          </a:xfrm>
          <a:prstGeom prst="curvedConnector3">
            <a:avLst>
              <a:gd name="adj1" fmla="val 988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Curved 33">
            <a:extLst>
              <a:ext uri="{FF2B5EF4-FFF2-40B4-BE49-F238E27FC236}">
                <a16:creationId xmlns:a16="http://schemas.microsoft.com/office/drawing/2014/main" id="{DCCF0C05-7001-4122-ABE3-075AAA48CA88}"/>
              </a:ext>
            </a:extLst>
          </p:cNvPr>
          <p:cNvCxnSpPr>
            <a:cxnSpLocks/>
          </p:cNvCxnSpPr>
          <p:nvPr/>
        </p:nvCxnSpPr>
        <p:spPr>
          <a:xfrm>
            <a:off x="4093029" y="2808518"/>
            <a:ext cx="478971" cy="1112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FA9C9F47-1969-4CE7-AF81-511F583797C8}"/>
              </a:ext>
            </a:extLst>
          </p:cNvPr>
          <p:cNvCxnSpPr>
            <a:cxnSpLocks/>
          </p:cNvCxnSpPr>
          <p:nvPr/>
        </p:nvCxnSpPr>
        <p:spPr>
          <a:xfrm rot="5400000">
            <a:off x="3654454" y="3262571"/>
            <a:ext cx="1356118" cy="478968"/>
          </a:xfrm>
          <a:prstGeom prst="curvedConnector3">
            <a:avLst>
              <a:gd name="adj1" fmla="val 98805"/>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C57CCCF1-1538-4E24-8AB9-EFBEA35630D2}"/>
                  </a:ext>
                </a:extLst>
              </p:cNvPr>
              <p:cNvSpPr txBox="1"/>
              <p:nvPr/>
            </p:nvSpPr>
            <p:spPr>
              <a:xfrm>
                <a:off x="4937762" y="239623"/>
                <a:ext cx="5589268" cy="6586418"/>
              </a:xfrm>
              <a:prstGeom prst="rect">
                <a:avLst/>
              </a:prstGeom>
              <a:solidFill>
                <a:srgbClr val="FFFF00"/>
              </a:solidFill>
            </p:spPr>
            <p:txBody>
              <a:bodyPr wrap="square" rtlCol="0">
                <a:spAutoFit/>
              </a:bodyPr>
              <a:lstStyle/>
              <a:p>
                <a:r>
                  <a:rPr lang="en-US" sz="2200" dirty="0">
                    <a:latin typeface="Times New Roman" panose="02020603050405020304" pitchFamily="18" charset="0"/>
                    <a:cs typeface="Times New Roman" panose="02020603050405020304" pitchFamily="18" charset="0"/>
                  </a:rPr>
                  <a:t>Figure:  Insertion by double hashing </a:t>
                </a:r>
                <a:r>
                  <a:rPr lang="en-US" sz="2400" dirty="0">
                    <a:solidFill>
                      <a:srgbClr val="0000FF"/>
                    </a:solidFill>
                    <a:latin typeface="Times New Roman" panose="02020603050405020304" pitchFamily="18" charset="0"/>
                    <a:cs typeface="Times New Roman" panose="02020603050405020304" pitchFamily="18" charset="0"/>
                  </a:rPr>
                  <a:t>h(k, </a:t>
                </a:r>
                <a:r>
                  <a:rPr lang="en-US" sz="2400" dirty="0" err="1">
                    <a:solidFill>
                      <a:srgbClr val="0000FF"/>
                    </a:solidFill>
                    <a:latin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cs typeface="Times New Roman" panose="02020603050405020304" pitchFamily="18" charset="0"/>
                  </a:rPr>
                  <a:t>) = (h</a:t>
                </a:r>
                <a:r>
                  <a:rPr lang="en-US" sz="2400" baseline="-25000" dirty="0">
                    <a:solidFill>
                      <a:srgbClr val="0000FF"/>
                    </a:solidFill>
                    <a:cs typeface="Times New Roman" panose="02020603050405020304" pitchFamily="18" charset="0"/>
                  </a:rPr>
                  <a:t>1</a:t>
                </a:r>
                <a:r>
                  <a:rPr lang="en-US" sz="2400" dirty="0">
                    <a:solidFill>
                      <a:srgbClr val="0000FF"/>
                    </a:solidFill>
                    <a:latin typeface="Times New Roman" panose="02020603050405020304" pitchFamily="18" charset="0"/>
                    <a:cs typeface="Times New Roman" panose="02020603050405020304" pitchFamily="18" charset="0"/>
                  </a:rPr>
                  <a:t>(k) + </a:t>
                </a:r>
                <a:r>
                  <a:rPr lang="en-US" sz="2400" dirty="0" err="1">
                    <a:solidFill>
                      <a:srgbClr val="0000FF"/>
                    </a:solidFill>
                    <a:latin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cs typeface="Times New Roman" panose="02020603050405020304" pitchFamily="18" charset="0"/>
                  </a:rPr>
                  <a:t> h</a:t>
                </a:r>
                <a:r>
                  <a:rPr lang="en-US" sz="2400" baseline="-25000" dirty="0">
                    <a:solidFill>
                      <a:srgbClr val="0000FF"/>
                    </a:solidFill>
                    <a:latin typeface="Times New Roman" panose="02020603050405020304" pitchFamily="18" charset="0"/>
                    <a:cs typeface="Times New Roman" panose="02020603050405020304" pitchFamily="18" charset="0"/>
                  </a:rPr>
                  <a:t>2</a:t>
                </a:r>
                <a:r>
                  <a:rPr lang="en-US" sz="2400" dirty="0">
                    <a:solidFill>
                      <a:srgbClr val="0000FF"/>
                    </a:solidFill>
                    <a:latin typeface="Times New Roman" panose="02020603050405020304" pitchFamily="18" charset="0"/>
                    <a:cs typeface="Times New Roman" panose="02020603050405020304" pitchFamily="18" charset="0"/>
                  </a:rPr>
                  <a:t>(k) ) mod m.</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Choose a hash table of size m = 13,             h</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(k) = k mod 13 and h</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(k) = 1 + (k mod 11).  </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79</a:t>
                </a:r>
                <a:r>
                  <a:rPr lang="en-US" sz="2200" dirty="0">
                    <a:ea typeface="Cambria Math" panose="02040503050406030204" pitchFamily="18" charset="0"/>
                  </a:rPr>
                  <a:t> </a:t>
                </a:r>
                <a14:m>
                  <m:oMath xmlns:m="http://schemas.openxmlformats.org/officeDocument/2006/math">
                    <m:r>
                      <a:rPr lang="en-US" sz="2200" i="1" smtClean="0">
                        <a:latin typeface="Cambria Math" panose="02040503050406030204" pitchFamily="18" charset="0"/>
                        <a:ea typeface="Cambria Math" panose="02040503050406030204" pitchFamily="18" charset="0"/>
                      </a:rPr>
                      <m:t>≡</m:t>
                    </m:r>
                  </m:oMath>
                </a14:m>
                <a:r>
                  <a:rPr lang="en-US" sz="2200" dirty="0">
                    <a:latin typeface="Times New Roman" panose="02020603050405020304" pitchFamily="18" charset="0"/>
                    <a:cs typeface="Times New Roman" panose="02020603050405020304" pitchFamily="18" charset="0"/>
                  </a:rPr>
                  <a:t>  1 mod 13. 79</a:t>
                </a:r>
                <a:r>
                  <a:rPr lang="en-US" sz="2200" dirty="0">
                    <a:ea typeface="Cambria Math" panose="02040503050406030204" pitchFamily="18" charset="0"/>
                  </a:rPr>
                  <a:t> </a:t>
                </a:r>
                <a14:m>
                  <m:oMath xmlns:m="http://schemas.openxmlformats.org/officeDocument/2006/math">
                    <m:r>
                      <a:rPr lang="en-US" sz="2200" i="1">
                        <a:latin typeface="Cambria Math" panose="02040503050406030204" pitchFamily="18" charset="0"/>
                        <a:ea typeface="Cambria Math" panose="02040503050406030204" pitchFamily="18" charset="0"/>
                      </a:rPr>
                      <m:t>≡</m:t>
                    </m:r>
                  </m:oMath>
                </a14:m>
                <a:r>
                  <a:rPr lang="en-US" sz="2200" dirty="0">
                    <a:latin typeface="Times New Roman" panose="02020603050405020304" pitchFamily="18" charset="0"/>
                    <a:cs typeface="Times New Roman" panose="02020603050405020304" pitchFamily="18" charset="0"/>
                  </a:rPr>
                  <a:t>  8 mod 11. </a:t>
                </a:r>
              </a:p>
              <a:p>
                <a:r>
                  <a:rPr lang="en-US" sz="2200" dirty="0">
                    <a:latin typeface="Times New Roman" panose="02020603050405020304" pitchFamily="18" charset="0"/>
                    <a:cs typeface="Times New Roman" panose="02020603050405020304" pitchFamily="18" charset="0"/>
                  </a:rPr>
                  <a:t>h(79) = (1 + 0*(1+8)) mod 13 = 1. </a:t>
                </a:r>
              </a:p>
              <a:p>
                <a:r>
                  <a:rPr lang="en-US" sz="2200" dirty="0">
                    <a:latin typeface="Times New Roman" panose="02020603050405020304" pitchFamily="18" charset="0"/>
                    <a:cs typeface="Times New Roman" panose="02020603050405020304" pitchFamily="18" charset="0"/>
                  </a:rPr>
                  <a:t>Insert 79 in slot 1.</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98</a:t>
                </a:r>
                <a:r>
                  <a:rPr lang="en-US" sz="2200" dirty="0">
                    <a:ea typeface="Cambria Math" panose="02040503050406030204" pitchFamily="18" charset="0"/>
                  </a:rPr>
                  <a:t> </a:t>
                </a:r>
                <a14:m>
                  <m:oMath xmlns:m="http://schemas.openxmlformats.org/officeDocument/2006/math">
                    <m:r>
                      <a:rPr lang="en-US" sz="2200" i="1" smtClean="0">
                        <a:latin typeface="Cambria Math" panose="02040503050406030204" pitchFamily="18" charset="0"/>
                        <a:ea typeface="Cambria Math" panose="02040503050406030204" pitchFamily="18" charset="0"/>
                      </a:rPr>
                      <m:t>≡</m:t>
                    </m:r>
                  </m:oMath>
                </a14:m>
                <a:r>
                  <a:rPr lang="en-US" sz="2200" dirty="0">
                    <a:latin typeface="Times New Roman" panose="02020603050405020304" pitchFamily="18" charset="0"/>
                    <a:cs typeface="Times New Roman" panose="02020603050405020304" pitchFamily="18" charset="0"/>
                  </a:rPr>
                  <a:t>  7 mod 13. 98 </a:t>
                </a:r>
                <a14:m>
                  <m:oMath xmlns:m="http://schemas.openxmlformats.org/officeDocument/2006/math">
                    <m:r>
                      <a:rPr lang="en-US" sz="2200" i="1">
                        <a:latin typeface="Cambria Math" panose="02040503050406030204" pitchFamily="18" charset="0"/>
                        <a:ea typeface="Cambria Math" panose="02040503050406030204" pitchFamily="18" charset="0"/>
                      </a:rPr>
                      <m:t>≡</m:t>
                    </m:r>
                  </m:oMath>
                </a14:m>
                <a:r>
                  <a:rPr lang="en-US" sz="2200" dirty="0">
                    <a:latin typeface="Times New Roman" panose="02020603050405020304" pitchFamily="18" charset="0"/>
                    <a:cs typeface="Times New Roman" panose="02020603050405020304" pitchFamily="18" charset="0"/>
                  </a:rPr>
                  <a:t> 10 mod 11. Then</a:t>
                </a:r>
              </a:p>
              <a:p>
                <a:r>
                  <a:rPr lang="en-US" sz="2200" dirty="0">
                    <a:latin typeface="Times New Roman" panose="02020603050405020304" pitchFamily="18" charset="0"/>
                    <a:cs typeface="Times New Roman" panose="02020603050405020304" pitchFamily="18" charset="0"/>
                  </a:rPr>
                  <a:t>(7 + 0* (1+10)) mod 13 = 7.  72 is in slot 7.</a:t>
                </a:r>
              </a:p>
              <a:p>
                <a:r>
                  <a:rPr lang="en-US" sz="2200" dirty="0">
                    <a:latin typeface="Times New Roman" panose="02020603050405020304" pitchFamily="18" charset="0"/>
                    <a:cs typeface="Times New Roman" panose="02020603050405020304" pitchFamily="18" charset="0"/>
                  </a:rPr>
                  <a:t>(7 + 1* (1+10)) mod 13 = 5. Insert 98 in slot 5.</a:t>
                </a:r>
              </a:p>
              <a:p>
                <a:endParaRPr lang="en-US" sz="2200" dirty="0">
                  <a:latin typeface="Times New Roman" panose="02020603050405020304" pitchFamily="18" charset="0"/>
                  <a:cs typeface="Times New Roman" panose="02020603050405020304" pitchFamily="18" charset="0"/>
                </a:endParaRPr>
              </a:p>
              <a:p>
                <a:r>
                  <a:rPr lang="en-US" sz="2200" dirty="0">
                    <a:ea typeface="Cambria Math" panose="02040503050406030204" pitchFamily="18" charset="0"/>
                  </a:rPr>
                  <a:t>14 </a:t>
                </a:r>
                <a14:m>
                  <m:oMath xmlns:m="http://schemas.openxmlformats.org/officeDocument/2006/math">
                    <m:r>
                      <a:rPr lang="en-US" sz="2200" i="1" smtClean="0">
                        <a:latin typeface="Cambria Math" panose="02040503050406030204" pitchFamily="18" charset="0"/>
                        <a:ea typeface="Cambria Math" panose="02040503050406030204" pitchFamily="18" charset="0"/>
                      </a:rPr>
                      <m:t>≡</m:t>
                    </m:r>
                  </m:oMath>
                </a14:m>
                <a:r>
                  <a:rPr lang="en-US" sz="2200" dirty="0">
                    <a:latin typeface="Times New Roman" panose="02020603050405020304" pitchFamily="18" charset="0"/>
                    <a:cs typeface="Times New Roman" panose="02020603050405020304" pitchFamily="18" charset="0"/>
                  </a:rPr>
                  <a:t>  1 mod 13 and 14 </a:t>
                </a:r>
                <a14:m>
                  <m:oMath xmlns:m="http://schemas.openxmlformats.org/officeDocument/2006/math">
                    <m:r>
                      <a:rPr lang="en-US" sz="2200" i="1">
                        <a:latin typeface="Cambria Math" panose="02040503050406030204" pitchFamily="18" charset="0"/>
                        <a:ea typeface="Cambria Math" panose="02040503050406030204" pitchFamily="18" charset="0"/>
                      </a:rPr>
                      <m:t>≡</m:t>
                    </m:r>
                  </m:oMath>
                </a14:m>
                <a:r>
                  <a:rPr lang="en-US" sz="2200" dirty="0">
                    <a:latin typeface="Times New Roman" panose="02020603050405020304" pitchFamily="18" charset="0"/>
                    <a:cs typeface="Times New Roman" panose="02020603050405020304" pitchFamily="18" charset="0"/>
                  </a:rPr>
                  <a:t>  3 mod 11.</a:t>
                </a:r>
              </a:p>
              <a:p>
                <a:r>
                  <a:rPr lang="en-US" sz="2200" dirty="0">
                    <a:latin typeface="Times New Roman" panose="02020603050405020304" pitchFamily="18" charset="0"/>
                    <a:cs typeface="Times New Roman" panose="02020603050405020304" pitchFamily="18" charset="0"/>
                  </a:rPr>
                  <a:t>(1 + 0*(1 + 3)) mod 13 = 1, which has 79.</a:t>
                </a:r>
              </a:p>
              <a:p>
                <a:r>
                  <a:rPr lang="en-US" sz="2200" dirty="0">
                    <a:latin typeface="Times New Roman" panose="02020603050405020304" pitchFamily="18" charset="0"/>
                    <a:cs typeface="Times New Roman" panose="02020603050405020304" pitchFamily="18" charset="0"/>
                  </a:rPr>
                  <a:t>(1 + 1*(1 + 3)) mod 13 = 5, which has 98. </a:t>
                </a:r>
              </a:p>
              <a:p>
                <a:r>
                  <a:rPr lang="en-US" sz="2200" dirty="0">
                    <a:latin typeface="Times New Roman" panose="02020603050405020304" pitchFamily="18" charset="0"/>
                    <a:cs typeface="Times New Roman" panose="02020603050405020304" pitchFamily="18" charset="0"/>
                  </a:rPr>
                  <a:t>(1 + 2*(1 + 3)) = 9. Insert the key 14 into empty slot 9, after slots 1 and 5 have been examined and found to be already occupied.</a:t>
                </a:r>
              </a:p>
            </p:txBody>
          </p:sp>
        </mc:Choice>
        <mc:Fallback xmlns="">
          <p:sp>
            <p:nvSpPr>
              <p:cNvPr id="38" name="TextBox 37">
                <a:extLst>
                  <a:ext uri="{FF2B5EF4-FFF2-40B4-BE49-F238E27FC236}">
                    <a16:creationId xmlns:a16="http://schemas.microsoft.com/office/drawing/2014/main" id="{C57CCCF1-1538-4E24-8AB9-EFBEA35630D2}"/>
                  </a:ext>
                </a:extLst>
              </p:cNvPr>
              <p:cNvSpPr txBox="1">
                <a:spLocks noRot="1" noChangeAspect="1" noMove="1" noResize="1" noEditPoints="1" noAdjustHandles="1" noChangeArrowheads="1" noChangeShapeType="1" noTextEdit="1"/>
              </p:cNvSpPr>
              <p:nvPr/>
            </p:nvSpPr>
            <p:spPr>
              <a:xfrm>
                <a:off x="4937762" y="239623"/>
                <a:ext cx="5589268" cy="6586418"/>
              </a:xfrm>
              <a:prstGeom prst="rect">
                <a:avLst/>
              </a:prstGeom>
              <a:blipFill>
                <a:blip r:embed="rId2"/>
                <a:stretch>
                  <a:fillRect l="-1636" t="-740" r="-2290" b="-925"/>
                </a:stretch>
              </a:blipFill>
            </p:spPr>
            <p:txBody>
              <a:bodyPr/>
              <a:lstStyle/>
              <a:p>
                <a:r>
                  <a:rPr lang="en-US">
                    <a:noFill/>
                  </a:rPr>
                  <a:t> </a:t>
                </a:r>
              </a:p>
            </p:txBody>
          </p:sp>
        </mc:Fallback>
      </mc:AlternateContent>
      <p:pic>
        <p:nvPicPr>
          <p:cNvPr id="8" name="Picture 7" descr="Image result for smiley face images">
            <a:extLst>
              <a:ext uri="{FF2B5EF4-FFF2-40B4-BE49-F238E27FC236}">
                <a16:creationId xmlns:a16="http://schemas.microsoft.com/office/drawing/2014/main" id="{C5257A35-BDE2-497A-AB23-DC40FACF7A5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771310">
            <a:off x="761045" y="1308058"/>
            <a:ext cx="577659" cy="382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235445"/>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515291" y="179976"/>
            <a:ext cx="9326880" cy="1002121"/>
          </a:xfrm>
        </p:spPr>
        <p:txBody>
          <a:bodyPr>
            <a:normAutofit/>
          </a:bodyPr>
          <a:lstStyle/>
          <a:p>
            <a:r>
              <a:rPr lang="en-US" sz="2800" dirty="0">
                <a:latin typeface="+mn-lt"/>
              </a:rPr>
              <a:t>Analysis of Open-address Hashing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515291" y="1065350"/>
                <a:ext cx="9057459" cy="5612674"/>
              </a:xfrm>
            </p:spPr>
            <p:txBody>
              <a:bodyPr>
                <a:normAutofit fontScale="85000" lnSpcReduction="10000"/>
              </a:bodyPr>
              <a:lstStyle/>
              <a:p>
                <a:pPr marL="457200" indent="-457200">
                  <a:lnSpc>
                    <a:spcPct val="120000"/>
                  </a:lnSpc>
                  <a:spcBef>
                    <a:spcPts val="0"/>
                  </a:spcBef>
                  <a:spcAft>
                    <a:spcPts val="1200"/>
                  </a:spcAft>
                </a:pPr>
                <a:r>
                  <a:rPr lang="en-US" sz="2400" dirty="0">
                    <a:latin typeface="Times New Roman" panose="02020603050405020304" pitchFamily="18" charset="0"/>
                    <a:cs typeface="Times New Roman" panose="02020603050405020304" pitchFamily="18" charset="0"/>
                  </a:rPr>
                  <a:t>Consider the analysis of open addressing in terms of </a:t>
                </a:r>
                <a:r>
                  <a:rPr lang="en-US" sz="2400" dirty="0">
                    <a:solidFill>
                      <a:srgbClr val="0000FF"/>
                    </a:solidFill>
                    <a:latin typeface="Times New Roman" panose="02020603050405020304" pitchFamily="18" charset="0"/>
                    <a:cs typeface="Times New Roman" panose="02020603050405020304" pitchFamily="18" charset="0"/>
                  </a:rPr>
                  <a:t>the load factor </a:t>
                </a:r>
                <a14:m>
                  <m:oMath xmlns:m="http://schemas.openxmlformats.org/officeDocument/2006/math">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2400" dirty="0">
                    <a:solidFill>
                      <a:srgbClr val="0000FF"/>
                    </a:solidFill>
                    <a:latin typeface="Times New Roman" panose="02020603050405020304" pitchFamily="18" charset="0"/>
                    <a:cs typeface="Times New Roman" panose="02020603050405020304" pitchFamily="18" charset="0"/>
                  </a:rPr>
                  <a:t> of the hash table, as n and m go to infinity</a:t>
                </a:r>
                <a:r>
                  <a:rPr lang="en-US" sz="2400" dirty="0">
                    <a:latin typeface="Times New Roman" panose="02020603050405020304" pitchFamily="18" charset="0"/>
                    <a:cs typeface="Times New Roman" panose="02020603050405020304" pitchFamily="18" charset="0"/>
                  </a:rPr>
                  <a:t>. If n elements (i.e., keys) are stored in a table with m slots, the average number of elements per slot is </a:t>
                </a:r>
                <a14:m>
                  <m:oMath xmlns:m="http://schemas.openxmlformats.org/officeDocument/2006/math">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2400" dirty="0">
                    <a:solidFill>
                      <a:srgbClr val="0000FF"/>
                    </a:solidFill>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i="1" smtClean="0">
                            <a:solidFill>
                              <a:srgbClr val="0000FF"/>
                            </a:solidFill>
                            <a:latin typeface="Cambria Math" panose="02040503050406030204" pitchFamily="18" charset="0"/>
                            <a:cs typeface="Times New Roman" panose="02020603050405020304" pitchFamily="18" charset="0"/>
                          </a:rPr>
                        </m:ctrlPr>
                      </m:fPr>
                      <m:num>
                        <m:r>
                          <a:rPr lang="en-US" sz="2400" b="0" i="1" smtClean="0">
                            <a:solidFill>
                              <a:srgbClr val="0000FF"/>
                            </a:solidFill>
                            <a:latin typeface="Cambria Math" panose="02040503050406030204" pitchFamily="18" charset="0"/>
                            <a:cs typeface="Times New Roman" panose="02020603050405020304" pitchFamily="18" charset="0"/>
                          </a:rPr>
                          <m:t>𝑛</m:t>
                        </m:r>
                      </m:num>
                      <m:den>
                        <m:r>
                          <a:rPr lang="en-US" sz="2400" b="0" i="1" smtClean="0">
                            <a:solidFill>
                              <a:srgbClr val="0000FF"/>
                            </a:solidFill>
                            <a:latin typeface="Cambria Math" panose="02040503050406030204" pitchFamily="18" charset="0"/>
                            <a:cs typeface="Times New Roman" panose="02020603050405020304" pitchFamily="18" charset="0"/>
                          </a:rPr>
                          <m:t>𝑚</m:t>
                        </m:r>
                      </m:den>
                    </m:f>
                  </m:oMath>
                </a14:m>
                <a:r>
                  <a:rPr lang="en-US" sz="2400" dirty="0">
                    <a:solidFill>
                      <a:srgbClr val="0000FF"/>
                    </a:solidFill>
                    <a:latin typeface="Times New Roman" panose="02020603050405020304" pitchFamily="18" charset="0"/>
                    <a:cs typeface="Times New Roman" panose="02020603050405020304" pitchFamily="18" charset="0"/>
                  </a:rPr>
                  <a:t> .</a:t>
                </a:r>
              </a:p>
              <a:p>
                <a:pPr marL="457200" indent="-457200">
                  <a:lnSpc>
                    <a:spcPct val="120000"/>
                  </a:lnSpc>
                  <a:spcBef>
                    <a:spcPts val="0"/>
                  </a:spcBef>
                  <a:spcAft>
                    <a:spcPts val="1200"/>
                  </a:spcAft>
                </a:pPr>
                <a:r>
                  <a:rPr lang="en-US" sz="2400" dirty="0">
                    <a:latin typeface="Times New Roman" panose="02020603050405020304" pitchFamily="18" charset="0"/>
                    <a:cs typeface="Times New Roman" panose="02020603050405020304" pitchFamily="18" charset="0"/>
                  </a:rPr>
                  <a:t>With open addressing, each slot has at most one element, and thus, n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m implies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1. That is, </a:t>
                </a:r>
                <a14:m>
                  <m:oMath xmlns:m="http://schemas.openxmlformats.org/officeDocument/2006/math">
                    <m:r>
                      <a:rPr lang="en-US" sz="24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2400" dirty="0">
                    <a:solidFill>
                      <a:srgbClr val="0000FF"/>
                    </a:solidFill>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i="1">
                            <a:solidFill>
                              <a:srgbClr val="0000FF"/>
                            </a:solidFill>
                            <a:latin typeface="Cambria Math" panose="02040503050406030204" pitchFamily="18" charset="0"/>
                            <a:cs typeface="Times New Roman" panose="02020603050405020304" pitchFamily="18" charset="0"/>
                          </a:rPr>
                        </m:ctrlPr>
                      </m:fPr>
                      <m:num>
                        <m:r>
                          <a:rPr lang="en-US" sz="2400" i="1">
                            <a:solidFill>
                              <a:srgbClr val="0000FF"/>
                            </a:solidFill>
                            <a:latin typeface="Cambria Math" panose="02040503050406030204" pitchFamily="18" charset="0"/>
                            <a:cs typeface="Times New Roman" panose="02020603050405020304" pitchFamily="18" charset="0"/>
                          </a:rPr>
                          <m:t>𝑛</m:t>
                        </m:r>
                      </m:num>
                      <m:den>
                        <m:r>
                          <a:rPr lang="en-US" sz="2400" i="1">
                            <a:solidFill>
                              <a:srgbClr val="0000FF"/>
                            </a:solidFill>
                            <a:latin typeface="Cambria Math" panose="02040503050406030204" pitchFamily="18" charset="0"/>
                            <a:cs typeface="Times New Roman" panose="02020603050405020304" pitchFamily="18" charset="0"/>
                          </a:rPr>
                          <m:t>𝑚</m:t>
                        </m:r>
                      </m:den>
                    </m:f>
                  </m:oMath>
                </a14:m>
                <a:r>
                  <a:rPr lang="en-US" sz="24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1.</a:t>
                </a:r>
                <a:endParaRPr lang="en-US" sz="2400" dirty="0">
                  <a:latin typeface="Times New Roman" panose="02020603050405020304" pitchFamily="18" charset="0"/>
                  <a:cs typeface="Times New Roman" panose="02020603050405020304" pitchFamily="18" charset="0"/>
                </a:endParaRPr>
              </a:p>
              <a:p>
                <a:pPr marL="457200" indent="-457200">
                  <a:lnSpc>
                    <a:spcPct val="120000"/>
                  </a:lnSpc>
                  <a:spcBef>
                    <a:spcPts val="0"/>
                  </a:spcBef>
                  <a:spcAft>
                    <a:spcPts val="1200"/>
                  </a:spcAft>
                </a:pPr>
                <a:r>
                  <a:rPr lang="en-US" sz="2400" dirty="0">
                    <a:latin typeface="Times New Roman" panose="02020603050405020304" pitchFamily="18" charset="0"/>
                    <a:cs typeface="Times New Roman" panose="02020603050405020304" pitchFamily="18" charset="0"/>
                  </a:rPr>
                  <a:t>Assume that uniform hashing is used. </a:t>
                </a:r>
              </a:p>
              <a:p>
                <a:pPr marL="457200" indent="-457200">
                  <a:lnSpc>
                    <a:spcPct val="120000"/>
                  </a:lnSpc>
                  <a:spcBef>
                    <a:spcPts val="0"/>
                  </a:spcBef>
                  <a:spcAft>
                    <a:spcPts val="1200"/>
                  </a:spcAft>
                </a:pPr>
                <a:r>
                  <a:rPr lang="en-US" sz="2400" dirty="0">
                    <a:latin typeface="Times New Roman" panose="02020603050405020304" pitchFamily="18" charset="0"/>
                    <a:cs typeface="Times New Roman" panose="02020603050405020304" pitchFamily="18" charset="0"/>
                  </a:rPr>
                  <a:t>Ideally, the probe sequence &lt;h(k, 0), h(k, 1), …, h(k, m-1)&gt; for each key k is equally likely to be any permutation of &lt;0, 1, …, m-1&gt;. That is, each possible probe sequence is equally likely to be used as the probe sequence for an insertion or a search.</a:t>
                </a:r>
              </a:p>
              <a:p>
                <a:pPr marL="457200" indent="-457200">
                  <a:lnSpc>
                    <a:spcPct val="120000"/>
                  </a:lnSpc>
                  <a:spcBef>
                    <a:spcPts val="0"/>
                  </a:spcBef>
                  <a:spcAft>
                    <a:spcPts val="1200"/>
                  </a:spcAft>
                </a:pPr>
                <a:r>
                  <a:rPr lang="en-US" sz="2400" dirty="0">
                    <a:latin typeface="Times New Roman" panose="02020603050405020304" pitchFamily="18" charset="0"/>
                    <a:cs typeface="Times New Roman" panose="02020603050405020304" pitchFamily="18" charset="0"/>
                  </a:rPr>
                  <a:t>A given key has a unique fixed probe sequence associated with it. That is, considering the probability distribution on the space of keys and the operation of the hash function on the keys, each possible probe sequence is equally likely.</a:t>
                </a:r>
              </a:p>
              <a:p>
                <a:pPr marL="0" indent="0">
                  <a:lnSpc>
                    <a:spcPct val="120000"/>
                  </a:lnSpc>
                  <a:spcBef>
                    <a:spcPts val="0"/>
                  </a:spcBef>
                  <a:spcAft>
                    <a:spcPts val="1200"/>
                  </a:spcAft>
                  <a:buNone/>
                </a:pPr>
                <a:endParaRPr lang="en-US" sz="2400" dirty="0">
                  <a:latin typeface="Times New Roman" panose="02020603050405020304" pitchFamily="18" charset="0"/>
                  <a:cs typeface="Times New Roman" panose="02020603050405020304" pitchFamily="18" charset="0"/>
                </a:endParaRPr>
              </a:p>
              <a:p>
                <a:pPr>
                  <a:lnSpc>
                    <a:spcPct val="120000"/>
                  </a:lnSpc>
                  <a:spcBef>
                    <a:spcPts val="0"/>
                  </a:spcBef>
                  <a:spcAft>
                    <a:spcPts val="1200"/>
                  </a:spcAft>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1D04753-A56B-4DD9-9689-2924ADFF8C76}"/>
                  </a:ext>
                </a:extLst>
              </p:cNvPr>
              <p:cNvSpPr>
                <a:spLocks noGrp="1" noRot="1" noChangeAspect="1" noMove="1" noResize="1" noEditPoints="1" noAdjustHandles="1" noChangeArrowheads="1" noChangeShapeType="1" noTextEdit="1"/>
              </p:cNvSpPr>
              <p:nvPr>
                <p:ph idx="1"/>
              </p:nvPr>
            </p:nvSpPr>
            <p:spPr>
              <a:xfrm>
                <a:off x="1515291" y="1065350"/>
                <a:ext cx="9057459" cy="5612674"/>
              </a:xfrm>
              <a:blipFill>
                <a:blip r:embed="rId2"/>
                <a:stretch>
                  <a:fillRect l="-606" t="-543"/>
                </a:stretch>
              </a:blipFill>
            </p:spPr>
            <p:txBody>
              <a:bodyPr/>
              <a:lstStyle/>
              <a:p>
                <a:r>
                  <a:rPr lang="en-US">
                    <a:noFill/>
                  </a:rPr>
                  <a:t> </a:t>
                </a:r>
              </a:p>
            </p:txBody>
          </p:sp>
        </mc:Fallback>
      </mc:AlternateContent>
    </p:spTree>
    <p:extLst>
      <p:ext uri="{BB962C8B-B14F-4D97-AF65-F5344CB8AC3E}">
        <p14:creationId xmlns:p14="http://schemas.microsoft.com/office/powerpoint/2010/main" val="649997338"/>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C34AC96-90B8-498D-85F9-810AFD72F8F5}"/>
                  </a:ext>
                </a:extLst>
              </p:cNvPr>
              <p:cNvSpPr txBox="1"/>
              <p:nvPr/>
            </p:nvSpPr>
            <p:spPr>
              <a:xfrm>
                <a:off x="1463038" y="696264"/>
                <a:ext cx="9669782" cy="5465471"/>
              </a:xfrm>
              <a:prstGeom prst="rect">
                <a:avLst/>
              </a:prstGeom>
              <a:noFill/>
            </p:spPr>
            <p:txBody>
              <a:bodyPr wrap="square">
                <a:spAutoFit/>
              </a:bodyPr>
              <a:lstStyle/>
              <a:p>
                <a:r>
                  <a:rPr lang="en-US" sz="2800" dirty="0">
                    <a:latin typeface="+mn-lt"/>
                  </a:rPr>
                  <a:t>Analysis </a:t>
                </a:r>
                <a:r>
                  <a:rPr lang="en-US" sz="2800" dirty="0"/>
                  <a:t>of Double</a:t>
                </a:r>
                <a:r>
                  <a:rPr lang="en-US" sz="2800" dirty="0">
                    <a:latin typeface="+mn-lt"/>
                  </a:rPr>
                  <a:t> Hashing</a:t>
                </a:r>
              </a:p>
              <a:p>
                <a:endParaRPr lang="en-US" dirty="0"/>
              </a:p>
              <a:p>
                <a:pPr marL="457200" indent="-4572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Given an open-address hash table with load factor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i="1">
                            <a:latin typeface="Cambria Math" panose="02040503050406030204" pitchFamily="18" charset="0"/>
                            <a:cs typeface="Times New Roman" panose="02020603050405020304" pitchFamily="18" charset="0"/>
                          </a:rPr>
                        </m:ctrlPr>
                      </m:fPr>
                      <m:num>
                        <m:r>
                          <a:rPr lang="en-US" sz="2400" i="1">
                            <a:latin typeface="Cambria Math" panose="02040503050406030204" pitchFamily="18" charset="0"/>
                            <a:cs typeface="Times New Roman" panose="02020603050405020304" pitchFamily="18" charset="0"/>
                          </a:rPr>
                          <m:t>𝑛</m:t>
                        </m:r>
                      </m:num>
                      <m:den>
                        <m:r>
                          <a:rPr lang="en-US" sz="2400" i="1">
                            <a:latin typeface="Cambria Math" panose="02040503050406030204" pitchFamily="18" charset="0"/>
                            <a:cs typeface="Times New Roman" panose="02020603050405020304" pitchFamily="18" charset="0"/>
                          </a:rPr>
                          <m:t>𝑚</m:t>
                        </m:r>
                      </m:den>
                    </m:f>
                  </m:oMath>
                </a14:m>
                <a:r>
                  <a:rPr lang="en-US" sz="2400" dirty="0">
                    <a:latin typeface="Times New Roman" panose="02020603050405020304" pitchFamily="18" charset="0"/>
                    <a:cs typeface="Times New Roman" panose="02020603050405020304" pitchFamily="18" charset="0"/>
                  </a:rPr>
                  <a:t> &lt; 1. </a:t>
                </a:r>
              </a:p>
              <a:p>
                <a:pPr marL="457200" indent="-4572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When collisions are resolved by double hashing, </a:t>
                </a:r>
              </a:p>
              <a:p>
                <a:pPr marL="914400" lvl="1" indent="-4572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expected number of probes in a successful search is at most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𝛼</m:t>
                        </m:r>
                      </m:den>
                    </m:f>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ln</m:t>
                        </m:r>
                        <m:r>
                          <a:rPr lang="en-US" sz="2400" b="0" i="0" smtClean="0">
                            <a:latin typeface="Cambria Math" panose="02040503050406030204" pitchFamily="18" charset="0"/>
                          </a:rPr>
                          <m:t>(</m:t>
                        </m:r>
                      </m:fName>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1 −</m:t>
                            </m:r>
                            <m:r>
                              <a:rPr lang="en-US" sz="2400" i="1">
                                <a:latin typeface="Cambria Math" panose="02040503050406030204" pitchFamily="18" charset="0"/>
                                <a:ea typeface="Cambria Math" panose="02040503050406030204" pitchFamily="18" charset="0"/>
                              </a:rPr>
                              <m:t>𝛼</m:t>
                            </m:r>
                          </m:den>
                        </m:f>
                        <m:r>
                          <a:rPr lang="en-US" sz="2400" b="0" i="1" smtClean="0">
                            <a:latin typeface="Cambria Math" panose="02040503050406030204" pitchFamily="18" charset="0"/>
                          </a:rPr>
                          <m:t>)</m:t>
                        </m:r>
                      </m:e>
                    </m:func>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𝛼</m:t>
                        </m:r>
                      </m:den>
                    </m:f>
                  </m:oMath>
                </a14:m>
                <a:r>
                  <a:rPr lang="en-US" sz="2400" dirty="0">
                    <a:latin typeface="Times New Roman" panose="02020603050405020304" pitchFamily="18" charset="0"/>
                    <a:cs typeface="Times New Roman" panose="02020603050405020304" pitchFamily="18" charset="0"/>
                  </a:rPr>
                  <a:t>, assuming uniform hashing and assuming that each key in the table is equally to be searched for; and</a:t>
                </a:r>
              </a:p>
              <a:p>
                <a:pPr marL="914400" lvl="1" indent="-4572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and the expected number of probes in an unsuccessful search is at most  </a:t>
                </a:r>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1 −</m:t>
                        </m:r>
                        <m:r>
                          <a:rPr lang="en-US" sz="2400" i="1">
                            <a:latin typeface="Cambria Math" panose="02040503050406030204" pitchFamily="18" charset="0"/>
                            <a:ea typeface="Cambria Math" panose="02040503050406030204" pitchFamily="18" charset="0"/>
                          </a:rPr>
                          <m:t>𝛼</m:t>
                        </m:r>
                      </m:den>
                    </m:f>
                  </m:oMath>
                </a14:m>
                <a:r>
                  <a:rPr lang="en-US" sz="2400" dirty="0">
                    <a:latin typeface="Times New Roman" panose="02020603050405020304" pitchFamily="18" charset="0"/>
                    <a:cs typeface="Times New Roman" panose="02020603050405020304" pitchFamily="18" charset="0"/>
                  </a:rPr>
                  <a:t>, assuming uniform hashing.</a:t>
                </a:r>
              </a:p>
              <a:p>
                <a:pPr marL="457200" indent="-4572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a big improvement over linear probing and quadratic probing.</a:t>
                </a:r>
              </a:p>
              <a:p>
                <a:pPr marL="457200" indent="-4572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Double hashing allows us to achieve the same performance with a much smaller table.</a:t>
                </a:r>
              </a:p>
            </p:txBody>
          </p:sp>
        </mc:Choice>
        <mc:Fallback xmlns="">
          <p:sp>
            <p:nvSpPr>
              <p:cNvPr id="3" name="TextBox 2">
                <a:extLst>
                  <a:ext uri="{FF2B5EF4-FFF2-40B4-BE49-F238E27FC236}">
                    <a16:creationId xmlns:a16="http://schemas.microsoft.com/office/drawing/2014/main" id="{9C34AC96-90B8-498D-85F9-810AFD72F8F5}"/>
                  </a:ext>
                </a:extLst>
              </p:cNvPr>
              <p:cNvSpPr txBox="1">
                <a:spLocks noRot="1" noChangeAspect="1" noMove="1" noResize="1" noEditPoints="1" noAdjustHandles="1" noChangeArrowheads="1" noChangeShapeType="1" noTextEdit="1"/>
              </p:cNvSpPr>
              <p:nvPr/>
            </p:nvSpPr>
            <p:spPr>
              <a:xfrm>
                <a:off x="1463038" y="696264"/>
                <a:ext cx="9669782" cy="5465471"/>
              </a:xfrm>
              <a:prstGeom prst="rect">
                <a:avLst/>
              </a:prstGeom>
              <a:blipFill>
                <a:blip r:embed="rId2"/>
                <a:stretch>
                  <a:fillRect l="-1261" t="-1003" b="-1561"/>
                </a:stretch>
              </a:blipFill>
            </p:spPr>
            <p:txBody>
              <a:bodyPr/>
              <a:lstStyle/>
              <a:p>
                <a:r>
                  <a:rPr lang="en-US">
                    <a:noFill/>
                  </a:rPr>
                  <a:t> </a:t>
                </a:r>
              </a:p>
            </p:txBody>
          </p:sp>
        </mc:Fallback>
      </mc:AlternateContent>
    </p:spTree>
    <p:extLst>
      <p:ext uri="{BB962C8B-B14F-4D97-AF65-F5344CB8AC3E}">
        <p14:creationId xmlns:p14="http://schemas.microsoft.com/office/powerpoint/2010/main" val="2402814573"/>
      </p:ext>
    </p:extLst>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515291" y="179976"/>
            <a:ext cx="9326880" cy="1002121"/>
          </a:xfrm>
        </p:spPr>
        <p:txBody>
          <a:bodyPr>
            <a:normAutofit/>
          </a:bodyPr>
          <a:lstStyle/>
          <a:p>
            <a:r>
              <a:rPr lang="en-US" sz="2800" dirty="0">
                <a:latin typeface="+mn-lt"/>
              </a:rPr>
              <a:t>Analysis of Open-address Hashing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515291" y="1375955"/>
                <a:ext cx="9239795" cy="4754880"/>
              </a:xfrm>
            </p:spPr>
            <p:txBody>
              <a:bodyPr>
                <a:normAutofit fontScale="77500" lnSpcReduction="20000"/>
              </a:bodyPr>
              <a:lstStyle/>
              <a:p>
                <a:pPr>
                  <a:lnSpc>
                    <a:spcPct val="120000"/>
                  </a:lnSpc>
                  <a:spcBef>
                    <a:spcPts val="0"/>
                  </a:spcBef>
                  <a:spcAft>
                    <a:spcPts val="1200"/>
                  </a:spcAft>
                </a:pPr>
                <a:r>
                  <a:rPr lang="en-US" sz="2400" dirty="0">
                    <a:latin typeface="Times New Roman" panose="02020603050405020304" pitchFamily="18" charset="0"/>
                    <a:cs typeface="Times New Roman" panose="02020603050405020304" pitchFamily="18" charset="0"/>
                  </a:rPr>
                  <a:t>Let analyze the expected number of probes for hashing with open addressing under the assumption of uniform hashing, beginning with an analysis of the number of probes made in an unsuccessful search.</a:t>
                </a:r>
              </a:p>
              <a:p>
                <a:pPr>
                  <a:lnSpc>
                    <a:spcPct val="120000"/>
                  </a:lnSpc>
                  <a:spcBef>
                    <a:spcPts val="0"/>
                  </a:spcBef>
                  <a:spcAft>
                    <a:spcPts val="1200"/>
                  </a:spcAft>
                </a:pPr>
                <a:r>
                  <a:rPr lang="en-US" sz="2400" dirty="0">
                    <a:latin typeface="Times New Roman" panose="02020603050405020304" pitchFamily="18" charset="0"/>
                    <a:cs typeface="Times New Roman" panose="02020603050405020304" pitchFamily="18" charset="0"/>
                  </a:rPr>
                  <a:t>Theorem 12.5:   Given an open-address hash table with load factor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i="1">
                            <a:latin typeface="Cambria Math" panose="02040503050406030204" pitchFamily="18" charset="0"/>
                            <a:cs typeface="Times New Roman" panose="02020603050405020304" pitchFamily="18" charset="0"/>
                          </a:rPr>
                        </m:ctrlPr>
                      </m:fPr>
                      <m:num>
                        <m:r>
                          <a:rPr lang="en-US" sz="2400" i="1">
                            <a:latin typeface="Cambria Math" panose="02040503050406030204" pitchFamily="18" charset="0"/>
                            <a:cs typeface="Times New Roman" panose="02020603050405020304" pitchFamily="18" charset="0"/>
                          </a:rPr>
                          <m:t>𝑛</m:t>
                        </m:r>
                      </m:num>
                      <m:den>
                        <m:r>
                          <a:rPr lang="en-US" sz="2400" i="1">
                            <a:latin typeface="Cambria Math" panose="02040503050406030204" pitchFamily="18" charset="0"/>
                            <a:cs typeface="Times New Roman" panose="02020603050405020304" pitchFamily="18" charset="0"/>
                          </a:rPr>
                          <m:t>𝑚</m:t>
                        </m:r>
                      </m:den>
                    </m:f>
                  </m:oMath>
                </a14:m>
                <a:r>
                  <a:rPr lang="en-US" sz="2400" dirty="0">
                    <a:latin typeface="Times New Roman" panose="02020603050405020304" pitchFamily="18" charset="0"/>
                    <a:cs typeface="Times New Roman" panose="02020603050405020304" pitchFamily="18" charset="0"/>
                  </a:rPr>
                  <a:t> &lt; 1, the expected number of probes in an unsuccessful search is at most </a:t>
                </a:r>
                <a14:m>
                  <m:oMath xmlns:m="http://schemas.openxmlformats.org/officeDocument/2006/math">
                    <m:f>
                      <m:fPr>
                        <m:ctrlPr>
                          <a:rPr lang="en-US" sz="240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1</m:t>
                        </m:r>
                      </m:num>
                      <m:den>
                        <m:r>
                          <a:rPr lang="en-US" sz="2400" b="0" i="1" smtClean="0">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𝛼</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den>
                    </m:f>
                  </m:oMath>
                </a14:m>
                <a:r>
                  <a:rPr lang="en-US" sz="2400" dirty="0">
                    <a:latin typeface="Times New Roman" panose="02020603050405020304" pitchFamily="18" charset="0"/>
                    <a:cs typeface="Times New Roman" panose="02020603050405020304" pitchFamily="18" charset="0"/>
                  </a:rPr>
                  <a:t>, assuming uniform hashing.</a:t>
                </a:r>
              </a:p>
              <a:p>
                <a:pPr>
                  <a:lnSpc>
                    <a:spcPct val="120000"/>
                  </a:lnSpc>
                  <a:spcBef>
                    <a:spcPts val="0"/>
                  </a:spcBef>
                  <a:spcAft>
                    <a:spcPts val="1200"/>
                  </a:spcAft>
                </a:pPr>
                <a:r>
                  <a:rPr lang="en-US" sz="2400" dirty="0">
                    <a:latin typeface="Times New Roman" panose="02020603050405020304" pitchFamily="18" charset="0"/>
                    <a:cs typeface="Times New Roman" panose="02020603050405020304" pitchFamily="18" charset="0"/>
                  </a:rPr>
                  <a:t>Comment:  If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2400" dirty="0">
                    <a:latin typeface="Times New Roman" panose="02020603050405020304" pitchFamily="18" charset="0"/>
                    <a:cs typeface="Times New Roman" panose="02020603050405020304" pitchFamily="18" charset="0"/>
                  </a:rPr>
                  <a:t>  is a constant, Theorem 12.5 predicts that an unsuccessful search runs in O(1) time. For example, if the hash table is half full, the average number of probes in an unsuccessful search  is </a:t>
                </a:r>
                <a14:m>
                  <m:oMath xmlns:m="http://schemas.openxmlformats.org/officeDocument/2006/math">
                    <m:f>
                      <m:fPr>
                        <m:ctrlPr>
                          <a:rPr lang="en-US" sz="2400" i="1">
                            <a:latin typeface="Cambria Math" panose="02040503050406030204" pitchFamily="18" charset="0"/>
                            <a:cs typeface="Times New Roman" panose="02020603050405020304" pitchFamily="18" charset="0"/>
                          </a:rPr>
                        </m:ctrlPr>
                      </m:fPr>
                      <m:num>
                        <m:r>
                          <a:rPr lang="en-US" sz="2400" i="1">
                            <a:latin typeface="Cambria Math" panose="02040503050406030204" pitchFamily="18" charset="0"/>
                            <a:cs typeface="Times New Roman" panose="02020603050405020304" pitchFamily="18" charset="0"/>
                          </a:rPr>
                          <m:t>1</m:t>
                        </m:r>
                      </m:num>
                      <m:den>
                        <m:r>
                          <a:rPr lang="en-US" sz="2400" i="1">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.5</m:t>
                        </m:r>
                        <m:r>
                          <a:rPr lang="en-US" sz="2400" i="1">
                            <a:latin typeface="Cambria Math" panose="02040503050406030204" pitchFamily="18" charset="0"/>
                            <a:ea typeface="Cambria Math" panose="02040503050406030204" pitchFamily="18" charset="0"/>
                            <a:cs typeface="Times New Roman" panose="02020603050405020304" pitchFamily="18" charset="0"/>
                          </a:rPr>
                          <m:t>)</m:t>
                        </m:r>
                      </m:den>
                    </m:f>
                  </m:oMath>
                </a14:m>
                <a:r>
                  <a:rPr lang="en-US" sz="2400" dirty="0">
                    <a:latin typeface="Times New Roman" panose="02020603050405020304" pitchFamily="18" charset="0"/>
                    <a:cs typeface="Times New Roman" panose="02020603050405020304" pitchFamily="18" charset="0"/>
                  </a:rPr>
                  <a:t> = 2. If it is 90% full, the average number of probes is </a:t>
                </a:r>
                <a14:m>
                  <m:oMath xmlns:m="http://schemas.openxmlformats.org/officeDocument/2006/math">
                    <m:f>
                      <m:fPr>
                        <m:ctrlPr>
                          <a:rPr lang="en-US" sz="2400" i="1">
                            <a:latin typeface="Cambria Math" panose="02040503050406030204" pitchFamily="18" charset="0"/>
                            <a:cs typeface="Times New Roman" panose="02020603050405020304" pitchFamily="18" charset="0"/>
                          </a:rPr>
                        </m:ctrlPr>
                      </m:fPr>
                      <m:num>
                        <m:r>
                          <a:rPr lang="en-US" sz="2400" i="1">
                            <a:latin typeface="Cambria Math" panose="02040503050406030204" pitchFamily="18" charset="0"/>
                            <a:cs typeface="Times New Roman" panose="02020603050405020304" pitchFamily="18" charset="0"/>
                          </a:rPr>
                          <m:t>1</m:t>
                        </m:r>
                      </m:num>
                      <m:den>
                        <m:r>
                          <a:rPr lang="en-US" sz="2400" i="1">
                            <a:latin typeface="Cambria Math" panose="02040503050406030204" pitchFamily="18" charset="0"/>
                            <a:cs typeface="Times New Roman" panose="02020603050405020304" pitchFamily="18" charset="0"/>
                          </a:rPr>
                          <m:t>(1−</m:t>
                        </m:r>
                        <m:r>
                          <a:rPr lang="en-US" sz="2400" i="1">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9</m:t>
                        </m:r>
                        <m:r>
                          <a:rPr lang="en-US" sz="2400" i="1">
                            <a:latin typeface="Cambria Math" panose="02040503050406030204" pitchFamily="18" charset="0"/>
                            <a:ea typeface="Cambria Math" panose="02040503050406030204" pitchFamily="18" charset="0"/>
                            <a:cs typeface="Times New Roman" panose="02020603050405020304" pitchFamily="18" charset="0"/>
                          </a:rPr>
                          <m:t>)</m:t>
                        </m:r>
                      </m:den>
                    </m:f>
                  </m:oMath>
                </a14:m>
                <a:r>
                  <a:rPr lang="en-US" sz="2400" dirty="0">
                    <a:latin typeface="Times New Roman" panose="02020603050405020304" pitchFamily="18" charset="0"/>
                    <a:cs typeface="Times New Roman" panose="02020603050405020304" pitchFamily="18" charset="0"/>
                  </a:rPr>
                  <a:t> = 10. </a:t>
                </a:r>
              </a:p>
              <a:p>
                <a:pPr>
                  <a:lnSpc>
                    <a:spcPct val="120000"/>
                  </a:lnSpc>
                  <a:spcBef>
                    <a:spcPts val="0"/>
                  </a:spcBef>
                  <a:spcAft>
                    <a:spcPts val="1200"/>
                  </a:spcAft>
                </a:pPr>
                <a:r>
                  <a:rPr lang="en-US" sz="2400" dirty="0">
                    <a:latin typeface="Times New Roman" panose="02020603050405020304" pitchFamily="18" charset="0"/>
                    <a:cs typeface="Times New Roman" panose="02020603050405020304" pitchFamily="18" charset="0"/>
                  </a:rPr>
                  <a:t>Corollary 12.6:  Inserting an element into an open-address hash table with load factor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2400" dirty="0">
                    <a:latin typeface="Times New Roman" panose="02020603050405020304" pitchFamily="18" charset="0"/>
                    <a:cs typeface="Times New Roman" panose="02020603050405020304" pitchFamily="18" charset="0"/>
                  </a:rPr>
                  <a:t>  requires at most </a:t>
                </a:r>
                <a14:m>
                  <m:oMath xmlns:m="http://schemas.openxmlformats.org/officeDocument/2006/math">
                    <m:f>
                      <m:fPr>
                        <m:ctrlPr>
                          <a:rPr lang="en-US" sz="2400" i="1">
                            <a:latin typeface="Cambria Math" panose="02040503050406030204" pitchFamily="18" charset="0"/>
                            <a:cs typeface="Times New Roman" panose="02020603050405020304" pitchFamily="18" charset="0"/>
                          </a:rPr>
                        </m:ctrlPr>
                      </m:fPr>
                      <m:num>
                        <m:r>
                          <a:rPr lang="en-US" sz="2400" i="1">
                            <a:latin typeface="Cambria Math" panose="02040503050406030204" pitchFamily="18" charset="0"/>
                            <a:cs typeface="Times New Roman" panose="02020603050405020304" pitchFamily="18" charset="0"/>
                          </a:rPr>
                          <m:t>1</m:t>
                        </m:r>
                      </m:num>
                      <m:den>
                        <m:r>
                          <a:rPr lang="en-US" sz="2400" i="1">
                            <a:latin typeface="Cambria Math" panose="02040503050406030204" pitchFamily="18" charset="0"/>
                            <a:cs typeface="Times New Roman" panose="02020603050405020304" pitchFamily="18" charset="0"/>
                          </a:rPr>
                          <m:t>(1−</m:t>
                        </m:r>
                        <m:r>
                          <a:rPr lang="en-US" sz="2400" i="1">
                            <a:latin typeface="Cambria Math" panose="02040503050406030204" pitchFamily="18" charset="0"/>
                            <a:ea typeface="Cambria Math" panose="02040503050406030204" pitchFamily="18" charset="0"/>
                            <a:cs typeface="Times New Roman" panose="02020603050405020304" pitchFamily="18" charset="0"/>
                          </a:rPr>
                          <m:t>𝛼</m:t>
                        </m:r>
                        <m:r>
                          <a:rPr lang="en-US" sz="2400" i="1">
                            <a:latin typeface="Cambria Math" panose="02040503050406030204" pitchFamily="18" charset="0"/>
                            <a:ea typeface="Cambria Math" panose="02040503050406030204" pitchFamily="18" charset="0"/>
                            <a:cs typeface="Times New Roman" panose="02020603050405020304" pitchFamily="18" charset="0"/>
                          </a:rPr>
                          <m:t>)</m:t>
                        </m:r>
                      </m:den>
                    </m:f>
                  </m:oMath>
                </a14:m>
                <a:r>
                  <a:rPr lang="en-US" sz="2400" dirty="0">
                    <a:latin typeface="Times New Roman" panose="02020603050405020304" pitchFamily="18" charset="0"/>
                    <a:cs typeface="Times New Roman" panose="02020603050405020304" pitchFamily="18" charset="0"/>
                  </a:rPr>
                  <a:t> probes on average, assuming uniform hashing.</a:t>
                </a:r>
              </a:p>
              <a:p>
                <a:pPr>
                  <a:lnSpc>
                    <a:spcPct val="120000"/>
                  </a:lnSpc>
                  <a:spcBef>
                    <a:spcPts val="0"/>
                  </a:spcBef>
                  <a:spcAft>
                    <a:spcPts val="1200"/>
                  </a:spcAft>
                </a:pPr>
                <a:endParaRPr lang="en-US" sz="2400"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1200"/>
                  </a:spcAft>
                  <a:buNone/>
                </a:pPr>
                <a:endParaRPr lang="en-US" sz="2400" dirty="0">
                  <a:latin typeface="Times New Roman" panose="02020603050405020304" pitchFamily="18" charset="0"/>
                  <a:cs typeface="Times New Roman" panose="02020603050405020304" pitchFamily="18" charset="0"/>
                </a:endParaRPr>
              </a:p>
              <a:p>
                <a:pPr>
                  <a:lnSpc>
                    <a:spcPct val="120000"/>
                  </a:lnSpc>
                  <a:spcBef>
                    <a:spcPts val="0"/>
                  </a:spcBef>
                  <a:spcAft>
                    <a:spcPts val="1200"/>
                  </a:spcAft>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1D04753-A56B-4DD9-9689-2924ADFF8C76}"/>
                  </a:ext>
                </a:extLst>
              </p:cNvPr>
              <p:cNvSpPr>
                <a:spLocks noGrp="1" noRot="1" noChangeAspect="1" noMove="1" noResize="1" noEditPoints="1" noAdjustHandles="1" noChangeArrowheads="1" noChangeShapeType="1" noTextEdit="1"/>
              </p:cNvSpPr>
              <p:nvPr>
                <p:ph idx="1"/>
              </p:nvPr>
            </p:nvSpPr>
            <p:spPr>
              <a:xfrm>
                <a:off x="1515291" y="1375955"/>
                <a:ext cx="9239795" cy="4754880"/>
              </a:xfrm>
              <a:blipFill>
                <a:blip r:embed="rId2"/>
                <a:stretch>
                  <a:fillRect l="-528" t="-641" r="-726"/>
                </a:stretch>
              </a:blipFill>
            </p:spPr>
            <p:txBody>
              <a:bodyPr/>
              <a:lstStyle/>
              <a:p>
                <a:r>
                  <a:rPr lang="en-US">
                    <a:noFill/>
                  </a:rPr>
                  <a:t> </a:t>
                </a:r>
              </a:p>
            </p:txBody>
          </p:sp>
        </mc:Fallback>
      </mc:AlternateContent>
    </p:spTree>
    <p:extLst>
      <p:ext uri="{BB962C8B-B14F-4D97-AF65-F5344CB8AC3E}">
        <p14:creationId xmlns:p14="http://schemas.microsoft.com/office/powerpoint/2010/main" val="863053837"/>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515291" y="179976"/>
            <a:ext cx="9326880" cy="1002121"/>
          </a:xfrm>
        </p:spPr>
        <p:txBody>
          <a:bodyPr>
            <a:normAutofit/>
          </a:bodyPr>
          <a:lstStyle/>
          <a:p>
            <a:r>
              <a:rPr lang="en-US" sz="2800" dirty="0">
                <a:latin typeface="+mn-lt"/>
              </a:rPr>
              <a:t>Analysis of Open-address Hashing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515291" y="1375955"/>
                <a:ext cx="8680269" cy="4754880"/>
              </a:xfrm>
            </p:spPr>
            <p:txBody>
              <a:bodyPr>
                <a:normAutofit/>
              </a:bodyPr>
              <a:lstStyle/>
              <a:p>
                <a:pPr>
                  <a:lnSpc>
                    <a:spcPct val="120000"/>
                  </a:lnSpc>
                  <a:spcBef>
                    <a:spcPts val="0"/>
                  </a:spcBef>
                  <a:spcAft>
                    <a:spcPts val="1200"/>
                  </a:spcAft>
                </a:pPr>
                <a:r>
                  <a:rPr lang="en-US" sz="2400" dirty="0">
                    <a:latin typeface="Times New Roman" panose="02020603050405020304" pitchFamily="18" charset="0"/>
                    <a:cs typeface="Times New Roman" panose="02020603050405020304" pitchFamily="18" charset="0"/>
                  </a:rPr>
                  <a:t>Computing the expected number of probes for a successful search requires a little more work.</a:t>
                </a:r>
              </a:p>
              <a:p>
                <a:pPr>
                  <a:lnSpc>
                    <a:spcPct val="120000"/>
                  </a:lnSpc>
                  <a:spcBef>
                    <a:spcPts val="0"/>
                  </a:spcBef>
                  <a:spcAft>
                    <a:spcPts val="1200"/>
                  </a:spcAft>
                </a:pPr>
                <a:r>
                  <a:rPr lang="en-US" sz="2400" dirty="0">
                    <a:latin typeface="Times New Roman" panose="02020603050405020304" pitchFamily="18" charset="0"/>
                    <a:cs typeface="Times New Roman" panose="02020603050405020304" pitchFamily="18" charset="0"/>
                  </a:rPr>
                  <a:t>Theorem 12.7:  Given an open-address hash table with load factor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2400" dirty="0">
                    <a:latin typeface="Times New Roman" panose="02020603050405020304" pitchFamily="18" charset="0"/>
                    <a:cs typeface="Times New Roman" panose="02020603050405020304" pitchFamily="18" charset="0"/>
                  </a:rPr>
                  <a:t> &lt; 1, the expected number of probes in a successful search is at most </a:t>
                </a:r>
                <a14:m>
                  <m:oMath xmlns:m="http://schemas.openxmlformats.org/officeDocument/2006/math">
                    <m:f>
                      <m:fPr>
                        <m:ctrlPr>
                          <a:rPr lang="en-US" sz="2400" i="1">
                            <a:latin typeface="Cambria Math" panose="02040503050406030204" pitchFamily="18" charset="0"/>
                            <a:cs typeface="Times New Roman" panose="02020603050405020304" pitchFamily="18" charset="0"/>
                          </a:rPr>
                        </m:ctrlPr>
                      </m:fPr>
                      <m:num>
                        <m:r>
                          <a:rPr lang="en-US" sz="2400" i="1">
                            <a:latin typeface="Cambria Math" panose="02040503050406030204" pitchFamily="18" charset="0"/>
                            <a:cs typeface="Times New Roman" panose="02020603050405020304" pitchFamily="18" charset="0"/>
                          </a:rPr>
                          <m:t>1</m:t>
                        </m:r>
                      </m:num>
                      <m:den>
                        <m:r>
                          <a:rPr lang="en-US" sz="2400" i="1">
                            <a:latin typeface="Cambria Math" panose="02040503050406030204" pitchFamily="18" charset="0"/>
                            <a:ea typeface="Cambria Math" panose="02040503050406030204" pitchFamily="18" charset="0"/>
                            <a:cs typeface="Times New Roman" panose="02020603050405020304" pitchFamily="18" charset="0"/>
                          </a:rPr>
                          <m:t>𝛼</m:t>
                        </m:r>
                      </m:den>
                    </m:f>
                  </m:oMath>
                </a14:m>
                <a:r>
                  <a:rPr lang="en-US" sz="2400" dirty="0">
                    <a:latin typeface="Times New Roman" panose="02020603050405020304" pitchFamily="18" charset="0"/>
                    <a:cs typeface="Times New Roman" panose="02020603050405020304" pitchFamily="18" charset="0"/>
                  </a:rPr>
                  <a:t> ln </a:t>
                </a:r>
                <a14:m>
                  <m:oMath xmlns:m="http://schemas.openxmlformats.org/officeDocument/2006/math">
                    <m:f>
                      <m:fPr>
                        <m:ctrlPr>
                          <a:rPr lang="en-US" sz="2400" i="1">
                            <a:latin typeface="Cambria Math" panose="02040503050406030204" pitchFamily="18" charset="0"/>
                            <a:cs typeface="Times New Roman" panose="02020603050405020304" pitchFamily="18" charset="0"/>
                          </a:rPr>
                        </m:ctrlPr>
                      </m:fPr>
                      <m:num>
                        <m:r>
                          <a:rPr lang="en-US" sz="2400" i="1">
                            <a:latin typeface="Cambria Math" panose="02040503050406030204" pitchFamily="18" charset="0"/>
                            <a:cs typeface="Times New Roman" panose="02020603050405020304" pitchFamily="18" charset="0"/>
                          </a:rPr>
                          <m:t>1</m:t>
                        </m:r>
                      </m:num>
                      <m:den>
                        <m:r>
                          <a:rPr lang="en-US" sz="2400" i="1">
                            <a:latin typeface="Cambria Math" panose="02040503050406030204" pitchFamily="18" charset="0"/>
                            <a:cs typeface="Times New Roman" panose="02020603050405020304" pitchFamily="18" charset="0"/>
                          </a:rPr>
                          <m:t>(1−</m:t>
                        </m:r>
                        <m:r>
                          <a:rPr lang="en-US" sz="2400" i="1">
                            <a:latin typeface="Cambria Math" panose="02040503050406030204" pitchFamily="18" charset="0"/>
                            <a:ea typeface="Cambria Math" panose="02040503050406030204" pitchFamily="18" charset="0"/>
                            <a:cs typeface="Times New Roman" panose="02020603050405020304" pitchFamily="18" charset="0"/>
                          </a:rPr>
                          <m:t>𝛼</m:t>
                        </m:r>
                        <m:r>
                          <a:rPr lang="en-US" sz="2400" i="1">
                            <a:latin typeface="Cambria Math" panose="02040503050406030204" pitchFamily="18" charset="0"/>
                            <a:ea typeface="Cambria Math" panose="02040503050406030204" pitchFamily="18" charset="0"/>
                            <a:cs typeface="Times New Roman" panose="02020603050405020304" pitchFamily="18" charset="0"/>
                          </a:rPr>
                          <m:t>)</m:t>
                        </m:r>
                      </m:den>
                    </m:f>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i="1">
                            <a:latin typeface="Cambria Math" panose="02040503050406030204" pitchFamily="18" charset="0"/>
                            <a:cs typeface="Times New Roman" panose="02020603050405020304" pitchFamily="18" charset="0"/>
                          </a:rPr>
                        </m:ctrlPr>
                      </m:fPr>
                      <m:num>
                        <m:r>
                          <a:rPr lang="en-US" sz="2400" i="1">
                            <a:latin typeface="Cambria Math" panose="02040503050406030204" pitchFamily="18" charset="0"/>
                            <a:cs typeface="Times New Roman" panose="02020603050405020304" pitchFamily="18" charset="0"/>
                          </a:rPr>
                          <m:t>1</m:t>
                        </m:r>
                      </m:num>
                      <m:den>
                        <m:r>
                          <a:rPr lang="en-US" sz="2400" i="1">
                            <a:latin typeface="Cambria Math" panose="02040503050406030204" pitchFamily="18" charset="0"/>
                            <a:ea typeface="Cambria Math" panose="02040503050406030204" pitchFamily="18" charset="0"/>
                            <a:cs typeface="Times New Roman" panose="02020603050405020304" pitchFamily="18" charset="0"/>
                          </a:rPr>
                          <m:t>𝛼</m:t>
                        </m:r>
                      </m:den>
                    </m:f>
                  </m:oMath>
                </a14:m>
                <a:r>
                  <a:rPr lang="en-US" sz="2400" dirty="0">
                    <a:latin typeface="Times New Roman" panose="02020603050405020304" pitchFamily="18" charset="0"/>
                    <a:cs typeface="Times New Roman" panose="02020603050405020304" pitchFamily="18" charset="0"/>
                  </a:rPr>
                  <a:t> , assuming uniform hashing and assuming that each key in the table is equally likely to be searched for.</a:t>
                </a:r>
              </a:p>
              <a:p>
                <a:pPr>
                  <a:lnSpc>
                    <a:spcPct val="120000"/>
                  </a:lnSpc>
                  <a:spcBef>
                    <a:spcPts val="0"/>
                  </a:spcBef>
                  <a:spcAft>
                    <a:spcPts val="1200"/>
                  </a:spcAft>
                </a:pPr>
                <a:r>
                  <a:rPr lang="en-US" sz="2400" dirty="0">
                    <a:latin typeface="Times New Roman" panose="02020603050405020304" pitchFamily="18" charset="0"/>
                    <a:cs typeface="Times New Roman" panose="02020603050405020304" pitchFamily="18" charset="0"/>
                  </a:rPr>
                  <a:t>Comment: If the hash table is half full, the expected number of probes is less than 3.387. If the hash table is 90% full, the expected number of probes is less than 3.670.</a:t>
                </a:r>
              </a:p>
              <a:p>
                <a:pPr>
                  <a:lnSpc>
                    <a:spcPct val="120000"/>
                  </a:lnSpc>
                  <a:spcBef>
                    <a:spcPts val="0"/>
                  </a:spcBef>
                  <a:spcAft>
                    <a:spcPts val="1200"/>
                  </a:spcAft>
                </a:pPr>
                <a:endParaRPr lang="en-US" sz="2400"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1200"/>
                  </a:spcAft>
                  <a:buNone/>
                </a:pPr>
                <a:endParaRPr lang="en-US" sz="2400" dirty="0">
                  <a:latin typeface="Times New Roman" panose="02020603050405020304" pitchFamily="18" charset="0"/>
                  <a:cs typeface="Times New Roman" panose="02020603050405020304" pitchFamily="18" charset="0"/>
                </a:endParaRPr>
              </a:p>
              <a:p>
                <a:pPr>
                  <a:lnSpc>
                    <a:spcPct val="120000"/>
                  </a:lnSpc>
                  <a:spcBef>
                    <a:spcPts val="0"/>
                  </a:spcBef>
                  <a:spcAft>
                    <a:spcPts val="1200"/>
                  </a:spcAft>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1D04753-A56B-4DD9-9689-2924ADFF8C76}"/>
                  </a:ext>
                </a:extLst>
              </p:cNvPr>
              <p:cNvSpPr>
                <a:spLocks noGrp="1" noRot="1" noChangeAspect="1" noMove="1" noResize="1" noEditPoints="1" noAdjustHandles="1" noChangeArrowheads="1" noChangeShapeType="1" noTextEdit="1"/>
              </p:cNvSpPr>
              <p:nvPr>
                <p:ph idx="1"/>
              </p:nvPr>
            </p:nvSpPr>
            <p:spPr>
              <a:xfrm>
                <a:off x="1515291" y="1375955"/>
                <a:ext cx="8680269" cy="4754880"/>
              </a:xfrm>
              <a:blipFill>
                <a:blip r:embed="rId2"/>
                <a:stretch>
                  <a:fillRect l="-983" t="-256" r="-983"/>
                </a:stretch>
              </a:blipFill>
            </p:spPr>
            <p:txBody>
              <a:bodyPr/>
              <a:lstStyle/>
              <a:p>
                <a:r>
                  <a:rPr lang="en-US">
                    <a:noFill/>
                  </a:rPr>
                  <a:t> </a:t>
                </a:r>
              </a:p>
            </p:txBody>
          </p:sp>
        </mc:Fallback>
      </mc:AlternateContent>
    </p:spTree>
    <p:extLst>
      <p:ext uri="{BB962C8B-B14F-4D97-AF65-F5344CB8AC3E}">
        <p14:creationId xmlns:p14="http://schemas.microsoft.com/office/powerpoint/2010/main" val="2720173381"/>
      </p:ext>
    </p:extLst>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02084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030472D-8150-4921-9AC0-AC2C7965E477}"/>
              </a:ext>
            </a:extLst>
          </p:cNvPr>
          <p:cNvSpPr txBox="1"/>
          <p:nvPr/>
        </p:nvSpPr>
        <p:spPr>
          <a:xfrm>
            <a:off x="1193198" y="1016409"/>
            <a:ext cx="10336571" cy="734235"/>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506747" y="1235334"/>
            <a:ext cx="9178505" cy="4485139"/>
          </a:xfrm>
          <a:prstGeom prst="rect">
            <a:avLst/>
          </a:prstGeom>
        </p:spPr>
        <p:txBody>
          <a:bodyPr wrap="square">
            <a:spAutoFit/>
          </a:bodyPr>
          <a:lstStyle/>
          <a:p>
            <a:pPr>
              <a:spcAft>
                <a:spcPts val="1800"/>
              </a:spcAft>
            </a:pPr>
            <a:r>
              <a:rPr lang="en-US" sz="2600" dirty="0">
                <a:ea typeface="Calibri" panose="020F0502020204030204" pitchFamily="34" charset="0"/>
                <a:cs typeface="Times New Roman" panose="02020603050405020304" pitchFamily="18" charset="0"/>
              </a:rPr>
              <a:t>Several characteristics of Algorithms:</a:t>
            </a:r>
          </a:p>
          <a:p>
            <a:pPr marL="342900" marR="0" lvl="0" indent="-342900">
              <a:spcBef>
                <a:spcPts val="0"/>
              </a:spcBef>
              <a:spcAft>
                <a:spcPts val="1200"/>
              </a:spcAft>
              <a:buFont typeface="Arial" panose="020B0604020202020204" pitchFamily="34" charset="0"/>
              <a:buChar char="•"/>
              <a:tabLst>
                <a:tab pos="457200" algn="l"/>
              </a:tabLst>
            </a:pPr>
            <a:r>
              <a:rPr lang="en-US" sz="2400" i="1" dirty="0">
                <a:latin typeface="Times New Roman" panose="02020603050405020304" pitchFamily="18" charset="0"/>
                <a:ea typeface="Calibri" panose="020F0502020204030204" pitchFamily="34" charset="0"/>
                <a:cs typeface="Times New Roman" panose="02020603050405020304" pitchFamily="18" charset="0"/>
              </a:rPr>
              <a:t>[Different ways for specifying an algorithm] </a:t>
            </a:r>
            <a:r>
              <a:rPr lang="en-US" sz="2400" dirty="0">
                <a:latin typeface="Times New Roman" panose="02020603050405020304" pitchFamily="18" charset="0"/>
                <a:ea typeface="Calibri" panose="020F0502020204030204" pitchFamily="34" charset="0"/>
                <a:cs typeface="Times New Roman" panose="02020603050405020304" pitchFamily="18" charset="0"/>
              </a:rPr>
              <a:t>The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same algorithm can be written in different ways</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800100" lvl="1" indent="-342900">
              <a:spcAft>
                <a:spcPts val="1200"/>
              </a:spcAft>
              <a:buFont typeface="Arial" panose="020B0604020202020204" pitchFamily="34" charset="0"/>
              <a:buChar char="•"/>
              <a:tabLst>
                <a:tab pos="45720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Euclid’s algorithm can be defined recursively or non-recursively.</a:t>
            </a:r>
          </a:p>
          <a:p>
            <a:pPr marL="342900" indent="-342900">
              <a:lnSpc>
                <a:spcPct val="115000"/>
              </a:lnSpc>
              <a:spcAft>
                <a:spcPts val="1000"/>
              </a:spcAft>
              <a:buFont typeface="Arial" panose="020B0604020202020204" pitchFamily="34" charset="0"/>
              <a:buChar char="•"/>
              <a:tabLst>
                <a:tab pos="457200" algn="l"/>
              </a:tabLst>
            </a:pPr>
            <a:r>
              <a:rPr lang="en-US" sz="2400" i="1" dirty="0">
                <a:latin typeface="Times New Roman" panose="02020603050405020304" pitchFamily="18" charset="0"/>
                <a:ea typeface="Calibri" panose="020F0502020204030204" pitchFamily="34" charset="0"/>
                <a:cs typeface="Times New Roman" panose="02020603050405020304" pitchFamily="18" charset="0"/>
              </a:rPr>
              <a:t>[Several algorithms for a problem]</a:t>
            </a:r>
            <a:r>
              <a:rPr lang="en-US" sz="2400" dirty="0">
                <a:latin typeface="Times New Roman" panose="02020603050405020304" pitchFamily="18" charset="0"/>
                <a:ea typeface="Calibri" panose="020F0502020204030204" pitchFamily="34" charset="0"/>
                <a:cs typeface="Times New Roman" panose="02020603050405020304" pitchFamily="18" charset="0"/>
              </a:rPr>
              <a:t> Several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algorithms for solving the same problem may exist.</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800100" lvl="1" indent="-342900">
              <a:lnSpc>
                <a:spcPct val="115000"/>
              </a:lnSpc>
              <a:spcAft>
                <a:spcPts val="1000"/>
              </a:spcAft>
              <a:buFont typeface="Arial" panose="020B0604020202020204" pitchFamily="34" charset="0"/>
              <a:buChar char="•"/>
              <a:tabLst>
                <a:tab pos="45720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Euclid, Consecutive Integer Checking, and Middle School Procedure for computing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(m, 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Arial" panose="020B0604020202020204" pitchFamily="34" charset="0"/>
              <a:buChar char="•"/>
              <a:tabLst>
                <a:tab pos="457200" algn="l"/>
              </a:tabLst>
            </a:pPr>
            <a:r>
              <a:rPr lang="en-US" sz="24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9412300"/>
      </p:ext>
    </p:extLst>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1829" y="1489107"/>
            <a:ext cx="9088341" cy="3739485"/>
          </a:xfrm>
          <a:prstGeom prst="rect">
            <a:avLst/>
          </a:prstGeom>
        </p:spPr>
        <p:txBody>
          <a:bodyPr wrap="square">
            <a:spAutoFit/>
          </a:bodyPr>
          <a:lstStyle/>
          <a:p>
            <a:pPr>
              <a:spcAft>
                <a:spcPts val="1800"/>
              </a:spcAft>
            </a:pPr>
            <a:r>
              <a:rPr lang="en-US" sz="2600" dirty="0">
                <a:ea typeface="Calibri" panose="020F0502020204030204" pitchFamily="34" charset="0"/>
                <a:cs typeface="Times New Roman" panose="02020603050405020304" pitchFamily="18" charset="0"/>
              </a:rPr>
              <a:t>Summary:</a:t>
            </a:r>
          </a:p>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A hash function needs to satisfy somewhat conflicting requirements: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12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hash table’s size should not be excessively large </a:t>
            </a:r>
            <a:r>
              <a:rPr lang="en-US" sz="2400" dirty="0">
                <a:latin typeface="Times New Roman" panose="02020603050405020304" pitchFamily="18" charset="0"/>
                <a:ea typeface="Calibri" panose="020F0502020204030204" pitchFamily="34" charset="0"/>
                <a:cs typeface="Times New Roman" panose="02020603050405020304" pitchFamily="18" charset="0"/>
              </a:rPr>
              <a:t>compared to the number of keys, but not jeopardize the implementation’s time efficient.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12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 hash function needs to distribute keys among the cells of the hash table as</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evenly </a:t>
            </a:r>
            <a:r>
              <a:rPr lang="en-US" sz="2400" dirty="0">
                <a:latin typeface="Times New Roman" panose="02020603050405020304" pitchFamily="18" charset="0"/>
                <a:ea typeface="Calibri" panose="020F0502020204030204" pitchFamily="34" charset="0"/>
                <a:cs typeface="Times New Roman" panose="02020603050405020304" pitchFamily="18" charset="0"/>
              </a:rPr>
              <a:t>as possible. </a:t>
            </a:r>
          </a:p>
          <a:p>
            <a:pPr marL="342900" marR="0" lvl="0" indent="-342900">
              <a:spcBef>
                <a:spcPts val="0"/>
              </a:spcBef>
              <a:spcAft>
                <a:spcPts val="12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 hash function has to be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easy to compute</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9901928"/>
      </p:ext>
    </p:extLst>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2457" y="1707400"/>
            <a:ext cx="7903029" cy="3924151"/>
          </a:xfrm>
          <a:prstGeom prst="rect">
            <a:avLst/>
          </a:prstGeom>
        </p:spPr>
        <p:txBody>
          <a:bodyPr wrap="square">
            <a:spAutoFit/>
          </a:bodyPr>
          <a:lstStyle/>
          <a:p>
            <a:pPr>
              <a:spcAft>
                <a:spcPts val="1800"/>
              </a:spcAft>
            </a:pPr>
            <a:r>
              <a:rPr lang="en-US" sz="2600" dirty="0">
                <a:ea typeface="Calibri" panose="020F0502020204030204" pitchFamily="34" charset="0"/>
                <a:cs typeface="Times New Roman" panose="02020603050405020304" pitchFamily="18" charset="0"/>
              </a:rPr>
              <a:t>The </a:t>
            </a:r>
            <a:r>
              <a:rPr lang="en-US" sz="2600" dirty="0">
                <a:solidFill>
                  <a:srgbClr val="0000FF"/>
                </a:solidFill>
                <a:ea typeface="Calibri" panose="020F0502020204030204" pitchFamily="34" charset="0"/>
                <a:cs typeface="Times New Roman" panose="02020603050405020304" pitchFamily="18" charset="0"/>
              </a:rPr>
              <a:t>efficiency of searching </a:t>
            </a:r>
            <a:r>
              <a:rPr lang="en-US" sz="2600" dirty="0">
                <a:ea typeface="Calibri" panose="020F0502020204030204" pitchFamily="34" charset="0"/>
                <a:cs typeface="Times New Roman" panose="02020603050405020304" pitchFamily="18" charset="0"/>
              </a:rPr>
              <a:t>depends on </a:t>
            </a:r>
          </a:p>
          <a:p>
            <a:pPr marL="800100" lvl="1" indent="-342900">
              <a:spcAft>
                <a:spcPts val="12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lengths of the linked lists</a:t>
            </a:r>
            <a:r>
              <a:rPr lang="en-US" sz="2400" dirty="0">
                <a:latin typeface="Times New Roman" panose="02020603050405020304" pitchFamily="18" charset="0"/>
                <a:ea typeface="Calibri" panose="020F0502020204030204" pitchFamily="34" charset="0"/>
                <a:cs typeface="Times New Roman" panose="02020603050405020304" pitchFamily="18" charset="0"/>
              </a:rPr>
              <a:t>, which, in turn, </a:t>
            </a:r>
          </a:p>
          <a:p>
            <a:pPr marL="1257300" lvl="2" indent="-342900">
              <a:spcAft>
                <a:spcPts val="12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depend on the dictionary and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table sizes</a:t>
            </a:r>
            <a:r>
              <a:rPr lang="en-US" sz="2400" dirty="0">
                <a:latin typeface="Times New Roman" panose="02020603050405020304" pitchFamily="18" charset="0"/>
                <a:ea typeface="Calibri" panose="020F0502020204030204" pitchFamily="34" charset="0"/>
                <a:cs typeface="Times New Roman" panose="02020603050405020304" pitchFamily="18" charset="0"/>
              </a:rPr>
              <a:t>, as well as </a:t>
            </a:r>
          </a:p>
          <a:p>
            <a:pPr marL="800100" lvl="1" indent="-342900">
              <a:spcAft>
                <a:spcPts val="12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quality of the hash function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spcAft>
                <a:spcPts val="12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rPr>
              <a:t>If the hash function evenly distributes n keys among m cells of the hash table,  </a:t>
            </a:r>
            <a:r>
              <a:rPr lang="en-US" sz="2400" dirty="0">
                <a:latin typeface="Times New Roman" panose="02020603050405020304" pitchFamily="18" charset="0"/>
                <a:ea typeface="Calibri" panose="020F0502020204030204" pitchFamily="34" charset="0"/>
              </a:rPr>
              <a:t>each list will be about n/m keys long. </a:t>
            </a:r>
          </a:p>
          <a:p>
            <a:pPr marL="800100" lvl="1" indent="-342900">
              <a:spcAft>
                <a:spcPts val="12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rPr>
              <a:t>The ratio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𝛂</a:t>
            </a:r>
            <a:r>
              <a:rPr lang="en-US" sz="2400" dirty="0">
                <a:solidFill>
                  <a:srgbClr val="0000FF"/>
                </a:solidFill>
                <a:latin typeface="Times New Roman" panose="02020603050405020304" pitchFamily="18" charset="0"/>
                <a:ea typeface="Calibri" panose="020F0502020204030204" pitchFamily="34" charset="0"/>
              </a:rPr>
              <a:t> = n/m, called the load factor </a:t>
            </a:r>
            <a:r>
              <a:rPr lang="en-US" sz="2400" dirty="0">
                <a:latin typeface="Times New Roman" panose="02020603050405020304" pitchFamily="18" charset="0"/>
                <a:ea typeface="Calibri" panose="020F0502020204030204" pitchFamily="34" charset="0"/>
              </a:rPr>
              <a:t>of the hash table, plays a crucial role in the efficiency of hashing.</a:t>
            </a:r>
            <a:endParaRPr lang="en-US" sz="2400" dirty="0"/>
          </a:p>
        </p:txBody>
      </p:sp>
      <p:pic>
        <p:nvPicPr>
          <p:cNvPr id="3" name="Picture 2" descr="Image result for smiley face images">
            <a:extLst>
              <a:ext uri="{FF2B5EF4-FFF2-40B4-BE49-F238E27FC236}">
                <a16:creationId xmlns:a16="http://schemas.microsoft.com/office/drawing/2014/main" id="{CFDC96DA-B3B3-4649-96A0-A3EFE8E9DCB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5986" y="1337354"/>
            <a:ext cx="569340" cy="478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7576045"/>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1337354"/>
            <a:ext cx="10216055" cy="1663753"/>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551829" y="1221953"/>
                <a:ext cx="9088341" cy="5203540"/>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 average number of pointers (chain links) inspected </a:t>
                </a:r>
              </a:p>
              <a:p>
                <a:pPr marL="1257300" lvl="2" indent="-342900">
                  <a:lnSpc>
                    <a:spcPct val="150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in  successful searches, S ≈ 1 + </a:t>
                </a:r>
                <a14:m>
                  <m:oMath xmlns:m="http://schemas.openxmlformats.org/officeDocument/2006/math">
                    <m:f>
                      <m:fPr>
                        <m:ctrlPr>
                          <a:rPr lang="en-US" sz="2400" i="1">
                            <a:latin typeface="Cambria Math" panose="02040503050406030204" pitchFamily="18" charset="0"/>
                            <a:ea typeface="Calibri" panose="020F0502020204030204" pitchFamily="34" charset="0"/>
                            <a:cs typeface="Times New Roman" panose="02020603050405020304" pitchFamily="18" charset="0"/>
                          </a:rPr>
                        </m:ctrlPr>
                      </m:fPr>
                      <m:num>
                        <m:r>
                          <a:rPr lang="en-US" sz="2400" i="1">
                            <a:latin typeface="Cambria Math" panose="02040503050406030204" pitchFamily="18" charset="0"/>
                            <a:ea typeface="Calibri" panose="020F0502020204030204" pitchFamily="34" charset="0"/>
                            <a:cs typeface="Times New Roman" panose="02020603050405020304" pitchFamily="18" charset="0"/>
                          </a:rPr>
                          <m:t>𝛼</m:t>
                        </m:r>
                      </m:num>
                      <m:den>
                        <m:r>
                          <a:rPr lang="en-US" sz="2400" i="1">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 and </a:t>
                </a:r>
              </a:p>
              <a:p>
                <a:pPr marL="1257300" lvl="2" indent="-342900">
                  <a:lnSpc>
                    <a:spcPct val="150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unsuccessful search, U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Cambria Math" panose="02040503050406030204" pitchFamily="18" charset="0"/>
                    <a:ea typeface="Times New Roman" panose="02020603050405020304" pitchFamily="18" charset="0"/>
                    <a:cs typeface="Times New Roman" panose="02020603050405020304" pitchFamily="18" charset="0"/>
                  </a:rPr>
                  <a:t>𝛂</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(7.4)</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39725" indent="-339725">
                  <a:lnSpc>
                    <a:spcPct val="150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under the standard assumptions of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searching for a randomly selected element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and a hash function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distributed keys uniformly (evenly)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among the table’s cells. </a:t>
                </a:r>
              </a:p>
              <a:p>
                <a:pPr marL="342900" indent="-342900">
                  <a:lnSpc>
                    <a:spcPct val="150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hey are almost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identical to searching sequentially in a linked list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nSpc>
                    <a:spcPct val="150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W</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hat we have</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gained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by hashing is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 reduction in average list size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by a factor of the size of the hash table m.</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551829" y="1221953"/>
                <a:ext cx="9088341" cy="5203540"/>
              </a:xfrm>
              <a:prstGeom prst="rect">
                <a:avLst/>
              </a:prstGeom>
              <a:blipFill>
                <a:blip r:embed="rId2"/>
                <a:stretch>
                  <a:fillRect l="-940" r="-805" b="-1522"/>
                </a:stretch>
              </a:blipFill>
            </p:spPr>
            <p:txBody>
              <a:bodyPr/>
              <a:lstStyle/>
              <a:p>
                <a:r>
                  <a:rPr lang="en-US">
                    <a:noFill/>
                  </a:rPr>
                  <a:t> </a:t>
                </a:r>
              </a:p>
            </p:txBody>
          </p:sp>
        </mc:Fallback>
      </mc:AlternateContent>
    </p:spTree>
    <p:extLst>
      <p:ext uri="{BB962C8B-B14F-4D97-AF65-F5344CB8AC3E}">
        <p14:creationId xmlns:p14="http://schemas.microsoft.com/office/powerpoint/2010/main" val="822550266"/>
      </p:ext>
    </p:extLst>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45920" y="1576825"/>
            <a:ext cx="9144000" cy="4465133"/>
          </a:xfrm>
          <a:prstGeom prst="rect">
            <a:avLst/>
          </a:prstGeom>
        </p:spPr>
        <p:txBody>
          <a:bodyPr wrap="square">
            <a:spAutoFit/>
          </a:bodyPr>
          <a:lstStyle/>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The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two other dictionary operations – insertion and deletion </a:t>
            </a:r>
            <a:r>
              <a:rPr lang="en-US" sz="2400" dirty="0">
                <a:latin typeface="Times New Roman" panose="02020603050405020304" pitchFamily="18" charset="0"/>
                <a:ea typeface="Calibri" panose="020F0502020204030204" pitchFamily="34" charset="0"/>
                <a:cs typeface="Times New Roman" panose="02020603050405020304" pitchFamily="18" charset="0"/>
              </a:rPr>
              <a:t>– are almost identical to searching. </a:t>
            </a:r>
          </a:p>
          <a:p>
            <a:pPr marL="800100" lvl="1" indent="-342900">
              <a:lnSpc>
                <a:spcPct val="150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Insertions</a:t>
            </a:r>
            <a:r>
              <a:rPr lang="en-US" sz="2400" dirty="0">
                <a:latin typeface="Times New Roman" panose="02020603050405020304" pitchFamily="18" charset="0"/>
                <a:ea typeface="Calibri" panose="020F0502020204030204" pitchFamily="34" charset="0"/>
                <a:cs typeface="Times New Roman" panose="02020603050405020304" pitchFamily="18" charset="0"/>
              </a:rPr>
              <a:t> are normally done at the end of a list. </a:t>
            </a:r>
          </a:p>
          <a:p>
            <a:pPr marL="800100" lvl="1" indent="-342900">
              <a:lnSpc>
                <a:spcPct val="150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Deletion</a:t>
            </a:r>
            <a:r>
              <a:rPr lang="en-US" sz="2400" dirty="0">
                <a:latin typeface="Times New Roman" panose="02020603050405020304" pitchFamily="18" charset="0"/>
                <a:ea typeface="Calibri" panose="020F0502020204030204" pitchFamily="34" charset="0"/>
                <a:cs typeface="Times New Roman" panose="02020603050405020304" pitchFamily="18" charset="0"/>
              </a:rPr>
              <a:t> is performed by searching for a key to be deleted and then removing it from its list. </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Hence, the efficiency of these operations is identical to that of searching, and they are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all Θ(1) in the average case </a:t>
            </a:r>
            <a:r>
              <a:rPr lang="en-US" sz="2400" dirty="0">
                <a:latin typeface="Times New Roman" panose="02020603050405020304" pitchFamily="18" charset="0"/>
                <a:ea typeface="Calibri" panose="020F0502020204030204" pitchFamily="34" charset="0"/>
                <a:cs typeface="Times New Roman" panose="02020603050405020304" pitchFamily="18" charset="0"/>
              </a:rPr>
              <a:t>if the number of keys n is about equal to the hash table’s size m.</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Image result for smiley face images">
            <a:extLst>
              <a:ext uri="{FF2B5EF4-FFF2-40B4-BE49-F238E27FC236}">
                <a16:creationId xmlns:a16="http://schemas.microsoft.com/office/drawing/2014/main" id="{D11217A6-9CBE-4245-9CE4-36062F2B961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5986" y="1337354"/>
            <a:ext cx="569340" cy="478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8464835"/>
      </p:ext>
    </p:extLst>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6399" y="1816297"/>
            <a:ext cx="8084583" cy="3511026"/>
          </a:xfrm>
          <a:prstGeom prst="rect">
            <a:avLst/>
          </a:prstGeom>
        </p:spPr>
        <p:txBody>
          <a:bodyPr wrap="square">
            <a:spAutoFit/>
          </a:bodyPr>
          <a:lstStyle/>
          <a:p>
            <a:pPr>
              <a:lnSpc>
                <a:spcPct val="150000"/>
              </a:lnSpc>
              <a:spcAft>
                <a:spcPts val="1200"/>
              </a:spcAft>
            </a:pPr>
            <a:r>
              <a:rPr lang="en-US" sz="2400" dirty="0">
                <a:ea typeface="Calibri" panose="020F0502020204030204" pitchFamily="34" charset="0"/>
                <a:cs typeface="Times New Roman" panose="02020603050405020304" pitchFamily="18" charset="0"/>
              </a:rPr>
              <a:t>Closed Hashing (Open Addressing)</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In closed hashing, </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all keys are stored in the hash table itself without the use of linked lists. </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This implies that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table size m must be at least as large as the number of keys 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Image result for smiley face images">
            <a:extLst>
              <a:ext uri="{FF2B5EF4-FFF2-40B4-BE49-F238E27FC236}">
                <a16:creationId xmlns:a16="http://schemas.microsoft.com/office/drawing/2014/main" id="{91FC466E-0093-44B6-AC47-3C68426BBE2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5986" y="1337354"/>
            <a:ext cx="569340" cy="478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5102568"/>
      </p:ext>
    </p:extLst>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417226" y="966627"/>
                <a:ext cx="9144000" cy="5434052"/>
              </a:xfrm>
              <a:prstGeom prst="rect">
                <a:avLst/>
              </a:prstGeom>
            </p:spPr>
            <p:txBody>
              <a:bodyPr wrap="square">
                <a:spAutoFit/>
              </a:bodyPr>
              <a:lstStyle/>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mathematical analysis of linear probing is much more difficult problem than that of separate chaining. </a:t>
                </a:r>
              </a:p>
              <a:p>
                <a:pPr>
                  <a:spcAft>
                    <a:spcPts val="12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For the linear probing approach, </a:t>
                </a:r>
              </a:p>
              <a:p>
                <a:pPr marL="800100" lvl="1" indent="-342900">
                  <a:spcAft>
                    <a:spcPts val="12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average number of times the search algorithm </a:t>
                </a:r>
                <a:r>
                  <a:rPr lang="en-US" sz="2400" dirty="0">
                    <a:latin typeface="Times New Roman" panose="02020603050405020304" pitchFamily="18" charset="0"/>
                    <a:ea typeface="Calibri" panose="020F0502020204030204" pitchFamily="34" charset="0"/>
                    <a:cs typeface="Times New Roman" panose="02020603050405020304" pitchFamily="18" charset="0"/>
                  </a:rPr>
                  <a:t>for a key must access the hash table with the load factor </a:t>
                </a:r>
                <a:r>
                  <a:rPr lang="en-US" sz="2400" dirty="0">
                    <a:effectLst/>
                    <a:latin typeface="Cambria Math" panose="02040503050406030204" pitchFamily="18" charset="0"/>
                    <a:ea typeface="Calibri" panose="020F0502020204030204" pitchFamily="34" charset="0"/>
                    <a:cs typeface="Times New Roman" panose="02020603050405020304" pitchFamily="18" charset="0"/>
                  </a:rPr>
                  <a:t>𝛂</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in successful and unsuccessful searches is, respectively.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1200"/>
                  </a:spcBef>
                  <a:spcAft>
                    <a:spcPts val="12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S ≈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400" i="1">
                        <a:effectLst/>
                        <a:latin typeface="Cambria Math" panose="02040503050406030204" pitchFamily="18" charset="0"/>
                        <a:ea typeface="Calibri" panose="020F0502020204030204" pitchFamily="34" charset="0"/>
                        <a:cs typeface="Times New Roman" panose="02020603050405020304" pitchFamily="18" charset="0"/>
                      </a:rPr>
                      <m:t> (1+ </m:t>
                    </m:r>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400" i="1">
                            <a:effectLst/>
                            <a:latin typeface="Cambria Math" panose="02040503050406030204" pitchFamily="18" charset="0"/>
                            <a:ea typeface="Calibri" panose="020F0502020204030204" pitchFamily="34" charset="0"/>
                            <a:cs typeface="Times New Roman" panose="02020603050405020304" pitchFamily="18" charset="0"/>
                          </a:rPr>
                          <m:t>1− ∝ </m:t>
                        </m:r>
                      </m:den>
                    </m:f>
                    <m:r>
                      <a:rPr lang="en-US" sz="24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and U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400" i="1">
                        <a:effectLst/>
                        <a:latin typeface="Cambria Math" panose="02040503050406030204" pitchFamily="18" charset="0"/>
                        <a:ea typeface="Calibri" panose="020F0502020204030204" pitchFamily="34" charset="0"/>
                        <a:cs typeface="Times New Roman" panose="02020603050405020304" pitchFamily="18" charset="0"/>
                      </a:rPr>
                      <m:t> ( 1+ </m:t>
                    </m:r>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num>
                      <m:den>
                        <m:sSup>
                          <m:s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a:effectLst/>
                                <a:latin typeface="Cambria Math" panose="02040503050406030204" pitchFamily="18" charset="0"/>
                                <a:ea typeface="Calibri" panose="020F0502020204030204" pitchFamily="34" charset="0"/>
                                <a:cs typeface="Times New Roman" panose="02020603050405020304" pitchFamily="18" charset="0"/>
                              </a:rPr>
                              <m:t>(1− ∝ )</m:t>
                            </m:r>
                          </m:e>
                          <m:sup>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sup>
                        </m:sSup>
                      </m:den>
                    </m:f>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           … (7.5)</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the accuracy of these approximations increases with larger </a:t>
                </a:r>
              </a:p>
              <a:p>
                <a:pPr>
                  <a:spcAft>
                    <a:spcPts val="12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sizes of the hash table</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marL="800100" lvl="1" indent="-342900">
                  <a:spcAft>
                    <a:spcPts val="1200"/>
                  </a:spcAft>
                  <a:buFont typeface="Arial" panose="020B0604020202020204" pitchFamily="34" charset="0"/>
                  <a:buChar char="•"/>
                </a:pP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These numbers are surprisingly small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even for densely populated tables, i.e., for large percentage values of  </a:t>
                </a:r>
                <a:r>
                  <a:rPr lang="en-US" sz="2400" dirty="0">
                    <a:effectLst/>
                    <a:latin typeface="Cambria Math" panose="02040503050406030204" pitchFamily="18" charset="0"/>
                    <a:ea typeface="Calibri" panose="020F0502020204030204" pitchFamily="34" charset="0"/>
                    <a:cs typeface="Times New Roman" panose="02020603050405020304" pitchFamily="18" charset="0"/>
                  </a:rPr>
                  <a:t>𝛂</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417226" y="966627"/>
                <a:ext cx="9144000" cy="5434052"/>
              </a:xfrm>
              <a:prstGeom prst="rect">
                <a:avLst/>
              </a:prstGeom>
              <a:blipFill>
                <a:blip r:embed="rId2"/>
                <a:stretch>
                  <a:fillRect l="-1000" t="-898" b="-1571"/>
                </a:stretch>
              </a:blipFill>
            </p:spPr>
            <p:txBody>
              <a:bodyPr/>
              <a:lstStyle/>
              <a:p>
                <a:r>
                  <a:rPr lang="en-US">
                    <a:noFill/>
                  </a:rPr>
                  <a:t> </a:t>
                </a:r>
              </a:p>
            </p:txBody>
          </p:sp>
        </mc:Fallback>
      </mc:AlternateContent>
      <p:pic>
        <p:nvPicPr>
          <p:cNvPr id="3" name="Picture 2" descr="Image result for smiley face images">
            <a:extLst>
              <a:ext uri="{FF2B5EF4-FFF2-40B4-BE49-F238E27FC236}">
                <a16:creationId xmlns:a16="http://schemas.microsoft.com/office/drawing/2014/main" id="{FB43E6E6-C806-4D75-BACA-4F1EEF96953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5986" y="1337354"/>
            <a:ext cx="569340" cy="478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375053"/>
      </p:ext>
    </p:extLst>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p:cNvGraphicFramePr>
                <a:graphicFrameLocks noGrp="1"/>
              </p:cNvGraphicFramePr>
              <p:nvPr/>
            </p:nvGraphicFramePr>
            <p:xfrm>
              <a:off x="2115047" y="1669774"/>
              <a:ext cx="6941489" cy="3011957"/>
            </p:xfrm>
            <a:graphic>
              <a:graphicData uri="http://schemas.openxmlformats.org/drawingml/2006/table">
                <a:tbl>
                  <a:tblPr firstRow="1" firstCol="1" bandRow="1">
                    <a:tableStyleId>{5C22544A-7EE6-4342-B048-85BDC9FD1C3A}</a:tableStyleId>
                  </a:tblPr>
                  <a:tblGrid>
                    <a:gridCol w="1649823">
                      <a:extLst>
                        <a:ext uri="{9D8B030D-6E8A-4147-A177-3AD203B41FA5}">
                          <a16:colId xmlns:a16="http://schemas.microsoft.com/office/drawing/2014/main" val="20000"/>
                        </a:ext>
                      </a:extLst>
                    </a:gridCol>
                    <a:gridCol w="2763297">
                      <a:extLst>
                        <a:ext uri="{9D8B030D-6E8A-4147-A177-3AD203B41FA5}">
                          <a16:colId xmlns:a16="http://schemas.microsoft.com/office/drawing/2014/main" val="20001"/>
                        </a:ext>
                      </a:extLst>
                    </a:gridCol>
                    <a:gridCol w="2528369">
                      <a:extLst>
                        <a:ext uri="{9D8B030D-6E8A-4147-A177-3AD203B41FA5}">
                          <a16:colId xmlns:a16="http://schemas.microsoft.com/office/drawing/2014/main" val="20002"/>
                        </a:ext>
                      </a:extLst>
                    </a:gridCol>
                  </a:tblGrid>
                  <a:tr h="1236140">
                    <a:tc>
                      <a:txBody>
                        <a:bodyPr/>
                        <a:lstStyle/>
                        <a:p>
                          <a:pPr marL="0" marR="0" algn="ctr">
                            <a:lnSpc>
                              <a:spcPct val="150000"/>
                            </a:lnSpc>
                            <a:spcBef>
                              <a:spcPts val="0"/>
                            </a:spcBef>
                            <a:spcAft>
                              <a:spcPts val="0"/>
                            </a:spcAft>
                          </a:pPr>
                          <a:r>
                            <a:rPr lang="en-US" sz="2200" b="1">
                              <a:solidFill>
                                <a:schemeClr val="tx1"/>
                              </a:solidFill>
                              <a:effectLst/>
                            </a:rPr>
                            <a:t>𝛂</a:t>
                          </a:r>
                          <a:endParaRPr lang="en-US" sz="2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2200" b="1" i="1" smtClean="0">
                                        <a:solidFill>
                                          <a:schemeClr val="tx1"/>
                                        </a:solidFill>
                                        <a:effectLst/>
                                        <a:latin typeface="Cambria Math" panose="02040503050406030204" pitchFamily="18" charset="0"/>
                                      </a:rPr>
                                    </m:ctrlPr>
                                  </m:fPr>
                                  <m:num>
                                    <m:r>
                                      <a:rPr lang="en-US" sz="2200" b="1" i="1">
                                        <a:solidFill>
                                          <a:schemeClr val="tx1"/>
                                        </a:solidFill>
                                        <a:effectLst/>
                                        <a:latin typeface="Cambria Math" panose="02040503050406030204" pitchFamily="18" charset="0"/>
                                      </a:rPr>
                                      <m:t>𝟏</m:t>
                                    </m:r>
                                  </m:num>
                                  <m:den>
                                    <m:r>
                                      <a:rPr lang="en-US" sz="2200" b="1" i="1">
                                        <a:solidFill>
                                          <a:schemeClr val="tx1"/>
                                        </a:solidFill>
                                        <a:effectLst/>
                                        <a:latin typeface="Cambria Math" panose="02040503050406030204" pitchFamily="18" charset="0"/>
                                      </a:rPr>
                                      <m:t>𝟐</m:t>
                                    </m:r>
                                  </m:den>
                                </m:f>
                                <m:r>
                                  <a:rPr lang="en-US" sz="2200" b="1">
                                    <a:solidFill>
                                      <a:schemeClr val="tx1"/>
                                    </a:solidFill>
                                    <a:effectLst/>
                                    <a:latin typeface="Cambria Math" panose="02040503050406030204" pitchFamily="18" charset="0"/>
                                  </a:rPr>
                                  <m:t> (</m:t>
                                </m:r>
                                <m:r>
                                  <a:rPr lang="en-US" sz="2200" b="1" i="1">
                                    <a:solidFill>
                                      <a:schemeClr val="tx1"/>
                                    </a:solidFill>
                                    <a:effectLst/>
                                    <a:latin typeface="Cambria Math" panose="02040503050406030204" pitchFamily="18" charset="0"/>
                                  </a:rPr>
                                  <m:t>𝟏</m:t>
                                </m:r>
                                <m:r>
                                  <a:rPr lang="en-US" sz="2200" b="1">
                                    <a:solidFill>
                                      <a:schemeClr val="tx1"/>
                                    </a:solidFill>
                                    <a:effectLst/>
                                    <a:latin typeface="Cambria Math" panose="02040503050406030204" pitchFamily="18" charset="0"/>
                                  </a:rPr>
                                  <m:t>+ </m:t>
                                </m:r>
                                <m:f>
                                  <m:fPr>
                                    <m:ctrlPr>
                                      <a:rPr lang="en-US" sz="2200" b="1" i="1">
                                        <a:solidFill>
                                          <a:schemeClr val="tx1"/>
                                        </a:solidFill>
                                        <a:effectLst/>
                                        <a:latin typeface="Cambria Math" panose="02040503050406030204" pitchFamily="18" charset="0"/>
                                      </a:rPr>
                                    </m:ctrlPr>
                                  </m:fPr>
                                  <m:num>
                                    <m:r>
                                      <a:rPr lang="en-US" sz="2200" b="1" i="1">
                                        <a:solidFill>
                                          <a:schemeClr val="tx1"/>
                                        </a:solidFill>
                                        <a:effectLst/>
                                        <a:latin typeface="Cambria Math" panose="02040503050406030204" pitchFamily="18" charset="0"/>
                                      </a:rPr>
                                      <m:t>𝟏</m:t>
                                    </m:r>
                                  </m:num>
                                  <m:den>
                                    <m:r>
                                      <a:rPr lang="en-US" sz="2200" b="1" i="1">
                                        <a:solidFill>
                                          <a:schemeClr val="tx1"/>
                                        </a:solidFill>
                                        <a:effectLst/>
                                        <a:latin typeface="Cambria Math" panose="02040503050406030204" pitchFamily="18" charset="0"/>
                                      </a:rPr>
                                      <m:t>𝟏</m:t>
                                    </m:r>
                                    <m:r>
                                      <a:rPr lang="en-US" sz="2200" b="1">
                                        <a:solidFill>
                                          <a:schemeClr val="tx1"/>
                                        </a:solidFill>
                                        <a:effectLst/>
                                        <a:latin typeface="Cambria Math" panose="02040503050406030204" pitchFamily="18" charset="0"/>
                                      </a:rPr>
                                      <m:t>− ∝ </m:t>
                                    </m:r>
                                  </m:den>
                                </m:f>
                                <m:r>
                                  <a:rPr lang="en-US" sz="2200" b="1">
                                    <a:solidFill>
                                      <a:schemeClr val="tx1"/>
                                    </a:solidFill>
                                    <a:effectLst/>
                                    <a:latin typeface="Cambria Math" panose="02040503050406030204" pitchFamily="18" charset="0"/>
                                  </a:rPr>
                                  <m:t>)</m:t>
                                </m:r>
                              </m:oMath>
                            </m:oMathPara>
                          </a14:m>
                          <a:endParaRPr lang="en-US" sz="2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14:m>
                            <m:oMath xmlns:m="http://schemas.openxmlformats.org/officeDocument/2006/math">
                              <m:f>
                                <m:fPr>
                                  <m:ctrlPr>
                                    <a:rPr lang="en-US" sz="2200" b="1" i="1" smtClean="0">
                                      <a:solidFill>
                                        <a:schemeClr val="tx1"/>
                                      </a:solidFill>
                                      <a:effectLst/>
                                      <a:latin typeface="Cambria Math" panose="02040503050406030204" pitchFamily="18" charset="0"/>
                                    </a:rPr>
                                  </m:ctrlPr>
                                </m:fPr>
                                <m:num>
                                  <m:r>
                                    <a:rPr lang="en-US" sz="2200" b="1" i="1">
                                      <a:solidFill>
                                        <a:schemeClr val="tx1"/>
                                      </a:solidFill>
                                      <a:effectLst/>
                                      <a:latin typeface="Cambria Math" panose="02040503050406030204" pitchFamily="18" charset="0"/>
                                    </a:rPr>
                                    <m:t>𝟏</m:t>
                                  </m:r>
                                </m:num>
                                <m:den>
                                  <m:r>
                                    <a:rPr lang="en-US" sz="2200" b="1" i="1">
                                      <a:solidFill>
                                        <a:schemeClr val="tx1"/>
                                      </a:solidFill>
                                      <a:effectLst/>
                                      <a:latin typeface="Cambria Math" panose="02040503050406030204" pitchFamily="18" charset="0"/>
                                    </a:rPr>
                                    <m:t>𝟐</m:t>
                                  </m:r>
                                </m:den>
                              </m:f>
                              <m:r>
                                <a:rPr lang="en-US" sz="2200" b="1">
                                  <a:solidFill>
                                    <a:schemeClr val="tx1"/>
                                  </a:solidFill>
                                  <a:effectLst/>
                                  <a:latin typeface="Cambria Math" panose="02040503050406030204" pitchFamily="18" charset="0"/>
                                </a:rPr>
                                <m:t> ( </m:t>
                              </m:r>
                              <m:r>
                                <a:rPr lang="en-US" sz="2200" b="1" i="1">
                                  <a:solidFill>
                                    <a:schemeClr val="tx1"/>
                                  </a:solidFill>
                                  <a:effectLst/>
                                  <a:latin typeface="Cambria Math" panose="02040503050406030204" pitchFamily="18" charset="0"/>
                                </a:rPr>
                                <m:t>𝟏</m:t>
                              </m:r>
                              <m:r>
                                <a:rPr lang="en-US" sz="2200" b="1">
                                  <a:solidFill>
                                    <a:schemeClr val="tx1"/>
                                  </a:solidFill>
                                  <a:effectLst/>
                                  <a:latin typeface="Cambria Math" panose="02040503050406030204" pitchFamily="18" charset="0"/>
                                </a:rPr>
                                <m:t>+ </m:t>
                              </m:r>
                              <m:f>
                                <m:fPr>
                                  <m:ctrlPr>
                                    <a:rPr lang="en-US" sz="2200" b="1" i="1">
                                      <a:solidFill>
                                        <a:schemeClr val="tx1"/>
                                      </a:solidFill>
                                      <a:effectLst/>
                                      <a:latin typeface="Cambria Math" panose="02040503050406030204" pitchFamily="18" charset="0"/>
                                    </a:rPr>
                                  </m:ctrlPr>
                                </m:fPr>
                                <m:num>
                                  <m:r>
                                    <a:rPr lang="en-US" sz="2200" b="1" i="1">
                                      <a:solidFill>
                                        <a:schemeClr val="tx1"/>
                                      </a:solidFill>
                                      <a:effectLst/>
                                      <a:latin typeface="Cambria Math" panose="02040503050406030204" pitchFamily="18" charset="0"/>
                                    </a:rPr>
                                    <m:t>𝟏</m:t>
                                  </m:r>
                                </m:num>
                                <m:den>
                                  <m:sSup>
                                    <m:sSupPr>
                                      <m:ctrlPr>
                                        <a:rPr lang="en-US" sz="2200" b="1" i="1">
                                          <a:solidFill>
                                            <a:schemeClr val="tx1"/>
                                          </a:solidFill>
                                          <a:effectLst/>
                                          <a:latin typeface="Cambria Math" panose="02040503050406030204" pitchFamily="18" charset="0"/>
                                        </a:rPr>
                                      </m:ctrlPr>
                                    </m:sSupPr>
                                    <m:e>
                                      <m:r>
                                        <a:rPr lang="en-US" sz="2200" b="1">
                                          <a:solidFill>
                                            <a:schemeClr val="tx1"/>
                                          </a:solidFill>
                                          <a:effectLst/>
                                          <a:latin typeface="Cambria Math" panose="02040503050406030204" pitchFamily="18" charset="0"/>
                                        </a:rPr>
                                        <m:t>(</m:t>
                                      </m:r>
                                      <m:r>
                                        <a:rPr lang="en-US" sz="2200" b="1" i="1">
                                          <a:solidFill>
                                            <a:schemeClr val="tx1"/>
                                          </a:solidFill>
                                          <a:effectLst/>
                                          <a:latin typeface="Cambria Math" panose="02040503050406030204" pitchFamily="18" charset="0"/>
                                        </a:rPr>
                                        <m:t>𝟏</m:t>
                                      </m:r>
                                      <m:r>
                                        <a:rPr lang="en-US" sz="2200" b="1">
                                          <a:solidFill>
                                            <a:schemeClr val="tx1"/>
                                          </a:solidFill>
                                          <a:effectLst/>
                                          <a:latin typeface="Cambria Math" panose="02040503050406030204" pitchFamily="18" charset="0"/>
                                        </a:rPr>
                                        <m:t>− ∝ )</m:t>
                                      </m:r>
                                    </m:e>
                                    <m:sup>
                                      <m:r>
                                        <a:rPr lang="en-US" sz="2200" b="1" i="1">
                                          <a:solidFill>
                                            <a:schemeClr val="tx1"/>
                                          </a:solidFill>
                                          <a:effectLst/>
                                          <a:latin typeface="Cambria Math" panose="02040503050406030204" pitchFamily="18" charset="0"/>
                                        </a:rPr>
                                        <m:t>𝟐</m:t>
                                      </m:r>
                                    </m:sup>
                                  </m:sSup>
                                </m:den>
                              </m:f>
                            </m:oMath>
                          </a14:m>
                          <a:r>
                            <a:rPr lang="en-US" sz="2200" b="1">
                              <a:solidFill>
                                <a:schemeClr val="tx1"/>
                              </a:solidFill>
                              <a:effectLst/>
                            </a:rPr>
                            <a:t> )</a:t>
                          </a:r>
                          <a:endParaRPr lang="en-US" sz="2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91939">
                    <a:tc>
                      <a:txBody>
                        <a:bodyPr/>
                        <a:lstStyle/>
                        <a:p>
                          <a:pPr marL="0" marR="0" algn="ctr">
                            <a:lnSpc>
                              <a:spcPct val="150000"/>
                            </a:lnSpc>
                            <a:spcBef>
                              <a:spcPts val="0"/>
                            </a:spcBef>
                            <a:spcAft>
                              <a:spcPts val="0"/>
                            </a:spcAft>
                          </a:pPr>
                          <a:r>
                            <a:rPr lang="en-US" sz="2200" b="1">
                              <a:solidFill>
                                <a:schemeClr val="tx1"/>
                              </a:solidFill>
                              <a:effectLst/>
                            </a:rPr>
                            <a:t>50%</a:t>
                          </a:r>
                          <a:endParaRPr lang="en-US" sz="2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200" b="1">
                              <a:solidFill>
                                <a:schemeClr val="tx1"/>
                              </a:solidFill>
                              <a:effectLst/>
                            </a:rPr>
                            <a:t>1.5</a:t>
                          </a:r>
                          <a:endParaRPr lang="en-US" sz="2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200" b="1">
                              <a:solidFill>
                                <a:schemeClr val="tx1"/>
                              </a:solidFill>
                              <a:effectLst/>
                            </a:rPr>
                            <a:t>2.5</a:t>
                          </a:r>
                          <a:endParaRPr lang="en-US" sz="2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591939">
                    <a:tc>
                      <a:txBody>
                        <a:bodyPr/>
                        <a:lstStyle/>
                        <a:p>
                          <a:pPr marL="0" marR="0" algn="ctr">
                            <a:lnSpc>
                              <a:spcPct val="150000"/>
                            </a:lnSpc>
                            <a:spcBef>
                              <a:spcPts val="0"/>
                            </a:spcBef>
                            <a:spcAft>
                              <a:spcPts val="0"/>
                            </a:spcAft>
                          </a:pPr>
                          <a:r>
                            <a:rPr lang="en-US" sz="2200" b="1">
                              <a:solidFill>
                                <a:schemeClr val="tx1"/>
                              </a:solidFill>
                              <a:effectLst/>
                            </a:rPr>
                            <a:t>75%</a:t>
                          </a:r>
                          <a:endParaRPr lang="en-US" sz="2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200" b="1">
                              <a:solidFill>
                                <a:schemeClr val="tx1"/>
                              </a:solidFill>
                              <a:effectLst/>
                            </a:rPr>
                            <a:t>2.5</a:t>
                          </a:r>
                          <a:endParaRPr lang="en-US" sz="2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200" b="1">
                              <a:solidFill>
                                <a:schemeClr val="tx1"/>
                              </a:solidFill>
                              <a:effectLst/>
                            </a:rPr>
                            <a:t>8.5</a:t>
                          </a:r>
                          <a:endParaRPr lang="en-US" sz="2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591939">
                    <a:tc>
                      <a:txBody>
                        <a:bodyPr/>
                        <a:lstStyle/>
                        <a:p>
                          <a:pPr marL="0" marR="0" algn="ctr">
                            <a:lnSpc>
                              <a:spcPct val="150000"/>
                            </a:lnSpc>
                            <a:spcBef>
                              <a:spcPts val="0"/>
                            </a:spcBef>
                            <a:spcAft>
                              <a:spcPts val="0"/>
                            </a:spcAft>
                          </a:pPr>
                          <a:r>
                            <a:rPr lang="en-US" sz="2200" b="1">
                              <a:solidFill>
                                <a:schemeClr val="tx1"/>
                              </a:solidFill>
                              <a:effectLst/>
                            </a:rPr>
                            <a:t>90%</a:t>
                          </a:r>
                          <a:endParaRPr lang="en-US" sz="2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200" b="1">
                              <a:solidFill>
                                <a:schemeClr val="tx1"/>
                              </a:solidFill>
                              <a:effectLst/>
                            </a:rPr>
                            <a:t>5.5</a:t>
                          </a:r>
                          <a:endParaRPr lang="en-US" sz="2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200" b="1" dirty="0">
                              <a:solidFill>
                                <a:schemeClr val="tx1"/>
                              </a:solidFill>
                              <a:effectLst/>
                            </a:rPr>
                            <a:t>50.5</a:t>
                          </a:r>
                          <a:endParaRPr lang="en-US" sz="2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720905962"/>
                  </p:ext>
                </p:extLst>
              </p:nvPr>
            </p:nvGraphicFramePr>
            <p:xfrm>
              <a:off x="2115047" y="1669774"/>
              <a:ext cx="6941489" cy="3011957"/>
            </p:xfrm>
            <a:graphic>
              <a:graphicData uri="http://schemas.openxmlformats.org/drawingml/2006/table">
                <a:tbl>
                  <a:tblPr firstRow="1" firstCol="1" bandRow="1">
                    <a:tableStyleId>{5C22544A-7EE6-4342-B048-85BDC9FD1C3A}</a:tableStyleId>
                  </a:tblPr>
                  <a:tblGrid>
                    <a:gridCol w="1649823"/>
                    <a:gridCol w="2763297"/>
                    <a:gridCol w="2528369"/>
                  </a:tblGrid>
                  <a:tr h="1236140">
                    <a:tc>
                      <a:txBody>
                        <a:bodyPr/>
                        <a:lstStyle/>
                        <a:p>
                          <a:pPr marL="0" marR="0" algn="ctr">
                            <a:lnSpc>
                              <a:spcPct val="150000"/>
                            </a:lnSpc>
                            <a:spcBef>
                              <a:spcPts val="0"/>
                            </a:spcBef>
                            <a:spcAft>
                              <a:spcPts val="0"/>
                            </a:spcAft>
                          </a:pPr>
                          <a:r>
                            <a:rPr lang="en-US" sz="2200" b="1">
                              <a:solidFill>
                                <a:schemeClr val="tx1"/>
                              </a:solidFill>
                              <a:effectLst/>
                            </a:rPr>
                            <a:t>𝛂</a:t>
                          </a:r>
                          <a:endParaRPr lang="en-US" sz="2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59912" t="-490" r="-91850" b="-145098"/>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74940" t="-490" r="-482" b="-145098"/>
                          </a:stretch>
                        </a:blipFill>
                      </a:tcPr>
                    </a:tc>
                  </a:tr>
                  <a:tr h="591939">
                    <a:tc>
                      <a:txBody>
                        <a:bodyPr/>
                        <a:lstStyle/>
                        <a:p>
                          <a:pPr marL="0" marR="0" algn="ctr">
                            <a:lnSpc>
                              <a:spcPct val="150000"/>
                            </a:lnSpc>
                            <a:spcBef>
                              <a:spcPts val="0"/>
                            </a:spcBef>
                            <a:spcAft>
                              <a:spcPts val="0"/>
                            </a:spcAft>
                          </a:pPr>
                          <a:r>
                            <a:rPr lang="en-US" sz="2200" b="1">
                              <a:solidFill>
                                <a:schemeClr val="tx1"/>
                              </a:solidFill>
                              <a:effectLst/>
                            </a:rPr>
                            <a:t>50%</a:t>
                          </a:r>
                          <a:endParaRPr lang="en-US" sz="2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200" b="1">
                              <a:solidFill>
                                <a:schemeClr val="tx1"/>
                              </a:solidFill>
                              <a:effectLst/>
                            </a:rPr>
                            <a:t>1.5</a:t>
                          </a:r>
                          <a:endParaRPr lang="en-US" sz="2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200" b="1">
                              <a:solidFill>
                                <a:schemeClr val="tx1"/>
                              </a:solidFill>
                              <a:effectLst/>
                            </a:rPr>
                            <a:t>2.5</a:t>
                          </a:r>
                          <a:endParaRPr lang="en-US" sz="2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91939">
                    <a:tc>
                      <a:txBody>
                        <a:bodyPr/>
                        <a:lstStyle/>
                        <a:p>
                          <a:pPr marL="0" marR="0" algn="ctr">
                            <a:lnSpc>
                              <a:spcPct val="150000"/>
                            </a:lnSpc>
                            <a:spcBef>
                              <a:spcPts val="0"/>
                            </a:spcBef>
                            <a:spcAft>
                              <a:spcPts val="0"/>
                            </a:spcAft>
                          </a:pPr>
                          <a:r>
                            <a:rPr lang="en-US" sz="2200" b="1">
                              <a:solidFill>
                                <a:schemeClr val="tx1"/>
                              </a:solidFill>
                              <a:effectLst/>
                            </a:rPr>
                            <a:t>75%</a:t>
                          </a:r>
                          <a:endParaRPr lang="en-US" sz="2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200" b="1">
                              <a:solidFill>
                                <a:schemeClr val="tx1"/>
                              </a:solidFill>
                              <a:effectLst/>
                            </a:rPr>
                            <a:t>2.5</a:t>
                          </a:r>
                          <a:endParaRPr lang="en-US" sz="2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200" b="1">
                              <a:solidFill>
                                <a:schemeClr val="tx1"/>
                              </a:solidFill>
                              <a:effectLst/>
                            </a:rPr>
                            <a:t>8.5</a:t>
                          </a:r>
                          <a:endParaRPr lang="en-US" sz="2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91939">
                    <a:tc>
                      <a:txBody>
                        <a:bodyPr/>
                        <a:lstStyle/>
                        <a:p>
                          <a:pPr marL="0" marR="0" algn="ctr">
                            <a:lnSpc>
                              <a:spcPct val="150000"/>
                            </a:lnSpc>
                            <a:spcBef>
                              <a:spcPts val="0"/>
                            </a:spcBef>
                            <a:spcAft>
                              <a:spcPts val="0"/>
                            </a:spcAft>
                          </a:pPr>
                          <a:r>
                            <a:rPr lang="en-US" sz="2200" b="1">
                              <a:solidFill>
                                <a:schemeClr val="tx1"/>
                              </a:solidFill>
                              <a:effectLst/>
                            </a:rPr>
                            <a:t>90%</a:t>
                          </a:r>
                          <a:endParaRPr lang="en-US" sz="2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200" b="1">
                              <a:solidFill>
                                <a:schemeClr val="tx1"/>
                              </a:solidFill>
                              <a:effectLst/>
                            </a:rPr>
                            <a:t>5.5</a:t>
                          </a:r>
                          <a:endParaRPr lang="en-US" sz="2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200" b="1" dirty="0">
                              <a:solidFill>
                                <a:schemeClr val="tx1"/>
                              </a:solidFill>
                              <a:effectLst/>
                            </a:rPr>
                            <a:t>50.5</a:t>
                          </a:r>
                          <a:endParaRPr lang="en-US" sz="2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Fallback>
      </mc:AlternateContent>
      <p:pic>
        <p:nvPicPr>
          <p:cNvPr id="3" name="Picture 2" descr="Image result for smiley face images">
            <a:extLst>
              <a:ext uri="{FF2B5EF4-FFF2-40B4-BE49-F238E27FC236}">
                <a16:creationId xmlns:a16="http://schemas.microsoft.com/office/drawing/2014/main" id="{4A45B7A2-BF33-4314-82E6-6A500777ACA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5986" y="1337354"/>
            <a:ext cx="569340" cy="478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990278"/>
      </p:ext>
    </p:extLst>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71964" y="2020614"/>
            <a:ext cx="9032681" cy="3863365"/>
          </a:xfrm>
          <a:prstGeom prst="rect">
            <a:avLst/>
          </a:prstGeom>
        </p:spPr>
        <p:txBody>
          <a:bodyPr wrap="square">
            <a:spAutoFit/>
          </a:bodyPr>
          <a:lstStyle/>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It is worthwhile to compare the main properties of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hashing with balanced search trees </a:t>
            </a:r>
            <a:r>
              <a:rPr lang="en-US" sz="2400" dirty="0">
                <a:latin typeface="Times New Roman" panose="02020603050405020304" pitchFamily="18" charset="0"/>
                <a:ea typeface="Calibri" panose="020F0502020204030204" pitchFamily="34" charset="0"/>
                <a:cs typeface="Times New Roman" panose="02020603050405020304" pitchFamily="18" charset="0"/>
              </a:rPr>
              <a:t>– its principal competitor for implementing dictionaries.</a:t>
            </a:r>
          </a:p>
          <a:p>
            <a:pPr marL="857250" lvl="1" indent="-400050">
              <a:lnSpc>
                <a:spcPct val="150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Asymptotic time efficiency	</a:t>
            </a:r>
          </a:p>
          <a:p>
            <a:pPr marL="857250" lvl="1" indent="-4000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Ordering preservation</a:t>
            </a:r>
          </a:p>
          <a:p>
            <a:pPr marL="857250" lvl="1" indent="-4000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Application of Hashing</a:t>
            </a:r>
          </a:p>
          <a:p>
            <a:pPr>
              <a:lnSpc>
                <a:spcPct val="150000"/>
              </a:lnSpc>
            </a:pP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95515218"/>
      </p:ext>
    </p:extLst>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0748" y="2136339"/>
            <a:ext cx="8992925" cy="2880084"/>
          </a:xfrm>
          <a:prstGeom prst="rect">
            <a:avLst/>
          </a:prstGeom>
        </p:spPr>
        <p:txBody>
          <a:bodyPr wrap="square">
            <a:spAutoFit/>
          </a:bodyPr>
          <a:lstStyle/>
          <a:p>
            <a:pPr marL="461963" indent="-461963">
              <a:lnSpc>
                <a:spcPct val="150000"/>
              </a:lnSpc>
              <a:spcAft>
                <a:spcPts val="6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Asymptotic time efficiency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50000"/>
              </a:lnSpc>
              <a:spcBef>
                <a:spcPts val="0"/>
              </a:spcBef>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With hashing, searching insertion and deletion can be implemented to take Θ(1) time on the average but Θ(n) time in the very unlikely worst case. For balanced search trees, the average time efficiencies are Θ(log n) for both the average and worst cases.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50346627"/>
      </p:ext>
    </p:extLst>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0748" y="1928590"/>
            <a:ext cx="9096292" cy="3357137"/>
          </a:xfrm>
          <a:prstGeom prst="rect">
            <a:avLst/>
          </a:prstGeom>
        </p:spPr>
        <p:txBody>
          <a:bodyPr wrap="square">
            <a:spAutoFit/>
          </a:bodyPr>
          <a:lstStyle/>
          <a:p>
            <a:pPr marL="461963" indent="-461963">
              <a:lnSpc>
                <a:spcPct val="150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Ordering preservation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Unlike balanced search  trees, hashing does not assume existence of key ordering and usually does not preserve it. </a:t>
            </a:r>
          </a:p>
          <a:p>
            <a:pPr marL="457200" marR="0">
              <a:lnSpc>
                <a:spcPct val="150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This makes hashing less suitable for applications that need to iterate over the keys in order or require range queries such as counting the number of keys between some lower and upper bounds.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19640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4B28BD7-408F-34D5-90F5-7D4C3D6D440E}"/>
              </a:ext>
            </a:extLst>
          </p:cNvPr>
          <p:cNvSpPr txBox="1"/>
          <p:nvPr/>
        </p:nvSpPr>
        <p:spPr>
          <a:xfrm>
            <a:off x="1193198" y="1016409"/>
            <a:ext cx="10336571" cy="734235"/>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502433" y="1121535"/>
            <a:ext cx="9187134" cy="4130683"/>
          </a:xfrm>
          <a:prstGeom prst="rect">
            <a:avLst/>
          </a:prstGeom>
        </p:spPr>
        <p:txBody>
          <a:bodyPr wrap="square">
            <a:spAutoFit/>
          </a:bodyPr>
          <a:lstStyle/>
          <a:p>
            <a:pPr>
              <a:lnSpc>
                <a:spcPct val="107000"/>
              </a:lnSpc>
              <a:spcAft>
                <a:spcPts val="800"/>
              </a:spcAft>
            </a:pPr>
            <a:r>
              <a:rPr lang="en-US" sz="2600" dirty="0">
                <a:ea typeface="Calibri" panose="020F0502020204030204" pitchFamily="34" charset="0"/>
                <a:cs typeface="Times New Roman" panose="02020603050405020304" pitchFamily="18" charset="0"/>
              </a:rPr>
              <a:t>Several characteristics of Algorithms:</a:t>
            </a:r>
          </a:p>
          <a:p>
            <a:pPr marL="342900" marR="0" lvl="0" indent="-342900">
              <a:lnSpc>
                <a:spcPct val="115000"/>
              </a:lnSpc>
              <a:spcBef>
                <a:spcPts val="0"/>
              </a:spcBef>
              <a:spcAft>
                <a:spcPts val="1000"/>
              </a:spcAft>
              <a:buFont typeface="Arial" panose="020B0604020202020204" pitchFamily="34" charset="0"/>
              <a:buChar char="•"/>
              <a:tabLst>
                <a:tab pos="45720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pPr marL="342900" lvl="1" indent="-342900">
              <a:buFont typeface="Arial" panose="020B0604020202020204" pitchFamily="34" charset="0"/>
              <a:buChar char="•"/>
            </a:pPr>
            <a:r>
              <a:rPr lang="en-US" sz="2400" i="1" dirty="0">
                <a:latin typeface="Times New Roman" panose="02020603050405020304" pitchFamily="18" charset="0"/>
                <a:ea typeface="Calibri" panose="020F0502020204030204" pitchFamily="34" charset="0"/>
                <a:cs typeface="Times New Roman" panose="02020603050405020304" pitchFamily="18" charset="0"/>
              </a:rPr>
              <a:t>[Various Speeds of different Algorithms for solving the same problem]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Algorithms for the same problem </a:t>
            </a:r>
            <a:r>
              <a:rPr lang="en-US" sz="2400" dirty="0">
                <a:latin typeface="Times New Roman" panose="02020603050405020304" pitchFamily="18" charset="0"/>
                <a:ea typeface="Calibri" panose="020F0502020204030204" pitchFamily="34" charset="0"/>
                <a:cs typeface="Times New Roman" panose="02020603050405020304" pitchFamily="18" charset="0"/>
              </a:rPr>
              <a:t>can be based on very different ideas and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can solve the problem with </a:t>
            </a:r>
            <a:r>
              <a:rPr lang="en-US" sz="2400" dirty="0">
                <a:latin typeface="Times New Roman" panose="02020603050405020304" pitchFamily="18" charset="0"/>
                <a:ea typeface="Calibri" panose="020F0502020204030204" pitchFamily="34" charset="0"/>
                <a:cs typeface="Times New Roman" panose="02020603050405020304" pitchFamily="18" charset="0"/>
              </a:rPr>
              <a:t>dramatically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different speeds</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800100" lvl="2" indent="-342900">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An </a:t>
            </a:r>
            <a:r>
              <a:rPr lang="en-US" sz="2400" dirty="0" err="1">
                <a:latin typeface="Times New Roman" panose="02020603050405020304" pitchFamily="18" charset="0"/>
                <a:ea typeface="Calibri" panose="020F0502020204030204" pitchFamily="34" charset="0"/>
                <a:cs typeface="Times New Roman" panose="02020603050405020304" pitchFamily="18" charset="0"/>
              </a:rPr>
              <a:t>expontential</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i="1" dirty="0">
                <a:latin typeface="Times New Roman" panose="02020603050405020304" pitchFamily="18" charset="0"/>
                <a:ea typeface="Calibri" panose="020F0502020204030204" pitchFamily="34" charset="0"/>
                <a:cs typeface="Times New Roman" panose="02020603050405020304" pitchFamily="18" charset="0"/>
              </a:rPr>
              <a:t>a</a:t>
            </a:r>
            <a:r>
              <a:rPr lang="en-US" sz="2400" i="1" dirty="0">
                <a:latin typeface="Times New Roman" panose="02020603050405020304" pitchFamily="18" charset="0"/>
                <a:cs typeface="Times New Roman" panose="02020603050405020304" pitchFamily="18" charset="0"/>
              </a:rPr>
              <a:t>lgorithm </a:t>
            </a:r>
            <a:r>
              <a:rPr lang="en-US" sz="2400" i="1" dirty="0" err="1">
                <a:latin typeface="Times New Roman" panose="02020603050405020304" pitchFamily="18" charset="0"/>
                <a:cs typeface="Times New Roman" panose="02020603050405020304" pitchFamily="18" charset="0"/>
              </a:rPr>
              <a:t>Fibonacci_Number_F</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computes recursively the list of the n Fibonacci members based on its definition, and </a:t>
            </a:r>
          </a:p>
          <a:p>
            <a:pPr marL="800100" lvl="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polynomial</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Algorithm_Fib</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computes non-recursively the list of its of its n members.</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30489717"/>
      </p:ext>
    </p:extLst>
  </p:cSld>
  <p:clrMapOvr>
    <a:masterClrMapping/>
  </p:clrMapOvr>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3283" y="1196899"/>
            <a:ext cx="9088342" cy="4955203"/>
          </a:xfrm>
          <a:prstGeom prst="rect">
            <a:avLst/>
          </a:prstGeom>
        </p:spPr>
        <p:txBody>
          <a:bodyPr wrap="square">
            <a:spAutoFit/>
          </a:bodyPr>
          <a:lstStyle/>
          <a:p>
            <a:pPr marL="461963" indent="-461963">
              <a:spcAft>
                <a:spcPts val="1200"/>
              </a:spcAft>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Application of Hashing</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914400" marR="0" lvl="0" indent="-454025">
              <a:spcBef>
                <a:spcPts val="0"/>
              </a:spcBef>
              <a:spcAft>
                <a:spcPts val="1200"/>
              </a:spcAft>
              <a:buFont typeface="Wingdings" panose="05000000000000000000" pitchFamily="2" charset="2"/>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Hashing has found by IBM researchers, many important applications. It becomes a standard technique for storing a symbol table – a table of a computer program’s symbols generating during compilation.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914400" marR="0" lvl="0" indent="-454025">
              <a:spcBef>
                <a:spcPts val="0"/>
              </a:spcBef>
              <a:spcAft>
                <a:spcPts val="1200"/>
              </a:spcAft>
              <a:buFont typeface="Wingdings" panose="05000000000000000000" pitchFamily="2" charset="2"/>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Hashing is quite handy for such AI applications as checking whether positions generated by a chess-playing computer program have already been considered.</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914400" marR="0" lvl="0" indent="-454025">
              <a:spcBef>
                <a:spcPts val="0"/>
              </a:spcBef>
              <a:spcAft>
                <a:spcPts val="1200"/>
              </a:spcAft>
              <a:buFont typeface="Wingdings" panose="05000000000000000000" pitchFamily="2" charset="2"/>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With some modifications, it has also proved to be useful for storing very large dictionaries on disks; this variation of hashing is called </a:t>
            </a:r>
            <a:r>
              <a:rPr lang="en-US" sz="2200" i="1" dirty="0">
                <a:latin typeface="Times New Roman" panose="02020603050405020304" pitchFamily="18" charset="0"/>
                <a:ea typeface="Calibri" panose="020F0502020204030204" pitchFamily="34" charset="0"/>
                <a:cs typeface="Times New Roman" panose="02020603050405020304" pitchFamily="18" charset="0"/>
              </a:rPr>
              <a:t>extendible hashing</a:t>
            </a:r>
            <a:r>
              <a:rPr lang="en-US" sz="2200" dirty="0">
                <a:latin typeface="Times New Roman" panose="02020603050405020304" pitchFamily="18" charset="0"/>
                <a:ea typeface="Calibri" panose="020F0502020204030204" pitchFamily="34" charset="0"/>
                <a:cs typeface="Times New Roman" panose="02020603050405020304" pitchFamily="18" charset="0"/>
              </a:rPr>
              <a:t>.  Accordingly, a location computed by a hash function in extendible hashing indicates a disk address of a </a:t>
            </a:r>
            <a:r>
              <a:rPr lang="en-US" sz="2200" i="1" dirty="0">
                <a:latin typeface="Times New Roman" panose="02020603050405020304" pitchFamily="18" charset="0"/>
                <a:ea typeface="Calibri" panose="020F0502020204030204" pitchFamily="34" charset="0"/>
                <a:cs typeface="Times New Roman" panose="02020603050405020304" pitchFamily="18" charset="0"/>
              </a:rPr>
              <a:t>bucket</a:t>
            </a:r>
            <a:r>
              <a:rPr lang="en-US" sz="2200" dirty="0">
                <a:latin typeface="Times New Roman" panose="02020603050405020304" pitchFamily="18" charset="0"/>
                <a:ea typeface="Calibri" panose="020F0502020204030204" pitchFamily="34" charset="0"/>
                <a:cs typeface="Times New Roman" panose="02020603050405020304" pitchFamily="18" charset="0"/>
              </a:rPr>
              <a:t> that can hold up to  b  keys. When a  key’s bucket is identified all its keys are read into main memory and then searched for the key is question.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36417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888599-DAE5-4CE5-8554-9778F2B3EA94}"/>
              </a:ext>
            </a:extLst>
          </p:cNvPr>
          <p:cNvSpPr txBox="1"/>
          <p:nvPr/>
        </p:nvSpPr>
        <p:spPr>
          <a:xfrm>
            <a:off x="1374061" y="831686"/>
            <a:ext cx="9858831" cy="1053702"/>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463040" y="1358537"/>
            <a:ext cx="8403771" cy="4891163"/>
          </a:xfrm>
          <a:prstGeom prst="rect">
            <a:avLst/>
          </a:prstGeom>
        </p:spPr>
        <p:txBody>
          <a:bodyPr wrap="square">
            <a:spAutoFit/>
          </a:bodyPr>
          <a:lstStyle/>
          <a:p>
            <a:pPr>
              <a:spcAft>
                <a:spcPts val="1200"/>
              </a:spcAft>
            </a:pPr>
            <a:r>
              <a:rPr lang="en-US" sz="2600" dirty="0">
                <a:ea typeface="Calibri" panose="020F0502020204030204" pitchFamily="34" charset="0"/>
                <a:cs typeface="Times New Roman" panose="02020603050405020304" pitchFamily="18" charset="0"/>
              </a:rPr>
              <a:t>Input Size</a:t>
            </a:r>
          </a:p>
          <a:p>
            <a:pPr marL="342900" indent="-342900">
              <a:spcAft>
                <a:spcPts val="12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For many algorithms,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reasonable measure of the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input size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the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size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of the input.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800100" lvl="1" indent="-342900">
              <a:spcAft>
                <a:spcPts val="12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For example, </a:t>
            </a:r>
            <a:r>
              <a:rPr lang="en-US" sz="2400" i="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the input size is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number n of items in the array</a:t>
            </a:r>
            <a:r>
              <a:rPr lang="en-US" sz="2400" dirty="0">
                <a:latin typeface="Times New Roman" panose="02020603050405020304" pitchFamily="18" charset="0"/>
                <a:ea typeface="Calibri" panose="020F0502020204030204" pitchFamily="34" charset="0"/>
                <a:cs typeface="Times New Roman" panose="02020603050405020304" pitchFamily="18" charset="0"/>
              </a:rPr>
              <a:t> for sequential search, sorting, and binary search algorithms. </a:t>
            </a:r>
          </a:p>
          <a:p>
            <a:pPr marL="342900" indent="-342900">
              <a:spcAft>
                <a:spcPts val="12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Some algorithms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use two numbers to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measure the size of the input</a:t>
            </a:r>
            <a:r>
              <a:rPr lang="en-US" sz="2400" i="1"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800100" lvl="1" indent="-342900">
              <a:spcAft>
                <a:spcPts val="12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For example,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when a graph G = (V, E) is the input to an algorithm</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i="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the input size consists of both parameters: number of vertices |V| and edges |E|</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Cloud Callout 2"/>
          <p:cNvSpPr/>
          <p:nvPr/>
        </p:nvSpPr>
        <p:spPr>
          <a:xfrm flipH="1">
            <a:off x="833373" y="1435400"/>
            <a:ext cx="540688" cy="405516"/>
          </a:xfrm>
          <a:prstGeom prst="cloudCallout">
            <a:avLst>
              <a:gd name="adj1" fmla="val -59429"/>
              <a:gd name="adj2" fmla="val 1257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mage result for smiley face images">
            <a:extLst>
              <a:ext uri="{FF2B5EF4-FFF2-40B4-BE49-F238E27FC236}">
                <a16:creationId xmlns:a16="http://schemas.microsoft.com/office/drawing/2014/main" id="{51130F1E-9F23-407A-A903-C8C78F5071F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479513">
            <a:off x="798654" y="1439130"/>
            <a:ext cx="550409" cy="398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24624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D8F8FF-4454-444E-9C2A-3ACB6680AAF6}"/>
              </a:ext>
            </a:extLst>
          </p:cNvPr>
          <p:cNvSpPr txBox="1"/>
          <p:nvPr/>
        </p:nvSpPr>
        <p:spPr>
          <a:xfrm>
            <a:off x="1052945" y="1043782"/>
            <a:ext cx="9858831" cy="1053702"/>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465041" y="638266"/>
            <a:ext cx="8680446" cy="5770811"/>
          </a:xfrm>
          <a:prstGeom prst="rect">
            <a:avLst/>
          </a:prstGeom>
        </p:spPr>
        <p:txBody>
          <a:bodyPr wrap="square">
            <a:spAutoFit/>
          </a:bodyPr>
          <a:lstStyle/>
          <a:p>
            <a:pPr>
              <a:spcAft>
                <a:spcPts val="1200"/>
              </a:spcAft>
            </a:pPr>
            <a:r>
              <a:rPr lang="en-US" sz="2600" dirty="0">
                <a:ea typeface="Calibri" panose="020F0502020204030204" pitchFamily="34" charset="0"/>
                <a:cs typeface="Times New Roman" panose="02020603050405020304" pitchFamily="18" charset="0"/>
              </a:rPr>
              <a:t>Input Size</a:t>
            </a:r>
          </a:p>
          <a:p>
            <a:pPr>
              <a:spcAft>
                <a:spcPts val="1200"/>
              </a:spcAft>
            </a:pPr>
            <a:r>
              <a:rPr lang="en-US" sz="2400" dirty="0">
                <a:solidFill>
                  <a:srgbClr val="0000FF"/>
                </a:solidFill>
                <a:latin typeface="Times New Roman" panose="02020603050405020304" pitchFamily="18" charset="0"/>
                <a:cs typeface="Times New Roman" panose="02020603050405020304" pitchFamily="18" charset="0"/>
              </a:rPr>
              <a:t>Must be cautious about calling a parameter the input size</a:t>
            </a:r>
            <a:r>
              <a:rPr lang="en-US" sz="2400" dirty="0">
                <a:latin typeface="Times New Roman" panose="02020603050405020304" pitchFamily="18" charset="0"/>
                <a:cs typeface="Times New Roman" panose="02020603050405020304" pitchFamily="18" charset="0"/>
              </a:rPr>
              <a:t>. For example, </a:t>
            </a:r>
          </a:p>
          <a:p>
            <a:pPr marL="800100" lvl="1" indent="-342900">
              <a:spcAft>
                <a:spcPts val="1200"/>
              </a:spcAft>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Algorithm Euclid (m, n)</a:t>
            </a:r>
            <a:r>
              <a:rPr lang="en-US" sz="2400" dirty="0">
                <a:latin typeface="Times New Roman" panose="02020603050405020304" pitchFamily="18" charset="0"/>
                <a:cs typeface="Times New Roman" panose="02020603050405020304" pitchFamily="18" charset="0"/>
              </a:rPr>
              <a:t> computes the greatest common divisor of two numbers m and n, </a:t>
            </a:r>
          </a:p>
          <a:p>
            <a:pPr marL="800100" lvl="1" indent="-342900">
              <a:spcAft>
                <a:spcPts val="600"/>
              </a:spcAft>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Algorithm Sieve(n</a:t>
            </a:r>
            <a:r>
              <a:rPr lang="en-US" sz="2400" dirty="0">
                <a:latin typeface="Times New Roman" panose="02020603050405020304" pitchFamily="18" charset="0"/>
                <a:cs typeface="Times New Roman" panose="02020603050405020304" pitchFamily="18" charset="0"/>
              </a:rPr>
              <a:t>) finds all prime numbers less than or equal to n using the sieve of Eratosthenes method, </a:t>
            </a:r>
          </a:p>
          <a:p>
            <a:pPr marL="800100" lvl="1" indent="-342900">
              <a:spcAft>
                <a:spcPts val="600"/>
              </a:spcAft>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Algorithm </a:t>
            </a:r>
            <a:r>
              <a:rPr lang="en-US" sz="2400" i="1" dirty="0" err="1">
                <a:latin typeface="Times New Roman" panose="02020603050405020304" pitchFamily="18" charset="0"/>
                <a:cs typeface="Times New Roman" panose="02020603050405020304" pitchFamily="18" charset="0"/>
              </a:rPr>
              <a:t>Fibonacci_Number_F</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computes recursively the list of the n Fibonacci members based on its definition, and </a:t>
            </a:r>
          </a:p>
          <a:p>
            <a:pPr marL="800100" lvl="1" indent="-342900">
              <a:spcAft>
                <a:spcPts val="1200"/>
              </a:spcAft>
              <a:buFont typeface="Arial" panose="020B0604020202020204" pitchFamily="34" charset="0"/>
              <a:buChar char="•"/>
            </a:pPr>
            <a:r>
              <a:rPr lang="en-US" sz="2400" i="1" dirty="0" err="1">
                <a:latin typeface="Times New Roman" panose="02020603050405020304" pitchFamily="18" charset="0"/>
                <a:cs typeface="Times New Roman" panose="02020603050405020304" pitchFamily="18" charset="0"/>
              </a:rPr>
              <a:t>Polynomial_Algorithm_Fib</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computes non-recursively the list of its n members.</a:t>
            </a:r>
          </a:p>
          <a:p>
            <a:pPr marL="342900" indent="-342900">
              <a:spcAft>
                <a:spcPts val="6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The input m and n should </a:t>
            </a:r>
            <a:r>
              <a:rPr lang="en-US" sz="2400" i="1" dirty="0">
                <a:solidFill>
                  <a:srgbClr val="0000FF"/>
                </a:solidFill>
                <a:latin typeface="Times New Roman" panose="02020603050405020304" pitchFamily="18" charset="0"/>
                <a:cs typeface="Times New Roman" panose="02020603050405020304" pitchFamily="18" charset="0"/>
              </a:rPr>
              <a:t>NOT</a:t>
            </a:r>
            <a:r>
              <a:rPr lang="en-US" sz="2400" dirty="0">
                <a:solidFill>
                  <a:srgbClr val="0000FF"/>
                </a:solidFill>
                <a:latin typeface="Times New Roman" panose="02020603050405020304" pitchFamily="18" charset="0"/>
                <a:cs typeface="Times New Roman" panose="02020603050405020304" pitchFamily="18" charset="0"/>
              </a:rPr>
              <a:t> be called the input size. </a:t>
            </a:r>
          </a:p>
          <a:p>
            <a:pPr marL="342900" indent="-342900">
              <a:spcAft>
                <a:spcPts val="6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Are the values of the parameters, m and n, the input size?</a:t>
            </a:r>
          </a:p>
        </p:txBody>
      </p:sp>
    </p:spTree>
    <p:extLst>
      <p:ext uri="{BB962C8B-B14F-4D97-AF65-F5344CB8AC3E}">
        <p14:creationId xmlns:p14="http://schemas.microsoft.com/office/powerpoint/2010/main" val="3052569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F9CA5C-5C70-49B2-8939-AB570A62988F}"/>
              </a:ext>
            </a:extLst>
          </p:cNvPr>
          <p:cNvSpPr txBox="1"/>
          <p:nvPr/>
        </p:nvSpPr>
        <p:spPr>
          <a:xfrm>
            <a:off x="1166584" y="2213114"/>
            <a:ext cx="10138725" cy="2246768"/>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9637080" y="3286347"/>
                <a:ext cx="2320458" cy="1584363"/>
              </a:xfrm>
              <a:prstGeom prst="rect">
                <a:avLst/>
              </a:prstGeom>
              <a:solidFill>
                <a:schemeClr val="accent1">
                  <a:lumMod val="20000"/>
                  <a:lumOff val="80000"/>
                </a:schemeClr>
              </a:solidFill>
              <a:ln>
                <a:solidFill>
                  <a:srgbClr val="00B050"/>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n =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𝑏</m:t>
                        </m:r>
                      </m:sup>
                    </m:sSup>
                  </m:oMath>
                </a14:m>
                <a:r>
                  <a:rPr lang="en-US" sz="2400" dirty="0">
                    <a:latin typeface="Times New Roman" panose="02020603050405020304" pitchFamily="18" charset="0"/>
                    <a:cs typeface="Times New Roman" panose="02020603050405020304" pitchFamily="18" charset="0"/>
                  </a:rPr>
                  <a:t>.</a:t>
                </a:r>
                <a:r>
                  <a:rPr lang="en-US" sz="2400" dirty="0"/>
                  <a:t> </a:t>
                </a:r>
              </a:p>
              <a:p>
                <a:r>
                  <a:rPr lang="en-US" sz="2400" dirty="0">
                    <a:latin typeface="Times New Roman" panose="02020603050405020304" pitchFamily="18" charset="0"/>
                    <a:cs typeface="Times New Roman" panose="02020603050405020304" pitchFamily="18" charset="0"/>
                  </a:rPr>
                  <a:t>log</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n = log</a:t>
                </a:r>
                <a:r>
                  <a:rPr lang="en-US" sz="2400" baseline="-25000" dirty="0">
                    <a:latin typeface="Times New Roman" panose="02020603050405020304" pitchFamily="18" charset="0"/>
                    <a:cs typeface="Times New Roman" panose="02020603050405020304" pitchFamily="18" charset="0"/>
                  </a:rPr>
                  <a:t>2 </a:t>
                </a:r>
                <a14:m>
                  <m:oMath xmlns:m="http://schemas.openxmlformats.org/officeDocument/2006/math">
                    <m:sSup>
                      <m:sSupPr>
                        <m:ctrlPr>
                          <a:rPr lang="en-US" sz="2400" i="1">
                            <a:latin typeface="Cambria Math" panose="02040503050406030204" pitchFamily="18" charset="0"/>
                          </a:rPr>
                        </m:ctrlPr>
                      </m:sSupPr>
                      <m:e>
                        <m:r>
                          <a:rPr lang="en-US" sz="2400" b="0" i="1">
                            <a:latin typeface="Cambria Math" panose="02040503050406030204" pitchFamily="18" charset="0"/>
                          </a:rPr>
                          <m:t>2</m:t>
                        </m:r>
                      </m:e>
                      <m:sup>
                        <m:r>
                          <a:rPr lang="en-US" sz="2400" b="0" i="1">
                            <a:latin typeface="Cambria Math" panose="02040503050406030204" pitchFamily="18" charset="0"/>
                          </a:rPr>
                          <m:t>𝑏</m:t>
                        </m:r>
                      </m:sup>
                    </m:sSup>
                  </m:oMath>
                </a14:m>
                <a:r>
                  <a:rPr lang="en-US" sz="2400" dirty="0"/>
                  <a:t>. </a:t>
                </a:r>
              </a:p>
              <a:p>
                <a:r>
                  <a:rPr lang="en-US" sz="2400" dirty="0">
                    <a:latin typeface="Times New Roman" panose="02020603050405020304" pitchFamily="18" charset="0"/>
                    <a:cs typeface="Times New Roman" panose="02020603050405020304" pitchFamily="18" charset="0"/>
                  </a:rPr>
                  <a:t>log</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n = b log</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2</a:t>
                </a:r>
              </a:p>
              <a:p>
                <a:r>
                  <a:rPr lang="en-US" sz="2400" dirty="0">
                    <a:latin typeface="Times New Roman" panose="02020603050405020304" pitchFamily="18" charset="0"/>
                    <a:cs typeface="Times New Roman" panose="02020603050405020304" pitchFamily="18" charset="0"/>
                  </a:rPr>
                  <a:t>log</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n = b </a:t>
                </a:r>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9637080" y="3286347"/>
                <a:ext cx="2320458" cy="1584363"/>
              </a:xfrm>
              <a:prstGeom prst="rect">
                <a:avLst/>
              </a:prstGeom>
              <a:blipFill>
                <a:blip r:embed="rId2"/>
                <a:stretch>
                  <a:fillRect l="-3916" t="-2672" b="-6870"/>
                </a:stretch>
              </a:blipFill>
              <a:ln>
                <a:solidFill>
                  <a:srgbClr val="00B050"/>
                </a:solidFill>
              </a:ln>
            </p:spPr>
            <p:txBody>
              <a:bodyPr/>
              <a:lstStyle/>
              <a:p>
                <a:r>
                  <a:rPr lang="en-US">
                    <a:noFill/>
                  </a:rPr>
                  <a:t> </a:t>
                </a:r>
              </a:p>
            </p:txBody>
          </p:sp>
        </mc:Fallback>
      </mc:AlternateContent>
      <p:sp>
        <p:nvSpPr>
          <p:cNvPr id="2" name="Rectangle 1"/>
          <p:cNvSpPr/>
          <p:nvPr/>
        </p:nvSpPr>
        <p:spPr>
          <a:xfrm>
            <a:off x="1274018" y="458619"/>
            <a:ext cx="8629331" cy="4431983"/>
          </a:xfrm>
          <a:prstGeom prst="rect">
            <a:avLst/>
          </a:prstGeom>
        </p:spPr>
        <p:txBody>
          <a:bodyPr wrap="square">
            <a:spAutoFit/>
          </a:bodyPr>
          <a:lstStyle/>
          <a:p>
            <a:pPr>
              <a:spcAft>
                <a:spcPts val="1200"/>
              </a:spcAft>
            </a:pPr>
            <a:r>
              <a:rPr lang="en-US" sz="2600" dirty="0">
                <a:ea typeface="Calibri" panose="020F0502020204030204" pitchFamily="34" charset="0"/>
                <a:cs typeface="Times New Roman" panose="02020603050405020304" pitchFamily="18" charset="0"/>
              </a:rPr>
              <a:t>Input Size</a:t>
            </a:r>
          </a:p>
          <a:p>
            <a:pPr>
              <a:spcAft>
                <a:spcPts val="600"/>
              </a:spcAft>
            </a:pPr>
            <a:r>
              <a:rPr lang="en-US" sz="2400" dirty="0">
                <a:latin typeface="Times New Roman" panose="02020603050405020304" pitchFamily="18" charset="0"/>
                <a:cs typeface="Times New Roman" panose="02020603050405020304" pitchFamily="18" charset="0"/>
              </a:rPr>
              <a:t>For these algorithms: </a:t>
            </a:r>
            <a:r>
              <a:rPr lang="en-US" sz="2400" i="1" dirty="0">
                <a:latin typeface="Times New Roman" panose="02020603050405020304" pitchFamily="18" charset="0"/>
                <a:cs typeface="Times New Roman" panose="02020603050405020304" pitchFamily="18" charset="0"/>
              </a:rPr>
              <a:t>Algorithm Euclid (m, n)</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Algorithm Sieve(n</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Algorithm </a:t>
            </a:r>
            <a:r>
              <a:rPr lang="en-US" sz="2400" i="1" dirty="0" err="1">
                <a:latin typeface="Times New Roman" panose="02020603050405020304" pitchFamily="18" charset="0"/>
                <a:cs typeface="Times New Roman" panose="02020603050405020304" pitchFamily="18" charset="0"/>
              </a:rPr>
              <a:t>Fibonacci_Number_F</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Polynomial_Algorithm_Fib</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and many others,</a:t>
            </a:r>
            <a:endParaRPr lang="en-US" sz="2400" dirty="0">
              <a:solidFill>
                <a:srgbClr val="0000FF"/>
              </a:solidFill>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a reasonable measure of the input size is </a:t>
            </a:r>
          </a:p>
          <a:p>
            <a:pPr marL="800100" lvl="1" indent="-342900">
              <a:spcAft>
                <a:spcPts val="6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the number of symbols used to encode n</a:t>
            </a:r>
            <a:r>
              <a:rPr lang="en-US" sz="2400" i="1" dirty="0">
                <a:solidFill>
                  <a:srgbClr val="0000FF"/>
                </a:solidFill>
                <a:latin typeface="Times New Roman" panose="02020603050405020304" pitchFamily="18"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 </a:t>
            </a:r>
            <a:endParaRPr lang="en-US" sz="2400" i="1" dirty="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When the binary representation is used, </a:t>
            </a:r>
          </a:p>
          <a:p>
            <a:pPr marL="800100" lvl="1" indent="-342900">
              <a:spcAft>
                <a:spcPts val="600"/>
              </a:spcAft>
              <a:buFont typeface="Arial" panose="020B0604020202020204" pitchFamily="34" charset="0"/>
              <a:buChar char="•"/>
            </a:pPr>
            <a:r>
              <a:rPr lang="en-US" sz="2400" i="1" dirty="0">
                <a:solidFill>
                  <a:srgbClr val="0000FF"/>
                </a:solidFill>
                <a:latin typeface="Times New Roman" panose="02020603050405020304" pitchFamily="18" charset="0"/>
                <a:cs typeface="Times New Roman" panose="02020603050405020304" pitchFamily="18" charset="0"/>
              </a:rPr>
              <a:t>the input size will be the number of bits it take to encode n, </a:t>
            </a:r>
          </a:p>
          <a:p>
            <a:pPr marL="1257300" lvl="2" indent="-342900">
              <a:spcAft>
                <a:spcPts val="600"/>
              </a:spcAft>
              <a:buFont typeface="Arial" panose="020B0604020202020204" pitchFamily="34" charset="0"/>
              <a:buChar char="•"/>
            </a:pPr>
            <a:r>
              <a:rPr lang="en-US" sz="2400" baseline="-25000" dirty="0">
                <a:solidFill>
                  <a:srgbClr val="0000FF"/>
                </a:solidFill>
                <a:latin typeface="Times New Roman" panose="02020603050405020304" pitchFamily="18"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 log</a:t>
            </a:r>
            <a:r>
              <a:rPr lang="en-US" sz="2400" baseline="-25000" dirty="0">
                <a:solidFill>
                  <a:srgbClr val="0000FF"/>
                </a:solidFill>
                <a:latin typeface="Times New Roman" panose="02020603050405020304" pitchFamily="18" charset="0"/>
                <a:cs typeface="Times New Roman" panose="02020603050405020304" pitchFamily="18" charset="0"/>
              </a:rPr>
              <a:t>2</a:t>
            </a:r>
            <a:r>
              <a:rPr lang="en-US" sz="2400" dirty="0">
                <a:solidFill>
                  <a:srgbClr val="0000FF"/>
                </a:solidFill>
                <a:latin typeface="Times New Roman" panose="02020603050405020304" pitchFamily="18" charset="0"/>
                <a:cs typeface="Times New Roman" panose="02020603050405020304" pitchFamily="18" charset="0"/>
              </a:rPr>
              <a:t> n </a:t>
            </a:r>
            <a:r>
              <a:rPr lang="en-US" sz="2400" baseline="-25000" dirty="0">
                <a:solidFill>
                  <a:srgbClr val="0000FF"/>
                </a:solidFill>
                <a:latin typeface="Times New Roman" panose="02020603050405020304" pitchFamily="18"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 + 1. </a:t>
            </a:r>
            <a:endParaRPr lang="en-US" sz="2400" dirty="0">
              <a:latin typeface="Times New Roman" panose="02020603050405020304" pitchFamily="18" charset="0"/>
              <a:cs typeface="Times New Roman" panose="02020603050405020304" pitchFamily="18" charset="0"/>
            </a:endParaRPr>
          </a:p>
          <a:p>
            <a:pPr>
              <a:spcAft>
                <a:spcPts val="600"/>
              </a:spcAft>
            </a:pPr>
            <a:r>
              <a:rPr lang="en-US" sz="2400" dirty="0">
                <a:latin typeface="Times New Roman" panose="02020603050405020304" pitchFamily="18" charset="0"/>
                <a:cs typeface="Times New Roman" panose="02020603050405020304" pitchFamily="18" charset="0"/>
              </a:rPr>
              <a:t>For example:</a:t>
            </a:r>
          </a:p>
        </p:txBody>
      </p:sp>
      <mc:AlternateContent xmlns:mc="http://schemas.openxmlformats.org/markup-compatibility/2006" xmlns:a14="http://schemas.microsoft.com/office/drawing/2010/main">
        <mc:Choice Requires="a14">
          <p:sp>
            <p:nvSpPr>
              <p:cNvPr id="7" name="TextBox 6"/>
              <p:cNvSpPr txBox="1"/>
              <p:nvPr/>
            </p:nvSpPr>
            <p:spPr>
              <a:xfrm>
                <a:off x="2050473" y="4870710"/>
                <a:ext cx="8746836" cy="1231940"/>
              </a:xfrm>
              <a:prstGeom prst="rect">
                <a:avLst/>
              </a:prstGeom>
              <a:noFill/>
              <a:ln>
                <a:solidFill>
                  <a:srgbClr val="002060"/>
                </a:solidFill>
              </a:ln>
            </p:spPr>
            <p:txBody>
              <a:bodyPr wrap="square" rtlCol="0">
                <a:spAutoFit/>
              </a:bodyPr>
              <a:lstStyle/>
              <a:p>
                <a:pPr marL="342900" indent="-342900">
                  <a:buFont typeface="Arial" panose="020B0604020202020204" pitchFamily="34" charset="0"/>
                  <a:buChar char="•"/>
                </a:pPr>
                <a:r>
                  <a:rPr lang="en-US" sz="2400" dirty="0"/>
                  <a:t>Let </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2</m:t>
                        </m:r>
                      </m:e>
                      <m:sup>
                        <m:r>
                          <a:rPr lang="en-US" sz="2400" i="1">
                            <a:latin typeface="Cambria Math" panose="02040503050406030204" pitchFamily="18" charset="0"/>
                          </a:rPr>
                          <m:t>𝑏</m:t>
                        </m:r>
                        <m:r>
                          <a:rPr lang="en-US" sz="2400" b="0" i="1" smtClean="0">
                            <a:latin typeface="Cambria Math" panose="02040503050406030204" pitchFamily="18" charset="0"/>
                          </a:rPr>
                          <m:t>−1</m:t>
                        </m:r>
                      </m:sup>
                    </m:sSup>
                  </m:oMath>
                </a14:m>
                <a:r>
                  <a:rPr lang="en-US" sz="2400" dirty="0"/>
                  <a:t>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m:t>
                    </m:r>
                  </m:oMath>
                </a14:m>
                <a:r>
                  <a:rPr lang="en-US" sz="2400" dirty="0"/>
                  <a:t> </a:t>
                </a:r>
                <a:r>
                  <a:rPr lang="en-US" sz="2400" dirty="0">
                    <a:latin typeface="Times New Roman" panose="02020603050405020304" pitchFamily="18" charset="0"/>
                    <a:cs typeface="Times New Roman" panose="02020603050405020304" pitchFamily="18" charset="0"/>
                  </a:rPr>
                  <a:t>n</a:t>
                </a:r>
                <a:r>
                  <a:rPr lang="en-US" sz="2400" dirty="0"/>
                  <a:t> &lt;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2</m:t>
                        </m:r>
                      </m:e>
                      <m:sup>
                        <m:r>
                          <a:rPr lang="en-US" sz="2400" i="1">
                            <a:latin typeface="Cambria Math" panose="02040503050406030204" pitchFamily="18" charset="0"/>
                          </a:rPr>
                          <m:t>𝑏</m:t>
                        </m:r>
                      </m:sup>
                    </m:sSup>
                  </m:oMath>
                </a14:m>
                <a:r>
                  <a:rPr lang="en-US" sz="2400" dirty="0"/>
                  <a:t> . For example,  let n = 15. Then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2</m:t>
                        </m:r>
                      </m:e>
                      <m:sup>
                        <m:r>
                          <a:rPr lang="en-US" sz="2400" b="0" i="1" smtClean="0">
                            <a:latin typeface="Cambria Math" panose="02040503050406030204" pitchFamily="18" charset="0"/>
                          </a:rPr>
                          <m:t>3</m:t>
                        </m:r>
                      </m:sup>
                    </m:sSup>
                  </m:oMath>
                </a14:m>
                <a:r>
                  <a:rPr lang="en-US" sz="2400" dirty="0"/>
                  <a:t> </a:t>
                </a:r>
                <a14:m>
                  <m:oMath xmlns:m="http://schemas.openxmlformats.org/officeDocument/2006/math">
                    <m:r>
                      <a:rPr lang="en-US" sz="2400" i="1" dirty="0">
                        <a:latin typeface="Cambria Math" panose="02040503050406030204" pitchFamily="18" charset="0"/>
                        <a:ea typeface="Cambria Math" panose="02040503050406030204" pitchFamily="18" charset="0"/>
                      </a:rPr>
                      <m:t>≤</m:t>
                    </m:r>
                  </m:oMath>
                </a14:m>
                <a:r>
                  <a:rPr lang="en-US" sz="2400" dirty="0"/>
                  <a:t> </a:t>
                </a:r>
                <a:r>
                  <a:rPr lang="en-US" sz="2400" dirty="0">
                    <a:latin typeface="Times New Roman" panose="02020603050405020304" pitchFamily="18" charset="0"/>
                    <a:cs typeface="Times New Roman" panose="02020603050405020304" pitchFamily="18" charset="0"/>
                  </a:rPr>
                  <a:t>n</a:t>
                </a:r>
                <a:r>
                  <a:rPr lang="en-US" sz="2400" dirty="0"/>
                  <a:t> &lt;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2</m:t>
                        </m:r>
                      </m:e>
                      <m:sup>
                        <m:r>
                          <a:rPr lang="en-US" sz="2400" b="0" i="1" smtClean="0">
                            <a:latin typeface="Cambria Math" panose="02040503050406030204" pitchFamily="18" charset="0"/>
                          </a:rPr>
                          <m:t>4</m:t>
                        </m:r>
                      </m:sup>
                    </m:sSup>
                  </m:oMath>
                </a14:m>
                <a:r>
                  <a:rPr lang="en-US" sz="2400" dirty="0"/>
                  <a:t> </a:t>
                </a:r>
              </a:p>
              <a:p>
                <a:pPr marL="342900" indent="-342900">
                  <a:buFont typeface="Arial" panose="020B0604020202020204" pitchFamily="34" charset="0"/>
                  <a:buChar char="•"/>
                </a:pPr>
                <a:r>
                  <a:rPr lang="en-US" sz="2400" dirty="0"/>
                  <a:t>b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m:t>
                    </m:r>
                  </m:oMath>
                </a14:m>
                <a:r>
                  <a:rPr lang="en-US" sz="2400" dirty="0"/>
                  <a:t> </a:t>
                </a:r>
                <a:r>
                  <a:rPr lang="en-US" sz="2400" baseline="-250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log</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n </a:t>
                </a:r>
                <a:r>
                  <a:rPr lang="en-US" sz="2400" baseline="-250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+ 1, an integer value.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Representing any n in terms of number of bits is</a:t>
                </a:r>
                <a:r>
                  <a:rPr lang="en-US" sz="2400" baseline="-250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log</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n </a:t>
                </a:r>
                <a:r>
                  <a:rPr lang="en-US" sz="2400" baseline="-250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+ 1</a:t>
                </a:r>
                <a:r>
                  <a:rPr lang="en-US" sz="2400" b="1" dirty="0">
                    <a:latin typeface="Times New Roman" panose="02020603050405020304" pitchFamily="18" charset="0"/>
                    <a:cs typeface="Times New Roman" panose="02020603050405020304" pitchFamily="18" charset="0"/>
                  </a:rPr>
                  <a:t>.</a:t>
                </a:r>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2050473" y="4870710"/>
                <a:ext cx="8746836" cy="1231940"/>
              </a:xfrm>
              <a:prstGeom prst="rect">
                <a:avLst/>
              </a:prstGeom>
              <a:blipFill>
                <a:blip r:embed="rId3"/>
                <a:stretch>
                  <a:fillRect l="-835" t="-3431" b="-7353"/>
                </a:stretch>
              </a:blipFill>
              <a:ln>
                <a:solidFill>
                  <a:srgbClr val="002060"/>
                </a:solidFill>
              </a:ln>
            </p:spPr>
            <p:txBody>
              <a:bodyPr/>
              <a:lstStyle/>
              <a:p>
                <a:r>
                  <a:rPr lang="en-US">
                    <a:noFill/>
                  </a:rPr>
                  <a:t> </a:t>
                </a:r>
              </a:p>
            </p:txBody>
          </p:sp>
        </mc:Fallback>
      </mc:AlternateContent>
    </p:spTree>
    <p:extLst>
      <p:ext uri="{BB962C8B-B14F-4D97-AF65-F5344CB8AC3E}">
        <p14:creationId xmlns:p14="http://schemas.microsoft.com/office/powerpoint/2010/main" val="13128926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C97211-C481-4F45-B8AA-47293FF2E8AD}"/>
              </a:ext>
            </a:extLst>
          </p:cNvPr>
          <p:cNvSpPr txBox="1"/>
          <p:nvPr/>
        </p:nvSpPr>
        <p:spPr>
          <a:xfrm>
            <a:off x="1062182" y="1872168"/>
            <a:ext cx="10104582" cy="1739250"/>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996413" y="1872168"/>
            <a:ext cx="7330467" cy="2038828"/>
          </a:xfrm>
          <a:prstGeom prst="rect">
            <a:avLst/>
          </a:prstGeom>
        </p:spPr>
        <p:txBody>
          <a:bodyPr wrap="square">
            <a:spAutoFit/>
          </a:bodyPr>
          <a:lstStyle/>
          <a:p>
            <a:pPr>
              <a:lnSpc>
                <a:spcPct val="107000"/>
              </a:lnSpc>
              <a:spcAft>
                <a:spcPts val="800"/>
              </a:spcAft>
            </a:pPr>
            <a:r>
              <a:rPr lang="en-US" sz="2600" dirty="0">
                <a:ea typeface="Calibri" panose="020F0502020204030204" pitchFamily="34" charset="0"/>
                <a:cs typeface="Times New Roman" panose="02020603050405020304" pitchFamily="18" charset="0"/>
              </a:rPr>
              <a:t>Input Size</a:t>
            </a:r>
          </a:p>
          <a:p>
            <a:pPr>
              <a:spcBef>
                <a:spcPts val="600"/>
              </a:spcBef>
              <a:spcAft>
                <a:spcPts val="600"/>
              </a:spcAft>
            </a:pPr>
            <a:r>
              <a:rPr lang="en-US" sz="2400" dirty="0">
                <a:latin typeface="Times New Roman" panose="02020603050405020304" pitchFamily="18" charset="0"/>
                <a:cs typeface="Times New Roman" panose="02020603050405020304" pitchFamily="18" charset="0"/>
              </a:rPr>
              <a:t>For a given algorithm, the input size is </a:t>
            </a:r>
            <a:r>
              <a:rPr lang="en-US" sz="2400" dirty="0">
                <a:solidFill>
                  <a:srgbClr val="0000FF"/>
                </a:solidFill>
                <a:latin typeface="Times New Roman" panose="02020603050405020304" pitchFamily="18" charset="0"/>
                <a:cs typeface="Times New Roman" panose="02020603050405020304" pitchFamily="18" charset="0"/>
              </a:rPr>
              <a:t>defined as </a:t>
            </a:r>
          </a:p>
          <a:p>
            <a:pPr marL="461963" indent="-461963">
              <a:spcBef>
                <a:spcPts val="600"/>
              </a:spcBef>
              <a:spcAft>
                <a:spcPts val="6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the </a:t>
            </a:r>
            <a:r>
              <a:rPr lang="en-US" sz="2400" i="1" dirty="0">
                <a:solidFill>
                  <a:srgbClr val="0000FF"/>
                </a:solidFill>
                <a:latin typeface="Times New Roman" panose="02020603050405020304" pitchFamily="18" charset="0"/>
                <a:cs typeface="Times New Roman" panose="02020603050405020304" pitchFamily="18" charset="0"/>
              </a:rPr>
              <a:t>number of characters</a:t>
            </a:r>
            <a:r>
              <a:rPr lang="en-US" sz="2400" dirty="0">
                <a:solidFill>
                  <a:srgbClr val="0000FF"/>
                </a:solidFill>
                <a:latin typeface="Times New Roman" panose="02020603050405020304" pitchFamily="18" charset="0"/>
                <a:cs typeface="Times New Roman" panose="02020603050405020304" pitchFamily="18" charset="0"/>
              </a:rPr>
              <a:t> it takes to write the input.</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12613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525E577-89C0-4656-90B9-9A49E6E23F88}"/>
              </a:ext>
            </a:extLst>
          </p:cNvPr>
          <p:cNvSpPr txBox="1"/>
          <p:nvPr/>
        </p:nvSpPr>
        <p:spPr>
          <a:xfrm>
            <a:off x="978954" y="4276688"/>
            <a:ext cx="10234092" cy="1422147"/>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543568" y="740379"/>
                <a:ext cx="9220226" cy="5040867"/>
              </a:xfrm>
              <a:prstGeom prst="rect">
                <a:avLst/>
              </a:prstGeom>
            </p:spPr>
            <p:txBody>
              <a:bodyPr wrap="square">
                <a:spAutoFit/>
              </a:bodyPr>
              <a:lstStyle/>
              <a:p>
                <a:pPr>
                  <a:lnSpc>
                    <a:spcPct val="107000"/>
                  </a:lnSpc>
                  <a:spcAft>
                    <a:spcPts val="800"/>
                  </a:spcAft>
                </a:pPr>
                <a:r>
                  <a:rPr lang="en-US" sz="2600" dirty="0">
                    <a:ea typeface="Calibri" panose="020F0502020204030204" pitchFamily="34" charset="0"/>
                    <a:cs typeface="Times New Roman" panose="02020603050405020304" pitchFamily="18" charset="0"/>
                  </a:rPr>
                  <a:t>Input Size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If an input is encoded in binary inside computers, then </a:t>
                </a:r>
              </a:p>
              <a:p>
                <a:pPr marL="800100" lvl="1" indent="-342900">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the characters used for encoding the input are binary digits (bits), and </a:t>
                </a:r>
              </a:p>
              <a:p>
                <a:pPr marL="800100" lvl="1" indent="-342900">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the number of characters it takes to encode a positive integer x is      </a:t>
                </a:r>
                <a:r>
                  <a:rPr lang="en-US" sz="2400" baseline="-25000" dirty="0">
                    <a:solidFill>
                      <a:srgbClr val="0000FF"/>
                    </a:solidFill>
                    <a:latin typeface="Times New Roman" panose="02020603050405020304" pitchFamily="18"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 log</a:t>
                </a:r>
                <a:r>
                  <a:rPr lang="en-US" sz="2400" baseline="-25000" dirty="0">
                    <a:solidFill>
                      <a:srgbClr val="0000FF"/>
                    </a:solidFill>
                    <a:latin typeface="Times New Roman" panose="02020603050405020304" pitchFamily="18" charset="0"/>
                    <a:cs typeface="Times New Roman" panose="02020603050405020304" pitchFamily="18" charset="0"/>
                  </a:rPr>
                  <a:t>2</a:t>
                </a:r>
                <a:r>
                  <a:rPr lang="en-US" sz="2400" dirty="0">
                    <a:solidFill>
                      <a:srgbClr val="0000FF"/>
                    </a:solidFill>
                    <a:latin typeface="Times New Roman" panose="02020603050405020304" pitchFamily="18" charset="0"/>
                    <a:cs typeface="Times New Roman" panose="02020603050405020304" pitchFamily="18" charset="0"/>
                  </a:rPr>
                  <a:t> x </a:t>
                </a:r>
                <a:r>
                  <a:rPr lang="en-US" sz="2400" baseline="-25000" dirty="0">
                    <a:solidFill>
                      <a:srgbClr val="0000FF"/>
                    </a:solidFill>
                    <a:latin typeface="Times New Roman" panose="02020603050405020304" pitchFamily="18"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 + 1. </a:t>
                </a:r>
              </a:p>
              <a:p>
                <a:pPr marL="800100" lvl="1" indent="-342900">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the input size is </a:t>
                </a:r>
                <a:r>
                  <a:rPr lang="en-US" sz="2400" baseline="-25000" dirty="0">
                    <a:solidFill>
                      <a:srgbClr val="0000FF"/>
                    </a:solidFill>
                    <a:latin typeface="Times New Roman" panose="02020603050405020304" pitchFamily="18"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 log</a:t>
                </a:r>
                <a:r>
                  <a:rPr lang="en-US" sz="2400" baseline="-25000" dirty="0">
                    <a:solidFill>
                      <a:srgbClr val="0000FF"/>
                    </a:solidFill>
                    <a:latin typeface="Times New Roman" panose="02020603050405020304" pitchFamily="18" charset="0"/>
                    <a:cs typeface="Times New Roman" panose="02020603050405020304" pitchFamily="18" charset="0"/>
                  </a:rPr>
                  <a:t>2</a:t>
                </a:r>
                <a:r>
                  <a:rPr lang="en-US" sz="2400" dirty="0">
                    <a:solidFill>
                      <a:srgbClr val="0000FF"/>
                    </a:solidFill>
                    <a:latin typeface="Times New Roman" panose="02020603050405020304" pitchFamily="18" charset="0"/>
                    <a:cs typeface="Times New Roman" panose="02020603050405020304" pitchFamily="18" charset="0"/>
                  </a:rPr>
                  <a:t> x </a:t>
                </a:r>
                <a:r>
                  <a:rPr lang="en-US" sz="2400" baseline="-25000" dirty="0">
                    <a:solidFill>
                      <a:srgbClr val="0000FF"/>
                    </a:solidFill>
                    <a:latin typeface="Times New Roman" panose="02020603050405020304" pitchFamily="18"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 + 1 =  </a:t>
                </a:r>
                <a14:m>
                  <m:oMath xmlns:m="http://schemas.openxmlformats.org/officeDocument/2006/math">
                    <m:r>
                      <a:rPr lang="en-US" sz="4000" i="1" baseline="30000">
                        <a:solidFill>
                          <a:srgbClr val="0000FF"/>
                        </a:solidFill>
                        <a:latin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log</a:t>
                </a:r>
                <a:r>
                  <a:rPr lang="en-US" sz="2400" baseline="-25000" dirty="0">
                    <a:solidFill>
                      <a:srgbClr val="0000FF"/>
                    </a:solidFill>
                    <a:latin typeface="Times New Roman" panose="02020603050405020304" pitchFamily="18" charset="0"/>
                    <a:cs typeface="Times New Roman" panose="02020603050405020304" pitchFamily="18" charset="0"/>
                  </a:rPr>
                  <a:t>2 </a:t>
                </a:r>
                <a:r>
                  <a:rPr lang="en-US" sz="2400" dirty="0">
                    <a:solidFill>
                      <a:srgbClr val="0000FF"/>
                    </a:solidFill>
                    <a:latin typeface="Times New Roman" panose="02020603050405020304" pitchFamily="18" charset="0"/>
                    <a:cs typeface="Times New Roman" panose="02020603050405020304" pitchFamily="18" charset="0"/>
                  </a:rPr>
                  <a:t>x </a:t>
                </a:r>
                <a:r>
                  <a:rPr lang="en-US" sz="4000" baseline="30000" dirty="0">
                    <a:solidFill>
                      <a:srgbClr val="0000FF"/>
                    </a:solidFill>
                    <a:latin typeface="Times New Roman" panose="02020603050405020304" pitchFamily="18"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 bits.</a:t>
                </a:r>
              </a:p>
              <a:p>
                <a:pPr marL="800100" lvl="1" indent="-342900">
                  <a:buFont typeface="Arial" panose="020B0604020202020204" pitchFamily="34" charset="0"/>
                  <a:buChar char="•"/>
                </a:pPr>
                <a:endParaRPr lang="en-US" sz="2400" dirty="0">
                  <a:solidFill>
                    <a:srgbClr val="0000FF"/>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For example: </a:t>
                </a:r>
              </a:p>
              <a:p>
                <a:pPr marL="800100" lvl="1" indent="-342900">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31 = 11111</a:t>
                </a:r>
                <a:r>
                  <a:rPr lang="en-US" sz="2400" baseline="-25000" dirty="0">
                    <a:solidFill>
                      <a:srgbClr val="0000FF"/>
                    </a:solidFill>
                    <a:latin typeface="Times New Roman" panose="02020603050405020304" pitchFamily="18" charset="0"/>
                    <a:cs typeface="Times New Roman" panose="02020603050405020304" pitchFamily="18" charset="0"/>
                  </a:rPr>
                  <a:t>2</a:t>
                </a:r>
                <a:r>
                  <a:rPr lang="en-US" sz="2400" dirty="0">
                    <a:solidFill>
                      <a:srgbClr val="0000FF"/>
                    </a:solidFill>
                    <a:latin typeface="Times New Roman" panose="02020603050405020304" pitchFamily="18" charset="0"/>
                    <a:cs typeface="Times New Roman" panose="02020603050405020304" pitchFamily="18" charset="0"/>
                  </a:rPr>
                  <a:t> and  the number of characters used for encoding 31 is </a:t>
                </a:r>
                <a:r>
                  <a:rPr lang="en-US" sz="2400" baseline="-25000" dirty="0">
                    <a:solidFill>
                      <a:srgbClr val="0000FF"/>
                    </a:solidFill>
                    <a:latin typeface="Times New Roman" panose="02020603050405020304" pitchFamily="18"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  log</a:t>
                </a:r>
                <a:r>
                  <a:rPr lang="en-US" sz="2400" baseline="-25000" dirty="0">
                    <a:solidFill>
                      <a:srgbClr val="0000FF"/>
                    </a:solidFill>
                    <a:latin typeface="Times New Roman" panose="02020603050405020304" pitchFamily="18" charset="0"/>
                    <a:cs typeface="Times New Roman" panose="02020603050405020304" pitchFamily="18" charset="0"/>
                  </a:rPr>
                  <a:t>2</a:t>
                </a:r>
                <a:r>
                  <a:rPr lang="en-US" sz="2400" dirty="0">
                    <a:solidFill>
                      <a:srgbClr val="0000FF"/>
                    </a:solidFill>
                    <a:latin typeface="Times New Roman" panose="02020603050405020304" pitchFamily="18" charset="0"/>
                    <a:cs typeface="Times New Roman" panose="02020603050405020304" pitchFamily="18" charset="0"/>
                  </a:rPr>
                  <a:t> 31 </a:t>
                </a:r>
                <a:r>
                  <a:rPr lang="en-US" sz="2400" baseline="-25000" dirty="0">
                    <a:solidFill>
                      <a:srgbClr val="0000FF"/>
                    </a:solidFill>
                    <a:latin typeface="Times New Roman" panose="02020603050405020304" pitchFamily="18"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 + 1 = 5. </a:t>
                </a:r>
              </a:p>
            </p:txBody>
          </p:sp>
        </mc:Choice>
        <mc:Fallback xmlns="">
          <p:sp>
            <p:nvSpPr>
              <p:cNvPr id="2" name="Rectangle 1"/>
              <p:cNvSpPr>
                <a:spLocks noRot="1" noChangeAspect="1" noMove="1" noResize="1" noEditPoints="1" noAdjustHandles="1" noChangeArrowheads="1" noChangeShapeType="1" noTextEdit="1"/>
              </p:cNvSpPr>
              <p:nvPr/>
            </p:nvSpPr>
            <p:spPr>
              <a:xfrm>
                <a:off x="1543568" y="740379"/>
                <a:ext cx="9220226" cy="5040867"/>
              </a:xfrm>
              <a:prstGeom prst="rect">
                <a:avLst/>
              </a:prstGeom>
              <a:blipFill>
                <a:blip r:embed="rId2"/>
                <a:stretch>
                  <a:fillRect l="-1190" t="-846" r="-2247"/>
                </a:stretch>
              </a:blipFill>
            </p:spPr>
            <p:txBody>
              <a:bodyPr/>
              <a:lstStyle/>
              <a:p>
                <a:r>
                  <a:rPr lang="en-US">
                    <a:noFill/>
                  </a:rPr>
                  <a:t> </a:t>
                </a:r>
              </a:p>
            </p:txBody>
          </p:sp>
        </mc:Fallback>
      </mc:AlternateContent>
    </p:spTree>
    <p:extLst>
      <p:ext uri="{BB962C8B-B14F-4D97-AF65-F5344CB8AC3E}">
        <p14:creationId xmlns:p14="http://schemas.microsoft.com/office/powerpoint/2010/main" val="2173039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0D51A6-3230-9418-5BF2-EB489AB6630F}"/>
              </a:ext>
            </a:extLst>
          </p:cNvPr>
          <p:cNvSpPr txBox="1"/>
          <p:nvPr/>
        </p:nvSpPr>
        <p:spPr>
          <a:xfrm>
            <a:off x="1316182" y="1706898"/>
            <a:ext cx="10067764" cy="1945601"/>
          </a:xfrm>
          <a:prstGeom prst="rect">
            <a:avLst/>
          </a:prstGeom>
          <a:solidFill>
            <a:srgbClr val="FFFF00"/>
          </a:solidFill>
        </p:spPr>
        <p:txBody>
          <a:bodyPr wrap="square" rtlCol="0">
            <a:spAutoFit/>
          </a:bodyPr>
          <a:lstStyle/>
          <a:p>
            <a:endParaRPr lang="en-US" dirty="0"/>
          </a:p>
        </p:txBody>
      </p:sp>
      <p:sp>
        <p:nvSpPr>
          <p:cNvPr id="5" name="TextBox 4">
            <a:extLst>
              <a:ext uri="{FF2B5EF4-FFF2-40B4-BE49-F238E27FC236}">
                <a16:creationId xmlns:a16="http://schemas.microsoft.com/office/drawing/2014/main" id="{7C0CD053-23A9-4A50-A61D-70769FCE45A7}"/>
              </a:ext>
            </a:extLst>
          </p:cNvPr>
          <p:cNvSpPr txBox="1"/>
          <p:nvPr/>
        </p:nvSpPr>
        <p:spPr>
          <a:xfrm>
            <a:off x="1339146" y="3823854"/>
            <a:ext cx="10067763" cy="1782619"/>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727327" y="1165035"/>
            <a:ext cx="9245473" cy="4640501"/>
          </a:xfrm>
          <a:prstGeom prst="rect">
            <a:avLst/>
          </a:prstGeom>
        </p:spPr>
        <p:txBody>
          <a:bodyPr wrap="square">
            <a:spAutoFit/>
          </a:bodyPr>
          <a:lstStyle/>
          <a:p>
            <a:pPr>
              <a:lnSpc>
                <a:spcPct val="107000"/>
              </a:lnSpc>
              <a:spcAft>
                <a:spcPts val="1200"/>
              </a:spcAft>
            </a:pPr>
            <a:r>
              <a:rPr lang="en-US" sz="2600" dirty="0">
                <a:ea typeface="Calibri" panose="020F0502020204030204" pitchFamily="34" charset="0"/>
                <a:cs typeface="Times New Roman" panose="02020603050405020304" pitchFamily="18" charset="0"/>
              </a:rPr>
              <a:t>Introduction – What is a computer program?</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A computer program </a:t>
            </a:r>
          </a:p>
          <a:p>
            <a:pPr marL="800100" lvl="1" indent="-3429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composed of individual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modules, </a:t>
            </a:r>
          </a:p>
          <a:p>
            <a:pPr marL="1257300" lvl="2" indent="-3429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understandable by a computer, </a:t>
            </a:r>
          </a:p>
          <a:p>
            <a:pPr marL="1257300" lvl="2" indent="-3429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solve specific tasks </a:t>
            </a:r>
            <a:r>
              <a:rPr lang="en-US" sz="2400" dirty="0">
                <a:latin typeface="Times New Roman" panose="02020603050405020304" pitchFamily="18" charset="0"/>
                <a:ea typeface="Calibri" panose="020F0502020204030204" pitchFamily="34" charset="0"/>
                <a:cs typeface="Times New Roman" panose="02020603050405020304" pitchFamily="18" charset="0"/>
              </a:rPr>
              <a:t>(such as sorting, searching, …).</a:t>
            </a:r>
          </a:p>
          <a:p>
            <a:pPr marL="517525" indent="-517525">
              <a:lnSpc>
                <a:spcPct val="107000"/>
              </a:lnSpc>
              <a:spcAft>
                <a:spcPts val="8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Our concern is </a:t>
            </a:r>
          </a:p>
          <a:p>
            <a:pPr marL="974725" lvl="1" indent="-517525">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the design of these individual modules </a:t>
            </a:r>
          </a:p>
          <a:p>
            <a:pPr marL="1431925" lvl="2" indent="-517525">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that </a:t>
            </a:r>
            <a:r>
              <a:rPr lang="en-US" sz="2400" dirty="0">
                <a:solidFill>
                  <a:srgbClr val="0000FF"/>
                </a:solidFill>
                <a:latin typeface="Times New Roman" panose="02020603050405020304" pitchFamily="18" charset="0"/>
                <a:cs typeface="Times New Roman" panose="02020603050405020304" pitchFamily="18" charset="0"/>
              </a:rPr>
              <a:t>accomplish the specific tasks, </a:t>
            </a:r>
            <a:r>
              <a:rPr lang="en-US" sz="2400" dirty="0">
                <a:latin typeface="Times New Roman" panose="02020603050405020304" pitchFamily="18" charset="0"/>
                <a:cs typeface="Times New Roman" panose="02020603050405020304" pitchFamily="18" charset="0"/>
              </a:rPr>
              <a:t>that </a:t>
            </a:r>
            <a:r>
              <a:rPr lang="en-US" sz="2400" dirty="0">
                <a:latin typeface="Times New Roman" panose="02020603050405020304" pitchFamily="18" charset="0"/>
                <a:ea typeface="Calibri" panose="020F0502020204030204" pitchFamily="34" charset="0"/>
                <a:cs typeface="Times New Roman" panose="02020603050405020304" pitchFamily="18" charset="0"/>
              </a:rPr>
              <a:t>are called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problems</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pPr marL="974725" lvl="1" indent="-517525">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But NOT </a:t>
            </a:r>
            <a:r>
              <a:rPr lang="en-US" sz="2400" i="1" dirty="0">
                <a:latin typeface="Times New Roman" panose="02020603050405020304" pitchFamily="18" charset="0"/>
                <a:cs typeface="Times New Roman" panose="02020603050405020304" pitchFamily="18" charset="0"/>
              </a:rPr>
              <a:t>the design of entire programs</a:t>
            </a:r>
            <a:endParaRPr lang="en-US" sz="2400" dirty="0">
              <a:latin typeface="Times New Roman" panose="02020603050405020304" pitchFamily="18" charset="0"/>
              <a:cs typeface="Times New Roman" panose="02020603050405020304" pitchFamily="18" charset="0"/>
            </a:endParaRPr>
          </a:p>
          <a:p>
            <a:pPr marL="1431925" lvl="2" indent="-517525">
              <a:buFont typeface="Arial" panose="020B0604020202020204" pitchFamily="34" charset="0"/>
              <a:buChar char="•"/>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569268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80D043-DF32-6E6A-8493-39FF94AC5864}"/>
              </a:ext>
            </a:extLst>
          </p:cNvPr>
          <p:cNvSpPr txBox="1"/>
          <p:nvPr/>
        </p:nvSpPr>
        <p:spPr>
          <a:xfrm>
            <a:off x="858982" y="475059"/>
            <a:ext cx="10289410" cy="938105"/>
          </a:xfrm>
          <a:prstGeom prst="rect">
            <a:avLst/>
          </a:prstGeom>
          <a:solidFill>
            <a:srgbClr val="FFFF00"/>
          </a:solidFill>
        </p:spPr>
        <p:txBody>
          <a:bodyPr wrap="square" rtlCol="0">
            <a:spAutoFit/>
          </a:bodyPr>
          <a:lstStyle/>
          <a:p>
            <a:endParaRPr lang="en-US" dirty="0"/>
          </a:p>
        </p:txBody>
      </p:sp>
      <p:graphicFrame>
        <p:nvGraphicFramePr>
          <p:cNvPr id="2" name="Group 57">
            <a:extLst>
              <a:ext uri="{FF2B5EF4-FFF2-40B4-BE49-F238E27FC236}">
                <a16:creationId xmlns:a16="http://schemas.microsoft.com/office/drawing/2014/main" id="{B9552295-E237-4417-930F-F4CDB1D4E2CE}"/>
              </a:ext>
            </a:extLst>
          </p:cNvPr>
          <p:cNvGraphicFramePr>
            <a:graphicFrameLocks noGrp="1"/>
          </p:cNvGraphicFramePr>
          <p:nvPr>
            <p:extLst>
              <p:ext uri="{D42A27DB-BD31-4B8C-83A1-F6EECF244321}">
                <p14:modId xmlns:p14="http://schemas.microsoft.com/office/powerpoint/2010/main" val="1528959221"/>
              </p:ext>
            </p:extLst>
          </p:nvPr>
        </p:nvGraphicFramePr>
        <p:xfrm>
          <a:off x="1759132" y="2690191"/>
          <a:ext cx="8072845" cy="3882885"/>
        </p:xfrm>
        <a:graphic>
          <a:graphicData uri="http://schemas.openxmlformats.org/drawingml/2006/table">
            <a:tbl>
              <a:tblPr/>
              <a:tblGrid>
                <a:gridCol w="6226628">
                  <a:extLst>
                    <a:ext uri="{9D8B030D-6E8A-4147-A177-3AD203B41FA5}">
                      <a16:colId xmlns:a16="http://schemas.microsoft.com/office/drawing/2014/main" val="20000"/>
                    </a:ext>
                  </a:extLst>
                </a:gridCol>
                <a:gridCol w="1846217">
                  <a:extLst>
                    <a:ext uri="{9D8B030D-6E8A-4147-A177-3AD203B41FA5}">
                      <a16:colId xmlns:a16="http://schemas.microsoft.com/office/drawing/2014/main" val="20001"/>
                    </a:ext>
                  </a:extLst>
                </a:gridCol>
              </a:tblGrid>
              <a:tr h="45218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84" charset="2"/>
                        <a:buNone/>
                        <a:tabLst/>
                      </a:pPr>
                      <a:r>
                        <a:rPr kumimoji="0" lang="en-US" sz="1700" b="1" i="1" u="none" strike="noStrike" cap="none" normalizeH="0" baseline="0">
                          <a:ln>
                            <a:noFill/>
                          </a:ln>
                          <a:solidFill>
                            <a:schemeClr val="tx2"/>
                          </a:solidFill>
                          <a:effectLst/>
                          <a:latin typeface="Franklin Gothic Book" pitchFamily="-84" charset="0"/>
                          <a:ea typeface="ＭＳ Ｐゴシック" pitchFamily="-84" charset="-128"/>
                          <a:cs typeface="ＭＳ Ｐゴシック" pitchFamily="-84" charset="-128"/>
                        </a:rPr>
                        <a:t>Concrete</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84" charset="2"/>
                        <a:buNone/>
                        <a:tabLst/>
                      </a:pPr>
                      <a:r>
                        <a:rPr kumimoji="0" lang="en-US" sz="1700" b="1" i="1" u="none" strike="noStrike" cap="none" normalizeH="0" baseline="0">
                          <a:ln>
                            <a:noFill/>
                          </a:ln>
                          <a:solidFill>
                            <a:schemeClr val="tx2"/>
                          </a:solidFill>
                          <a:effectLst/>
                          <a:latin typeface="Franklin Gothic Book" pitchFamily="-84" charset="0"/>
                          <a:ea typeface="ＭＳ Ｐゴシック" pitchFamily="-84" charset="-128"/>
                          <a:cs typeface="ＭＳ Ｐゴシック" pitchFamily="-84" charset="-128"/>
                        </a:rPr>
                        <a:t>Abstract</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740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84" charset="2"/>
                        <a:buNone/>
                        <a:tabLst/>
                      </a:pPr>
                      <a:r>
                        <a:rPr kumimoji="0" lang="en-US" sz="1700" b="0" i="0" u="none" strike="noStrike" cap="none" normalizeH="0" baseline="0" dirty="0">
                          <a:ln>
                            <a:noFill/>
                          </a:ln>
                          <a:solidFill>
                            <a:schemeClr val="tx1"/>
                          </a:solidFill>
                          <a:effectLst/>
                          <a:latin typeface="Franklin Gothic Book" pitchFamily="-84" charset="0"/>
                          <a:ea typeface="ＭＳ Ｐゴシック" pitchFamily="-84" charset="-128"/>
                          <a:cs typeface="ＭＳ Ｐゴシック" pitchFamily="-84" charset="-128"/>
                        </a:rPr>
                        <a:t>arrangement, tour, ordering, sequence</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84" charset="2"/>
                        <a:buNone/>
                        <a:tabLst/>
                      </a:pPr>
                      <a:r>
                        <a:rPr kumimoji="0" lang="en-US" sz="1700" b="0" i="0" u="none" strike="noStrike" cap="none" normalizeH="0" baseline="0">
                          <a:ln>
                            <a:noFill/>
                          </a:ln>
                          <a:solidFill>
                            <a:schemeClr val="tx1"/>
                          </a:solidFill>
                          <a:effectLst/>
                          <a:latin typeface="Franklin Gothic Book" pitchFamily="-84" charset="0"/>
                          <a:ea typeface="ＭＳ Ｐゴシック" pitchFamily="-84" charset="-128"/>
                          <a:cs typeface="ＭＳ Ｐゴシック" pitchFamily="-84" charset="-128"/>
                        </a:rPr>
                        <a:t>permutation</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6274">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84" charset="2"/>
                        <a:buNone/>
                        <a:tabLst/>
                      </a:pPr>
                      <a:r>
                        <a:rPr kumimoji="0" lang="en-US" sz="1700" b="0" i="0" u="none" strike="noStrike" cap="none" normalizeH="0" baseline="0">
                          <a:ln>
                            <a:noFill/>
                          </a:ln>
                          <a:solidFill>
                            <a:schemeClr val="tx1"/>
                          </a:solidFill>
                          <a:effectLst/>
                          <a:latin typeface="Franklin Gothic Book" pitchFamily="-84" charset="0"/>
                          <a:ea typeface="ＭＳ Ｐゴシック" pitchFamily="-84" charset="-128"/>
                          <a:cs typeface="ＭＳ Ｐゴシック" pitchFamily="-84" charset="-128"/>
                        </a:rPr>
                        <a:t>cluster, collection, committee, group, packaging, selection</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84" charset="2"/>
                        <a:buNone/>
                        <a:tabLst/>
                      </a:pPr>
                      <a:r>
                        <a:rPr kumimoji="0" lang="en-US" sz="1700" b="0" i="0" u="none" strike="noStrike" cap="none" normalizeH="0" baseline="0">
                          <a:ln>
                            <a:noFill/>
                          </a:ln>
                          <a:solidFill>
                            <a:schemeClr val="tx1"/>
                          </a:solidFill>
                          <a:effectLst/>
                          <a:latin typeface="Franklin Gothic Book" pitchFamily="-84" charset="0"/>
                          <a:ea typeface="ＭＳ Ｐゴシック" pitchFamily="-84" charset="-128"/>
                          <a:cs typeface="ＭＳ Ｐゴシック" pitchFamily="-84" charset="-128"/>
                        </a:rPr>
                        <a:t>subsets</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740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84" charset="2"/>
                        <a:buNone/>
                        <a:tabLst/>
                      </a:pPr>
                      <a:r>
                        <a:rPr kumimoji="0" lang="en-US" sz="1700" b="0" i="0" u="none" strike="noStrike" cap="none" normalizeH="0" baseline="0">
                          <a:ln>
                            <a:noFill/>
                          </a:ln>
                          <a:solidFill>
                            <a:schemeClr val="tx1"/>
                          </a:solidFill>
                          <a:effectLst/>
                          <a:latin typeface="Franklin Gothic Book" pitchFamily="-84" charset="0"/>
                          <a:ea typeface="ＭＳ Ｐゴシック" pitchFamily="-84" charset="-128"/>
                          <a:cs typeface="ＭＳ Ｐゴシック" pitchFamily="-84" charset="-128"/>
                        </a:rPr>
                        <a:t>hierarchy, ancestor/descendants, taxonomy</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84" charset="2"/>
                        <a:buNone/>
                        <a:tabLst/>
                      </a:pPr>
                      <a:r>
                        <a:rPr kumimoji="0" lang="en-US" sz="1700" b="0" i="0" u="none" strike="noStrike" cap="none" normalizeH="0" baseline="0">
                          <a:ln>
                            <a:noFill/>
                          </a:ln>
                          <a:solidFill>
                            <a:schemeClr val="tx1"/>
                          </a:solidFill>
                          <a:effectLst/>
                          <a:latin typeface="Franklin Gothic Book" pitchFamily="-84" charset="0"/>
                          <a:ea typeface="ＭＳ Ｐゴシック" pitchFamily="-84" charset="-128"/>
                          <a:cs typeface="ＭＳ Ｐゴシック" pitchFamily="-84" charset="-128"/>
                        </a:rPr>
                        <a:t>trees</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740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84" charset="2"/>
                        <a:buNone/>
                        <a:tabLst/>
                      </a:pPr>
                      <a:r>
                        <a:rPr kumimoji="0" lang="en-US" sz="1700" b="0" i="0" u="none" strike="noStrike" cap="none" normalizeH="0" baseline="0">
                          <a:ln>
                            <a:noFill/>
                          </a:ln>
                          <a:solidFill>
                            <a:schemeClr val="tx1"/>
                          </a:solidFill>
                          <a:effectLst/>
                          <a:latin typeface="Franklin Gothic Book" pitchFamily="-84" charset="0"/>
                          <a:ea typeface="ＭＳ Ｐゴシック" pitchFamily="-84" charset="-128"/>
                          <a:cs typeface="ＭＳ Ｐゴシック" pitchFamily="-84" charset="-128"/>
                        </a:rPr>
                        <a:t>network, circuit, web, relationship</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84" charset="2"/>
                        <a:buNone/>
                        <a:tabLst/>
                      </a:pPr>
                      <a:r>
                        <a:rPr kumimoji="0" lang="en-US" sz="1700" b="0" i="0" u="none" strike="noStrike" cap="none" normalizeH="0" baseline="0">
                          <a:ln>
                            <a:noFill/>
                          </a:ln>
                          <a:solidFill>
                            <a:schemeClr val="tx1"/>
                          </a:solidFill>
                          <a:effectLst/>
                          <a:latin typeface="Franklin Gothic Book" pitchFamily="-84" charset="0"/>
                          <a:ea typeface="ＭＳ Ｐゴシック" pitchFamily="-84" charset="-128"/>
                          <a:cs typeface="ＭＳ Ｐゴシック" pitchFamily="-84" charset="-128"/>
                        </a:rPr>
                        <a:t>graph</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740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84" charset="2"/>
                        <a:buNone/>
                        <a:tabLst/>
                      </a:pPr>
                      <a:r>
                        <a:rPr kumimoji="0" lang="en-US" sz="1700" b="0" i="0" u="none" strike="noStrike" cap="none" normalizeH="0" baseline="0">
                          <a:ln>
                            <a:noFill/>
                          </a:ln>
                          <a:solidFill>
                            <a:schemeClr val="tx1"/>
                          </a:solidFill>
                          <a:effectLst/>
                          <a:latin typeface="Franklin Gothic Book" pitchFamily="-84" charset="0"/>
                          <a:ea typeface="ＭＳ Ｐゴシック" pitchFamily="-84" charset="-128"/>
                          <a:cs typeface="ＭＳ Ｐゴシック" pitchFamily="-84" charset="-128"/>
                        </a:rPr>
                        <a:t>sites, positions, locations</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84" charset="2"/>
                        <a:buNone/>
                        <a:tabLst/>
                      </a:pPr>
                      <a:r>
                        <a:rPr kumimoji="0" lang="en-US" sz="1700" b="0" i="0" u="none" strike="noStrike" cap="none" normalizeH="0" baseline="0">
                          <a:ln>
                            <a:noFill/>
                          </a:ln>
                          <a:solidFill>
                            <a:schemeClr val="tx1"/>
                          </a:solidFill>
                          <a:effectLst/>
                          <a:latin typeface="Franklin Gothic Book" pitchFamily="-84" charset="0"/>
                          <a:ea typeface="ＭＳ Ｐゴシック" pitchFamily="-84" charset="-128"/>
                          <a:cs typeface="ＭＳ Ｐゴシック" pitchFamily="-84" charset="-128"/>
                        </a:rPr>
                        <a:t>points</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740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84" charset="2"/>
                        <a:buNone/>
                        <a:tabLst/>
                      </a:pPr>
                      <a:r>
                        <a:rPr kumimoji="0" lang="en-US" sz="1700" b="0" i="0" u="none" strike="noStrike" cap="none" normalizeH="0" baseline="0">
                          <a:ln>
                            <a:noFill/>
                          </a:ln>
                          <a:solidFill>
                            <a:schemeClr val="tx1"/>
                          </a:solidFill>
                          <a:effectLst/>
                          <a:latin typeface="Franklin Gothic Book" pitchFamily="-84" charset="0"/>
                          <a:ea typeface="ＭＳ Ｐゴシック" pitchFamily="-84" charset="-128"/>
                          <a:cs typeface="ＭＳ Ｐゴシック" pitchFamily="-84" charset="-128"/>
                        </a:rPr>
                        <a:t>shapes, regions, boundaries</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84" charset="2"/>
                        <a:buNone/>
                        <a:tabLst/>
                      </a:pPr>
                      <a:r>
                        <a:rPr kumimoji="0" lang="en-US" sz="1700" b="0" i="0" u="none" strike="noStrike" cap="none" normalizeH="0" baseline="0">
                          <a:ln>
                            <a:noFill/>
                          </a:ln>
                          <a:solidFill>
                            <a:schemeClr val="tx1"/>
                          </a:solidFill>
                          <a:effectLst/>
                          <a:latin typeface="Franklin Gothic Book" pitchFamily="-84" charset="0"/>
                          <a:ea typeface="ＭＳ Ｐゴシック" pitchFamily="-84" charset="-128"/>
                          <a:cs typeface="ＭＳ Ｐゴシック" pitchFamily="-84" charset="-128"/>
                        </a:rPr>
                        <a:t>polygons</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8740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84" charset="2"/>
                        <a:buNone/>
                        <a:tabLst/>
                      </a:pPr>
                      <a:r>
                        <a:rPr kumimoji="0" lang="en-US" sz="1700" b="0" i="0" u="none" strike="noStrike" cap="none" normalizeH="0" baseline="0">
                          <a:ln>
                            <a:noFill/>
                          </a:ln>
                          <a:solidFill>
                            <a:schemeClr val="tx1"/>
                          </a:solidFill>
                          <a:effectLst/>
                          <a:latin typeface="Franklin Gothic Book" pitchFamily="-84" charset="0"/>
                          <a:ea typeface="ＭＳ Ｐゴシック" pitchFamily="-84" charset="-128"/>
                          <a:cs typeface="ＭＳ Ｐゴシック" pitchFamily="-84" charset="-128"/>
                        </a:rPr>
                        <a:t>text, characters, patterns</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84" charset="2"/>
                        <a:buNone/>
                        <a:tabLst/>
                      </a:pPr>
                      <a:r>
                        <a:rPr kumimoji="0" lang="en-US" sz="1700" b="0" i="0" u="none" strike="noStrike" cap="none" normalizeH="0" baseline="0" dirty="0">
                          <a:ln>
                            <a:noFill/>
                          </a:ln>
                          <a:solidFill>
                            <a:schemeClr val="tx1"/>
                          </a:solidFill>
                          <a:effectLst/>
                          <a:latin typeface="Franklin Gothic Book" pitchFamily="-84" charset="0"/>
                          <a:ea typeface="ＭＳ Ｐゴシック" pitchFamily="-84" charset="-128"/>
                          <a:cs typeface="ＭＳ Ｐゴシック" pitchFamily="-84" charset="-128"/>
                        </a:rPr>
                        <a:t>strings</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 name="Rectangle 2">
            <a:extLst>
              <a:ext uri="{FF2B5EF4-FFF2-40B4-BE49-F238E27FC236}">
                <a16:creationId xmlns:a16="http://schemas.microsoft.com/office/drawing/2014/main" id="{44C44728-8ED4-4C62-B161-4538E5BFECED}"/>
              </a:ext>
            </a:extLst>
          </p:cNvPr>
          <p:cNvSpPr txBox="1">
            <a:spLocks noChangeArrowheads="1"/>
          </p:cNvSpPr>
          <p:nvPr/>
        </p:nvSpPr>
        <p:spPr>
          <a:xfrm>
            <a:off x="1759132" y="715779"/>
            <a:ext cx="8153400" cy="181955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latin typeface="+mn-lt"/>
                <a:ea typeface="ＭＳ Ｐゴシック" panose="020B0600070205080204" pitchFamily="34" charset="-128"/>
                <a:cs typeface="Franklin Gothic Book" panose="020B0503020102020204" pitchFamily="34" charset="0"/>
              </a:rPr>
              <a:t>Modeling the Real World-</a:t>
            </a:r>
            <a:r>
              <a:rPr lang="en-US" sz="2800" dirty="0">
                <a:solidFill>
                  <a:srgbClr val="0000FF"/>
                </a:solidFill>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Develop a realistic model for the input </a:t>
            </a:r>
            <a:endParaRPr lang="en-US" altLang="en-US" sz="2400" dirty="0">
              <a:latin typeface="+mn-lt"/>
              <a:ea typeface="ＭＳ Ｐゴシック" panose="020B0600070205080204" pitchFamily="34" charset="-128"/>
              <a:cs typeface="Franklin Gothic Book" panose="020B0503020102020204" pitchFamily="34" charset="0"/>
            </a:endParaRPr>
          </a:p>
          <a:p>
            <a:endParaRPr lang="en-US" altLang="en-US" sz="3600" dirty="0">
              <a:latin typeface="Franklin Gothic Book" panose="020B0503020102020204" pitchFamily="34" charset="0"/>
              <a:ea typeface="ＭＳ Ｐゴシック" panose="020B0600070205080204" pitchFamily="34" charset="-128"/>
              <a:cs typeface="Franklin Gothic Book" panose="020B0503020102020204" pitchFamily="34" charset="0"/>
            </a:endParaRPr>
          </a:p>
          <a:p>
            <a:pPr marL="457200" indent="-457200">
              <a:buFont typeface="Arial" panose="020B0604020202020204" pitchFamily="34" charset="0"/>
              <a:buChar char="•"/>
            </a:pPr>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Cast your application in terms of well-studied abstract data structures</a:t>
            </a:r>
          </a:p>
          <a:p>
            <a:endParaRPr lang="en-US" altLang="en-US" sz="3600" dirty="0">
              <a:latin typeface="Franklin Gothic Book" panose="020B0503020102020204" pitchFamily="34" charset="0"/>
              <a:ea typeface="ＭＳ Ｐゴシック" panose="020B0600070205080204" pitchFamily="34" charset="-128"/>
              <a:cs typeface="Franklin Gothic Book" panose="020B0503020102020204" pitchFamily="34" charset="0"/>
            </a:endParaRPr>
          </a:p>
        </p:txBody>
      </p:sp>
    </p:spTree>
    <p:extLst>
      <p:ext uri="{BB962C8B-B14F-4D97-AF65-F5344CB8AC3E}">
        <p14:creationId xmlns:p14="http://schemas.microsoft.com/office/powerpoint/2010/main" val="30588168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451A94-05DC-4A46-864F-CAFEC7CD5D48}"/>
              </a:ext>
            </a:extLst>
          </p:cNvPr>
          <p:cNvSpPr/>
          <p:nvPr/>
        </p:nvSpPr>
        <p:spPr>
          <a:xfrm>
            <a:off x="1528846" y="947164"/>
            <a:ext cx="5768937" cy="523220"/>
          </a:xfrm>
          <a:prstGeom prst="rect">
            <a:avLst/>
          </a:prstGeom>
        </p:spPr>
        <p:txBody>
          <a:bodyPr wrap="square">
            <a:spAutoFit/>
          </a:bodyPr>
          <a:lstStyle/>
          <a:p>
            <a:r>
              <a:rPr lang="en-US" altLang="en-US" sz="2800" dirty="0">
                <a:ea typeface="ＭＳ Ｐゴシック" panose="020B0600070205080204" pitchFamily="34" charset="-128"/>
                <a:cs typeface="Franklin Gothic Book" panose="020B0503020102020204" pitchFamily="34" charset="0"/>
              </a:rPr>
              <a:t>Real-World Applications</a:t>
            </a:r>
          </a:p>
        </p:txBody>
      </p:sp>
      <p:sp>
        <p:nvSpPr>
          <p:cNvPr id="3" name="Rectangle 3">
            <a:extLst>
              <a:ext uri="{FF2B5EF4-FFF2-40B4-BE49-F238E27FC236}">
                <a16:creationId xmlns:a16="http://schemas.microsoft.com/office/drawing/2014/main" id="{4A51C397-2A55-45E6-8904-D60B31A79CFE}"/>
              </a:ext>
            </a:extLst>
          </p:cNvPr>
          <p:cNvSpPr txBox="1">
            <a:spLocks noChangeArrowheads="1"/>
          </p:cNvSpPr>
          <p:nvPr/>
        </p:nvSpPr>
        <p:spPr>
          <a:xfrm>
            <a:off x="1528846" y="1804745"/>
            <a:ext cx="4229100" cy="4419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Hardware design:  VLSI chips</a:t>
            </a:r>
          </a:p>
          <a:p>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Compilers</a:t>
            </a:r>
          </a:p>
          <a:p>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Computer graphics: movies, video games</a:t>
            </a:r>
          </a:p>
          <a:p>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Routing messages in the Internet</a:t>
            </a:r>
          </a:p>
          <a:p>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Searching the Web</a:t>
            </a:r>
          </a:p>
          <a:p>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Distributed file sharing</a:t>
            </a:r>
          </a:p>
        </p:txBody>
      </p:sp>
      <p:sp>
        <p:nvSpPr>
          <p:cNvPr id="4" name="Content Placeholder 10">
            <a:extLst>
              <a:ext uri="{FF2B5EF4-FFF2-40B4-BE49-F238E27FC236}">
                <a16:creationId xmlns:a16="http://schemas.microsoft.com/office/drawing/2014/main" id="{656E97DD-F153-41D9-B615-39176453C078}"/>
              </a:ext>
            </a:extLst>
          </p:cNvPr>
          <p:cNvSpPr txBox="1">
            <a:spLocks noChangeArrowheads="1"/>
          </p:cNvSpPr>
          <p:nvPr/>
        </p:nvSpPr>
        <p:spPr>
          <a:xfrm>
            <a:off x="6434054" y="1828800"/>
            <a:ext cx="4565250" cy="40154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Computer aided design and manufacturing</a:t>
            </a:r>
          </a:p>
          <a:p>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Security:  e-commerce, voting machines</a:t>
            </a:r>
          </a:p>
          <a:p>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Multimedia:  CD player, DVD, MP3, JPG, HDTV</a:t>
            </a:r>
          </a:p>
          <a:p>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DNA sequencing, protein folding</a:t>
            </a:r>
          </a:p>
          <a:p>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and many more!</a:t>
            </a:r>
          </a:p>
          <a:p>
            <a:endParaRPr lang="en-US" altLang="en-US"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Tree>
    <p:extLst>
      <p:ext uri="{BB962C8B-B14F-4D97-AF65-F5344CB8AC3E}">
        <p14:creationId xmlns:p14="http://schemas.microsoft.com/office/powerpoint/2010/main" val="3741028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410597-489F-410C-9F51-39F62DF56F92}"/>
              </a:ext>
            </a:extLst>
          </p:cNvPr>
          <p:cNvSpPr/>
          <p:nvPr/>
        </p:nvSpPr>
        <p:spPr>
          <a:xfrm>
            <a:off x="1612978" y="1254522"/>
            <a:ext cx="8036119" cy="4662815"/>
          </a:xfrm>
          <a:prstGeom prst="rect">
            <a:avLst/>
          </a:prstGeom>
        </p:spPr>
        <p:txBody>
          <a:bodyPr wrap="square">
            <a:spAutoFit/>
          </a:bodyPr>
          <a:lstStyle/>
          <a:p>
            <a:r>
              <a:rPr lang="en-US" sz="2800" dirty="0">
                <a:cs typeface="Times New Roman" panose="02020603050405020304" pitchFamily="18" charset="0"/>
              </a:rPr>
              <a:t>The Objectives of the Course</a:t>
            </a:r>
          </a:p>
          <a:p>
            <a:endParaRPr lang="en-US" sz="2800" dirty="0">
              <a:latin typeface="Times New Roman" panose="02020603050405020304" pitchFamily="18" charset="0"/>
              <a:cs typeface="Times New Roman" panose="02020603050405020304" pitchFamily="18" charset="0"/>
            </a:endParaRPr>
          </a:p>
          <a:p>
            <a:pPr>
              <a:spcBef>
                <a:spcPts val="600"/>
              </a:spcBef>
              <a:spcAft>
                <a:spcPts val="600"/>
              </a:spcAft>
            </a:pPr>
            <a:r>
              <a:rPr lang="en-US" sz="2400" dirty="0">
                <a:latin typeface="Times New Roman" panose="02020603050405020304" pitchFamily="18" charset="0"/>
                <a:cs typeface="Times New Roman" panose="02020603050405020304" pitchFamily="18" charset="0"/>
              </a:rPr>
              <a:t>1.   Be able to identify and abstract computational problems.</a:t>
            </a:r>
          </a:p>
          <a:p>
            <a:pPr marL="514350" indent="-514350">
              <a:spcBef>
                <a:spcPts val="600"/>
              </a:spcBef>
              <a:spcAft>
                <a:spcPts val="600"/>
              </a:spcAft>
              <a:buAutoNum type="arabicPeriod" startAt="2"/>
            </a:pPr>
            <a:r>
              <a:rPr lang="en-US" sz="2400" dirty="0">
                <a:latin typeface="Times New Roman" panose="02020603050405020304" pitchFamily="18" charset="0"/>
                <a:cs typeface="Times New Roman" panose="02020603050405020304" pitchFamily="18" charset="0"/>
              </a:rPr>
              <a:t>Know important algorithmic techniques and a range of useful algorithms.</a:t>
            </a:r>
          </a:p>
          <a:p>
            <a:pPr marL="514350" indent="-514350">
              <a:spcBef>
                <a:spcPts val="600"/>
              </a:spcBef>
              <a:spcAft>
                <a:spcPts val="600"/>
              </a:spcAft>
              <a:buAutoNum type="arabicPeriod" startAt="3"/>
            </a:pPr>
            <a:r>
              <a:rPr lang="en-US" sz="2400" dirty="0">
                <a:latin typeface="Times New Roman" panose="02020603050405020304" pitchFamily="18" charset="0"/>
                <a:cs typeface="Times New Roman" panose="02020603050405020304" pitchFamily="18" charset="0"/>
              </a:rPr>
              <a:t>Be able to implement algorithms as a solution to any solvable problem.</a:t>
            </a:r>
          </a:p>
          <a:p>
            <a:pPr marL="514350" indent="-514350">
              <a:spcBef>
                <a:spcPts val="600"/>
              </a:spcBef>
              <a:spcAft>
                <a:spcPts val="600"/>
              </a:spcAft>
              <a:buAutoNum type="arabicPeriod" startAt="4"/>
            </a:pPr>
            <a:r>
              <a:rPr lang="en-US" sz="2400" dirty="0">
                <a:latin typeface="Times New Roman" panose="02020603050405020304" pitchFamily="18" charset="0"/>
                <a:cs typeface="Times New Roman" panose="02020603050405020304" pitchFamily="18" charset="0"/>
              </a:rPr>
              <a:t>Be able to analyze the complexity and correctness of  algorithms.</a:t>
            </a:r>
          </a:p>
          <a:p>
            <a:pPr>
              <a:spcBef>
                <a:spcPts val="600"/>
              </a:spcBef>
              <a:spcAft>
                <a:spcPts val="600"/>
              </a:spcAft>
            </a:pPr>
            <a:r>
              <a:rPr lang="en-US" sz="2400" dirty="0">
                <a:latin typeface="Times New Roman" panose="02020603050405020304" pitchFamily="18" charset="0"/>
                <a:cs typeface="Times New Roman" panose="02020603050405020304" pitchFamily="18" charset="0"/>
              </a:rPr>
              <a:t>5.   Be able to design correct and efficient algorithms.</a:t>
            </a:r>
          </a:p>
        </p:txBody>
      </p:sp>
    </p:spTree>
    <p:extLst>
      <p:ext uri="{BB962C8B-B14F-4D97-AF65-F5344CB8AC3E}">
        <p14:creationId xmlns:p14="http://schemas.microsoft.com/office/powerpoint/2010/main" val="39673949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4F84ED-38F3-45F8-8AF6-8D91C47F103D}"/>
              </a:ext>
            </a:extLst>
          </p:cNvPr>
          <p:cNvSpPr/>
          <p:nvPr/>
        </p:nvSpPr>
        <p:spPr>
          <a:xfrm>
            <a:off x="2094850" y="2971863"/>
            <a:ext cx="7620000" cy="548099"/>
          </a:xfrm>
          <a:prstGeom prst="rect">
            <a:avLst/>
          </a:prstGeom>
        </p:spPr>
        <p:txBody>
          <a:bodyPr wrap="square">
            <a:spAutoFit/>
          </a:bodyPr>
          <a:lstStyle/>
          <a:p>
            <a:pPr marL="914400" marR="0" lvl="1" indent="-457200">
              <a:lnSpc>
                <a:spcPct val="115000"/>
              </a:lnSpc>
              <a:spcBef>
                <a:spcPts val="600"/>
              </a:spcBef>
              <a:spcAft>
                <a:spcPts val="600"/>
              </a:spcAft>
              <a:buFont typeface="Courier New" panose="02070309020205020404" pitchFamily="49" charset="0"/>
              <a:buChar char="o"/>
            </a:pPr>
            <a:r>
              <a:rPr lang="en-US" sz="2800" dirty="0">
                <a:latin typeface="Times New Roman" panose="02020603050405020304" pitchFamily="18" charset="0"/>
                <a:ea typeface="Calibri" panose="020F0502020204030204" pitchFamily="34" charset="0"/>
                <a:cs typeface="Times New Roman" panose="02020603050405020304" pitchFamily="18" charset="0"/>
              </a:rPr>
              <a:t>Separation of behavior and implementation</a:t>
            </a:r>
          </a:p>
        </p:txBody>
      </p:sp>
    </p:spTree>
    <p:extLst>
      <p:ext uri="{BB962C8B-B14F-4D97-AF65-F5344CB8AC3E}">
        <p14:creationId xmlns:p14="http://schemas.microsoft.com/office/powerpoint/2010/main" val="16746688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E2501951-F3AF-4663-831D-69E86744D154}"/>
                  </a:ext>
                </a:extLst>
              </p:cNvPr>
              <p:cNvSpPr/>
              <p:nvPr/>
            </p:nvSpPr>
            <p:spPr>
              <a:xfrm>
                <a:off x="1311965" y="766276"/>
                <a:ext cx="9329530" cy="5816977"/>
              </a:xfrm>
              <a:prstGeom prst="rect">
                <a:avLst/>
              </a:prstGeom>
            </p:spPr>
            <p:txBody>
              <a:bodyPr wrap="square">
                <a:spAutoFit/>
              </a:bodyPr>
              <a:lstStyle/>
              <a:p>
                <a:r>
                  <a:rPr lang="en-US" sz="2800" dirty="0">
                    <a:solidFill>
                      <a:srgbClr val="3333B3"/>
                    </a:solidFill>
                    <a:cs typeface="Times New Roman" panose="02020603050405020304" pitchFamily="18" charset="0"/>
                  </a:rPr>
                  <a:t>Example 1</a:t>
                </a:r>
              </a:p>
              <a:p>
                <a:endParaRPr lang="en-US" sz="2400" dirty="0">
                  <a:solidFill>
                    <a:srgbClr val="3333B3"/>
                  </a:solidFill>
                  <a:latin typeface="Times New Roman" panose="02020603050405020304" pitchFamily="18" charset="0"/>
                  <a:cs typeface="Times New Roman" panose="02020603050405020304" pitchFamily="18" charset="0"/>
                </a:endParaRPr>
              </a:p>
              <a:p>
                <a:pPr marL="463550" indent="-463550">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Fibonacci numbers:</a:t>
                </a:r>
              </a:p>
              <a:p>
                <a:pPr lvl="2"/>
                <a:r>
                  <a:rPr lang="en-US" sz="2400" dirty="0">
                    <a:solidFill>
                      <a:srgbClr val="000000"/>
                    </a:solidFill>
                    <a:latin typeface="Times New Roman" panose="02020603050405020304" pitchFamily="18" charset="0"/>
                    <a:cs typeface="Times New Roman" panose="02020603050405020304" pitchFamily="18" charset="0"/>
                  </a:rPr>
                  <a:t>F</a:t>
                </a:r>
                <a:r>
                  <a:rPr lang="en-US" sz="2400" baseline="-25000" dirty="0">
                    <a:solidFill>
                      <a:srgbClr val="000000"/>
                    </a:solidFill>
                    <a:latin typeface="Times New Roman" panose="02020603050405020304" pitchFamily="18" charset="0"/>
                    <a:cs typeface="Times New Roman" panose="02020603050405020304" pitchFamily="18" charset="0"/>
                  </a:rPr>
                  <a:t>0</a:t>
                </a:r>
                <a:r>
                  <a:rPr lang="en-US" sz="2400" dirty="0">
                    <a:solidFill>
                      <a:srgbClr val="000000"/>
                    </a:solidFill>
                    <a:latin typeface="Times New Roman" panose="02020603050405020304" pitchFamily="18" charset="0"/>
                    <a:cs typeface="Times New Roman" panose="02020603050405020304" pitchFamily="18" charset="0"/>
                  </a:rPr>
                  <a:t> = 0;</a:t>
                </a:r>
              </a:p>
              <a:p>
                <a:pPr lvl="2"/>
                <a:r>
                  <a:rPr lang="en-US" sz="2400" dirty="0">
                    <a:solidFill>
                      <a:srgbClr val="000000"/>
                    </a:solidFill>
                    <a:latin typeface="Times New Roman" panose="02020603050405020304" pitchFamily="18" charset="0"/>
                    <a:cs typeface="Times New Roman" panose="02020603050405020304" pitchFamily="18" charset="0"/>
                  </a:rPr>
                  <a:t>F</a:t>
                </a:r>
                <a:r>
                  <a:rPr lang="en-US" sz="2400" baseline="-25000" dirty="0">
                    <a:solidFill>
                      <a:srgbClr val="000000"/>
                    </a:solidFill>
                    <a:latin typeface="Times New Roman" panose="02020603050405020304" pitchFamily="18" charset="0"/>
                    <a:cs typeface="Times New Roman" panose="02020603050405020304" pitchFamily="18" charset="0"/>
                  </a:rPr>
                  <a:t>1</a:t>
                </a:r>
                <a:r>
                  <a:rPr lang="en-US" sz="2400" dirty="0">
                    <a:solidFill>
                      <a:srgbClr val="000000"/>
                    </a:solidFill>
                    <a:latin typeface="Times New Roman" panose="02020603050405020304" pitchFamily="18" charset="0"/>
                    <a:cs typeface="Times New Roman" panose="02020603050405020304" pitchFamily="18" charset="0"/>
                  </a:rPr>
                  <a:t> = 1;</a:t>
                </a:r>
              </a:p>
              <a:p>
                <a:pPr lvl="2"/>
                <a:r>
                  <a:rPr lang="nn-NO" sz="2400" dirty="0">
                    <a:solidFill>
                      <a:srgbClr val="000000"/>
                    </a:solidFill>
                    <a:latin typeface="Times New Roman" panose="02020603050405020304" pitchFamily="18" charset="0"/>
                    <a:cs typeface="Times New Roman" panose="02020603050405020304" pitchFamily="18" charset="0"/>
                  </a:rPr>
                  <a:t>F</a:t>
                </a:r>
                <a:r>
                  <a:rPr lang="nn-NO" sz="2400" baseline="-25000" dirty="0">
                    <a:solidFill>
                      <a:srgbClr val="000000"/>
                    </a:solidFill>
                    <a:latin typeface="Times New Roman" panose="02020603050405020304" pitchFamily="18" charset="0"/>
                    <a:cs typeface="Times New Roman" panose="02020603050405020304" pitchFamily="18" charset="0"/>
                  </a:rPr>
                  <a:t>n</a:t>
                </a:r>
                <a:r>
                  <a:rPr lang="nn-NO" sz="2400" dirty="0">
                    <a:solidFill>
                      <a:srgbClr val="000000"/>
                    </a:solidFill>
                    <a:latin typeface="Times New Roman" panose="02020603050405020304" pitchFamily="18" charset="0"/>
                    <a:cs typeface="Times New Roman" panose="02020603050405020304" pitchFamily="18" charset="0"/>
                  </a:rPr>
                  <a:t> = F</a:t>
                </a:r>
                <a:r>
                  <a:rPr lang="nn-NO" sz="2400" baseline="-25000" dirty="0">
                    <a:solidFill>
                      <a:srgbClr val="000000"/>
                    </a:solidFill>
                    <a:latin typeface="Times New Roman" panose="02020603050405020304" pitchFamily="18" charset="0"/>
                    <a:cs typeface="Times New Roman" panose="02020603050405020304" pitchFamily="18" charset="0"/>
                  </a:rPr>
                  <a:t>n-1</a:t>
                </a:r>
                <a:r>
                  <a:rPr lang="nn-NO" sz="2400" dirty="0">
                    <a:solidFill>
                      <a:srgbClr val="000000"/>
                    </a:solidFill>
                    <a:latin typeface="Times New Roman" panose="02020603050405020304" pitchFamily="18" charset="0"/>
                    <a:cs typeface="Times New Roman" panose="02020603050405020304" pitchFamily="18" charset="0"/>
                  </a:rPr>
                  <a:t> + F</a:t>
                </a:r>
                <a:r>
                  <a:rPr lang="nn-NO" sz="2400" baseline="-25000" dirty="0">
                    <a:solidFill>
                      <a:srgbClr val="000000"/>
                    </a:solidFill>
                    <a:latin typeface="Times New Roman" panose="02020603050405020304" pitchFamily="18" charset="0"/>
                    <a:cs typeface="Times New Roman" panose="02020603050405020304" pitchFamily="18" charset="0"/>
                  </a:rPr>
                  <a:t>n-2</a:t>
                </a:r>
                <a:r>
                  <a:rPr lang="nn-NO" sz="2400" dirty="0">
                    <a:solidFill>
                      <a:srgbClr val="000000"/>
                    </a:solidFill>
                    <a:latin typeface="Times New Roman" panose="02020603050405020304" pitchFamily="18" charset="0"/>
                    <a:cs typeface="Times New Roman" panose="02020603050405020304" pitchFamily="18" charset="0"/>
                  </a:rPr>
                  <a:t> for n </a:t>
                </a:r>
                <a14:m>
                  <m:oMath xmlns:m="http://schemas.openxmlformats.org/officeDocument/2006/math">
                    <m:r>
                      <a:rPr lang="nn-NO" sz="240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nn-NO" sz="2400" dirty="0">
                    <a:solidFill>
                      <a:srgbClr val="000000"/>
                    </a:solidFill>
                    <a:latin typeface="Times New Roman" panose="02020603050405020304" pitchFamily="18" charset="0"/>
                    <a:cs typeface="Times New Roman" panose="02020603050405020304" pitchFamily="18" charset="0"/>
                  </a:rPr>
                  <a:t> 2</a:t>
                </a:r>
              </a:p>
              <a:p>
                <a:pPr marL="463550" indent="-463550">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Fibonacci numbers grow almost as fast as the power of 2:</a:t>
                </a:r>
              </a:p>
              <a:p>
                <a:pPr lvl="2"/>
                <a:r>
                  <a:rPr lang="en-US" sz="2400" dirty="0" err="1">
                    <a:solidFill>
                      <a:srgbClr val="000000"/>
                    </a:solidFill>
                    <a:latin typeface="Times New Roman" panose="02020603050405020304" pitchFamily="18" charset="0"/>
                    <a:cs typeface="Times New Roman" panose="02020603050405020304" pitchFamily="18" charset="0"/>
                  </a:rPr>
                  <a:t>F</a:t>
                </a:r>
                <a:r>
                  <a:rPr lang="en-US" sz="2400" baseline="-25000" dirty="0" err="1">
                    <a:solidFill>
                      <a:srgbClr val="000000"/>
                    </a:solidFill>
                    <a:latin typeface="Times New Roman" panose="02020603050405020304" pitchFamily="18" charset="0"/>
                    <a:cs typeface="Times New Roman" panose="02020603050405020304" pitchFamily="18" charset="0"/>
                  </a:rPr>
                  <a:t>n</a:t>
                </a:r>
                <a:r>
                  <a:rPr lang="en-US" sz="240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r>
                      <a:rPr lang="en-US" sz="240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00"/>
                    </a:solidFill>
                    <a:latin typeface="Times New Roman" panose="02020603050405020304" pitchFamily="18" charset="0"/>
                    <a:cs typeface="Times New Roman" panose="02020603050405020304" pitchFamily="18" charset="0"/>
                  </a:rPr>
                  <a:t> 2</a:t>
                </a:r>
                <a:r>
                  <a:rPr lang="en-US" sz="2400" baseline="30000" dirty="0">
                    <a:solidFill>
                      <a:srgbClr val="000000"/>
                    </a:solidFill>
                    <a:latin typeface="Times New Roman" panose="02020603050405020304" pitchFamily="18" charset="0"/>
                    <a:cs typeface="Times New Roman" panose="02020603050405020304" pitchFamily="18" charset="0"/>
                  </a:rPr>
                  <a:t>0.694n</a:t>
                </a:r>
              </a:p>
              <a:p>
                <a:pPr marL="463550" indent="-463550">
                  <a:buFont typeface="Arial" panose="020B0604020202020204" pitchFamily="34" charset="0"/>
                  <a:buChar char="•"/>
                </a:pPr>
                <a:r>
                  <a:rPr lang="en-US" sz="2400" dirty="0">
                    <a:solidFill>
                      <a:srgbClr val="FF0000"/>
                    </a:solidFill>
                    <a:latin typeface="Times New Roman" panose="02020603050405020304" pitchFamily="18" charset="0"/>
                    <a:cs typeface="Times New Roman" panose="02020603050405020304" pitchFamily="18" charset="0"/>
                  </a:rPr>
                  <a:t>Problem statement:</a:t>
                </a:r>
              </a:p>
              <a:p>
                <a:pPr lvl="2"/>
                <a:r>
                  <a:rPr lang="en-US" sz="2400" dirty="0">
                    <a:solidFill>
                      <a:srgbClr val="000000"/>
                    </a:solidFill>
                    <a:latin typeface="Times New Roman" panose="02020603050405020304" pitchFamily="18" charset="0"/>
                    <a:cs typeface="Times New Roman" panose="02020603050405020304" pitchFamily="18" charset="0"/>
                  </a:rPr>
                  <a:t>computing the n-</a:t>
                </a:r>
                <a:r>
                  <a:rPr lang="en-US" sz="2400" dirty="0" err="1">
                    <a:solidFill>
                      <a:srgbClr val="000000"/>
                    </a:solidFill>
                    <a:latin typeface="Times New Roman" panose="02020603050405020304" pitchFamily="18" charset="0"/>
                    <a:cs typeface="Times New Roman" panose="02020603050405020304" pitchFamily="18" charset="0"/>
                  </a:rPr>
                  <a:t>th</a:t>
                </a:r>
                <a:r>
                  <a:rPr lang="en-US" sz="2400" dirty="0">
                    <a:solidFill>
                      <a:srgbClr val="000000"/>
                    </a:solidFill>
                    <a:latin typeface="Times New Roman" panose="02020603050405020304" pitchFamily="18" charset="0"/>
                    <a:cs typeface="Times New Roman" panose="02020603050405020304" pitchFamily="18" charset="0"/>
                  </a:rPr>
                  <a:t> Fibonacci number </a:t>
                </a:r>
                <a:r>
                  <a:rPr lang="nn-NO" sz="2400" dirty="0">
                    <a:solidFill>
                      <a:srgbClr val="000000"/>
                    </a:solidFill>
                    <a:latin typeface="Times New Roman" panose="02020603050405020304" pitchFamily="18" charset="0"/>
                    <a:cs typeface="Times New Roman" panose="02020603050405020304" pitchFamily="18" charset="0"/>
                  </a:rPr>
                  <a:t>F</a:t>
                </a:r>
                <a:r>
                  <a:rPr lang="nn-NO" sz="2400" baseline="-25000" dirty="0">
                    <a:solidFill>
                      <a:srgbClr val="000000"/>
                    </a:solidFill>
                    <a:latin typeface="Times New Roman" panose="02020603050405020304" pitchFamily="18" charset="0"/>
                    <a:cs typeface="Times New Roman" panose="02020603050405020304" pitchFamily="18" charset="0"/>
                  </a:rPr>
                  <a:t>n </a:t>
                </a:r>
              </a:p>
              <a:p>
                <a:pPr marL="463550" indent="-463550">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Algorithms for computing the n-</a:t>
                </a:r>
                <a:r>
                  <a:rPr lang="en-US" sz="2400" dirty="0" err="1">
                    <a:solidFill>
                      <a:srgbClr val="000000"/>
                    </a:solidFill>
                    <a:latin typeface="Times New Roman" panose="02020603050405020304" pitchFamily="18" charset="0"/>
                    <a:cs typeface="Times New Roman" panose="02020603050405020304" pitchFamily="18" charset="0"/>
                  </a:rPr>
                  <a:t>th</a:t>
                </a:r>
                <a:r>
                  <a:rPr lang="en-US" sz="2400" dirty="0">
                    <a:solidFill>
                      <a:srgbClr val="000000"/>
                    </a:solidFill>
                    <a:latin typeface="Times New Roman" panose="02020603050405020304" pitchFamily="18" charset="0"/>
                    <a:cs typeface="Times New Roman" panose="02020603050405020304" pitchFamily="18" charset="0"/>
                  </a:rPr>
                  <a:t> Fibonacci number </a:t>
                </a:r>
                <a:r>
                  <a:rPr lang="nn-NO" sz="2400" dirty="0">
                    <a:solidFill>
                      <a:srgbClr val="000000"/>
                    </a:solidFill>
                    <a:latin typeface="Times New Roman" panose="02020603050405020304" pitchFamily="18" charset="0"/>
                    <a:cs typeface="Times New Roman" panose="02020603050405020304" pitchFamily="18" charset="0"/>
                  </a:rPr>
                  <a:t>F</a:t>
                </a:r>
                <a:r>
                  <a:rPr lang="nn-NO" sz="2400" baseline="-25000" dirty="0">
                    <a:solidFill>
                      <a:srgbClr val="000000"/>
                    </a:solidFill>
                    <a:latin typeface="Times New Roman" panose="02020603050405020304" pitchFamily="18" charset="0"/>
                    <a:cs typeface="Times New Roman" panose="02020603050405020304" pitchFamily="18" charset="0"/>
                  </a:rPr>
                  <a:t>n </a:t>
                </a:r>
                <a:r>
                  <a:rPr lang="en-US" sz="2400" dirty="0">
                    <a:solidFill>
                      <a:srgbClr val="000000"/>
                    </a:solidFill>
                    <a:latin typeface="Times New Roman" panose="02020603050405020304" pitchFamily="18" charset="0"/>
                    <a:cs typeface="Times New Roman" panose="02020603050405020304" pitchFamily="18" charset="0"/>
                  </a:rPr>
                  <a:t>:</a:t>
                </a:r>
              </a:p>
              <a:p>
                <a:pPr marL="914400" lvl="1" indent="-457200">
                  <a:buFont typeface="+mj-lt"/>
                  <a:buAutoNum type="arabicPeriod"/>
                </a:pPr>
                <a:r>
                  <a:rPr lang="en-US" sz="2400" dirty="0">
                    <a:solidFill>
                      <a:srgbClr val="000000"/>
                    </a:solidFill>
                    <a:latin typeface="Times New Roman" panose="02020603050405020304" pitchFamily="18" charset="0"/>
                    <a:cs typeface="Times New Roman" panose="02020603050405020304" pitchFamily="18" charset="0"/>
                  </a:rPr>
                  <a:t>Recursion (top-down")</a:t>
                </a:r>
              </a:p>
              <a:p>
                <a:pPr marL="914400" lvl="1" indent="-457200">
                  <a:buFont typeface="+mj-lt"/>
                  <a:buAutoNum type="arabicPeriod"/>
                </a:pPr>
                <a:r>
                  <a:rPr lang="en-US" sz="2400" dirty="0">
                    <a:solidFill>
                      <a:srgbClr val="000000"/>
                    </a:solidFill>
                    <a:latin typeface="Times New Roman" panose="02020603050405020304" pitchFamily="18" charset="0"/>
                    <a:cs typeface="Times New Roman" panose="02020603050405020304" pitchFamily="18" charset="0"/>
                  </a:rPr>
                  <a:t>Iteration (bottom-up", memorization)</a:t>
                </a:r>
              </a:p>
              <a:p>
                <a:pPr marL="914400" lvl="1" indent="-457200">
                  <a:buFont typeface="+mj-lt"/>
                  <a:buAutoNum type="arabicPeriod"/>
                </a:pPr>
                <a:r>
                  <a:rPr lang="en-US" sz="2400" dirty="0">
                    <a:solidFill>
                      <a:srgbClr val="000000"/>
                    </a:solidFill>
                    <a:latin typeface="Times New Roman" panose="02020603050405020304" pitchFamily="18" charset="0"/>
                    <a:cs typeface="Times New Roman" panose="02020603050405020304" pitchFamily="18" charset="0"/>
                  </a:rPr>
                  <a:t>Divide-and-conquer</a:t>
                </a:r>
              </a:p>
              <a:p>
                <a:pPr marL="914400" lvl="1" indent="-457200">
                  <a:buFont typeface="+mj-lt"/>
                  <a:buAutoNum type="arabicPeriod"/>
                </a:pPr>
                <a:r>
                  <a:rPr lang="en-US" sz="2400" dirty="0">
                    <a:solidFill>
                      <a:srgbClr val="000000"/>
                    </a:solidFill>
                    <a:latin typeface="Times New Roman" panose="02020603050405020304" pitchFamily="18" charset="0"/>
                    <a:cs typeface="Times New Roman" panose="02020603050405020304" pitchFamily="18" charset="0"/>
                  </a:rPr>
                  <a:t>Approximation</a:t>
                </a:r>
              </a:p>
            </p:txBody>
          </p:sp>
        </mc:Choice>
        <mc:Fallback xmlns="">
          <p:sp>
            <p:nvSpPr>
              <p:cNvPr id="2" name="Rectangle 1">
                <a:extLst>
                  <a:ext uri="{FF2B5EF4-FFF2-40B4-BE49-F238E27FC236}">
                    <a16:creationId xmlns:a16="http://schemas.microsoft.com/office/drawing/2014/main" id="{E2501951-F3AF-4663-831D-69E86744D154}"/>
                  </a:ext>
                </a:extLst>
              </p:cNvPr>
              <p:cNvSpPr>
                <a:spLocks noRot="1" noChangeAspect="1" noMove="1" noResize="1" noEditPoints="1" noAdjustHandles="1" noChangeArrowheads="1" noChangeShapeType="1" noTextEdit="1"/>
              </p:cNvSpPr>
              <p:nvPr/>
            </p:nvSpPr>
            <p:spPr>
              <a:xfrm>
                <a:off x="1311965" y="766276"/>
                <a:ext cx="9329530" cy="5816977"/>
              </a:xfrm>
              <a:prstGeom prst="rect">
                <a:avLst/>
              </a:prstGeom>
              <a:blipFill>
                <a:blip r:embed="rId2"/>
                <a:stretch>
                  <a:fillRect l="-1306" t="-1048"/>
                </a:stretch>
              </a:blipFill>
            </p:spPr>
            <p:txBody>
              <a:bodyPr/>
              <a:lstStyle/>
              <a:p>
                <a:r>
                  <a:rPr lang="en-US">
                    <a:noFill/>
                  </a:rPr>
                  <a:t> </a:t>
                </a:r>
              </a:p>
            </p:txBody>
          </p:sp>
        </mc:Fallback>
      </mc:AlternateContent>
    </p:spTree>
    <p:extLst>
      <p:ext uri="{BB962C8B-B14F-4D97-AF65-F5344CB8AC3E}">
        <p14:creationId xmlns:p14="http://schemas.microsoft.com/office/powerpoint/2010/main" val="37202424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96411CC-E9C0-472C-93A2-2BDB9E89B307}"/>
                  </a:ext>
                </a:extLst>
              </p:cNvPr>
              <p:cNvSpPr/>
              <p:nvPr/>
            </p:nvSpPr>
            <p:spPr>
              <a:xfrm>
                <a:off x="1596887" y="1205003"/>
                <a:ext cx="8766314" cy="3847207"/>
              </a:xfrm>
              <a:prstGeom prst="rect">
                <a:avLst/>
              </a:prstGeom>
            </p:spPr>
            <p:txBody>
              <a:bodyPr wrap="square">
                <a:spAutoFit/>
              </a:bodyPr>
              <a:lstStyle/>
              <a:p>
                <a:r>
                  <a:rPr lang="en-US" sz="2800" dirty="0">
                    <a:solidFill>
                      <a:srgbClr val="3333B3"/>
                    </a:solidFill>
                    <a:cs typeface="Times New Roman" panose="02020603050405020304" pitchFamily="18" charset="0"/>
                  </a:rPr>
                  <a:t>Example 2</a:t>
                </a:r>
              </a:p>
              <a:p>
                <a:endParaRPr lang="en-US" sz="2400" dirty="0">
                  <a:solidFill>
                    <a:srgbClr val="3333B3"/>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dirty="0">
                    <a:solidFill>
                      <a:srgbClr val="FF0000"/>
                    </a:solidFill>
                    <a:latin typeface="Times New Roman" panose="02020603050405020304" pitchFamily="18" charset="0"/>
                    <a:cs typeface="Times New Roman" panose="02020603050405020304" pitchFamily="18" charset="0"/>
                  </a:rPr>
                  <a:t>Problem statement:</a:t>
                </a:r>
              </a:p>
              <a:p>
                <a:r>
                  <a:rPr lang="en-US" sz="2400" dirty="0">
                    <a:solidFill>
                      <a:srgbClr val="3333B3"/>
                    </a:solidFill>
                    <a:latin typeface="Times New Roman" panose="02020603050405020304" pitchFamily="18" charset="0"/>
                    <a:cs typeface="Times New Roman" panose="02020603050405020304" pitchFamily="18" charset="0"/>
                  </a:rPr>
                  <a:t>	Input: 	  </a:t>
                </a:r>
                <a:r>
                  <a:rPr lang="en-US" sz="2400" dirty="0">
                    <a:solidFill>
                      <a:srgbClr val="000000"/>
                    </a:solidFill>
                    <a:latin typeface="Times New Roman" panose="02020603050405020304" pitchFamily="18" charset="0"/>
                    <a:cs typeface="Times New Roman" panose="02020603050405020304" pitchFamily="18" charset="0"/>
                  </a:rPr>
                  <a:t>a sequence of n numbers &lt; a</a:t>
                </a:r>
                <a:r>
                  <a:rPr lang="en-US" sz="2400" baseline="-25000" dirty="0">
                    <a:solidFill>
                      <a:srgbClr val="000000"/>
                    </a:solidFill>
                    <a:latin typeface="Times New Roman" panose="02020603050405020304" pitchFamily="18" charset="0"/>
                    <a:cs typeface="Times New Roman" panose="02020603050405020304" pitchFamily="18" charset="0"/>
                  </a:rPr>
                  <a:t>1,</a:t>
                </a:r>
                <a:r>
                  <a:rPr lang="en-US" sz="2400" dirty="0">
                    <a:solidFill>
                      <a:srgbClr val="000000"/>
                    </a:solidFill>
                    <a:latin typeface="Times New Roman" panose="02020603050405020304" pitchFamily="18" charset="0"/>
                    <a:cs typeface="Times New Roman" panose="02020603050405020304" pitchFamily="18" charset="0"/>
                  </a:rPr>
                  <a:t> a</a:t>
                </a:r>
                <a:r>
                  <a:rPr lang="en-US" sz="2400" baseline="-25000" dirty="0">
                    <a:solidFill>
                      <a:srgbClr val="000000"/>
                    </a:solidFill>
                    <a:latin typeface="Times New Roman" panose="02020603050405020304" pitchFamily="18" charset="0"/>
                    <a:cs typeface="Times New Roman" panose="02020603050405020304" pitchFamily="18" charset="0"/>
                  </a:rPr>
                  <a:t>2 </a:t>
                </a:r>
                <a:r>
                  <a:rPr lang="en-US" sz="2400" dirty="0">
                    <a:solidFill>
                      <a:srgbClr val="000000"/>
                    </a:solidFill>
                    <a:latin typeface="Times New Roman" panose="02020603050405020304" pitchFamily="18" charset="0"/>
                    <a:cs typeface="Times New Roman" panose="02020603050405020304" pitchFamily="18" charset="0"/>
                  </a:rPr>
                  <a:t>, . . . , a</a:t>
                </a:r>
                <a:r>
                  <a:rPr lang="en-US" sz="2400" baseline="-25000" dirty="0">
                    <a:solidFill>
                      <a:srgbClr val="000000"/>
                    </a:solidFill>
                    <a:latin typeface="Times New Roman" panose="02020603050405020304" pitchFamily="18" charset="0"/>
                    <a:cs typeface="Times New Roman" panose="02020603050405020304" pitchFamily="18" charset="0"/>
                  </a:rPr>
                  <a:t>n</a:t>
                </a:r>
                <a:r>
                  <a:rPr lang="en-US" sz="2400" dirty="0">
                    <a:solidFill>
                      <a:srgbClr val="000000"/>
                    </a:solidFill>
                    <a:latin typeface="Times New Roman" panose="02020603050405020304" pitchFamily="18" charset="0"/>
                    <a:cs typeface="Times New Roman" panose="02020603050405020304" pitchFamily="18" charset="0"/>
                  </a:rPr>
                  <a:t>&gt;</a:t>
                </a:r>
              </a:p>
              <a:p>
                <a:r>
                  <a:rPr lang="en-US" sz="2400" dirty="0">
                    <a:solidFill>
                      <a:srgbClr val="3333B3"/>
                    </a:solidFill>
                    <a:latin typeface="Times New Roman" panose="02020603050405020304" pitchFamily="18" charset="0"/>
                    <a:cs typeface="Times New Roman" panose="02020603050405020304" pitchFamily="18" charset="0"/>
                  </a:rPr>
                  <a:t>	Output: </a:t>
                </a:r>
                <a:r>
                  <a:rPr lang="en-US" sz="2400" dirty="0">
                    <a:solidFill>
                      <a:srgbClr val="000000"/>
                    </a:solidFill>
                    <a:latin typeface="Times New Roman" panose="02020603050405020304" pitchFamily="18" charset="0"/>
                    <a:cs typeface="Times New Roman" panose="02020603050405020304" pitchFamily="18" charset="0"/>
                  </a:rPr>
                  <a:t>a permutation (reordering) &lt;a</a:t>
                </a:r>
                <a:r>
                  <a:rPr lang="en-US" sz="2400" dirty="0">
                    <a:solidFill>
                      <a:srgbClr val="000000"/>
                    </a:solidFill>
                    <a:latin typeface="Calibri" panose="020F0502020204030204" pitchFamily="34" charset="0"/>
                    <a:cs typeface="Calibri" panose="020F0502020204030204" pitchFamily="34" charset="0"/>
                  </a:rPr>
                  <a:t>’</a:t>
                </a:r>
                <a:r>
                  <a:rPr lang="en-US" sz="2400" baseline="-25000" dirty="0">
                    <a:solidFill>
                      <a:srgbClr val="000000"/>
                    </a:solidFill>
                    <a:latin typeface="Times New Roman" panose="02020603050405020304" pitchFamily="18" charset="0"/>
                    <a:cs typeface="Times New Roman" panose="02020603050405020304" pitchFamily="18" charset="0"/>
                  </a:rPr>
                  <a:t>1</a:t>
                </a:r>
                <a:r>
                  <a:rPr lang="en-US" sz="2400" dirty="0">
                    <a:solidFill>
                      <a:srgbClr val="000000"/>
                    </a:solidFill>
                    <a:latin typeface="Times New Roman" panose="02020603050405020304" pitchFamily="18" charset="0"/>
                    <a:cs typeface="Times New Roman" panose="02020603050405020304" pitchFamily="18" charset="0"/>
                  </a:rPr>
                  <a:t>, a</a:t>
                </a:r>
                <a:r>
                  <a:rPr lang="en-US" sz="2400" dirty="0">
                    <a:solidFill>
                      <a:srgbClr val="000000"/>
                    </a:solidFill>
                    <a:latin typeface="Calibri" panose="020F0502020204030204" pitchFamily="34" charset="0"/>
                    <a:cs typeface="Calibri" panose="020F0502020204030204" pitchFamily="34" charset="0"/>
                  </a:rPr>
                  <a:t>’</a:t>
                </a:r>
                <a:r>
                  <a:rPr lang="en-US" sz="2400" baseline="-25000" dirty="0">
                    <a:solidFill>
                      <a:srgbClr val="000000"/>
                    </a:solidFill>
                    <a:latin typeface="Times New Roman" panose="02020603050405020304" pitchFamily="18" charset="0"/>
                    <a:cs typeface="Times New Roman" panose="02020603050405020304" pitchFamily="18" charset="0"/>
                  </a:rPr>
                  <a:t>2</a:t>
                </a:r>
                <a:r>
                  <a:rPr lang="en-US" sz="2400" dirty="0">
                    <a:solidFill>
                      <a:srgbClr val="000000"/>
                    </a:solidFill>
                    <a:latin typeface="Times New Roman" panose="02020603050405020304" pitchFamily="18" charset="0"/>
                    <a:cs typeface="Times New Roman" panose="02020603050405020304" pitchFamily="18" charset="0"/>
                  </a:rPr>
                  <a:t>,  . . . ,  </a:t>
                </a:r>
                <a:r>
                  <a:rPr lang="en-US" sz="2400" dirty="0" err="1">
                    <a:solidFill>
                      <a:srgbClr val="000000"/>
                    </a:solidFill>
                    <a:latin typeface="Times New Roman" panose="02020603050405020304" pitchFamily="18" charset="0"/>
                    <a:cs typeface="Times New Roman" panose="02020603050405020304" pitchFamily="18" charset="0"/>
                  </a:rPr>
                  <a:t>a</a:t>
                </a:r>
                <a:r>
                  <a:rPr lang="en-US" sz="2400" dirty="0" err="1">
                    <a:solidFill>
                      <a:srgbClr val="000000"/>
                    </a:solidFill>
                    <a:latin typeface="Calibri" panose="020F0502020204030204" pitchFamily="34" charset="0"/>
                    <a:cs typeface="Calibri" panose="020F0502020204030204" pitchFamily="34" charset="0"/>
                  </a:rPr>
                  <a:t>’</a:t>
                </a:r>
                <a:r>
                  <a:rPr lang="en-US" sz="2400" baseline="-25000" dirty="0" err="1">
                    <a:solidFill>
                      <a:srgbClr val="000000"/>
                    </a:solidFill>
                    <a:latin typeface="Times New Roman" panose="02020603050405020304" pitchFamily="18" charset="0"/>
                    <a:cs typeface="Times New Roman" panose="02020603050405020304" pitchFamily="18" charset="0"/>
                  </a:rPr>
                  <a:t>n</a:t>
                </a:r>
                <a:r>
                  <a:rPr lang="en-US" sz="2400" dirty="0">
                    <a:solidFill>
                      <a:srgbClr val="000000"/>
                    </a:solidFill>
                    <a:latin typeface="Times New Roman" panose="02020603050405020304" pitchFamily="18" charset="0"/>
                    <a:cs typeface="Times New Roman" panose="02020603050405020304" pitchFamily="18" charset="0"/>
                  </a:rPr>
                  <a:t>&gt;               </a:t>
                </a:r>
              </a:p>
              <a:p>
                <a:r>
                  <a:rPr lang="en-US" sz="2400" dirty="0">
                    <a:solidFill>
                      <a:srgbClr val="000000"/>
                    </a:solidFill>
                    <a:latin typeface="Times New Roman" panose="02020603050405020304" pitchFamily="18" charset="0"/>
                    <a:cs typeface="Times New Roman" panose="02020603050405020304" pitchFamily="18" charset="0"/>
                  </a:rPr>
                  <a:t>	             of the a-sequence such that a</a:t>
                </a:r>
                <a:r>
                  <a:rPr lang="en-US" sz="2400" dirty="0">
                    <a:solidFill>
                      <a:srgbClr val="000000"/>
                    </a:solidFill>
                    <a:latin typeface="Calibri" panose="020F0502020204030204" pitchFamily="34" charset="0"/>
                    <a:cs typeface="Calibri" panose="020F0502020204030204" pitchFamily="34" charset="0"/>
                  </a:rPr>
                  <a:t>’</a:t>
                </a:r>
                <a:r>
                  <a:rPr lang="en-US" sz="2400" baseline="-25000" dirty="0">
                    <a:solidFill>
                      <a:srgbClr val="000000"/>
                    </a:solidFill>
                    <a:latin typeface="Times New Roman" panose="02020603050405020304" pitchFamily="18" charset="0"/>
                    <a:cs typeface="Times New Roman" panose="02020603050405020304" pitchFamily="18" charset="0"/>
                  </a:rPr>
                  <a:t>1  </a:t>
                </a:r>
                <a14:m>
                  <m:oMath xmlns:m="http://schemas.openxmlformats.org/officeDocument/2006/math">
                    <m:r>
                      <a:rPr lang="en-US" sz="2400" i="1" dirty="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00"/>
                    </a:solidFill>
                    <a:latin typeface="Times New Roman" panose="02020603050405020304" pitchFamily="18" charset="0"/>
                    <a:cs typeface="Times New Roman" panose="02020603050405020304" pitchFamily="18" charset="0"/>
                  </a:rPr>
                  <a:t> a</a:t>
                </a:r>
                <a:r>
                  <a:rPr lang="en-US" sz="2400" dirty="0">
                    <a:solidFill>
                      <a:srgbClr val="000000"/>
                    </a:solidFill>
                    <a:latin typeface="Calibri" panose="020F0502020204030204" pitchFamily="34" charset="0"/>
                    <a:cs typeface="Calibri" panose="020F0502020204030204" pitchFamily="34" charset="0"/>
                  </a:rPr>
                  <a:t>’</a:t>
                </a:r>
                <a:r>
                  <a:rPr lang="en-US" sz="2400" baseline="-25000" dirty="0">
                    <a:solidFill>
                      <a:srgbClr val="000000"/>
                    </a:solidFill>
                    <a:latin typeface="Times New Roman" panose="02020603050405020304" pitchFamily="18" charset="0"/>
                    <a:cs typeface="Times New Roman" panose="02020603050405020304" pitchFamily="18" charset="0"/>
                  </a:rPr>
                  <a:t>2  </a:t>
                </a:r>
                <a14:m>
                  <m:oMath xmlns:m="http://schemas.openxmlformats.org/officeDocument/2006/math">
                    <m:r>
                      <a:rPr lang="en-US" sz="24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00"/>
                    </a:solidFill>
                    <a:latin typeface="Times New Roman" panose="02020603050405020304" pitchFamily="18" charset="0"/>
                    <a:cs typeface="Times New Roman" panose="02020603050405020304" pitchFamily="18" charset="0"/>
                  </a:rPr>
                  <a:t>  . . .  </a:t>
                </a:r>
                <a14:m>
                  <m:oMath xmlns:m="http://schemas.openxmlformats.org/officeDocument/2006/math">
                    <m:r>
                      <a:rPr lang="en-US" sz="24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00"/>
                    </a:solidFill>
                    <a:latin typeface="Times New Roman" panose="02020603050405020304" pitchFamily="18" charset="0"/>
                    <a:cs typeface="Times New Roman" panose="02020603050405020304" pitchFamily="18" charset="0"/>
                  </a:rPr>
                  <a:t>  a</a:t>
                </a:r>
                <a:r>
                  <a:rPr lang="en-US" sz="2400" dirty="0">
                    <a:solidFill>
                      <a:srgbClr val="000000"/>
                    </a:solidFill>
                    <a:latin typeface="Calibri" panose="020F0502020204030204" pitchFamily="34" charset="0"/>
                    <a:cs typeface="Calibri" panose="020F0502020204030204" pitchFamily="34" charset="0"/>
                  </a:rPr>
                  <a:t>’</a:t>
                </a:r>
                <a:r>
                  <a:rPr lang="en-US" sz="2400" baseline="-25000" dirty="0">
                    <a:solidFill>
                      <a:srgbClr val="000000"/>
                    </a:solidFill>
                    <a:latin typeface="Times New Roman" panose="02020603050405020304" pitchFamily="18" charset="0"/>
                    <a:cs typeface="Times New Roman" panose="02020603050405020304" pitchFamily="18" charset="0"/>
                  </a:rPr>
                  <a:t>n </a:t>
                </a:r>
              </a:p>
              <a:p>
                <a:pPr marL="463550" indent="-463550"/>
                <a:r>
                  <a:rPr lang="en-US" sz="2400" dirty="0">
                    <a:solidFill>
                      <a:srgbClr val="000000"/>
                    </a:solidFill>
                    <a:latin typeface="Times New Roman" panose="02020603050405020304" pitchFamily="18" charset="0"/>
                    <a:cs typeface="Times New Roman" panose="02020603050405020304" pitchFamily="18" charset="0"/>
                  </a:rPr>
                  <a:t>      		             (In brief, sort the n numbers in ascending order.)</a:t>
                </a:r>
              </a:p>
              <a:p>
                <a:pPr marL="457200" indent="-457200">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Algorithms:</a:t>
                </a:r>
              </a:p>
              <a:p>
                <a:pPr lvl="1"/>
                <a:r>
                  <a:rPr lang="en-US" sz="2400" dirty="0">
                    <a:solidFill>
                      <a:srgbClr val="3333B3"/>
                    </a:solidFill>
                    <a:latin typeface="Times New Roman" panose="02020603050405020304" pitchFamily="18" charset="0"/>
                    <a:cs typeface="Times New Roman" panose="02020603050405020304" pitchFamily="18" charset="0"/>
                  </a:rPr>
                  <a:t>1.   </a:t>
                </a:r>
                <a:r>
                  <a:rPr lang="en-US" sz="2400" dirty="0">
                    <a:solidFill>
                      <a:srgbClr val="000000"/>
                    </a:solidFill>
                    <a:latin typeface="Times New Roman" panose="02020603050405020304" pitchFamily="18" charset="0"/>
                    <a:cs typeface="Times New Roman" panose="02020603050405020304" pitchFamily="18" charset="0"/>
                  </a:rPr>
                  <a:t>Insertion sort</a:t>
                </a:r>
              </a:p>
              <a:p>
                <a:pPr lvl="1"/>
                <a:r>
                  <a:rPr lang="en-US" sz="2400" dirty="0">
                    <a:solidFill>
                      <a:srgbClr val="3333B3"/>
                    </a:solidFill>
                    <a:latin typeface="Times New Roman" panose="02020603050405020304" pitchFamily="18" charset="0"/>
                    <a:cs typeface="Times New Roman" panose="02020603050405020304" pitchFamily="18" charset="0"/>
                  </a:rPr>
                  <a:t>2.   </a:t>
                </a:r>
                <a:r>
                  <a:rPr lang="en-US" sz="2400" dirty="0">
                    <a:solidFill>
                      <a:srgbClr val="000000"/>
                    </a:solidFill>
                    <a:latin typeface="Times New Roman" panose="02020603050405020304" pitchFamily="18" charset="0"/>
                    <a:cs typeface="Times New Roman" panose="02020603050405020304" pitchFamily="18" charset="0"/>
                  </a:rPr>
                  <a:t>Merge sort</a:t>
                </a:r>
                <a:endParaRPr lang="en-US" sz="2400" dirty="0">
                  <a:latin typeface="Times New Roman" panose="02020603050405020304" pitchFamily="18"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896411CC-E9C0-472C-93A2-2BDB9E89B307}"/>
                  </a:ext>
                </a:extLst>
              </p:cNvPr>
              <p:cNvSpPr>
                <a:spLocks noRot="1" noChangeAspect="1" noMove="1" noResize="1" noEditPoints="1" noAdjustHandles="1" noChangeArrowheads="1" noChangeShapeType="1" noTextEdit="1"/>
              </p:cNvSpPr>
              <p:nvPr/>
            </p:nvSpPr>
            <p:spPr>
              <a:xfrm>
                <a:off x="1596887" y="1205003"/>
                <a:ext cx="8766314" cy="3847207"/>
              </a:xfrm>
              <a:prstGeom prst="rect">
                <a:avLst/>
              </a:prstGeom>
              <a:blipFill>
                <a:blip r:embed="rId2"/>
                <a:stretch>
                  <a:fillRect l="-1460" t="-1585" b="-2694"/>
                </a:stretch>
              </a:blipFill>
            </p:spPr>
            <p:txBody>
              <a:bodyPr/>
              <a:lstStyle/>
              <a:p>
                <a:r>
                  <a:rPr lang="en-US">
                    <a:noFill/>
                  </a:rPr>
                  <a:t> </a:t>
                </a:r>
              </a:p>
            </p:txBody>
          </p:sp>
        </mc:Fallback>
      </mc:AlternateContent>
    </p:spTree>
    <p:extLst>
      <p:ext uri="{BB962C8B-B14F-4D97-AF65-F5344CB8AC3E}">
        <p14:creationId xmlns:p14="http://schemas.microsoft.com/office/powerpoint/2010/main" val="29460908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D6153A-524A-4123-8077-29752CED79AA}"/>
              </a:ext>
            </a:extLst>
          </p:cNvPr>
          <p:cNvSpPr/>
          <p:nvPr/>
        </p:nvSpPr>
        <p:spPr>
          <a:xfrm>
            <a:off x="1490869" y="578606"/>
            <a:ext cx="9210261" cy="6124754"/>
          </a:xfrm>
          <a:prstGeom prst="rect">
            <a:avLst/>
          </a:prstGeom>
        </p:spPr>
        <p:txBody>
          <a:bodyPr wrap="square">
            <a:spAutoFit/>
          </a:bodyPr>
          <a:lstStyle/>
          <a:p>
            <a:r>
              <a:rPr lang="en-US" sz="2600" dirty="0">
                <a:solidFill>
                  <a:srgbClr val="3333B3"/>
                </a:solidFill>
                <a:latin typeface="Times New Roman" panose="02020603050405020304" pitchFamily="18" charset="0"/>
                <a:cs typeface="Times New Roman" panose="02020603050405020304" pitchFamily="18" charset="0"/>
              </a:rPr>
              <a:t>Example 2: </a:t>
            </a:r>
            <a:r>
              <a:rPr lang="en-US" sz="2600" dirty="0">
                <a:solidFill>
                  <a:srgbClr val="000000"/>
                </a:solidFill>
                <a:cs typeface="Times New Roman" panose="02020603050405020304" pitchFamily="18" charset="0"/>
              </a:rPr>
              <a:t>Insert sort algorithm</a:t>
            </a:r>
          </a:p>
          <a:p>
            <a:pPr marL="800100" lvl="1" indent="-342900">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Idea: incremental approach</a:t>
            </a:r>
          </a:p>
          <a:p>
            <a:pPr marL="800100" lvl="1" indent="-342900">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Pseudocode</a:t>
            </a:r>
          </a:p>
          <a:p>
            <a:r>
              <a:rPr lang="en-US" sz="2400" dirty="0">
                <a:solidFill>
                  <a:srgbClr val="000000"/>
                </a:solidFill>
                <a:latin typeface="Times New Roman" panose="02020603050405020304" pitchFamily="18" charset="0"/>
                <a:cs typeface="Times New Roman" panose="02020603050405020304" pitchFamily="18" charset="0"/>
              </a:rPr>
              <a:t>	      </a:t>
            </a:r>
            <a:r>
              <a:rPr lang="en-US" sz="2600" spc="-100" dirty="0" err="1">
                <a:solidFill>
                  <a:srgbClr val="000000"/>
                </a:solidFill>
                <a:latin typeface="Consolas" panose="020B0609020204030204" pitchFamily="49" charset="0"/>
                <a:cs typeface="Times New Roman" panose="02020603050405020304" pitchFamily="18" charset="0"/>
              </a:rPr>
              <a:t>InsertionSort</a:t>
            </a:r>
            <a:r>
              <a:rPr lang="en-US" sz="2600" spc="-100" dirty="0">
                <a:solidFill>
                  <a:srgbClr val="000000"/>
                </a:solidFill>
                <a:latin typeface="Consolas" panose="020B0609020204030204" pitchFamily="49" charset="0"/>
                <a:cs typeface="Times New Roman" panose="02020603050405020304" pitchFamily="18" charset="0"/>
              </a:rPr>
              <a:t>(A)</a:t>
            </a:r>
          </a:p>
          <a:p>
            <a:pPr marL="1377950" indent="-914400">
              <a:buFont typeface="+mj-lt"/>
              <a:buAutoNum type="arabicPeriod"/>
            </a:pPr>
            <a:r>
              <a:rPr lang="en-US" sz="2400" spc="-100" dirty="0">
                <a:solidFill>
                  <a:srgbClr val="000000"/>
                </a:solidFill>
                <a:latin typeface="Consolas" panose="020B0609020204030204" pitchFamily="49" charset="0"/>
                <a:cs typeface="Times New Roman" panose="02020603050405020304" pitchFamily="18" charset="0"/>
              </a:rPr>
              <a:t>n = length(A);</a:t>
            </a:r>
          </a:p>
          <a:p>
            <a:pPr marL="1377950" indent="-914400">
              <a:buFont typeface="+mj-lt"/>
              <a:buAutoNum type="arabicPeriod"/>
            </a:pPr>
            <a:r>
              <a:rPr lang="en-US" sz="2400" spc="-100" dirty="0">
                <a:solidFill>
                  <a:srgbClr val="000000"/>
                </a:solidFill>
                <a:latin typeface="Consolas" panose="020B0609020204030204" pitchFamily="49" charset="0"/>
                <a:cs typeface="Times New Roman" panose="02020603050405020304" pitchFamily="18" charset="0"/>
              </a:rPr>
              <a:t>for (j = 2 to n) {</a:t>
            </a:r>
          </a:p>
          <a:p>
            <a:pPr marL="1377950" indent="-914400">
              <a:buFont typeface="+mj-lt"/>
              <a:buAutoNum type="arabicPeriod"/>
            </a:pPr>
            <a:r>
              <a:rPr lang="en-US" sz="2400" spc="-100" dirty="0">
                <a:solidFill>
                  <a:srgbClr val="000000"/>
                </a:solidFill>
                <a:latin typeface="Consolas" panose="020B0609020204030204" pitchFamily="49" charset="0"/>
                <a:cs typeface="Times New Roman" panose="02020603050405020304" pitchFamily="18" charset="0"/>
              </a:rPr>
              <a:t>     key = A[j];</a:t>
            </a:r>
          </a:p>
          <a:p>
            <a:pPr marL="1377950" indent="-914400">
              <a:buFont typeface="+mj-lt"/>
              <a:buAutoNum type="arabicPeriod"/>
            </a:pPr>
            <a:r>
              <a:rPr lang="en-US" sz="2400" spc="-100" dirty="0">
                <a:solidFill>
                  <a:srgbClr val="000000"/>
                </a:solidFill>
                <a:latin typeface="Times New Roman" panose="02020603050405020304" pitchFamily="18" charset="0"/>
                <a:cs typeface="Times New Roman" panose="02020603050405020304" pitchFamily="18" charset="0"/>
              </a:rPr>
              <a:t>            // insert ``key'' into sorted array A[1...j-1]</a:t>
            </a:r>
          </a:p>
          <a:p>
            <a:pPr marL="1377950" indent="-914400">
              <a:buFont typeface="+mj-lt"/>
              <a:buAutoNum type="arabicPeriod"/>
            </a:pPr>
            <a:r>
              <a:rPr lang="en-US" sz="2400" spc="-100" dirty="0">
                <a:solidFill>
                  <a:srgbClr val="000000"/>
                </a:solidFill>
                <a:latin typeface="Times New Roman" panose="02020603050405020304" pitchFamily="18" charset="0"/>
                <a:cs typeface="Times New Roman" panose="02020603050405020304" pitchFamily="18" charset="0"/>
              </a:rPr>
              <a:t>            </a:t>
            </a:r>
            <a:r>
              <a:rPr lang="en-US" sz="2400" spc="-100" dirty="0" err="1">
                <a:solidFill>
                  <a:srgbClr val="000000"/>
                </a:solidFill>
                <a:latin typeface="Consolas" panose="020B0609020204030204" pitchFamily="49" charset="0"/>
                <a:cs typeface="Times New Roman" panose="02020603050405020304" pitchFamily="18" charset="0"/>
              </a:rPr>
              <a:t>i</a:t>
            </a:r>
            <a:r>
              <a:rPr lang="en-US" sz="2400" spc="-100" dirty="0">
                <a:solidFill>
                  <a:srgbClr val="000000"/>
                </a:solidFill>
                <a:latin typeface="Consolas" panose="020B0609020204030204" pitchFamily="49" charset="0"/>
                <a:cs typeface="Times New Roman" panose="02020603050405020304" pitchFamily="18" charset="0"/>
              </a:rPr>
              <a:t> = j-1;</a:t>
            </a:r>
          </a:p>
          <a:p>
            <a:pPr marL="1377950" indent="-914400">
              <a:buFont typeface="+mj-lt"/>
              <a:buAutoNum type="arabicPeriod"/>
            </a:pPr>
            <a:r>
              <a:rPr lang="en-US" sz="2400" spc="-100" dirty="0">
                <a:solidFill>
                  <a:srgbClr val="000000"/>
                </a:solidFill>
                <a:latin typeface="Consolas" panose="020B0609020204030204" pitchFamily="49" charset="0"/>
                <a:cs typeface="Times New Roman" panose="02020603050405020304" pitchFamily="18" charset="0"/>
              </a:rPr>
              <a:t>     while (</a:t>
            </a:r>
            <a:r>
              <a:rPr lang="en-US" sz="2400" spc="-100" dirty="0" err="1">
                <a:solidFill>
                  <a:srgbClr val="000000"/>
                </a:solidFill>
                <a:latin typeface="Consolas" panose="020B0609020204030204" pitchFamily="49" charset="0"/>
                <a:cs typeface="Times New Roman" panose="02020603050405020304" pitchFamily="18" charset="0"/>
              </a:rPr>
              <a:t>i</a:t>
            </a:r>
            <a:r>
              <a:rPr lang="en-US" sz="2400" spc="-100" dirty="0">
                <a:solidFill>
                  <a:srgbClr val="000000"/>
                </a:solidFill>
                <a:latin typeface="Consolas" panose="020B0609020204030204" pitchFamily="49" charset="0"/>
                <a:cs typeface="Times New Roman" panose="02020603050405020304" pitchFamily="18" charset="0"/>
              </a:rPr>
              <a:t> &gt; 0 and </a:t>
            </a:r>
            <a:r>
              <a:rPr lang="en-US" sz="2400" spc="-100" dirty="0">
                <a:solidFill>
                  <a:srgbClr val="0000FF"/>
                </a:solidFill>
                <a:latin typeface="Consolas" panose="020B0609020204030204" pitchFamily="49" charset="0"/>
                <a:cs typeface="Times New Roman" panose="02020603050405020304" pitchFamily="18" charset="0"/>
              </a:rPr>
              <a:t>A[</a:t>
            </a:r>
            <a:r>
              <a:rPr lang="en-US" sz="2400" spc="-100" dirty="0" err="1">
                <a:solidFill>
                  <a:srgbClr val="0000FF"/>
                </a:solidFill>
                <a:latin typeface="Consolas" panose="020B0609020204030204" pitchFamily="49" charset="0"/>
                <a:cs typeface="Times New Roman" panose="02020603050405020304" pitchFamily="18" charset="0"/>
              </a:rPr>
              <a:t>i</a:t>
            </a:r>
            <a:r>
              <a:rPr lang="en-US" sz="2400" spc="-100" dirty="0">
                <a:solidFill>
                  <a:srgbClr val="0000FF"/>
                </a:solidFill>
                <a:latin typeface="Consolas" panose="020B0609020204030204" pitchFamily="49" charset="0"/>
                <a:cs typeface="Times New Roman" panose="02020603050405020304" pitchFamily="18" charset="0"/>
              </a:rPr>
              <a:t>] &gt; key) </a:t>
            </a:r>
            <a:r>
              <a:rPr lang="en-US" sz="2400" spc="-100" dirty="0">
                <a:solidFill>
                  <a:srgbClr val="000000"/>
                </a:solidFill>
                <a:latin typeface="Consolas" panose="020B0609020204030204" pitchFamily="49" charset="0"/>
                <a:cs typeface="Times New Roman" panose="02020603050405020304" pitchFamily="18" charset="0"/>
              </a:rPr>
              <a:t>do {</a:t>
            </a:r>
          </a:p>
          <a:p>
            <a:pPr marL="1377950" indent="-914400">
              <a:buFont typeface="+mj-lt"/>
              <a:buAutoNum type="arabicPeriod"/>
            </a:pPr>
            <a:r>
              <a:rPr lang="en-US" sz="2400" spc="-100" dirty="0">
                <a:solidFill>
                  <a:srgbClr val="000000"/>
                </a:solidFill>
                <a:latin typeface="Consolas" panose="020B0609020204030204" pitchFamily="49" charset="0"/>
                <a:cs typeface="Times New Roman" panose="02020603050405020304" pitchFamily="18" charset="0"/>
              </a:rPr>
              <a:t>          A[i+1] = A[</a:t>
            </a:r>
            <a:r>
              <a:rPr lang="en-US" sz="2400" spc="-100" dirty="0" err="1">
                <a:solidFill>
                  <a:srgbClr val="000000"/>
                </a:solidFill>
                <a:latin typeface="Consolas" panose="020B0609020204030204" pitchFamily="49" charset="0"/>
                <a:cs typeface="Times New Roman" panose="02020603050405020304" pitchFamily="18" charset="0"/>
              </a:rPr>
              <a:t>i</a:t>
            </a:r>
            <a:r>
              <a:rPr lang="en-US" sz="2400" spc="-100" dirty="0">
                <a:solidFill>
                  <a:srgbClr val="000000"/>
                </a:solidFill>
                <a:latin typeface="Consolas" panose="020B0609020204030204" pitchFamily="49" charset="0"/>
                <a:cs typeface="Times New Roman" panose="02020603050405020304" pitchFamily="18" charset="0"/>
              </a:rPr>
              <a:t>];</a:t>
            </a:r>
          </a:p>
          <a:p>
            <a:pPr marL="1377950" indent="-914400">
              <a:buFont typeface="+mj-lt"/>
              <a:buAutoNum type="arabicPeriod"/>
            </a:pPr>
            <a:r>
              <a:rPr lang="en-US" sz="2400" spc="-100" dirty="0">
                <a:solidFill>
                  <a:srgbClr val="000000"/>
                </a:solidFill>
                <a:latin typeface="Consolas" panose="020B0609020204030204" pitchFamily="49" charset="0"/>
                <a:cs typeface="Times New Roman" panose="02020603050405020304" pitchFamily="18" charset="0"/>
              </a:rPr>
              <a:t>          </a:t>
            </a:r>
            <a:r>
              <a:rPr lang="en-US" sz="2400" spc="-100" dirty="0" err="1">
                <a:solidFill>
                  <a:srgbClr val="000000"/>
                </a:solidFill>
                <a:latin typeface="Consolas" panose="020B0609020204030204" pitchFamily="49" charset="0"/>
                <a:cs typeface="Times New Roman" panose="02020603050405020304" pitchFamily="18" charset="0"/>
              </a:rPr>
              <a:t>i</a:t>
            </a:r>
            <a:r>
              <a:rPr lang="en-US" sz="2400" spc="-100" dirty="0">
                <a:solidFill>
                  <a:srgbClr val="000000"/>
                </a:solidFill>
                <a:latin typeface="Consolas" panose="020B0609020204030204" pitchFamily="49" charset="0"/>
                <a:cs typeface="Times New Roman" panose="02020603050405020304" pitchFamily="18" charset="0"/>
              </a:rPr>
              <a:t> = </a:t>
            </a:r>
            <a:r>
              <a:rPr lang="en-US" sz="2400" spc="-100" dirty="0" err="1">
                <a:solidFill>
                  <a:srgbClr val="000000"/>
                </a:solidFill>
                <a:latin typeface="Consolas" panose="020B0609020204030204" pitchFamily="49" charset="0"/>
                <a:cs typeface="Times New Roman" panose="02020603050405020304" pitchFamily="18" charset="0"/>
              </a:rPr>
              <a:t>i</a:t>
            </a:r>
            <a:r>
              <a:rPr lang="en-US" sz="2400" spc="-100" dirty="0">
                <a:solidFill>
                  <a:srgbClr val="000000"/>
                </a:solidFill>
                <a:latin typeface="Consolas" panose="020B0609020204030204" pitchFamily="49" charset="0"/>
                <a:cs typeface="Times New Roman" panose="02020603050405020304" pitchFamily="18" charset="0"/>
              </a:rPr>
              <a:t> - 1;</a:t>
            </a:r>
          </a:p>
          <a:p>
            <a:pPr marL="1377950" indent="-914400">
              <a:buFont typeface="+mj-lt"/>
              <a:buAutoNum type="arabicPeriod"/>
            </a:pPr>
            <a:r>
              <a:rPr lang="en-US" sz="2400" spc="-100" dirty="0">
                <a:solidFill>
                  <a:srgbClr val="000000"/>
                </a:solidFill>
                <a:latin typeface="Consolas" panose="020B0609020204030204" pitchFamily="49" charset="0"/>
                <a:cs typeface="Times New Roman" panose="02020603050405020304" pitchFamily="18" charset="0"/>
              </a:rPr>
              <a:t>      } </a:t>
            </a:r>
            <a:r>
              <a:rPr lang="en-US" sz="2400" spc="-100" dirty="0">
                <a:solidFill>
                  <a:srgbClr val="000000"/>
                </a:solidFill>
                <a:latin typeface="Times New Roman" panose="02020603050405020304" pitchFamily="18" charset="0"/>
                <a:cs typeface="Times New Roman" panose="02020603050405020304" pitchFamily="18" charset="0"/>
              </a:rPr>
              <a:t>//end while</a:t>
            </a:r>
          </a:p>
          <a:p>
            <a:pPr marL="1377950" indent="-914400">
              <a:buFont typeface="+mj-lt"/>
              <a:buAutoNum type="arabicPeriod"/>
            </a:pPr>
            <a:r>
              <a:rPr lang="en-US" sz="2400" spc="-100" dirty="0">
                <a:solidFill>
                  <a:srgbClr val="000000"/>
                </a:solidFill>
                <a:latin typeface="Times New Roman" panose="02020603050405020304" pitchFamily="18" charset="0"/>
                <a:cs typeface="Times New Roman" panose="02020603050405020304" pitchFamily="18" charset="0"/>
              </a:rPr>
              <a:t>    </a:t>
            </a:r>
            <a:r>
              <a:rPr lang="en-US" sz="2400" spc="-100" dirty="0">
                <a:solidFill>
                  <a:srgbClr val="000000"/>
                </a:solidFill>
                <a:latin typeface="Consolas" panose="020B0609020204030204" pitchFamily="49" charset="0"/>
                <a:cs typeface="Times New Roman" panose="02020603050405020304" pitchFamily="18" charset="0"/>
              </a:rPr>
              <a:t>     A[i+1] = key;</a:t>
            </a:r>
          </a:p>
          <a:p>
            <a:pPr marL="1377950" indent="-914400">
              <a:buFont typeface="+mj-lt"/>
              <a:buAutoNum type="arabicPeriod"/>
            </a:pPr>
            <a:r>
              <a:rPr lang="en-US" sz="2400" spc="-100" dirty="0">
                <a:solidFill>
                  <a:srgbClr val="000000"/>
                </a:solidFill>
                <a:latin typeface="Consolas" panose="020B0609020204030204" pitchFamily="49" charset="0"/>
                <a:cs typeface="Times New Roman" panose="02020603050405020304" pitchFamily="18" charset="0"/>
              </a:rPr>
              <a:t>}</a:t>
            </a:r>
            <a:r>
              <a:rPr lang="en-US" sz="2400" spc="-100" dirty="0">
                <a:solidFill>
                  <a:srgbClr val="000000"/>
                </a:solidFill>
                <a:latin typeface="Times New Roman" panose="02020603050405020304" pitchFamily="18" charset="0"/>
                <a:cs typeface="Times New Roman" panose="02020603050405020304" pitchFamily="18" charset="0"/>
              </a:rPr>
              <a:t> //end for</a:t>
            </a:r>
          </a:p>
          <a:p>
            <a:pPr marL="1377950" indent="-914400">
              <a:buFont typeface="+mj-lt"/>
              <a:buAutoNum type="arabicPeriod"/>
            </a:pPr>
            <a:r>
              <a:rPr lang="en-US" sz="2400" spc="-100" dirty="0">
                <a:solidFill>
                  <a:srgbClr val="000000"/>
                </a:solidFill>
                <a:latin typeface="Consolas" panose="020B0609020204030204" pitchFamily="49" charset="0"/>
                <a:cs typeface="Times New Roman" panose="02020603050405020304" pitchFamily="18" charset="0"/>
              </a:rPr>
              <a:t>return A;</a:t>
            </a:r>
            <a:endParaRPr lang="en-US" sz="2400" spc="-100" dirty="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23717283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D6153A-524A-4123-8077-29752CED79AA}"/>
              </a:ext>
            </a:extLst>
          </p:cNvPr>
          <p:cNvSpPr/>
          <p:nvPr/>
        </p:nvSpPr>
        <p:spPr>
          <a:xfrm>
            <a:off x="1330991" y="420484"/>
            <a:ext cx="9703905" cy="5786199"/>
          </a:xfrm>
          <a:prstGeom prst="rect">
            <a:avLst/>
          </a:prstGeom>
        </p:spPr>
        <p:txBody>
          <a:bodyPr wrap="square">
            <a:spAutoFit/>
          </a:bodyPr>
          <a:lstStyle/>
          <a:p>
            <a:r>
              <a:rPr lang="en-US" sz="3200" dirty="0">
                <a:solidFill>
                  <a:srgbClr val="3333B3"/>
                </a:solidFill>
                <a:cs typeface="Times New Roman" panose="02020603050405020304" pitchFamily="18" charset="0"/>
              </a:rPr>
              <a:t>Example 2</a:t>
            </a:r>
            <a:r>
              <a:rPr lang="en-US" sz="3200" b="1" dirty="0">
                <a:solidFill>
                  <a:srgbClr val="3333B3"/>
                </a:solidFill>
                <a:cs typeface="Times New Roman" panose="02020603050405020304" pitchFamily="18" charset="0"/>
              </a:rPr>
              <a:t>: </a:t>
            </a:r>
            <a:r>
              <a:rPr lang="en-US" sz="2800" b="1" dirty="0">
                <a:solidFill>
                  <a:srgbClr val="000000"/>
                </a:solidFill>
                <a:latin typeface="Times New Roman" panose="02020603050405020304" pitchFamily="18" charset="0"/>
                <a:cs typeface="Times New Roman" panose="02020603050405020304" pitchFamily="18" charset="0"/>
              </a:rPr>
              <a:t>Insert sort algorithm</a:t>
            </a:r>
          </a:p>
          <a:p>
            <a:endParaRPr lang="en-US" sz="2800" dirty="0">
              <a:latin typeface="Times New Roman" panose="02020603050405020304" pitchFamily="18" charset="0"/>
              <a:cs typeface="Times New Roman" panose="02020603050405020304" pitchFamily="18" charset="0"/>
            </a:endParaRPr>
          </a:p>
          <a:p>
            <a:pPr>
              <a:spcBef>
                <a:spcPts val="600"/>
              </a:spcBef>
              <a:spcAft>
                <a:spcPts val="600"/>
              </a:spcAft>
            </a:pPr>
            <a:r>
              <a:rPr lang="en-US" sz="2400" dirty="0">
                <a:latin typeface="Times New Roman" panose="02020603050405020304" pitchFamily="18" charset="0"/>
                <a:cs typeface="Times New Roman" panose="02020603050405020304" pitchFamily="18" charset="0"/>
              </a:rPr>
              <a:t>Remarks:</a:t>
            </a:r>
          </a:p>
          <a:p>
            <a:pPr marL="457200" indent="-4572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Correctness: argued by “loop-invariant” (a kind of induction)</a:t>
            </a:r>
          </a:p>
          <a:p>
            <a:pPr marL="457200" indent="-4572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Complexity analysis:</a:t>
            </a:r>
          </a:p>
          <a:p>
            <a:pPr marL="1371600" lvl="2" indent="-457200">
              <a:spcBef>
                <a:spcPts val="6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best-case</a:t>
            </a:r>
          </a:p>
          <a:p>
            <a:pPr marL="1371600" lvl="2" indent="-457200">
              <a:spcBef>
                <a:spcPts val="6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worst-case</a:t>
            </a:r>
          </a:p>
          <a:p>
            <a:pPr marL="1371600" lvl="2" indent="-457200">
              <a:spcBef>
                <a:spcPts val="6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average-case</a:t>
            </a:r>
          </a:p>
          <a:p>
            <a:pPr marL="457200" indent="-4572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Insertion sort is a “sort-in-place”, no extra memory necessary</a:t>
            </a:r>
          </a:p>
          <a:p>
            <a:pPr marL="457200" indent="-4572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Importance of writing a good pseudocode = “expressing algorithm to human”</a:t>
            </a:r>
          </a:p>
          <a:p>
            <a:pPr marL="457200" indent="-4572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is a recursive version of insertion sort (can you do it)</a:t>
            </a:r>
          </a:p>
        </p:txBody>
      </p:sp>
    </p:spTree>
    <p:extLst>
      <p:ext uri="{BB962C8B-B14F-4D97-AF65-F5344CB8AC3E}">
        <p14:creationId xmlns:p14="http://schemas.microsoft.com/office/powerpoint/2010/main" val="4331521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06A9DF-F4F9-4560-823D-6DE61B5A7C52}"/>
              </a:ext>
            </a:extLst>
          </p:cNvPr>
          <p:cNvSpPr/>
          <p:nvPr/>
        </p:nvSpPr>
        <p:spPr>
          <a:xfrm>
            <a:off x="1461147" y="1604113"/>
            <a:ext cx="9912626" cy="4278094"/>
          </a:xfrm>
          <a:prstGeom prst="rect">
            <a:avLst/>
          </a:prstGeom>
        </p:spPr>
        <p:txBody>
          <a:bodyPr wrap="square">
            <a:spAutoFit/>
          </a:bodyPr>
          <a:lstStyle/>
          <a:p>
            <a:r>
              <a:rPr lang="en-US" sz="2800" dirty="0">
                <a:solidFill>
                  <a:srgbClr val="3333B3"/>
                </a:solidFill>
                <a:latin typeface="Times New Roman" panose="02020603050405020304" pitchFamily="18" charset="0"/>
                <a:cs typeface="Times New Roman" panose="02020603050405020304" pitchFamily="18" charset="0"/>
              </a:rPr>
              <a:t>Example 2:  </a:t>
            </a:r>
            <a:r>
              <a:rPr lang="en-US" sz="2800" dirty="0">
                <a:solidFill>
                  <a:srgbClr val="000000"/>
                </a:solidFill>
                <a:cs typeface="Times New Roman" panose="02020603050405020304" pitchFamily="18" charset="0"/>
              </a:rPr>
              <a:t>Merge sort algorithm</a:t>
            </a:r>
          </a:p>
          <a:p>
            <a:endParaRPr lang="en-US" sz="2800" dirty="0">
              <a:solidFill>
                <a:srgbClr val="000000"/>
              </a:solidFill>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Idea: divide-and-conquer approach</a:t>
            </a:r>
          </a:p>
          <a:p>
            <a:pPr marL="914400" lvl="1" indent="-457200">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Pseudocode</a:t>
            </a:r>
          </a:p>
          <a:p>
            <a:r>
              <a:rPr lang="en-US" sz="2400" spc="-100" dirty="0">
                <a:solidFill>
                  <a:srgbClr val="000000"/>
                </a:solidFill>
                <a:latin typeface="Times New Roman" panose="02020603050405020304" pitchFamily="18" charset="0"/>
                <a:cs typeface="Times New Roman" panose="02020603050405020304" pitchFamily="18" charset="0"/>
              </a:rPr>
              <a:t>	     </a:t>
            </a:r>
            <a:r>
              <a:rPr lang="en-US" sz="2400" spc="-100" dirty="0" err="1">
                <a:solidFill>
                  <a:srgbClr val="000000"/>
                </a:solidFill>
                <a:latin typeface="Consolas" panose="020B0609020204030204" pitchFamily="49" charset="0"/>
                <a:cs typeface="Times New Roman" panose="02020603050405020304" pitchFamily="18" charset="0"/>
              </a:rPr>
              <a:t>MergeSort</a:t>
            </a:r>
            <a:r>
              <a:rPr lang="en-US" sz="2400" spc="-100" dirty="0">
                <a:solidFill>
                  <a:srgbClr val="000000"/>
                </a:solidFill>
                <a:latin typeface="Consolas" panose="020B0609020204030204" pitchFamily="49" charset="0"/>
                <a:cs typeface="Times New Roman" panose="02020603050405020304" pitchFamily="18" charset="0"/>
              </a:rPr>
              <a:t>(A, p, r)   </a:t>
            </a:r>
            <a:r>
              <a:rPr lang="en-US" sz="2400" spc="-100" dirty="0">
                <a:solidFill>
                  <a:srgbClr val="000000"/>
                </a:solidFill>
                <a:latin typeface="Times New Roman" panose="02020603050405020304" pitchFamily="18" charset="0"/>
                <a:cs typeface="Times New Roman" panose="02020603050405020304" pitchFamily="18" charset="0"/>
              </a:rPr>
              <a:t>	     	// Merge-sort of array A[</a:t>
            </a:r>
            <a:r>
              <a:rPr lang="en-US" sz="2400" spc="-100" dirty="0" err="1">
                <a:solidFill>
                  <a:srgbClr val="000000"/>
                </a:solidFill>
                <a:latin typeface="Times New Roman" panose="02020603050405020304" pitchFamily="18" charset="0"/>
                <a:cs typeface="Times New Roman" panose="02020603050405020304" pitchFamily="18" charset="0"/>
              </a:rPr>
              <a:t>p..r</a:t>
            </a:r>
            <a:r>
              <a:rPr lang="en-US" sz="2400" spc="-100" dirty="0">
                <a:solidFill>
                  <a:srgbClr val="000000"/>
                </a:solidFill>
                <a:latin typeface="Times New Roman" panose="02020603050405020304" pitchFamily="18" charset="0"/>
                <a:cs typeface="Times New Roman" panose="02020603050405020304" pitchFamily="18" charset="0"/>
              </a:rPr>
              <a:t>]</a:t>
            </a:r>
          </a:p>
          <a:p>
            <a:pPr marL="1377950" indent="-914400">
              <a:buFont typeface="+mj-lt"/>
              <a:buAutoNum type="arabicPeriod"/>
            </a:pPr>
            <a:r>
              <a:rPr lang="en-US" sz="2400" spc="-100" dirty="0">
                <a:solidFill>
                  <a:srgbClr val="000000"/>
                </a:solidFill>
                <a:latin typeface="Consolas" panose="020B0609020204030204" pitchFamily="49" charset="0"/>
                <a:cs typeface="Times New Roman" panose="02020603050405020304" pitchFamily="18" charset="0"/>
              </a:rPr>
              <a:t>if (p &lt; r) then </a:t>
            </a:r>
            <a:r>
              <a:rPr lang="en-US" sz="2400" spc="-100" dirty="0">
                <a:solidFill>
                  <a:srgbClr val="000000"/>
                </a:solidFill>
                <a:latin typeface="Times New Roman" panose="02020603050405020304" pitchFamily="18" charset="0"/>
                <a:cs typeface="Times New Roman" panose="02020603050405020304" pitchFamily="18" charset="0"/>
              </a:rPr>
              <a:t>		// check for base case</a:t>
            </a:r>
          </a:p>
          <a:p>
            <a:pPr marL="1377950" indent="-914400">
              <a:buFont typeface="+mj-lt"/>
              <a:buAutoNum type="arabicPeriod"/>
            </a:pPr>
            <a:r>
              <a:rPr lang="en-US" sz="2400" spc="-100" dirty="0">
                <a:solidFill>
                  <a:srgbClr val="000000"/>
                </a:solidFill>
                <a:latin typeface="Times New Roman" panose="02020603050405020304" pitchFamily="18" charset="0"/>
                <a:cs typeface="Times New Roman" panose="02020603050405020304" pitchFamily="18" charset="0"/>
              </a:rPr>
              <a:t>     </a:t>
            </a:r>
            <a:r>
              <a:rPr lang="en-US" sz="2400" spc="-100" dirty="0">
                <a:solidFill>
                  <a:srgbClr val="000000"/>
                </a:solidFill>
                <a:latin typeface="Consolas" panose="020B0609020204030204" pitchFamily="49" charset="0"/>
                <a:cs typeface="Times New Roman" panose="02020603050405020304" pitchFamily="18" charset="0"/>
              </a:rPr>
              <a:t>q = flooring( (</a:t>
            </a:r>
            <a:r>
              <a:rPr lang="en-US" sz="2400" spc="-100" dirty="0" err="1">
                <a:solidFill>
                  <a:srgbClr val="000000"/>
                </a:solidFill>
                <a:latin typeface="Consolas" panose="020B0609020204030204" pitchFamily="49" charset="0"/>
                <a:cs typeface="Times New Roman" panose="02020603050405020304" pitchFamily="18" charset="0"/>
              </a:rPr>
              <a:t>p+r</a:t>
            </a:r>
            <a:r>
              <a:rPr lang="en-US" sz="2400" spc="-100" dirty="0">
                <a:solidFill>
                  <a:srgbClr val="000000"/>
                </a:solidFill>
                <a:latin typeface="Consolas" panose="020B0609020204030204" pitchFamily="49" charset="0"/>
                <a:cs typeface="Times New Roman" panose="02020603050405020304" pitchFamily="18" charset="0"/>
              </a:rPr>
              <a:t>)/2 ) </a:t>
            </a:r>
            <a:r>
              <a:rPr lang="en-US" sz="2400" spc="-100" dirty="0">
                <a:solidFill>
                  <a:srgbClr val="000000"/>
                </a:solidFill>
                <a:latin typeface="Times New Roman" panose="02020603050405020304" pitchFamily="18" charset="0"/>
                <a:cs typeface="Times New Roman" panose="02020603050405020304" pitchFamily="18" charset="0"/>
              </a:rPr>
              <a:t>	// divide</a:t>
            </a:r>
          </a:p>
          <a:p>
            <a:pPr marL="1377950" indent="-914400">
              <a:buFont typeface="+mj-lt"/>
              <a:buAutoNum type="arabicPeriod"/>
            </a:pPr>
            <a:r>
              <a:rPr lang="en-US" sz="2400" spc="-100" dirty="0">
                <a:solidFill>
                  <a:srgbClr val="000000"/>
                </a:solidFill>
                <a:latin typeface="Times New Roman" panose="02020603050405020304" pitchFamily="18" charset="0"/>
                <a:cs typeface="Times New Roman" panose="02020603050405020304" pitchFamily="18" charset="0"/>
              </a:rPr>
              <a:t>     </a:t>
            </a:r>
            <a:r>
              <a:rPr lang="en-US" sz="2400" spc="-100" dirty="0" err="1">
                <a:solidFill>
                  <a:srgbClr val="000000"/>
                </a:solidFill>
                <a:latin typeface="Consolas" panose="020B0609020204030204" pitchFamily="49" charset="0"/>
                <a:cs typeface="Times New Roman" panose="02020603050405020304" pitchFamily="18" charset="0"/>
              </a:rPr>
              <a:t>MergeSort</a:t>
            </a:r>
            <a:r>
              <a:rPr lang="en-US" sz="2400" spc="-100" dirty="0">
                <a:solidFill>
                  <a:srgbClr val="000000"/>
                </a:solidFill>
                <a:latin typeface="Consolas" panose="020B0609020204030204" pitchFamily="49" charset="0"/>
                <a:cs typeface="Times New Roman" panose="02020603050405020304" pitchFamily="18" charset="0"/>
              </a:rPr>
              <a:t>(A, p, q) </a:t>
            </a:r>
            <a:r>
              <a:rPr lang="en-US" sz="2400" spc="-100" dirty="0">
                <a:solidFill>
                  <a:srgbClr val="000000"/>
                </a:solidFill>
                <a:latin typeface="Times New Roman" panose="02020603050405020304" pitchFamily="18" charset="0"/>
                <a:cs typeface="Times New Roman" panose="02020603050405020304" pitchFamily="18" charset="0"/>
              </a:rPr>
              <a:t>	// conquer</a:t>
            </a:r>
          </a:p>
          <a:p>
            <a:pPr marL="1377950" indent="-914400">
              <a:buFont typeface="+mj-lt"/>
              <a:buAutoNum type="arabicPeriod"/>
            </a:pPr>
            <a:r>
              <a:rPr lang="pt-BR" sz="2400" spc="-100" dirty="0">
                <a:solidFill>
                  <a:srgbClr val="000000"/>
                </a:solidFill>
                <a:latin typeface="Times New Roman" panose="02020603050405020304" pitchFamily="18" charset="0"/>
                <a:cs typeface="Times New Roman" panose="02020603050405020304" pitchFamily="18" charset="0"/>
              </a:rPr>
              <a:t>     </a:t>
            </a:r>
            <a:r>
              <a:rPr lang="pt-BR" sz="2400" spc="-100" dirty="0">
                <a:solidFill>
                  <a:srgbClr val="000000"/>
                </a:solidFill>
                <a:latin typeface="Consolas" panose="020B0609020204030204" pitchFamily="49" charset="0"/>
                <a:cs typeface="Times New Roman" panose="02020603050405020304" pitchFamily="18" charset="0"/>
              </a:rPr>
              <a:t>MergeSort(A, q+1, r) </a:t>
            </a:r>
            <a:r>
              <a:rPr lang="pt-BR" sz="2400" spc="-100" dirty="0">
                <a:solidFill>
                  <a:srgbClr val="000000"/>
                </a:solidFill>
                <a:latin typeface="Times New Roman" panose="02020603050405020304" pitchFamily="18" charset="0"/>
                <a:cs typeface="Times New Roman" panose="02020603050405020304" pitchFamily="18" charset="0"/>
              </a:rPr>
              <a:t>	// conquer</a:t>
            </a:r>
          </a:p>
          <a:p>
            <a:pPr marL="1377950" indent="-914400">
              <a:buFont typeface="+mj-lt"/>
              <a:buAutoNum type="arabicPeriod"/>
            </a:pPr>
            <a:r>
              <a:rPr lang="pt-BR" sz="2400" spc="-100" dirty="0">
                <a:solidFill>
                  <a:srgbClr val="000000"/>
                </a:solidFill>
                <a:latin typeface="Times New Roman" panose="02020603050405020304" pitchFamily="18" charset="0"/>
                <a:cs typeface="Times New Roman" panose="02020603050405020304" pitchFamily="18" charset="0"/>
              </a:rPr>
              <a:t>     </a:t>
            </a:r>
            <a:r>
              <a:rPr lang="pt-BR" sz="2400" spc="-100" dirty="0">
                <a:solidFill>
                  <a:srgbClr val="000000"/>
                </a:solidFill>
                <a:latin typeface="Consolas" panose="020B0609020204030204" pitchFamily="49" charset="0"/>
                <a:cs typeface="Times New Roman" panose="02020603050405020304" pitchFamily="18" charset="0"/>
              </a:rPr>
              <a:t>Merge(A, p, q, r) </a:t>
            </a:r>
            <a:r>
              <a:rPr lang="pt-BR" sz="2400" spc="-100" dirty="0">
                <a:solidFill>
                  <a:srgbClr val="000000"/>
                </a:solidFill>
                <a:latin typeface="Times New Roman" panose="02020603050405020304" pitchFamily="18" charset="0"/>
                <a:cs typeface="Times New Roman" panose="02020603050405020304" pitchFamily="18" charset="0"/>
              </a:rPr>
              <a:t>		// combine</a:t>
            </a:r>
          </a:p>
          <a:p>
            <a:pPr marL="1377950" indent="-914400">
              <a:buFont typeface="+mj-lt"/>
              <a:buAutoNum type="arabicPeriod"/>
            </a:pPr>
            <a:r>
              <a:rPr lang="en-US" sz="2400" spc="-100" dirty="0">
                <a:solidFill>
                  <a:srgbClr val="000000"/>
                </a:solidFill>
                <a:latin typeface="Consolas" panose="020B0609020204030204" pitchFamily="49" charset="0"/>
                <a:cs typeface="Times New Roman" panose="02020603050405020304" pitchFamily="18" charset="0"/>
              </a:rPr>
              <a:t>end if</a:t>
            </a:r>
          </a:p>
        </p:txBody>
      </p:sp>
    </p:spTree>
    <p:extLst>
      <p:ext uri="{BB962C8B-B14F-4D97-AF65-F5344CB8AC3E}">
        <p14:creationId xmlns:p14="http://schemas.microsoft.com/office/powerpoint/2010/main" val="9784398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6C06A9DF-F4F9-4560-823D-6DE61B5A7C52}"/>
                  </a:ext>
                </a:extLst>
              </p:cNvPr>
              <p:cNvSpPr/>
              <p:nvPr/>
            </p:nvSpPr>
            <p:spPr>
              <a:xfrm>
                <a:off x="1373303" y="287383"/>
                <a:ext cx="9912626" cy="5878532"/>
              </a:xfrm>
              <a:prstGeom prst="rect">
                <a:avLst/>
              </a:prstGeom>
            </p:spPr>
            <p:txBody>
              <a:bodyPr wrap="square">
                <a:spAutoFit/>
              </a:bodyPr>
              <a:lstStyle/>
              <a:p>
                <a:r>
                  <a:rPr lang="en-US" sz="2800" dirty="0">
                    <a:solidFill>
                      <a:srgbClr val="3333B3"/>
                    </a:solidFill>
                    <a:latin typeface="Times New Roman" panose="02020603050405020304" pitchFamily="18" charset="0"/>
                    <a:cs typeface="Times New Roman" panose="02020603050405020304" pitchFamily="18" charset="0"/>
                  </a:rPr>
                  <a:t>Example 2: </a:t>
                </a:r>
                <a:r>
                  <a:rPr lang="en-US" sz="2800" dirty="0">
                    <a:solidFill>
                      <a:srgbClr val="000000"/>
                    </a:solidFill>
                    <a:cs typeface="Times New Roman" panose="02020603050405020304" pitchFamily="18" charset="0"/>
                  </a:rPr>
                  <a:t>Merge sort algorithm</a:t>
                </a:r>
              </a:p>
              <a:p>
                <a:pPr marL="463550" indent="-4635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Pseudocode, cont’d</a:t>
                </a:r>
              </a:p>
              <a:p>
                <a:r>
                  <a:rPr lang="pt-BR" sz="2400" dirty="0">
                    <a:latin typeface="Times New Roman" panose="02020603050405020304" pitchFamily="18" charset="0"/>
                    <a:cs typeface="Times New Roman" panose="02020603050405020304" pitchFamily="18" charset="0"/>
                  </a:rPr>
                  <a:t>	</a:t>
                </a:r>
                <a:r>
                  <a:rPr lang="pt-BR" sz="2400" dirty="0">
                    <a:latin typeface="Consolas" panose="020B0609020204030204" pitchFamily="49" charset="0"/>
                    <a:cs typeface="Times New Roman" panose="02020603050405020304" pitchFamily="18" charset="0"/>
                  </a:rPr>
                  <a:t>Merge(A, p, q, r)</a:t>
                </a:r>
              </a:p>
              <a:p>
                <a:r>
                  <a:rPr lang="pt-BR" sz="2000" dirty="0">
                    <a:latin typeface="Times New Roman" panose="02020603050405020304" pitchFamily="18" charset="0"/>
                    <a:cs typeface="Times New Roman" panose="02020603050405020304" pitchFamily="18" charset="0"/>
                  </a:rPr>
                  <a:t>	</a:t>
                </a:r>
                <a:r>
                  <a:rPr lang="pt-BR" sz="2000" dirty="0">
                    <a:latin typeface="Consolas" panose="020B0609020204030204" pitchFamily="49" charset="0"/>
                    <a:cs typeface="Times New Roman" panose="02020603050405020304" pitchFamily="18" charset="0"/>
                  </a:rPr>
                  <a:t>n1 = q – p + 1;  n2 = r – q;</a:t>
                </a:r>
              </a:p>
              <a:p>
                <a:r>
                  <a:rPr lang="en-US" sz="2000" dirty="0">
                    <a:latin typeface="Times New Roman" panose="02020603050405020304" pitchFamily="18" charset="0"/>
                    <a:cs typeface="Times New Roman" panose="02020603050405020304" pitchFamily="18" charset="0"/>
                  </a:rPr>
                  <a:t>	</a:t>
                </a:r>
                <a:r>
                  <a:rPr lang="en-US" sz="2000" dirty="0">
                    <a:latin typeface="Consolas" panose="020B0609020204030204" pitchFamily="49" charset="0"/>
                    <a:cs typeface="Times New Roman" panose="02020603050405020304" pitchFamily="18" charset="0"/>
                  </a:rPr>
                  <a:t>for (</a:t>
                </a:r>
                <a:r>
                  <a:rPr lang="en-US" sz="2000" dirty="0" err="1">
                    <a:latin typeface="Consolas" panose="020B0609020204030204" pitchFamily="49" charset="0"/>
                    <a:cs typeface="Times New Roman" panose="02020603050405020304" pitchFamily="18" charset="0"/>
                  </a:rPr>
                  <a:t>i</a:t>
                </a:r>
                <a:r>
                  <a:rPr lang="en-US" sz="2000" dirty="0">
                    <a:latin typeface="Consolas" panose="020B0609020204030204" pitchFamily="49" charset="0"/>
                    <a:cs typeface="Times New Roman" panose="02020603050405020304" pitchFamily="18" charset="0"/>
                  </a:rPr>
                  <a:t> = 1 to n1) {</a:t>
                </a:r>
                <a:r>
                  <a:rPr lang="en-US" sz="2000" dirty="0">
                    <a:latin typeface="Times New Roman" panose="02020603050405020304" pitchFamily="18" charset="0"/>
                    <a:cs typeface="Times New Roman" panose="02020603050405020304" pitchFamily="18" charset="0"/>
                  </a:rPr>
                  <a:t>		    // create arrays L[1...n1+1] and R[1...n2+1]</a:t>
                </a:r>
              </a:p>
              <a:p>
                <a:r>
                  <a:rPr lang="en-US" sz="2000" dirty="0">
                    <a:latin typeface="Times New Roman" panose="02020603050405020304" pitchFamily="18" charset="0"/>
                    <a:cs typeface="Times New Roman" panose="02020603050405020304" pitchFamily="18" charset="0"/>
                  </a:rPr>
                  <a:t>	  	</a:t>
                </a:r>
                <a:r>
                  <a:rPr lang="en-US" sz="2000" dirty="0">
                    <a:latin typeface="Consolas" panose="020B0609020204030204" pitchFamily="49" charset="0"/>
                    <a:cs typeface="Times New Roman" panose="02020603050405020304" pitchFamily="18" charset="0"/>
                  </a:rPr>
                  <a:t>L[</a:t>
                </a:r>
                <a:r>
                  <a:rPr lang="en-US" sz="2000" dirty="0" err="1">
                    <a:latin typeface="Consolas" panose="020B0609020204030204" pitchFamily="49" charset="0"/>
                    <a:cs typeface="Times New Roman" panose="02020603050405020304" pitchFamily="18" charset="0"/>
                  </a:rPr>
                  <a:t>i</a:t>
                </a:r>
                <a:r>
                  <a:rPr lang="en-US" sz="2000" dirty="0">
                    <a:latin typeface="Consolas" panose="020B0609020204030204" pitchFamily="49" charset="0"/>
                    <a:cs typeface="Times New Roman" panose="02020603050405020304" pitchFamily="18" charset="0"/>
                  </a:rPr>
                  <a:t>] = A[p+i-1];}      </a:t>
                </a:r>
                <a:r>
                  <a:rPr lang="en-US" sz="2000" dirty="0">
                    <a:latin typeface="Times New Roman" panose="02020603050405020304" pitchFamily="18" charset="0"/>
                    <a:cs typeface="Times New Roman" panose="02020603050405020304" pitchFamily="18" charset="0"/>
                  </a:rPr>
                  <a:t>// end for</a:t>
                </a:r>
              </a:p>
              <a:p>
                <a:r>
                  <a:rPr lang="en-US" sz="2000" dirty="0">
                    <a:latin typeface="Times New Roman" panose="02020603050405020304" pitchFamily="18" charset="0"/>
                    <a:cs typeface="Times New Roman" panose="02020603050405020304" pitchFamily="18" charset="0"/>
                  </a:rPr>
                  <a:t>	</a:t>
                </a:r>
                <a:r>
                  <a:rPr lang="en-US" sz="2000" dirty="0">
                    <a:latin typeface="Consolas" panose="020B0609020204030204" pitchFamily="49" charset="0"/>
                    <a:cs typeface="Times New Roman" panose="02020603050405020304" pitchFamily="18" charset="0"/>
                  </a:rPr>
                  <a:t>for (j = 1 to n2) {</a:t>
                </a:r>
              </a:p>
              <a:p>
                <a:r>
                  <a:rPr lang="pt-BR" sz="2000" dirty="0">
                    <a:latin typeface="Times New Roman" panose="02020603050405020304" pitchFamily="18" charset="0"/>
                    <a:cs typeface="Times New Roman" panose="02020603050405020304" pitchFamily="18" charset="0"/>
                  </a:rPr>
                  <a:t>		</a:t>
                </a:r>
                <a:r>
                  <a:rPr lang="pt-BR" sz="2000" dirty="0">
                    <a:latin typeface="Consolas" panose="020B0609020204030204" pitchFamily="49" charset="0"/>
                    <a:cs typeface="Times New Roman" panose="02020603050405020304" pitchFamily="18" charset="0"/>
                  </a:rPr>
                  <a:t>R[j] = A[q+j]; }        </a:t>
                </a:r>
                <a:r>
                  <a:rPr lang="pt-BR"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end for</a:t>
                </a:r>
              </a:p>
              <a:p>
                <a:r>
                  <a:rPr lang="en-US" sz="2000" dirty="0">
                    <a:latin typeface="Times New Roman" panose="02020603050405020304" pitchFamily="18" charset="0"/>
                    <a:cs typeface="Times New Roman" panose="02020603050405020304" pitchFamily="18" charset="0"/>
                  </a:rPr>
                  <a:t>	</a:t>
                </a:r>
                <a:r>
                  <a:rPr lang="en-US" sz="2000" dirty="0">
                    <a:latin typeface="Consolas" panose="020B0609020204030204" pitchFamily="49" charset="0"/>
                    <a:cs typeface="Times New Roman" panose="02020603050405020304" pitchFamily="18" charset="0"/>
                  </a:rPr>
                  <a:t>L[n1+1] = </a:t>
                </a:r>
                <a14:m>
                  <m:oMath xmlns:m="http://schemas.openxmlformats.org/officeDocument/2006/math">
                    <m:r>
                      <a:rPr lang="en-US" sz="2000" i="1" dirty="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latin typeface="Consolas" panose="020B0609020204030204" pitchFamily="49" charset="0"/>
                    <a:cs typeface="Times New Roman" panose="02020603050405020304" pitchFamily="18" charset="0"/>
                  </a:rPr>
                  <a:t>; R[n2+1] = </a:t>
                </a:r>
                <a14:m>
                  <m:oMath xmlns:m="http://schemas.openxmlformats.org/officeDocument/2006/math">
                    <m:r>
                      <a:rPr lang="en-US" sz="2000" i="1" dirty="0">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latin typeface="Consolas" panose="020B0609020204030204" pitchFamily="49"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mark the end of arrays L and R</a:t>
                </a:r>
              </a:p>
              <a:p>
                <a:r>
                  <a:rPr lang="en-US" sz="2000" dirty="0">
                    <a:latin typeface="Times New Roman" panose="02020603050405020304" pitchFamily="18" charset="0"/>
                    <a:cs typeface="Times New Roman" panose="02020603050405020304" pitchFamily="18" charset="0"/>
                  </a:rPr>
                  <a:t>	</a:t>
                </a:r>
                <a:r>
                  <a:rPr lang="en-US" sz="2000" dirty="0" err="1">
                    <a:latin typeface="Consolas" panose="020B0609020204030204" pitchFamily="49" charset="0"/>
                    <a:cs typeface="Times New Roman" panose="02020603050405020304" pitchFamily="18" charset="0"/>
                  </a:rPr>
                  <a:t>i</a:t>
                </a:r>
                <a:r>
                  <a:rPr lang="en-US" sz="2000" dirty="0">
                    <a:latin typeface="Consolas" panose="020B0609020204030204" pitchFamily="49" charset="0"/>
                    <a:cs typeface="Times New Roman" panose="02020603050405020304" pitchFamily="18" charset="0"/>
                  </a:rPr>
                  <a:t> = 1;  j = 1;</a:t>
                </a:r>
              </a:p>
              <a:p>
                <a:r>
                  <a:rPr lang="en-US" sz="2000" dirty="0">
                    <a:latin typeface="Times New Roman" panose="02020603050405020304" pitchFamily="18" charset="0"/>
                    <a:cs typeface="Times New Roman" panose="02020603050405020304" pitchFamily="18" charset="0"/>
                  </a:rPr>
                  <a:t>	</a:t>
                </a:r>
                <a:r>
                  <a:rPr lang="en-US" sz="2000" dirty="0">
                    <a:latin typeface="Consolas" panose="020B0609020204030204" pitchFamily="49" charset="0"/>
                    <a:cs typeface="Times New Roman" panose="02020603050405020304" pitchFamily="18" charset="0"/>
                  </a:rPr>
                  <a:t>for (k = p to r) { </a:t>
                </a:r>
                <a:r>
                  <a:rPr lang="en-US" sz="2000" dirty="0">
                    <a:latin typeface="Times New Roman" panose="02020603050405020304" pitchFamily="18" charset="0"/>
                    <a:cs typeface="Times New Roman" panose="02020603050405020304" pitchFamily="18" charset="0"/>
                  </a:rPr>
                  <a:t>		     // Merge arrays L and R to A</a:t>
                </a:r>
              </a:p>
              <a:p>
                <a:r>
                  <a:rPr lang="en-US" sz="2000" dirty="0">
                    <a:latin typeface="Times New Roman" panose="02020603050405020304" pitchFamily="18" charset="0"/>
                    <a:cs typeface="Times New Roman" panose="02020603050405020304" pitchFamily="18" charset="0"/>
                  </a:rPr>
                  <a:t>		</a:t>
                </a:r>
                <a:r>
                  <a:rPr lang="en-US" sz="2000" dirty="0">
                    <a:latin typeface="Consolas" panose="020B0609020204030204" pitchFamily="49" charset="0"/>
                    <a:cs typeface="Times New Roman" panose="02020603050405020304" pitchFamily="18" charset="0"/>
                  </a:rPr>
                  <a:t>if (L[</a:t>
                </a:r>
                <a:r>
                  <a:rPr lang="en-US" sz="2000" dirty="0" err="1">
                    <a:latin typeface="Consolas" panose="020B0609020204030204" pitchFamily="49" charset="0"/>
                    <a:cs typeface="Times New Roman" panose="02020603050405020304" pitchFamily="18" charset="0"/>
                  </a:rPr>
                  <a:t>i</a:t>
                </a:r>
                <a:r>
                  <a:rPr lang="en-US" sz="2000" dirty="0">
                    <a:latin typeface="Consolas" panose="020B0609020204030204" pitchFamily="49" charset="0"/>
                    <a:cs typeface="Times New Roman" panose="02020603050405020304" pitchFamily="18" charset="0"/>
                  </a:rPr>
                  <a:t>] </a:t>
                </a:r>
                <a14:m>
                  <m:oMath xmlns:m="http://schemas.openxmlformats.org/officeDocument/2006/math">
                    <m:r>
                      <a:rPr lang="en-US" sz="2000" i="1" dirty="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latin typeface="Consolas" panose="020B0609020204030204" pitchFamily="49" charset="0"/>
                    <a:cs typeface="Times New Roman" panose="02020603050405020304" pitchFamily="18" charset="0"/>
                  </a:rPr>
                  <a:t> R[j]) then</a:t>
                </a:r>
              </a:p>
              <a:p>
                <a:r>
                  <a:rPr lang="en-US" sz="2000" dirty="0">
                    <a:latin typeface="Consolas" panose="020B0609020204030204" pitchFamily="49" charset="0"/>
                    <a:cs typeface="Times New Roman" panose="02020603050405020304" pitchFamily="18" charset="0"/>
                  </a:rPr>
                  <a:t>		      {A[k] = L[</a:t>
                </a:r>
                <a:r>
                  <a:rPr lang="en-US" sz="2000" dirty="0" err="1">
                    <a:latin typeface="Consolas" panose="020B0609020204030204" pitchFamily="49" charset="0"/>
                    <a:cs typeface="Times New Roman" panose="02020603050405020304" pitchFamily="18" charset="0"/>
                  </a:rPr>
                  <a:t>i</a:t>
                </a:r>
                <a:r>
                  <a:rPr lang="en-US" sz="2000" dirty="0">
                    <a:latin typeface="Consolas" panose="020B0609020204030204" pitchFamily="49" charset="0"/>
                    <a:cs typeface="Times New Roman" panose="02020603050405020304" pitchFamily="18" charset="0"/>
                  </a:rPr>
                  <a:t>];</a:t>
                </a:r>
              </a:p>
              <a:p>
                <a:r>
                  <a:rPr lang="en-US" sz="2000" dirty="0">
                    <a:latin typeface="Consolas" panose="020B0609020204030204" pitchFamily="49" charset="0"/>
                    <a:cs typeface="Times New Roman" panose="02020603050405020304" pitchFamily="18" charset="0"/>
                  </a:rPr>
                  <a:t>			 </a:t>
                </a:r>
                <a:r>
                  <a:rPr lang="en-US" sz="2000" dirty="0" err="1">
                    <a:latin typeface="Consolas" panose="020B0609020204030204" pitchFamily="49" charset="0"/>
                    <a:cs typeface="Times New Roman" panose="02020603050405020304" pitchFamily="18" charset="0"/>
                  </a:rPr>
                  <a:t>i</a:t>
                </a:r>
                <a:r>
                  <a:rPr lang="en-US" sz="2000" dirty="0">
                    <a:latin typeface="Consolas" panose="020B0609020204030204" pitchFamily="49" charset="0"/>
                    <a:cs typeface="Times New Roman" panose="02020603050405020304" pitchFamily="18" charset="0"/>
                  </a:rPr>
                  <a:t> = </a:t>
                </a:r>
                <a:r>
                  <a:rPr lang="en-US" sz="2000" dirty="0" err="1">
                    <a:latin typeface="Consolas" panose="020B0609020204030204" pitchFamily="49" charset="0"/>
                    <a:cs typeface="Times New Roman" panose="02020603050405020304" pitchFamily="18" charset="0"/>
                  </a:rPr>
                  <a:t>i</a:t>
                </a:r>
                <a:r>
                  <a:rPr lang="en-US" sz="2000" dirty="0">
                    <a:latin typeface="Consolas" panose="020B0609020204030204" pitchFamily="49" charset="0"/>
                    <a:cs typeface="Times New Roman" panose="02020603050405020304" pitchFamily="18" charset="0"/>
                  </a:rPr>
                  <a:t> + 1;}</a:t>
                </a:r>
              </a:p>
              <a:p>
                <a:r>
                  <a:rPr lang="en-US" sz="2000" dirty="0">
                    <a:latin typeface="Consolas" panose="020B0609020204030204" pitchFamily="49" charset="0"/>
                    <a:cs typeface="Times New Roman" panose="02020603050405020304" pitchFamily="18" charset="0"/>
                  </a:rPr>
                  <a:t>		else</a:t>
                </a:r>
              </a:p>
              <a:p>
                <a:r>
                  <a:rPr lang="en-US" sz="2000" dirty="0">
                    <a:latin typeface="Consolas" panose="020B0609020204030204" pitchFamily="49" charset="0"/>
                    <a:cs typeface="Times New Roman" panose="02020603050405020304" pitchFamily="18" charset="0"/>
                  </a:rPr>
                  <a:t>		      {A[k] = R[j];</a:t>
                </a:r>
              </a:p>
              <a:p>
                <a:r>
                  <a:rPr lang="en-US" sz="2000" dirty="0">
                    <a:latin typeface="Consolas" panose="020B0609020204030204" pitchFamily="49" charset="0"/>
                    <a:cs typeface="Times New Roman" panose="02020603050405020304" pitchFamily="18" charset="0"/>
                  </a:rPr>
                  <a:t>			 j = j + 1;}    </a:t>
                </a:r>
                <a:r>
                  <a:rPr lang="en-US" sz="2000" dirty="0">
                    <a:latin typeface="Times New Roman" panose="02020603050405020304" pitchFamily="18" charset="0"/>
                    <a:cs typeface="Times New Roman" panose="02020603050405020304" pitchFamily="18" charset="0"/>
                  </a:rPr>
                  <a:t>//end if</a:t>
                </a:r>
              </a:p>
              <a:p>
                <a:pPr lvl="1"/>
                <a:r>
                  <a:rPr lang="en-US" sz="2000" dirty="0">
                    <a:latin typeface="Times New Roman" panose="02020603050405020304" pitchFamily="18" charset="0"/>
                    <a:cs typeface="Times New Roman" panose="02020603050405020304" pitchFamily="18" charset="0"/>
                  </a:rPr>
                  <a:t>	</a:t>
                </a:r>
                <a:r>
                  <a:rPr lang="en-US" sz="2000" dirty="0">
                    <a:latin typeface="Consolas" panose="020B0609020204030204" pitchFamily="49"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//end for</a:t>
                </a:r>
              </a:p>
            </p:txBody>
          </p:sp>
        </mc:Choice>
        <mc:Fallback xmlns="">
          <p:sp>
            <p:nvSpPr>
              <p:cNvPr id="2" name="Rectangle 1">
                <a:extLst>
                  <a:ext uri="{FF2B5EF4-FFF2-40B4-BE49-F238E27FC236}">
                    <a16:creationId xmlns:a16="http://schemas.microsoft.com/office/drawing/2014/main" id="{6C06A9DF-F4F9-4560-823D-6DE61B5A7C52}"/>
                  </a:ext>
                </a:extLst>
              </p:cNvPr>
              <p:cNvSpPr>
                <a:spLocks noRot="1" noChangeAspect="1" noMove="1" noResize="1" noEditPoints="1" noAdjustHandles="1" noChangeArrowheads="1" noChangeShapeType="1" noTextEdit="1"/>
              </p:cNvSpPr>
              <p:nvPr/>
            </p:nvSpPr>
            <p:spPr>
              <a:xfrm>
                <a:off x="1373303" y="287383"/>
                <a:ext cx="9912626" cy="5878532"/>
              </a:xfrm>
              <a:prstGeom prst="rect">
                <a:avLst/>
              </a:prstGeom>
              <a:blipFill>
                <a:blip r:embed="rId2"/>
                <a:stretch>
                  <a:fillRect l="-1230" t="-1141" b="-934"/>
                </a:stretch>
              </a:blipFill>
            </p:spPr>
            <p:txBody>
              <a:bodyPr/>
              <a:lstStyle/>
              <a:p>
                <a:r>
                  <a:rPr lang="en-US">
                    <a:noFill/>
                  </a:rPr>
                  <a:t> </a:t>
                </a:r>
              </a:p>
            </p:txBody>
          </p:sp>
        </mc:Fallback>
      </mc:AlternateContent>
    </p:spTree>
    <p:extLst>
      <p:ext uri="{BB962C8B-B14F-4D97-AF65-F5344CB8AC3E}">
        <p14:creationId xmlns:p14="http://schemas.microsoft.com/office/powerpoint/2010/main" val="3069080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1E2DA03-6C45-46CF-A0F6-21169D60CFBB}"/>
              </a:ext>
            </a:extLst>
          </p:cNvPr>
          <p:cNvSpPr txBox="1"/>
          <p:nvPr/>
        </p:nvSpPr>
        <p:spPr>
          <a:xfrm>
            <a:off x="1339144" y="3004116"/>
            <a:ext cx="9442067" cy="984224"/>
          </a:xfrm>
          <a:prstGeom prst="rect">
            <a:avLst/>
          </a:prstGeom>
          <a:solidFill>
            <a:srgbClr val="FFFF00"/>
          </a:solidFill>
        </p:spPr>
        <p:txBody>
          <a:bodyPr wrap="square" rtlCol="0">
            <a:spAutoFit/>
          </a:bodyPr>
          <a:lstStyle/>
          <a:p>
            <a:endParaRPr lang="en-US" dirty="0"/>
          </a:p>
        </p:txBody>
      </p:sp>
      <p:sp>
        <p:nvSpPr>
          <p:cNvPr id="5" name="TextBox 4">
            <a:extLst>
              <a:ext uri="{FF2B5EF4-FFF2-40B4-BE49-F238E27FC236}">
                <a16:creationId xmlns:a16="http://schemas.microsoft.com/office/drawing/2014/main" id="{94926793-1812-4EA6-97D6-E6BC8689446D}"/>
              </a:ext>
            </a:extLst>
          </p:cNvPr>
          <p:cNvSpPr txBox="1"/>
          <p:nvPr/>
        </p:nvSpPr>
        <p:spPr>
          <a:xfrm>
            <a:off x="1339145" y="1875337"/>
            <a:ext cx="9442068" cy="655427"/>
          </a:xfrm>
          <a:prstGeom prst="rect">
            <a:avLst/>
          </a:prstGeom>
          <a:solidFill>
            <a:srgbClr val="FFFF00"/>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8F5E1B24-FAD2-4FC6-971D-3CDCD3E4A6B0}"/>
              </a:ext>
            </a:extLst>
          </p:cNvPr>
          <p:cNvSpPr txBox="1"/>
          <p:nvPr/>
        </p:nvSpPr>
        <p:spPr>
          <a:xfrm>
            <a:off x="1209965" y="4477904"/>
            <a:ext cx="9571246" cy="1361018"/>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665609" y="1414249"/>
            <a:ext cx="9115603" cy="4424673"/>
          </a:xfrm>
          <a:prstGeom prst="rect">
            <a:avLst/>
          </a:prstGeom>
        </p:spPr>
        <p:txBody>
          <a:bodyPr wrap="square">
            <a:spAutoFit/>
          </a:bodyPr>
          <a:lstStyle/>
          <a:p>
            <a:pPr>
              <a:lnSpc>
                <a:spcPct val="107000"/>
              </a:lnSpc>
              <a:spcAft>
                <a:spcPts val="1200"/>
              </a:spcAft>
            </a:pPr>
            <a:r>
              <a:rPr lang="en-US" sz="2600" dirty="0">
                <a:ea typeface="Calibri" panose="020F0502020204030204" pitchFamily="34" charset="0"/>
                <a:cs typeface="Times New Roman" panose="02020603050405020304" pitchFamily="18" charset="0"/>
              </a:rPr>
              <a:t>Introduction – What is a </a:t>
            </a:r>
            <a:r>
              <a:rPr lang="en-US" sz="2600" dirty="0">
                <a:solidFill>
                  <a:srgbClr val="0000FF"/>
                </a:solidFill>
                <a:ea typeface="Calibri" panose="020F0502020204030204" pitchFamily="34" charset="0"/>
                <a:cs typeface="Times New Roman" panose="02020603050405020304" pitchFamily="18" charset="0"/>
              </a:rPr>
              <a:t>problem (task)</a:t>
            </a:r>
            <a:r>
              <a:rPr lang="en-US" sz="2600" dirty="0">
                <a:ea typeface="Calibri" panose="020F0502020204030204" pitchFamily="34" charset="0"/>
                <a:cs typeface="Times New Roman" panose="02020603050405020304" pitchFamily="18" charset="0"/>
              </a:rPr>
              <a:t>?</a:t>
            </a:r>
          </a:p>
          <a:p>
            <a:pPr marL="517525" indent="-517525">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problem </a:t>
            </a:r>
            <a:r>
              <a:rPr lang="en-US" sz="2400" dirty="0">
                <a:latin typeface="Times New Roman" panose="02020603050405020304" pitchFamily="18" charset="0"/>
                <a:ea typeface="Calibri" panose="020F0502020204030204" pitchFamily="34" charset="0"/>
                <a:cs typeface="Times New Roman" panose="02020603050405020304" pitchFamily="18" charset="0"/>
              </a:rPr>
              <a:t>is a question to which we seek an answer.</a:t>
            </a:r>
          </a:p>
          <a:p>
            <a:pPr marL="517525" indent="-517525">
              <a:lnSpc>
                <a:spcPct val="107000"/>
              </a:lnSpc>
              <a:spcAft>
                <a:spcPts val="8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 example of a problem 0.1.1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974725" lvl="1" indent="-517525">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Sort a list </a:t>
            </a:r>
            <a:r>
              <a:rPr lang="en-US" sz="2400" i="1" dirty="0">
                <a:latin typeface="Times New Roman" panose="02020603050405020304" pitchFamily="18" charset="0"/>
                <a:ea typeface="Calibri" panose="020F0502020204030204" pitchFamily="34" charset="0"/>
                <a:cs typeface="Times New Roman" panose="02020603050405020304" pitchFamily="18" charset="0"/>
              </a:rPr>
              <a:t>S</a:t>
            </a:r>
            <a:r>
              <a:rPr lang="en-US" sz="2400" dirty="0">
                <a:latin typeface="Times New Roman" panose="02020603050405020304" pitchFamily="18" charset="0"/>
                <a:ea typeface="Calibri" panose="020F0502020204030204" pitchFamily="34" charset="0"/>
                <a:cs typeface="Times New Roman" panose="02020603050405020304" pitchFamily="18" charset="0"/>
              </a:rPr>
              <a:t> of </a:t>
            </a:r>
            <a:r>
              <a:rPr lang="en-US" sz="2400" i="1" dirty="0">
                <a:latin typeface="Times New Roman" panose="02020603050405020304" pitchFamily="18" charset="0"/>
                <a:ea typeface="Calibri" panose="020F0502020204030204" pitchFamily="34" charset="0"/>
                <a:cs typeface="Times New Roman" panose="02020603050405020304" pitchFamily="18" charset="0"/>
              </a:rPr>
              <a:t>n</a:t>
            </a:r>
            <a:r>
              <a:rPr lang="en-US" sz="2400" dirty="0">
                <a:latin typeface="Times New Roman" panose="02020603050405020304" pitchFamily="18" charset="0"/>
                <a:ea typeface="Calibri" panose="020F0502020204030204" pitchFamily="34" charset="0"/>
                <a:cs typeface="Times New Roman" panose="02020603050405020304" pitchFamily="18" charset="0"/>
              </a:rPr>
              <a:t> numbers in nondecreasing order. (Question)</a:t>
            </a:r>
          </a:p>
          <a:p>
            <a:pPr marL="974725" lvl="1" indent="-517525">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 answer is the numbers in sorted sequence.</a:t>
            </a:r>
          </a:p>
          <a:p>
            <a:pPr marL="517525" indent="-517525">
              <a:lnSpc>
                <a:spcPct val="107000"/>
              </a:lnSpc>
              <a:spcAft>
                <a:spcPts val="8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 example of a problem 0.1.2</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974725" lvl="1" indent="-517525">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Determine whether the number </a:t>
            </a:r>
            <a:r>
              <a:rPr lang="en-US" sz="2400" i="1" dirty="0">
                <a:latin typeface="Times New Roman" panose="02020603050405020304" pitchFamily="18" charset="0"/>
                <a:ea typeface="Calibri" panose="020F0502020204030204" pitchFamily="34" charset="0"/>
                <a:cs typeface="Times New Roman" panose="02020603050405020304" pitchFamily="18" charset="0"/>
              </a:rPr>
              <a:t>x</a:t>
            </a:r>
            <a:r>
              <a:rPr lang="en-US" sz="2400" dirty="0">
                <a:latin typeface="Times New Roman" panose="02020603050405020304" pitchFamily="18" charset="0"/>
                <a:ea typeface="Calibri" panose="020F0502020204030204" pitchFamily="34" charset="0"/>
                <a:cs typeface="Times New Roman" panose="02020603050405020304" pitchFamily="18" charset="0"/>
              </a:rPr>
              <a:t> is in the list </a:t>
            </a:r>
            <a:r>
              <a:rPr lang="en-US" sz="2400" i="1" dirty="0">
                <a:latin typeface="Times New Roman" panose="02020603050405020304" pitchFamily="18" charset="0"/>
                <a:ea typeface="Calibri" panose="020F0502020204030204" pitchFamily="34" charset="0"/>
                <a:cs typeface="Times New Roman" panose="02020603050405020304" pitchFamily="18" charset="0"/>
              </a:rPr>
              <a:t>S</a:t>
            </a:r>
            <a:r>
              <a:rPr lang="en-US" sz="2400" dirty="0">
                <a:latin typeface="Times New Roman" panose="02020603050405020304" pitchFamily="18" charset="0"/>
                <a:ea typeface="Calibri" panose="020F0502020204030204" pitchFamily="34" charset="0"/>
                <a:cs typeface="Times New Roman" panose="02020603050405020304" pitchFamily="18" charset="0"/>
              </a:rPr>
              <a:t> of </a:t>
            </a:r>
            <a:r>
              <a:rPr lang="en-US" sz="2400" i="1" dirty="0">
                <a:latin typeface="Times New Roman" panose="02020603050405020304" pitchFamily="18" charset="0"/>
                <a:ea typeface="Calibri" panose="020F0502020204030204" pitchFamily="34" charset="0"/>
                <a:cs typeface="Times New Roman" panose="02020603050405020304" pitchFamily="18" charset="0"/>
              </a:rPr>
              <a:t>n</a:t>
            </a:r>
            <a:r>
              <a:rPr lang="en-US" sz="2400" dirty="0">
                <a:latin typeface="Times New Roman" panose="02020603050405020304" pitchFamily="18" charset="0"/>
                <a:ea typeface="Calibri" panose="020F0502020204030204" pitchFamily="34" charset="0"/>
                <a:cs typeface="Times New Roman" panose="02020603050405020304" pitchFamily="18" charset="0"/>
              </a:rPr>
              <a:t> numbers. (Question)</a:t>
            </a:r>
          </a:p>
          <a:p>
            <a:pPr marL="974725" lvl="1" indent="-517525">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 answer is yes if </a:t>
            </a:r>
            <a:r>
              <a:rPr lang="en-US" sz="2400" i="1" dirty="0">
                <a:latin typeface="Times New Roman" panose="02020603050405020304" pitchFamily="18" charset="0"/>
                <a:ea typeface="Calibri" panose="020F0502020204030204" pitchFamily="34" charset="0"/>
                <a:cs typeface="Times New Roman" panose="02020603050405020304" pitchFamily="18" charset="0"/>
              </a:rPr>
              <a:t>x</a:t>
            </a:r>
            <a:r>
              <a:rPr lang="en-US" sz="2400" dirty="0">
                <a:latin typeface="Times New Roman" panose="02020603050405020304" pitchFamily="18" charset="0"/>
                <a:ea typeface="Calibri" panose="020F0502020204030204" pitchFamily="34" charset="0"/>
                <a:cs typeface="Times New Roman" panose="02020603050405020304" pitchFamily="18" charset="0"/>
              </a:rPr>
              <a:t> is in </a:t>
            </a:r>
            <a:r>
              <a:rPr lang="en-US" sz="2400" i="1" dirty="0">
                <a:latin typeface="Times New Roman" panose="02020603050405020304" pitchFamily="18" charset="0"/>
                <a:ea typeface="Calibri" panose="020F0502020204030204" pitchFamily="34" charset="0"/>
                <a:cs typeface="Times New Roman" panose="02020603050405020304" pitchFamily="18" charset="0"/>
              </a:rPr>
              <a:t>S,</a:t>
            </a:r>
            <a:r>
              <a:rPr lang="en-US" sz="2400" dirty="0">
                <a:latin typeface="Times New Roman" panose="02020603050405020304" pitchFamily="18" charset="0"/>
                <a:ea typeface="Calibri" panose="020F0502020204030204" pitchFamily="34" charset="0"/>
                <a:cs typeface="Times New Roman" panose="02020603050405020304" pitchFamily="18" charset="0"/>
              </a:rPr>
              <a:t> and no if it is not.</a:t>
            </a:r>
          </a:p>
        </p:txBody>
      </p:sp>
    </p:spTree>
    <p:extLst>
      <p:ext uri="{BB962C8B-B14F-4D97-AF65-F5344CB8AC3E}">
        <p14:creationId xmlns:p14="http://schemas.microsoft.com/office/powerpoint/2010/main" val="1624679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6C06A9DF-F4F9-4560-823D-6DE61B5A7C52}"/>
                  </a:ext>
                </a:extLst>
              </p:cNvPr>
              <p:cNvSpPr/>
              <p:nvPr/>
            </p:nvSpPr>
            <p:spPr>
              <a:xfrm>
                <a:off x="1378226" y="908184"/>
                <a:ext cx="9912626" cy="4847289"/>
              </a:xfrm>
              <a:prstGeom prst="rect">
                <a:avLst/>
              </a:prstGeom>
            </p:spPr>
            <p:txBody>
              <a:bodyPr wrap="square">
                <a:spAutoFit/>
              </a:bodyPr>
              <a:lstStyle/>
              <a:p>
                <a:r>
                  <a:rPr lang="en-US" sz="2800" dirty="0">
                    <a:solidFill>
                      <a:srgbClr val="3333B3"/>
                    </a:solidFill>
                    <a:latin typeface="Times New Roman" panose="02020603050405020304" pitchFamily="18" charset="0"/>
                    <a:cs typeface="Times New Roman" panose="02020603050405020304" pitchFamily="18" charset="0"/>
                  </a:rPr>
                  <a:t>Example 2: </a:t>
                </a:r>
                <a:r>
                  <a:rPr lang="en-US" sz="2800" dirty="0">
                    <a:solidFill>
                      <a:srgbClr val="000000"/>
                    </a:solidFill>
                    <a:cs typeface="Times New Roman" panose="02020603050405020304" pitchFamily="18" charset="0"/>
                  </a:rPr>
                  <a:t>Merge sort algorithm</a:t>
                </a:r>
              </a:p>
              <a:p>
                <a:endParaRPr lang="en-US" sz="2800" dirty="0">
                  <a:solidFill>
                    <a:srgbClr val="000000"/>
                  </a:solidFill>
                  <a:latin typeface="Times New Roman" panose="02020603050405020304" pitchFamily="18" charset="0"/>
                  <a:cs typeface="Times New Roman" panose="02020603050405020304" pitchFamily="18" charset="0"/>
                </a:endParaRPr>
              </a:p>
              <a:p>
                <a:pPr marL="457200" indent="-457200">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Merge sort is a divide-and-conquer algorithm consisting of three steps:   divide, conquer and combine</a:t>
                </a:r>
              </a:p>
              <a:p>
                <a:pPr marL="457200" indent="-4572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sort the entire sequence A[1...n], we make the initial call</a:t>
                </a:r>
              </a:p>
              <a:p>
                <a:pPr>
                  <a:spcAft>
                    <a:spcPts val="600"/>
                  </a:spcAft>
                </a:pPr>
                <a:r>
                  <a:rPr lang="en-US" sz="2400" dirty="0">
                    <a:latin typeface="Times New Roman" panose="02020603050405020304" pitchFamily="18" charset="0"/>
                    <a:cs typeface="Times New Roman" panose="02020603050405020304" pitchFamily="18" charset="0"/>
                  </a:rPr>
                  <a:t>		</a:t>
                </a:r>
                <a:r>
                  <a:rPr lang="en-US" sz="2400" dirty="0" err="1">
                    <a:latin typeface="Consolas" panose="020B0609020204030204" pitchFamily="49" charset="0"/>
                    <a:cs typeface="Times New Roman" panose="02020603050405020304" pitchFamily="18" charset="0"/>
                  </a:rPr>
                  <a:t>MergeSort</a:t>
                </a:r>
                <a:r>
                  <a:rPr lang="en-US" sz="2400" dirty="0">
                    <a:latin typeface="Consolas" panose="020B0609020204030204" pitchFamily="49" charset="0"/>
                    <a:cs typeface="Times New Roman" panose="02020603050405020304" pitchFamily="18" charset="0"/>
                  </a:rPr>
                  <a:t>(A, 1, n)</a:t>
                </a:r>
              </a:p>
              <a:p>
                <a:pPr>
                  <a:spcAft>
                    <a:spcPts val="1200"/>
                  </a:spcAft>
                </a:pPr>
                <a:r>
                  <a:rPr lang="en-US" sz="2400" dirty="0">
                    <a:latin typeface="Times New Roman" panose="02020603050405020304" pitchFamily="18" charset="0"/>
                    <a:cs typeface="Times New Roman" panose="02020603050405020304" pitchFamily="18" charset="0"/>
                  </a:rPr>
                  <a:t>      where n = length(A).</a:t>
                </a:r>
              </a:p>
              <a:p>
                <a:pPr marL="457200" indent="-4572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Complexity analysis:</a:t>
                </a:r>
              </a:p>
              <a:p>
                <a:pPr>
                  <a:spcAft>
                    <a:spcPts val="1200"/>
                  </a:spcAft>
                </a:pP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 2 *T ( </a:t>
                </a:r>
                <a14:m>
                  <m:oMath xmlns:m="http://schemas.openxmlformats.org/officeDocument/2006/math">
                    <m:f>
                      <m:fPr>
                        <m:ctrlPr>
                          <a:rPr lang="en-US" sz="240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𝑛</m:t>
                        </m:r>
                      </m:num>
                      <m:den>
                        <m:r>
                          <a:rPr lang="en-US" sz="2400" b="0" i="1" smtClean="0">
                            <a:latin typeface="Cambria Math" panose="02040503050406030204" pitchFamily="18" charset="0"/>
                            <a:cs typeface="Times New Roman" panose="02020603050405020304" pitchFamily="18" charset="0"/>
                          </a:rPr>
                          <m:t>2</m:t>
                        </m:r>
                      </m:den>
                    </m:f>
                  </m:oMath>
                </a14:m>
                <a:r>
                  <a:rPr lang="en-US" sz="2400" dirty="0">
                    <a:latin typeface="Times New Roman" panose="02020603050405020304" pitchFamily="18" charset="0"/>
                    <a:cs typeface="Times New Roman" panose="02020603050405020304" pitchFamily="18" charset="0"/>
                  </a:rPr>
                  <a:t> ) +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 1 </a:t>
                </a:r>
                <a:r>
                  <a:rPr lang="pt-BR" sz="2400" dirty="0">
                    <a:latin typeface="Times New Roman" panose="02020603050405020304" pitchFamily="18" charset="0"/>
                    <a:cs typeface="Times New Roman" panose="02020603050405020304" pitchFamily="18" charset="0"/>
                  </a:rPr>
                  <a:t>= O(</a:t>
                </a:r>
                <a:r>
                  <a:rPr lang="pt-BR" sz="2400" i="1" dirty="0">
                    <a:latin typeface="Times New Roman" panose="02020603050405020304" pitchFamily="18" charset="0"/>
                    <a:cs typeface="Times New Roman" panose="02020603050405020304" pitchFamily="18" charset="0"/>
                  </a:rPr>
                  <a:t>n</a:t>
                </a:r>
                <a:r>
                  <a:rPr lang="pt-BR" sz="2400" dirty="0">
                    <a:latin typeface="Times New Roman" panose="02020603050405020304" pitchFamily="18" charset="0"/>
                    <a:cs typeface="Times New Roman" panose="02020603050405020304" pitchFamily="18" charset="0"/>
                  </a:rPr>
                  <a:t> log</a:t>
                </a:r>
                <a:r>
                  <a:rPr lang="pt-BR" sz="2400" baseline="-25000" dirty="0">
                    <a:latin typeface="Times New Roman" panose="02020603050405020304" pitchFamily="18" charset="0"/>
                    <a:cs typeface="Times New Roman" panose="02020603050405020304" pitchFamily="18" charset="0"/>
                  </a:rPr>
                  <a:t>2</a:t>
                </a:r>
                <a:r>
                  <a:rPr lang="pt-BR" sz="2400" dirty="0">
                    <a:latin typeface="Times New Roman" panose="02020603050405020304" pitchFamily="18" charset="0"/>
                    <a:cs typeface="Times New Roman" panose="02020603050405020304" pitchFamily="18" charset="0"/>
                  </a:rPr>
                  <a:t>(</a:t>
                </a:r>
                <a:r>
                  <a:rPr lang="pt-BR" sz="2400" i="1" dirty="0">
                    <a:latin typeface="Times New Roman" panose="02020603050405020304" pitchFamily="18" charset="0"/>
                    <a:cs typeface="Times New Roman" panose="02020603050405020304" pitchFamily="18" charset="0"/>
                  </a:rPr>
                  <a:t>n</a:t>
                </a:r>
                <a:r>
                  <a:rPr lang="pt-BR" sz="2400" dirty="0">
                    <a:latin typeface="Times New Roman" panose="02020603050405020304" pitchFamily="18" charset="0"/>
                    <a:cs typeface="Times New Roman" panose="02020603050405020304" pitchFamily="18" charset="0"/>
                  </a:rPr>
                  <a:t>))</a:t>
                </a:r>
              </a:p>
              <a:p>
                <a:pPr marL="457200" indent="-457200">
                  <a:spcAft>
                    <a:spcPts val="600"/>
                  </a:spcAft>
                  <a:buFont typeface="Arial" panose="020B0604020202020204" pitchFamily="34" charset="0"/>
                  <a:buChar char="•"/>
                </a:pPr>
                <a:r>
                  <a:rPr lang="pt-BR" sz="2400" dirty="0">
                    <a:solidFill>
                      <a:srgbClr val="000000"/>
                    </a:solidFill>
                    <a:latin typeface="Times New Roman" panose="02020603050405020304" pitchFamily="18" charset="0"/>
                    <a:cs typeface="Times New Roman" panose="02020603050405020304" pitchFamily="18" charset="0"/>
                  </a:rPr>
                  <a:t>Extra-space is needed.</a:t>
                </a:r>
                <a:endParaRPr lang="en-US" sz="2400"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6C06A9DF-F4F9-4560-823D-6DE61B5A7C52}"/>
                  </a:ext>
                </a:extLst>
              </p:cNvPr>
              <p:cNvSpPr>
                <a:spLocks noRot="1" noChangeAspect="1" noMove="1" noResize="1" noEditPoints="1" noAdjustHandles="1" noChangeArrowheads="1" noChangeShapeType="1" noTextEdit="1"/>
              </p:cNvSpPr>
              <p:nvPr/>
            </p:nvSpPr>
            <p:spPr>
              <a:xfrm>
                <a:off x="1378226" y="908184"/>
                <a:ext cx="9912626" cy="4847289"/>
              </a:xfrm>
              <a:prstGeom prst="rect">
                <a:avLst/>
              </a:prstGeom>
              <a:blipFill>
                <a:blip r:embed="rId2"/>
                <a:stretch>
                  <a:fillRect l="-1230" t="-1509"/>
                </a:stretch>
              </a:blipFill>
            </p:spPr>
            <p:txBody>
              <a:bodyPr/>
              <a:lstStyle/>
              <a:p>
                <a:r>
                  <a:rPr lang="en-US">
                    <a:noFill/>
                  </a:rPr>
                  <a:t> </a:t>
                </a:r>
              </a:p>
            </p:txBody>
          </p:sp>
        </mc:Fallback>
      </mc:AlternateContent>
    </p:spTree>
    <p:extLst>
      <p:ext uri="{BB962C8B-B14F-4D97-AF65-F5344CB8AC3E}">
        <p14:creationId xmlns:p14="http://schemas.microsoft.com/office/powerpoint/2010/main" val="7976643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400" b="1" dirty="0"/>
              <a:t>Section 2</a:t>
            </a:r>
          </a:p>
        </p:txBody>
      </p:sp>
      <p:sp>
        <p:nvSpPr>
          <p:cNvPr id="3" name="Subtitle 2"/>
          <p:cNvSpPr>
            <a:spLocks noGrp="1"/>
          </p:cNvSpPr>
          <p:nvPr>
            <p:ph type="subTitle" idx="1"/>
          </p:nvPr>
        </p:nvSpPr>
        <p:spPr/>
        <p:txBody>
          <a:bodyPr>
            <a:normAutofit/>
          </a:bodyPr>
          <a:lstStyle/>
          <a:p>
            <a:r>
              <a:rPr lang="en-US" sz="3600" dirty="0"/>
              <a:t>Introducing Foundation</a:t>
            </a:r>
          </a:p>
        </p:txBody>
      </p:sp>
    </p:spTree>
    <p:extLst>
      <p:ext uri="{BB962C8B-B14F-4D97-AF65-F5344CB8AC3E}">
        <p14:creationId xmlns:p14="http://schemas.microsoft.com/office/powerpoint/2010/main" val="27000364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42CE44D-FDCD-4234-8756-CBEF6269D392}"/>
              </a:ext>
            </a:extLst>
          </p:cNvPr>
          <p:cNvSpPr/>
          <p:nvPr/>
        </p:nvSpPr>
        <p:spPr>
          <a:xfrm>
            <a:off x="1470991" y="2584174"/>
            <a:ext cx="9263269" cy="3046988"/>
          </a:xfrm>
          <a:prstGeom prst="rect">
            <a:avLst/>
          </a:prstGeom>
        </p:spPr>
        <p:txBody>
          <a:bodyPr wrap="square">
            <a:spAutoFit/>
          </a:bodyPr>
          <a:lstStyle/>
          <a:p>
            <a:pPr marL="461963" lvl="0"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Basis Analysis (AL)</a:t>
            </a:r>
          </a:p>
          <a:p>
            <a:pPr marL="914400" lvl="1" indent="-452438">
              <a:buFont typeface="Courier New" panose="02070309020205020404" pitchFamily="49" charset="0"/>
              <a:buChar char="o"/>
            </a:pPr>
            <a:r>
              <a:rPr lang="en-US" sz="2400" dirty="0">
                <a:solidFill>
                  <a:srgbClr val="0000FF"/>
                </a:solidFill>
                <a:latin typeface="Times New Roman" panose="02020603050405020304" pitchFamily="18" charset="0"/>
                <a:cs typeface="Times New Roman" panose="02020603050405020304" pitchFamily="18" charset="0"/>
              </a:rPr>
              <a:t>Asymptotic Analysis</a:t>
            </a:r>
            <a:r>
              <a:rPr lang="en-US" sz="2400" dirty="0">
                <a:latin typeface="Times New Roman" panose="02020603050405020304" pitchFamily="18" charset="0"/>
                <a:cs typeface="Times New Roman" panose="02020603050405020304" pitchFamily="18" charset="0"/>
              </a:rPr>
              <a:t>, empirical measurement.</a:t>
            </a:r>
          </a:p>
          <a:p>
            <a:pPr marL="914400" lvl="1" indent="-452438">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Differences among </a:t>
            </a:r>
            <a:r>
              <a:rPr lang="en-US" sz="2400" dirty="0">
                <a:solidFill>
                  <a:srgbClr val="0000FF"/>
                </a:solidFill>
                <a:latin typeface="Times New Roman" panose="02020603050405020304" pitchFamily="18" charset="0"/>
                <a:cs typeface="Times New Roman" panose="02020603050405020304" pitchFamily="18" charset="0"/>
              </a:rPr>
              <a:t>best, average, and worst case behaviors </a:t>
            </a:r>
            <a:r>
              <a:rPr lang="en-US" sz="2400" dirty="0">
                <a:latin typeface="Times New Roman" panose="02020603050405020304" pitchFamily="18" charset="0"/>
                <a:cs typeface="Times New Roman" panose="02020603050405020304" pitchFamily="18" charset="0"/>
              </a:rPr>
              <a:t>of an algorithm.</a:t>
            </a:r>
          </a:p>
          <a:p>
            <a:pPr marL="914400" lvl="1" indent="-452438">
              <a:buFont typeface="Courier New" panose="02070309020205020404" pitchFamily="49" charset="0"/>
              <a:buChar char="o"/>
            </a:pPr>
            <a:r>
              <a:rPr lang="en-US" sz="2400" dirty="0">
                <a:solidFill>
                  <a:srgbClr val="0000FF"/>
                </a:solidFill>
                <a:latin typeface="Times New Roman" panose="02020603050405020304" pitchFamily="18" charset="0"/>
                <a:cs typeface="Times New Roman" panose="02020603050405020304" pitchFamily="18" charset="0"/>
              </a:rPr>
              <a:t>Complexity classes</a:t>
            </a:r>
            <a:r>
              <a:rPr lang="en-US" sz="2400" dirty="0">
                <a:latin typeface="Times New Roman" panose="02020603050405020304" pitchFamily="18" charset="0"/>
                <a:cs typeface="Times New Roman" panose="02020603050405020304" pitchFamily="18" charset="0"/>
              </a:rPr>
              <a:t>, such as constant, logarithmic linear, quadratic, and exponential.</a:t>
            </a:r>
          </a:p>
          <a:p>
            <a:pPr marL="914400" lvl="1" indent="-452438">
              <a:buFont typeface="Courier New" panose="02070309020205020404" pitchFamily="49" charset="0"/>
              <a:buChar char="o"/>
            </a:pPr>
            <a:r>
              <a:rPr lang="en-US" sz="2400" dirty="0">
                <a:solidFill>
                  <a:srgbClr val="0000FF"/>
                </a:solidFill>
                <a:latin typeface="Times New Roman" panose="02020603050405020304" pitchFamily="18" charset="0"/>
                <a:cs typeface="Times New Roman" panose="02020603050405020304" pitchFamily="18" charset="0"/>
              </a:rPr>
              <a:t>Recurrence Relations </a:t>
            </a:r>
            <a:r>
              <a:rPr lang="en-US" sz="2400" dirty="0">
                <a:latin typeface="Times New Roman" panose="02020603050405020304" pitchFamily="18" charset="0"/>
                <a:cs typeface="Times New Roman" panose="02020603050405020304" pitchFamily="18" charset="0"/>
              </a:rPr>
              <a:t>and their solutions.</a:t>
            </a:r>
          </a:p>
          <a:p>
            <a:pPr marL="914400" lvl="1" indent="-452438">
              <a:buFont typeface="Courier New" panose="02070309020205020404" pitchFamily="49" charset="0"/>
              <a:buChar char="o"/>
            </a:pPr>
            <a:r>
              <a:rPr lang="en-US" sz="2400" dirty="0">
                <a:solidFill>
                  <a:srgbClr val="0000FF"/>
                </a:solidFill>
                <a:latin typeface="Times New Roman" panose="02020603050405020304" pitchFamily="18" charset="0"/>
                <a:cs typeface="Times New Roman" panose="02020603050405020304" pitchFamily="18" charset="0"/>
              </a:rPr>
              <a:t>Time and space trade-offs </a:t>
            </a:r>
            <a:r>
              <a:rPr lang="en-US" sz="2400" dirty="0">
                <a:latin typeface="Times New Roman" panose="02020603050405020304" pitchFamily="18" charset="0"/>
                <a:cs typeface="Times New Roman" panose="02020603050405020304" pitchFamily="18" charset="0"/>
              </a:rPr>
              <a:t>in algorithms.</a:t>
            </a:r>
          </a:p>
        </p:txBody>
      </p:sp>
      <p:sp>
        <p:nvSpPr>
          <p:cNvPr id="3" name="TextBox 2">
            <a:extLst>
              <a:ext uri="{FF2B5EF4-FFF2-40B4-BE49-F238E27FC236}">
                <a16:creationId xmlns:a16="http://schemas.microsoft.com/office/drawing/2014/main" id="{44A183FC-BB73-4AE9-BB44-B237E30A3B7D}"/>
              </a:ext>
            </a:extLst>
          </p:cNvPr>
          <p:cNvSpPr txBox="1"/>
          <p:nvPr/>
        </p:nvSpPr>
        <p:spPr>
          <a:xfrm>
            <a:off x="1484243" y="834887"/>
            <a:ext cx="8375374" cy="1200329"/>
          </a:xfrm>
          <a:prstGeom prst="rect">
            <a:avLst/>
          </a:prstGeom>
          <a:noFill/>
        </p:spPr>
        <p:txBody>
          <a:bodyPr wrap="square" rtlCol="0">
            <a:spAutoFit/>
          </a:bodyPr>
          <a:lstStyle/>
          <a:p>
            <a:r>
              <a:rPr lang="en-US" sz="3600" dirty="0"/>
              <a:t>Body of Knowledge Coverage:</a:t>
            </a:r>
          </a:p>
          <a:p>
            <a:r>
              <a:rPr lang="en-US" sz="3600" dirty="0"/>
              <a:t>Basis Analysis (AL)</a:t>
            </a:r>
          </a:p>
        </p:txBody>
      </p:sp>
      <p:pic>
        <p:nvPicPr>
          <p:cNvPr id="1026" name="Picture 2" descr="Image result for smiley face images">
            <a:extLst>
              <a:ext uri="{FF2B5EF4-FFF2-40B4-BE49-F238E27FC236}">
                <a16:creationId xmlns:a16="http://schemas.microsoft.com/office/drawing/2014/main" id="{F7A3B598-BBC9-4065-8A36-50B8B594474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403302">
            <a:off x="740979" y="2010801"/>
            <a:ext cx="565307" cy="410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5580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42CE44D-FDCD-4234-8756-CBEF6269D392}"/>
              </a:ext>
            </a:extLst>
          </p:cNvPr>
          <p:cNvSpPr/>
          <p:nvPr/>
        </p:nvSpPr>
        <p:spPr>
          <a:xfrm>
            <a:off x="1557700" y="1677656"/>
            <a:ext cx="9263269" cy="4467057"/>
          </a:xfrm>
          <a:prstGeom prst="rect">
            <a:avLst/>
          </a:prstGeom>
        </p:spPr>
        <p:txBody>
          <a:bodyPr wrap="square">
            <a:spAutoFit/>
          </a:bodyPr>
          <a:lstStyle/>
          <a:p>
            <a:pPr marL="457200" marR="0" indent="-454025">
              <a:lnSpc>
                <a:spcPct val="150000"/>
              </a:lnSpc>
              <a:spcBef>
                <a:spcPts val="0"/>
              </a:spcBef>
              <a:spcAft>
                <a:spcPts val="0"/>
              </a:spcAft>
              <a:buFont typeface="Arial" panose="020B0604020202020204" pitchFamily="34" charset="0"/>
              <a:buChar char="•"/>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Sum of any three single-digit numbers is at most two digits long.</a:t>
            </a:r>
          </a:p>
          <a:p>
            <a:pPr marL="457200" indent="-454025">
              <a:lnSpc>
                <a:spcPct val="150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Number of digits needed to represent the number N ≥ 0 in base b.</a:t>
            </a:r>
          </a:p>
          <a:p>
            <a:pPr marL="457200" indent="-454025">
              <a:lnSpc>
                <a:spcPct val="150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Algorithm for determining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number of binary digits needed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 the binary representation of a positive decimal integer n. </a:t>
            </a:r>
          </a:p>
          <a:p>
            <a:pPr marL="457200" indent="-454025">
              <a:lnSpc>
                <a:spcPct val="150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Algorithm analysis framework</a:t>
            </a:r>
          </a:p>
          <a:p>
            <a:pPr marL="457200" indent="-454025">
              <a:lnSpc>
                <a:spcPct val="150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How much does the size of a number change, when change base?</a:t>
            </a:r>
          </a:p>
          <a:p>
            <a:pPr marL="457200" indent="-454025">
              <a:lnSpc>
                <a:spcPct val="150000"/>
              </a:lnSpc>
              <a:buFont typeface="Arial" panose="020B0604020202020204" pitchFamily="34" charset="0"/>
              <a:buChar char="•"/>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457200" marR="0" indent="-454025">
              <a:lnSpc>
                <a:spcPct val="150000"/>
              </a:lnSpc>
              <a:spcBef>
                <a:spcPts val="0"/>
              </a:spcBef>
              <a:spcAft>
                <a:spcPts val="0"/>
              </a:spcAft>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Confused emoticon Stock Vector - 11275856">
            <a:extLst>
              <a:ext uri="{FF2B5EF4-FFF2-40B4-BE49-F238E27FC236}">
                <a16:creationId xmlns:a16="http://schemas.microsoft.com/office/drawing/2014/main" id="{3255D863-EC54-447F-9EC1-8762825607A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7183" y="1908788"/>
            <a:ext cx="432008" cy="421688"/>
          </a:xfrm>
          <a:prstGeom prst="rect">
            <a:avLst/>
          </a:prstGeom>
          <a:noFill/>
          <a:ln>
            <a:noFill/>
          </a:ln>
        </p:spPr>
      </p:pic>
      <p:sp>
        <p:nvSpPr>
          <p:cNvPr id="3" name="TextBox 2">
            <a:extLst>
              <a:ext uri="{FF2B5EF4-FFF2-40B4-BE49-F238E27FC236}">
                <a16:creationId xmlns:a16="http://schemas.microsoft.com/office/drawing/2014/main" id="{36181CD5-99D3-A380-3D34-205EABF93B83}"/>
              </a:ext>
            </a:extLst>
          </p:cNvPr>
          <p:cNvSpPr txBox="1"/>
          <p:nvPr/>
        </p:nvSpPr>
        <p:spPr>
          <a:xfrm>
            <a:off x="1289191" y="1013254"/>
            <a:ext cx="1812355" cy="523220"/>
          </a:xfrm>
          <a:prstGeom prst="rect">
            <a:avLst/>
          </a:prstGeom>
          <a:noFill/>
        </p:spPr>
        <p:txBody>
          <a:bodyPr wrap="square" rtlCol="0">
            <a:spAutoFit/>
          </a:bodyPr>
          <a:lstStyle/>
          <a:p>
            <a:r>
              <a:rPr lang="en-US" sz="2800" b="1" dirty="0"/>
              <a:t>Outlines:</a:t>
            </a:r>
          </a:p>
        </p:txBody>
      </p:sp>
    </p:spTree>
    <p:extLst>
      <p:ext uri="{BB962C8B-B14F-4D97-AF65-F5344CB8AC3E}">
        <p14:creationId xmlns:p14="http://schemas.microsoft.com/office/powerpoint/2010/main" val="21064067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9">
            <a:extLst>
              <a:ext uri="{FF2B5EF4-FFF2-40B4-BE49-F238E27FC236}">
                <a16:creationId xmlns:a16="http://schemas.microsoft.com/office/drawing/2014/main" id="{540D8292-775A-4751-ADA1-2130EE6234D4}"/>
              </a:ext>
            </a:extLst>
          </p:cNvPr>
          <p:cNvSpPr txBox="1"/>
          <p:nvPr/>
        </p:nvSpPr>
        <p:spPr>
          <a:xfrm>
            <a:off x="1160833" y="1657957"/>
            <a:ext cx="9858831" cy="1053702"/>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796281" y="637626"/>
            <a:ext cx="9213012" cy="6136745"/>
          </a:xfrm>
          <a:prstGeom prst="rect">
            <a:avLst/>
          </a:prstGeom>
        </p:spPr>
        <p:txBody>
          <a:bodyPr wrap="square">
            <a:spAutoFit/>
          </a:bodyPr>
          <a:lstStyle/>
          <a:p>
            <a:pPr>
              <a:lnSpc>
                <a:spcPct val="107000"/>
              </a:lnSpc>
              <a:spcAft>
                <a:spcPts val="800"/>
              </a:spcAft>
            </a:pPr>
            <a:r>
              <a:rPr lang="en-US" sz="2800" dirty="0">
                <a:ea typeface="Calibri" panose="020F0502020204030204" pitchFamily="34" charset="0"/>
                <a:cs typeface="Times New Roman" panose="02020603050405020304" pitchFamily="18" charset="0"/>
              </a:rPr>
              <a:t>Number Theory Review</a:t>
            </a:r>
          </a:p>
          <a:p>
            <a:pPr>
              <a:lnSpc>
                <a:spcPct val="150000"/>
              </a:lnSpc>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 basic property of numbers in any base b ≥ 2:</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US" sz="2400" i="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The sum of any three single-digit numbers is at most two digits long.</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Example 0.1: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For decimal numbers in base 10: 	9 + 9 + 9 = 27</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10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For binary numbers in base 2:		1 + 1 + 1 = 11</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2</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For hexadecimal numbers in base 16: F + F + F = 1111 + 1111 + 1111 </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2D</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16</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For Octal numbers in base 8:		7 + 7 + 7 = 111 + 111 + 111 </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 25</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8</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Note that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D</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16</a:t>
            </a:r>
            <a:r>
              <a:rPr lang="en-US" sz="2400" dirty="0">
                <a:latin typeface="Times New Roman" panose="02020603050405020304" pitchFamily="18" charset="0"/>
                <a:ea typeface="Calibri" panose="020F0502020204030204" pitchFamily="34" charset="0"/>
                <a:cs typeface="Times New Roman" panose="02020603050405020304" pitchFamily="18" charset="0"/>
              </a:rPr>
              <a:t> = 1101</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13</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10</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p:cNvSpPr txBox="1"/>
          <p:nvPr/>
        </p:nvSpPr>
        <p:spPr>
          <a:xfrm>
            <a:off x="9644743" y="2711659"/>
            <a:ext cx="1820849" cy="1754326"/>
          </a:xfrm>
          <a:prstGeom prst="rect">
            <a:avLst/>
          </a:prstGeom>
          <a:noFill/>
          <a:ln>
            <a:solidFill>
              <a:schemeClr val="tx1"/>
            </a:solidFill>
          </a:ln>
        </p:spPr>
        <p:txBody>
          <a:bodyPr wrap="square" rtlCol="0">
            <a:spAutoFit/>
          </a:bodyPr>
          <a:lstStyle/>
          <a:p>
            <a:r>
              <a:rPr lang="en-US" dirty="0"/>
              <a:t>	1111</a:t>
            </a:r>
          </a:p>
          <a:p>
            <a:r>
              <a:rPr lang="en-US" dirty="0"/>
              <a:t>               </a:t>
            </a:r>
            <a:r>
              <a:rPr lang="en-US" u="sng" dirty="0"/>
              <a:t>+1111</a:t>
            </a:r>
          </a:p>
          <a:p>
            <a:r>
              <a:rPr lang="en-US" dirty="0"/>
              <a:t>        0001 1110</a:t>
            </a:r>
          </a:p>
          <a:p>
            <a:r>
              <a:rPr lang="en-US" dirty="0"/>
              <a:t>                </a:t>
            </a:r>
            <a:r>
              <a:rPr lang="en-US" u="sng" dirty="0"/>
              <a:t>+1111 </a:t>
            </a:r>
          </a:p>
          <a:p>
            <a:r>
              <a:rPr lang="en-US" dirty="0"/>
              <a:t>        0010 1101</a:t>
            </a:r>
          </a:p>
          <a:p>
            <a:r>
              <a:rPr lang="en-US" dirty="0"/>
              <a:t>0010 1101 = 2D</a:t>
            </a:r>
            <a:r>
              <a:rPr lang="en-US"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16</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p:cNvSpPr txBox="1"/>
          <p:nvPr/>
        </p:nvSpPr>
        <p:spPr>
          <a:xfrm>
            <a:off x="9644742" y="4994338"/>
            <a:ext cx="1820849" cy="369332"/>
          </a:xfrm>
          <a:prstGeom prst="rect">
            <a:avLst/>
          </a:prstGeom>
          <a:noFill/>
          <a:ln>
            <a:solidFill>
              <a:schemeClr val="tx1"/>
            </a:solidFill>
          </a:ln>
        </p:spPr>
        <p:txBody>
          <a:bodyPr wrap="square" rtlCol="0">
            <a:spAutoFit/>
          </a:bodyPr>
          <a:lstStyle/>
          <a:p>
            <a:r>
              <a:rPr lang="en-US" dirty="0"/>
              <a:t>010 101 = 25</a:t>
            </a:r>
            <a:r>
              <a:rPr lang="en-US" baseline="-25000" dirty="0">
                <a:latin typeface="Times New Roman" panose="02020603050405020304" pitchFamily="18" charset="0"/>
                <a:ea typeface="Calibri" panose="020F0502020204030204" pitchFamily="34" charset="0"/>
                <a:cs typeface="Times New Roman" panose="02020603050405020304" pitchFamily="18" charset="0"/>
              </a:rPr>
              <a:t>8</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868187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9">
            <a:extLst>
              <a:ext uri="{FF2B5EF4-FFF2-40B4-BE49-F238E27FC236}">
                <a16:creationId xmlns:a16="http://schemas.microsoft.com/office/drawing/2014/main" id="{540D8292-775A-4751-ADA1-2130EE6234D4}"/>
              </a:ext>
            </a:extLst>
          </p:cNvPr>
          <p:cNvSpPr txBox="1"/>
          <p:nvPr/>
        </p:nvSpPr>
        <p:spPr>
          <a:xfrm>
            <a:off x="834374" y="970043"/>
            <a:ext cx="10129190" cy="1486830"/>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561380" y="461600"/>
            <a:ext cx="9402183" cy="5795817"/>
          </a:xfrm>
          <a:prstGeom prst="rect">
            <a:avLst/>
          </a:prstGeom>
        </p:spPr>
        <p:txBody>
          <a:bodyPr wrap="square">
            <a:spAutoFit/>
          </a:bodyPr>
          <a:lstStyle/>
          <a:p>
            <a:pPr>
              <a:lnSpc>
                <a:spcPct val="107000"/>
              </a:lnSpc>
              <a:spcAft>
                <a:spcPts val="8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Number Theory Review</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spcAft>
                <a:spcPts val="900"/>
              </a:spcAft>
            </a:pPr>
            <a:r>
              <a:rPr lang="en-US" sz="2400" b="1" i="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How many digits (k) are needed to represent the number N ≥ 0 in base b?</a:t>
            </a:r>
            <a:endParaRPr lang="en-US" sz="2400" b="1" i="1" dirty="0">
              <a:latin typeface="Calibri" panose="020F0502020204030204" pitchFamily="34" charset="0"/>
              <a:ea typeface="Calibri" panose="020F0502020204030204" pitchFamily="34" charset="0"/>
              <a:cs typeface="Times New Roman" panose="02020603050405020304" pitchFamily="18" charset="0"/>
            </a:endParaRPr>
          </a:p>
          <a:p>
            <a:pPr>
              <a:spcAft>
                <a:spcPts val="900"/>
              </a:spcAft>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With k digits in base b, there are numbers {N | b</a:t>
            </a:r>
            <a:r>
              <a:rPr lang="en-US" sz="24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k-1</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N </a:t>
            </a:r>
            <a:r>
              <a:rPr lang="en-US" sz="2400" dirty="0">
                <a:solidFill>
                  <a:srgbClr val="0000FF"/>
                </a:solidFill>
                <a:latin typeface="Times New Roman" panose="02020603050405020304" pitchFamily="18" charset="0"/>
                <a:cs typeface="Times New Roman" panose="02020603050405020304" pitchFamily="18" charset="0"/>
              </a:rPr>
              <a:t>&lt; b</a:t>
            </a:r>
            <a:r>
              <a:rPr lang="en-US" sz="2400" baseline="30000" dirty="0">
                <a:solidFill>
                  <a:srgbClr val="0000FF"/>
                </a:solidFill>
                <a:latin typeface="Times New Roman" panose="02020603050405020304" pitchFamily="18" charset="0"/>
                <a:cs typeface="Times New Roman" panose="02020603050405020304" pitchFamily="18" charset="0"/>
              </a:rPr>
              <a:t>k</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and </a:t>
            </a:r>
            <a:r>
              <a:rPr lang="en-US" sz="2400" dirty="0">
                <a:solidFill>
                  <a:srgbClr val="0000CC"/>
                </a:solidFill>
                <a:latin typeface="Times New Roman" panose="02020603050405020304" pitchFamily="18" charset="0"/>
                <a:cs typeface="Times New Roman" panose="02020603050405020304" pitchFamily="18" charset="0"/>
              </a:rPr>
              <a:t>N has k number of digits}.</a:t>
            </a:r>
            <a:endParaRPr lang="en-US" sz="1200" b="1" dirty="0">
              <a:latin typeface="Times New Roman" panose="02020603050405020304" pitchFamily="18" charset="0"/>
              <a:cs typeface="Times New Roman" panose="02020603050405020304" pitchFamily="18" charset="0"/>
            </a:endParaRPr>
          </a:p>
          <a:p>
            <a:pPr>
              <a:spcAft>
                <a:spcPts val="1200"/>
              </a:spcAft>
            </a:pPr>
            <a:r>
              <a:rPr lang="en-US" sz="2400" b="1" dirty="0">
                <a:latin typeface="Times New Roman" panose="02020603050405020304" pitchFamily="18" charset="0"/>
                <a:cs typeface="Times New Roman" panose="02020603050405020304" pitchFamily="18" charset="0"/>
              </a:rPr>
              <a:t>Example</a:t>
            </a:r>
            <a:r>
              <a:rPr lang="en-US" sz="2400" dirty="0">
                <a:latin typeface="Times New Roman" panose="02020603050405020304" pitchFamily="18" charset="0"/>
                <a:cs typeface="Times New Roman" panose="02020603050405020304" pitchFamily="18" charset="0"/>
              </a:rPr>
              <a:t> 0.2:</a:t>
            </a:r>
          </a:p>
          <a:p>
            <a:pPr marL="461963" indent="-461963">
              <a:spcAft>
                <a:spcPts val="9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b = 10 (decimal) and if k = 3, then</a:t>
            </a:r>
          </a:p>
          <a:p>
            <a:pPr>
              <a:spcAft>
                <a:spcPts val="900"/>
              </a:spcAft>
            </a:pPr>
            <a:r>
              <a:rPr lang="en-US" sz="2400" dirty="0">
                <a:latin typeface="Times New Roman" panose="02020603050405020304" pitchFamily="18" charset="0"/>
                <a:cs typeface="Times New Roman" panose="02020603050405020304" pitchFamily="18" charset="0"/>
              </a:rPr>
              <a:t>      100 =</a:t>
            </a:r>
            <a:r>
              <a:rPr lang="en-US" sz="2400" dirty="0">
                <a:solidFill>
                  <a:srgbClr val="0000FF"/>
                </a:solidFill>
                <a:latin typeface="Times New Roman" panose="02020603050405020304" pitchFamily="18" charset="0"/>
                <a:cs typeface="Times New Roman" panose="02020603050405020304" pitchFamily="18" charset="0"/>
              </a:rPr>
              <a:t>10</a:t>
            </a:r>
            <a:r>
              <a:rPr lang="en-US" sz="2400" baseline="30000" dirty="0">
                <a:solidFill>
                  <a:srgbClr val="0000FF"/>
                </a:solidFill>
                <a:latin typeface="Times New Roman" panose="02020603050405020304" pitchFamily="18" charset="0"/>
                <a:cs typeface="Times New Roman" panose="02020603050405020304" pitchFamily="18" charset="0"/>
              </a:rPr>
              <a:t>2</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 ≤ </a:t>
            </a:r>
            <a:r>
              <a:rPr lang="en-US" sz="2400" dirty="0">
                <a:solidFill>
                  <a:srgbClr val="0000FF"/>
                </a:solidFill>
                <a:latin typeface="Times New Roman" panose="02020603050405020304" pitchFamily="18" charset="0"/>
                <a:cs typeface="Times New Roman" panose="02020603050405020304" pitchFamily="18" charset="0"/>
              </a:rPr>
              <a:t>10</a:t>
            </a:r>
            <a:r>
              <a:rPr lang="en-US" sz="2400" baseline="30000" dirty="0">
                <a:solidFill>
                  <a:srgbClr val="0000FF"/>
                </a:solidFill>
                <a:latin typeface="Times New Roman" panose="02020603050405020304" pitchFamily="18" charset="0"/>
                <a:cs typeface="Times New Roman" panose="02020603050405020304" pitchFamily="18" charset="0"/>
              </a:rPr>
              <a:t>3</a:t>
            </a:r>
            <a:r>
              <a:rPr lang="en-US" sz="2400" dirty="0">
                <a:solidFill>
                  <a:srgbClr val="0000FF"/>
                </a:solidFill>
                <a:latin typeface="Times New Roman" panose="02020603050405020304" pitchFamily="18" charset="0"/>
                <a:cs typeface="Times New Roman" panose="02020603050405020304" pitchFamily="18" charset="0"/>
              </a:rPr>
              <a:t> – 1 </a:t>
            </a:r>
            <a:r>
              <a:rPr lang="en-US" sz="2400" dirty="0">
                <a:latin typeface="Times New Roman" panose="02020603050405020304" pitchFamily="18" charset="0"/>
                <a:cs typeface="Times New Roman" panose="02020603050405020304" pitchFamily="18" charset="0"/>
              </a:rPr>
              <a:t>= 1000 – 1 = 999</a:t>
            </a:r>
            <a:r>
              <a:rPr lang="en-US" sz="2400" baseline="-25000" dirty="0">
                <a:latin typeface="Times New Roman" panose="02020603050405020304" pitchFamily="18" charset="0"/>
                <a:cs typeface="Times New Roman" panose="02020603050405020304" pitchFamily="18" charset="0"/>
              </a:rPr>
              <a:t>10</a:t>
            </a:r>
            <a:endParaRPr lang="en-US" sz="2400" dirty="0">
              <a:latin typeface="Times New Roman" panose="02020603050405020304" pitchFamily="18" charset="0"/>
              <a:cs typeface="Times New Roman" panose="02020603050405020304" pitchFamily="18" charset="0"/>
            </a:endParaRPr>
          </a:p>
          <a:p>
            <a:pPr marL="461963" indent="-461963">
              <a:spcAft>
                <a:spcPts val="9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For b = 2 (binary) and if k = 8, then</a:t>
            </a:r>
          </a:p>
          <a:p>
            <a:pPr>
              <a:spcAft>
                <a:spcPts val="900"/>
              </a:spcAft>
            </a:pPr>
            <a:r>
              <a:rPr lang="en-US" sz="2400" dirty="0">
                <a:solidFill>
                  <a:srgbClr val="0000FF"/>
                </a:solidFill>
                <a:latin typeface="Times New Roman" panose="02020603050405020304" pitchFamily="18" charset="0"/>
                <a:cs typeface="Times New Roman" panose="02020603050405020304" pitchFamily="18" charset="0"/>
              </a:rPr>
              <a:t>      2</a:t>
            </a:r>
            <a:r>
              <a:rPr lang="en-US" sz="2400" baseline="30000" dirty="0">
                <a:solidFill>
                  <a:srgbClr val="0000FF"/>
                </a:solidFill>
                <a:latin typeface="Times New Roman" panose="02020603050405020304" pitchFamily="18" charset="0"/>
                <a:cs typeface="Times New Roman" panose="02020603050405020304" pitchFamily="18" charset="0"/>
              </a:rPr>
              <a:t>7</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 ≤ </a:t>
            </a:r>
            <a:r>
              <a:rPr lang="en-US" sz="2400" dirty="0">
                <a:solidFill>
                  <a:srgbClr val="0000FF"/>
                </a:solidFill>
                <a:latin typeface="Times New Roman" panose="02020603050405020304" pitchFamily="18" charset="0"/>
                <a:cs typeface="Times New Roman" panose="02020603050405020304" pitchFamily="18" charset="0"/>
              </a:rPr>
              <a:t>2</a:t>
            </a:r>
            <a:r>
              <a:rPr lang="en-US" sz="2400" baseline="30000" dirty="0">
                <a:solidFill>
                  <a:srgbClr val="0000FF"/>
                </a:solidFill>
                <a:latin typeface="Times New Roman" panose="02020603050405020304" pitchFamily="18" charset="0"/>
                <a:cs typeface="Times New Roman" panose="02020603050405020304" pitchFamily="18" charset="0"/>
              </a:rPr>
              <a:t>8</a:t>
            </a:r>
            <a:r>
              <a:rPr lang="en-US" sz="2400" dirty="0">
                <a:solidFill>
                  <a:srgbClr val="0000FF"/>
                </a:solidFill>
                <a:latin typeface="Times New Roman" panose="02020603050405020304" pitchFamily="18" charset="0"/>
                <a:cs typeface="Times New Roman" panose="02020603050405020304" pitchFamily="18" charset="0"/>
              </a:rPr>
              <a:t> – 1, </a:t>
            </a:r>
            <a:r>
              <a:rPr lang="en-US" sz="2400" dirty="0">
                <a:latin typeface="Times New Roman" panose="02020603050405020304" pitchFamily="18" charset="0"/>
                <a:cs typeface="Times New Roman" panose="02020603050405020304" pitchFamily="18" charset="0"/>
              </a:rPr>
              <a:t>where  2</a:t>
            </a:r>
            <a:r>
              <a:rPr lang="en-US" sz="2400" baseline="30000" dirty="0">
                <a:latin typeface="Times New Roman" panose="02020603050405020304" pitchFamily="18" charset="0"/>
                <a:cs typeface="Times New Roman" panose="02020603050405020304" pitchFamily="18" charset="0"/>
              </a:rPr>
              <a:t>7</a:t>
            </a:r>
            <a:r>
              <a:rPr lang="en-US" sz="2400" dirty="0">
                <a:latin typeface="Times New Roman" panose="02020603050405020304" pitchFamily="18" charset="0"/>
                <a:cs typeface="Times New Roman" panose="02020603050405020304" pitchFamily="18" charset="0"/>
              </a:rPr>
              <a:t> = 128</a:t>
            </a:r>
            <a:r>
              <a:rPr lang="en-US" sz="2400" baseline="-25000" dirty="0">
                <a:latin typeface="Times New Roman" panose="02020603050405020304" pitchFamily="18" charset="0"/>
                <a:cs typeface="Times New Roman" panose="02020603050405020304" pitchFamily="18" charset="0"/>
              </a:rPr>
              <a:t>10</a:t>
            </a:r>
            <a:r>
              <a:rPr lang="en-US" sz="2400" dirty="0">
                <a:latin typeface="Times New Roman" panose="02020603050405020304" pitchFamily="18" charset="0"/>
                <a:cs typeface="Times New Roman" panose="02020603050405020304" pitchFamily="18" charset="0"/>
              </a:rPr>
              <a:t> = 1000 0000</a:t>
            </a:r>
            <a:r>
              <a:rPr lang="en-US" sz="2400" baseline="-25000" dirty="0">
                <a:latin typeface="Times New Roman" panose="02020603050405020304" pitchFamily="18" charset="0"/>
                <a:cs typeface="Times New Roman" panose="02020603050405020304" pitchFamily="18" charset="0"/>
              </a:rPr>
              <a:t>2 </a:t>
            </a:r>
            <a:r>
              <a:rPr lang="en-US" sz="2400" dirty="0">
                <a:latin typeface="Times New Roman" panose="02020603050405020304" pitchFamily="18" charset="0"/>
                <a:cs typeface="Times New Roman" panose="02020603050405020304" pitchFamily="18" charset="0"/>
              </a:rPr>
              <a:t>= 80</a:t>
            </a:r>
            <a:r>
              <a:rPr lang="en-US" sz="2400" baseline="-25000" dirty="0">
                <a:latin typeface="Times New Roman" panose="02020603050405020304" pitchFamily="18" charset="0"/>
                <a:cs typeface="Times New Roman" panose="02020603050405020304" pitchFamily="18" charset="0"/>
              </a:rPr>
              <a:t>16</a:t>
            </a:r>
            <a:r>
              <a:rPr lang="en-US" sz="2400" dirty="0">
                <a:latin typeface="Times New Roman" panose="02020603050405020304" pitchFamily="18" charset="0"/>
                <a:cs typeface="Times New Roman" panose="02020603050405020304" pitchFamily="18" charset="0"/>
              </a:rPr>
              <a:t>  and</a:t>
            </a:r>
          </a:p>
          <a:p>
            <a:pPr>
              <a:spcAft>
                <a:spcPts val="900"/>
              </a:spcAft>
            </a:pPr>
            <a:r>
              <a:rPr lang="en-US" sz="2400" dirty="0">
                <a:latin typeface="Times New Roman" panose="02020603050405020304" pitchFamily="18" charset="0"/>
                <a:cs typeface="Times New Roman" panose="02020603050405020304" pitchFamily="18" charset="0"/>
              </a:rPr>
              <a:t>      		        2</a:t>
            </a:r>
            <a:r>
              <a:rPr lang="en-US" sz="2400" baseline="30000" dirty="0">
                <a:latin typeface="Times New Roman" panose="02020603050405020304" pitchFamily="18" charset="0"/>
                <a:cs typeface="Times New Roman" panose="02020603050405020304" pitchFamily="18" charset="0"/>
              </a:rPr>
              <a:t>8</a:t>
            </a:r>
            <a:r>
              <a:rPr lang="en-US" sz="2400" dirty="0">
                <a:latin typeface="Times New Roman" panose="02020603050405020304" pitchFamily="18" charset="0"/>
                <a:cs typeface="Times New Roman" panose="02020603050405020304" pitchFamily="18" charset="0"/>
              </a:rPr>
              <a:t> – 1 = 256 – 1 = 255</a:t>
            </a:r>
            <a:r>
              <a:rPr lang="en-US" sz="2400" baseline="-25000" dirty="0">
                <a:latin typeface="Times New Roman" panose="02020603050405020304" pitchFamily="18" charset="0"/>
                <a:cs typeface="Times New Roman" panose="02020603050405020304" pitchFamily="18" charset="0"/>
              </a:rPr>
              <a:t>10</a:t>
            </a:r>
            <a:r>
              <a:rPr lang="en-US" sz="2400" dirty="0">
                <a:latin typeface="Times New Roman" panose="02020603050405020304" pitchFamily="18" charset="0"/>
                <a:cs typeface="Times New Roman" panose="02020603050405020304" pitchFamily="18" charset="0"/>
              </a:rPr>
              <a:t> (i.e., 1111 1111</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FF</a:t>
            </a:r>
            <a:r>
              <a:rPr lang="en-US" sz="2400" baseline="-25000" dirty="0">
                <a:latin typeface="Times New Roman" panose="02020603050405020304" pitchFamily="18" charset="0"/>
                <a:cs typeface="Times New Roman" panose="02020603050405020304" pitchFamily="18" charset="0"/>
              </a:rPr>
              <a:t>16</a:t>
            </a:r>
            <a:r>
              <a:rPr lang="en-US" sz="2400" dirty="0">
                <a:latin typeface="Times New Roman" panose="02020603050405020304" pitchFamily="18" charset="0"/>
                <a:cs typeface="Times New Roman" panose="02020603050405020304" pitchFamily="18" charset="0"/>
              </a:rPr>
              <a:t>).</a:t>
            </a:r>
          </a:p>
          <a:p>
            <a:pPr marL="461963" indent="-461963">
              <a:spcAft>
                <a:spcPts val="9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b = 16 (hexadecimal) and if k = 4, then</a:t>
            </a:r>
          </a:p>
          <a:p>
            <a:pPr>
              <a:spcAft>
                <a:spcPts val="900"/>
              </a:spcAft>
            </a:pPr>
            <a:r>
              <a:rPr lang="en-US" sz="2400" dirty="0">
                <a:latin typeface="Times New Roman" panose="02020603050405020304" pitchFamily="18" charset="0"/>
                <a:cs typeface="Times New Roman" panose="02020603050405020304" pitchFamily="18" charset="0"/>
              </a:rPr>
              <a:t>      F000 = 4096 = </a:t>
            </a:r>
            <a:r>
              <a:rPr lang="en-US" sz="2400" dirty="0">
                <a:solidFill>
                  <a:srgbClr val="0000FF"/>
                </a:solidFill>
                <a:latin typeface="Times New Roman" panose="02020603050405020304" pitchFamily="18" charset="0"/>
                <a:cs typeface="Times New Roman" panose="02020603050405020304" pitchFamily="18" charset="0"/>
              </a:rPr>
              <a:t>16</a:t>
            </a:r>
            <a:r>
              <a:rPr lang="en-US" sz="2400" baseline="30000" dirty="0">
                <a:solidFill>
                  <a:srgbClr val="0000FF"/>
                </a:solidFill>
                <a:latin typeface="Times New Roman" panose="02020603050405020304" pitchFamily="18" charset="0"/>
                <a:cs typeface="Times New Roman" panose="02020603050405020304" pitchFamily="18" charset="0"/>
              </a:rPr>
              <a:t>3</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 ≤ </a:t>
            </a:r>
            <a:r>
              <a:rPr lang="en-US" sz="2400" dirty="0">
                <a:solidFill>
                  <a:srgbClr val="0000FF"/>
                </a:solidFill>
                <a:latin typeface="Times New Roman" panose="02020603050405020304" pitchFamily="18" charset="0"/>
                <a:cs typeface="Times New Roman" panose="02020603050405020304" pitchFamily="18" charset="0"/>
              </a:rPr>
              <a:t>16</a:t>
            </a:r>
            <a:r>
              <a:rPr lang="en-US" sz="2400" baseline="30000" dirty="0">
                <a:solidFill>
                  <a:srgbClr val="0000FF"/>
                </a:solidFill>
                <a:latin typeface="Times New Roman" panose="02020603050405020304" pitchFamily="18" charset="0"/>
                <a:cs typeface="Times New Roman" panose="02020603050405020304" pitchFamily="18" charset="0"/>
              </a:rPr>
              <a:t>4</a:t>
            </a:r>
            <a:r>
              <a:rPr lang="en-US" sz="2400" dirty="0">
                <a:solidFill>
                  <a:srgbClr val="0000FF"/>
                </a:solidFill>
                <a:latin typeface="Times New Roman" panose="02020603050405020304" pitchFamily="18" charset="0"/>
                <a:cs typeface="Times New Roman" panose="02020603050405020304" pitchFamily="18" charset="0"/>
              </a:rPr>
              <a:t> – 1 </a:t>
            </a:r>
            <a:r>
              <a:rPr lang="en-US" sz="2400" dirty="0">
                <a:latin typeface="Times New Roman" panose="02020603050405020304" pitchFamily="18" charset="0"/>
                <a:cs typeface="Times New Roman" panose="02020603050405020304" pitchFamily="18" charset="0"/>
              </a:rPr>
              <a:t>= 65536 – 1 = 65535 = FFFF</a:t>
            </a:r>
            <a:r>
              <a:rPr lang="en-US" sz="2400" baseline="-25000" dirty="0">
                <a:latin typeface="Times New Roman" panose="02020603050405020304" pitchFamily="18" charset="0"/>
                <a:cs typeface="Times New Roman" panose="02020603050405020304" pitchFamily="18" charset="0"/>
              </a:rPr>
              <a:t>16</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73166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9">
            <a:extLst>
              <a:ext uri="{FF2B5EF4-FFF2-40B4-BE49-F238E27FC236}">
                <a16:creationId xmlns:a16="http://schemas.microsoft.com/office/drawing/2014/main" id="{540D8292-775A-4751-ADA1-2130EE6234D4}"/>
              </a:ext>
            </a:extLst>
          </p:cNvPr>
          <p:cNvSpPr txBox="1"/>
          <p:nvPr/>
        </p:nvSpPr>
        <p:spPr>
          <a:xfrm>
            <a:off x="907967" y="1655238"/>
            <a:ext cx="10157197" cy="2048543"/>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869406" y="830943"/>
            <a:ext cx="9195758" cy="5745675"/>
          </a:xfrm>
          <a:prstGeom prst="rect">
            <a:avLst/>
          </a:prstGeom>
        </p:spPr>
        <p:txBody>
          <a:bodyPr wrap="square">
            <a:spAutoFit/>
          </a:bodyPr>
          <a:lstStyle/>
          <a:p>
            <a:pPr>
              <a:lnSpc>
                <a:spcPct val="107000"/>
              </a:lnSpc>
              <a:spcAft>
                <a:spcPts val="800"/>
              </a:spcAft>
            </a:pPr>
            <a:r>
              <a:rPr lang="en-US" sz="2800" dirty="0">
                <a:ea typeface="Calibri" panose="020F0502020204030204" pitchFamily="34" charset="0"/>
                <a:cs typeface="Times New Roman" panose="02020603050405020304" pitchFamily="18" charset="0"/>
              </a:rPr>
              <a:t>Example of Binary(n)</a:t>
            </a:r>
            <a:endParaRPr lang="en-US" sz="16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Design an algorithm:</a:t>
            </a:r>
          </a:p>
          <a:p>
            <a:pPr marL="800100" lvl="1" indent="-342900">
              <a:lnSpc>
                <a:spcPct val="107000"/>
              </a:lnSpc>
              <a:spcAft>
                <a:spcPts val="8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finding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number k of binary digits</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in the binary representation of a positive decimal integer n.</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Analysis:  Since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2</a:t>
            </a:r>
            <a:r>
              <a:rPr lang="en-US" sz="24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k-1</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n </a:t>
            </a:r>
            <a:r>
              <a:rPr lang="en-US" sz="2400" dirty="0">
                <a:solidFill>
                  <a:srgbClr val="0000FF"/>
                </a:solidFill>
                <a:latin typeface="Times New Roman" panose="02020603050405020304" pitchFamily="18" charset="0"/>
                <a:cs typeface="Times New Roman" panose="02020603050405020304" pitchFamily="18" charset="0"/>
              </a:rPr>
              <a:t>&lt; 2</a:t>
            </a:r>
            <a:r>
              <a:rPr lang="en-US" sz="2400" baseline="30000" dirty="0">
                <a:solidFill>
                  <a:srgbClr val="0000FF"/>
                </a:solidFill>
                <a:latin typeface="Times New Roman" panose="02020603050405020304" pitchFamily="18" charset="0"/>
                <a:cs typeface="Times New Roman" panose="02020603050405020304" pitchFamily="18" charset="0"/>
              </a:rPr>
              <a:t>k</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then </a:t>
            </a:r>
            <a:r>
              <a:rPr lang="en-US" sz="2400" dirty="0">
                <a:solidFill>
                  <a:srgbClr val="0000FF"/>
                </a:solidFill>
                <a:latin typeface="Times New Roman" panose="02020603050405020304" pitchFamily="18" charset="0"/>
                <a:cs typeface="Times New Roman" panose="02020603050405020304" pitchFamily="18" charset="0"/>
              </a:rPr>
              <a:t>log</a:t>
            </a:r>
            <a:r>
              <a:rPr lang="en-US" sz="2400" baseline="-25000" dirty="0">
                <a:solidFill>
                  <a:srgbClr val="0000FF"/>
                </a:solidFill>
                <a:latin typeface="Times New Roman" panose="02020603050405020304" pitchFamily="18" charset="0"/>
                <a:cs typeface="Times New Roman" panose="02020603050405020304" pitchFamily="18" charset="0"/>
              </a:rPr>
              <a:t>2</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2</a:t>
            </a:r>
            <a:r>
              <a:rPr lang="en-US" sz="24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k-1</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log</a:t>
            </a:r>
            <a:r>
              <a:rPr lang="en-US" sz="2400" baseline="-25000" dirty="0">
                <a:solidFill>
                  <a:srgbClr val="0000FF"/>
                </a:solidFill>
                <a:latin typeface="Times New Roman" panose="02020603050405020304" pitchFamily="18" charset="0"/>
                <a:cs typeface="Times New Roman" panose="02020603050405020304" pitchFamily="18" charset="0"/>
              </a:rPr>
              <a:t>2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n </a:t>
            </a:r>
            <a:r>
              <a:rPr lang="en-US" sz="2400" dirty="0">
                <a:solidFill>
                  <a:srgbClr val="0000FF"/>
                </a:solidFill>
                <a:latin typeface="Times New Roman" panose="02020603050405020304" pitchFamily="18" charset="0"/>
                <a:cs typeface="Times New Roman" panose="02020603050405020304" pitchFamily="18" charset="0"/>
              </a:rPr>
              <a:t>&lt; log</a:t>
            </a:r>
            <a:r>
              <a:rPr lang="en-US" sz="2400" baseline="-25000" dirty="0">
                <a:solidFill>
                  <a:srgbClr val="0000FF"/>
                </a:solidFill>
                <a:latin typeface="Times New Roman" panose="02020603050405020304" pitchFamily="18" charset="0"/>
                <a:cs typeface="Times New Roman" panose="02020603050405020304" pitchFamily="18" charset="0"/>
              </a:rPr>
              <a:t>2 </a:t>
            </a:r>
            <a:r>
              <a:rPr lang="en-US" sz="2400" dirty="0">
                <a:solidFill>
                  <a:srgbClr val="0000FF"/>
                </a:solidFill>
                <a:latin typeface="Times New Roman" panose="02020603050405020304" pitchFamily="18" charset="0"/>
                <a:cs typeface="Times New Roman" panose="02020603050405020304" pitchFamily="18" charset="0"/>
              </a:rPr>
              <a:t>2</a:t>
            </a:r>
            <a:r>
              <a:rPr lang="en-US" sz="2400" baseline="30000" dirty="0">
                <a:solidFill>
                  <a:srgbClr val="0000FF"/>
                </a:solidFill>
                <a:latin typeface="Times New Roman" panose="02020603050405020304" pitchFamily="18" charset="0"/>
                <a:cs typeface="Times New Roman" panose="02020603050405020304" pitchFamily="18" charset="0"/>
              </a:rPr>
              <a:t>k</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k-1</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log</a:t>
            </a:r>
            <a:r>
              <a:rPr lang="en-US" sz="2400" baseline="-25000" dirty="0">
                <a:solidFill>
                  <a:srgbClr val="0000FF"/>
                </a:solidFill>
                <a:latin typeface="Times New Roman" panose="02020603050405020304" pitchFamily="18" charset="0"/>
                <a:cs typeface="Times New Roman" panose="02020603050405020304" pitchFamily="18" charset="0"/>
              </a:rPr>
              <a:t>2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n </a:t>
            </a:r>
            <a:r>
              <a:rPr lang="en-US" sz="2400" dirty="0">
                <a:solidFill>
                  <a:srgbClr val="0000FF"/>
                </a:solidFill>
                <a:latin typeface="Times New Roman" panose="02020603050405020304" pitchFamily="18" charset="0"/>
                <a:cs typeface="Times New Roman" panose="02020603050405020304" pitchFamily="18" charset="0"/>
              </a:rPr>
              <a:t>&lt; k</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k-1</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aseline="-25000" dirty="0">
                <a:solidFill>
                  <a:srgbClr val="0000FF"/>
                </a:solidFill>
                <a:latin typeface="Times New Roman" panose="02020603050405020304" pitchFamily="18"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 log</a:t>
            </a:r>
            <a:r>
              <a:rPr lang="en-US" sz="2400" baseline="-25000" dirty="0">
                <a:solidFill>
                  <a:srgbClr val="0000FF"/>
                </a:solidFill>
                <a:latin typeface="Times New Roman" panose="02020603050405020304" pitchFamily="18" charset="0"/>
                <a:cs typeface="Times New Roman" panose="02020603050405020304" pitchFamily="18" charset="0"/>
              </a:rPr>
              <a:t>2</a:t>
            </a:r>
            <a:r>
              <a:rPr lang="en-US" sz="2400" dirty="0">
                <a:solidFill>
                  <a:srgbClr val="0000FF"/>
                </a:solidFill>
                <a:latin typeface="Times New Roman" panose="02020603050405020304" pitchFamily="18" charset="0"/>
                <a:cs typeface="Times New Roman" panose="02020603050405020304" pitchFamily="18" charset="0"/>
              </a:rPr>
              <a:t> n </a:t>
            </a:r>
            <a:r>
              <a:rPr lang="en-US" sz="2400" baseline="-25000" dirty="0">
                <a:solidFill>
                  <a:srgbClr val="0000FF"/>
                </a:solidFill>
                <a:latin typeface="Times New Roman" panose="02020603050405020304" pitchFamily="18"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 &lt; k</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k</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aseline="-25000" dirty="0">
                <a:solidFill>
                  <a:srgbClr val="0000FF"/>
                </a:solidFill>
                <a:latin typeface="Times New Roman" panose="02020603050405020304" pitchFamily="18"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 log</a:t>
            </a:r>
            <a:r>
              <a:rPr lang="en-US" sz="2400" baseline="-25000" dirty="0">
                <a:solidFill>
                  <a:srgbClr val="0000FF"/>
                </a:solidFill>
                <a:latin typeface="Times New Roman" panose="02020603050405020304" pitchFamily="18" charset="0"/>
                <a:cs typeface="Times New Roman" panose="02020603050405020304" pitchFamily="18" charset="0"/>
              </a:rPr>
              <a:t>2</a:t>
            </a:r>
            <a:r>
              <a:rPr lang="en-US" sz="2400" dirty="0">
                <a:solidFill>
                  <a:srgbClr val="0000FF"/>
                </a:solidFill>
                <a:latin typeface="Times New Roman" panose="02020603050405020304" pitchFamily="18" charset="0"/>
                <a:cs typeface="Times New Roman" panose="02020603050405020304" pitchFamily="18" charset="0"/>
              </a:rPr>
              <a:t> n </a:t>
            </a:r>
            <a:r>
              <a:rPr lang="en-US" sz="2400" baseline="-25000" dirty="0">
                <a:solidFill>
                  <a:srgbClr val="0000FF"/>
                </a:solidFill>
                <a:latin typeface="Times New Roman" panose="02020603050405020304" pitchFamily="18"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 + 1 &lt; k + 1</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 </a:t>
            </a:r>
          </a:p>
          <a:p>
            <a:pPr marL="342900" indent="-3429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For example:  it needs</a:t>
            </a:r>
          </a:p>
          <a:p>
            <a:pPr marL="800100" lvl="1" indent="-342900">
              <a:spcAft>
                <a:spcPts val="9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one binary digit to represent 0 or 1 (</a:t>
            </a:r>
            <a:r>
              <a:rPr lang="en-US" sz="2400" u="sng"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or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p>
          <a:p>
            <a:pPr marL="800100" lvl="1" indent="-342900">
              <a:spcAft>
                <a:spcPts val="9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two binary digits to represent  2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10</a:t>
            </a:r>
            <a:r>
              <a:rPr lang="en-US" sz="2400" dirty="0">
                <a:latin typeface="Times New Roman" panose="02020603050405020304" pitchFamily="18" charset="0"/>
                <a:ea typeface="Calibri" panose="020F0502020204030204" pitchFamily="34" charset="0"/>
                <a:cs typeface="Times New Roman" panose="02020603050405020304" pitchFamily="18" charset="0"/>
              </a:rPr>
              <a:t>)  through  3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800100" lvl="1" indent="-342900">
              <a:spcAft>
                <a:spcPts val="9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three binary digits to represent 4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100</a:t>
            </a:r>
            <a:r>
              <a:rPr lang="en-US" sz="2400" dirty="0">
                <a:latin typeface="Times New Roman" panose="02020603050405020304" pitchFamily="18" charset="0"/>
                <a:ea typeface="Calibri" panose="020F0502020204030204" pitchFamily="34" charset="0"/>
                <a:cs typeface="Times New Roman" panose="02020603050405020304" pitchFamily="18" charset="0"/>
              </a:rPr>
              <a:t>) through 7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111</a:t>
            </a:r>
            <a:r>
              <a:rPr lang="en-US" sz="2400" dirty="0">
                <a:latin typeface="Times New Roman" panose="02020603050405020304" pitchFamily="18" charset="0"/>
                <a:ea typeface="Calibri" panose="020F0502020204030204" pitchFamily="34" charset="0"/>
                <a:cs typeface="Times New Roman" panose="02020603050405020304" pitchFamily="18" charset="0"/>
              </a:rPr>
              <a:t> ), and </a:t>
            </a:r>
          </a:p>
          <a:p>
            <a:pPr marL="800100" lvl="1" indent="-342900">
              <a:spcAft>
                <a:spcPts val="9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four binary digits to represent 8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1000</a:t>
            </a:r>
            <a:r>
              <a:rPr lang="en-US" sz="2400" dirty="0">
                <a:latin typeface="Times New Roman" panose="02020603050405020304" pitchFamily="18" charset="0"/>
                <a:ea typeface="Calibri" panose="020F0502020204030204" pitchFamily="34" charset="0"/>
                <a:cs typeface="Times New Roman" panose="02020603050405020304" pitchFamily="18" charset="0"/>
              </a:rPr>
              <a:t> ) through 15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1111</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p>
          <a:p>
            <a:pPr marL="800100" lvl="1" indent="-342900">
              <a:spcAft>
                <a:spcPts val="9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etc.</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155537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029C9E-49B1-4C2C-B1DE-607712519904}"/>
              </a:ext>
            </a:extLst>
          </p:cNvPr>
          <p:cNvSpPr txBox="1"/>
          <p:nvPr/>
        </p:nvSpPr>
        <p:spPr>
          <a:xfrm>
            <a:off x="707694" y="6007172"/>
            <a:ext cx="10499884" cy="850828"/>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 name="TextBox 9">
            <a:extLst>
              <a:ext uri="{FF2B5EF4-FFF2-40B4-BE49-F238E27FC236}">
                <a16:creationId xmlns:a16="http://schemas.microsoft.com/office/drawing/2014/main" id="{540D8292-775A-4751-ADA1-2130EE6234D4}"/>
              </a:ext>
            </a:extLst>
          </p:cNvPr>
          <p:cNvSpPr txBox="1"/>
          <p:nvPr/>
        </p:nvSpPr>
        <p:spPr>
          <a:xfrm>
            <a:off x="707694" y="1437108"/>
            <a:ext cx="10110632" cy="1290097"/>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373674" y="743913"/>
                <a:ext cx="9536412" cy="6058005"/>
              </a:xfrm>
              <a:prstGeom prst="rect">
                <a:avLst/>
              </a:prstGeom>
            </p:spPr>
            <p:txBody>
              <a:bodyPr wrap="square">
                <a:spAutoFit/>
              </a:bodyPr>
              <a:lstStyle/>
              <a:p>
                <a:pPr>
                  <a:lnSpc>
                    <a:spcPct val="107000"/>
                  </a:lnSpc>
                  <a:spcAft>
                    <a:spcPts val="8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Example of Binary(n)</a:t>
                </a:r>
                <a:endPar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Design an algorithm for finding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number k of binary digits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 the binary representation of a positive decimal integer n. </a:t>
                </a:r>
              </a:p>
              <a:p>
                <a:pPr>
                  <a:lnSpc>
                    <a:spcPct val="107000"/>
                  </a:lnSpc>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Let k be count.</a:t>
                </a:r>
              </a:p>
              <a:p>
                <a:pPr lvl="0" indent="457200" eaLnBrk="0" fontAlgn="base" hangingPunct="0">
                  <a:spcBef>
                    <a:spcPct val="0"/>
                  </a:spcBef>
                  <a:spcAft>
                    <a:spcPct val="0"/>
                  </a:spcAft>
                </a:pPr>
                <a:r>
                  <a:rPr lang="en-US" altLang="en-US" sz="2400" spc="-100" dirty="0">
                    <a:latin typeface="Consolas" panose="020B0609020204030204" pitchFamily="49" charset="0"/>
                    <a:ea typeface="Calibri" panose="020F0502020204030204" pitchFamily="34" charset="0"/>
                    <a:cs typeface="Times New Roman" panose="02020603050405020304" pitchFamily="18" charset="0"/>
                  </a:rPr>
                  <a:t>Algorithm Binary(n)</a:t>
                </a:r>
                <a:endParaRPr lang="en-US" altLang="en-US" sz="2400" spc="-100" dirty="0">
                  <a:latin typeface="Consolas" panose="020B0609020204030204" pitchFamily="49" charset="0"/>
                  <a:cs typeface="Times New Roman" panose="02020603050405020304" pitchFamily="18" charset="0"/>
                </a:endParaRPr>
              </a:p>
              <a:p>
                <a:pPr lvl="0" indent="457200" eaLnBrk="0" fontAlgn="base" hangingPunct="0">
                  <a:spcBef>
                    <a:spcPct val="0"/>
                  </a:spcBef>
                  <a:spcAft>
                    <a:spcPct val="0"/>
                  </a:spcAft>
                </a:pPr>
                <a:r>
                  <a:rPr lang="en-US" altLang="en-US" sz="2400" spc="-100" dirty="0">
                    <a:latin typeface="Consolas" panose="020B0609020204030204" pitchFamily="49" charset="0"/>
                    <a:ea typeface="Calibri" panose="020F0502020204030204" pitchFamily="34" charset="0"/>
                    <a:cs typeface="Times New Roman" panose="02020603050405020304" pitchFamily="18" charset="0"/>
                  </a:rPr>
                  <a:t>	</a:t>
                </a:r>
                <a:r>
                  <a:rPr lang="en-US" altLang="en-US" sz="2400" spc="-100" dirty="0">
                    <a:latin typeface="Times New Roman" panose="02020603050405020304" pitchFamily="18" charset="0"/>
                    <a:ea typeface="Calibri" panose="020F0502020204030204" pitchFamily="34" charset="0"/>
                    <a:cs typeface="Times New Roman" panose="02020603050405020304" pitchFamily="18" charset="0"/>
                  </a:rPr>
                  <a:t>Input: 	A positive decimal integer n</a:t>
                </a:r>
                <a:endParaRPr lang="en-US" altLang="en-US" sz="2400" spc="-100" dirty="0">
                  <a:latin typeface="Times New Roman" panose="02020603050405020304" pitchFamily="18" charset="0"/>
                  <a:cs typeface="Times New Roman" panose="02020603050405020304" pitchFamily="18" charset="0"/>
                </a:endParaRPr>
              </a:p>
              <a:p>
                <a:pPr lvl="0" indent="457200" eaLnBrk="0" fontAlgn="base" hangingPunct="0">
                  <a:spcBef>
                    <a:spcPct val="0"/>
                  </a:spcBef>
                  <a:spcAft>
                    <a:spcPct val="0"/>
                  </a:spcAft>
                </a:pPr>
                <a:r>
                  <a:rPr lang="en-US" altLang="en-US" sz="2400" spc="-100" dirty="0">
                    <a:latin typeface="Times New Roman" panose="02020603050405020304" pitchFamily="18" charset="0"/>
                    <a:ea typeface="Calibri" panose="020F0502020204030204" pitchFamily="34" charset="0"/>
                    <a:cs typeface="Times New Roman" panose="02020603050405020304" pitchFamily="18" charset="0"/>
                  </a:rPr>
                  <a:t>	Output: The number of binary digits in n’s binary representation</a:t>
                </a:r>
                <a:endParaRPr lang="en-US" altLang="en-US" sz="2400" spc="-100" dirty="0">
                  <a:latin typeface="Times New Roman" panose="02020603050405020304" pitchFamily="18" charset="0"/>
                  <a:cs typeface="Times New Roman" panose="02020603050405020304" pitchFamily="18" charset="0"/>
                </a:endParaRPr>
              </a:p>
              <a:p>
                <a:pPr lvl="0" indent="457200" eaLnBrk="0" fontAlgn="base" hangingPunct="0">
                  <a:spcBef>
                    <a:spcPct val="0"/>
                  </a:spcBef>
                  <a:spcAft>
                    <a:spcPct val="0"/>
                  </a:spcAft>
                </a:pPr>
                <a:r>
                  <a:rPr lang="en-US" altLang="en-US" sz="2400" spc="-100" dirty="0">
                    <a:latin typeface="Consolas" panose="020B0609020204030204" pitchFamily="49" charset="0"/>
                    <a:ea typeface="Calibri" panose="020F0502020204030204" pitchFamily="34" charset="0"/>
                    <a:cs typeface="Times New Roman" panose="02020603050405020304" pitchFamily="18" charset="0"/>
                  </a:rPr>
                  <a:t>	count ← 1; //let k be count.</a:t>
                </a:r>
                <a:endParaRPr lang="en-US" altLang="en-US" sz="2400" spc="-100" dirty="0">
                  <a:latin typeface="Consolas" panose="020B0609020204030204" pitchFamily="49" charset="0"/>
                  <a:cs typeface="Times New Roman" panose="02020603050405020304" pitchFamily="18" charset="0"/>
                </a:endParaRPr>
              </a:p>
              <a:p>
                <a:pPr lvl="0" indent="457200" eaLnBrk="0" fontAlgn="base" hangingPunct="0">
                  <a:spcBef>
                    <a:spcPct val="0"/>
                  </a:spcBef>
                  <a:spcAft>
                    <a:spcPct val="0"/>
                  </a:spcAft>
                </a:pPr>
                <a:r>
                  <a:rPr lang="en-US" altLang="en-US" sz="2400" spc="-100" dirty="0">
                    <a:latin typeface="Consolas" panose="020B0609020204030204" pitchFamily="49" charset="0"/>
                    <a:ea typeface="Calibri" panose="020F0502020204030204" pitchFamily="34" charset="0"/>
                    <a:cs typeface="Times New Roman" panose="02020603050405020304" pitchFamily="18" charset="0"/>
                  </a:rPr>
                  <a:t>	while (n &gt; 1) do </a:t>
                </a:r>
                <a:r>
                  <a:rPr lang="en-US" alt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endParaRPr lang="en-US" altLang="en-US" sz="2400" spc="-100" dirty="0">
                  <a:solidFill>
                    <a:srgbClr val="0000FF"/>
                  </a:solidFill>
                  <a:latin typeface="Consolas" panose="020B0609020204030204" pitchFamily="49" charset="0"/>
                  <a:cs typeface="Times New Roman" panose="02020603050405020304" pitchFamily="18" charset="0"/>
                </a:endParaRPr>
              </a:p>
              <a:p>
                <a:pPr lvl="0" indent="457200" eaLnBrk="0" fontAlgn="base" hangingPunct="0">
                  <a:spcBef>
                    <a:spcPct val="0"/>
                  </a:spcBef>
                  <a:spcAft>
                    <a:spcPct val="0"/>
                  </a:spcAft>
                </a:pPr>
                <a:r>
                  <a:rPr lang="en-US" altLang="en-US" sz="2400" spc="-100" dirty="0">
                    <a:latin typeface="Consolas" panose="020B0609020204030204" pitchFamily="49" charset="0"/>
                    <a:ea typeface="Calibri" panose="020F0502020204030204" pitchFamily="34" charset="0"/>
                    <a:cs typeface="Times New Roman" panose="02020603050405020304" pitchFamily="18" charset="0"/>
                  </a:rPr>
                  <a:t>		count ← count + 1;</a:t>
                </a:r>
                <a:r>
                  <a:rPr lang="en-US" altLang="en-US" sz="2400" spc="-100" dirty="0">
                    <a:latin typeface="Times New Roman" panose="02020603050405020304" pitchFamily="18" charset="0"/>
                    <a:ea typeface="Calibri" panose="020F0502020204030204" pitchFamily="34" charset="0"/>
                    <a:cs typeface="Times New Roman" panose="02020603050405020304" pitchFamily="18" charset="0"/>
                  </a:rPr>
                  <a:t> </a:t>
                </a:r>
              </a:p>
              <a:p>
                <a:pPr lvl="0" indent="457200" eaLnBrk="0" fontAlgn="base" hangingPunct="0">
                  <a:spcBef>
                    <a:spcPct val="0"/>
                  </a:spcBef>
                  <a:spcAft>
                    <a:spcPct val="0"/>
                  </a:spcAft>
                </a:pPr>
                <a:r>
                  <a:rPr lang="en-US" altLang="en-US" sz="2400" spc="-1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 ← </a:t>
                </a:r>
                <a:r>
                  <a:rPr lang="en-US" altLang="en-US" sz="2400" spc="-100" baseline="-300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alt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n/2</a:t>
                </a:r>
                <a:r>
                  <a:rPr lang="en-US" altLang="en-US" sz="2400" spc="-100" baseline="-300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alt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altLang="en-US" sz="2400" spc="-100" baseline="-300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alt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altLang="en-US" sz="2400" spc="-100" baseline="-30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spc="-1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p>
              <a:p>
                <a:pPr indent="0"/>
                <a:r>
                  <a:rPr lang="en-US" altLang="en-US" sz="2400" spc="-1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spc="-100" dirty="0">
                    <a:latin typeface="Consolas" panose="020B0609020204030204" pitchFamily="49" charset="0"/>
                    <a:ea typeface="Calibri" panose="020F0502020204030204" pitchFamily="34" charset="0"/>
                    <a:cs typeface="Times New Roman" panose="02020603050405020304" pitchFamily="18" charset="0"/>
                  </a:rPr>
                  <a:t>return count;</a:t>
                </a:r>
                <a:r>
                  <a:rPr lang="en-US" altLang="en-US" sz="2400" spc="-100" dirty="0">
                    <a:latin typeface="Consolas" panose="020B0609020204030204" pitchFamily="49" charset="0"/>
                    <a:cs typeface="Times New Roman" panose="02020603050405020304" pitchFamily="18" charset="0"/>
                  </a:rPr>
                  <a:t> </a:t>
                </a:r>
              </a:p>
              <a:p>
                <a:pPr indent="0"/>
                <a:endParaRPr lang="en-US" altLang="en-US" sz="2400" spc="-100" dirty="0">
                  <a:latin typeface="Consolas" panose="020B0609020204030204" pitchFamily="49" charset="0"/>
                  <a:cs typeface="Times New Roman" panose="02020603050405020304" pitchFamily="18" charset="0"/>
                </a:endParaRPr>
              </a:p>
              <a:p>
                <a:r>
                  <a:rPr lang="en-US" altLang="en-US" sz="2400" spc="-100" dirty="0">
                    <a:latin typeface="Times New Roman" panose="02020603050405020304" pitchFamily="18" charset="0"/>
                    <a:cs typeface="Times New Roman" panose="02020603050405020304" pitchFamily="18" charset="0"/>
                  </a:rPr>
                  <a:t>Time efficiency is  count = </a:t>
                </a:r>
                <a:r>
                  <a:rPr lang="en-US" sz="2400" baseline="-25000" dirty="0">
                    <a:solidFill>
                      <a:srgbClr val="0000FF"/>
                    </a:solidFill>
                    <a:latin typeface="Times New Roman" panose="02020603050405020304" pitchFamily="18"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 log</a:t>
                </a:r>
                <a:r>
                  <a:rPr lang="en-US" sz="2400" baseline="-25000" dirty="0">
                    <a:solidFill>
                      <a:srgbClr val="0000FF"/>
                    </a:solidFill>
                    <a:latin typeface="Times New Roman" panose="02020603050405020304" pitchFamily="18" charset="0"/>
                    <a:cs typeface="Times New Roman" panose="02020603050405020304" pitchFamily="18" charset="0"/>
                  </a:rPr>
                  <a:t>2</a:t>
                </a:r>
                <a:r>
                  <a:rPr lang="en-US" sz="2400" dirty="0">
                    <a:solidFill>
                      <a:srgbClr val="0000FF"/>
                    </a:solidFill>
                    <a:latin typeface="Times New Roman" panose="02020603050405020304" pitchFamily="18" charset="0"/>
                    <a:cs typeface="Times New Roman" panose="02020603050405020304" pitchFamily="18" charset="0"/>
                  </a:rPr>
                  <a:t> n </a:t>
                </a:r>
                <a:r>
                  <a:rPr lang="en-US" sz="2400" baseline="-25000" dirty="0">
                    <a:solidFill>
                      <a:srgbClr val="0000FF"/>
                    </a:solidFill>
                    <a:latin typeface="Times New Roman" panose="02020603050405020304" pitchFamily="18"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 + 1 , for a large k, 2</a:t>
                </a:r>
                <a:r>
                  <a:rPr lang="en-US" sz="2400" baseline="30000" dirty="0">
                    <a:solidFill>
                      <a:srgbClr val="0000FF"/>
                    </a:solidFill>
                    <a:latin typeface="Times New Roman" panose="02020603050405020304" pitchFamily="18" charset="0"/>
                    <a:cs typeface="Times New Roman" panose="02020603050405020304" pitchFamily="18" charset="0"/>
                  </a:rPr>
                  <a:t>k</a:t>
                </a:r>
                <a:r>
                  <a:rPr lang="en-US" sz="24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solidFill>
                      <a:srgbClr val="0000FF"/>
                    </a:solidFill>
                    <a:latin typeface="Times New Roman" panose="02020603050405020304" pitchFamily="18" charset="0"/>
                    <a:cs typeface="Times New Roman" panose="02020603050405020304" pitchFamily="18" charset="0"/>
                  </a:rPr>
                  <a:t>n.</a:t>
                </a:r>
              </a:p>
              <a:p>
                <a:r>
                  <a:rPr lang="en-US" sz="2400" dirty="0">
                    <a:solidFill>
                      <a:srgbClr val="0000FF"/>
                    </a:solidFill>
                    <a:latin typeface="Times New Roman" panose="02020603050405020304" pitchFamily="18" charset="0"/>
                    <a:cs typeface="Times New Roman" panose="02020603050405020304" pitchFamily="18" charset="0"/>
                  </a:rPr>
                  <a:t>It can compute via T(n) = T(</a:t>
                </a:r>
                <a:r>
                  <a:rPr lang="en-US" altLang="en-US" sz="2400" spc="-100" baseline="-300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alt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n/2</a:t>
                </a:r>
                <a:r>
                  <a:rPr lang="en-US" altLang="en-US" sz="2400" spc="-100" baseline="-300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 + 1, where n = 2</a:t>
                </a:r>
                <a:r>
                  <a:rPr lang="en-US" sz="2400" baseline="30000" dirty="0">
                    <a:solidFill>
                      <a:srgbClr val="0000FF"/>
                    </a:solidFill>
                    <a:latin typeface="Times New Roman" panose="02020603050405020304" pitchFamily="18" charset="0"/>
                    <a:cs typeface="Times New Roman" panose="02020603050405020304" pitchFamily="18" charset="0"/>
                  </a:rPr>
                  <a:t>k</a:t>
                </a:r>
                <a:r>
                  <a:rPr lang="en-US" sz="2400" dirty="0">
                    <a:solidFill>
                      <a:srgbClr val="0000FF"/>
                    </a:solidFill>
                    <a:latin typeface="Times New Roman" panose="02020603050405020304" pitchFamily="18" charset="0"/>
                    <a:cs typeface="Times New Roman" panose="02020603050405020304" pitchFamily="18" charset="0"/>
                  </a:rPr>
                  <a:t>.</a:t>
                </a:r>
                <a:endParaRPr lang="en-US" altLang="en-US" sz="2400" spc="-100" dirty="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373674" y="743913"/>
                <a:ext cx="9536412" cy="6058005"/>
              </a:xfrm>
              <a:prstGeom prst="rect">
                <a:avLst/>
              </a:prstGeom>
              <a:blipFill>
                <a:blip r:embed="rId2"/>
                <a:stretch>
                  <a:fillRect l="-1278" t="-1006" b="-1408"/>
                </a:stretch>
              </a:blipFill>
            </p:spPr>
            <p:txBody>
              <a:bodyPr/>
              <a:lstStyle/>
              <a:p>
                <a:r>
                  <a:rPr lang="en-US">
                    <a:noFill/>
                  </a:rPr>
                  <a:t> </a:t>
                </a:r>
              </a:p>
            </p:txBody>
          </p:sp>
        </mc:Fallback>
      </mc:AlternateContent>
      <p:sp>
        <p:nvSpPr>
          <p:cNvPr id="8" name="Rectangle 6"/>
          <p:cNvSpPr>
            <a:spLocks noChangeArrowheads="1"/>
          </p:cNvSpPr>
          <p:nvPr/>
        </p:nvSpPr>
        <p:spPr bwMode="auto">
          <a:xfrm>
            <a:off x="241540" y="5177235"/>
            <a:ext cx="20313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A215D02F-0739-45A8-A61A-80E8AEEB4176}"/>
              </a:ext>
            </a:extLst>
          </p:cNvPr>
          <p:cNvSpPr/>
          <p:nvPr/>
        </p:nvSpPr>
        <p:spPr>
          <a:xfrm>
            <a:off x="6916813" y="5474922"/>
            <a:ext cx="3993273" cy="369332"/>
          </a:xfrm>
          <a:prstGeom prst="rect">
            <a:avLst/>
          </a:prstGeom>
        </p:spPr>
        <p:txBody>
          <a:bodyPr wrap="none">
            <a:spAutoFit/>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Requires four bits  to encode 15 as </a:t>
            </a:r>
            <a:r>
              <a:rPr lang="en-US" u="sng" dirty="0">
                <a:latin typeface="Times New Roman" panose="02020603050405020304" pitchFamily="18" charset="0"/>
                <a:ea typeface="Calibri" panose="020F0502020204030204" pitchFamily="34" charset="0"/>
                <a:cs typeface="Times New Roman" panose="02020603050405020304" pitchFamily="18" charset="0"/>
              </a:rPr>
              <a:t>1111</a:t>
            </a: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p>
        </p:txBody>
      </p:sp>
      <p:sp>
        <p:nvSpPr>
          <p:cNvPr id="4" name="TextBox 3">
            <a:extLst>
              <a:ext uri="{FF2B5EF4-FFF2-40B4-BE49-F238E27FC236}">
                <a16:creationId xmlns:a16="http://schemas.microsoft.com/office/drawing/2014/main" id="{382B431B-55A5-431F-811F-DAD246DAD4F1}"/>
              </a:ext>
            </a:extLst>
          </p:cNvPr>
          <p:cNvSpPr txBox="1"/>
          <p:nvPr/>
        </p:nvSpPr>
        <p:spPr>
          <a:xfrm>
            <a:off x="26445" y="4130794"/>
            <a:ext cx="2272937"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Number of executions of </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&gt; </a:t>
            </a:r>
            <a:r>
              <a:rPr lang="en-US" dirty="0"/>
              <a:t>is 4 times.</a:t>
            </a:r>
          </a:p>
          <a:p>
            <a:r>
              <a:rPr lang="en-US" dirty="0"/>
              <a:t>Number of executions of </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a:t>
            </a:r>
            <a:r>
              <a:rPr lang="en-US" dirty="0"/>
              <a:t> is 3 times.</a:t>
            </a:r>
          </a:p>
        </p:txBody>
      </p:sp>
      <p:graphicFrame>
        <p:nvGraphicFramePr>
          <p:cNvPr id="6" name="Table 6">
            <a:extLst>
              <a:ext uri="{FF2B5EF4-FFF2-40B4-BE49-F238E27FC236}">
                <a16:creationId xmlns:a16="http://schemas.microsoft.com/office/drawing/2014/main" id="{B2E5221A-D590-4D36-A9A0-010EB3D72410}"/>
              </a:ext>
            </a:extLst>
          </p:cNvPr>
          <p:cNvGraphicFramePr>
            <a:graphicFrameLocks noGrp="1"/>
          </p:cNvGraphicFramePr>
          <p:nvPr/>
        </p:nvGraphicFramePr>
        <p:xfrm>
          <a:off x="6438648" y="4286202"/>
          <a:ext cx="5328744" cy="1188720"/>
        </p:xfrm>
        <a:graphic>
          <a:graphicData uri="http://schemas.openxmlformats.org/drawingml/2006/table">
            <a:tbl>
              <a:tblPr firstRow="1" bandRow="1">
                <a:tableStyleId>{5C22544A-7EE6-4342-B048-85BDC9FD1C3A}</a:tableStyleId>
              </a:tblPr>
              <a:tblGrid>
                <a:gridCol w="873566">
                  <a:extLst>
                    <a:ext uri="{9D8B030D-6E8A-4147-A177-3AD203B41FA5}">
                      <a16:colId xmlns:a16="http://schemas.microsoft.com/office/drawing/2014/main" val="423761650"/>
                    </a:ext>
                  </a:extLst>
                </a:gridCol>
                <a:gridCol w="990040">
                  <a:extLst>
                    <a:ext uri="{9D8B030D-6E8A-4147-A177-3AD203B41FA5}">
                      <a16:colId xmlns:a16="http://schemas.microsoft.com/office/drawing/2014/main" val="3440527030"/>
                    </a:ext>
                  </a:extLst>
                </a:gridCol>
                <a:gridCol w="892979">
                  <a:extLst>
                    <a:ext uri="{9D8B030D-6E8A-4147-A177-3AD203B41FA5}">
                      <a16:colId xmlns:a16="http://schemas.microsoft.com/office/drawing/2014/main" val="705924636"/>
                    </a:ext>
                  </a:extLst>
                </a:gridCol>
                <a:gridCol w="844447">
                  <a:extLst>
                    <a:ext uri="{9D8B030D-6E8A-4147-A177-3AD203B41FA5}">
                      <a16:colId xmlns:a16="http://schemas.microsoft.com/office/drawing/2014/main" val="4168654198"/>
                    </a:ext>
                  </a:extLst>
                </a:gridCol>
                <a:gridCol w="1727712">
                  <a:extLst>
                    <a:ext uri="{9D8B030D-6E8A-4147-A177-3AD203B41FA5}">
                      <a16:colId xmlns:a16="http://schemas.microsoft.com/office/drawing/2014/main" val="2742839680"/>
                    </a:ext>
                  </a:extLst>
                </a:gridCol>
              </a:tblGrid>
              <a:tr h="319296">
                <a:tc>
                  <a:txBody>
                    <a:bodyPr/>
                    <a:lstStyle/>
                    <a:p>
                      <a:r>
                        <a:rPr lang="en-US" sz="2000" b="0" dirty="0">
                          <a:solidFill>
                            <a:schemeClr val="tx1"/>
                          </a:solidFill>
                        </a:rPr>
                        <a:t>(n &gt;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0" dirty="0">
                          <a:solidFill>
                            <a:srgbClr val="0000FF"/>
                          </a:solidFill>
                        </a:rPr>
                        <a:t>15 &gt;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FF"/>
                          </a:solidFill>
                          <a:effectLst/>
                          <a:uLnTx/>
                          <a:uFillTx/>
                          <a:latin typeface="Calibri" panose="020F0502020204030204"/>
                          <a:ea typeface="+mn-ea"/>
                          <a:cs typeface="+mn-cs"/>
                        </a:rPr>
                        <a:t>7 &gt;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FF"/>
                          </a:solidFill>
                          <a:effectLst/>
                          <a:uLnTx/>
                          <a:uFillTx/>
                          <a:latin typeface="Calibri" panose="020F0502020204030204"/>
                          <a:ea typeface="+mn-ea"/>
                          <a:cs typeface="+mn-cs"/>
                        </a:rPr>
                        <a:t>3 &gt;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0" dirty="0">
                          <a:solidFill>
                            <a:srgbClr val="0000FF"/>
                          </a:solidFill>
                        </a:rPr>
                        <a:t>1 &gt; 1 (false)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04061784"/>
                  </a:ext>
                </a:extLst>
              </a:tr>
              <a:tr h="319296">
                <a:tc>
                  <a:txBody>
                    <a:bodyPr/>
                    <a:lstStyle/>
                    <a:p>
                      <a:r>
                        <a:rPr lang="en-US" sz="2000" b="0" dirty="0">
                          <a:solidFill>
                            <a:srgbClr val="0000FF"/>
                          </a:solidFill>
                        </a:rPr>
                        <a:t>k = 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0" dirty="0">
                          <a:solidFill>
                            <a:srgbClr val="0000FF"/>
                          </a:solidFill>
                        </a:rPr>
                        <a:t>k =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FF"/>
                          </a:solidFill>
                          <a:effectLst/>
                          <a:uLnTx/>
                          <a:uFillTx/>
                          <a:latin typeface="Calibri" panose="020F0502020204030204"/>
                          <a:ea typeface="+mn-ea"/>
                          <a:cs typeface="+mn-cs"/>
                        </a:rPr>
                        <a:t>k =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FF"/>
                          </a:solidFill>
                          <a:effectLst/>
                          <a:uLnTx/>
                          <a:uFillTx/>
                          <a:latin typeface="Calibri" panose="020F0502020204030204"/>
                          <a:ea typeface="+mn-ea"/>
                          <a:cs typeface="+mn-cs"/>
                        </a:rPr>
                        <a:t>k =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0" dirty="0" err="1">
                          <a:solidFill>
                            <a:srgbClr val="0000FF"/>
                          </a:solidFill>
                        </a:rPr>
                        <a:t>exitWhile</a:t>
                      </a:r>
                      <a:r>
                        <a:rPr lang="en-US" sz="1800" b="0" dirty="0">
                          <a:solidFill>
                            <a:srgbClr val="0000FF"/>
                          </a:solidFill>
                        </a:rPr>
                        <a:t> at n=1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29861146"/>
                  </a:ext>
                </a:extLst>
              </a:tr>
              <a:tr h="3192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rgbClr val="0000FF"/>
                          </a:solidFill>
                        </a:rPr>
                        <a:t>n =15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en-US" sz="2000" baseline="-30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alt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15/2</a:t>
                      </a:r>
                      <a:r>
                        <a:rPr lang="en-US" altLang="en-US" sz="2000" baseline="-30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alt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endParaRPr lang="en-US" sz="2000"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en-US" sz="2000" baseline="-30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alt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7/2</a:t>
                      </a:r>
                      <a:r>
                        <a:rPr lang="en-US" altLang="en-US" sz="2000" baseline="-30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alt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endParaRPr lang="en-US" sz="2000"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000" baseline="-30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alt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3/2</a:t>
                      </a:r>
                      <a:r>
                        <a:rPr lang="en-US" altLang="en-US" sz="2000" baseline="-30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alt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0" dirty="0">
                          <a:solidFill>
                            <a:srgbClr val="0000FF"/>
                          </a:solidFill>
                        </a:rPr>
                        <a:t>return count =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37631669"/>
                  </a:ext>
                </a:extLst>
              </a:tr>
            </a:tbl>
          </a:graphicData>
        </a:graphic>
      </p:graphicFrame>
    </p:spTree>
    <p:extLst>
      <p:ext uri="{BB962C8B-B14F-4D97-AF65-F5344CB8AC3E}">
        <p14:creationId xmlns:p14="http://schemas.microsoft.com/office/powerpoint/2010/main" val="30449700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9">
            <a:extLst>
              <a:ext uri="{FF2B5EF4-FFF2-40B4-BE49-F238E27FC236}">
                <a16:creationId xmlns:a16="http://schemas.microsoft.com/office/drawing/2014/main" id="{540D8292-775A-4751-ADA1-2130EE6234D4}"/>
              </a:ext>
            </a:extLst>
          </p:cNvPr>
          <p:cNvSpPr txBox="1"/>
          <p:nvPr/>
        </p:nvSpPr>
        <p:spPr>
          <a:xfrm>
            <a:off x="1166584" y="2098585"/>
            <a:ext cx="10101780" cy="2242505"/>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2025569" y="897538"/>
            <a:ext cx="8485677" cy="5509200"/>
          </a:xfrm>
          <a:prstGeom prst="rect">
            <a:avLst/>
          </a:prstGeom>
        </p:spPr>
        <p:txBody>
          <a:bodyPr wrap="square">
            <a:spAutoFit/>
          </a:bodyPr>
          <a:lstStyle/>
          <a:p>
            <a:pPr>
              <a:spcAft>
                <a:spcPts val="1800"/>
              </a:spcAft>
            </a:pPr>
            <a:r>
              <a:rPr lang="en-US" sz="2800" dirty="0">
                <a:cs typeface="Times New Roman" panose="02020603050405020304" pitchFamily="18" charset="0"/>
              </a:rPr>
              <a:t>Analysis Framework</a:t>
            </a:r>
            <a:endParaRPr lang="en-US" sz="2400" dirty="0">
              <a:latin typeface="Times New Roman" panose="02020603050405020304" pitchFamily="18" charset="0"/>
              <a:cs typeface="Times New Roman" panose="02020603050405020304" pitchFamily="18" charset="0"/>
            </a:endParaRPr>
          </a:p>
          <a:p>
            <a:pPr marL="457200" lvl="0" indent="-457200">
              <a:spcAft>
                <a:spcPts val="1200"/>
              </a:spcAft>
              <a:buFont typeface="+mj-lt"/>
              <a:buAutoNum type="arabicPeriod"/>
            </a:pPr>
            <a:r>
              <a:rPr lang="en-US" sz="2400" dirty="0">
                <a:solidFill>
                  <a:srgbClr val="0000FF"/>
                </a:solidFill>
                <a:latin typeface="Times New Roman" panose="02020603050405020304" pitchFamily="18" charset="0"/>
                <a:cs typeface="Times New Roman" panose="02020603050405020304" pitchFamily="18" charset="0"/>
              </a:rPr>
              <a:t>Measuring an input’s size:</a:t>
            </a:r>
          </a:p>
          <a:p>
            <a:pPr marL="914400" lvl="1" indent="-457200">
              <a:spcAft>
                <a:spcPts val="12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The input </a:t>
            </a:r>
            <a:r>
              <a:rPr lang="en-US" sz="2400" dirty="0">
                <a:latin typeface="Times New Roman" panose="02020603050405020304" pitchFamily="18" charset="0"/>
                <a:cs typeface="Times New Roman" panose="02020603050405020304" pitchFamily="18" charset="0"/>
              </a:rPr>
              <a:t>for this algorithm </a:t>
            </a:r>
            <a:r>
              <a:rPr lang="en-US" sz="2400" dirty="0">
                <a:solidFill>
                  <a:srgbClr val="0000FF"/>
                </a:solidFill>
                <a:latin typeface="Times New Roman" panose="02020603050405020304" pitchFamily="18" charset="0"/>
                <a:cs typeface="Times New Roman" panose="02020603050405020304" pitchFamily="18" charset="0"/>
              </a:rPr>
              <a:t>is an integer n</a:t>
            </a:r>
            <a:r>
              <a:rPr lang="en-US" sz="2400" dirty="0">
                <a:latin typeface="Times New Roman" panose="02020603050405020304" pitchFamily="18" charset="0"/>
                <a:cs typeface="Times New Roman" panose="02020603050405020304" pitchFamily="18" charset="0"/>
              </a:rPr>
              <a:t>. </a:t>
            </a:r>
          </a:p>
          <a:p>
            <a:pPr marL="914400" lvl="1" indent="-457200">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t>
            </a:r>
            <a:r>
              <a:rPr lang="en-US" sz="2400" dirty="0">
                <a:solidFill>
                  <a:srgbClr val="0000FF"/>
                </a:solidFill>
                <a:latin typeface="Times New Roman" panose="02020603050405020304" pitchFamily="18" charset="0"/>
                <a:cs typeface="Times New Roman" panose="02020603050405020304" pitchFamily="18" charset="0"/>
              </a:rPr>
              <a:t>input size </a:t>
            </a:r>
            <a:r>
              <a:rPr lang="en-US" sz="2400" dirty="0">
                <a:latin typeface="Times New Roman" panose="02020603050405020304" pitchFamily="18" charset="0"/>
                <a:cs typeface="Times New Roman" panose="02020603050405020304" pitchFamily="18" charset="0"/>
              </a:rPr>
              <a:t>is </a:t>
            </a:r>
            <a:r>
              <a:rPr lang="en-US" sz="2400" baseline="-25000" dirty="0">
                <a:solidFill>
                  <a:srgbClr val="0000FF"/>
                </a:solidFill>
                <a:latin typeface="Times New Roman" panose="02020603050405020304" pitchFamily="18"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 log</a:t>
            </a:r>
            <a:r>
              <a:rPr lang="en-US" sz="2400" baseline="-25000" dirty="0">
                <a:solidFill>
                  <a:srgbClr val="0000FF"/>
                </a:solidFill>
                <a:latin typeface="Times New Roman" panose="02020603050405020304" pitchFamily="18" charset="0"/>
                <a:cs typeface="Times New Roman" panose="02020603050405020304" pitchFamily="18" charset="0"/>
              </a:rPr>
              <a:t>2</a:t>
            </a:r>
            <a:r>
              <a:rPr lang="en-US" sz="2400" dirty="0">
                <a:solidFill>
                  <a:srgbClr val="0000FF"/>
                </a:solidFill>
                <a:latin typeface="Times New Roman" panose="02020603050405020304" pitchFamily="18" charset="0"/>
                <a:cs typeface="Times New Roman" panose="02020603050405020304" pitchFamily="18" charset="0"/>
              </a:rPr>
              <a:t> n </a:t>
            </a:r>
            <a:r>
              <a:rPr lang="en-US" sz="2400" baseline="-25000" dirty="0">
                <a:solidFill>
                  <a:srgbClr val="0000FF"/>
                </a:solidFill>
                <a:latin typeface="Times New Roman" panose="02020603050405020304" pitchFamily="18"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 + 1.</a:t>
            </a:r>
            <a:endParaRPr lang="en-US" sz="2400" dirty="0">
              <a:latin typeface="Times New Roman" panose="02020603050405020304" pitchFamily="18" charset="0"/>
              <a:cs typeface="Times New Roman" panose="02020603050405020304" pitchFamily="18" charset="0"/>
            </a:endParaRPr>
          </a:p>
          <a:p>
            <a:pPr marL="1371600" lvl="2" indent="-457200">
              <a:spcAft>
                <a:spcPts val="18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Define the </a:t>
            </a:r>
            <a:r>
              <a:rPr lang="en-US" sz="2400" i="1" dirty="0">
                <a:solidFill>
                  <a:srgbClr val="0000FF"/>
                </a:solidFill>
                <a:latin typeface="Times New Roman" panose="02020603050405020304" pitchFamily="18" charset="0"/>
                <a:cs typeface="Times New Roman" panose="02020603050405020304" pitchFamily="18" charset="0"/>
              </a:rPr>
              <a:t>input size</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as the number of symbols (i.e., binary digits (bits)) used for the encoding a positive integer n</a:t>
            </a:r>
            <a:r>
              <a:rPr lang="en-US" sz="2400" dirty="0">
                <a:solidFill>
                  <a:srgbClr val="0000FF"/>
                </a:solidFill>
                <a:latin typeface="Times New Roman" panose="02020603050405020304" pitchFamily="18" charset="0"/>
                <a:cs typeface="Times New Roman" panose="02020603050405020304" pitchFamily="18" charset="0"/>
              </a:rPr>
              <a:t>.</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Example:</a:t>
            </a:r>
          </a:p>
          <a:p>
            <a:pPr marL="1376363" lvl="2"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n = 15, the input size is </a:t>
            </a:r>
            <a:r>
              <a:rPr lang="en-US" sz="2400" baseline="-250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log</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15 </a:t>
            </a:r>
            <a:r>
              <a:rPr lang="en-US" sz="2400" baseline="-250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+ 1 = 3 + 1 bits. i.e., 15 in binary representation is 1111</a:t>
            </a:r>
            <a:r>
              <a:rPr lang="en-US" sz="2400" baseline="-25000" dirty="0">
                <a:latin typeface="Times New Roman" panose="02020603050405020304" pitchFamily="18" charset="0"/>
                <a:cs typeface="Times New Roman" panose="02020603050405020304" pitchFamily="18" charset="0"/>
              </a:rPr>
              <a:t>2</a:t>
            </a:r>
          </a:p>
          <a:p>
            <a:pPr marL="1376363" lvl="2"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n = 16, the input size is </a:t>
            </a:r>
            <a:r>
              <a:rPr lang="en-US" sz="2400" baseline="-250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log</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16 </a:t>
            </a:r>
            <a:r>
              <a:rPr lang="en-US" sz="2400" baseline="-250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+ 1 = 4 + 1 bits. i.e., 16 in binary representation is 10000</a:t>
            </a:r>
            <a:r>
              <a:rPr lang="en-US" sz="2400" baseline="-25000" dirty="0">
                <a:latin typeface="Times New Roman" panose="02020603050405020304" pitchFamily="18" charset="0"/>
                <a:cs typeface="Times New Roman" panose="02020603050405020304" pitchFamily="18" charset="0"/>
              </a:rPr>
              <a:t>2</a:t>
            </a:r>
            <a:endParaRPr lang="en-US" sz="2400" dirty="0"/>
          </a:p>
        </p:txBody>
      </p:sp>
    </p:spTree>
    <p:extLst>
      <p:ext uri="{BB962C8B-B14F-4D97-AF65-F5344CB8AC3E}">
        <p14:creationId xmlns:p14="http://schemas.microsoft.com/office/powerpoint/2010/main" val="32783123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9">
            <a:extLst>
              <a:ext uri="{FF2B5EF4-FFF2-40B4-BE49-F238E27FC236}">
                <a16:creationId xmlns:a16="http://schemas.microsoft.com/office/drawing/2014/main" id="{BF789BB0-0729-4388-99E1-895301F7B64F}"/>
              </a:ext>
            </a:extLst>
          </p:cNvPr>
          <p:cNvSpPr txBox="1"/>
          <p:nvPr/>
        </p:nvSpPr>
        <p:spPr>
          <a:xfrm>
            <a:off x="1166584" y="3803940"/>
            <a:ext cx="9935525" cy="217789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 name="TextBox 9">
            <a:extLst>
              <a:ext uri="{FF2B5EF4-FFF2-40B4-BE49-F238E27FC236}">
                <a16:creationId xmlns:a16="http://schemas.microsoft.com/office/drawing/2014/main" id="{540D8292-775A-4751-ADA1-2130EE6234D4}"/>
              </a:ext>
            </a:extLst>
          </p:cNvPr>
          <p:cNvSpPr txBox="1"/>
          <p:nvPr/>
        </p:nvSpPr>
        <p:spPr>
          <a:xfrm>
            <a:off x="1166584" y="1235676"/>
            <a:ext cx="9858831" cy="2409567"/>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276208" y="425470"/>
            <a:ext cx="9380024" cy="6432530"/>
          </a:xfrm>
          <a:prstGeom prst="rect">
            <a:avLst/>
          </a:prstGeom>
        </p:spPr>
        <p:txBody>
          <a:bodyPr wrap="square">
            <a:spAutoFit/>
          </a:bodyPr>
          <a:lstStyle/>
          <a:p>
            <a:r>
              <a:rPr lang="en-US" sz="2800" dirty="0">
                <a:cs typeface="Times New Roman" panose="02020603050405020304" pitchFamily="18" charset="0"/>
              </a:rPr>
              <a:t>Analysis Framework </a:t>
            </a:r>
          </a:p>
          <a:p>
            <a:r>
              <a:rPr lang="en-US" sz="2400" dirty="0">
                <a:latin typeface="Times New Roman" panose="02020603050405020304" pitchFamily="18" charset="0"/>
                <a:cs typeface="Times New Roman" panose="02020603050405020304" pitchFamily="18" charset="0"/>
              </a:rPr>
              <a:t>	</a:t>
            </a:r>
            <a:r>
              <a:rPr lang="en-US" sz="2400" b="1" dirty="0"/>
              <a:t> </a:t>
            </a:r>
            <a:endParaRPr lang="en-US" sz="2400" dirty="0"/>
          </a:p>
          <a:p>
            <a:pPr lvl="0"/>
            <a:r>
              <a:rPr lang="en-US" sz="2400" dirty="0">
                <a:latin typeface="Times New Roman" panose="02020603050405020304" pitchFamily="18" charset="0"/>
                <a:cs typeface="Times New Roman" panose="02020603050405020304" pitchFamily="18" charset="0"/>
              </a:rPr>
              <a:t>2.   Units for measuring running time</a:t>
            </a:r>
          </a:p>
          <a:p>
            <a:pPr marL="914400" lvl="1"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most frequently executed operation: </a:t>
            </a:r>
          </a:p>
          <a:p>
            <a:pPr marL="1257300" lvl="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t>
            </a:r>
            <a:r>
              <a:rPr lang="en-US" sz="2400" dirty="0">
                <a:solidFill>
                  <a:srgbClr val="0000FF"/>
                </a:solidFill>
                <a:latin typeface="Times New Roman" panose="02020603050405020304" pitchFamily="18" charset="0"/>
                <a:cs typeface="Times New Roman" panose="02020603050405020304" pitchFamily="18" charset="0"/>
              </a:rPr>
              <a:t>comparison  </a:t>
            </a:r>
            <a:r>
              <a:rPr lang="en-US" sz="2400" b="1" dirty="0">
                <a:solidFill>
                  <a:srgbClr val="0000FF"/>
                </a:solidFill>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n &gt; 1 </a:t>
            </a:r>
            <a:r>
              <a:rPr lang="en-US" sz="2400" dirty="0">
                <a:latin typeface="Times New Roman" panose="02020603050405020304" pitchFamily="18" charset="0"/>
                <a:cs typeface="Times New Roman" panose="02020603050405020304" pitchFamily="18" charset="0"/>
              </a:rPr>
              <a:t> </a:t>
            </a:r>
          </a:p>
          <a:p>
            <a:pPr marL="1714500" lvl="3"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determines whether the loop’s body is to be executed.</a:t>
            </a:r>
          </a:p>
          <a:p>
            <a:pPr marL="1257300" lvl="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number of times the </a:t>
            </a:r>
            <a:r>
              <a:rPr lang="en-US" sz="2400" dirty="0">
                <a:solidFill>
                  <a:srgbClr val="0000FF"/>
                </a:solidFill>
                <a:latin typeface="Times New Roman" panose="02020603050405020304" pitchFamily="18" charset="0"/>
                <a:cs typeface="Times New Roman" panose="02020603050405020304" pitchFamily="18" charset="0"/>
              </a:rPr>
              <a:t>comparison</a:t>
            </a:r>
            <a:r>
              <a:rPr lang="en-US" sz="2400" dirty="0">
                <a:latin typeface="Times New Roman" panose="02020603050405020304" pitchFamily="18" charset="0"/>
                <a:cs typeface="Times New Roman" panose="02020603050405020304" pitchFamily="18" charset="0"/>
              </a:rPr>
              <a:t> is to be executed =  </a:t>
            </a:r>
            <a:r>
              <a:rPr lang="en-US" sz="2400" dirty="0">
                <a:solidFill>
                  <a:srgbClr val="0000FF"/>
                </a:solidFill>
                <a:latin typeface="Times New Roman" panose="02020603050405020304" pitchFamily="18" charset="0"/>
                <a:cs typeface="Times New Roman" panose="02020603050405020304" pitchFamily="18" charset="0"/>
              </a:rPr>
              <a:t>the number of repetitions of the loop’s body </a:t>
            </a:r>
            <a:r>
              <a:rPr lang="en-US" sz="2400" dirty="0">
                <a:latin typeface="Times New Roman" panose="02020603050405020304" pitchFamily="18" charset="0"/>
                <a:cs typeface="Times New Roman" panose="02020603050405020304" pitchFamily="18" charset="0"/>
              </a:rPr>
              <a:t>+ 1. </a:t>
            </a:r>
          </a:p>
          <a:p>
            <a:pPr lvl="1"/>
            <a:r>
              <a:rPr lang="en-US" sz="2400" dirty="0">
                <a:latin typeface="Times New Roman" panose="02020603050405020304" pitchFamily="18" charset="0"/>
                <a:cs typeface="Times New Roman" panose="02020603050405020304" pitchFamily="18" charset="0"/>
              </a:rPr>
              <a:t> </a:t>
            </a:r>
          </a:p>
          <a:p>
            <a:pPr marL="914400" lvl="1"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the loop’s variable (i.e., n):</a:t>
            </a:r>
          </a:p>
          <a:p>
            <a:pPr marL="1257300" lvl="2" indent="-342900">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The value of n is about halved on each repetition of the loop </a:t>
            </a:r>
            <a:r>
              <a:rPr lang="en-US" sz="2400" dirty="0">
                <a:latin typeface="Times New Roman" panose="02020603050405020304" pitchFamily="18" charset="0"/>
                <a:cs typeface="Times New Roman" panose="02020603050405020304" pitchFamily="18" charset="0"/>
              </a:rPr>
              <a:t>(i.e., n ← </a:t>
            </a:r>
            <a:r>
              <a:rPr lang="en-US" sz="2400" baseline="-250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n/2</a:t>
            </a:r>
            <a:r>
              <a:rPr lang="en-US" sz="2400" baseline="-250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 where 2</a:t>
            </a:r>
            <a:r>
              <a:rPr lang="en-US" sz="2400" baseline="30000" dirty="0">
                <a:solidFill>
                  <a:srgbClr val="0000FF"/>
                </a:solidFill>
                <a:latin typeface="Times New Roman" panose="02020603050405020304" pitchFamily="18" charset="0"/>
                <a:cs typeface="Times New Roman" panose="02020603050405020304" pitchFamily="18" charset="0"/>
              </a:rPr>
              <a:t>k-1</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 n &lt; 2</a:t>
            </a:r>
            <a:r>
              <a:rPr lang="en-US" sz="2400" baseline="30000" dirty="0">
                <a:solidFill>
                  <a:srgbClr val="0000FF"/>
                </a:solidFill>
                <a:latin typeface="Times New Roman" panose="02020603050405020304" pitchFamily="18" charset="0"/>
                <a:cs typeface="Times New Roman" panose="02020603050405020304" pitchFamily="18" charset="0"/>
              </a:rPr>
              <a:t>k</a:t>
            </a:r>
            <a:r>
              <a:rPr lang="en-US" sz="2400" dirty="0">
                <a:solidFill>
                  <a:srgbClr val="0000FF"/>
                </a:solidFill>
                <a:latin typeface="Times New Roman" panose="02020603050405020304" pitchFamily="18" charset="0"/>
                <a:cs typeface="Times New Roman" panose="02020603050405020304" pitchFamily="18" charset="0"/>
              </a:rPr>
              <a:t> and k is the number of times dividing by 2.</a:t>
            </a:r>
          </a:p>
          <a:p>
            <a:pPr marL="1257300" lvl="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number of times the loop to be executed </a:t>
            </a:r>
            <a:r>
              <a:rPr lang="en-US" sz="2400" dirty="0">
                <a:solidFill>
                  <a:srgbClr val="0000FF"/>
                </a:solidFill>
                <a:latin typeface="Times New Roman" panose="02020603050405020304" pitchFamily="18" charset="0"/>
                <a:cs typeface="Times New Roman" panose="02020603050405020304" pitchFamily="18" charset="0"/>
              </a:rPr>
              <a:t>would be about      </a:t>
            </a:r>
            <a:r>
              <a:rPr lang="en-US" sz="2400" baseline="-25000" dirty="0">
                <a:solidFill>
                  <a:srgbClr val="0000FF"/>
                </a:solidFill>
                <a:latin typeface="Times New Roman" panose="02020603050405020304" pitchFamily="18"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 log</a:t>
            </a:r>
            <a:r>
              <a:rPr lang="en-US" sz="2400" baseline="-25000" dirty="0">
                <a:solidFill>
                  <a:srgbClr val="0000FF"/>
                </a:solidFill>
                <a:latin typeface="Times New Roman" panose="02020603050405020304" pitchFamily="18" charset="0"/>
                <a:cs typeface="Times New Roman" panose="02020603050405020304" pitchFamily="18" charset="0"/>
              </a:rPr>
              <a:t>2</a:t>
            </a:r>
            <a:r>
              <a:rPr lang="en-US" sz="2400" dirty="0">
                <a:solidFill>
                  <a:srgbClr val="0000FF"/>
                </a:solidFill>
                <a:latin typeface="Times New Roman" panose="02020603050405020304" pitchFamily="18" charset="0"/>
                <a:cs typeface="Times New Roman" panose="02020603050405020304" pitchFamily="18" charset="0"/>
              </a:rPr>
              <a:t> n </a:t>
            </a:r>
            <a:r>
              <a:rPr lang="en-US" sz="2400" baseline="-25000" dirty="0">
                <a:solidFill>
                  <a:srgbClr val="0000FF"/>
                </a:solidFill>
                <a:latin typeface="Times New Roman" panose="02020603050405020304" pitchFamily="18"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 + 1.  </a:t>
            </a:r>
          </a:p>
          <a:p>
            <a:pPr marL="1714500" lvl="3" indent="-342900">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[i.e., 2</a:t>
            </a:r>
            <a:r>
              <a:rPr lang="en-US" sz="2400" baseline="30000" dirty="0">
                <a:solidFill>
                  <a:srgbClr val="0000FF"/>
                </a:solidFill>
                <a:latin typeface="Times New Roman" panose="02020603050405020304" pitchFamily="18" charset="0"/>
                <a:cs typeface="Times New Roman" panose="02020603050405020304" pitchFamily="18" charset="0"/>
              </a:rPr>
              <a:t>k-1</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 n &lt; 2</a:t>
            </a:r>
            <a:r>
              <a:rPr lang="en-US" sz="2400" baseline="30000" dirty="0">
                <a:solidFill>
                  <a:srgbClr val="0000FF"/>
                </a:solidFill>
                <a:latin typeface="Times New Roman" panose="02020603050405020304" pitchFamily="18" charset="0"/>
                <a:cs typeface="Times New Roman" panose="02020603050405020304" pitchFamily="18" charset="0"/>
              </a:rPr>
              <a:t>k</a:t>
            </a:r>
            <a:r>
              <a:rPr lang="en-US" sz="2400" dirty="0">
                <a:solidFill>
                  <a:srgbClr val="0000FF"/>
                </a:solidFill>
                <a:latin typeface="Times New Roman" panose="02020603050405020304" pitchFamily="18" charset="0"/>
                <a:cs typeface="Times New Roman" panose="02020603050405020304" pitchFamily="18" charset="0"/>
              </a:rPr>
              <a:t>,  then  (k-1) log</a:t>
            </a:r>
            <a:r>
              <a:rPr lang="en-US" sz="2400" baseline="-25000" dirty="0">
                <a:solidFill>
                  <a:srgbClr val="0000FF"/>
                </a:solidFill>
                <a:latin typeface="Times New Roman" panose="02020603050405020304" pitchFamily="18" charset="0"/>
                <a:cs typeface="Times New Roman" panose="02020603050405020304" pitchFamily="18" charset="0"/>
              </a:rPr>
              <a:t>2</a:t>
            </a:r>
            <a:r>
              <a:rPr lang="en-US" sz="2400" dirty="0">
                <a:solidFill>
                  <a:srgbClr val="0000FF"/>
                </a:solidFill>
                <a:latin typeface="Times New Roman" panose="02020603050405020304" pitchFamily="18" charset="0"/>
                <a:cs typeface="Times New Roman" panose="02020603050405020304" pitchFamily="18" charset="0"/>
              </a:rPr>
              <a:t>2</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 log</a:t>
            </a:r>
            <a:r>
              <a:rPr lang="en-US" sz="2400" baseline="-25000" dirty="0">
                <a:solidFill>
                  <a:srgbClr val="0000FF"/>
                </a:solidFill>
                <a:latin typeface="Times New Roman" panose="02020603050405020304" pitchFamily="18" charset="0"/>
                <a:cs typeface="Times New Roman" panose="02020603050405020304" pitchFamily="18" charset="0"/>
              </a:rPr>
              <a:t>2</a:t>
            </a:r>
            <a:r>
              <a:rPr lang="en-US" sz="2400" dirty="0">
                <a:solidFill>
                  <a:srgbClr val="0000FF"/>
                </a:solidFill>
                <a:latin typeface="Times New Roman" panose="02020603050405020304" pitchFamily="18" charset="0"/>
                <a:cs typeface="Times New Roman" panose="02020603050405020304" pitchFamily="18" charset="0"/>
              </a:rPr>
              <a:t>n &lt; k log</a:t>
            </a:r>
            <a:r>
              <a:rPr lang="en-US" sz="2400" baseline="-25000" dirty="0">
                <a:solidFill>
                  <a:srgbClr val="0000FF"/>
                </a:solidFill>
                <a:latin typeface="Times New Roman" panose="02020603050405020304" pitchFamily="18" charset="0"/>
                <a:cs typeface="Times New Roman" panose="02020603050405020304" pitchFamily="18" charset="0"/>
              </a:rPr>
              <a:t>2</a:t>
            </a:r>
            <a:r>
              <a:rPr lang="en-US" sz="2400" dirty="0">
                <a:solidFill>
                  <a:srgbClr val="0000FF"/>
                </a:solidFill>
                <a:latin typeface="Times New Roman" panose="02020603050405020304" pitchFamily="18" charset="0"/>
                <a:cs typeface="Times New Roman" panose="02020603050405020304" pitchFamily="18" charset="0"/>
              </a:rPr>
              <a:t>2</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k-1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 log</a:t>
            </a:r>
            <a:r>
              <a:rPr lang="en-US" sz="2400" baseline="-25000" dirty="0">
                <a:solidFill>
                  <a:srgbClr val="0000FF"/>
                </a:solidFill>
                <a:latin typeface="Times New Roman" panose="02020603050405020304" pitchFamily="18" charset="0"/>
                <a:cs typeface="Times New Roman" panose="02020603050405020304" pitchFamily="18" charset="0"/>
              </a:rPr>
              <a:t>2</a:t>
            </a:r>
            <a:r>
              <a:rPr lang="en-US" sz="2400" dirty="0">
                <a:solidFill>
                  <a:srgbClr val="0000FF"/>
                </a:solidFill>
                <a:latin typeface="Times New Roman" panose="02020603050405020304" pitchFamily="18" charset="0"/>
                <a:cs typeface="Times New Roman" panose="02020603050405020304" pitchFamily="18" charset="0"/>
              </a:rPr>
              <a:t>n &lt; k]</a:t>
            </a:r>
          </a:p>
        </p:txBody>
      </p:sp>
      <p:sp>
        <p:nvSpPr>
          <p:cNvPr id="7" name="TextBox 6">
            <a:extLst>
              <a:ext uri="{FF2B5EF4-FFF2-40B4-BE49-F238E27FC236}">
                <a16:creationId xmlns:a16="http://schemas.microsoft.com/office/drawing/2014/main" id="{41F58728-C761-BED2-C91E-57BC0EBE7A8D}"/>
              </a:ext>
            </a:extLst>
          </p:cNvPr>
          <p:cNvSpPr txBox="1"/>
          <p:nvPr/>
        </p:nvSpPr>
        <p:spPr>
          <a:xfrm>
            <a:off x="8547887" y="266773"/>
            <a:ext cx="3166318" cy="1938992"/>
          </a:xfrm>
          <a:prstGeom prst="rect">
            <a:avLst/>
          </a:prstGeom>
          <a:solidFill>
            <a:schemeClr val="accent1">
              <a:lumMod val="20000"/>
              <a:lumOff val="80000"/>
            </a:schemeClr>
          </a:solidFill>
        </p:spPr>
        <p:txBody>
          <a:bodyPr wrap="square">
            <a:spAutoFit/>
          </a:bodyPr>
          <a:lstStyle/>
          <a:p>
            <a:pPr eaLnBrk="0" fontAlgn="base" hangingPunct="0">
              <a:spcBef>
                <a:spcPct val="0"/>
              </a:spcBef>
              <a:spcAft>
                <a:spcPct val="0"/>
              </a:spcAft>
            </a:pPr>
            <a:r>
              <a:rPr lang="en-US" altLang="en-US" sz="2000" spc="-100" dirty="0">
                <a:latin typeface="Consolas" panose="020B0609020204030204" pitchFamily="49" charset="0"/>
                <a:ea typeface="Calibri" panose="020F0502020204030204" pitchFamily="34" charset="0"/>
                <a:cs typeface="Times New Roman" panose="02020603050405020304" pitchFamily="18" charset="0"/>
              </a:rPr>
              <a:t>Algorithm Binary(n)</a:t>
            </a:r>
            <a:endParaRPr lang="en-US" altLang="en-US" sz="2000" spc="-100" dirty="0">
              <a:latin typeface="Consolas" panose="020B0609020204030204" pitchFamily="49" charset="0"/>
              <a:cs typeface="Times New Roman" panose="02020603050405020304" pitchFamily="18" charset="0"/>
            </a:endParaRPr>
          </a:p>
          <a:p>
            <a:pPr lvl="0" indent="457200" eaLnBrk="0" fontAlgn="base" hangingPunct="0">
              <a:spcBef>
                <a:spcPct val="0"/>
              </a:spcBef>
              <a:spcAft>
                <a:spcPct val="0"/>
              </a:spcAft>
            </a:pPr>
            <a:r>
              <a:rPr lang="en-US" altLang="en-US" sz="2000" spc="-100" dirty="0">
                <a:latin typeface="Times New Roman" panose="02020603050405020304" pitchFamily="18" charset="0"/>
                <a:ea typeface="Calibri" panose="020F0502020204030204" pitchFamily="34" charset="0"/>
                <a:cs typeface="Times New Roman" panose="02020603050405020304" pitchFamily="18" charset="0"/>
              </a:rPr>
              <a:t>…</a:t>
            </a:r>
          </a:p>
          <a:p>
            <a:pPr lvl="0" indent="457200" eaLnBrk="0" fontAlgn="base" hangingPunct="0">
              <a:spcBef>
                <a:spcPct val="0"/>
              </a:spcBef>
              <a:spcAft>
                <a:spcPct val="0"/>
              </a:spcAft>
            </a:pPr>
            <a:r>
              <a:rPr lang="en-US" altLang="en-US" sz="2000" spc="-100" dirty="0">
                <a:latin typeface="Times New Roman" panose="02020603050405020304" pitchFamily="18" charset="0"/>
                <a:ea typeface="Calibri" panose="020F0502020204030204" pitchFamily="34" charset="0"/>
                <a:cs typeface="Times New Roman" panose="02020603050405020304" pitchFamily="18" charset="0"/>
              </a:rPr>
              <a:t>while (n &gt; 1) do </a:t>
            </a:r>
            <a:r>
              <a:rPr lang="en-US" altLang="en-US" sz="2000" spc="-1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endParaRPr lang="en-US" altLang="en-US" sz="2000" spc="-100" dirty="0">
              <a:solidFill>
                <a:srgbClr val="0000FF"/>
              </a:solidFill>
              <a:latin typeface="Times New Roman" panose="02020603050405020304" pitchFamily="18" charset="0"/>
              <a:cs typeface="Times New Roman" panose="02020603050405020304" pitchFamily="18" charset="0"/>
            </a:endParaRPr>
          </a:p>
          <a:p>
            <a:pPr lvl="0" indent="457200" eaLnBrk="0" fontAlgn="base" hangingPunct="0">
              <a:spcBef>
                <a:spcPct val="0"/>
              </a:spcBef>
              <a:spcAft>
                <a:spcPct val="0"/>
              </a:spcAft>
            </a:pPr>
            <a:r>
              <a:rPr lang="en-US" altLang="en-US" sz="2000" spc="-100" dirty="0">
                <a:latin typeface="Times New Roman" panose="02020603050405020304" pitchFamily="18" charset="0"/>
                <a:ea typeface="Calibri" panose="020F0502020204030204" pitchFamily="34" charset="0"/>
                <a:cs typeface="Times New Roman" panose="02020603050405020304" pitchFamily="18" charset="0"/>
              </a:rPr>
              <a:t>	count ← count + 1; </a:t>
            </a:r>
          </a:p>
          <a:p>
            <a:pPr lvl="0" indent="457200" eaLnBrk="0" fontAlgn="base" hangingPunct="0">
              <a:spcBef>
                <a:spcPct val="0"/>
              </a:spcBef>
              <a:spcAft>
                <a:spcPct val="0"/>
              </a:spcAft>
            </a:pPr>
            <a:r>
              <a:rPr lang="en-US" altLang="en-US" sz="2000" spc="-1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 ← </a:t>
            </a:r>
            <a:r>
              <a:rPr lang="en-US" altLang="en-US" sz="2000" spc="-1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altLang="en-US" sz="2000" spc="-1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n/2</a:t>
            </a:r>
            <a:r>
              <a:rPr lang="en-US" altLang="en-US" sz="2000" spc="-1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altLang="en-US" sz="2000" spc="-1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altLang="en-US" sz="2000" spc="-1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000" spc="-1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p>
          <a:p>
            <a:pPr lvl="0" indent="457200" eaLnBrk="0" fontAlgn="base" hangingPunct="0">
              <a:spcBef>
                <a:spcPct val="0"/>
              </a:spcBef>
              <a:spcAft>
                <a:spcPct val="0"/>
              </a:spcAft>
            </a:pPr>
            <a:r>
              <a:rPr lang="en-US" altLang="en-US" sz="2000" spc="-1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altLang="en-US" sz="2000" spc="-100" baseline="-30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1F27B8E-EF00-3737-0ADA-05EE7A904BE3}"/>
              </a:ext>
            </a:extLst>
          </p:cNvPr>
          <p:cNvSpPr txBox="1"/>
          <p:nvPr/>
        </p:nvSpPr>
        <p:spPr>
          <a:xfrm>
            <a:off x="358346" y="4633784"/>
            <a:ext cx="137160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800" dirty="0">
                <a:solidFill>
                  <a:srgbClr val="0000FF"/>
                </a:solidFill>
                <a:latin typeface="Times New Roman" panose="02020603050405020304" pitchFamily="18" charset="0"/>
                <a:cs typeface="Times New Roman" panose="02020603050405020304" pitchFamily="18" charset="0"/>
              </a:rPr>
              <a:t>2</a:t>
            </a:r>
            <a:r>
              <a:rPr lang="en-US" sz="1800" baseline="30000" dirty="0">
                <a:solidFill>
                  <a:srgbClr val="0000FF"/>
                </a:solidFill>
                <a:latin typeface="Times New Roman" panose="02020603050405020304" pitchFamily="18" charset="0"/>
                <a:cs typeface="Times New Roman" panose="02020603050405020304" pitchFamily="18" charset="0"/>
              </a:rPr>
              <a:t>k-1</a:t>
            </a:r>
            <a:r>
              <a:rPr lang="en-US" sz="1800" dirty="0">
                <a:solidFill>
                  <a:srgbClr val="0000FF"/>
                </a:solidFill>
                <a:latin typeface="Times New Roman" panose="02020603050405020304" pitchFamily="18" charset="0"/>
                <a:cs typeface="Times New Roman" panose="02020603050405020304" pitchFamily="18" charset="0"/>
              </a:rPr>
              <a:t> </a:t>
            </a:r>
            <a:r>
              <a:rPr lang="en-US" sz="18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1800" dirty="0">
                <a:solidFill>
                  <a:srgbClr val="0000FF"/>
                </a:solidFill>
                <a:latin typeface="Times New Roman" panose="02020603050405020304" pitchFamily="18" charset="0"/>
                <a:cs typeface="Times New Roman" panose="02020603050405020304" pitchFamily="18" charset="0"/>
              </a:rPr>
              <a:t> n &lt; 2</a:t>
            </a:r>
            <a:r>
              <a:rPr lang="en-US" sz="1800" baseline="30000" dirty="0">
                <a:solidFill>
                  <a:srgbClr val="0000FF"/>
                </a:solidFill>
                <a:latin typeface="Times New Roman" panose="02020603050405020304" pitchFamily="18" charset="0"/>
                <a:cs typeface="Times New Roman" panose="02020603050405020304" pitchFamily="18" charset="0"/>
              </a:rPr>
              <a:t>k </a:t>
            </a:r>
            <a:endParaRPr lang="en-US" sz="1800" dirty="0">
              <a:solidFill>
                <a:srgbClr val="0000FF"/>
              </a:solidFill>
              <a:latin typeface="Times New Roman" panose="02020603050405020304" pitchFamily="18" charset="0"/>
              <a:cs typeface="Times New Roman" panose="02020603050405020304" pitchFamily="18" charset="0"/>
            </a:endParaRPr>
          </a:p>
          <a:p>
            <a:r>
              <a:rPr lang="en-US" dirty="0">
                <a:solidFill>
                  <a:srgbClr val="0000FF"/>
                </a:solidFill>
                <a:latin typeface="Times New Roman" panose="02020603050405020304" pitchFamily="18" charset="0"/>
                <a:cs typeface="Times New Roman" panose="02020603050405020304" pitchFamily="18" charset="0"/>
              </a:rPr>
              <a:t>If k = 4 then 1000 to 1111</a:t>
            </a:r>
            <a:endParaRPr lang="en-US" dirty="0"/>
          </a:p>
        </p:txBody>
      </p:sp>
    </p:spTree>
    <p:extLst>
      <p:ext uri="{BB962C8B-B14F-4D97-AF65-F5344CB8AC3E}">
        <p14:creationId xmlns:p14="http://schemas.microsoft.com/office/powerpoint/2010/main" val="1781030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15C6B5-B18F-4512-B0AA-3C9A223D009F}"/>
              </a:ext>
            </a:extLst>
          </p:cNvPr>
          <p:cNvSpPr txBox="1"/>
          <p:nvPr/>
        </p:nvSpPr>
        <p:spPr>
          <a:xfrm>
            <a:off x="1370709" y="4174835"/>
            <a:ext cx="9450582" cy="2384349"/>
          </a:xfrm>
          <a:prstGeom prst="rect">
            <a:avLst/>
          </a:prstGeom>
          <a:solidFill>
            <a:srgbClr val="FFFF00"/>
          </a:solidFill>
        </p:spPr>
        <p:txBody>
          <a:bodyPr wrap="square" rtlCol="0">
            <a:spAutoFit/>
          </a:bodyPr>
          <a:lstStyle/>
          <a:p>
            <a:endParaRPr lang="en-US" dirty="0"/>
          </a:p>
        </p:txBody>
      </p:sp>
      <p:sp>
        <p:nvSpPr>
          <p:cNvPr id="5" name="TextBox 4">
            <a:extLst>
              <a:ext uri="{FF2B5EF4-FFF2-40B4-BE49-F238E27FC236}">
                <a16:creationId xmlns:a16="http://schemas.microsoft.com/office/drawing/2014/main" id="{40F8DFB9-2CB2-4766-8987-D8CCEA2C75CA}"/>
              </a:ext>
            </a:extLst>
          </p:cNvPr>
          <p:cNvSpPr txBox="1"/>
          <p:nvPr/>
        </p:nvSpPr>
        <p:spPr>
          <a:xfrm>
            <a:off x="1370709" y="1794970"/>
            <a:ext cx="9450582" cy="1277593"/>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677373" y="1138982"/>
            <a:ext cx="8550125" cy="5420202"/>
          </a:xfrm>
          <a:prstGeom prst="rect">
            <a:avLst/>
          </a:prstGeom>
        </p:spPr>
        <p:txBody>
          <a:bodyPr wrap="square">
            <a:spAutoFit/>
          </a:bodyPr>
          <a:lstStyle/>
          <a:p>
            <a:pPr>
              <a:lnSpc>
                <a:spcPct val="107000"/>
              </a:lnSpc>
              <a:spcAft>
                <a:spcPts val="1200"/>
              </a:spcAft>
            </a:pPr>
            <a:r>
              <a:rPr lang="en-US" sz="2600" dirty="0">
                <a:ea typeface="Calibri" panose="020F0502020204030204" pitchFamily="34" charset="0"/>
                <a:cs typeface="Times New Roman" panose="02020603050405020304" pitchFamily="18" charset="0"/>
              </a:rPr>
              <a:t>Introduction – What are </a:t>
            </a:r>
            <a:r>
              <a:rPr lang="en-US" sz="2600" dirty="0">
                <a:solidFill>
                  <a:srgbClr val="0000FF"/>
                </a:solidFill>
                <a:ea typeface="Calibri" panose="020F0502020204030204" pitchFamily="34" charset="0"/>
                <a:cs typeface="Times New Roman" panose="02020603050405020304" pitchFamily="18" charset="0"/>
              </a:rPr>
              <a:t>parameters</a:t>
            </a:r>
            <a:r>
              <a:rPr lang="en-US" sz="2600" dirty="0">
                <a:ea typeface="Calibri" panose="020F0502020204030204" pitchFamily="34" charset="0"/>
                <a:cs typeface="Times New Roman" panose="02020603050405020304" pitchFamily="18" charset="0"/>
              </a:rPr>
              <a:t>  to a problem?</a:t>
            </a:r>
          </a:p>
          <a:p>
            <a:pPr marL="974725" lvl="1" indent="-517525">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They are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variables without assigned specific values </a:t>
            </a:r>
            <a:r>
              <a:rPr lang="en-US" sz="2400" dirty="0">
                <a:latin typeface="Times New Roman" panose="02020603050405020304" pitchFamily="18" charset="0"/>
                <a:ea typeface="Calibri" panose="020F0502020204030204" pitchFamily="34" charset="0"/>
                <a:cs typeface="Times New Roman" panose="02020603050405020304" pitchFamily="18" charset="0"/>
              </a:rPr>
              <a:t>to the statement of the problem. </a:t>
            </a:r>
          </a:p>
          <a:p>
            <a:pPr marL="517525" indent="-517525">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Example 0.1.1:  An example of a problem</a:t>
            </a:r>
          </a:p>
          <a:p>
            <a:pPr marL="974725" lvl="1" indent="-517525">
              <a:lnSpc>
                <a:spcPct val="107000"/>
              </a:lnSpc>
              <a:spcAft>
                <a:spcPts val="800"/>
              </a:spcAft>
              <a:buFont typeface="Arial" panose="020B0604020202020204" pitchFamily="34" charset="0"/>
              <a:buChar char="•"/>
            </a:pPr>
            <a:r>
              <a:rPr lang="en-US" sz="2400" b="1" dirty="0">
                <a:latin typeface="Times New Roman" panose="02020603050405020304" pitchFamily="18" charset="0"/>
                <a:ea typeface="Calibri" panose="020F0502020204030204" pitchFamily="34" charset="0"/>
                <a:cs typeface="Times New Roman" panose="02020603050405020304" pitchFamily="18" charset="0"/>
              </a:rPr>
              <a:t>Question: </a:t>
            </a:r>
            <a:r>
              <a:rPr lang="en-US" sz="2400" dirty="0">
                <a:latin typeface="Times New Roman" panose="02020603050405020304" pitchFamily="18" charset="0"/>
                <a:ea typeface="Calibri" panose="020F0502020204030204" pitchFamily="34" charset="0"/>
                <a:cs typeface="Times New Roman" panose="02020603050405020304" pitchFamily="18" charset="0"/>
              </a:rPr>
              <a:t>Sort a list </a:t>
            </a:r>
            <a:r>
              <a:rPr lang="en-US" sz="2400" i="1" dirty="0">
                <a:latin typeface="Times New Roman" panose="02020603050405020304" pitchFamily="18" charset="0"/>
                <a:ea typeface="Calibri" panose="020F0502020204030204" pitchFamily="34" charset="0"/>
                <a:cs typeface="Times New Roman" panose="02020603050405020304" pitchFamily="18" charset="0"/>
              </a:rPr>
              <a:t>S</a:t>
            </a:r>
            <a:r>
              <a:rPr lang="en-US" sz="2400" dirty="0">
                <a:latin typeface="Times New Roman" panose="02020603050405020304" pitchFamily="18" charset="0"/>
                <a:ea typeface="Calibri" panose="020F0502020204030204" pitchFamily="34" charset="0"/>
                <a:cs typeface="Times New Roman" panose="02020603050405020304" pitchFamily="18" charset="0"/>
              </a:rPr>
              <a:t> of </a:t>
            </a:r>
            <a:r>
              <a:rPr lang="en-US" sz="2400" i="1" dirty="0">
                <a:latin typeface="Times New Roman" panose="02020603050405020304" pitchFamily="18" charset="0"/>
                <a:ea typeface="Calibri" panose="020F0502020204030204" pitchFamily="34" charset="0"/>
                <a:cs typeface="Times New Roman" panose="02020603050405020304" pitchFamily="18" charset="0"/>
              </a:rPr>
              <a:t>n</a:t>
            </a:r>
            <a:r>
              <a:rPr lang="en-US" sz="2400" dirty="0">
                <a:latin typeface="Times New Roman" panose="02020603050405020304" pitchFamily="18" charset="0"/>
                <a:ea typeface="Calibri" panose="020F0502020204030204" pitchFamily="34" charset="0"/>
                <a:cs typeface="Times New Roman" panose="02020603050405020304" pitchFamily="18" charset="0"/>
              </a:rPr>
              <a:t> numbers in nondecreasing order. </a:t>
            </a:r>
          </a:p>
          <a:p>
            <a:pPr marL="974725" lvl="1" indent="-517525">
              <a:lnSpc>
                <a:spcPct val="107000"/>
              </a:lnSpc>
              <a:spcAft>
                <a:spcPts val="800"/>
              </a:spcAft>
              <a:buFont typeface="Arial" panose="020B0604020202020204" pitchFamily="34" charset="0"/>
              <a:buChar char="•"/>
            </a:pPr>
            <a:r>
              <a:rPr lang="en-US" sz="2400" b="1" dirty="0">
                <a:latin typeface="Times New Roman" panose="02020603050405020304" pitchFamily="18" charset="0"/>
                <a:ea typeface="Calibri" panose="020F0502020204030204" pitchFamily="34" charset="0"/>
                <a:cs typeface="Times New Roman" panose="02020603050405020304" pitchFamily="18" charset="0"/>
              </a:rPr>
              <a:t>Answer: </a:t>
            </a:r>
            <a:r>
              <a:rPr lang="en-US" sz="2400" dirty="0">
                <a:latin typeface="Times New Roman" panose="02020603050405020304" pitchFamily="18" charset="0"/>
                <a:ea typeface="Calibri" panose="020F0502020204030204" pitchFamily="34" charset="0"/>
                <a:cs typeface="Times New Roman" panose="02020603050405020304" pitchFamily="18" charset="0"/>
              </a:rPr>
              <a:t>the numbers in sorted sequence.</a:t>
            </a:r>
          </a:p>
          <a:p>
            <a:pPr marL="974725" lvl="1" indent="-517525">
              <a:lnSpc>
                <a:spcPct val="107000"/>
              </a:lnSpc>
              <a:spcAft>
                <a:spcPts val="8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a:t>
            </a:r>
            <a:r>
              <a:rPr lang="en-US" sz="2400" dirty="0">
                <a:latin typeface="Times New Roman" panose="02020603050405020304" pitchFamily="18" charset="0"/>
                <a:ea typeface="Calibri" panose="020F0502020204030204" pitchFamily="34" charset="0"/>
                <a:cs typeface="Times New Roman" panose="02020603050405020304" pitchFamily="18" charset="0"/>
              </a:rPr>
              <a:t>he 2 parameters to the problem are: </a:t>
            </a:r>
          </a:p>
          <a:p>
            <a:pPr marL="1431925" lvl="2" indent="-517525">
              <a:lnSpc>
                <a:spcPct val="107000"/>
              </a:lnSpc>
              <a:spcAft>
                <a:spcPts val="800"/>
              </a:spcAft>
              <a:buFont typeface="Arial" panose="020B0604020202020204" pitchFamily="34" charset="0"/>
              <a:buChar char="•"/>
            </a:pP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list) </a:t>
            </a:r>
            <a:r>
              <a:rPr lang="en-US" sz="2400" dirty="0">
                <a:latin typeface="Times New Roman" panose="02020603050405020304" pitchFamily="18" charset="0"/>
                <a:ea typeface="Calibri" panose="020F0502020204030204" pitchFamily="34" charset="0"/>
                <a:cs typeface="Times New Roman" panose="02020603050405020304" pitchFamily="18" charset="0"/>
              </a:rPr>
              <a:t>and </a:t>
            </a:r>
            <a:r>
              <a:rPr lang="en-US" sz="2400" i="1" dirty="0">
                <a:latin typeface="Times New Roman" panose="02020603050405020304" pitchFamily="18" charset="0"/>
                <a:ea typeface="Calibri" panose="020F0502020204030204" pitchFamily="34" charset="0"/>
                <a:cs typeface="Times New Roman" panose="02020603050405020304" pitchFamily="18" charset="0"/>
              </a:rPr>
              <a:t>n</a:t>
            </a:r>
            <a:r>
              <a:rPr lang="en-US" sz="2400" dirty="0">
                <a:latin typeface="Times New Roman" panose="02020603050405020304" pitchFamily="18" charset="0"/>
                <a:ea typeface="Calibri" panose="020F0502020204030204" pitchFamily="34" charset="0"/>
                <a:cs typeface="Times New Roman" panose="02020603050405020304" pitchFamily="18" charset="0"/>
              </a:rPr>
              <a:t> (the number of items in </a:t>
            </a:r>
            <a:r>
              <a:rPr lang="en-US" sz="2400" i="1" dirty="0">
                <a:latin typeface="Times New Roman" panose="02020603050405020304" pitchFamily="18" charset="0"/>
                <a:ea typeface="Calibri" panose="020F0502020204030204" pitchFamily="34" charset="0"/>
                <a:cs typeface="Times New Roman" panose="02020603050405020304" pitchFamily="18" charset="0"/>
              </a:rPr>
              <a:t>S</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pPr marL="1431925" lvl="2" indent="-517525">
              <a:lnSpc>
                <a:spcPct val="107000"/>
              </a:lnSpc>
              <a:spcAft>
                <a:spcPts val="8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parameter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is redundant, </a:t>
            </a:r>
          </a:p>
          <a:p>
            <a:pPr marL="1889125" lvl="3" indent="-517525">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since its value is uniquely determined by </a:t>
            </a:r>
            <a:r>
              <a:rPr lang="en-US" sz="2400" i="1" dirty="0">
                <a:latin typeface="Times New Roman" panose="02020603050405020304" pitchFamily="18" charset="0"/>
                <a:ea typeface="Calibri" panose="020F0502020204030204" pitchFamily="34" charset="0"/>
                <a:cs typeface="Times New Roman" panose="02020603050405020304" pitchFamily="18" charset="0"/>
              </a:rPr>
              <a:t>S</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pPr marL="1431925" lvl="2" indent="-517525">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n facilitates the problems’ descriptions. </a:t>
            </a:r>
          </a:p>
        </p:txBody>
      </p:sp>
    </p:spTree>
    <p:extLst>
      <p:ext uri="{BB962C8B-B14F-4D97-AF65-F5344CB8AC3E}">
        <p14:creationId xmlns:p14="http://schemas.microsoft.com/office/powerpoint/2010/main" val="22635812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9">
            <a:extLst>
              <a:ext uri="{FF2B5EF4-FFF2-40B4-BE49-F238E27FC236}">
                <a16:creationId xmlns:a16="http://schemas.microsoft.com/office/drawing/2014/main" id="{90F2CDFF-C0AE-4ECA-858D-70A840AD98BC}"/>
              </a:ext>
            </a:extLst>
          </p:cNvPr>
          <p:cNvSpPr txBox="1"/>
          <p:nvPr/>
        </p:nvSpPr>
        <p:spPr>
          <a:xfrm>
            <a:off x="684107" y="1607877"/>
            <a:ext cx="10009415" cy="2459560"/>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321467" y="1099096"/>
            <a:ext cx="8734697" cy="4524315"/>
          </a:xfrm>
          <a:prstGeom prst="rect">
            <a:avLst/>
          </a:prstGeom>
        </p:spPr>
        <p:txBody>
          <a:bodyPr wrap="square">
            <a:spAutoFit/>
          </a:bodyPr>
          <a:lstStyle/>
          <a:p>
            <a:pPr>
              <a:spcAft>
                <a:spcPts val="1200"/>
              </a:spcAft>
            </a:pPr>
            <a:r>
              <a:rPr lang="en-US" sz="2600" dirty="0">
                <a:cs typeface="Times New Roman" panose="02020603050405020304" pitchFamily="18" charset="0"/>
              </a:rPr>
              <a:t>Example 0.6: </a:t>
            </a:r>
          </a:p>
          <a:p>
            <a:pPr marL="461963" indent="-461963">
              <a:spcAft>
                <a:spcPts val="12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exact formula for the number of times, C(n), the comparison n &gt; 1  to be executed is:</a:t>
            </a:r>
          </a:p>
          <a:p>
            <a:pPr>
              <a:spcAft>
                <a:spcPts val="1200"/>
              </a:spcAft>
            </a:pPr>
            <a:r>
              <a:rPr lang="en-US"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C(n) 	=  k + 1,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  n = 2</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k-1</a:t>
            </a:r>
            <a:r>
              <a:rPr lang="en-US"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a:t>
            </a:r>
            <a:r>
              <a:rPr lang="en-US" sz="2400" baseline="30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then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log</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 log</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2</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k-1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p>
          <a:p>
            <a:pPr>
              <a:spcAft>
                <a:spcPts val="12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(k-1) log</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 </a:t>
            </a:r>
            <a:r>
              <a:rPr lang="en-US"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k +1</a:t>
            </a:r>
          </a:p>
          <a:p>
            <a:pPr>
              <a:spcAft>
                <a:spcPts val="1200"/>
              </a:spcAft>
            </a:pPr>
            <a:r>
              <a:rPr lang="en-US" sz="2400" baseline="-25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aseline="-25000" dirty="0">
                <a:solidFill>
                  <a:srgbClr val="003399"/>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3399"/>
                </a:solidFill>
                <a:latin typeface="Times New Roman" panose="02020603050405020304" pitchFamily="18" charset="0"/>
                <a:ea typeface="Calibri" panose="020F0502020204030204" pitchFamily="34" charset="0"/>
                <a:cs typeface="Times New Roman" panose="02020603050405020304" pitchFamily="18" charset="0"/>
              </a:rPr>
              <a:t> log</a:t>
            </a:r>
            <a:r>
              <a:rPr lang="en-US" sz="2400" baseline="-25000" dirty="0">
                <a:solidFill>
                  <a:srgbClr val="003399"/>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3399"/>
                </a:solidFill>
                <a:latin typeface="Times New Roman" panose="02020603050405020304" pitchFamily="18" charset="0"/>
                <a:ea typeface="Calibri" panose="020F0502020204030204" pitchFamily="34" charset="0"/>
                <a:cs typeface="Times New Roman" panose="02020603050405020304" pitchFamily="18" charset="0"/>
              </a:rPr>
              <a:t>n </a:t>
            </a:r>
            <a:r>
              <a:rPr lang="en-US" sz="2400" baseline="-25000" dirty="0">
                <a:solidFill>
                  <a:srgbClr val="003399"/>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3399"/>
                </a:solidFill>
                <a:latin typeface="Times New Roman" panose="02020603050405020304" pitchFamily="18" charset="0"/>
                <a:ea typeface="Calibri" panose="020F0502020204030204" pitchFamily="34" charset="0"/>
                <a:cs typeface="Times New Roman" panose="02020603050405020304" pitchFamily="18" charset="0"/>
              </a:rPr>
              <a:t>+ 1, </a:t>
            </a:r>
            <a:r>
              <a:rPr lang="en-US"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where </a:t>
            </a:r>
            <a:r>
              <a:rPr lang="en-US" sz="2400" dirty="0">
                <a:latin typeface="Times New Roman" panose="02020603050405020304" pitchFamily="18" charset="0"/>
                <a:cs typeface="Times New Roman" panose="02020603050405020304" pitchFamily="18" charset="0"/>
              </a:rPr>
              <a:t>2</a:t>
            </a:r>
            <a:r>
              <a:rPr lang="en-US" sz="2400" baseline="30000" dirty="0">
                <a:latin typeface="Times New Roman" panose="02020603050405020304" pitchFamily="18" charset="0"/>
                <a:cs typeface="Times New Roman" panose="02020603050405020304" pitchFamily="18" charset="0"/>
              </a:rPr>
              <a:t>k=1  </a:t>
            </a:r>
            <a:r>
              <a:rPr lang="en-US" sz="2400" dirty="0">
                <a:latin typeface="Times New Roman" panose="02020603050405020304" pitchFamily="18" charset="0"/>
                <a:cs typeface="Times New Roman" panose="02020603050405020304" pitchFamily="18" charset="0"/>
              </a:rPr>
              <a:t>≤  n  &lt;  2</a:t>
            </a:r>
            <a:r>
              <a:rPr lang="en-US" sz="2400" baseline="30000" dirty="0">
                <a:latin typeface="Times New Roman" panose="02020603050405020304" pitchFamily="18" charset="0"/>
                <a:cs typeface="Times New Roman" panose="02020603050405020304" pitchFamily="18" charset="0"/>
              </a:rPr>
              <a:t>k</a:t>
            </a:r>
            <a:endParaRPr lang="en-US"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a:p>
            <a:pPr>
              <a:spcAft>
                <a:spcPts val="1200"/>
              </a:spcAft>
            </a:pPr>
            <a:r>
              <a:rPr lang="en-US"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 Θ( log</a:t>
            </a:r>
            <a:r>
              <a:rPr lang="en-US" sz="2400" baseline="-25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n )?</a:t>
            </a:r>
            <a:endPar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marL="461963" indent="-461963">
              <a:spcAft>
                <a:spcPts val="12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number of bits in the binary representation of n is</a:t>
            </a:r>
          </a:p>
          <a:p>
            <a:pPr>
              <a:spcAft>
                <a:spcPts val="12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k + 1 = </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log</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+ 1 bits</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DB2B100D-4EE7-D63C-0908-5F21B930A768}"/>
              </a:ext>
            </a:extLst>
          </p:cNvPr>
          <p:cNvSpPr txBox="1"/>
          <p:nvPr/>
        </p:nvSpPr>
        <p:spPr>
          <a:xfrm>
            <a:off x="8796611" y="4280627"/>
            <a:ext cx="3166318" cy="1938992"/>
          </a:xfrm>
          <a:prstGeom prst="rect">
            <a:avLst/>
          </a:prstGeom>
          <a:solidFill>
            <a:schemeClr val="accent1">
              <a:lumMod val="20000"/>
              <a:lumOff val="80000"/>
            </a:schemeClr>
          </a:solidFill>
        </p:spPr>
        <p:txBody>
          <a:bodyPr wrap="square">
            <a:spAutoFit/>
          </a:bodyPr>
          <a:lstStyle/>
          <a:p>
            <a:pPr eaLnBrk="0" fontAlgn="base" hangingPunct="0">
              <a:spcBef>
                <a:spcPct val="0"/>
              </a:spcBef>
              <a:spcAft>
                <a:spcPct val="0"/>
              </a:spcAft>
            </a:pPr>
            <a:r>
              <a:rPr lang="en-US" altLang="en-US" sz="2000" spc="-100" dirty="0">
                <a:latin typeface="Consolas" panose="020B0609020204030204" pitchFamily="49" charset="0"/>
                <a:ea typeface="Calibri" panose="020F0502020204030204" pitchFamily="34" charset="0"/>
                <a:cs typeface="Times New Roman" panose="02020603050405020304" pitchFamily="18" charset="0"/>
              </a:rPr>
              <a:t>Algorithm Binary(n)</a:t>
            </a:r>
            <a:endParaRPr lang="en-US" altLang="en-US" sz="2000" spc="-100" dirty="0">
              <a:latin typeface="Consolas" panose="020B0609020204030204" pitchFamily="49" charset="0"/>
              <a:cs typeface="Times New Roman" panose="02020603050405020304" pitchFamily="18" charset="0"/>
            </a:endParaRPr>
          </a:p>
          <a:p>
            <a:pPr lvl="0" indent="457200" eaLnBrk="0" fontAlgn="base" hangingPunct="0">
              <a:spcBef>
                <a:spcPct val="0"/>
              </a:spcBef>
              <a:spcAft>
                <a:spcPct val="0"/>
              </a:spcAft>
            </a:pPr>
            <a:r>
              <a:rPr lang="en-US" altLang="en-US" sz="2000" spc="-100" dirty="0">
                <a:latin typeface="Times New Roman" panose="02020603050405020304" pitchFamily="18" charset="0"/>
                <a:ea typeface="Calibri" panose="020F0502020204030204" pitchFamily="34" charset="0"/>
                <a:cs typeface="Times New Roman" panose="02020603050405020304" pitchFamily="18" charset="0"/>
              </a:rPr>
              <a:t>…</a:t>
            </a:r>
          </a:p>
          <a:p>
            <a:pPr lvl="0" indent="457200" eaLnBrk="0" fontAlgn="base" hangingPunct="0">
              <a:spcBef>
                <a:spcPct val="0"/>
              </a:spcBef>
              <a:spcAft>
                <a:spcPct val="0"/>
              </a:spcAft>
            </a:pPr>
            <a:r>
              <a:rPr lang="en-US" altLang="en-US" sz="2000" spc="-100" dirty="0">
                <a:latin typeface="Times New Roman" panose="02020603050405020304" pitchFamily="18" charset="0"/>
                <a:ea typeface="Calibri" panose="020F0502020204030204" pitchFamily="34" charset="0"/>
                <a:cs typeface="Times New Roman" panose="02020603050405020304" pitchFamily="18" charset="0"/>
              </a:rPr>
              <a:t>while (n &gt; 1) do </a:t>
            </a:r>
            <a:r>
              <a:rPr lang="en-US" altLang="en-US" sz="2000" spc="-1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endParaRPr lang="en-US" altLang="en-US" sz="2000" spc="-100" dirty="0">
              <a:solidFill>
                <a:srgbClr val="0000FF"/>
              </a:solidFill>
              <a:latin typeface="Times New Roman" panose="02020603050405020304" pitchFamily="18" charset="0"/>
              <a:cs typeface="Times New Roman" panose="02020603050405020304" pitchFamily="18" charset="0"/>
            </a:endParaRPr>
          </a:p>
          <a:p>
            <a:pPr lvl="0" indent="457200" eaLnBrk="0" fontAlgn="base" hangingPunct="0">
              <a:spcBef>
                <a:spcPct val="0"/>
              </a:spcBef>
              <a:spcAft>
                <a:spcPct val="0"/>
              </a:spcAft>
            </a:pPr>
            <a:r>
              <a:rPr lang="en-US" altLang="en-US" sz="2000" spc="-100" dirty="0">
                <a:latin typeface="Times New Roman" panose="02020603050405020304" pitchFamily="18" charset="0"/>
                <a:ea typeface="Calibri" panose="020F0502020204030204" pitchFamily="34" charset="0"/>
                <a:cs typeface="Times New Roman" panose="02020603050405020304" pitchFamily="18" charset="0"/>
              </a:rPr>
              <a:t>	count ← count + 1; </a:t>
            </a:r>
          </a:p>
          <a:p>
            <a:pPr lvl="0" indent="457200" eaLnBrk="0" fontAlgn="base" hangingPunct="0">
              <a:spcBef>
                <a:spcPct val="0"/>
              </a:spcBef>
              <a:spcAft>
                <a:spcPct val="0"/>
              </a:spcAft>
            </a:pPr>
            <a:r>
              <a:rPr lang="en-US" altLang="en-US" sz="2000" spc="-1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 ← </a:t>
            </a:r>
            <a:r>
              <a:rPr lang="en-US" altLang="en-US" sz="2000" spc="-1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altLang="en-US" sz="2000" spc="-1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n/2</a:t>
            </a:r>
            <a:r>
              <a:rPr lang="en-US" altLang="en-US" sz="2000" spc="-1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altLang="en-US" sz="2000" spc="-1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altLang="en-US" sz="2000" spc="-1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000" spc="-1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p>
          <a:p>
            <a:pPr lvl="0" indent="457200" eaLnBrk="0" fontAlgn="base" hangingPunct="0">
              <a:spcBef>
                <a:spcPct val="0"/>
              </a:spcBef>
              <a:spcAft>
                <a:spcPct val="0"/>
              </a:spcAft>
            </a:pPr>
            <a:r>
              <a:rPr lang="en-US" altLang="en-US" sz="2000" spc="-1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altLang="en-US" sz="2000" spc="-100" baseline="-30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83710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9">
            <a:extLst>
              <a:ext uri="{FF2B5EF4-FFF2-40B4-BE49-F238E27FC236}">
                <a16:creationId xmlns:a16="http://schemas.microsoft.com/office/drawing/2014/main" id="{90F2CDFF-C0AE-4ECA-858D-70A840AD98BC}"/>
              </a:ext>
            </a:extLst>
          </p:cNvPr>
          <p:cNvSpPr txBox="1"/>
          <p:nvPr/>
        </p:nvSpPr>
        <p:spPr>
          <a:xfrm>
            <a:off x="1175799" y="2563766"/>
            <a:ext cx="10158245" cy="3385477"/>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582628" y="761948"/>
            <a:ext cx="9195758" cy="5616922"/>
          </a:xfrm>
          <a:prstGeom prst="rect">
            <a:avLst/>
          </a:prstGeom>
        </p:spPr>
        <p:txBody>
          <a:bodyPr wrap="square">
            <a:spAutoFit/>
          </a:bodyPr>
          <a:lstStyle/>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Note:	For </a:t>
            </a:r>
            <a:r>
              <a:rPr lang="en-US" sz="2400" dirty="0">
                <a:solidFill>
                  <a:srgbClr val="0000FF"/>
                </a:solidFill>
                <a:latin typeface="Times New Roman" panose="02020603050405020304" pitchFamily="18" charset="0"/>
                <a:cs typeface="Times New Roman" panose="02020603050405020304" pitchFamily="18" charset="0"/>
              </a:rPr>
              <a:t>2</a:t>
            </a:r>
            <a:r>
              <a:rPr lang="en-US" sz="2400" baseline="30000" dirty="0">
                <a:solidFill>
                  <a:srgbClr val="0000FF"/>
                </a:solidFill>
                <a:latin typeface="Times New Roman" panose="02020603050405020304" pitchFamily="18" charset="0"/>
                <a:cs typeface="Times New Roman" panose="02020603050405020304" pitchFamily="18" charset="0"/>
              </a:rPr>
              <a:t>k-1</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 n &lt; 2</a:t>
            </a:r>
            <a:r>
              <a:rPr lang="en-US" sz="2400" baseline="30000" dirty="0">
                <a:solidFill>
                  <a:srgbClr val="0000FF"/>
                </a:solidFill>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a:t>
            </a:r>
            <a:r>
              <a:rPr lang="en-US" sz="2400" baseline="30000" dirty="0">
                <a:solidFill>
                  <a:srgbClr val="0000FF"/>
                </a:solidFill>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the number of bits k for representing n is          			        k = </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log</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+ 1 </a:t>
            </a: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The number of bits for representing </a:t>
            </a:r>
            <a:r>
              <a:rPr lang="en-US" sz="2400" dirty="0">
                <a:solidFill>
                  <a:srgbClr val="0000FF"/>
                </a:solidFill>
                <a:latin typeface="Times New Roman" panose="02020603050405020304" pitchFamily="18" charset="0"/>
                <a:cs typeface="Times New Roman" panose="02020603050405020304" pitchFamily="18" charset="0"/>
              </a:rPr>
              <a:t>8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 n &lt; 16 are:</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spcBef>
                <a:spcPts val="1000"/>
              </a:spcBef>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baseline="-25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log</a:t>
            </a:r>
            <a:r>
              <a:rPr lang="en-US" sz="2400" baseline="-25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8 </a:t>
            </a:r>
            <a:r>
              <a:rPr lang="en-US" sz="2400" baseline="-25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+ 1  = 3 + 1, where  8 = </a:t>
            </a:r>
            <a:r>
              <a:rPr lang="en-US" sz="2400" dirty="0">
                <a:latin typeface="Times New Roman" panose="02020603050405020304" pitchFamily="18" charset="0"/>
                <a:ea typeface="Calibri" panose="020F0502020204030204" pitchFamily="34" charset="0"/>
                <a:cs typeface="Times New Roman" panose="02020603050405020304" pitchFamily="18" charset="0"/>
              </a:rPr>
              <a:t>2</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3  </a:t>
            </a:r>
            <a:r>
              <a:rPr lang="en-US" sz="2400" dirty="0">
                <a:latin typeface="Times New Roman" panose="02020603050405020304" pitchFamily="18" charset="0"/>
                <a:ea typeface="Calibri" panose="020F0502020204030204" pitchFamily="34" charset="0"/>
                <a:cs typeface="Times New Roman" panose="02020603050405020304" pitchFamily="18" charset="0"/>
              </a:rPr>
              <a:t>                1 0 0 0</a:t>
            </a:r>
          </a:p>
          <a:p>
            <a:pPr>
              <a:spcBef>
                <a:spcPts val="1000"/>
              </a:spcBef>
              <a:spcAft>
                <a:spcPts val="600"/>
              </a:spcAft>
            </a:pPr>
            <a:r>
              <a:rPr lang="en-US"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aseline="-25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log</a:t>
            </a:r>
            <a:r>
              <a:rPr lang="en-US" sz="2400" baseline="-25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9 </a:t>
            </a:r>
            <a:r>
              <a:rPr lang="en-US" sz="2400" baseline="-25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+ 1  = 3 + 1 				  </a:t>
            </a:r>
            <a:r>
              <a:rPr lang="en-US" sz="2400" dirty="0">
                <a:latin typeface="Times New Roman" panose="02020603050405020304" pitchFamily="18" charset="0"/>
                <a:ea typeface="Calibri" panose="020F0502020204030204" pitchFamily="34" charset="0"/>
                <a:cs typeface="Times New Roman" panose="02020603050405020304" pitchFamily="18" charset="0"/>
              </a:rPr>
              <a:t>1 0 0 1</a:t>
            </a:r>
          </a:p>
          <a:p>
            <a:pPr>
              <a:spcBef>
                <a:spcPts val="1000"/>
              </a:spcBef>
              <a:spcAft>
                <a:spcPts val="600"/>
              </a:spcAft>
            </a:pPr>
            <a:r>
              <a:rPr lang="en-US"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aseline="-25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log</a:t>
            </a:r>
            <a:r>
              <a:rPr lang="en-US" sz="2400" baseline="-25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10</a:t>
            </a:r>
            <a:r>
              <a:rPr lang="en-US" sz="2400" baseline="-25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+ 1 = 3 + 1</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spcBef>
                <a:spcPts val="1000"/>
              </a:spcBef>
              <a:spcAft>
                <a:spcPts val="600"/>
              </a:spcAft>
            </a:pPr>
            <a:r>
              <a:rPr lang="en-US"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spcBef>
                <a:spcPts val="1000"/>
              </a:spcBef>
              <a:spcAft>
                <a:spcPts val="600"/>
              </a:spcAft>
            </a:pPr>
            <a:r>
              <a:rPr lang="en-US"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aseline="-25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log</a:t>
            </a:r>
            <a:r>
              <a:rPr lang="en-US" sz="2400" baseline="-25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15</a:t>
            </a:r>
            <a:r>
              <a:rPr lang="en-US" sz="2400" baseline="-25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+ 1 = 3 + 1			   	   1 1 1 1</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spcBef>
                <a:spcPts val="1000"/>
              </a:spcBef>
              <a:spcAft>
                <a:spcPts val="600"/>
              </a:spcAft>
            </a:pPr>
            <a:r>
              <a:rPr lang="en-US"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aseline="-25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log</a:t>
            </a:r>
            <a:r>
              <a:rPr lang="en-US" sz="2400" baseline="-25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16</a:t>
            </a:r>
            <a:r>
              <a:rPr lang="en-US" sz="2400" baseline="-25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+ 1 = 4 + 1 where 16 = </a:t>
            </a:r>
            <a:r>
              <a:rPr lang="en-US" sz="2400" dirty="0">
                <a:latin typeface="Times New Roman" panose="02020603050405020304" pitchFamily="18" charset="0"/>
                <a:ea typeface="Calibri" panose="020F0502020204030204" pitchFamily="34" charset="0"/>
                <a:cs typeface="Times New Roman" panose="02020603050405020304" pitchFamily="18" charset="0"/>
              </a:rPr>
              <a:t>2</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4  </a:t>
            </a:r>
            <a:r>
              <a:rPr lang="en-US" sz="2400" dirty="0">
                <a:latin typeface="Times New Roman" panose="02020603050405020304" pitchFamily="18" charset="0"/>
                <a:ea typeface="Calibri" panose="020F0502020204030204" pitchFamily="34" charset="0"/>
                <a:cs typeface="Times New Roman" panose="02020603050405020304" pitchFamily="18" charset="0"/>
              </a:rPr>
              <a:t>		1 0 0 0 0</a:t>
            </a: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We can show </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log</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+ 1 =  ⌈log (n + 1)⌉.</a:t>
            </a:r>
          </a:p>
          <a:p>
            <a:pPr>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How much does the size of a number change when we change base?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60806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9">
            <a:extLst>
              <a:ext uri="{FF2B5EF4-FFF2-40B4-BE49-F238E27FC236}">
                <a16:creationId xmlns:a16="http://schemas.microsoft.com/office/drawing/2014/main" id="{DFB3F150-30F0-4050-85A8-F3DCD54A66EC}"/>
              </a:ext>
            </a:extLst>
          </p:cNvPr>
          <p:cNvSpPr txBox="1"/>
          <p:nvPr/>
        </p:nvSpPr>
        <p:spPr>
          <a:xfrm>
            <a:off x="914400" y="535339"/>
            <a:ext cx="10261600" cy="2087788"/>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907177" y="535339"/>
                <a:ext cx="9091750" cy="6048579"/>
              </a:xfrm>
              <a:prstGeom prst="rect">
                <a:avLst/>
              </a:prstGeom>
            </p:spPr>
            <p:txBody>
              <a:bodyPr wrap="square">
                <a:spAutoFit/>
              </a:bodyPr>
              <a:lstStyle/>
              <a:p>
                <a:pPr>
                  <a:lnSpc>
                    <a:spcPct val="150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How much does the size of a number change, when we change base?</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461963" indent="-461963">
                  <a:lnSpc>
                    <a:spcPct val="150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 rule of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converting logarithms from base </a:t>
                </a:r>
                <a:r>
                  <a:rPr lang="en-US" sz="24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to base </a:t>
                </a:r>
                <a:r>
                  <a:rPr lang="en-US" sz="24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b</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unc>
                      <m:funcPr>
                        <m:ctrlPr>
                          <a:rPr lang="en-US" sz="240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𝑙𝑜𝑔</m:t>
                            </m:r>
                          </m:e>
                          <m:sub>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𝑏</m:t>
                            </m:r>
                          </m:sub>
                        </m:sSub>
                      </m:fName>
                      <m:e>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𝑁</m:t>
                        </m:r>
                      </m:e>
                    </m:func>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fPr>
                      <m:num>
                        <m:func>
                          <m:funcPr>
                            <m:ctrlP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𝑙𝑜𝑔</m:t>
                                </m:r>
                              </m:e>
                              <m:sub>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𝑎</m:t>
                                </m:r>
                              </m:sub>
                            </m:sSub>
                          </m:fName>
                          <m:e>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𝑁</m:t>
                            </m:r>
                          </m:e>
                        </m:func>
                      </m:num>
                      <m:den>
                        <m:func>
                          <m:funcPr>
                            <m:ctrlP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𝑙𝑜𝑔</m:t>
                                </m:r>
                              </m:e>
                              <m:sub>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𝑎</m:t>
                                </m:r>
                              </m:sub>
                            </m:sSub>
                          </m:fName>
                          <m:e>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𝑏</m:t>
                            </m:r>
                          </m:e>
                        </m:func>
                      </m:den>
                    </m:f>
                  </m:oMath>
                </a14:m>
                <a:r>
                  <a:rPr lang="en-US" sz="24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That is, </a:t>
                </a:r>
                <a14:m>
                  <m:oMath xmlns:m="http://schemas.openxmlformats.org/officeDocument/2006/math">
                    <m:func>
                      <m:funcPr>
                        <m:ctrlP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24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𝑙𝑜𝑔</m:t>
                            </m:r>
                          </m:e>
                          <m:sub>
                            <m:r>
                              <a:rPr lang="en-US" sz="24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𝑎</m:t>
                            </m:r>
                          </m:sub>
                        </m:sSub>
                      </m:fName>
                      <m:e>
                        <m:r>
                          <a:rPr lang="en-US" sz="24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𝑁</m:t>
                        </m:r>
                        <m:r>
                          <a:rPr lang="en-US" sz="24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 </m:t>
                        </m:r>
                      </m:e>
                    </m:func>
                    <m:func>
                      <m:funcPr>
                        <m:ctrlPr>
                          <a:rPr lang="en-US" sz="240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24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𝑙𝑜𝑔</m:t>
                            </m:r>
                          </m:e>
                          <m:sub>
                            <m:r>
                              <a:rPr lang="en-US" sz="24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𝑎</m:t>
                            </m:r>
                          </m:sub>
                        </m:sSub>
                      </m:fName>
                      <m:e>
                        <m:r>
                          <a:rPr lang="en-US" sz="24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𝑏</m:t>
                        </m:r>
                      </m:e>
                    </m:func>
                    <m:d>
                      <m:dPr>
                        <m:ctrlP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dPr>
                      <m:e>
                        <m:r>
                          <a:rPr lang="en-US" sz="24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 </m:t>
                        </m:r>
                        <m:func>
                          <m:funcPr>
                            <m:ctrlP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24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𝑙𝑜𝑔</m:t>
                                </m:r>
                              </m:e>
                              <m:sub>
                                <m:r>
                                  <a:rPr lang="en-US" sz="24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𝑏</m:t>
                                </m:r>
                              </m:sub>
                            </m:sSub>
                          </m:fName>
                          <m:e>
                            <m:r>
                              <a:rPr lang="en-US" sz="24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𝑁</m:t>
                            </m:r>
                          </m:e>
                        </m:func>
                      </m:e>
                    </m:d>
                    <m:r>
                      <a:rPr lang="en-US" sz="24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m:t>
                    </m:r>
                  </m:oMath>
                </a14:m>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61963" indent="-461963">
                  <a:lnSpc>
                    <a:spcPct val="150000"/>
                  </a:lnSpc>
                  <a:buFont typeface="Arial" panose="020B0604020202020204" pitchFamily="34" charset="0"/>
                  <a:buChar char="•"/>
                </a:pP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he size of integer N in base </a:t>
                </a:r>
                <a:r>
                  <a:rPr lang="en-US" sz="2400"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is the same as </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 constant factor  </a:t>
                </a:r>
                <a14:m>
                  <m:oMath xmlns:m="http://schemas.openxmlformats.org/officeDocument/2006/math">
                    <m:func>
                      <m:funcPr>
                        <m:ctrlPr>
                          <a:rPr lang="en-US"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24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𝑙𝑜𝑔</m:t>
                            </m:r>
                          </m:e>
                          <m:sub>
                            <m:r>
                              <a:rPr lang="en-US" sz="24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𝑎</m:t>
                            </m:r>
                          </m:sub>
                        </m:sSub>
                      </m:fName>
                      <m:e>
                        <m:r>
                          <a:rPr lang="en-US" sz="24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𝑏</m:t>
                        </m:r>
                      </m:e>
                    </m:func>
                  </m:oMath>
                </a14:m>
                <a:r>
                  <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of </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its size in base b</a:t>
                </a:r>
                <a:r>
                  <a:rPr lang="en-US" sz="24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461963" indent="-461963">
                  <a:lnSpc>
                    <a:spcPct val="150000"/>
                  </a:lnSpc>
                  <a:buFont typeface="Arial" panose="020B0604020202020204" pitchFamily="34" charset="0"/>
                  <a:buChar char="•"/>
                </a:pPr>
                <a:r>
                  <a:rPr lang="en-US" sz="2400" dirty="0"/>
                  <a:t>Example:  Consider 256</a:t>
                </a:r>
                <a:r>
                  <a:rPr lang="en-US" sz="2400" baseline="-25000" dirty="0"/>
                  <a:t>10</a:t>
                </a:r>
                <a:r>
                  <a:rPr lang="en-US" sz="2400" dirty="0"/>
                  <a:t> = 100</a:t>
                </a:r>
                <a:r>
                  <a:rPr lang="en-US" sz="2400" baseline="-25000" dirty="0"/>
                  <a:t>16</a:t>
                </a:r>
                <a:r>
                  <a:rPr lang="en-US" sz="2400" dirty="0"/>
                  <a:t> = 1 0000 0000</a:t>
                </a:r>
                <a:r>
                  <a:rPr lang="en-US" sz="2400" baseline="-25000" dirty="0"/>
                  <a:t>2</a:t>
                </a:r>
                <a:r>
                  <a:rPr lang="en-US" sz="2400" dirty="0"/>
                  <a:t>. </a:t>
                </a:r>
              </a:p>
              <a:p>
                <a:r>
                  <a:rPr lang="en-US" sz="2400" dirty="0"/>
                  <a:t>	log</a:t>
                </a:r>
                <a:r>
                  <a:rPr lang="en-US" sz="2400" baseline="-25000" dirty="0"/>
                  <a:t>16</a:t>
                </a:r>
                <a:r>
                  <a:rPr lang="en-US" sz="2400" dirty="0"/>
                  <a:t> 256  =  </a:t>
                </a:r>
                <a14:m>
                  <m:oMath xmlns:m="http://schemas.openxmlformats.org/officeDocument/2006/math">
                    <m:f>
                      <m:fPr>
                        <m:ctrlPr>
                          <a:rPr lang="en-US" sz="2400" i="1">
                            <a:latin typeface="Cambria Math" panose="02040503050406030204" pitchFamily="18" charset="0"/>
                          </a:rPr>
                        </m:ctrlPr>
                      </m:fPr>
                      <m:num>
                        <m:func>
                          <m:funcPr>
                            <m:ctrlPr>
                              <a:rPr lang="en-US" sz="2400" i="1">
                                <a:latin typeface="Cambria Math" panose="02040503050406030204" pitchFamily="18" charset="0"/>
                              </a:rPr>
                            </m:ctrlPr>
                          </m:funcPr>
                          <m:fName>
                            <m:sSub>
                              <m:sSubPr>
                                <m:ctrlPr>
                                  <a:rPr lang="en-US" sz="2400" i="1">
                                    <a:latin typeface="Cambria Math" panose="02040503050406030204" pitchFamily="18" charset="0"/>
                                  </a:rPr>
                                </m:ctrlPr>
                              </m:sSubPr>
                              <m:e>
                                <m:r>
                                  <m:rPr>
                                    <m:sty m:val="p"/>
                                  </m:rPr>
                                  <a:rPr lang="en-US" sz="2400">
                                    <a:latin typeface="Cambria Math" panose="02040503050406030204" pitchFamily="18" charset="0"/>
                                  </a:rPr>
                                  <m:t>log</m:t>
                                </m:r>
                              </m:e>
                              <m:sub>
                                <m:r>
                                  <a:rPr lang="en-US" sz="2400" i="1">
                                    <a:latin typeface="Cambria Math" panose="02040503050406030204" pitchFamily="18" charset="0"/>
                                  </a:rPr>
                                  <m:t>2</m:t>
                                </m:r>
                              </m:sub>
                            </m:sSub>
                          </m:fName>
                          <m:e>
                            <m:r>
                              <a:rPr lang="en-US" sz="2400" i="1">
                                <a:latin typeface="Cambria Math" panose="02040503050406030204" pitchFamily="18" charset="0"/>
                              </a:rPr>
                              <m:t>256</m:t>
                            </m:r>
                          </m:e>
                        </m:func>
                      </m:num>
                      <m:den>
                        <m:func>
                          <m:funcPr>
                            <m:ctrlPr>
                              <a:rPr lang="en-US" sz="2400" i="1">
                                <a:latin typeface="Cambria Math" panose="02040503050406030204" pitchFamily="18" charset="0"/>
                              </a:rPr>
                            </m:ctrlPr>
                          </m:funcPr>
                          <m:fName>
                            <m:sSub>
                              <m:sSubPr>
                                <m:ctrlPr>
                                  <a:rPr lang="en-US" sz="2400" i="1">
                                    <a:latin typeface="Cambria Math" panose="02040503050406030204" pitchFamily="18" charset="0"/>
                                  </a:rPr>
                                </m:ctrlPr>
                              </m:sSubPr>
                              <m:e>
                                <m:r>
                                  <m:rPr>
                                    <m:sty m:val="p"/>
                                  </m:rPr>
                                  <a:rPr lang="en-US" sz="2400">
                                    <a:latin typeface="Cambria Math" panose="02040503050406030204" pitchFamily="18" charset="0"/>
                                  </a:rPr>
                                  <m:t>log</m:t>
                                </m:r>
                              </m:e>
                              <m:sub>
                                <m:r>
                                  <a:rPr lang="en-US" sz="2400" i="1">
                                    <a:latin typeface="Cambria Math" panose="02040503050406030204" pitchFamily="18" charset="0"/>
                                  </a:rPr>
                                  <m:t>2</m:t>
                                </m:r>
                              </m:sub>
                            </m:sSub>
                          </m:fName>
                          <m:e>
                            <m:r>
                              <a:rPr lang="en-US" sz="2400" i="1">
                                <a:latin typeface="Cambria Math" panose="02040503050406030204" pitchFamily="18" charset="0"/>
                              </a:rPr>
                              <m:t>16</m:t>
                            </m:r>
                          </m:e>
                        </m:func>
                      </m:den>
                    </m:f>
                  </m:oMath>
                </a14:m>
                <a:r>
                  <a:rPr lang="en-US" sz="2400" dirty="0"/>
                  <a:t> .   i.e., </a:t>
                </a:r>
                <a14:m>
                  <m:oMath xmlns:m="http://schemas.openxmlformats.org/officeDocument/2006/math">
                    <m:func>
                      <m:funcPr>
                        <m:ctrlP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400">
                                <a:solidFill>
                                  <a:srgbClr val="0000FF"/>
                                </a:solidFill>
                                <a:latin typeface="Cambria Math" panose="02040503050406030204" pitchFamily="18" charset="0"/>
                                <a:ea typeface="Calibri" panose="020F0502020204030204" pitchFamily="34" charset="0"/>
                                <a:cs typeface="Times New Roman" panose="02020603050405020304" pitchFamily="18" charset="0"/>
                              </a:rPr>
                              <m:t>log</m:t>
                            </m:r>
                          </m:e>
                          <m:sub>
                            <m: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2</m:t>
                            </m:r>
                          </m:sub>
                        </m:sSub>
                      </m:fName>
                      <m:e>
                        <m: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256= </m:t>
                        </m:r>
                      </m:e>
                    </m:func>
                    <m:func>
                      <m:funcPr>
                        <m:ctrlP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400">
                                <a:solidFill>
                                  <a:srgbClr val="0000FF"/>
                                </a:solidFill>
                                <a:latin typeface="Cambria Math" panose="02040503050406030204" pitchFamily="18" charset="0"/>
                                <a:ea typeface="Calibri" panose="020F0502020204030204" pitchFamily="34" charset="0"/>
                                <a:cs typeface="Times New Roman" panose="02020603050405020304" pitchFamily="18" charset="0"/>
                              </a:rPr>
                              <m:t>log</m:t>
                            </m:r>
                          </m:e>
                          <m:sub>
                            <m: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2</m:t>
                            </m:r>
                          </m:sub>
                        </m:sSub>
                      </m:fName>
                      <m:e>
                        <m: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16</m:t>
                        </m:r>
                      </m:e>
                    </m:func>
                    <m:d>
                      <m:dPr>
                        <m:ctrlP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dPr>
                      <m:e>
                        <m: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 </m:t>
                        </m:r>
                        <m:func>
                          <m:funcPr>
                            <m:ctrlP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400">
                                    <a:solidFill>
                                      <a:srgbClr val="0000FF"/>
                                    </a:solidFill>
                                    <a:latin typeface="Cambria Math" panose="02040503050406030204" pitchFamily="18" charset="0"/>
                                    <a:ea typeface="Calibri" panose="020F0502020204030204" pitchFamily="34" charset="0"/>
                                    <a:cs typeface="Times New Roman" panose="02020603050405020304" pitchFamily="18" charset="0"/>
                                  </a:rPr>
                                  <m:t>log</m:t>
                                </m:r>
                              </m:e>
                              <m:sub>
                                <m: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16</m:t>
                                </m:r>
                              </m:sub>
                            </m:sSub>
                          </m:fName>
                          <m:e>
                            <m: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256</m:t>
                            </m:r>
                          </m:e>
                        </m:func>
                      </m:e>
                    </m:d>
                    <m: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m:t>
                    </m:r>
                  </m:oMath>
                </a14:m>
                <a:endParaRPr lang="en-US" sz="2400" dirty="0"/>
              </a:p>
              <a:p>
                <a:r>
                  <a:rPr lang="en-US" sz="2400" dirty="0"/>
                  <a:t>              </a:t>
                </a:r>
                <a14:m>
                  <m:oMath xmlns:m="http://schemas.openxmlformats.org/officeDocument/2006/math">
                    <m:func>
                      <m:funcPr>
                        <m:ctrlPr>
                          <a:rPr lang="en-US" sz="2400" i="1">
                            <a:latin typeface="Cambria Math" panose="02040503050406030204" pitchFamily="18" charset="0"/>
                          </a:rPr>
                        </m:ctrlPr>
                      </m:funcPr>
                      <m:fName>
                        <m:sSub>
                          <m:sSubPr>
                            <m:ctrlPr>
                              <a:rPr lang="en-US" sz="2400" i="1">
                                <a:latin typeface="Cambria Math" panose="02040503050406030204" pitchFamily="18" charset="0"/>
                              </a:rPr>
                            </m:ctrlPr>
                          </m:sSubPr>
                          <m:e>
                            <m:r>
                              <m:rPr>
                                <m:sty m:val="p"/>
                              </m:rPr>
                              <a:rPr lang="en-US" sz="2400">
                                <a:latin typeface="Cambria Math" panose="02040503050406030204" pitchFamily="18" charset="0"/>
                              </a:rPr>
                              <m:t>log</m:t>
                            </m:r>
                          </m:e>
                          <m:sub>
                            <m:r>
                              <a:rPr lang="en-US" sz="2400" i="1">
                                <a:latin typeface="Cambria Math" panose="02040503050406030204" pitchFamily="18" charset="0"/>
                              </a:rPr>
                              <m:t>16</m:t>
                            </m:r>
                          </m:sub>
                        </m:sSub>
                      </m:fName>
                      <m:e>
                        <m:sSup>
                          <m:sSupPr>
                            <m:ctrlPr>
                              <a:rPr lang="en-US" sz="2400" i="1">
                                <a:latin typeface="Cambria Math" panose="02040503050406030204" pitchFamily="18" charset="0"/>
                              </a:rPr>
                            </m:ctrlPr>
                          </m:sSupPr>
                          <m:e>
                            <m:r>
                              <a:rPr lang="en-US" sz="2400" i="1">
                                <a:latin typeface="Cambria Math" panose="02040503050406030204" pitchFamily="18" charset="0"/>
                              </a:rPr>
                              <m:t>16</m:t>
                            </m:r>
                          </m:e>
                          <m:sup>
                            <m:r>
                              <a:rPr lang="en-US" sz="2400" i="1">
                                <a:latin typeface="Cambria Math" panose="02040503050406030204" pitchFamily="18" charset="0"/>
                              </a:rPr>
                              <m:t>2</m:t>
                            </m:r>
                          </m:sup>
                        </m:sSup>
                      </m:e>
                    </m:func>
                    <m:r>
                      <a:rPr lang="en-US" sz="2400" i="1">
                        <a:latin typeface="Cambria Math" panose="02040503050406030204" pitchFamily="18" charset="0"/>
                      </a:rPr>
                      <m:t> = </m:t>
                    </m:r>
                  </m:oMath>
                </a14:m>
                <a:r>
                  <a:rPr lang="en-US" sz="2400" dirty="0"/>
                  <a:t>  </a:t>
                </a:r>
                <a14:m>
                  <m:oMath xmlns:m="http://schemas.openxmlformats.org/officeDocument/2006/math">
                    <m:f>
                      <m:fPr>
                        <m:ctrlPr>
                          <a:rPr lang="en-US" sz="2400" i="1" dirty="0">
                            <a:latin typeface="Cambria Math" panose="02040503050406030204" pitchFamily="18" charset="0"/>
                          </a:rPr>
                        </m:ctrlPr>
                      </m:fPr>
                      <m:num>
                        <m:func>
                          <m:funcPr>
                            <m:ctrlPr>
                              <a:rPr lang="en-US" sz="2400" i="1" dirty="0">
                                <a:latin typeface="Cambria Math" panose="02040503050406030204" pitchFamily="18" charset="0"/>
                              </a:rPr>
                            </m:ctrlPr>
                          </m:funcPr>
                          <m:fName>
                            <m:sSub>
                              <m:sSubPr>
                                <m:ctrlPr>
                                  <a:rPr lang="en-US" sz="2400" i="1" dirty="0">
                                    <a:latin typeface="Cambria Math" panose="02040503050406030204" pitchFamily="18" charset="0"/>
                                  </a:rPr>
                                </m:ctrlPr>
                              </m:sSubPr>
                              <m:e>
                                <m:r>
                                  <m:rPr>
                                    <m:sty m:val="p"/>
                                  </m:rPr>
                                  <a:rPr lang="en-US" sz="2400" dirty="0">
                                    <a:latin typeface="Cambria Math" panose="02040503050406030204" pitchFamily="18" charset="0"/>
                                  </a:rPr>
                                  <m:t>log</m:t>
                                </m:r>
                              </m:e>
                              <m:sub>
                                <m:r>
                                  <a:rPr lang="en-US" sz="2400" i="1" dirty="0">
                                    <a:latin typeface="Cambria Math" panose="02040503050406030204" pitchFamily="18" charset="0"/>
                                  </a:rPr>
                                  <m:t>2</m:t>
                                </m:r>
                              </m:sub>
                            </m:sSub>
                          </m:fName>
                          <m:e>
                            <m:sSup>
                              <m:sSupPr>
                                <m:ctrlPr>
                                  <a:rPr lang="en-US" sz="2400" i="1" dirty="0">
                                    <a:latin typeface="Cambria Math" panose="02040503050406030204" pitchFamily="18" charset="0"/>
                                  </a:rPr>
                                </m:ctrlPr>
                              </m:sSupPr>
                              <m:e>
                                <m:r>
                                  <a:rPr lang="en-US" sz="2400" i="1" dirty="0">
                                    <a:latin typeface="Cambria Math" panose="02040503050406030204" pitchFamily="18" charset="0"/>
                                  </a:rPr>
                                  <m:t>2</m:t>
                                </m:r>
                              </m:e>
                              <m:sup>
                                <m:r>
                                  <a:rPr lang="en-US" sz="2400" i="1" dirty="0">
                                    <a:latin typeface="Cambria Math" panose="02040503050406030204" pitchFamily="18" charset="0"/>
                                  </a:rPr>
                                  <m:t>8</m:t>
                                </m:r>
                              </m:sup>
                            </m:sSup>
                          </m:e>
                        </m:func>
                      </m:num>
                      <m:den>
                        <m:func>
                          <m:funcPr>
                            <m:ctrlPr>
                              <a:rPr lang="en-US" sz="2400" i="1" dirty="0">
                                <a:latin typeface="Cambria Math" panose="02040503050406030204" pitchFamily="18" charset="0"/>
                              </a:rPr>
                            </m:ctrlPr>
                          </m:funcPr>
                          <m:fName>
                            <m:sSub>
                              <m:sSubPr>
                                <m:ctrlPr>
                                  <a:rPr lang="en-US" sz="2400" i="1" dirty="0">
                                    <a:latin typeface="Cambria Math" panose="02040503050406030204" pitchFamily="18" charset="0"/>
                                  </a:rPr>
                                </m:ctrlPr>
                              </m:sSubPr>
                              <m:e>
                                <m:r>
                                  <m:rPr>
                                    <m:sty m:val="p"/>
                                  </m:rPr>
                                  <a:rPr lang="en-US" sz="2400" dirty="0">
                                    <a:latin typeface="Cambria Math" panose="02040503050406030204" pitchFamily="18" charset="0"/>
                                  </a:rPr>
                                  <m:t>log</m:t>
                                </m:r>
                              </m:e>
                              <m:sub>
                                <m:r>
                                  <a:rPr lang="en-US" sz="2400" i="1" dirty="0">
                                    <a:latin typeface="Cambria Math" panose="02040503050406030204" pitchFamily="18" charset="0"/>
                                  </a:rPr>
                                  <m:t>2</m:t>
                                </m:r>
                              </m:sub>
                            </m:sSub>
                          </m:fName>
                          <m:e>
                            <m:sSup>
                              <m:sSupPr>
                                <m:ctrlPr>
                                  <a:rPr lang="en-US" sz="2400" i="1" dirty="0">
                                    <a:latin typeface="Cambria Math" panose="02040503050406030204" pitchFamily="18" charset="0"/>
                                  </a:rPr>
                                </m:ctrlPr>
                              </m:sSupPr>
                              <m:e>
                                <m:r>
                                  <a:rPr lang="en-US" sz="2400" i="1" dirty="0">
                                    <a:latin typeface="Cambria Math" panose="02040503050406030204" pitchFamily="18" charset="0"/>
                                  </a:rPr>
                                  <m:t>2</m:t>
                                </m:r>
                              </m:e>
                              <m:sup>
                                <m:r>
                                  <a:rPr lang="en-US" sz="2400" i="1" dirty="0">
                                    <a:latin typeface="Cambria Math" panose="02040503050406030204" pitchFamily="18" charset="0"/>
                                  </a:rPr>
                                  <m:t>4</m:t>
                                </m:r>
                              </m:sup>
                            </m:sSup>
                          </m:e>
                        </m:func>
                      </m:den>
                    </m:f>
                  </m:oMath>
                </a14:m>
                <a:endParaRPr lang="en-US" sz="2400" dirty="0"/>
              </a:p>
              <a:p>
                <a:r>
                  <a:rPr lang="en-US" sz="2400" dirty="0"/>
                  <a:t>		    2 = 2	</a:t>
                </a:r>
              </a:p>
              <a:p>
                <a:pPr marL="461963" indent="-461963">
                  <a:buFont typeface="Arial" panose="020B0604020202020204" pitchFamily="34" charset="0"/>
                  <a:buChar char="•"/>
                </a:pPr>
                <a:r>
                  <a:rPr lang="en-US" sz="2400" dirty="0"/>
                  <a:t>This shows that it requires 3 characters to represent 256 in base 16, which is 100</a:t>
                </a:r>
                <a:r>
                  <a:rPr lang="en-US" sz="2400" baseline="-25000" dirty="0"/>
                  <a:t>16  </a:t>
                </a:r>
                <a:r>
                  <a:rPr lang="en-US" sz="2400" dirty="0"/>
                  <a:t>and 9 bits binary representation  1 0000 0000</a:t>
                </a:r>
                <a:r>
                  <a:rPr lang="en-US" sz="2400" baseline="-25000" dirty="0"/>
                  <a:t>2</a:t>
                </a:r>
                <a:r>
                  <a:rPr lang="en-US" sz="2400" dirty="0"/>
                  <a:t>. </a:t>
                </a:r>
              </a:p>
            </p:txBody>
          </p:sp>
        </mc:Choice>
        <mc:Fallback xmlns="">
          <p:sp>
            <p:nvSpPr>
              <p:cNvPr id="2" name="Rectangle 1"/>
              <p:cNvSpPr>
                <a:spLocks noRot="1" noChangeAspect="1" noMove="1" noResize="1" noEditPoints="1" noAdjustHandles="1" noChangeArrowheads="1" noChangeShapeType="1" noTextEdit="1"/>
              </p:cNvSpPr>
              <p:nvPr/>
            </p:nvSpPr>
            <p:spPr>
              <a:xfrm>
                <a:off x="1907177" y="535339"/>
                <a:ext cx="9091750" cy="6048579"/>
              </a:xfrm>
              <a:prstGeom prst="rect">
                <a:avLst/>
              </a:prstGeom>
              <a:blipFill>
                <a:blip r:embed="rId2"/>
                <a:stretch>
                  <a:fillRect l="-1073" r="-604" b="-1310"/>
                </a:stretch>
              </a:blipFill>
            </p:spPr>
            <p:txBody>
              <a:bodyPr/>
              <a:lstStyle/>
              <a:p>
                <a:r>
                  <a:rPr lang="en-US">
                    <a:noFill/>
                  </a:rPr>
                  <a:t> </a:t>
                </a:r>
              </a:p>
            </p:txBody>
          </p:sp>
        </mc:Fallback>
      </mc:AlternateContent>
    </p:spTree>
    <p:extLst>
      <p:ext uri="{BB962C8B-B14F-4D97-AF65-F5344CB8AC3E}">
        <p14:creationId xmlns:p14="http://schemas.microsoft.com/office/powerpoint/2010/main" val="4079554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42CE44D-FDCD-4234-8756-CBEF6269D392}"/>
              </a:ext>
            </a:extLst>
          </p:cNvPr>
          <p:cNvSpPr/>
          <p:nvPr/>
        </p:nvSpPr>
        <p:spPr>
          <a:xfrm>
            <a:off x="1557700" y="1795897"/>
            <a:ext cx="9263269" cy="3251339"/>
          </a:xfrm>
          <a:prstGeom prst="rect">
            <a:avLst/>
          </a:prstGeom>
        </p:spPr>
        <p:txBody>
          <a:bodyPr wrap="square">
            <a:spAutoFit/>
          </a:bodyPr>
          <a:lstStyle/>
          <a:p>
            <a:pPr marL="457200" indent="-457200">
              <a:spcAft>
                <a:spcPts val="600"/>
              </a:spcAft>
              <a:buFont typeface="Arial" panose="020B0604020202020204" pitchFamily="34" charset="0"/>
              <a:buChar char="•"/>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How long does the addition algorithm take to add two given numbers.</a:t>
            </a:r>
            <a:endPar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marL="457200" indent="-454025">
              <a:lnSpc>
                <a:spcPct val="150000"/>
              </a:lnSpc>
              <a:buFont typeface="Arial" panose="020B0604020202020204" pitchFamily="34" charset="0"/>
              <a:buChar char="•"/>
            </a:pPr>
            <a:endParaRPr lang="en-US" sz="2400" dirty="0">
              <a:solidFill>
                <a:srgbClr val="0000FF"/>
              </a:solidFill>
              <a:ea typeface="Calibri" panose="020F0502020204030204" pitchFamily="34" charset="0"/>
              <a:cs typeface="Times New Roman" panose="02020603050405020304" pitchFamily="18" charset="0"/>
            </a:endParaRPr>
          </a:p>
          <a:p>
            <a:pPr marL="457200" indent="-454025">
              <a:lnSpc>
                <a:spcPct val="150000"/>
              </a:lnSpc>
              <a:buFont typeface="Arial" panose="020B0604020202020204" pitchFamily="34" charset="0"/>
              <a:buChar char="•"/>
            </a:pPr>
            <a:r>
              <a:rPr lang="en-US" sz="2400" dirty="0">
                <a:solidFill>
                  <a:srgbClr val="0000FF"/>
                </a:solidFill>
                <a:ea typeface="Calibri" panose="020F0502020204030204" pitchFamily="34" charset="0"/>
                <a:cs typeface="Times New Roman" panose="02020603050405020304" pitchFamily="18" charset="0"/>
              </a:rPr>
              <a:t>Multiplication: Left-shifting</a:t>
            </a:r>
            <a:r>
              <a:rPr lang="en-US" sz="2400" dirty="0">
                <a:latin typeface="Times New Roman" panose="02020603050405020304" pitchFamily="18" charset="0"/>
                <a:ea typeface="Calibri" panose="020F0502020204030204" pitchFamily="34" charset="0"/>
                <a:cs typeface="Times New Roman" panose="02020603050405020304" pitchFamily="18" charset="0"/>
              </a:rPr>
              <a:t> is a quick way to multiply by the base 2.</a:t>
            </a:r>
          </a:p>
          <a:p>
            <a:pPr marL="457200" indent="-454025">
              <a:lnSpc>
                <a:spcPct val="150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How long does the multiplication algorithm takes? </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457200" indent="-454025">
              <a:lnSpc>
                <a:spcPct val="150000"/>
              </a:lnSpc>
              <a:buFont typeface="Arial" panose="020B0604020202020204" pitchFamily="34" charset="0"/>
              <a:buChar char="•"/>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457200" marR="0" indent="-454025">
              <a:lnSpc>
                <a:spcPct val="150000"/>
              </a:lnSpc>
              <a:spcBef>
                <a:spcPts val="0"/>
              </a:spcBef>
              <a:spcAft>
                <a:spcPts val="0"/>
              </a:spcAft>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Confused emoticon Stock Vector - 11275856">
            <a:extLst>
              <a:ext uri="{FF2B5EF4-FFF2-40B4-BE49-F238E27FC236}">
                <a16:creationId xmlns:a16="http://schemas.microsoft.com/office/drawing/2014/main" id="{3255D863-EC54-447F-9EC1-8762825607A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7183" y="1908788"/>
            <a:ext cx="432008" cy="421688"/>
          </a:xfrm>
          <a:prstGeom prst="rect">
            <a:avLst/>
          </a:prstGeom>
          <a:noFill/>
          <a:ln>
            <a:noFill/>
          </a:ln>
        </p:spPr>
      </p:pic>
    </p:spTree>
    <p:extLst>
      <p:ext uri="{BB962C8B-B14F-4D97-AF65-F5344CB8AC3E}">
        <p14:creationId xmlns:p14="http://schemas.microsoft.com/office/powerpoint/2010/main" val="34060873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9">
            <a:extLst>
              <a:ext uri="{FF2B5EF4-FFF2-40B4-BE49-F238E27FC236}">
                <a16:creationId xmlns:a16="http://schemas.microsoft.com/office/drawing/2014/main" id="{1F9B2C86-4C8D-4462-8E90-5E33A028B4D5}"/>
              </a:ext>
            </a:extLst>
          </p:cNvPr>
          <p:cNvSpPr txBox="1"/>
          <p:nvPr/>
        </p:nvSpPr>
        <p:spPr>
          <a:xfrm>
            <a:off x="988292" y="3800764"/>
            <a:ext cx="10076872" cy="2864875"/>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TextBox 9">
            <a:extLst>
              <a:ext uri="{FF2B5EF4-FFF2-40B4-BE49-F238E27FC236}">
                <a16:creationId xmlns:a16="http://schemas.microsoft.com/office/drawing/2014/main" id="{9D38DA6B-0407-472E-9498-4A7E9016A5AF}"/>
              </a:ext>
            </a:extLst>
          </p:cNvPr>
          <p:cNvSpPr txBox="1"/>
          <p:nvPr/>
        </p:nvSpPr>
        <p:spPr>
          <a:xfrm>
            <a:off x="988292" y="1265382"/>
            <a:ext cx="10076872" cy="2456873"/>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557451" y="340831"/>
            <a:ext cx="8945086" cy="6324808"/>
          </a:xfrm>
          <a:prstGeom prst="rect">
            <a:avLst/>
          </a:prstGeom>
        </p:spPr>
        <p:txBody>
          <a:bodyPr wrap="square">
            <a:spAutoFit/>
          </a:bodyPr>
          <a:lstStyle/>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For any problem-solving, we always consider the following questions:</a:t>
            </a:r>
          </a:p>
          <a:p>
            <a:pPr>
              <a:spcAft>
                <a:spcPts val="600"/>
              </a:spcAft>
            </a:pP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Construct an addition algorithm of two numbers in any base.</a:t>
            </a:r>
          </a:p>
          <a:p>
            <a:pPr>
              <a:spcAft>
                <a:spcPts val="600"/>
              </a:spcAft>
            </a:pP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Analysis</a:t>
            </a:r>
          </a:p>
          <a:p>
            <a:pPr marL="461963" indent="-461963">
              <a:spcAft>
                <a:spcPts val="3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By the basic property of numbers in any base, </a:t>
            </a:r>
          </a:p>
          <a:p>
            <a:pPr marL="919163" lvl="1" indent="-461963">
              <a:spcAft>
                <a:spcPts val="3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each sum of two single-digit numbers is a two-digit number; </a:t>
            </a:r>
          </a:p>
          <a:p>
            <a:pPr marL="919163" lvl="1" indent="-461963">
              <a:spcAft>
                <a:spcPts val="3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 carry is always a single digit; and </a:t>
            </a:r>
          </a:p>
          <a:p>
            <a:pPr marL="919163" lvl="1" indent="-461963">
              <a:spcAft>
                <a:spcPts val="3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at any given step, three single-digit numbers are added. </a:t>
            </a:r>
            <a:r>
              <a:rPr lang="en-US"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p>
          <a:p>
            <a:pPr marL="1376363" lvl="2" indent="-461963">
              <a:spcAft>
                <a:spcPts val="3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sum of three single-digit numbers is a two-digit number.</a:t>
            </a:r>
          </a:p>
          <a:p>
            <a:pPr>
              <a:spcAft>
                <a:spcPts val="600"/>
              </a:spcAft>
            </a:pP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Algorithm</a:t>
            </a:r>
          </a:p>
          <a:p>
            <a:pPr marL="919163" lvl="1" indent="-461963">
              <a:spcAft>
                <a:spcPts val="3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Align their right-hand ends, and then </a:t>
            </a:r>
          </a:p>
          <a:p>
            <a:pPr marL="919163" lvl="1" indent="-461963">
              <a:spcAft>
                <a:spcPts val="300"/>
              </a:spcAft>
              <a:buFont typeface="Arial" panose="020B0604020202020204" pitchFamily="34" charset="0"/>
              <a:buChar char="•"/>
            </a:pPr>
            <a:r>
              <a:rPr lang="en-US" sz="2400" b="1" i="1" dirty="0">
                <a:latin typeface="Times New Roman" panose="02020603050405020304" pitchFamily="18" charset="0"/>
                <a:ea typeface="Calibri" panose="020F0502020204030204" pitchFamily="34" charset="0"/>
                <a:cs typeface="Times New Roman" panose="02020603050405020304" pitchFamily="18" charset="0"/>
              </a:rPr>
              <a:t>perform a single right-to-left pass </a:t>
            </a:r>
            <a:r>
              <a:rPr lang="en-US" sz="2400" dirty="0">
                <a:latin typeface="Times New Roman" panose="02020603050405020304" pitchFamily="18" charset="0"/>
                <a:ea typeface="Calibri" panose="020F0502020204030204" pitchFamily="34" charset="0"/>
                <a:cs typeface="Times New Roman" panose="02020603050405020304" pitchFamily="18" charset="0"/>
              </a:rPr>
              <a:t>in which </a:t>
            </a:r>
          </a:p>
          <a:p>
            <a:pPr marL="1376363" lvl="2" indent="-461963">
              <a:spcAft>
                <a:spcPts val="3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 sum is computed digit by digit, </a:t>
            </a:r>
          </a:p>
          <a:p>
            <a:pPr marL="1376363" lvl="2" indent="-461963">
              <a:spcAft>
                <a:spcPts val="3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maintaining the overflow as a carry.</a:t>
            </a:r>
          </a:p>
          <a:p>
            <a:pPr>
              <a:spcAft>
                <a:spcPts val="300"/>
              </a:spcAft>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Q:   Given two binary numbers x and y, how long does our algorithm </a:t>
            </a:r>
          </a:p>
          <a:p>
            <a:pPr>
              <a:spcAft>
                <a:spcPts val="300"/>
              </a:spcAft>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take to add them?</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971445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5373" y="1280380"/>
            <a:ext cx="9161253" cy="5086008"/>
          </a:xfrm>
          <a:prstGeom prst="rect">
            <a:avLst/>
          </a:prstGeom>
        </p:spPr>
        <p:txBody>
          <a:bodyPr wrap="square">
            <a:spAutoFit/>
          </a:bodyPr>
          <a:lstStyle/>
          <a:p>
            <a:pPr>
              <a:spcAft>
                <a:spcPts val="900"/>
              </a:spcAft>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How long does our algorithm take to add two given binary numbers x = 53</a:t>
            </a:r>
            <a:r>
              <a:rPr lang="en-US" sz="2400" baseline="-25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10</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and y = 35</a:t>
            </a:r>
            <a:r>
              <a:rPr lang="en-US" sz="2400" baseline="-25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10</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Carry	1			1	1	1</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1	1	0	1	0	1	(53)</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	1	0	0	0	1	1</a:t>
            </a:r>
            <a:r>
              <a:rPr lang="en-US" sz="2400" dirty="0">
                <a:latin typeface="Times New Roman" panose="02020603050405020304" pitchFamily="18" charset="0"/>
                <a:ea typeface="Calibri" panose="020F0502020204030204" pitchFamily="34" charset="0"/>
                <a:cs typeface="Times New Roman" panose="02020603050405020304" pitchFamily="18" charset="0"/>
              </a:rPr>
              <a:t>	(35)</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1	0	1	1	0	0	0	(88)</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a:spcBef>
                <a:spcPts val="600"/>
              </a:spcBef>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otal running time as a function of the size of the input: the number of bits of x or y.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Cloud Callout 2"/>
          <p:cNvSpPr/>
          <p:nvPr/>
        </p:nvSpPr>
        <p:spPr>
          <a:xfrm flipH="1">
            <a:off x="646707" y="503583"/>
            <a:ext cx="540688" cy="405516"/>
          </a:xfrm>
          <a:prstGeom prst="cloudCallout">
            <a:avLst>
              <a:gd name="adj1" fmla="val -59429"/>
              <a:gd name="adj2" fmla="val 1257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moticon making a point Stock Vector - 14709057">
            <a:extLst>
              <a:ext uri="{FF2B5EF4-FFF2-40B4-BE49-F238E27FC236}">
                <a16:creationId xmlns:a16="http://schemas.microsoft.com/office/drawing/2014/main" id="{149A6151-3907-4450-B077-CADAF86F737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90788">
            <a:off x="675612" y="481071"/>
            <a:ext cx="540688" cy="384629"/>
          </a:xfrm>
          <a:prstGeom prst="rect">
            <a:avLst/>
          </a:prstGeom>
          <a:noFill/>
          <a:ln>
            <a:noFill/>
          </a:ln>
        </p:spPr>
      </p:pic>
    </p:spTree>
    <p:extLst>
      <p:ext uri="{BB962C8B-B14F-4D97-AF65-F5344CB8AC3E}">
        <p14:creationId xmlns:p14="http://schemas.microsoft.com/office/powerpoint/2010/main" val="26984704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9">
            <a:extLst>
              <a:ext uri="{FF2B5EF4-FFF2-40B4-BE49-F238E27FC236}">
                <a16:creationId xmlns:a16="http://schemas.microsoft.com/office/drawing/2014/main" id="{E9C68533-8A3E-45E5-1381-E45C009FFA54}"/>
              </a:ext>
            </a:extLst>
          </p:cNvPr>
          <p:cNvSpPr txBox="1"/>
          <p:nvPr/>
        </p:nvSpPr>
        <p:spPr>
          <a:xfrm>
            <a:off x="1113581" y="2100648"/>
            <a:ext cx="9789962" cy="614106"/>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TextBox 9">
            <a:extLst>
              <a:ext uri="{FF2B5EF4-FFF2-40B4-BE49-F238E27FC236}">
                <a16:creationId xmlns:a16="http://schemas.microsoft.com/office/drawing/2014/main" id="{651228E8-42AD-4AF8-B3BA-B527539C344C}"/>
              </a:ext>
            </a:extLst>
          </p:cNvPr>
          <p:cNvSpPr txBox="1"/>
          <p:nvPr/>
        </p:nvSpPr>
        <p:spPr>
          <a:xfrm>
            <a:off x="968654" y="4634563"/>
            <a:ext cx="9934889" cy="1325900"/>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500996" y="1097593"/>
            <a:ext cx="8740284" cy="4862870"/>
          </a:xfrm>
          <a:prstGeom prst="rect">
            <a:avLst/>
          </a:prstGeom>
        </p:spPr>
        <p:txBody>
          <a:bodyPr wrap="square">
            <a:spAutoFit/>
          </a:bodyPr>
          <a:lstStyle/>
          <a:p>
            <a:pPr>
              <a:spcBef>
                <a:spcPts val="600"/>
              </a:spcBef>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Analysis:  Total</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running time as a function of the size of the input: </a:t>
            </a:r>
          </a:p>
          <a:p>
            <a:pPr>
              <a:spcBef>
                <a:spcPts val="600"/>
              </a:spcBef>
              <a:spcAft>
                <a:spcPts val="600"/>
              </a:spcAft>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the number of bits for representing two integers x and y.	</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spcBef>
                <a:spcPts val="600"/>
              </a:spcBef>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Assume that each of x and y are of n bits long. </a:t>
            </a:r>
          </a:p>
          <a:p>
            <a:pPr marL="914400" lvl="1" indent="-457200">
              <a:spcBef>
                <a:spcPts val="600"/>
              </a:spcBef>
              <a:spcAft>
                <a:spcPts val="6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Adding two n-bit numbers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requires n operations, disregarding </a:t>
            </a:r>
            <a:r>
              <a:rPr lang="en-US" sz="2400" dirty="0">
                <a:latin typeface="Times New Roman" panose="02020603050405020304" pitchFamily="18" charset="0"/>
                <a:ea typeface="Calibri" panose="020F0502020204030204" pitchFamily="34" charset="0"/>
                <a:cs typeface="Times New Roman" panose="02020603050405020304" pitchFamily="18" charset="0"/>
              </a:rPr>
              <a:t>at least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read</a:t>
            </a:r>
            <a:r>
              <a:rPr lang="en-US" sz="2400" dirty="0">
                <a:latin typeface="Times New Roman" panose="02020603050405020304" pitchFamily="18" charset="0"/>
                <a:ea typeface="Calibri" panose="020F0502020204030204" pitchFamily="34" charset="0"/>
                <a:cs typeface="Times New Roman" panose="02020603050405020304" pitchFamily="18" charset="0"/>
              </a:rPr>
              <a:t> them and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write</a:t>
            </a:r>
            <a:r>
              <a:rPr lang="en-US" sz="2400" dirty="0">
                <a:latin typeface="Times New Roman" panose="02020603050405020304" pitchFamily="18" charset="0"/>
                <a:ea typeface="Calibri" panose="020F0502020204030204" pitchFamily="34" charset="0"/>
                <a:cs typeface="Times New Roman" panose="02020603050405020304" pitchFamily="18" charset="0"/>
              </a:rPr>
              <a:t> down the answer.</a:t>
            </a:r>
          </a:p>
          <a:p>
            <a:pPr marL="914400" lvl="1" indent="-457200">
              <a:spcBef>
                <a:spcPts val="600"/>
              </a:spcBef>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sum of x and y is  n+1 bits at most. </a:t>
            </a:r>
          </a:p>
          <a:p>
            <a:pPr marL="914400" lvl="1" indent="-457200">
              <a:spcBef>
                <a:spcPts val="600"/>
              </a:spcBef>
              <a:spcAft>
                <a:spcPts val="6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Adding three binary digits requires a fixed amount of time. </a:t>
            </a:r>
          </a:p>
          <a:p>
            <a:pPr marL="914400" lvl="1" indent="-457200">
              <a:spcBef>
                <a:spcPts val="600"/>
              </a:spcBef>
              <a:spcAft>
                <a:spcPts val="6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total running time for the addition algorithm is </a:t>
            </a:r>
            <a:r>
              <a:rPr lang="en-US" sz="2400" dirty="0">
                <a:latin typeface="Times New Roman" panose="02020603050405020304" pitchFamily="18" charset="0"/>
                <a:ea typeface="Calibri" panose="020F0502020204030204" pitchFamily="34" charset="0"/>
                <a:cs typeface="Times New Roman" panose="02020603050405020304" pitchFamily="18" charset="0"/>
              </a:rPr>
              <a:t>of the form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c</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 </a:t>
            </a:r>
            <a:r>
              <a:rPr lang="en-US" sz="2400" dirty="0">
                <a:latin typeface="Times New Roman" panose="02020603050405020304" pitchFamily="18" charset="0"/>
                <a:ea typeface="Calibri" panose="020F0502020204030204" pitchFamily="34" charset="0"/>
                <a:cs typeface="Times New Roman" panose="02020603050405020304" pitchFamily="18" charset="0"/>
              </a:rPr>
              <a:t>where 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and 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are some constants. </a:t>
            </a:r>
          </a:p>
          <a:p>
            <a:pPr marL="914400" lvl="1" indent="-457200">
              <a:spcBef>
                <a:spcPts val="600"/>
              </a:spcBef>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It is linear. The running time is O(n).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47966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9">
            <a:extLst>
              <a:ext uri="{FF2B5EF4-FFF2-40B4-BE49-F238E27FC236}">
                <a16:creationId xmlns:a16="http://schemas.microsoft.com/office/drawing/2014/main" id="{10F1E515-7E79-4DDB-AA7B-683FB3A704F1}"/>
              </a:ext>
            </a:extLst>
          </p:cNvPr>
          <p:cNvSpPr txBox="1"/>
          <p:nvPr/>
        </p:nvSpPr>
        <p:spPr>
          <a:xfrm>
            <a:off x="1320911" y="2667000"/>
            <a:ext cx="9744253" cy="1524000"/>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788461" y="2759585"/>
            <a:ext cx="9010719" cy="1266950"/>
          </a:xfrm>
          <a:prstGeom prst="rect">
            <a:avLst/>
          </a:prstGeom>
        </p:spPr>
        <p:txBody>
          <a:bodyPr wrap="square">
            <a:spAutoFit/>
          </a:bodyPr>
          <a:lstStyle/>
          <a:p>
            <a:pPr>
              <a:lnSpc>
                <a:spcPct val="150000"/>
              </a:lnSpc>
            </a:pPr>
            <a:r>
              <a:rPr lang="en-US" sz="2800" i="1" dirty="0">
                <a:latin typeface="Times New Roman" panose="02020603050405020304" pitchFamily="18" charset="0"/>
                <a:ea typeface="Calibri" panose="020F0502020204030204" pitchFamily="34" charset="0"/>
                <a:cs typeface="Times New Roman" panose="02020603050405020304" pitchFamily="18" charset="0"/>
              </a:rPr>
              <a:t>Is there a faster algorithm?</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600" dirty="0">
                <a:latin typeface="Times New Roman" panose="02020603050405020304" pitchFamily="18" charset="0"/>
                <a:ea typeface="Calibri" panose="020F0502020204030204" pitchFamily="34" charset="0"/>
                <a:cs typeface="Times New Roman" panose="02020603050405020304" pitchFamily="18" charset="0"/>
              </a:rPr>
              <a:t>The addition algorithm is </a:t>
            </a:r>
            <a:r>
              <a:rPr lang="en-US" sz="26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optimal</a:t>
            </a:r>
            <a:r>
              <a:rPr lang="en-US" sz="2600" dirty="0">
                <a:latin typeface="Times New Roman" panose="02020603050405020304" pitchFamily="18" charset="0"/>
                <a:ea typeface="Calibri" panose="020F0502020204030204" pitchFamily="34" charset="0"/>
                <a:cs typeface="Times New Roman" panose="02020603050405020304" pitchFamily="18" charset="0"/>
              </a:rPr>
              <a:t>, up to multiplicative constants.</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Rectangle 3"/>
          <p:cNvSpPr/>
          <p:nvPr/>
        </p:nvSpPr>
        <p:spPr>
          <a:xfrm>
            <a:off x="2252472" y="4328452"/>
            <a:ext cx="6096000" cy="1200329"/>
          </a:xfrm>
          <a:prstGeom prst="rect">
            <a:avLst/>
          </a:prstGeom>
        </p:spPr>
        <p:txBody>
          <a:bodyPr>
            <a:spAutoFit/>
          </a:bodyPr>
          <a:lstStyle/>
          <a:p>
            <a:pPr marL="914400" lvl="1" indent="-457200">
              <a:spcBef>
                <a:spcPts val="600"/>
              </a:spcBef>
              <a:spcAft>
                <a:spcPts val="6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 total running time for the addition algorithm is of the form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c</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 </a:t>
            </a:r>
            <a:r>
              <a:rPr lang="en-US" sz="2400" dirty="0">
                <a:latin typeface="Times New Roman" panose="02020603050405020304" pitchFamily="18" charset="0"/>
                <a:ea typeface="Calibri" panose="020F0502020204030204" pitchFamily="34" charset="0"/>
                <a:cs typeface="Times New Roman" panose="02020603050405020304" pitchFamily="18" charset="0"/>
              </a:rPr>
              <a:t>where 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and 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are some constants. </a:t>
            </a:r>
          </a:p>
        </p:txBody>
      </p:sp>
    </p:spTree>
    <p:extLst>
      <p:ext uri="{BB962C8B-B14F-4D97-AF65-F5344CB8AC3E}">
        <p14:creationId xmlns:p14="http://schemas.microsoft.com/office/powerpoint/2010/main" val="6842557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9">
            <a:extLst>
              <a:ext uri="{FF2B5EF4-FFF2-40B4-BE49-F238E27FC236}">
                <a16:creationId xmlns:a16="http://schemas.microsoft.com/office/drawing/2014/main" id="{10F1E515-7E79-4DDB-AA7B-683FB3A704F1}"/>
              </a:ext>
            </a:extLst>
          </p:cNvPr>
          <p:cNvSpPr txBox="1"/>
          <p:nvPr/>
        </p:nvSpPr>
        <p:spPr>
          <a:xfrm>
            <a:off x="366657" y="4891637"/>
            <a:ext cx="9770765" cy="1046318"/>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425948" y="1024063"/>
            <a:ext cx="8869001" cy="5386090"/>
          </a:xfrm>
          <a:prstGeom prst="rect">
            <a:avLst/>
          </a:prstGeom>
        </p:spPr>
        <p:txBody>
          <a:bodyPr wrap="square">
            <a:spAutoFit/>
          </a:bodyPr>
          <a:lstStyle/>
          <a:p>
            <a:pPr>
              <a:spcBef>
                <a:spcPts val="600"/>
              </a:spcBef>
              <a:spcAft>
                <a:spcPts val="600"/>
              </a:spcAft>
            </a:pPr>
            <a:r>
              <a:rPr lang="en-US" sz="2400" i="1" dirty="0">
                <a:latin typeface="Times New Roman" panose="02020603050405020304" pitchFamily="18" charset="0"/>
                <a:ea typeface="Calibri" panose="020F0502020204030204" pitchFamily="34" charset="0"/>
                <a:cs typeface="Times New Roman" panose="02020603050405020304" pitchFamily="18" charset="0"/>
              </a:rPr>
              <a:t>Multiplication and Division</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spcBef>
                <a:spcPts val="600"/>
              </a:spcBef>
              <a:spcAft>
                <a:spcPts val="9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grade-school algorithm</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for multiplying two numbers x and y is:</a:t>
            </a:r>
          </a:p>
          <a:p>
            <a:pPr marL="800100" lvl="1" indent="-342900">
              <a:spcAft>
                <a:spcPts val="900"/>
              </a:spcAft>
              <a:buFont typeface="Arial" panose="020B0604020202020204" pitchFamily="34" charset="0"/>
              <a:buChar char="•"/>
            </a:pPr>
            <a:r>
              <a:rPr lang="en-US" sz="2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create an array of intermediate sums, </a:t>
            </a:r>
          </a:p>
          <a:p>
            <a:pPr marL="1257300" lvl="2" indent="-342900">
              <a:spcAft>
                <a:spcPts val="900"/>
              </a:spcAft>
              <a:buFont typeface="Arial" panose="020B0604020202020204" pitchFamily="34" charset="0"/>
              <a:buChar char="•"/>
            </a:pPr>
            <a:r>
              <a:rPr lang="en-US" sz="2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each representing the product of x by a single digit of y. </a:t>
            </a:r>
          </a:p>
          <a:p>
            <a:pPr marL="800100" lvl="1" indent="-342900">
              <a:spcAft>
                <a:spcPts val="9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These values are appropriately left-shifted and then added up. </a:t>
            </a:r>
          </a:p>
          <a:p>
            <a:pPr marL="461963" indent="-461963">
              <a:spcAft>
                <a:spcPts val="12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For example: multiply 13 by 11.</a:t>
            </a:r>
          </a:p>
          <a:p>
            <a:pPr marL="914400" marR="0">
              <a:spcBef>
                <a:spcPts val="0"/>
              </a:spcBef>
              <a:spcAft>
                <a:spcPts val="9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1	3</a:t>
            </a:r>
          </a:p>
          <a:p>
            <a:pPr marL="914400" marR="0">
              <a:spcBef>
                <a:spcPts val="0"/>
              </a:spcBef>
              <a:spcAft>
                <a:spcPts val="9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a:t>
            </a:r>
            <a:r>
              <a:rPr lang="en-US" sz="2400" u="sng"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endPar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a:spcAft>
                <a:spcPts val="9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1	3</a:t>
            </a:r>
            <a:r>
              <a:rPr lang="en-US" sz="2400" dirty="0">
                <a:latin typeface="Times New Roman" panose="02020603050405020304" pitchFamily="18" charset="0"/>
                <a:ea typeface="Calibri" panose="020F0502020204030204" pitchFamily="34" charset="0"/>
                <a:cs typeface="Times New Roman" panose="02020603050405020304" pitchFamily="18" charset="0"/>
              </a:rPr>
              <a:t>	(multiply 13 by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pPr>
              <a:spcAft>
                <a:spcPts val="9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1	3  </a:t>
            </a:r>
            <a:r>
              <a:rPr lang="en-US" sz="2400" u="sng"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	(multiply 13 by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shifted once)</a:t>
            </a:r>
          </a:p>
          <a:p>
            <a:pPr>
              <a:spcAft>
                <a:spcPts val="9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1	4	3</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Box 2"/>
          <p:cNvSpPr txBox="1"/>
          <p:nvPr/>
        </p:nvSpPr>
        <p:spPr>
          <a:xfrm>
            <a:off x="965893" y="4902926"/>
            <a:ext cx="2003729" cy="646331"/>
          </a:xfrm>
          <a:prstGeom prst="rect">
            <a:avLst/>
          </a:prstGeom>
          <a:noFill/>
        </p:spPr>
        <p:txBody>
          <a:bodyPr wrap="square" rtlCol="0">
            <a:spAutoFit/>
          </a:bodyPr>
          <a:lstStyle/>
          <a:p>
            <a:r>
              <a:rPr lang="en-US" dirty="0"/>
              <a:t>An array of intermediate sums</a:t>
            </a:r>
          </a:p>
        </p:txBody>
      </p:sp>
      <p:sp>
        <p:nvSpPr>
          <p:cNvPr id="4" name="Left Brace 3">
            <a:extLst>
              <a:ext uri="{FF2B5EF4-FFF2-40B4-BE49-F238E27FC236}">
                <a16:creationId xmlns:a16="http://schemas.microsoft.com/office/drawing/2014/main" id="{DD467EC4-82CB-419D-9C0C-BE93CC155D25}"/>
              </a:ext>
            </a:extLst>
          </p:cNvPr>
          <p:cNvSpPr/>
          <p:nvPr/>
        </p:nvSpPr>
        <p:spPr>
          <a:xfrm>
            <a:off x="2969622" y="4815840"/>
            <a:ext cx="296091" cy="984068"/>
          </a:xfrm>
          <a:prstGeom prst="leftBrace">
            <a:avLst/>
          </a:prstGeom>
          <a:ln w="19050">
            <a:solidFill>
              <a:schemeClr val="accent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pic>
        <p:nvPicPr>
          <p:cNvPr id="6" name="Picture 2" descr="Image result for smiley face images">
            <a:extLst>
              <a:ext uri="{FF2B5EF4-FFF2-40B4-BE49-F238E27FC236}">
                <a16:creationId xmlns:a16="http://schemas.microsoft.com/office/drawing/2014/main" id="{530AB9F6-D5AE-4569-92FE-D4759B7E467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667429">
            <a:off x="399457" y="5029757"/>
            <a:ext cx="540688" cy="392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8381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9">
            <a:extLst>
              <a:ext uri="{FF2B5EF4-FFF2-40B4-BE49-F238E27FC236}">
                <a16:creationId xmlns:a16="http://schemas.microsoft.com/office/drawing/2014/main" id="{5C287158-1FDA-4E8E-B8F0-BA336C4F6BEE}"/>
              </a:ext>
            </a:extLst>
          </p:cNvPr>
          <p:cNvSpPr txBox="1"/>
          <p:nvPr/>
        </p:nvSpPr>
        <p:spPr>
          <a:xfrm>
            <a:off x="1198872" y="4195035"/>
            <a:ext cx="9794255" cy="2230069"/>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TextBox 9">
            <a:extLst>
              <a:ext uri="{FF2B5EF4-FFF2-40B4-BE49-F238E27FC236}">
                <a16:creationId xmlns:a16="http://schemas.microsoft.com/office/drawing/2014/main" id="{A46E0660-D257-4E1F-B516-D13810D5E7FC}"/>
              </a:ext>
            </a:extLst>
          </p:cNvPr>
          <p:cNvSpPr txBox="1"/>
          <p:nvPr/>
        </p:nvSpPr>
        <p:spPr>
          <a:xfrm>
            <a:off x="1379856" y="222832"/>
            <a:ext cx="9872653" cy="822036"/>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398431" y="458956"/>
            <a:ext cx="9994498" cy="5940088"/>
          </a:xfrm>
          <a:prstGeom prst="rect">
            <a:avLst/>
          </a:prstGeom>
        </p:spPr>
        <p:txBody>
          <a:bodyPr wrap="square">
            <a:spAutoFit/>
          </a:bodyPr>
          <a:lstStyle/>
          <a:p>
            <a:pPr>
              <a:lnSpc>
                <a:spcPct val="150000"/>
              </a:lnSpc>
            </a:pPr>
            <a:r>
              <a:rPr lang="en-US" sz="2400" dirty="0">
                <a:solidFill>
                  <a:srgbClr val="0000FF"/>
                </a:solidFill>
                <a:ea typeface="Calibri" panose="020F0502020204030204" pitchFamily="34" charset="0"/>
                <a:cs typeface="Times New Roman" panose="02020603050405020304" pitchFamily="18" charset="0"/>
              </a:rPr>
              <a:t>Left-shifting</a:t>
            </a:r>
            <a:r>
              <a:rPr lang="en-US" sz="2400" dirty="0">
                <a:latin typeface="Times New Roman" panose="02020603050405020304" pitchFamily="18" charset="0"/>
                <a:ea typeface="Calibri" panose="020F0502020204030204" pitchFamily="34" charset="0"/>
                <a:cs typeface="Times New Roman" panose="02020603050405020304" pitchFamily="18" charset="0"/>
              </a:rPr>
              <a:t> (for multiplication) is a quick way to multiply by the base-</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Reason:</a:t>
            </a:r>
          </a:p>
          <a:p>
            <a:pPr marL="461963" marR="0" lvl="0" indent="-461963">
              <a:spcBef>
                <a:spcPts val="0"/>
              </a:spcBef>
              <a:spcAft>
                <a:spcPts val="1200"/>
              </a:spcAft>
              <a:buFont typeface="Arial" panose="020B0604020202020204" pitchFamily="34" charset="0"/>
              <a:buChar char="•"/>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Given two integers 13 and 2, </a:t>
            </a:r>
            <a:r>
              <a:rPr lang="en-US" sz="2200" dirty="0">
                <a:latin typeface="Times New Roman" panose="02020603050405020304" pitchFamily="18" charset="0"/>
                <a:ea typeface="Calibri" panose="020F0502020204030204" pitchFamily="34" charset="0"/>
                <a:cs typeface="Times New Roman" panose="02020603050405020304" pitchFamily="18" charset="0"/>
              </a:rPr>
              <a:t>13 x 2 can be written in binary representation as 1101 x 10. </a:t>
            </a: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The result 26 (11010 in bit representation) can be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obtained by left-shifting one-bit position 1101 </a:t>
            </a:r>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and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packing a 0 on the rightmost bit </a:t>
            </a:r>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to form 11010.</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spcBef>
                <a:spcPts val="300"/>
              </a:spcBef>
              <a:spcAft>
                <a:spcPts val="3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1	1	0	1    (multiplicand)</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spcBef>
                <a:spcPts val="300"/>
              </a:spcBef>
              <a:spcAft>
                <a:spcPts val="3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u="sng" dirty="0">
                <a:latin typeface="Times New Roman" panose="02020603050405020304" pitchFamily="18" charset="0"/>
                <a:ea typeface="Calibri" panose="020F0502020204030204" pitchFamily="34" charset="0"/>
                <a:cs typeface="Times New Roman" panose="02020603050405020304" pitchFamily="18" charset="0"/>
              </a:rPr>
              <a:t>x			1	0</a:t>
            </a:r>
            <a:r>
              <a:rPr lang="en-US" sz="2000" dirty="0">
                <a:latin typeface="Times New Roman" panose="02020603050405020304" pitchFamily="18" charset="0"/>
                <a:ea typeface="Calibri" panose="020F0502020204030204" pitchFamily="34" charset="0"/>
                <a:cs typeface="Times New Roman" panose="02020603050405020304" pitchFamily="18" charset="0"/>
              </a:rPr>
              <a:t>    (multiplier)</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spcBef>
                <a:spcPts val="300"/>
              </a:spcBef>
              <a:spcAft>
                <a:spcPts val="3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0	0	0	0   (multiply 1101 by 0)</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spcBef>
                <a:spcPts val="300"/>
              </a:spcBef>
              <a:spcAft>
                <a:spcPts val="3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u="sng" dirty="0">
                <a:latin typeface="Times New Roman" panose="02020603050405020304" pitchFamily="18" charset="0"/>
                <a:ea typeface="Calibri" panose="020F0502020204030204" pitchFamily="34" charset="0"/>
                <a:cs typeface="Times New Roman" panose="02020603050405020304" pitchFamily="18" charset="0"/>
              </a:rPr>
              <a:t>1	1	0	1	</a:t>
            </a:r>
            <a:r>
              <a:rPr lang="en-US" sz="20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a:t>
            </a:r>
            <a:r>
              <a:rPr lang="en-US" sz="2000" dirty="0">
                <a:latin typeface="Times New Roman" panose="02020603050405020304" pitchFamily="18" charset="0"/>
                <a:ea typeface="Calibri" panose="020F0502020204030204" pitchFamily="34" charset="0"/>
                <a:cs typeface="Times New Roman" panose="02020603050405020304" pitchFamily="18" charset="0"/>
              </a:rPr>
              <a:t>   (multiply 1101 by 1, left-shift once)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spcBef>
                <a:spcPts val="300"/>
              </a:spcBef>
              <a:spcAft>
                <a:spcPts val="3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1	1	0	1	0</a:t>
            </a:r>
          </a:p>
          <a:p>
            <a:pPr marL="457200" marR="0" lvl="0" indent="-457200">
              <a:lnSpc>
                <a:spcPct val="150000"/>
              </a:lnSpc>
              <a:spcBef>
                <a:spcPts val="0"/>
              </a:spcBef>
              <a:spcAft>
                <a:spcPts val="0"/>
              </a:spcAft>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In binary multiplication,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each intermediate row is </a:t>
            </a:r>
          </a:p>
          <a:p>
            <a:pPr marL="914400" lvl="1" indent="-457200">
              <a:buFont typeface="Arial" panose="020B0604020202020204" pitchFamily="34" charset="0"/>
              <a:buChar char="•"/>
            </a:pP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either filling with 0’s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 the multiplier’s bit is 0, </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or </a:t>
            </a:r>
          </a:p>
          <a:p>
            <a:pPr marL="914400" lvl="1" indent="-457200">
              <a:buFont typeface="Arial" panose="020B0604020202020204" pitchFamily="34" charset="0"/>
              <a:buChar char="•"/>
            </a:pP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copying</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the multiplicand if </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multiplier’s bit is 1.  </a:t>
            </a:r>
          </a:p>
          <a:p>
            <a:pPr marL="914400" lvl="1" indent="-457200">
              <a:buFont typeface="Arial" panose="020B0604020202020204" pitchFamily="34" charset="0"/>
              <a:buChar char="•"/>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right-align the multiplicand with the multiplier’s bit, </a:t>
            </a:r>
          </a:p>
          <a:p>
            <a:pPr marL="1371600" lvl="2" indent="-457200">
              <a:buFont typeface="Arial" panose="020B0604020202020204" pitchFamily="34" charset="0"/>
              <a:buChar char="•"/>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using left-shifted </a:t>
            </a:r>
            <a:r>
              <a:rPr lang="en-US" sz="2200" dirty="0">
                <a:latin typeface="Times New Roman" panose="02020603050405020304" pitchFamily="18" charset="0"/>
                <a:ea typeface="Calibri" panose="020F0502020204030204" pitchFamily="34" charset="0"/>
                <a:cs typeface="Times New Roman" panose="02020603050405020304" pitchFamily="18" charset="0"/>
              </a:rPr>
              <a:t>an appropriate amount of times with packing 0 on the rightmost bit(s) .  </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46474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24527D-C12E-14C4-09EB-40089E27C254}"/>
              </a:ext>
            </a:extLst>
          </p:cNvPr>
          <p:cNvSpPr txBox="1"/>
          <p:nvPr/>
        </p:nvSpPr>
        <p:spPr>
          <a:xfrm>
            <a:off x="1378441" y="1721080"/>
            <a:ext cx="9435117" cy="634193"/>
          </a:xfrm>
          <a:prstGeom prst="rect">
            <a:avLst/>
          </a:prstGeom>
          <a:solidFill>
            <a:srgbClr val="FFFF00"/>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818A3524-F4D3-40E9-9FEE-846F7206C45A}"/>
              </a:ext>
            </a:extLst>
          </p:cNvPr>
          <p:cNvSpPr txBox="1"/>
          <p:nvPr/>
        </p:nvSpPr>
        <p:spPr>
          <a:xfrm>
            <a:off x="1347969" y="4832930"/>
            <a:ext cx="9666140" cy="1442641"/>
          </a:xfrm>
          <a:prstGeom prst="rect">
            <a:avLst/>
          </a:prstGeom>
          <a:solidFill>
            <a:srgbClr val="FFFF00"/>
          </a:solidFill>
        </p:spPr>
        <p:txBody>
          <a:bodyPr wrap="square" rtlCol="0">
            <a:spAutoFit/>
          </a:bodyPr>
          <a:lstStyle/>
          <a:p>
            <a:endParaRPr lang="en-US" dirty="0"/>
          </a:p>
        </p:txBody>
      </p:sp>
      <p:sp>
        <p:nvSpPr>
          <p:cNvPr id="5" name="TextBox 4">
            <a:extLst>
              <a:ext uri="{FF2B5EF4-FFF2-40B4-BE49-F238E27FC236}">
                <a16:creationId xmlns:a16="http://schemas.microsoft.com/office/drawing/2014/main" id="{7B068A5E-7EC4-440F-ACFE-AB57A91E4402}"/>
              </a:ext>
            </a:extLst>
          </p:cNvPr>
          <p:cNvSpPr txBox="1"/>
          <p:nvPr/>
        </p:nvSpPr>
        <p:spPr>
          <a:xfrm>
            <a:off x="1352857" y="3556253"/>
            <a:ext cx="9666140" cy="1172513"/>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753048" y="1303749"/>
            <a:ext cx="9103108" cy="5025030"/>
          </a:xfrm>
          <a:prstGeom prst="rect">
            <a:avLst/>
          </a:prstGeom>
        </p:spPr>
        <p:txBody>
          <a:bodyPr wrap="square">
            <a:spAutoFit/>
          </a:bodyPr>
          <a:lstStyle/>
          <a:p>
            <a:pPr>
              <a:lnSpc>
                <a:spcPct val="107000"/>
              </a:lnSpc>
              <a:spcAft>
                <a:spcPts val="1200"/>
              </a:spcAft>
            </a:pPr>
            <a:r>
              <a:rPr lang="en-US" sz="2600" dirty="0">
                <a:ea typeface="Calibri" panose="020F0502020204030204" pitchFamily="34" charset="0"/>
                <a:cs typeface="Times New Roman" panose="02020603050405020304" pitchFamily="18" charset="0"/>
              </a:rPr>
              <a:t>Introduction – What are </a:t>
            </a:r>
            <a:r>
              <a:rPr lang="en-US" sz="2600" dirty="0">
                <a:solidFill>
                  <a:srgbClr val="0000FF"/>
                </a:solidFill>
                <a:ea typeface="Calibri" panose="020F0502020204030204" pitchFamily="34" charset="0"/>
                <a:cs typeface="Times New Roman" panose="02020603050405020304" pitchFamily="18" charset="0"/>
              </a:rPr>
              <a:t>parameters</a:t>
            </a:r>
            <a:r>
              <a:rPr lang="en-US" sz="2600" dirty="0">
                <a:ea typeface="Calibri" panose="020F0502020204030204" pitchFamily="34" charset="0"/>
                <a:cs typeface="Times New Roman" panose="02020603050405020304" pitchFamily="18" charset="0"/>
              </a:rPr>
              <a:t>  to a problem?</a:t>
            </a:r>
          </a:p>
          <a:p>
            <a:pPr marL="517525" indent="-517525">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Example 0.1.2: An example of a problem</a:t>
            </a:r>
          </a:p>
          <a:p>
            <a:pPr marL="974725" lvl="1" indent="-517525">
              <a:lnSpc>
                <a:spcPct val="107000"/>
              </a:lnSpc>
              <a:spcAft>
                <a:spcPts val="800"/>
              </a:spcAft>
              <a:buFont typeface="Arial" panose="020B0604020202020204" pitchFamily="34" charset="0"/>
              <a:buChar char="•"/>
            </a:pPr>
            <a:r>
              <a:rPr lang="en-US" sz="2400" b="1" dirty="0">
                <a:latin typeface="Times New Roman" panose="02020603050405020304" pitchFamily="18" charset="0"/>
                <a:ea typeface="Calibri" panose="020F0502020204030204" pitchFamily="34" charset="0"/>
                <a:cs typeface="Times New Roman" panose="02020603050405020304" pitchFamily="18" charset="0"/>
              </a:rPr>
              <a:t>Question</a:t>
            </a:r>
            <a:r>
              <a:rPr lang="en-US" sz="2400" dirty="0">
                <a:latin typeface="Times New Roman" panose="02020603050405020304" pitchFamily="18" charset="0"/>
                <a:ea typeface="Calibri" panose="020F0502020204030204" pitchFamily="34" charset="0"/>
                <a:cs typeface="Times New Roman" panose="02020603050405020304" pitchFamily="18" charset="0"/>
              </a:rPr>
              <a:t>: Determine whether the number </a:t>
            </a:r>
            <a:r>
              <a:rPr lang="en-US" sz="2400" i="1" dirty="0">
                <a:latin typeface="Times New Roman" panose="02020603050405020304" pitchFamily="18" charset="0"/>
                <a:ea typeface="Calibri" panose="020F0502020204030204" pitchFamily="34" charset="0"/>
                <a:cs typeface="Times New Roman" panose="02020603050405020304" pitchFamily="18" charset="0"/>
              </a:rPr>
              <a:t>x</a:t>
            </a:r>
            <a:r>
              <a:rPr lang="en-US" sz="2400" dirty="0">
                <a:latin typeface="Times New Roman" panose="02020603050405020304" pitchFamily="18" charset="0"/>
                <a:ea typeface="Calibri" panose="020F0502020204030204" pitchFamily="34" charset="0"/>
                <a:cs typeface="Times New Roman" panose="02020603050405020304" pitchFamily="18" charset="0"/>
              </a:rPr>
              <a:t> is in the list </a:t>
            </a:r>
            <a:r>
              <a:rPr lang="en-US" sz="2400" i="1" dirty="0">
                <a:latin typeface="Times New Roman" panose="02020603050405020304" pitchFamily="18" charset="0"/>
                <a:ea typeface="Calibri" panose="020F0502020204030204" pitchFamily="34" charset="0"/>
                <a:cs typeface="Times New Roman" panose="02020603050405020304" pitchFamily="18" charset="0"/>
              </a:rPr>
              <a:t>S</a:t>
            </a:r>
            <a:r>
              <a:rPr lang="en-US" sz="2400" dirty="0">
                <a:latin typeface="Times New Roman" panose="02020603050405020304" pitchFamily="18" charset="0"/>
                <a:ea typeface="Calibri" panose="020F0502020204030204" pitchFamily="34" charset="0"/>
                <a:cs typeface="Times New Roman" panose="02020603050405020304" pitchFamily="18" charset="0"/>
              </a:rPr>
              <a:t> of </a:t>
            </a:r>
            <a:r>
              <a:rPr lang="en-US" sz="2400" i="1" dirty="0">
                <a:latin typeface="Times New Roman" panose="02020603050405020304" pitchFamily="18" charset="0"/>
                <a:ea typeface="Calibri" panose="020F0502020204030204" pitchFamily="34" charset="0"/>
                <a:cs typeface="Times New Roman" panose="02020603050405020304" pitchFamily="18" charset="0"/>
              </a:rPr>
              <a:t>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lvl="1">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numbers. </a:t>
            </a:r>
          </a:p>
          <a:p>
            <a:pPr marL="974725" lvl="1" indent="-517525">
              <a:lnSpc>
                <a:spcPct val="107000"/>
              </a:lnSpc>
              <a:spcAft>
                <a:spcPts val="800"/>
              </a:spcAft>
              <a:buFont typeface="Arial" panose="020B0604020202020204" pitchFamily="34" charset="0"/>
              <a:buChar char="•"/>
            </a:pPr>
            <a:r>
              <a:rPr lang="en-US" sz="2400" b="1" dirty="0">
                <a:latin typeface="Times New Roman" panose="02020603050405020304" pitchFamily="18" charset="0"/>
                <a:ea typeface="Calibri" panose="020F0502020204030204" pitchFamily="34" charset="0"/>
                <a:cs typeface="Times New Roman" panose="02020603050405020304" pitchFamily="18" charset="0"/>
              </a:rPr>
              <a:t>Answer:  </a:t>
            </a:r>
            <a:r>
              <a:rPr lang="en-US" sz="2400" dirty="0">
                <a:latin typeface="Times New Roman" panose="02020603050405020304" pitchFamily="18" charset="0"/>
                <a:ea typeface="Calibri" panose="020F0502020204030204" pitchFamily="34" charset="0"/>
                <a:cs typeface="Times New Roman" panose="02020603050405020304" pitchFamily="18" charset="0"/>
              </a:rPr>
              <a:t>yes if </a:t>
            </a:r>
            <a:r>
              <a:rPr lang="en-US" sz="2400" i="1" dirty="0">
                <a:latin typeface="Times New Roman" panose="02020603050405020304" pitchFamily="18" charset="0"/>
                <a:ea typeface="Calibri" panose="020F0502020204030204" pitchFamily="34" charset="0"/>
                <a:cs typeface="Times New Roman" panose="02020603050405020304" pitchFamily="18" charset="0"/>
              </a:rPr>
              <a:t>x</a:t>
            </a:r>
            <a:r>
              <a:rPr lang="en-US" sz="2400" dirty="0">
                <a:latin typeface="Times New Roman" panose="02020603050405020304" pitchFamily="18" charset="0"/>
                <a:ea typeface="Calibri" panose="020F0502020204030204" pitchFamily="34" charset="0"/>
                <a:cs typeface="Times New Roman" panose="02020603050405020304" pitchFamily="18" charset="0"/>
              </a:rPr>
              <a:t> is in </a:t>
            </a:r>
            <a:r>
              <a:rPr lang="en-US" sz="2400" i="1" dirty="0">
                <a:latin typeface="Times New Roman" panose="02020603050405020304" pitchFamily="18" charset="0"/>
                <a:ea typeface="Calibri" panose="020F0502020204030204" pitchFamily="34" charset="0"/>
                <a:cs typeface="Times New Roman" panose="02020603050405020304" pitchFamily="18" charset="0"/>
              </a:rPr>
              <a:t>S</a:t>
            </a:r>
            <a:r>
              <a:rPr lang="en-US" sz="2400" dirty="0">
                <a:latin typeface="Times New Roman" panose="02020603050405020304" pitchFamily="18" charset="0"/>
                <a:ea typeface="Calibri" panose="020F0502020204030204" pitchFamily="34" charset="0"/>
                <a:cs typeface="Times New Roman" panose="02020603050405020304" pitchFamily="18" charset="0"/>
              </a:rPr>
              <a:t> and no if it is not.</a:t>
            </a:r>
          </a:p>
          <a:p>
            <a:pPr marL="974725" lvl="1" indent="-517525">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 3 parameters to the problem are: </a:t>
            </a:r>
          </a:p>
          <a:p>
            <a:pPr marL="1376363" lvl="2" indent="-461963">
              <a:lnSpc>
                <a:spcPct val="107000"/>
              </a:lnSpc>
              <a:spcAft>
                <a:spcPts val="800"/>
              </a:spcAft>
              <a:buFont typeface="Arial" panose="020B0604020202020204" pitchFamily="34" charset="0"/>
              <a:buChar char="•"/>
            </a:pP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i="1" dirty="0">
                <a:latin typeface="Times New Roman" panose="02020603050405020304" pitchFamily="18" charset="0"/>
                <a:ea typeface="Calibri" panose="020F0502020204030204" pitchFamily="34" charset="0"/>
                <a:cs typeface="Times New Roman" panose="02020603050405020304" pitchFamily="18" charset="0"/>
              </a:rPr>
              <a:t>n</a:t>
            </a:r>
            <a:r>
              <a:rPr lang="en-US" sz="2400" dirty="0">
                <a:latin typeface="Times New Roman" panose="02020603050405020304" pitchFamily="18" charset="0"/>
                <a:ea typeface="Calibri" panose="020F0502020204030204" pitchFamily="34" charset="0"/>
                <a:cs typeface="Times New Roman" panose="02020603050405020304" pitchFamily="18" charset="0"/>
              </a:rPr>
              <a:t> and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number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p>
          <a:p>
            <a:pPr marL="1376363" lvl="2" indent="-461963">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Again, the problem does not need the parameter </a:t>
            </a:r>
            <a:r>
              <a:rPr lang="en-US" sz="2400" i="1" dirty="0">
                <a:latin typeface="Times New Roman" panose="02020603050405020304" pitchFamily="18" charset="0"/>
                <a:ea typeface="Calibri" panose="020F0502020204030204" pitchFamily="34" charset="0"/>
                <a:cs typeface="Times New Roman" panose="02020603050405020304" pitchFamily="18" charset="0"/>
              </a:rPr>
              <a:t>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1828800" lvl="3" indent="-4572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since its value is uniquely determined by </a:t>
            </a:r>
            <a:r>
              <a:rPr lang="en-US" sz="2400" i="1" dirty="0">
                <a:latin typeface="Times New Roman" panose="02020603050405020304" pitchFamily="18" charset="0"/>
                <a:ea typeface="Calibri" panose="020F0502020204030204" pitchFamily="34" charset="0"/>
                <a:cs typeface="Times New Roman" panose="02020603050405020304" pitchFamily="18" charset="0"/>
              </a:rPr>
              <a:t>S</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1376363" lvl="2" indent="-461963">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n facilitates the problems’ descriptions.</a:t>
            </a:r>
          </a:p>
        </p:txBody>
      </p:sp>
    </p:spTree>
    <p:extLst>
      <p:ext uri="{BB962C8B-B14F-4D97-AF65-F5344CB8AC3E}">
        <p14:creationId xmlns:p14="http://schemas.microsoft.com/office/powerpoint/2010/main" val="2342963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9">
            <a:extLst>
              <a:ext uri="{FF2B5EF4-FFF2-40B4-BE49-F238E27FC236}">
                <a16:creationId xmlns:a16="http://schemas.microsoft.com/office/drawing/2014/main" id="{B16F5F3A-D4BD-4C86-B705-43C77E891F42}"/>
              </a:ext>
            </a:extLst>
          </p:cNvPr>
          <p:cNvSpPr txBox="1"/>
          <p:nvPr/>
        </p:nvSpPr>
        <p:spPr>
          <a:xfrm>
            <a:off x="1159673" y="17584"/>
            <a:ext cx="9872653" cy="822036"/>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493135" y="58846"/>
            <a:ext cx="9052946" cy="6740307"/>
          </a:xfrm>
          <a:prstGeom prst="rect">
            <a:avLst/>
          </a:prstGeom>
        </p:spPr>
        <p:txBody>
          <a:bodyPr wrap="square">
            <a:spAutoFit/>
          </a:bodyPr>
          <a:lstStyle/>
          <a:p>
            <a:pPr marL="457200" marR="0" lvl="0" indent="-457200">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Likewise, the effect of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right shift (for division by 2) is to divide by the base, rounding down if needed</a:t>
            </a:r>
            <a:r>
              <a:rPr lang="en-US" sz="2400" dirty="0">
                <a:latin typeface="Times New Roman" panose="02020603050405020304" pitchFamily="18" charset="0"/>
                <a:ea typeface="Calibri" panose="020F0502020204030204" pitchFamily="34" charset="0"/>
                <a:cs typeface="Times New Roman" panose="02020603050405020304" pitchFamily="18" charset="0"/>
              </a:rPr>
              <a:t>. – Integer Division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marR="0" lvl="1" indent="-457200">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An example: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13/2 is 1101 ÷ 10</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1371600" lvl="2" indent="-457200">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 result is </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Times New Roman" panose="02020603050405020304" pitchFamily="18" charset="0"/>
                <a:ea typeface="Calibri" panose="020F0502020204030204" pitchFamily="34" charset="0"/>
                <a:cs typeface="Times New Roman" panose="02020603050405020304" pitchFamily="18" charset="0"/>
              </a:rPr>
              <a:t> 13/2 </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Times New Roman" panose="02020603050405020304" pitchFamily="18" charset="0"/>
                <a:ea typeface="Calibri" panose="020F0502020204030204" pitchFamily="34" charset="0"/>
                <a:cs typeface="Times New Roman" panose="02020603050405020304" pitchFamily="18" charset="0"/>
              </a:rPr>
              <a:t>  = 6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110 in bit representation) can be obtained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by right-shift one-bit position 1101</a:t>
            </a:r>
            <a:r>
              <a:rPr lang="en-US" sz="2400" dirty="0">
                <a:latin typeface="Times New Roman" panose="02020603050405020304" pitchFamily="18" charset="0"/>
                <a:ea typeface="Calibri" panose="020F0502020204030204" pitchFamily="34" charset="0"/>
                <a:cs typeface="Times New Roman" panose="02020603050405020304" pitchFamily="18" charset="0"/>
              </a:rPr>
              <a:t> and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pack a 0 </a:t>
            </a:r>
            <a:r>
              <a:rPr lang="en-US" sz="2400" dirty="0">
                <a:latin typeface="Times New Roman" panose="02020603050405020304" pitchFamily="18" charset="0"/>
                <a:ea typeface="Calibri" panose="020F0502020204030204" pitchFamily="34" charset="0"/>
                <a:cs typeface="Times New Roman" panose="02020603050405020304" pitchFamily="18" charset="0"/>
              </a:rPr>
              <a:t>on the leftmost bit to form 0110, which is 6.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integer division</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marR="0" lvl="1" indent="-457200">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Example: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13/4, which is (13/2)/2</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1371600" lvl="2" indent="-457200">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Allows to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shift-right 1101 twice</a:t>
            </a:r>
            <a:r>
              <a:rPr lang="en-US" sz="2400" dirty="0">
                <a:latin typeface="Times New Roman" panose="02020603050405020304" pitchFamily="18" charset="0"/>
                <a:ea typeface="Calibri" panose="020F0502020204030204" pitchFamily="34" charset="0"/>
                <a:cs typeface="Times New Roman" panose="02020603050405020304" pitchFamily="18" charset="0"/>
              </a:rPr>
              <a:t> and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packs 00 </a:t>
            </a:r>
            <a:r>
              <a:rPr lang="en-US" sz="2400" dirty="0">
                <a:latin typeface="Times New Roman" panose="02020603050405020304" pitchFamily="18" charset="0"/>
                <a:ea typeface="Calibri" panose="020F0502020204030204" pitchFamily="34" charset="0"/>
                <a:cs typeface="Times New Roman" panose="02020603050405020304" pitchFamily="18" charset="0"/>
              </a:rPr>
              <a:t>on the leftmost (i.e., significant) bits to obtain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00</a:t>
            </a:r>
            <a:r>
              <a:rPr lang="en-US" sz="2400" dirty="0">
                <a:latin typeface="Times New Roman" panose="02020603050405020304" pitchFamily="18" charset="0"/>
                <a:ea typeface="Calibri" panose="020F0502020204030204" pitchFamily="34" charset="0"/>
                <a:cs typeface="Times New Roman" panose="02020603050405020304" pitchFamily="18" charset="0"/>
              </a:rPr>
              <a:t>11, which is equal to 3.  That is 13/2 = 6, and then 6/2 = 3.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marR="0" lvl="1" indent="-457200">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Example: 13/8 = ((13/2)/2)/2. </a:t>
            </a:r>
          </a:p>
          <a:p>
            <a:pPr marL="1371600" lvl="2" indent="-457200">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Allows to shift-right thrice 1101 and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packs 000 </a:t>
            </a:r>
            <a:r>
              <a:rPr lang="en-US" sz="2400" dirty="0">
                <a:latin typeface="Times New Roman" panose="02020603050405020304" pitchFamily="18" charset="0"/>
                <a:ea typeface="Calibri" panose="020F0502020204030204" pitchFamily="34" charset="0"/>
                <a:cs typeface="Times New Roman" panose="02020603050405020304" pitchFamily="18" charset="0"/>
              </a:rPr>
              <a:t>on the significant bits to obtain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000</a:t>
            </a:r>
            <a:r>
              <a:rPr lang="en-US" sz="2400" dirty="0">
                <a:latin typeface="Times New Roman" panose="02020603050405020304" pitchFamily="18" charset="0"/>
                <a:ea typeface="Calibri" panose="020F0502020204030204" pitchFamily="34" charset="0"/>
                <a:cs typeface="Times New Roman" panose="02020603050405020304" pitchFamily="18" charset="0"/>
              </a:rPr>
              <a:t>1, which is equal to 1.   Since     </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Times New Roman" panose="02020603050405020304" pitchFamily="18" charset="0"/>
                <a:ea typeface="Calibri" panose="020F0502020204030204" pitchFamily="34" charset="0"/>
                <a:cs typeface="Times New Roman" panose="02020603050405020304" pitchFamily="18" charset="0"/>
              </a:rPr>
              <a:t> (13/2)/2 </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Times New Roman" panose="02020603050405020304" pitchFamily="18" charset="0"/>
                <a:ea typeface="Calibri" panose="020F0502020204030204" pitchFamily="34" charset="0"/>
                <a:cs typeface="Times New Roman" panose="02020603050405020304" pitchFamily="18" charset="0"/>
              </a:rPr>
              <a:t> = 3,  then </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Times New Roman" panose="02020603050405020304" pitchFamily="18" charset="0"/>
                <a:ea typeface="Calibri" panose="020F0502020204030204" pitchFamily="34" charset="0"/>
                <a:cs typeface="Times New Roman" panose="02020603050405020304" pitchFamily="18" charset="0"/>
              </a:rPr>
              <a:t> 3/2 </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Times New Roman" panose="02020603050405020304" pitchFamily="18" charset="0"/>
                <a:ea typeface="Calibri" panose="020F0502020204030204" pitchFamily="34" charset="0"/>
                <a:cs typeface="Times New Roman" panose="02020603050405020304" pitchFamily="18" charset="0"/>
              </a:rPr>
              <a:t> = 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marR="0" lvl="1" indent="-457200">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Example: 13/16 = (((13/2)/2)/2)/2. </a:t>
            </a:r>
          </a:p>
          <a:p>
            <a:pPr marL="1371600" lvl="2" indent="-457200">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Allows us to shift right four times and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pack 0000 </a:t>
            </a:r>
            <a:r>
              <a:rPr lang="en-US" sz="2400" dirty="0">
                <a:latin typeface="Times New Roman" panose="02020603050405020304" pitchFamily="18" charset="0"/>
                <a:ea typeface="Calibri" panose="020F0502020204030204" pitchFamily="34" charset="0"/>
                <a:cs typeface="Times New Roman" panose="02020603050405020304" pitchFamily="18" charset="0"/>
              </a:rPr>
              <a:t>on the significant bits to obtain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0000</a:t>
            </a:r>
            <a:r>
              <a:rPr lang="en-US" sz="2400" dirty="0">
                <a:latin typeface="Times New Roman" panose="02020603050405020304" pitchFamily="18" charset="0"/>
                <a:ea typeface="Calibri" panose="020F0502020204030204" pitchFamily="34" charset="0"/>
                <a:cs typeface="Times New Roman" panose="02020603050405020304" pitchFamily="18" charset="0"/>
              </a:rPr>
              <a:t>, which is equal to 0.  Continue from above, </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Times New Roman" panose="02020603050405020304" pitchFamily="18" charset="0"/>
                <a:ea typeface="Calibri" panose="020F0502020204030204" pitchFamily="34" charset="0"/>
                <a:cs typeface="Times New Roman" panose="02020603050405020304" pitchFamily="18" charset="0"/>
              </a:rPr>
              <a:t> 1/2 </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Times New Roman" panose="02020603050405020304" pitchFamily="18" charset="0"/>
                <a:ea typeface="Calibri" panose="020F0502020204030204" pitchFamily="34" charset="0"/>
                <a:cs typeface="Times New Roman" panose="02020603050405020304" pitchFamily="18" charset="0"/>
              </a:rPr>
              <a:t> = 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876371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9">
            <a:extLst>
              <a:ext uri="{FF2B5EF4-FFF2-40B4-BE49-F238E27FC236}">
                <a16:creationId xmlns:a16="http://schemas.microsoft.com/office/drawing/2014/main" id="{B69EF920-5E47-4014-9BCF-A8984223A330}"/>
              </a:ext>
            </a:extLst>
          </p:cNvPr>
          <p:cNvSpPr txBox="1"/>
          <p:nvPr/>
        </p:nvSpPr>
        <p:spPr>
          <a:xfrm>
            <a:off x="279049" y="4068885"/>
            <a:ext cx="10891255" cy="1843477"/>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 name="TextBox 9">
            <a:extLst>
              <a:ext uri="{FF2B5EF4-FFF2-40B4-BE49-F238E27FC236}">
                <a16:creationId xmlns:a16="http://schemas.microsoft.com/office/drawing/2014/main" id="{B69EF920-5E47-4014-9BCF-A8984223A330}"/>
              </a:ext>
            </a:extLst>
          </p:cNvPr>
          <p:cNvSpPr txBox="1"/>
          <p:nvPr/>
        </p:nvSpPr>
        <p:spPr>
          <a:xfrm>
            <a:off x="559135" y="1153288"/>
            <a:ext cx="9872653" cy="822036"/>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460248" y="1365241"/>
            <a:ext cx="9929003" cy="5047536"/>
          </a:xfrm>
          <a:prstGeom prst="rect">
            <a:avLst/>
          </a:prstGeom>
        </p:spPr>
        <p:txBody>
          <a:bodyPr wrap="square">
            <a:spAutoFit/>
          </a:bodyPr>
          <a:lstStyle/>
          <a:p>
            <a:pPr>
              <a:spcAft>
                <a:spcPts val="1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How long the grade-school algorithm takes:</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Consider 13 x 11, which is (1101 x 1011)</a:t>
            </a:r>
          </a:p>
          <a:p>
            <a:pPr>
              <a:spcAft>
                <a:spcPts val="1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The multiplication would proceed as follows.</a:t>
            </a:r>
          </a:p>
          <a:p>
            <a:pPr>
              <a:lnSpc>
                <a:spcPct val="150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1        1        0        1</a:t>
            </a:r>
          </a:p>
          <a:p>
            <a:pPr>
              <a:lnSpc>
                <a:spcPct val="150000"/>
              </a:lnSpc>
            </a:pPr>
            <a:r>
              <a:rPr lang="en-US" sz="2200" u="sng" dirty="0">
                <a:latin typeface="Times New Roman" panose="02020603050405020304" pitchFamily="18" charset="0"/>
                <a:ea typeface="Calibri" panose="020F0502020204030204" pitchFamily="34" charset="0"/>
                <a:cs typeface="Times New Roman" panose="02020603050405020304" pitchFamily="18" charset="0"/>
              </a:rPr>
              <a:t>     			x        </a:t>
            </a:r>
            <a:r>
              <a:rPr lang="en-US" sz="2200" b="1" u="sng" dirty="0">
                <a:solidFill>
                  <a:srgbClr val="CC00CC"/>
                </a:solidFill>
                <a:latin typeface="Times New Roman" panose="02020603050405020304" pitchFamily="18" charset="0"/>
                <a:ea typeface="Calibri" panose="020F0502020204030204" pitchFamily="34" charset="0"/>
                <a:cs typeface="Times New Roman" panose="02020603050405020304" pitchFamily="18" charset="0"/>
              </a:rPr>
              <a:t>1</a:t>
            </a:r>
            <a:r>
              <a:rPr lang="en-US" sz="2200" u="sng" dirty="0">
                <a:latin typeface="Times New Roman" panose="02020603050405020304" pitchFamily="18" charset="0"/>
                <a:ea typeface="Calibri" panose="020F0502020204030204" pitchFamily="34" charset="0"/>
                <a:cs typeface="Times New Roman" panose="02020603050405020304" pitchFamily="18" charset="0"/>
              </a:rPr>
              <a:t>        </a:t>
            </a:r>
            <a:r>
              <a:rPr lang="en-US" sz="2200" u="sng"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0</a:t>
            </a:r>
            <a:r>
              <a:rPr lang="en-US" sz="2200" u="sng" dirty="0">
                <a:latin typeface="Times New Roman" panose="02020603050405020304" pitchFamily="18" charset="0"/>
                <a:ea typeface="Calibri" panose="020F0502020204030204" pitchFamily="34" charset="0"/>
                <a:cs typeface="Times New Roman" panose="02020603050405020304" pitchFamily="18" charset="0"/>
              </a:rPr>
              <a:t>        </a:t>
            </a:r>
            <a:r>
              <a:rPr lang="en-US" sz="2200" b="1" u="sng"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a:t>
            </a:r>
            <a:r>
              <a:rPr lang="en-US" sz="2200" u="sng" dirty="0">
                <a:latin typeface="Times New Roman" panose="02020603050405020304" pitchFamily="18" charset="0"/>
                <a:ea typeface="Calibri" panose="020F0502020204030204" pitchFamily="34" charset="0"/>
                <a:cs typeface="Times New Roman" panose="02020603050405020304" pitchFamily="18" charset="0"/>
              </a:rPr>
              <a:t>	 </a:t>
            </a:r>
            <a:r>
              <a:rPr lang="en-US" sz="22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p>
          <a:p>
            <a:pPr>
              <a:lnSpc>
                <a:spcPct val="150000"/>
              </a:lnSpc>
            </a:pPr>
            <a:r>
              <a:rPr lang="en-US" sz="2200" dirty="0">
                <a:latin typeface="Times New Roman" panose="02020603050405020304" pitchFamily="18" charset="0"/>
                <a:cs typeface="Times New Roman" panose="02020603050405020304" pitchFamily="18" charset="0"/>
              </a:rPr>
              <a:t>			          1        1        0        1    (1101 times 1)</a:t>
            </a:r>
          </a:p>
          <a:p>
            <a:pPr>
              <a:lnSpc>
                <a:spcPct val="150000"/>
              </a:lnSpc>
            </a:pPr>
            <a:r>
              <a:rPr lang="en-US" sz="2200" dirty="0">
                <a:latin typeface="Times New Roman" panose="02020603050405020304" pitchFamily="18" charset="0"/>
                <a:cs typeface="Times New Roman" panose="02020603050405020304" pitchFamily="18" charset="0"/>
              </a:rPr>
              <a:t>			</a:t>
            </a:r>
            <a:r>
              <a:rPr lang="en-US" sz="2200" b="1" dirty="0">
                <a:solidFill>
                  <a:srgbClr val="C00000"/>
                </a:solidFill>
                <a:latin typeface="Times New Roman" panose="02020603050405020304" pitchFamily="18" charset="0"/>
                <a:cs typeface="Times New Roman" panose="02020603050405020304" pitchFamily="18" charset="0"/>
              </a:rPr>
              <a:t>1        1	       0	    1</a:t>
            </a:r>
            <a:r>
              <a:rPr lang="en-US" sz="2200" dirty="0">
                <a:latin typeface="Times New Roman" panose="02020603050405020304" pitchFamily="18" charset="0"/>
                <a:cs typeface="Times New Roman" panose="02020603050405020304" pitchFamily="18" charset="0"/>
              </a:rPr>
              <a:t>	 0    (1101 times 1, shift once)</a:t>
            </a:r>
          </a:p>
          <a:p>
            <a:pPr>
              <a:lnSpc>
                <a:spcPct val="150000"/>
              </a:lnSpc>
            </a:pPr>
            <a:r>
              <a:rPr lang="en-US" sz="2200" dirty="0">
                <a:latin typeface="Times New Roman" panose="02020603050405020304" pitchFamily="18" charset="0"/>
                <a:cs typeface="Times New Roman" panose="02020603050405020304" pitchFamily="18" charset="0"/>
              </a:rPr>
              <a:t>		   </a:t>
            </a:r>
            <a:r>
              <a:rPr lang="en-US" sz="2200" dirty="0">
                <a:solidFill>
                  <a:srgbClr val="0070C0"/>
                </a:solidFill>
                <a:latin typeface="Times New Roman" panose="02020603050405020304" pitchFamily="18" charset="0"/>
                <a:cs typeface="Times New Roman" panose="02020603050405020304" pitchFamily="18" charset="0"/>
              </a:rPr>
              <a:t>0        0        0        0</a:t>
            </a:r>
            <a:r>
              <a:rPr lang="en-US" sz="2200" dirty="0">
                <a:latin typeface="Times New Roman" panose="02020603050405020304" pitchFamily="18" charset="0"/>
                <a:cs typeface="Times New Roman" panose="02020603050405020304" pitchFamily="18" charset="0"/>
              </a:rPr>
              <a:t>	    0 	 0    (1101 times 0, shift twice)</a:t>
            </a:r>
          </a:p>
          <a:p>
            <a:pPr>
              <a:lnSpc>
                <a:spcPct val="150000"/>
              </a:lnSpc>
            </a:pPr>
            <a:r>
              <a:rPr lang="en-US" sz="2200" u="sng" dirty="0">
                <a:latin typeface="Times New Roman" panose="02020603050405020304" pitchFamily="18" charset="0"/>
                <a:cs typeface="Times New Roman" panose="02020603050405020304" pitchFamily="18" charset="0"/>
              </a:rPr>
              <a:t>         +        </a:t>
            </a:r>
            <a:r>
              <a:rPr lang="en-US" sz="2200" b="1" u="sng" dirty="0">
                <a:solidFill>
                  <a:srgbClr val="CC00CC"/>
                </a:solidFill>
                <a:latin typeface="Times New Roman" panose="02020603050405020304" pitchFamily="18" charset="0"/>
                <a:cs typeface="Times New Roman" panose="02020603050405020304" pitchFamily="18" charset="0"/>
              </a:rPr>
              <a:t>1        1        0        1</a:t>
            </a:r>
            <a:r>
              <a:rPr lang="en-US" sz="2200" u="sng" dirty="0">
                <a:latin typeface="Times New Roman" panose="02020603050405020304" pitchFamily="18" charset="0"/>
                <a:cs typeface="Times New Roman" panose="02020603050405020304" pitchFamily="18" charset="0"/>
              </a:rPr>
              <a:t>	       0 	    0        0    </a:t>
            </a:r>
            <a:r>
              <a:rPr lang="en-US" sz="2200" dirty="0">
                <a:latin typeface="Times New Roman" panose="02020603050405020304" pitchFamily="18" charset="0"/>
                <a:cs typeface="Times New Roman" panose="02020603050405020304" pitchFamily="18" charset="0"/>
              </a:rPr>
              <a:t>(1101 times 1, shift thrice)</a:t>
            </a:r>
          </a:p>
          <a:p>
            <a:r>
              <a:rPr lang="en-US" sz="2200" dirty="0">
                <a:latin typeface="Times New Roman" panose="02020603050405020304" pitchFamily="18" charset="0"/>
                <a:cs typeface="Times New Roman" panose="02020603050405020304" pitchFamily="18" charset="0"/>
              </a:rPr>
              <a:t>         1        0        0        0        1        1	    1        1    (binary for 143)</a:t>
            </a:r>
          </a:p>
        </p:txBody>
      </p:sp>
      <p:sp>
        <p:nvSpPr>
          <p:cNvPr id="3" name="Left Brace 2"/>
          <p:cNvSpPr/>
          <p:nvPr/>
        </p:nvSpPr>
        <p:spPr>
          <a:xfrm>
            <a:off x="1885098" y="4929809"/>
            <a:ext cx="237899" cy="921644"/>
          </a:xfrm>
          <a:prstGeom prst="leftBrace">
            <a:avLst/>
          </a:prstGeom>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Left Brace 3"/>
          <p:cNvSpPr/>
          <p:nvPr/>
        </p:nvSpPr>
        <p:spPr>
          <a:xfrm>
            <a:off x="2260121" y="4520242"/>
            <a:ext cx="135491" cy="790935"/>
          </a:xfrm>
          <a:prstGeom prst="leftBrace">
            <a:avLst/>
          </a:prstGeom>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Left Brace 4"/>
          <p:cNvSpPr/>
          <p:nvPr/>
        </p:nvSpPr>
        <p:spPr>
          <a:xfrm>
            <a:off x="2470716" y="4220702"/>
            <a:ext cx="110639" cy="577969"/>
          </a:xfrm>
          <a:prstGeom prst="leftBrace">
            <a:avLst/>
          </a:prstGeom>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Text Box 5"/>
          <p:cNvSpPr txBox="1"/>
          <p:nvPr/>
        </p:nvSpPr>
        <p:spPr>
          <a:xfrm>
            <a:off x="845389" y="4437872"/>
            <a:ext cx="1058517" cy="87330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n-1 times row additions </a:t>
            </a:r>
          </a:p>
        </p:txBody>
      </p:sp>
      <p:sp>
        <p:nvSpPr>
          <p:cNvPr id="7" name="Cloud Callout 6"/>
          <p:cNvSpPr/>
          <p:nvPr/>
        </p:nvSpPr>
        <p:spPr>
          <a:xfrm flipH="1">
            <a:off x="463827" y="3686252"/>
            <a:ext cx="540688" cy="405516"/>
          </a:xfrm>
          <a:prstGeom prst="cloudCallout">
            <a:avLst>
              <a:gd name="adj1" fmla="val -59429"/>
              <a:gd name="adj2" fmla="val 1257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7956615-9342-4693-855C-2178E515B130}"/>
              </a:ext>
            </a:extLst>
          </p:cNvPr>
          <p:cNvSpPr/>
          <p:nvPr/>
        </p:nvSpPr>
        <p:spPr>
          <a:xfrm>
            <a:off x="8038915" y="1259175"/>
            <a:ext cx="3131389" cy="2169825"/>
          </a:xfrm>
          <a:prstGeom prst="rect">
            <a:avLst/>
          </a:prstGeom>
        </p:spPr>
        <p:txBody>
          <a:bodyPr wrap="square">
            <a:spAutoFit/>
          </a:bodyPr>
          <a:lstStyle/>
          <a:p>
            <a:pPr marL="914400" marR="0">
              <a:lnSpc>
                <a:spcPct val="150000"/>
              </a:lnSpc>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	1        3</a:t>
            </a:r>
          </a:p>
          <a:p>
            <a:pPr marL="914400" marR="0">
              <a:lnSpc>
                <a:spcPct val="150000"/>
              </a:lnSpc>
              <a:spcBef>
                <a:spcPts val="0"/>
              </a:spcBef>
              <a:spcAft>
                <a:spcPts val="0"/>
              </a:spcAft>
            </a:pPr>
            <a:r>
              <a:rPr lang="en-US" u="sng" dirty="0">
                <a:latin typeface="Times New Roman" panose="02020603050405020304" pitchFamily="18" charset="0"/>
                <a:ea typeface="Calibri" panose="020F0502020204030204" pitchFamily="34" charset="0"/>
                <a:cs typeface="Times New Roman" panose="02020603050405020304" pitchFamily="18" charset="0"/>
              </a:rPr>
              <a:t>      x        1        1</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	                1        3	</a:t>
            </a:r>
          </a:p>
          <a:p>
            <a:pPr>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u="sng" dirty="0">
                <a:latin typeface="Times New Roman" panose="02020603050405020304" pitchFamily="18" charset="0"/>
                <a:ea typeface="Calibri" panose="020F0502020204030204" pitchFamily="34" charset="0"/>
                <a:cs typeface="Times New Roman" panose="02020603050405020304" pitchFamily="18" charset="0"/>
              </a:rPr>
              <a:t>      1	3          </a:t>
            </a:r>
            <a:r>
              <a:rPr lang="en-US" dirty="0">
                <a:latin typeface="Times New Roman" panose="02020603050405020304" pitchFamily="18" charset="0"/>
                <a:ea typeface="Calibri" panose="020F0502020204030204" pitchFamily="34" charset="0"/>
                <a:cs typeface="Times New Roman" panose="02020603050405020304" pitchFamily="18" charset="0"/>
              </a:rPr>
              <a:t>	         	      1        4        3</a:t>
            </a:r>
          </a:p>
        </p:txBody>
      </p:sp>
      <p:pic>
        <p:nvPicPr>
          <p:cNvPr id="10" name="Picture 2" descr="Image result for smiley face images">
            <a:extLst>
              <a:ext uri="{FF2B5EF4-FFF2-40B4-BE49-F238E27FC236}">
                <a16:creationId xmlns:a16="http://schemas.microsoft.com/office/drawing/2014/main" id="{03262508-84DE-4025-8C5A-EFB0A5B7728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998900">
            <a:off x="438593" y="3707861"/>
            <a:ext cx="522515" cy="379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60286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9">
            <a:extLst>
              <a:ext uri="{FF2B5EF4-FFF2-40B4-BE49-F238E27FC236}">
                <a16:creationId xmlns:a16="http://schemas.microsoft.com/office/drawing/2014/main" id="{0BFFA0D6-C5EC-4BC6-980E-9C4D5651CF0B}"/>
              </a:ext>
            </a:extLst>
          </p:cNvPr>
          <p:cNvSpPr txBox="1"/>
          <p:nvPr/>
        </p:nvSpPr>
        <p:spPr>
          <a:xfrm>
            <a:off x="526562" y="2334916"/>
            <a:ext cx="10939758" cy="2948284"/>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TextBox 9">
            <a:extLst>
              <a:ext uri="{FF2B5EF4-FFF2-40B4-BE49-F238E27FC236}">
                <a16:creationId xmlns:a16="http://schemas.microsoft.com/office/drawing/2014/main" id="{0BFFA0D6-C5EC-4BC6-980E-9C4D5651CF0B}"/>
              </a:ext>
            </a:extLst>
          </p:cNvPr>
          <p:cNvSpPr txBox="1"/>
          <p:nvPr/>
        </p:nvSpPr>
        <p:spPr>
          <a:xfrm>
            <a:off x="1593667" y="5411296"/>
            <a:ext cx="9872653" cy="822036"/>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809465" y="1149894"/>
            <a:ext cx="8788868" cy="5570756"/>
          </a:xfrm>
          <a:prstGeom prst="rect">
            <a:avLst/>
          </a:prstGeom>
        </p:spPr>
        <p:txBody>
          <a:bodyPr wrap="square">
            <a:spAutoFit/>
          </a:bodyPr>
          <a:lstStyle/>
          <a:p>
            <a:pPr marL="461963" indent="-461963">
              <a:buFont typeface="Arial" panose="020B0604020202020204" pitchFamily="34" charset="0"/>
              <a:buChar char="•"/>
            </a:pPr>
            <a:r>
              <a:rPr lang="en-US" sz="2400" dirty="0">
                <a:latin typeface="Times New Roman" panose="02020603050405020304" pitchFamily="18" charset="0"/>
                <a:ea typeface="Calibri" panose="020F0502020204030204" pitchFamily="34" charset="0"/>
              </a:rPr>
              <a:t>Let x and y are </a:t>
            </a:r>
            <a:r>
              <a:rPr lang="en-US" sz="2400" dirty="0">
                <a:solidFill>
                  <a:srgbClr val="0000FF"/>
                </a:solidFill>
                <a:latin typeface="Times New Roman" panose="02020603050405020304" pitchFamily="18" charset="0"/>
                <a:ea typeface="Calibri" panose="020F0502020204030204" pitchFamily="34" charset="0"/>
              </a:rPr>
              <a:t>both n bits</a:t>
            </a:r>
            <a:r>
              <a:rPr lang="en-US" sz="2400" dirty="0">
                <a:latin typeface="Times New Roman" panose="02020603050405020304" pitchFamily="18" charset="0"/>
                <a:ea typeface="Calibri" panose="020F0502020204030204" pitchFamily="34" charset="0"/>
              </a:rPr>
              <a:t>. </a:t>
            </a:r>
          </a:p>
          <a:p>
            <a:pPr marL="461963" indent="-461963">
              <a:buFont typeface="Arial" panose="020B0604020202020204" pitchFamily="34" charset="0"/>
              <a:buChar char="•"/>
            </a:pPr>
            <a:r>
              <a:rPr lang="en-US" sz="2400" dirty="0">
                <a:latin typeface="Times New Roman" panose="02020603050405020304" pitchFamily="18" charset="0"/>
                <a:ea typeface="Calibri" panose="020F0502020204030204" pitchFamily="34" charset="0"/>
              </a:rPr>
              <a:t>There are </a:t>
            </a:r>
            <a:r>
              <a:rPr lang="en-US" sz="2400" dirty="0">
                <a:solidFill>
                  <a:srgbClr val="0000FF"/>
                </a:solidFill>
                <a:latin typeface="Times New Roman" panose="02020603050405020304" pitchFamily="18" charset="0"/>
                <a:ea typeface="Calibri" panose="020F0502020204030204" pitchFamily="34" charset="0"/>
              </a:rPr>
              <a:t>n intermediate rows, </a:t>
            </a:r>
          </a:p>
          <a:p>
            <a:pPr marL="919163" lvl="1" indent="-461963">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rPr>
              <a:t>with lengths of up to 2n bits</a:t>
            </a:r>
            <a:r>
              <a:rPr lang="en-US" sz="2400" dirty="0">
                <a:latin typeface="Times New Roman" panose="02020603050405020304" pitchFamily="18" charset="0"/>
                <a:ea typeface="Calibri" panose="020F0502020204030204" pitchFamily="34" charset="0"/>
              </a:rPr>
              <a:t> (take the shifting into account). </a:t>
            </a:r>
          </a:p>
          <a:p>
            <a:pPr marL="461963" indent="-461963">
              <a:buFont typeface="Arial" panose="020B0604020202020204" pitchFamily="34" charset="0"/>
              <a:buChar char="•"/>
            </a:pPr>
            <a:r>
              <a:rPr lang="en-US" sz="2400" dirty="0">
                <a:latin typeface="Times New Roman" panose="02020603050405020304" pitchFamily="18" charset="0"/>
                <a:ea typeface="Calibri" panose="020F0502020204030204" pitchFamily="34" charset="0"/>
              </a:rPr>
              <a:t>The total time is taken to add up these rows, </a:t>
            </a:r>
          </a:p>
          <a:p>
            <a:pPr marL="919163" lvl="1" indent="-461963">
              <a:buFont typeface="Arial" panose="020B0604020202020204" pitchFamily="34" charset="0"/>
              <a:buChar char="•"/>
            </a:pPr>
            <a:r>
              <a:rPr lang="en-US" sz="2400" i="1" dirty="0">
                <a:solidFill>
                  <a:srgbClr val="0000FF"/>
                </a:solidFill>
                <a:latin typeface="Times New Roman" panose="02020603050405020304" pitchFamily="18" charset="0"/>
                <a:ea typeface="Calibri" panose="020F0502020204030204" pitchFamily="34" charset="0"/>
              </a:rPr>
              <a:t>doing two numbers</a:t>
            </a:r>
            <a:r>
              <a:rPr lang="en-US" sz="2400" dirty="0">
                <a:solidFill>
                  <a:srgbClr val="0000FF"/>
                </a:solidFill>
                <a:latin typeface="Times New Roman" panose="02020603050405020304" pitchFamily="18" charset="0"/>
                <a:ea typeface="Calibri" panose="020F0502020204030204" pitchFamily="34" charset="0"/>
              </a:rPr>
              <a:t> </a:t>
            </a:r>
            <a:r>
              <a:rPr lang="en-US" sz="2400" dirty="0">
                <a:latin typeface="Times New Roman" panose="02020603050405020304" pitchFamily="18" charset="0"/>
                <a:ea typeface="Calibri" panose="020F0502020204030204" pitchFamily="34" charset="0"/>
              </a:rPr>
              <a:t>(per two rows) at a time is:</a:t>
            </a:r>
          </a:p>
          <a:p>
            <a:endParaRPr lang="en-US" sz="2400" dirty="0">
              <a:latin typeface="Times New Roman" panose="02020603050405020304" pitchFamily="18" charset="0"/>
              <a:cs typeface="Times New Roman" panose="02020603050405020304" pitchFamily="18" charset="0"/>
            </a:endParaRPr>
          </a:p>
          <a:p>
            <a:pPr lvl="1"/>
            <a:r>
              <a:rPr lang="en-US" sz="2400" dirty="0">
                <a:solidFill>
                  <a:srgbClr val="0070C0"/>
                </a:solidFill>
                <a:latin typeface="Times New Roman" panose="02020603050405020304" pitchFamily="18" charset="0"/>
                <a:cs typeface="Times New Roman" panose="02020603050405020304" pitchFamily="18" charset="0"/>
              </a:rPr>
              <a:t>O(n) + O(n) + … + O(n),  </a:t>
            </a:r>
            <a:r>
              <a:rPr lang="en-US" sz="2200" dirty="0">
                <a:latin typeface="Times New Roman" panose="02020603050405020304" pitchFamily="18" charset="0"/>
                <a:cs typeface="Times New Roman" panose="02020603050405020304" pitchFamily="18" charset="0"/>
              </a:rPr>
              <a:t>[Sum of each two intermediate rows </a:t>
            </a:r>
          </a:p>
          <a:p>
            <a:pPr lvl="1"/>
            <a:r>
              <a:rPr lang="en-US" sz="2200" dirty="0">
                <a:latin typeface="Times New Roman" panose="02020603050405020304" pitchFamily="18" charset="0"/>
                <a:cs typeface="Times New Roman" panose="02020603050405020304" pitchFamily="18" charset="0"/>
              </a:rPr>
              <a:t>                                                requires O(n).]</a:t>
            </a:r>
            <a:endParaRPr lang="en-US" sz="2400" dirty="0">
              <a:latin typeface="Times New Roman" panose="02020603050405020304" pitchFamily="18" charset="0"/>
              <a:cs typeface="Times New Roman" panose="02020603050405020304" pitchFamily="18" charset="0"/>
            </a:endParaRPr>
          </a:p>
          <a:p>
            <a:pPr lvl="1"/>
            <a:r>
              <a:rPr lang="en-US" sz="2400" dirty="0">
                <a:solidFill>
                  <a:srgbClr val="003399"/>
                </a:solidFill>
                <a:latin typeface="Times New Roman" panose="02020603050405020304" pitchFamily="18" charset="0"/>
                <a:cs typeface="Times New Roman" panose="02020603050405020304" pitchFamily="18" charset="0"/>
              </a:rPr>
              <a:t>           n – 1 times</a:t>
            </a:r>
            <a:r>
              <a:rPr lang="en-US" sz="24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[Requires n-1 times of 2 number addition </a:t>
            </a:r>
          </a:p>
          <a:p>
            <a:pPr lvl="1"/>
            <a:r>
              <a:rPr lang="en-US" sz="2200" dirty="0">
                <a:latin typeface="Times New Roman" panose="02020603050405020304" pitchFamily="18" charset="0"/>
                <a:cs typeface="Times New Roman" panose="02020603050405020304" pitchFamily="18" charset="0"/>
              </a:rPr>
              <a:t>                                                for n rows]   </a:t>
            </a:r>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 i.e., </a:t>
            </a:r>
            <a:r>
              <a:rPr lang="en-US" sz="2400" dirty="0">
                <a:solidFill>
                  <a:srgbClr val="0000FF"/>
                </a:solidFill>
                <a:latin typeface="Times New Roman" panose="02020603050405020304" pitchFamily="18" charset="0"/>
                <a:cs typeface="Times New Roman" panose="02020603050405020304" pitchFamily="18" charset="0"/>
              </a:rPr>
              <a:t>(n-1) * O(n) = O(n</a:t>
            </a:r>
            <a:r>
              <a:rPr lang="en-US" sz="2400" baseline="30000" dirty="0">
                <a:solidFill>
                  <a:srgbClr val="0000FF"/>
                </a:solidFill>
                <a:latin typeface="Times New Roman" panose="02020603050405020304" pitchFamily="18" charset="0"/>
                <a:cs typeface="Times New Roman" panose="02020603050405020304" pitchFamily="18" charset="0"/>
              </a:rPr>
              <a:t>2</a:t>
            </a:r>
            <a:r>
              <a:rPr lang="en-US" sz="2400" dirty="0">
                <a:solidFill>
                  <a:srgbClr val="0000FF"/>
                </a:solidFill>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which is </a:t>
            </a:r>
            <a:r>
              <a:rPr lang="en-US" sz="2400" dirty="0">
                <a:solidFill>
                  <a:srgbClr val="0000FF"/>
                </a:solidFill>
                <a:latin typeface="Times New Roman" panose="02020603050405020304" pitchFamily="18" charset="0"/>
                <a:cs typeface="Times New Roman" panose="02020603050405020304" pitchFamily="18" charset="0"/>
              </a:rPr>
              <a:t>O(n</a:t>
            </a:r>
            <a:r>
              <a:rPr lang="en-US" sz="2400" baseline="30000" dirty="0">
                <a:solidFill>
                  <a:srgbClr val="0000FF"/>
                </a:solidFill>
                <a:latin typeface="Times New Roman" panose="02020603050405020304" pitchFamily="18" charset="0"/>
                <a:cs typeface="Times New Roman" panose="02020603050405020304" pitchFamily="18" charset="0"/>
              </a:rPr>
              <a:t>2</a:t>
            </a:r>
            <a:r>
              <a:rPr lang="en-US" sz="2400" dirty="0">
                <a:solidFill>
                  <a:srgbClr val="0000FF"/>
                </a:solidFill>
                <a:latin typeface="Times New Roman" panose="02020603050405020304" pitchFamily="18" charset="0"/>
                <a:cs typeface="Times New Roman" panose="02020603050405020304" pitchFamily="18" charset="0"/>
              </a:rPr>
              <a:t> ), quadratic in the size of the inputs: </a:t>
            </a:r>
          </a:p>
          <a:p>
            <a:pPr lvl="1"/>
            <a:r>
              <a:rPr lang="en-US" sz="2400" dirty="0">
                <a:solidFill>
                  <a:srgbClr val="0000FF"/>
                </a:solidFill>
                <a:latin typeface="Times New Roman" panose="02020603050405020304" pitchFamily="18" charset="0"/>
                <a:cs typeface="Times New Roman" panose="02020603050405020304" pitchFamily="18" charset="0"/>
              </a:rPr>
              <a:t>still polynomial but much slower than addition.</a:t>
            </a:r>
          </a:p>
          <a:p>
            <a:endParaRPr lang="en-US" sz="2400" dirty="0">
              <a:latin typeface="Times New Roman" panose="02020603050405020304" pitchFamily="18" charset="0"/>
              <a:cs typeface="Times New Roman" panose="02020603050405020304" pitchFamily="18" charset="0"/>
            </a:endParaRPr>
          </a:p>
        </p:txBody>
      </p:sp>
      <p:sp>
        <p:nvSpPr>
          <p:cNvPr id="3" name="Left Brace 2"/>
          <p:cNvSpPr>
            <a:spLocks/>
          </p:cNvSpPr>
          <p:nvPr/>
        </p:nvSpPr>
        <p:spPr>
          <a:xfrm rot="16200000">
            <a:off x="3747371" y="2545896"/>
            <a:ext cx="161225" cy="2778750"/>
          </a:xfrm>
          <a:prstGeom prst="leftBrace">
            <a:avLst/>
          </a:pr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Cloud Callout 3"/>
          <p:cNvSpPr/>
          <p:nvPr/>
        </p:nvSpPr>
        <p:spPr>
          <a:xfrm flipH="1">
            <a:off x="526562" y="3333372"/>
            <a:ext cx="540688" cy="405516"/>
          </a:xfrm>
          <a:prstGeom prst="cloudCallout">
            <a:avLst>
              <a:gd name="adj1" fmla="val -59429"/>
              <a:gd name="adj2" fmla="val 1257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moticon making a point Stock Vector - 14709057">
            <a:extLst>
              <a:ext uri="{FF2B5EF4-FFF2-40B4-BE49-F238E27FC236}">
                <a16:creationId xmlns:a16="http://schemas.microsoft.com/office/drawing/2014/main" id="{7C41B29E-23C6-475A-A9EA-B3031087EA0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6562" y="3354258"/>
            <a:ext cx="540688" cy="384629"/>
          </a:xfrm>
          <a:prstGeom prst="rect">
            <a:avLst/>
          </a:prstGeom>
          <a:noFill/>
          <a:ln>
            <a:noFill/>
          </a:ln>
        </p:spPr>
      </p:pic>
    </p:spTree>
    <p:extLst>
      <p:ext uri="{BB962C8B-B14F-4D97-AF65-F5344CB8AC3E}">
        <p14:creationId xmlns:p14="http://schemas.microsoft.com/office/powerpoint/2010/main" val="153131970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9">
            <a:extLst>
              <a:ext uri="{FF2B5EF4-FFF2-40B4-BE49-F238E27FC236}">
                <a16:creationId xmlns:a16="http://schemas.microsoft.com/office/drawing/2014/main" id="{0BFFA0D6-C5EC-4BC6-980E-9C4D5651CF0B}"/>
              </a:ext>
            </a:extLst>
          </p:cNvPr>
          <p:cNvSpPr txBox="1"/>
          <p:nvPr/>
        </p:nvSpPr>
        <p:spPr>
          <a:xfrm>
            <a:off x="837312" y="1123697"/>
            <a:ext cx="9872653" cy="822036"/>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a:extLst>
              <a:ext uri="{FF2B5EF4-FFF2-40B4-BE49-F238E27FC236}">
                <a16:creationId xmlns:a16="http://schemas.microsoft.com/office/drawing/2014/main" id="{242CE44D-FDCD-4234-8756-CBEF6269D392}"/>
              </a:ext>
            </a:extLst>
          </p:cNvPr>
          <p:cNvSpPr/>
          <p:nvPr/>
        </p:nvSpPr>
        <p:spPr>
          <a:xfrm>
            <a:off x="1731120" y="1315049"/>
            <a:ext cx="8891723" cy="5432256"/>
          </a:xfrm>
          <a:prstGeom prst="rect">
            <a:avLst/>
          </a:prstGeom>
        </p:spPr>
        <p:txBody>
          <a:bodyPr wrap="square">
            <a:spAutoFit/>
          </a:bodyPr>
          <a:lstStyle/>
          <a:p>
            <a:pPr marL="457200" indent="-457200">
              <a:lnSpc>
                <a:spcPct val="150000"/>
              </a:lnSpc>
              <a:buFont typeface="Arial" panose="020B0604020202020204" pitchFamily="34" charset="0"/>
              <a:buChar char="•"/>
            </a:pPr>
            <a:r>
              <a:rPr lang="en-US" sz="2800" dirty="0">
                <a:solidFill>
                  <a:srgbClr val="0000CC"/>
                </a:solidFill>
                <a:ea typeface="Calibri" panose="020F0502020204030204" pitchFamily="34" charset="0"/>
                <a:cs typeface="Times New Roman" panose="02020603050405020304" pitchFamily="18" charset="0"/>
              </a:rPr>
              <a:t>Is there a faster algorithm for multiplication?</a:t>
            </a:r>
          </a:p>
          <a:p>
            <a:pPr marL="457200" indent="-457200">
              <a:lnSpc>
                <a:spcPct val="150000"/>
              </a:lnSpc>
              <a:buFont typeface="Arial" panose="020B0604020202020204" pitchFamily="34" charset="0"/>
              <a:buChar char="•"/>
            </a:pP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Al Khwarizmi’s Algorithm: </a:t>
            </a:r>
            <a:r>
              <a:rPr lang="en-US" sz="2400" spc="-100" dirty="0">
                <a:latin typeface="Consolas" panose="020B0609020204030204" pitchFamily="49" charset="0"/>
                <a:ea typeface="Calibri" panose="020F0502020204030204" pitchFamily="34" charset="0"/>
                <a:cs typeface="Times New Roman" panose="02020603050405020304" pitchFamily="18" charset="0"/>
              </a:rPr>
              <a:t>(Persian mathematician)</a:t>
            </a:r>
            <a:endPar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endParaRPr>
          </a:p>
          <a:p>
            <a:pPr marL="457200" indent="-457200">
              <a:lnSpc>
                <a:spcPct val="150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Multiplication à la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Franҫais</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800" spc="-100" dirty="0">
                <a:ea typeface="Calibri" panose="020F0502020204030204" pitchFamily="34" charset="0"/>
                <a:cs typeface="Times New Roman" panose="02020603050405020304" pitchFamily="18" charset="0"/>
              </a:rPr>
              <a:t>function</a:t>
            </a:r>
            <a:r>
              <a:rPr lang="en-US" sz="2400" dirty="0">
                <a:latin typeface="Times New Roman" panose="02020603050405020304" pitchFamily="18" charset="0"/>
                <a:ea typeface="Calibri" panose="020F0502020204030204" pitchFamily="34" charset="0"/>
                <a:cs typeface="Times New Roman" panose="02020603050405020304" pitchFamily="18" charset="0"/>
              </a:rPr>
              <a:t> multiply(x, y) </a:t>
            </a:r>
            <a:endPar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endParaRPr>
          </a:p>
          <a:p>
            <a:pPr marL="914400" lvl="1" indent="-457200">
              <a:lnSpc>
                <a:spcPct val="150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 recursive algorithm </a:t>
            </a:r>
          </a:p>
          <a:p>
            <a:pPr marL="914400" lvl="1" indent="-457200">
              <a:lnSpc>
                <a:spcPct val="150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Algorithm analysis</a:t>
            </a:r>
          </a:p>
          <a:p>
            <a:pPr marL="461963" indent="-461963">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Multiplication ẚ la Russe - a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nonorthodox algorithm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for multiplying two positive integers. </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nSpc>
                <a:spcPct val="150000"/>
              </a:lnSpc>
              <a:buFont typeface="Arial" panose="020B0604020202020204" pitchFamily="34" charset="0"/>
              <a:buChar char="•"/>
            </a:pPr>
            <a:endParaRPr lang="en-US" sz="2400" dirty="0">
              <a:ea typeface="Calibri" panose="020F0502020204030204" pitchFamily="34" charset="0"/>
              <a:cs typeface="Times New Roman" panose="02020603050405020304" pitchFamily="18" charset="0"/>
            </a:endParaRPr>
          </a:p>
          <a:p>
            <a:pPr marL="457200" indent="-454025">
              <a:lnSpc>
                <a:spcPct val="150000"/>
              </a:lnSpc>
              <a:buFont typeface="Arial" panose="020B0604020202020204" pitchFamily="34" charset="0"/>
              <a:buChar char="•"/>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457200" marR="0" indent="-454025">
              <a:lnSpc>
                <a:spcPct val="150000"/>
              </a:lnSpc>
              <a:spcBef>
                <a:spcPts val="0"/>
              </a:spcBef>
              <a:spcAft>
                <a:spcPts val="0"/>
              </a:spcAft>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Confused emoticon Stock Vector - 11275856">
            <a:extLst>
              <a:ext uri="{FF2B5EF4-FFF2-40B4-BE49-F238E27FC236}">
                <a16:creationId xmlns:a16="http://schemas.microsoft.com/office/drawing/2014/main" id="{3255D863-EC54-447F-9EC1-8762825607A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34174" y="1323871"/>
            <a:ext cx="432008" cy="421688"/>
          </a:xfrm>
          <a:prstGeom prst="rect">
            <a:avLst/>
          </a:prstGeom>
          <a:noFill/>
          <a:ln>
            <a:noFill/>
          </a:ln>
        </p:spPr>
      </p:pic>
    </p:spTree>
    <p:extLst>
      <p:ext uri="{BB962C8B-B14F-4D97-AF65-F5344CB8AC3E}">
        <p14:creationId xmlns:p14="http://schemas.microsoft.com/office/powerpoint/2010/main" val="35421498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9">
            <a:extLst>
              <a:ext uri="{FF2B5EF4-FFF2-40B4-BE49-F238E27FC236}">
                <a16:creationId xmlns:a16="http://schemas.microsoft.com/office/drawing/2014/main" id="{0BFFA0D6-C5EC-4BC6-980E-9C4D5651CF0B}"/>
              </a:ext>
            </a:extLst>
          </p:cNvPr>
          <p:cNvSpPr txBox="1"/>
          <p:nvPr/>
        </p:nvSpPr>
        <p:spPr>
          <a:xfrm>
            <a:off x="634088" y="2991726"/>
            <a:ext cx="10518425" cy="3437623"/>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515373" y="1224478"/>
            <a:ext cx="9257130" cy="5124480"/>
          </a:xfrm>
          <a:prstGeom prst="rect">
            <a:avLst/>
          </a:prstGeom>
        </p:spPr>
        <p:txBody>
          <a:bodyPr wrap="square">
            <a:spAutoFit/>
          </a:bodyPr>
          <a:lstStyle/>
          <a:p>
            <a:pPr>
              <a:lnSpc>
                <a:spcPct val="150000"/>
              </a:lnSpc>
            </a:pPr>
            <a:r>
              <a:rPr lang="en-US" sz="2600" dirty="0">
                <a:solidFill>
                  <a:srgbClr val="0000CC"/>
                </a:solidFill>
                <a:ea typeface="Calibri" panose="020F0502020204030204" pitchFamily="34" charset="0"/>
                <a:cs typeface="Times New Roman" panose="02020603050405020304" pitchFamily="18" charset="0"/>
              </a:rPr>
              <a:t>Is there a faster algorithm for multiplication?</a:t>
            </a:r>
            <a:endParaRPr lang="en-US" sz="2600" dirty="0">
              <a:ea typeface="Calibri" panose="020F0502020204030204" pitchFamily="34" charset="0"/>
              <a:cs typeface="Times New Roman" panose="02020603050405020304" pitchFamily="18" charset="0"/>
            </a:endParaRPr>
          </a:p>
          <a:p>
            <a:pPr>
              <a:lnSpc>
                <a:spcPct val="150000"/>
              </a:lnSpc>
            </a:pPr>
            <a:r>
              <a:rPr lang="en-US" sz="2400" spc="-100" dirty="0">
                <a:latin typeface="Consolas" panose="020B0609020204030204" pitchFamily="49" charset="0"/>
                <a:ea typeface="Calibri" panose="020F0502020204030204" pitchFamily="34" charset="0"/>
                <a:cs typeface="Times New Roman" panose="02020603050405020304" pitchFamily="18" charset="0"/>
              </a:rPr>
              <a:t>Al Khwarizmi’s Algorithm: </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Multiply two decimal numbers x and y:</a:t>
            </a:r>
          </a:p>
          <a:p>
            <a:pPr marL="919163" lvl="1" indent="-461963">
              <a:lnSpc>
                <a:spcPct val="150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Repeat the following until the first number y gets down to 1: </a:t>
            </a:r>
          </a:p>
          <a:p>
            <a:pPr marL="1376363" lvl="3" indent="-461963">
              <a:lnSpc>
                <a:spcPct val="150000"/>
              </a:lnSpc>
              <a:buFont typeface="+mj-lt"/>
              <a:buAutoNum type="arabicPeriod"/>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integer-divide the first number y (multiplier) by 2, and </a:t>
            </a:r>
          </a:p>
          <a:p>
            <a:pPr marL="1376363" lvl="3" indent="-461963">
              <a:lnSpc>
                <a:spcPct val="150000"/>
              </a:lnSpc>
              <a:buFont typeface="+mj-lt"/>
              <a:buAutoNum type="arabicPeriod"/>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double the second number x (multiplicand). </a:t>
            </a:r>
          </a:p>
          <a:p>
            <a:pPr marL="919163" lvl="1" indent="-461963">
              <a:lnSpc>
                <a:spcPct val="150000"/>
              </a:lnSpc>
              <a:buFont typeface="Arial" panose="020B0604020202020204" pitchFamily="34" charset="0"/>
              <a:buChar char="•"/>
            </a:pP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Then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strike out all the row in which the first number y is even </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why?), </a:t>
            </a:r>
          </a:p>
          <a:p>
            <a:pPr marL="919163" lvl="1" indent="-461963">
              <a:lnSpc>
                <a:spcPct val="150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and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add up what remains in the second column.</a:t>
            </a:r>
            <a:endPar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Box 2"/>
          <p:cNvSpPr txBox="1"/>
          <p:nvPr/>
        </p:nvSpPr>
        <p:spPr>
          <a:xfrm>
            <a:off x="7390169" y="5264190"/>
            <a:ext cx="2902226" cy="369332"/>
          </a:xfrm>
          <a:prstGeom prst="rect">
            <a:avLst/>
          </a:prstGeom>
          <a:noFill/>
        </p:spPr>
        <p:txBody>
          <a:bodyPr wrap="square" rtlCol="0">
            <a:spAutoFit/>
          </a:bodyPr>
          <a:lstStyle/>
          <a:p>
            <a:r>
              <a:rPr lang="en-US" dirty="0"/>
              <a:t>It is because the 0 digit in y.</a:t>
            </a:r>
          </a:p>
        </p:txBody>
      </p:sp>
    </p:spTree>
    <p:extLst>
      <p:ext uri="{BB962C8B-B14F-4D97-AF65-F5344CB8AC3E}">
        <p14:creationId xmlns:p14="http://schemas.microsoft.com/office/powerpoint/2010/main" val="286745519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7"/>
          <p:cNvSpPr txBox="1">
            <a:spLocks/>
          </p:cNvSpPr>
          <p:nvPr/>
        </p:nvSpPr>
        <p:spPr>
          <a:xfrm>
            <a:off x="1502433" y="413411"/>
            <a:ext cx="9187133" cy="3049147"/>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Example 0.7:   </a:t>
            </a:r>
            <a:r>
              <a:rPr lang="en-US" sz="2400" dirty="0">
                <a:latin typeface="Times New Roman" panose="02020603050405020304" pitchFamily="18" charset="0"/>
                <a:ea typeface="Calibri" panose="020F0502020204030204" pitchFamily="34" charset="0"/>
                <a:cs typeface="Times New Roman" panose="02020603050405020304" pitchFamily="18" charset="0"/>
              </a:rPr>
              <a:t>L</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et y = 11 (1011) and x = 13  (11</a:t>
            </a:r>
            <a:r>
              <a:rPr lang="en-US" sz="2400" b="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1).  </a:t>
            </a:r>
          </a:p>
          <a:p>
            <a:pPr marL="0" marR="0">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x * y = 13 * 11 = 1101 * 1</a:t>
            </a:r>
            <a:r>
              <a:rPr lang="en-US" sz="2400" b="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11. </a:t>
            </a:r>
          </a:p>
          <a:p>
            <a:pPr marL="0" marR="0">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bit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in y, it yield 0000 for an intermediate row. </a:t>
            </a:r>
          </a:p>
          <a:p>
            <a:pPr marL="0" marR="0">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algorithm is: </a:t>
            </a:r>
          </a:p>
          <a:p>
            <a:pPr marL="0" marR="0">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if y is odd, then x + 2z </a:t>
            </a:r>
          </a:p>
          <a:p>
            <a:pPr marL="0" marR="0">
              <a:lnSpc>
                <a:spcPct val="107000"/>
              </a:lnSpc>
              <a:spcBef>
                <a:spcPts val="0"/>
              </a:spcBef>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else 2z, where z = x * (y/2) and (y/2) is an integer division. </a:t>
            </a:r>
            <a:endParaRPr lang="en-US" sz="2400" dirty="0">
              <a:effectLst/>
              <a:ea typeface="Calibri" panose="020F0502020204030204" pitchFamily="34" charset="0"/>
              <a:cs typeface="Times New Roman" panose="02020603050405020304" pitchFamily="18" charset="0"/>
            </a:endParaRPr>
          </a:p>
        </p:txBody>
      </p:sp>
      <p:graphicFrame>
        <p:nvGraphicFramePr>
          <p:cNvPr id="3" name="Table 2"/>
          <p:cNvGraphicFramePr>
            <a:graphicFrameLocks noGrp="1"/>
          </p:cNvGraphicFramePr>
          <p:nvPr/>
        </p:nvGraphicFramePr>
        <p:xfrm>
          <a:off x="1502433" y="3462558"/>
          <a:ext cx="9187133" cy="2897508"/>
        </p:xfrm>
        <a:graphic>
          <a:graphicData uri="http://schemas.openxmlformats.org/drawingml/2006/table">
            <a:tbl>
              <a:tblPr firstRow="1" firstCol="1" bandRow="1">
                <a:tableStyleId>{5C22544A-7EE6-4342-B048-85BDC9FD1C3A}</a:tableStyleId>
              </a:tblPr>
              <a:tblGrid>
                <a:gridCol w="722408">
                  <a:extLst>
                    <a:ext uri="{9D8B030D-6E8A-4147-A177-3AD203B41FA5}">
                      <a16:colId xmlns:a16="http://schemas.microsoft.com/office/drawing/2014/main" val="20000"/>
                    </a:ext>
                  </a:extLst>
                </a:gridCol>
                <a:gridCol w="942270">
                  <a:extLst>
                    <a:ext uri="{9D8B030D-6E8A-4147-A177-3AD203B41FA5}">
                      <a16:colId xmlns:a16="http://schemas.microsoft.com/office/drawing/2014/main" val="20001"/>
                    </a:ext>
                  </a:extLst>
                </a:gridCol>
                <a:gridCol w="1484075">
                  <a:extLst>
                    <a:ext uri="{9D8B030D-6E8A-4147-A177-3AD203B41FA5}">
                      <a16:colId xmlns:a16="http://schemas.microsoft.com/office/drawing/2014/main" val="20002"/>
                    </a:ext>
                  </a:extLst>
                </a:gridCol>
                <a:gridCol w="6038380">
                  <a:extLst>
                    <a:ext uri="{9D8B030D-6E8A-4147-A177-3AD203B41FA5}">
                      <a16:colId xmlns:a16="http://schemas.microsoft.com/office/drawing/2014/main" val="20003"/>
                    </a:ext>
                  </a:extLst>
                </a:gridCol>
              </a:tblGrid>
              <a:tr h="449559">
                <a:tc>
                  <a:txBody>
                    <a:bodyPr/>
                    <a:lstStyle/>
                    <a:p>
                      <a:pPr marL="0" marR="0" algn="ctr">
                        <a:lnSpc>
                          <a:spcPct val="150000"/>
                        </a:lnSpc>
                        <a:spcBef>
                          <a:spcPts val="0"/>
                        </a:spcBef>
                        <a:spcAft>
                          <a:spcPts val="0"/>
                        </a:spcAft>
                      </a:pP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lnSpc>
                          <a:spcPct val="150000"/>
                        </a:lnSpc>
                        <a:spcBef>
                          <a:spcPts val="0"/>
                        </a:spcBef>
                        <a:spcAft>
                          <a:spcPts val="0"/>
                        </a:spcAft>
                      </a:pP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nSpc>
                          <a:spcPct val="150000"/>
                        </a:lnSpc>
                        <a:spcBef>
                          <a:spcPts val="0"/>
                        </a:spcBef>
                        <a:spcAft>
                          <a:spcPts val="0"/>
                        </a:spcAft>
                      </a:pP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r">
                        <a:lnSpc>
                          <a:spcPct val="150000"/>
                        </a:lnSpc>
                        <a:spcBef>
                          <a:spcPts val="0"/>
                        </a:spcBef>
                        <a:spcAft>
                          <a:spcPts val="0"/>
                        </a:spcAft>
                      </a:pPr>
                      <a:r>
                        <a:rPr lang="en-US" sz="2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 * y = 1101 * 1</a:t>
                      </a:r>
                      <a:r>
                        <a:rPr lang="en-US" sz="2400" b="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0</a:t>
                      </a:r>
                      <a:r>
                        <a:rPr lang="en-US" sz="2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42547581"/>
                  </a:ext>
                </a:extLst>
              </a:tr>
              <a:tr h="449559">
                <a:tc>
                  <a:txBody>
                    <a:bodyPr/>
                    <a:lstStyle/>
                    <a:p>
                      <a:pPr marL="0" marR="0" algn="ctr">
                        <a:lnSpc>
                          <a:spcPct val="150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11</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lnSpc>
                          <a:spcPct val="150000"/>
                        </a:lnSpc>
                        <a:spcBef>
                          <a:spcPts val="0"/>
                        </a:spcBef>
                        <a:spcAft>
                          <a:spcPts val="0"/>
                        </a:spcAft>
                      </a:pPr>
                      <a:r>
                        <a:rPr lang="en-US" sz="2400" dirty="0">
                          <a:solidFill>
                            <a:srgbClr val="0000FF"/>
                          </a:solidFill>
                          <a:effectLst/>
                          <a:latin typeface="Times New Roman" panose="02020603050405020304" pitchFamily="18" charset="0"/>
                          <a:cs typeface="Times New Roman" panose="02020603050405020304" pitchFamily="18" charset="0"/>
                        </a:rPr>
                        <a:t>13</a:t>
                      </a:r>
                      <a:endPar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nSpc>
                          <a:spcPct val="150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 </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r">
                        <a:lnSpc>
                          <a:spcPct val="150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a:t>
                      </a:r>
                      <a:r>
                        <a:rPr lang="en-US" sz="2400" baseline="0" dirty="0">
                          <a:solidFill>
                            <a:schemeClr val="tx1"/>
                          </a:solidFill>
                          <a:effectLst/>
                          <a:latin typeface="Times New Roman" panose="02020603050405020304" pitchFamily="18" charset="0"/>
                          <a:cs typeface="Times New Roman" panose="02020603050405020304" pitchFamily="18" charset="0"/>
                        </a:rPr>
                        <a:t>        </a:t>
                      </a:r>
                      <a:r>
                        <a:rPr lang="en-US" sz="2400" dirty="0">
                          <a:solidFill>
                            <a:schemeClr val="tx1"/>
                          </a:solidFill>
                          <a:effectLst/>
                          <a:latin typeface="Times New Roman" panose="02020603050405020304" pitchFamily="18" charset="0"/>
                          <a:cs typeface="Times New Roman" panose="02020603050405020304" pitchFamily="18" charset="0"/>
                        </a:rPr>
                        <a:t>1</a:t>
                      </a:r>
                      <a:r>
                        <a:rPr lang="en-US" sz="2400" baseline="0" dirty="0">
                          <a:solidFill>
                            <a:schemeClr val="tx1"/>
                          </a:solidFill>
                          <a:effectLst/>
                          <a:latin typeface="Times New Roman" panose="02020603050405020304" pitchFamily="18" charset="0"/>
                          <a:cs typeface="Times New Roman" panose="02020603050405020304" pitchFamily="18" charset="0"/>
                        </a:rPr>
                        <a:t>        </a:t>
                      </a:r>
                      <a:r>
                        <a:rPr lang="en-US" sz="2400" dirty="0">
                          <a:solidFill>
                            <a:schemeClr val="tx1"/>
                          </a:solidFill>
                          <a:effectLst/>
                          <a:latin typeface="Times New Roman" panose="02020603050405020304" pitchFamily="18" charset="0"/>
                          <a:cs typeface="Times New Roman" panose="02020603050405020304" pitchFamily="18" charset="0"/>
                        </a:rPr>
                        <a:t>0</a:t>
                      </a:r>
                      <a:r>
                        <a:rPr lang="en-US" sz="2400" baseline="0" dirty="0">
                          <a:solidFill>
                            <a:schemeClr val="tx1"/>
                          </a:solidFill>
                          <a:effectLst/>
                          <a:latin typeface="Times New Roman" panose="02020603050405020304" pitchFamily="18" charset="0"/>
                          <a:cs typeface="Times New Roman" panose="02020603050405020304" pitchFamily="18" charset="0"/>
                        </a:rPr>
                        <a:t>        </a:t>
                      </a:r>
                      <a:r>
                        <a:rPr lang="en-US" sz="2400" dirty="0">
                          <a:solidFill>
                            <a:schemeClr val="tx1"/>
                          </a:solidFill>
                          <a:effectLst/>
                          <a:latin typeface="Times New Roman" panose="02020603050405020304" pitchFamily="18" charset="0"/>
                          <a:cs typeface="Times New Roman" panose="02020603050405020304" pitchFamily="18" charset="0"/>
                        </a:rPr>
                        <a:t>1    </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449559">
                <a:tc>
                  <a:txBody>
                    <a:bodyPr/>
                    <a:lstStyle/>
                    <a:p>
                      <a:pPr marL="0" marR="0" algn="ctr">
                        <a:lnSpc>
                          <a:spcPct val="150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5</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lnSpc>
                          <a:spcPct val="150000"/>
                        </a:lnSpc>
                        <a:spcBef>
                          <a:spcPts val="0"/>
                        </a:spcBef>
                        <a:spcAft>
                          <a:spcPts val="0"/>
                        </a:spcAft>
                      </a:pPr>
                      <a:r>
                        <a:rPr lang="en-US" sz="2400" dirty="0">
                          <a:solidFill>
                            <a:srgbClr val="0000FF"/>
                          </a:solidFill>
                          <a:effectLst/>
                          <a:latin typeface="Times New Roman" panose="02020603050405020304" pitchFamily="18" charset="0"/>
                          <a:cs typeface="Times New Roman" panose="02020603050405020304" pitchFamily="18" charset="0"/>
                        </a:rPr>
                        <a:t>26</a:t>
                      </a:r>
                      <a:endPar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nSpc>
                          <a:spcPct val="150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 </a:t>
                      </a:r>
                      <a:r>
                        <a:rPr lang="en-US" sz="2000" dirty="0">
                          <a:solidFill>
                            <a:schemeClr val="tx1"/>
                          </a:solidFill>
                          <a:effectLst/>
                          <a:latin typeface="Times New Roman" panose="02020603050405020304" pitchFamily="18" charset="0"/>
                          <a:cs typeface="Times New Roman" panose="02020603050405020304" pitchFamily="18" charset="0"/>
                        </a:rPr>
                        <a:t>(why x*2?)</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r">
                        <a:lnSpc>
                          <a:spcPct val="150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a:t>
                      </a:r>
                      <a:r>
                        <a:rPr lang="en-US" sz="2400" baseline="0" dirty="0">
                          <a:solidFill>
                            <a:schemeClr val="tx1"/>
                          </a:solidFill>
                          <a:effectLst/>
                          <a:latin typeface="Times New Roman" panose="02020603050405020304" pitchFamily="18" charset="0"/>
                          <a:cs typeface="Times New Roman" panose="02020603050405020304" pitchFamily="18" charset="0"/>
                        </a:rPr>
                        <a:t>        </a:t>
                      </a:r>
                      <a:r>
                        <a:rPr lang="en-US" sz="2400" dirty="0">
                          <a:solidFill>
                            <a:schemeClr val="tx1"/>
                          </a:solidFill>
                          <a:effectLst/>
                          <a:latin typeface="Times New Roman" panose="02020603050405020304" pitchFamily="18" charset="0"/>
                          <a:cs typeface="Times New Roman" panose="02020603050405020304" pitchFamily="18" charset="0"/>
                        </a:rPr>
                        <a:t>1</a:t>
                      </a:r>
                      <a:r>
                        <a:rPr lang="en-US" sz="2400" baseline="0" dirty="0">
                          <a:solidFill>
                            <a:schemeClr val="tx1"/>
                          </a:solidFill>
                          <a:effectLst/>
                          <a:latin typeface="Times New Roman" panose="02020603050405020304" pitchFamily="18" charset="0"/>
                          <a:cs typeface="Times New Roman" panose="02020603050405020304" pitchFamily="18" charset="0"/>
                        </a:rPr>
                        <a:t>        </a:t>
                      </a:r>
                      <a:r>
                        <a:rPr lang="en-US" sz="2400" dirty="0">
                          <a:solidFill>
                            <a:schemeClr val="tx1"/>
                          </a:solidFill>
                          <a:effectLst/>
                          <a:latin typeface="Times New Roman" panose="02020603050405020304" pitchFamily="18" charset="0"/>
                          <a:cs typeface="Times New Roman" panose="02020603050405020304" pitchFamily="18" charset="0"/>
                        </a:rPr>
                        <a:t>0</a:t>
                      </a:r>
                      <a:r>
                        <a:rPr lang="en-US" sz="2400" baseline="0" dirty="0">
                          <a:solidFill>
                            <a:schemeClr val="tx1"/>
                          </a:solidFill>
                          <a:effectLst/>
                          <a:latin typeface="Times New Roman" panose="02020603050405020304" pitchFamily="18" charset="0"/>
                          <a:cs typeface="Times New Roman" panose="02020603050405020304" pitchFamily="18" charset="0"/>
                        </a:rPr>
                        <a:t>        </a:t>
                      </a:r>
                      <a:r>
                        <a:rPr lang="en-US" sz="2400" dirty="0">
                          <a:solidFill>
                            <a:schemeClr val="tx1"/>
                          </a:solidFill>
                          <a:effectLst/>
                          <a:latin typeface="Times New Roman" panose="02020603050405020304" pitchFamily="18" charset="0"/>
                          <a:cs typeface="Times New Roman" panose="02020603050405020304" pitchFamily="18" charset="0"/>
                        </a:rPr>
                        <a:t>1        </a:t>
                      </a:r>
                      <a:r>
                        <a:rPr lang="en-US" sz="2400" dirty="0">
                          <a:solidFill>
                            <a:srgbClr val="C00000"/>
                          </a:solidFill>
                          <a:effectLst/>
                          <a:latin typeface="Times New Roman" panose="02020603050405020304" pitchFamily="18" charset="0"/>
                          <a:cs typeface="Times New Roman" panose="02020603050405020304" pitchFamily="18" charset="0"/>
                        </a:rPr>
                        <a:t>0</a:t>
                      </a:r>
                      <a:endParaRPr lang="en-US" sz="2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1"/>
                  </a:ext>
                </a:extLst>
              </a:tr>
              <a:tr h="449559">
                <a:tc>
                  <a:txBody>
                    <a:bodyPr/>
                    <a:lstStyle/>
                    <a:p>
                      <a:pPr marL="0" marR="0" algn="ctr">
                        <a:lnSpc>
                          <a:spcPct val="150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2</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lnSpc>
                          <a:spcPct val="150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52</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nSpc>
                          <a:spcPct val="150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(strike out)</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r">
                        <a:lnSpc>
                          <a:spcPct val="150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  </a:t>
                      </a:r>
                      <a:r>
                        <a:rPr lang="en-US" sz="2400" dirty="0">
                          <a:solidFill>
                            <a:srgbClr val="0000FF"/>
                          </a:solidFill>
                          <a:effectLst/>
                          <a:latin typeface="Times New Roman" panose="02020603050405020304" pitchFamily="18" charset="0"/>
                          <a:cs typeface="Times New Roman" panose="02020603050405020304" pitchFamily="18" charset="0"/>
                        </a:rPr>
                        <a:t>0</a:t>
                      </a:r>
                      <a:r>
                        <a:rPr lang="en-US" sz="2400" baseline="0" dirty="0">
                          <a:solidFill>
                            <a:srgbClr val="0000FF"/>
                          </a:solidFill>
                          <a:effectLst/>
                          <a:latin typeface="Times New Roman" panose="02020603050405020304" pitchFamily="18" charset="0"/>
                          <a:cs typeface="Times New Roman" panose="02020603050405020304" pitchFamily="18" charset="0"/>
                        </a:rPr>
                        <a:t>        </a:t>
                      </a:r>
                      <a:r>
                        <a:rPr lang="en-US" sz="2400" dirty="0">
                          <a:solidFill>
                            <a:srgbClr val="0000FF"/>
                          </a:solidFill>
                          <a:effectLst/>
                          <a:latin typeface="Times New Roman" panose="02020603050405020304" pitchFamily="18" charset="0"/>
                          <a:cs typeface="Times New Roman" panose="02020603050405020304" pitchFamily="18" charset="0"/>
                        </a:rPr>
                        <a:t>0</a:t>
                      </a:r>
                      <a:r>
                        <a:rPr lang="en-US" sz="2400" baseline="0" dirty="0">
                          <a:solidFill>
                            <a:srgbClr val="0000FF"/>
                          </a:solidFill>
                          <a:effectLst/>
                          <a:latin typeface="Times New Roman" panose="02020603050405020304" pitchFamily="18" charset="0"/>
                          <a:cs typeface="Times New Roman" panose="02020603050405020304" pitchFamily="18" charset="0"/>
                        </a:rPr>
                        <a:t>        </a:t>
                      </a:r>
                      <a:r>
                        <a:rPr lang="en-US" sz="2400" dirty="0">
                          <a:solidFill>
                            <a:srgbClr val="0000FF"/>
                          </a:solidFill>
                          <a:effectLst/>
                          <a:latin typeface="Times New Roman" panose="02020603050405020304" pitchFamily="18" charset="0"/>
                          <a:cs typeface="Times New Roman" panose="02020603050405020304" pitchFamily="18" charset="0"/>
                        </a:rPr>
                        <a:t>0        0        </a:t>
                      </a:r>
                      <a:r>
                        <a:rPr lang="en-US" sz="2400" dirty="0">
                          <a:solidFill>
                            <a:srgbClr val="C00000"/>
                          </a:solidFill>
                          <a:effectLst/>
                          <a:latin typeface="Times New Roman" panose="02020603050405020304" pitchFamily="18" charset="0"/>
                          <a:cs typeface="Times New Roman" panose="02020603050405020304" pitchFamily="18" charset="0"/>
                        </a:rPr>
                        <a:t>0        0     </a:t>
                      </a:r>
                      <a:endParaRPr lang="en-US" sz="2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449559">
                <a:tc>
                  <a:txBody>
                    <a:bodyPr/>
                    <a:lstStyle/>
                    <a:p>
                      <a:pPr marL="0" marR="0" algn="ctr">
                        <a:lnSpc>
                          <a:spcPct val="150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lnSpc>
                          <a:spcPct val="150000"/>
                        </a:lnSpc>
                        <a:spcBef>
                          <a:spcPts val="0"/>
                        </a:spcBef>
                        <a:spcAft>
                          <a:spcPts val="0"/>
                        </a:spcAft>
                      </a:pPr>
                      <a:r>
                        <a:rPr lang="en-US" sz="2400" dirty="0">
                          <a:solidFill>
                            <a:srgbClr val="0000FF"/>
                          </a:solidFill>
                          <a:effectLst/>
                          <a:latin typeface="Times New Roman" panose="02020603050405020304" pitchFamily="18" charset="0"/>
                          <a:cs typeface="Times New Roman" panose="02020603050405020304" pitchFamily="18" charset="0"/>
                        </a:rPr>
                        <a:t>104</a:t>
                      </a:r>
                      <a:endPar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nSpc>
                          <a:spcPct val="150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 </a:t>
                      </a:r>
                      <a:r>
                        <a:rPr lang="en-US" sz="2000" dirty="0">
                          <a:solidFill>
                            <a:schemeClr val="tx1"/>
                          </a:solidFill>
                          <a:effectLst/>
                          <a:latin typeface="Times New Roman" panose="02020603050405020304" pitchFamily="18" charset="0"/>
                          <a:cs typeface="Times New Roman" panose="02020603050405020304" pitchFamily="18" charset="0"/>
                        </a:rPr>
                        <a:t>(why x*2?)</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r">
                        <a:lnSpc>
                          <a:spcPct val="150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a:t>
                      </a:r>
                      <a:r>
                        <a:rPr lang="en-US" sz="2400" baseline="0" dirty="0">
                          <a:solidFill>
                            <a:schemeClr val="tx1"/>
                          </a:solidFill>
                          <a:effectLst/>
                          <a:latin typeface="Times New Roman" panose="02020603050405020304" pitchFamily="18" charset="0"/>
                          <a:cs typeface="Times New Roman" panose="02020603050405020304" pitchFamily="18" charset="0"/>
                        </a:rPr>
                        <a:t>        </a:t>
                      </a:r>
                      <a:r>
                        <a:rPr lang="en-US" sz="2400" dirty="0">
                          <a:solidFill>
                            <a:schemeClr val="tx1"/>
                          </a:solidFill>
                          <a:effectLst/>
                          <a:latin typeface="Times New Roman" panose="02020603050405020304" pitchFamily="18" charset="0"/>
                          <a:cs typeface="Times New Roman" panose="02020603050405020304" pitchFamily="18" charset="0"/>
                        </a:rPr>
                        <a:t>1</a:t>
                      </a:r>
                      <a:r>
                        <a:rPr lang="en-US" sz="2400" baseline="0" dirty="0">
                          <a:solidFill>
                            <a:schemeClr val="tx1"/>
                          </a:solidFill>
                          <a:effectLst/>
                          <a:latin typeface="Times New Roman" panose="02020603050405020304" pitchFamily="18" charset="0"/>
                          <a:cs typeface="Times New Roman" panose="02020603050405020304" pitchFamily="18" charset="0"/>
                        </a:rPr>
                        <a:t>        </a:t>
                      </a:r>
                      <a:r>
                        <a:rPr lang="en-US" sz="2400" dirty="0">
                          <a:solidFill>
                            <a:schemeClr val="tx1"/>
                          </a:solidFill>
                          <a:effectLst/>
                          <a:latin typeface="Times New Roman" panose="02020603050405020304" pitchFamily="18" charset="0"/>
                          <a:cs typeface="Times New Roman" panose="02020603050405020304" pitchFamily="18" charset="0"/>
                        </a:rPr>
                        <a:t>0</a:t>
                      </a:r>
                      <a:r>
                        <a:rPr lang="en-US" sz="2400" baseline="0" dirty="0">
                          <a:solidFill>
                            <a:schemeClr val="tx1"/>
                          </a:solidFill>
                          <a:effectLst/>
                          <a:latin typeface="Times New Roman" panose="02020603050405020304" pitchFamily="18" charset="0"/>
                          <a:cs typeface="Times New Roman" panose="02020603050405020304" pitchFamily="18" charset="0"/>
                        </a:rPr>
                        <a:t>        </a:t>
                      </a:r>
                      <a:r>
                        <a:rPr lang="en-US" sz="2400" dirty="0">
                          <a:solidFill>
                            <a:schemeClr val="tx1"/>
                          </a:solidFill>
                          <a:effectLst/>
                          <a:latin typeface="Times New Roman" panose="02020603050405020304" pitchFamily="18" charset="0"/>
                          <a:cs typeface="Times New Roman" panose="02020603050405020304" pitchFamily="18" charset="0"/>
                        </a:rPr>
                        <a:t>1        </a:t>
                      </a:r>
                      <a:r>
                        <a:rPr lang="en-US" sz="2400" dirty="0">
                          <a:solidFill>
                            <a:srgbClr val="C00000"/>
                          </a:solidFill>
                          <a:effectLst/>
                          <a:latin typeface="Times New Roman" panose="02020603050405020304" pitchFamily="18" charset="0"/>
                          <a:cs typeface="Times New Roman" panose="02020603050405020304" pitchFamily="18" charset="0"/>
                        </a:rPr>
                        <a:t>0        0        0</a:t>
                      </a:r>
                      <a:endParaRPr lang="en-US" sz="2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480799">
                <a:tc>
                  <a:txBody>
                    <a:bodyPr/>
                    <a:lstStyle/>
                    <a:p>
                      <a:pPr marL="0" marR="0" algn="ctr">
                        <a:lnSpc>
                          <a:spcPct val="150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 </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lnSpc>
                          <a:spcPct val="150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143</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nSpc>
                          <a:spcPct val="150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(answer)</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r">
                        <a:lnSpc>
                          <a:spcPct val="150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a:t>
                      </a:r>
                      <a:r>
                        <a:rPr lang="en-US" sz="2400" baseline="0" dirty="0">
                          <a:solidFill>
                            <a:schemeClr val="tx1"/>
                          </a:solidFill>
                          <a:effectLst/>
                          <a:latin typeface="Times New Roman" panose="02020603050405020304" pitchFamily="18" charset="0"/>
                          <a:cs typeface="Times New Roman" panose="02020603050405020304" pitchFamily="18" charset="0"/>
                        </a:rPr>
                        <a:t>        </a:t>
                      </a:r>
                      <a:r>
                        <a:rPr lang="en-US" sz="2400" dirty="0">
                          <a:solidFill>
                            <a:schemeClr val="tx1"/>
                          </a:solidFill>
                          <a:effectLst/>
                          <a:latin typeface="Times New Roman" panose="02020603050405020304" pitchFamily="18" charset="0"/>
                          <a:cs typeface="Times New Roman" panose="02020603050405020304" pitchFamily="18" charset="0"/>
                        </a:rPr>
                        <a:t>0</a:t>
                      </a:r>
                      <a:r>
                        <a:rPr lang="en-US" sz="2400" baseline="0" dirty="0">
                          <a:solidFill>
                            <a:schemeClr val="tx1"/>
                          </a:solidFill>
                          <a:effectLst/>
                          <a:latin typeface="Times New Roman" panose="02020603050405020304" pitchFamily="18" charset="0"/>
                          <a:cs typeface="Times New Roman" panose="02020603050405020304" pitchFamily="18" charset="0"/>
                        </a:rPr>
                        <a:t>        </a:t>
                      </a:r>
                      <a:r>
                        <a:rPr lang="en-US" sz="2400" dirty="0">
                          <a:solidFill>
                            <a:schemeClr val="tx1"/>
                          </a:solidFill>
                          <a:effectLst/>
                          <a:latin typeface="Times New Roman" panose="02020603050405020304" pitchFamily="18" charset="0"/>
                          <a:cs typeface="Times New Roman" panose="02020603050405020304" pitchFamily="18" charset="0"/>
                        </a:rPr>
                        <a:t>0</a:t>
                      </a:r>
                      <a:r>
                        <a:rPr lang="en-US" sz="2400" baseline="0" dirty="0">
                          <a:solidFill>
                            <a:schemeClr val="tx1"/>
                          </a:solidFill>
                          <a:effectLst/>
                          <a:latin typeface="Times New Roman" panose="02020603050405020304" pitchFamily="18" charset="0"/>
                          <a:cs typeface="Times New Roman" panose="02020603050405020304" pitchFamily="18" charset="0"/>
                        </a:rPr>
                        <a:t>        </a:t>
                      </a:r>
                      <a:r>
                        <a:rPr lang="en-US" sz="2400" dirty="0">
                          <a:solidFill>
                            <a:schemeClr val="tx1"/>
                          </a:solidFill>
                          <a:effectLst/>
                          <a:latin typeface="Times New Roman" panose="02020603050405020304" pitchFamily="18" charset="0"/>
                          <a:cs typeface="Times New Roman" panose="02020603050405020304" pitchFamily="18" charset="0"/>
                        </a:rPr>
                        <a:t>0</a:t>
                      </a:r>
                      <a:r>
                        <a:rPr lang="en-US" sz="2400" baseline="0" dirty="0">
                          <a:solidFill>
                            <a:schemeClr val="tx1"/>
                          </a:solidFill>
                          <a:effectLst/>
                          <a:latin typeface="Times New Roman" panose="02020603050405020304" pitchFamily="18" charset="0"/>
                          <a:cs typeface="Times New Roman" panose="02020603050405020304" pitchFamily="18" charset="0"/>
                        </a:rPr>
                        <a:t>        </a:t>
                      </a:r>
                      <a:r>
                        <a:rPr lang="en-US" sz="2400" dirty="0">
                          <a:solidFill>
                            <a:schemeClr val="tx1"/>
                          </a:solidFill>
                          <a:effectLst/>
                          <a:latin typeface="Times New Roman" panose="02020603050405020304" pitchFamily="18" charset="0"/>
                          <a:cs typeface="Times New Roman" panose="02020603050405020304" pitchFamily="18" charset="0"/>
                        </a:rPr>
                        <a:t>1</a:t>
                      </a:r>
                      <a:r>
                        <a:rPr lang="en-US" sz="2400" baseline="0" dirty="0">
                          <a:solidFill>
                            <a:schemeClr val="tx1"/>
                          </a:solidFill>
                          <a:effectLst/>
                          <a:latin typeface="Times New Roman" panose="02020603050405020304" pitchFamily="18" charset="0"/>
                          <a:cs typeface="Times New Roman" panose="02020603050405020304" pitchFamily="18" charset="0"/>
                        </a:rPr>
                        <a:t>        </a:t>
                      </a:r>
                      <a:r>
                        <a:rPr lang="en-US" sz="2400" dirty="0">
                          <a:solidFill>
                            <a:schemeClr val="tx1"/>
                          </a:solidFill>
                          <a:effectLst/>
                          <a:latin typeface="Times New Roman" panose="02020603050405020304" pitchFamily="18" charset="0"/>
                          <a:cs typeface="Times New Roman" panose="02020603050405020304" pitchFamily="18" charset="0"/>
                        </a:rPr>
                        <a:t>1</a:t>
                      </a:r>
                      <a:r>
                        <a:rPr lang="en-US" sz="2400" baseline="0" dirty="0">
                          <a:solidFill>
                            <a:schemeClr val="tx1"/>
                          </a:solidFill>
                          <a:effectLst/>
                          <a:latin typeface="Times New Roman" panose="02020603050405020304" pitchFamily="18" charset="0"/>
                          <a:cs typeface="Times New Roman" panose="02020603050405020304" pitchFamily="18" charset="0"/>
                        </a:rPr>
                        <a:t>        </a:t>
                      </a:r>
                      <a:r>
                        <a:rPr lang="en-US" sz="2400" dirty="0">
                          <a:solidFill>
                            <a:schemeClr val="tx1"/>
                          </a:solidFill>
                          <a:effectLst/>
                          <a:latin typeface="Times New Roman" panose="02020603050405020304" pitchFamily="18" charset="0"/>
                          <a:cs typeface="Times New Roman" panose="02020603050405020304" pitchFamily="18" charset="0"/>
                        </a:rPr>
                        <a:t>1</a:t>
                      </a:r>
                      <a:r>
                        <a:rPr lang="en-US" sz="2400" baseline="0" dirty="0">
                          <a:solidFill>
                            <a:schemeClr val="tx1"/>
                          </a:solidFill>
                          <a:effectLst/>
                          <a:latin typeface="Times New Roman" panose="02020603050405020304" pitchFamily="18" charset="0"/>
                          <a:cs typeface="Times New Roman" panose="02020603050405020304" pitchFamily="18" charset="0"/>
                        </a:rPr>
                        <a:t>        </a:t>
                      </a:r>
                      <a:r>
                        <a:rPr lang="en-US" sz="2400" dirty="0">
                          <a:solidFill>
                            <a:schemeClr val="tx1"/>
                          </a:solidFill>
                          <a:effectLst/>
                          <a:latin typeface="Times New Roman" panose="02020603050405020304" pitchFamily="18" charset="0"/>
                          <a:cs typeface="Times New Roman" panose="02020603050405020304" pitchFamily="18" charset="0"/>
                        </a:rPr>
                        <a:t>1    </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bl>
          </a:graphicData>
        </a:graphic>
      </p:graphicFrame>
      <p:sp>
        <p:nvSpPr>
          <p:cNvPr id="5" name="Rectangle 4">
            <a:extLst>
              <a:ext uri="{FF2B5EF4-FFF2-40B4-BE49-F238E27FC236}">
                <a16:creationId xmlns:a16="http://schemas.microsoft.com/office/drawing/2014/main" id="{D2059384-7E16-4483-80BF-BC0017498275}"/>
              </a:ext>
            </a:extLst>
          </p:cNvPr>
          <p:cNvSpPr/>
          <p:nvPr/>
        </p:nvSpPr>
        <p:spPr>
          <a:xfrm>
            <a:off x="6849086" y="1795648"/>
            <a:ext cx="3840480" cy="10772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600"/>
              </a:spcAft>
            </a:pPr>
            <a:r>
              <a:rPr lang="en-US" dirty="0"/>
              <a:t>                x + 2 ( x * y/2),  if y is odd</a:t>
            </a:r>
          </a:p>
          <a:p>
            <a:pPr>
              <a:spcAft>
                <a:spcPts val="600"/>
              </a:spcAft>
            </a:pPr>
            <a:r>
              <a:rPr lang="en-US" dirty="0"/>
              <a:t>y * x = </a:t>
            </a:r>
          </a:p>
          <a:p>
            <a:pPr>
              <a:spcAft>
                <a:spcPts val="600"/>
              </a:spcAft>
            </a:pPr>
            <a:r>
              <a:rPr lang="en-US" dirty="0"/>
              <a:t>                2 (x * y/2), if y is even.</a:t>
            </a:r>
          </a:p>
        </p:txBody>
      </p:sp>
      <p:sp>
        <p:nvSpPr>
          <p:cNvPr id="6" name="Left Brace 5">
            <a:extLst>
              <a:ext uri="{FF2B5EF4-FFF2-40B4-BE49-F238E27FC236}">
                <a16:creationId xmlns:a16="http://schemas.microsoft.com/office/drawing/2014/main" id="{CA02AEDA-8349-49B7-8EBF-D9EB38908AA7}"/>
              </a:ext>
            </a:extLst>
          </p:cNvPr>
          <p:cNvSpPr/>
          <p:nvPr/>
        </p:nvSpPr>
        <p:spPr>
          <a:xfrm>
            <a:off x="7623067" y="1902946"/>
            <a:ext cx="143124" cy="862621"/>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A6CA3D20-522F-2A8E-37BA-75DBAD35072F}"/>
              </a:ext>
            </a:extLst>
          </p:cNvPr>
          <p:cNvSpPr txBox="1"/>
          <p:nvPr/>
        </p:nvSpPr>
        <p:spPr>
          <a:xfrm>
            <a:off x="132836" y="4384839"/>
            <a:ext cx="1263478" cy="458074"/>
          </a:xfrm>
          <a:prstGeom prst="rect">
            <a:avLst/>
          </a:prstGeom>
          <a:noFill/>
        </p:spPr>
        <p:txBody>
          <a:bodyPr wrap="square">
            <a:spAutoFit/>
          </a:bodyPr>
          <a:lstStyle/>
          <a:p>
            <a:pPr marL="0" marR="0">
              <a:lnSpc>
                <a:spcPct val="150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 (why y/2?)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9621734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3527" y="1041621"/>
            <a:ext cx="9605176" cy="5416868"/>
          </a:xfrm>
          <a:prstGeom prst="rect">
            <a:avLst/>
          </a:prstGeom>
          <a:noFill/>
        </p:spPr>
        <p:txBody>
          <a:bodyPr wrap="square" rtlCol="0">
            <a:spAutoFit/>
          </a:bodyPr>
          <a:lstStyle/>
          <a:p>
            <a:pPr>
              <a:spcAft>
                <a:spcPts val="600"/>
              </a:spcAft>
            </a:pPr>
            <a:r>
              <a:rPr lang="en-US" sz="2200" dirty="0"/>
              <a:t>	     x + 2 ( x * y/2),  if y is odd</a:t>
            </a:r>
          </a:p>
          <a:p>
            <a:pPr>
              <a:spcAft>
                <a:spcPts val="600"/>
              </a:spcAft>
            </a:pPr>
            <a:r>
              <a:rPr lang="en-US" sz="2200" dirty="0"/>
              <a:t>x * y = </a:t>
            </a:r>
          </a:p>
          <a:p>
            <a:pPr>
              <a:spcAft>
                <a:spcPts val="600"/>
              </a:spcAft>
            </a:pPr>
            <a:r>
              <a:rPr lang="en-US" sz="2200" dirty="0"/>
              <a:t>	     2 (x * y/2), if y is even.</a:t>
            </a:r>
          </a:p>
          <a:p>
            <a:pPr>
              <a:spcAft>
                <a:spcPts val="600"/>
              </a:spcAft>
            </a:pPr>
            <a:endParaRPr lang="en-US" sz="2200" dirty="0"/>
          </a:p>
          <a:p>
            <a:pPr>
              <a:spcAft>
                <a:spcPts val="600"/>
              </a:spcAft>
            </a:pPr>
            <a:r>
              <a:rPr lang="en-US" sz="2200" b="1" dirty="0">
                <a:solidFill>
                  <a:srgbClr val="C00000"/>
                </a:solidFill>
              </a:rPr>
              <a:t>13 * 11 </a:t>
            </a:r>
            <a:r>
              <a:rPr lang="en-US" sz="2200" dirty="0"/>
              <a:t>	= </a:t>
            </a:r>
            <a:r>
              <a:rPr lang="en-US" sz="2200" dirty="0">
                <a:solidFill>
                  <a:srgbClr val="0000FF"/>
                </a:solidFill>
              </a:rPr>
              <a:t>13 + 2( 13 * 11/2) </a:t>
            </a:r>
            <a:r>
              <a:rPr lang="en-US" sz="2200" dirty="0"/>
              <a:t>= 13 + (2 * 13 *5) since y is 11, an odd number.</a:t>
            </a:r>
          </a:p>
          <a:p>
            <a:pPr>
              <a:spcAft>
                <a:spcPts val="600"/>
              </a:spcAft>
            </a:pPr>
            <a:r>
              <a:rPr lang="en-US" sz="2200" dirty="0"/>
              <a:t>	</a:t>
            </a:r>
            <a:r>
              <a:rPr lang="en-US" sz="2200" b="1" dirty="0">
                <a:solidFill>
                  <a:srgbClr val="FF0000"/>
                </a:solidFill>
              </a:rPr>
              <a:t>=</a:t>
            </a:r>
            <a:r>
              <a:rPr lang="en-US" sz="2200" dirty="0"/>
              <a:t> 13 + </a:t>
            </a:r>
            <a:r>
              <a:rPr lang="en-US" sz="2200" b="1" dirty="0"/>
              <a:t>(</a:t>
            </a:r>
            <a:r>
              <a:rPr lang="en-US" sz="2200" b="1" dirty="0">
                <a:solidFill>
                  <a:srgbClr val="C00000"/>
                </a:solidFill>
              </a:rPr>
              <a:t>26 * 5</a:t>
            </a:r>
            <a:r>
              <a:rPr lang="en-US" sz="2200" b="1" dirty="0"/>
              <a:t>) </a:t>
            </a:r>
            <a:r>
              <a:rPr lang="en-US" sz="2200" dirty="0"/>
              <a:t>	= </a:t>
            </a:r>
            <a:r>
              <a:rPr lang="en-US" sz="2200" dirty="0">
                <a:solidFill>
                  <a:srgbClr val="0000FF"/>
                </a:solidFill>
              </a:rPr>
              <a:t>13 + (26 + 2(26 * 5/2)), </a:t>
            </a:r>
            <a:r>
              <a:rPr lang="en-US" sz="2200" dirty="0"/>
              <a:t>since y = 5, an odd number.</a:t>
            </a:r>
          </a:p>
          <a:p>
            <a:pPr>
              <a:spcAft>
                <a:spcPts val="600"/>
              </a:spcAft>
            </a:pPr>
            <a:r>
              <a:rPr lang="en-US" sz="2200" dirty="0"/>
              <a:t>	= 13 + (26 + (52 * 5/2))</a:t>
            </a:r>
          </a:p>
          <a:p>
            <a:pPr>
              <a:spcAft>
                <a:spcPts val="600"/>
              </a:spcAft>
            </a:pPr>
            <a:r>
              <a:rPr lang="en-US" sz="2200" dirty="0"/>
              <a:t>	</a:t>
            </a:r>
            <a:r>
              <a:rPr lang="en-US" sz="2200" b="1" dirty="0">
                <a:solidFill>
                  <a:srgbClr val="FF0000"/>
                </a:solidFill>
              </a:rPr>
              <a:t>=</a:t>
            </a:r>
            <a:r>
              <a:rPr lang="en-US" sz="2200" dirty="0"/>
              <a:t> 13 + (26 + </a:t>
            </a:r>
            <a:r>
              <a:rPr lang="en-US" sz="2200" b="1" u="sng" dirty="0"/>
              <a:t>(52 *</a:t>
            </a:r>
            <a:r>
              <a:rPr lang="en-US" sz="2200" b="1" u="sng" dirty="0">
                <a:solidFill>
                  <a:srgbClr val="C00000"/>
                </a:solidFill>
              </a:rPr>
              <a:t> 2</a:t>
            </a:r>
            <a:r>
              <a:rPr lang="en-US" sz="2200" b="1" u="sng" dirty="0"/>
              <a:t>)</a:t>
            </a:r>
            <a:r>
              <a:rPr lang="en-US" sz="2200" b="1" dirty="0"/>
              <a:t>)</a:t>
            </a:r>
          </a:p>
          <a:p>
            <a:pPr>
              <a:spcAft>
                <a:spcPts val="600"/>
              </a:spcAft>
            </a:pPr>
            <a:r>
              <a:rPr lang="en-US" sz="2200" dirty="0"/>
              <a:t>	= </a:t>
            </a:r>
            <a:r>
              <a:rPr lang="en-US" sz="2200" dirty="0">
                <a:solidFill>
                  <a:srgbClr val="0000FF"/>
                </a:solidFill>
              </a:rPr>
              <a:t>13 + (26 + </a:t>
            </a:r>
            <a:r>
              <a:rPr lang="en-US" sz="2200" u="sng" dirty="0">
                <a:solidFill>
                  <a:srgbClr val="0000FF"/>
                </a:solidFill>
              </a:rPr>
              <a:t>(2 (52 * 2/2))</a:t>
            </a:r>
            <a:r>
              <a:rPr lang="en-US" sz="2200" dirty="0">
                <a:solidFill>
                  <a:srgbClr val="0000FF"/>
                </a:solidFill>
              </a:rPr>
              <a:t>) </a:t>
            </a:r>
            <a:r>
              <a:rPr lang="en-US" sz="2200" dirty="0"/>
              <a:t>since y = 2, an even number.</a:t>
            </a:r>
          </a:p>
          <a:p>
            <a:pPr>
              <a:spcAft>
                <a:spcPts val="600"/>
              </a:spcAft>
            </a:pPr>
            <a:r>
              <a:rPr lang="en-US" sz="2200" dirty="0"/>
              <a:t>	</a:t>
            </a:r>
            <a:r>
              <a:rPr lang="en-US" sz="2200" b="1" dirty="0">
                <a:solidFill>
                  <a:srgbClr val="FF0000"/>
                </a:solidFill>
              </a:rPr>
              <a:t>=</a:t>
            </a:r>
            <a:r>
              <a:rPr lang="en-US" sz="2200" dirty="0"/>
              <a:t> 13 + (26 </a:t>
            </a:r>
            <a:r>
              <a:rPr lang="en-US" sz="2200" b="1" dirty="0"/>
              <a:t>+ (</a:t>
            </a:r>
            <a:r>
              <a:rPr lang="en-US" sz="2200" b="1" dirty="0">
                <a:solidFill>
                  <a:srgbClr val="C00000"/>
                </a:solidFill>
              </a:rPr>
              <a:t>104 *1</a:t>
            </a:r>
            <a:r>
              <a:rPr lang="en-US" sz="2200" b="1" dirty="0"/>
              <a:t>))</a:t>
            </a:r>
          </a:p>
          <a:p>
            <a:pPr>
              <a:spcAft>
                <a:spcPts val="600"/>
              </a:spcAft>
            </a:pPr>
            <a:r>
              <a:rPr lang="en-US" sz="2200" dirty="0"/>
              <a:t>	</a:t>
            </a:r>
            <a:r>
              <a:rPr lang="en-US" sz="2200" b="1" dirty="0">
                <a:solidFill>
                  <a:srgbClr val="FF0000"/>
                </a:solidFill>
              </a:rPr>
              <a:t>=</a:t>
            </a:r>
            <a:r>
              <a:rPr lang="en-US" sz="2200" dirty="0"/>
              <a:t> </a:t>
            </a:r>
            <a:r>
              <a:rPr lang="en-US" sz="2200" dirty="0">
                <a:solidFill>
                  <a:srgbClr val="0000FF"/>
                </a:solidFill>
              </a:rPr>
              <a:t>13 + (26 + 104)</a:t>
            </a:r>
          </a:p>
          <a:p>
            <a:pPr>
              <a:spcAft>
                <a:spcPts val="600"/>
              </a:spcAft>
            </a:pPr>
            <a:r>
              <a:rPr lang="en-US" sz="2200" dirty="0"/>
              <a:t>	= 13 + 130</a:t>
            </a:r>
          </a:p>
          <a:p>
            <a:pPr>
              <a:spcAft>
                <a:spcPts val="600"/>
              </a:spcAft>
            </a:pPr>
            <a:r>
              <a:rPr lang="en-US" sz="2200" dirty="0"/>
              <a:t>	</a:t>
            </a:r>
            <a:r>
              <a:rPr lang="en-US" sz="2200" dirty="0">
                <a:solidFill>
                  <a:srgbClr val="FF0000"/>
                </a:solidFill>
              </a:rPr>
              <a:t>=</a:t>
            </a:r>
            <a:r>
              <a:rPr lang="en-US" sz="2200" dirty="0"/>
              <a:t> 143.</a:t>
            </a:r>
          </a:p>
        </p:txBody>
      </p:sp>
      <p:sp>
        <p:nvSpPr>
          <p:cNvPr id="4" name="Left Brace 3"/>
          <p:cNvSpPr>
            <a:spLocks/>
          </p:cNvSpPr>
          <p:nvPr/>
        </p:nvSpPr>
        <p:spPr bwMode="auto">
          <a:xfrm>
            <a:off x="2402216" y="1180808"/>
            <a:ext cx="120147" cy="1021703"/>
          </a:xfrm>
          <a:prstGeom prst="leftBrace">
            <a:avLst>
              <a:gd name="adj1" fmla="val 75877"/>
              <a:gd name="adj2" fmla="val 50000"/>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graphicFrame>
        <p:nvGraphicFramePr>
          <p:cNvPr id="3" name="Table 2">
            <a:extLst>
              <a:ext uri="{FF2B5EF4-FFF2-40B4-BE49-F238E27FC236}">
                <a16:creationId xmlns:a16="http://schemas.microsoft.com/office/drawing/2014/main" id="{C7ACF8EB-DD39-4DBF-B844-7D721E8C86ED}"/>
              </a:ext>
            </a:extLst>
          </p:cNvPr>
          <p:cNvGraphicFramePr>
            <a:graphicFrameLocks noGrp="1"/>
          </p:cNvGraphicFramePr>
          <p:nvPr/>
        </p:nvGraphicFramePr>
        <p:xfrm>
          <a:off x="9388504" y="3566160"/>
          <a:ext cx="1357874" cy="2897508"/>
        </p:xfrm>
        <a:graphic>
          <a:graphicData uri="http://schemas.openxmlformats.org/drawingml/2006/table">
            <a:tbl>
              <a:tblPr firstRow="1" bandRow="1">
                <a:tableStyleId>{5C22544A-7EE6-4342-B048-85BDC9FD1C3A}</a:tableStyleId>
              </a:tblPr>
              <a:tblGrid>
                <a:gridCol w="604070">
                  <a:extLst>
                    <a:ext uri="{9D8B030D-6E8A-4147-A177-3AD203B41FA5}">
                      <a16:colId xmlns:a16="http://schemas.microsoft.com/office/drawing/2014/main" val="2346076868"/>
                    </a:ext>
                  </a:extLst>
                </a:gridCol>
                <a:gridCol w="753804">
                  <a:extLst>
                    <a:ext uri="{9D8B030D-6E8A-4147-A177-3AD203B41FA5}">
                      <a16:colId xmlns:a16="http://schemas.microsoft.com/office/drawing/2014/main" val="1459158445"/>
                    </a:ext>
                  </a:extLst>
                </a:gridCol>
              </a:tblGrid>
              <a:tr h="370840">
                <a:tc>
                  <a:txBody>
                    <a:bodyPr/>
                    <a:lstStyle/>
                    <a:p>
                      <a:pPr marL="0" marR="0" algn="ctr">
                        <a:lnSpc>
                          <a:spcPct val="150000"/>
                        </a:lnSpc>
                        <a:spcBef>
                          <a:spcPts val="0"/>
                        </a:spcBef>
                        <a:spcAft>
                          <a:spcPts val="0"/>
                        </a:spcAft>
                      </a:pP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29552883"/>
                  </a:ext>
                </a:extLst>
              </a:tr>
              <a:tr h="370840">
                <a:tc>
                  <a:txBody>
                    <a:bodyPr/>
                    <a:lstStyle/>
                    <a:p>
                      <a:pPr marL="0" marR="0" algn="ctr">
                        <a:lnSpc>
                          <a:spcPct val="150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11</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400" dirty="0">
                          <a:solidFill>
                            <a:srgbClr val="0000FF"/>
                          </a:solidFill>
                          <a:effectLst/>
                          <a:latin typeface="Times New Roman" panose="02020603050405020304" pitchFamily="18" charset="0"/>
                          <a:cs typeface="Times New Roman" panose="02020603050405020304" pitchFamily="18" charset="0"/>
                        </a:rPr>
                        <a:t>13</a:t>
                      </a:r>
                      <a:endPar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48288861"/>
                  </a:ext>
                </a:extLst>
              </a:tr>
              <a:tr h="370840">
                <a:tc>
                  <a:txBody>
                    <a:bodyPr/>
                    <a:lstStyle/>
                    <a:p>
                      <a:pPr marL="0" marR="0" algn="ctr">
                        <a:lnSpc>
                          <a:spcPct val="150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5</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400" dirty="0">
                          <a:solidFill>
                            <a:srgbClr val="0000FF"/>
                          </a:solidFill>
                          <a:effectLst/>
                          <a:latin typeface="Times New Roman" panose="02020603050405020304" pitchFamily="18" charset="0"/>
                          <a:cs typeface="Times New Roman" panose="02020603050405020304" pitchFamily="18" charset="0"/>
                        </a:rPr>
                        <a:t>26</a:t>
                      </a:r>
                      <a:endPar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61281266"/>
                  </a:ext>
                </a:extLst>
              </a:tr>
              <a:tr h="370840">
                <a:tc>
                  <a:txBody>
                    <a:bodyPr/>
                    <a:lstStyle/>
                    <a:p>
                      <a:pPr marL="0" marR="0" algn="ctr">
                        <a:lnSpc>
                          <a:spcPct val="150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2</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52</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29765743"/>
                  </a:ext>
                </a:extLst>
              </a:tr>
              <a:tr h="370840">
                <a:tc>
                  <a:txBody>
                    <a:bodyPr/>
                    <a:lstStyle/>
                    <a:p>
                      <a:pPr marL="0" marR="0" algn="ctr">
                        <a:lnSpc>
                          <a:spcPct val="150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400" dirty="0">
                          <a:solidFill>
                            <a:srgbClr val="0000FF"/>
                          </a:solidFill>
                          <a:effectLst/>
                          <a:latin typeface="Times New Roman" panose="02020603050405020304" pitchFamily="18" charset="0"/>
                          <a:cs typeface="Times New Roman" panose="02020603050405020304" pitchFamily="18" charset="0"/>
                        </a:rPr>
                        <a:t>104</a:t>
                      </a:r>
                      <a:endPar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2123459"/>
                  </a:ext>
                </a:extLst>
              </a:tr>
              <a:tr h="370840">
                <a:tc>
                  <a:txBody>
                    <a:bodyPr/>
                    <a:lstStyle/>
                    <a:p>
                      <a:pPr marL="0" marR="0" algn="ctr">
                        <a:lnSpc>
                          <a:spcPct val="150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 </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143</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86730158"/>
                  </a:ext>
                </a:extLst>
              </a:tr>
            </a:tbl>
          </a:graphicData>
        </a:graphic>
      </p:graphicFrame>
      <p:sp>
        <p:nvSpPr>
          <p:cNvPr id="5" name="TextBox 4"/>
          <p:cNvSpPr txBox="1"/>
          <p:nvPr/>
        </p:nvSpPr>
        <p:spPr>
          <a:xfrm>
            <a:off x="7714280" y="875456"/>
            <a:ext cx="2965837" cy="1754326"/>
          </a:xfrm>
          <a:prstGeom prst="rect">
            <a:avLst/>
          </a:prstGeom>
          <a:noFill/>
          <a:ln>
            <a:solidFill>
              <a:schemeClr val="accent1"/>
            </a:solidFill>
          </a:ln>
        </p:spPr>
        <p:txBody>
          <a:bodyPr wrap="square" rtlCol="0">
            <a:spAutoFit/>
          </a:bodyPr>
          <a:lstStyle/>
          <a:p>
            <a:r>
              <a:rPr lang="en-US" dirty="0"/>
              <a:t>5 * 26 = 26 + 2(26 * 5/2)</a:t>
            </a:r>
          </a:p>
          <a:p>
            <a:r>
              <a:rPr lang="en-US" dirty="0"/>
              <a:t>            = 26 + 26 * 4</a:t>
            </a:r>
          </a:p>
          <a:p>
            <a:endParaRPr lang="en-US" dirty="0"/>
          </a:p>
          <a:p>
            <a:r>
              <a:rPr lang="en-US" dirty="0"/>
              <a:t>2 * 52 = 2(52 * 2/2)</a:t>
            </a:r>
          </a:p>
          <a:p>
            <a:endParaRPr lang="en-US" dirty="0"/>
          </a:p>
          <a:p>
            <a:r>
              <a:rPr lang="en-US" dirty="0"/>
              <a:t>4 * 52 = 2(52 * 4/2)       Facts!</a:t>
            </a:r>
          </a:p>
        </p:txBody>
      </p:sp>
      <p:pic>
        <p:nvPicPr>
          <p:cNvPr id="7" name="Picture 2" descr="Image result for smiley face images">
            <a:extLst>
              <a:ext uri="{FF2B5EF4-FFF2-40B4-BE49-F238E27FC236}">
                <a16:creationId xmlns:a16="http://schemas.microsoft.com/office/drawing/2014/main" id="{10FD383E-2DB6-4245-A8AE-F85D01397DB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998900">
            <a:off x="677496" y="3449867"/>
            <a:ext cx="522515" cy="379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6910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1993392" y="603085"/>
                <a:ext cx="7394013" cy="6118726"/>
              </a:xfrm>
              <a:prstGeom prst="rect">
                <a:avLst/>
              </a:prstGeom>
              <a:noFill/>
            </p:spPr>
            <p:txBody>
              <a:bodyPr wrap="square" rtlCol="0">
                <a:spAutoFit/>
              </a:bodyPr>
              <a:lstStyle/>
              <a:p>
                <a:r>
                  <a:rPr lang="en-US" sz="2400" dirty="0">
                    <a:solidFill>
                      <a:srgbClr val="0000FF"/>
                    </a:solidFill>
                    <a:latin typeface="Times New Roman" panose="02020603050405020304" pitchFamily="18" charset="0"/>
                    <a:cs typeface="Times New Roman" panose="02020603050405020304" pitchFamily="18" charset="0"/>
                  </a:rPr>
                  <a:t>Reason: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X * Y 	= (X * Y)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2</m:t>
                        </m:r>
                      </m:num>
                      <m:den>
                        <m:r>
                          <a:rPr lang="en-US" sz="2400" b="0" i="1" smtClean="0">
                            <a:latin typeface="Cambria Math" panose="02040503050406030204" pitchFamily="18" charset="0"/>
                          </a:rPr>
                          <m:t>2</m:t>
                        </m:r>
                      </m:den>
                    </m:f>
                  </m:oMath>
                </a14:m>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 2 * X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𝑌</m:t>
                        </m:r>
                      </m:num>
                      <m:den>
                        <m:r>
                          <a:rPr lang="en-US" sz="2400" b="0" i="1" smtClean="0">
                            <a:latin typeface="Cambria Math" panose="02040503050406030204" pitchFamily="18" charset="0"/>
                          </a:rPr>
                          <m:t>2</m:t>
                        </m:r>
                      </m:den>
                    </m:f>
                  </m:oMath>
                </a14:m>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2 * X *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𝑌</m:t>
                        </m:r>
                        <m:r>
                          <a:rPr lang="en-US" sz="2400" b="0" i="1" smtClean="0">
                            <a:latin typeface="Cambria Math" panose="02040503050406030204" pitchFamily="18" charset="0"/>
                          </a:rPr>
                          <m:t>−1+1</m:t>
                        </m:r>
                      </m:num>
                      <m:den>
                        <m:r>
                          <a:rPr lang="en-US" sz="2400" i="1">
                            <a:latin typeface="Cambria Math" panose="02040503050406030204" pitchFamily="18" charset="0"/>
                          </a:rPr>
                          <m:t>2</m:t>
                        </m:r>
                      </m:den>
                    </m:f>
                    <m:r>
                      <a:rPr lang="en-US" sz="2400" i="1" smtClean="0">
                        <a:latin typeface="Cambria Math" panose="02040503050406030204" pitchFamily="18" charset="0"/>
                      </a:rPr>
                      <m:t> </m:t>
                    </m:r>
                  </m:oMath>
                </a14:m>
                <a:r>
                  <a:rPr lang="en-US" sz="2400" dirty="0">
                    <a:latin typeface="Times New Roman" panose="02020603050405020304" pitchFamily="18" charset="0"/>
                    <a:cs typeface="Times New Roman" panose="02020603050405020304" pitchFamily="18" charset="0"/>
                  </a:rPr>
                  <a:t>, if Y is odd</a:t>
                </a:r>
              </a:p>
              <a:p>
                <a:r>
                  <a:rPr lang="en-US" sz="2400" dirty="0">
                    <a:latin typeface="Times New Roman" panose="02020603050405020304" pitchFamily="18" charset="0"/>
                    <a:cs typeface="Times New Roman" panose="02020603050405020304" pitchFamily="18" charset="0"/>
                  </a:rPr>
                  <a:t>            = 2 * X * (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𝑌</m:t>
                        </m:r>
                        <m:r>
                          <a:rPr lang="en-US" sz="2400" i="1">
                            <a:latin typeface="Cambria Math" panose="02040503050406030204" pitchFamily="18" charset="0"/>
                          </a:rPr>
                          <m:t>−1</m:t>
                        </m:r>
                      </m:num>
                      <m:den>
                        <m:r>
                          <a:rPr lang="en-US" sz="2400" i="1">
                            <a:latin typeface="Cambria Math" panose="02040503050406030204" pitchFamily="18" charset="0"/>
                          </a:rPr>
                          <m:t>2</m:t>
                        </m:r>
                      </m:den>
                    </m:f>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1</m:t>
                        </m:r>
                      </m:num>
                      <m:den>
                        <m:r>
                          <a:rPr lang="en-US" sz="2400" i="1">
                            <a:latin typeface="Cambria Math" panose="02040503050406030204" pitchFamily="18" charset="0"/>
                          </a:rPr>
                          <m:t>2</m:t>
                        </m:r>
                      </m:den>
                    </m:f>
                    <m:r>
                      <a:rPr lang="en-US" sz="2400" b="0" i="1">
                        <a:latin typeface="Cambria Math" panose="02040503050406030204" pitchFamily="18" charset="0"/>
                      </a:rPr>
                      <m:t> </m:t>
                    </m:r>
                    <m:r>
                      <a:rPr lang="en-US" sz="2400" b="0" i="1" smtClean="0">
                        <a:latin typeface="Cambria Math" panose="02040503050406030204" pitchFamily="18" charset="0"/>
                      </a:rPr>
                      <m:t>)</m:t>
                    </m:r>
                  </m:oMath>
                </a14:m>
                <a:endParaRPr lang="en-US" sz="2400" b="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2 * X *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𝑌</m:t>
                        </m:r>
                        <m:r>
                          <a:rPr lang="en-US" sz="2400" i="1">
                            <a:latin typeface="Cambria Math" panose="02040503050406030204" pitchFamily="18" charset="0"/>
                          </a:rPr>
                          <m:t>−1</m:t>
                        </m:r>
                      </m:num>
                      <m:den>
                        <m:r>
                          <a:rPr lang="en-US" sz="2400" i="1">
                            <a:latin typeface="Cambria Math" panose="02040503050406030204" pitchFamily="18" charset="0"/>
                          </a:rPr>
                          <m:t>2</m:t>
                        </m:r>
                      </m:den>
                    </m:f>
                  </m:oMath>
                </a14:m>
                <a:r>
                  <a:rPr lang="en-US" sz="2400" dirty="0">
                    <a:latin typeface="Times New Roman" panose="02020603050405020304" pitchFamily="18" charset="0"/>
                    <a:cs typeface="Times New Roman" panose="02020603050405020304" pitchFamily="18" charset="0"/>
                  </a:rPr>
                  <a:t>  + 2 * X *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b="0" i="1" smtClean="0">
                            <a:latin typeface="Cambria Math" panose="02040503050406030204" pitchFamily="18" charset="0"/>
                          </a:rPr>
                          <m:t> </m:t>
                        </m:r>
                        <m:r>
                          <a:rPr lang="en-US" sz="2400" i="1">
                            <a:latin typeface="Cambria Math" panose="02040503050406030204" pitchFamily="18" charset="0"/>
                          </a:rPr>
                          <m:t>2</m:t>
                        </m:r>
                      </m:den>
                    </m:f>
                    <m:r>
                      <a:rPr lang="en-US" sz="2400" i="1">
                        <a:latin typeface="Cambria Math" panose="02040503050406030204" pitchFamily="18" charset="0"/>
                      </a:rPr>
                      <m:t> </m:t>
                    </m:r>
                  </m:oMath>
                </a14:m>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2 * X *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𝑌</m:t>
                        </m:r>
                        <m:r>
                          <a:rPr lang="en-US" sz="2400" i="1">
                            <a:latin typeface="Cambria Math" panose="02040503050406030204" pitchFamily="18" charset="0"/>
                          </a:rPr>
                          <m:t>−1</m:t>
                        </m:r>
                      </m:num>
                      <m:den>
                        <m:r>
                          <a:rPr lang="en-US" sz="2400" i="1">
                            <a:latin typeface="Cambria Math" panose="02040503050406030204" pitchFamily="18" charset="0"/>
                          </a:rPr>
                          <m:t>2</m:t>
                        </m:r>
                      </m:den>
                    </m:f>
                  </m:oMath>
                </a14:m>
                <a:r>
                  <a:rPr lang="en-US" sz="2400" dirty="0">
                    <a:latin typeface="Times New Roman" panose="02020603050405020304" pitchFamily="18" charset="0"/>
                    <a:cs typeface="Times New Roman" panose="02020603050405020304" pitchFamily="18" charset="0"/>
                  </a:rPr>
                  <a:t>  + X</a:t>
                </a:r>
              </a:p>
              <a:p>
                <a:r>
                  <a:rPr lang="en-US" sz="2400" dirty="0">
                    <a:latin typeface="Times New Roman" panose="02020603050405020304" pitchFamily="18" charset="0"/>
                    <a:cs typeface="Times New Roman" panose="02020603050405020304" pitchFamily="18" charset="0"/>
                  </a:rPr>
                  <a:t>	= X + 2 * X * </a:t>
                </a:r>
                <a:r>
                  <a:rPr lang="en-US" sz="2400" baseline="-25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y/2 </a:t>
                </a:r>
                <a:r>
                  <a:rPr lang="en-US" sz="2400" baseline="-25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p>
              <a:p>
                <a:r>
                  <a:rPr lang="en-US" sz="2400" dirty="0">
                    <a:solidFill>
                      <a:srgbClr val="0000CC"/>
                    </a:solidFill>
                    <a:latin typeface="Times New Roman" panose="02020603050405020304" pitchFamily="18" charset="0"/>
                    <a:cs typeface="Times New Roman" panose="02020603050405020304" pitchFamily="18" charset="0"/>
                  </a:rPr>
                  <a:t>	= X + 2(X * </a:t>
                </a:r>
                <a:r>
                  <a:rPr lang="en-US" sz="2400" baseline="-25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y/2 </a:t>
                </a:r>
                <a:r>
                  <a:rPr lang="en-US" sz="2400" baseline="-25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CC"/>
                    </a:solidFill>
                    <a:latin typeface="Times New Roman" panose="02020603050405020304" pitchFamily="18" charset="0"/>
                    <a:cs typeface="Times New Roman" panose="02020603050405020304" pitchFamily="18" charset="0"/>
                  </a:rPr>
                  <a:t> )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X * Y 	= (X * Y) *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2</m:t>
                        </m:r>
                      </m:num>
                      <m:den>
                        <m:r>
                          <a:rPr lang="en-US" sz="2400" i="1">
                            <a:latin typeface="Cambria Math" panose="02040503050406030204" pitchFamily="18" charset="0"/>
                          </a:rPr>
                          <m:t>2</m:t>
                        </m:r>
                      </m:den>
                    </m:f>
                  </m:oMath>
                </a14:m>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 2 * (X *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𝑌</m:t>
                        </m:r>
                      </m:num>
                      <m:den>
                        <m:r>
                          <a:rPr lang="en-US" sz="2400" i="1">
                            <a:latin typeface="Cambria Math" panose="02040503050406030204" pitchFamily="18" charset="0"/>
                          </a:rPr>
                          <m:t>2</m:t>
                        </m:r>
                      </m:den>
                    </m:f>
                  </m:oMath>
                </a14:m>
                <a:r>
                  <a:rPr lang="en-US" sz="2400" dirty="0">
                    <a:latin typeface="Times New Roman" panose="02020603050405020304" pitchFamily="18" charset="0"/>
                    <a:cs typeface="Times New Roman" panose="02020603050405020304" pitchFamily="18" charset="0"/>
                  </a:rPr>
                  <a:t>), if Y is even.</a:t>
                </a:r>
              </a:p>
            </p:txBody>
          </p:sp>
        </mc:Choice>
        <mc:Fallback xmlns="">
          <p:sp>
            <p:nvSpPr>
              <p:cNvPr id="2" name="TextBox 1"/>
              <p:cNvSpPr txBox="1">
                <a:spLocks noRot="1" noChangeAspect="1" noMove="1" noResize="1" noEditPoints="1" noAdjustHandles="1" noChangeArrowheads="1" noChangeShapeType="1" noTextEdit="1"/>
              </p:cNvSpPr>
              <p:nvPr/>
            </p:nvSpPr>
            <p:spPr>
              <a:xfrm>
                <a:off x="1993392" y="603085"/>
                <a:ext cx="7394013" cy="6118726"/>
              </a:xfrm>
              <a:prstGeom prst="rect">
                <a:avLst/>
              </a:prstGeom>
              <a:blipFill>
                <a:blip r:embed="rId2"/>
                <a:stretch>
                  <a:fillRect l="-1237" t="-797"/>
                </a:stretch>
              </a:blipFill>
            </p:spPr>
            <p:txBody>
              <a:bodyPr/>
              <a:lstStyle/>
              <a:p>
                <a:r>
                  <a:rPr lang="en-US">
                    <a:noFill/>
                  </a:rPr>
                  <a:t> </a:t>
                </a:r>
              </a:p>
            </p:txBody>
          </p:sp>
        </mc:Fallback>
      </mc:AlternateContent>
      <p:sp>
        <p:nvSpPr>
          <p:cNvPr id="3" name="Rectangle 2"/>
          <p:cNvSpPr/>
          <p:nvPr/>
        </p:nvSpPr>
        <p:spPr>
          <a:xfrm>
            <a:off x="5211645" y="777255"/>
            <a:ext cx="4175760" cy="116955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spcAft>
                <a:spcPts val="600"/>
              </a:spcAft>
            </a:pPr>
            <a:r>
              <a:rPr lang="en-US" sz="2000" dirty="0"/>
              <a:t>	     x + 2 ( x * y/2),  if y is odd</a:t>
            </a:r>
          </a:p>
          <a:p>
            <a:pPr>
              <a:spcAft>
                <a:spcPts val="600"/>
              </a:spcAft>
            </a:pPr>
            <a:r>
              <a:rPr lang="en-US" sz="2000" dirty="0"/>
              <a:t>y * x = </a:t>
            </a:r>
          </a:p>
          <a:p>
            <a:pPr>
              <a:spcAft>
                <a:spcPts val="600"/>
              </a:spcAft>
            </a:pPr>
            <a:r>
              <a:rPr lang="en-US" sz="2000" dirty="0"/>
              <a:t>	     2 (x * y/2), if y is even.</a:t>
            </a:r>
          </a:p>
        </p:txBody>
      </p:sp>
      <p:sp>
        <p:nvSpPr>
          <p:cNvPr id="4" name="Left Brace 3"/>
          <p:cNvSpPr>
            <a:spLocks/>
          </p:cNvSpPr>
          <p:nvPr/>
        </p:nvSpPr>
        <p:spPr bwMode="auto">
          <a:xfrm>
            <a:off x="6368970" y="851178"/>
            <a:ext cx="120147" cy="1021703"/>
          </a:xfrm>
          <a:prstGeom prst="leftBrace">
            <a:avLst>
              <a:gd name="adj1" fmla="val 75877"/>
              <a:gd name="adj2" fmla="val 50000"/>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pic>
        <p:nvPicPr>
          <p:cNvPr id="5" name="Picture 2" descr="Image result for smiley face images">
            <a:extLst>
              <a:ext uri="{FF2B5EF4-FFF2-40B4-BE49-F238E27FC236}">
                <a16:creationId xmlns:a16="http://schemas.microsoft.com/office/drawing/2014/main" id="{DC77F654-ECD2-456F-8AD8-F2FFCE46A3A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998900">
            <a:off x="677496" y="3449867"/>
            <a:ext cx="522515" cy="379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960898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9">
            <a:extLst>
              <a:ext uri="{FF2B5EF4-FFF2-40B4-BE49-F238E27FC236}">
                <a16:creationId xmlns:a16="http://schemas.microsoft.com/office/drawing/2014/main" id="{51D7FFCF-419D-B342-2EE1-4C6CA09AC164}"/>
              </a:ext>
            </a:extLst>
          </p:cNvPr>
          <p:cNvSpPr txBox="1"/>
          <p:nvPr/>
        </p:nvSpPr>
        <p:spPr>
          <a:xfrm>
            <a:off x="336682" y="5766997"/>
            <a:ext cx="10230990" cy="1021702"/>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TextBox 1"/>
              <p:cNvSpPr txBox="1"/>
              <p:nvPr/>
            </p:nvSpPr>
            <p:spPr>
              <a:xfrm>
                <a:off x="1182491" y="508172"/>
                <a:ext cx="9827017" cy="6332503"/>
              </a:xfrm>
              <a:prstGeom prst="rect">
                <a:avLst/>
              </a:prstGeom>
              <a:noFill/>
            </p:spPr>
            <p:txBody>
              <a:bodyPr wrap="square" rtlCol="0">
                <a:spAutoFit/>
              </a:bodyPr>
              <a:lstStyle/>
              <a:p>
                <a:pPr>
                  <a:spcAft>
                    <a:spcPts val="300"/>
                  </a:spcAft>
                </a:pPr>
                <a:r>
                  <a:rPr lang="en-US" sz="2200" dirty="0"/>
                  <a:t>	     x + 2 ( x * y/2),  if y is odd</a:t>
                </a:r>
              </a:p>
              <a:p>
                <a:pPr>
                  <a:spcAft>
                    <a:spcPts val="300"/>
                  </a:spcAft>
                </a:pPr>
                <a:r>
                  <a:rPr lang="en-US" sz="2200" dirty="0"/>
                  <a:t>y * x = </a:t>
                </a:r>
              </a:p>
              <a:p>
                <a:pPr>
                  <a:spcAft>
                    <a:spcPts val="300"/>
                  </a:spcAft>
                </a:pPr>
                <a:r>
                  <a:rPr lang="en-US" sz="2200" dirty="0"/>
                  <a:t>	     2 (x * y/2), if y is even.        </a:t>
                </a:r>
                <a:r>
                  <a:rPr lang="en-US" sz="2200" dirty="0">
                    <a:solidFill>
                      <a:srgbClr val="FF0000"/>
                    </a:solidFill>
                  </a:rPr>
                  <a:t>Why this system does in this way? </a:t>
                </a:r>
              </a:p>
              <a:p>
                <a:pPr>
                  <a:spcAft>
                    <a:spcPts val="600"/>
                  </a:spcAft>
                </a:pPr>
                <a:endParaRPr lang="en-US" sz="2200" dirty="0">
                  <a:solidFill>
                    <a:srgbClr val="C00000"/>
                  </a:solidFill>
                </a:endParaRPr>
              </a:p>
              <a:p>
                <a:pPr>
                  <a:spcAft>
                    <a:spcPts val="600"/>
                  </a:spcAft>
                </a:pPr>
                <a:r>
                  <a:rPr lang="en-US" sz="2200" dirty="0">
                    <a:solidFill>
                      <a:srgbClr val="C00000"/>
                    </a:solidFill>
                  </a:rPr>
                  <a:t>11 * 13 </a:t>
                </a:r>
                <a:r>
                  <a:rPr lang="en-US" sz="2200" dirty="0"/>
                  <a:t>	= (1+ 10) * 13 = 13 + (10 * 13) = 13 + (10/2 * 13*2)</a:t>
                </a:r>
              </a:p>
              <a:p>
                <a:pPr>
                  <a:spcAft>
                    <a:spcPts val="600"/>
                  </a:spcAft>
                </a:pPr>
                <a:r>
                  <a:rPr lang="en-US" sz="2200" dirty="0"/>
                  <a:t>	= 13 + (</a:t>
                </a:r>
                <a:r>
                  <a:rPr lang="en-US" sz="2200" dirty="0">
                    <a:solidFill>
                      <a:srgbClr val="C00000"/>
                    </a:solidFill>
                  </a:rPr>
                  <a:t>5 * 26</a:t>
                </a:r>
                <a:r>
                  <a:rPr lang="en-US" sz="2200" dirty="0"/>
                  <a:t>) 	</a:t>
                </a:r>
              </a:p>
              <a:p>
                <a:pPr>
                  <a:spcAft>
                    <a:spcPts val="600"/>
                  </a:spcAft>
                </a:pPr>
                <a:r>
                  <a:rPr lang="en-US" sz="2200" dirty="0"/>
                  <a:t>	= </a:t>
                </a:r>
                <a:r>
                  <a:rPr lang="en-US" sz="2200" dirty="0">
                    <a:solidFill>
                      <a:srgbClr val="0000FF"/>
                    </a:solidFill>
                  </a:rPr>
                  <a:t>13 + ((1 + 4) * 26)</a:t>
                </a:r>
                <a:r>
                  <a:rPr lang="en-US" sz="2200" dirty="0"/>
                  <a:t>	</a:t>
                </a:r>
              </a:p>
              <a:p>
                <a:pPr>
                  <a:spcAft>
                    <a:spcPts val="600"/>
                  </a:spcAft>
                </a:pPr>
                <a:r>
                  <a:rPr lang="en-US" sz="2200" dirty="0"/>
                  <a:t>              = </a:t>
                </a:r>
                <a:r>
                  <a:rPr lang="en-US" sz="2200" dirty="0">
                    <a:solidFill>
                      <a:srgbClr val="0000FF"/>
                    </a:solidFill>
                  </a:rPr>
                  <a:t>13 + (26 + (4 * 26)) = 13 + (26 + (4/2 * 26*2)) </a:t>
                </a:r>
              </a:p>
              <a:p>
                <a:pPr>
                  <a:spcAft>
                    <a:spcPts val="600"/>
                  </a:spcAft>
                </a:pPr>
                <a:r>
                  <a:rPr lang="en-US" sz="2200" dirty="0"/>
                  <a:t>	= </a:t>
                </a:r>
                <a:r>
                  <a:rPr lang="en-US" sz="2200" dirty="0">
                    <a:solidFill>
                      <a:srgbClr val="0000FF"/>
                    </a:solidFill>
                  </a:rPr>
                  <a:t>13 + (26 + (</a:t>
                </a:r>
                <a:r>
                  <a:rPr lang="en-US" sz="2200" dirty="0">
                    <a:solidFill>
                      <a:srgbClr val="FF0000"/>
                    </a:solidFill>
                  </a:rPr>
                  <a:t>2 * 52</a:t>
                </a:r>
                <a:r>
                  <a:rPr lang="en-US" sz="2200" dirty="0">
                    <a:solidFill>
                      <a:srgbClr val="0000FF"/>
                    </a:solidFill>
                  </a:rPr>
                  <a:t>))</a:t>
                </a:r>
              </a:p>
              <a:p>
                <a:pPr>
                  <a:spcAft>
                    <a:spcPts val="600"/>
                  </a:spcAft>
                </a:pPr>
                <a:r>
                  <a:rPr lang="en-US" sz="2200" dirty="0"/>
                  <a:t>	= </a:t>
                </a:r>
                <a:r>
                  <a:rPr lang="en-US" sz="2200" dirty="0">
                    <a:solidFill>
                      <a:srgbClr val="0000FF"/>
                    </a:solidFill>
                  </a:rPr>
                  <a:t>13 + (26 + (2/2 * 52*2))</a:t>
                </a:r>
              </a:p>
              <a:p>
                <a:pPr>
                  <a:spcAft>
                    <a:spcPts val="600"/>
                  </a:spcAft>
                </a:pPr>
                <a:r>
                  <a:rPr lang="en-US" sz="2200" dirty="0">
                    <a:solidFill>
                      <a:srgbClr val="0000FF"/>
                    </a:solidFill>
                  </a:rPr>
                  <a:t>              =  13 + (26 + (</a:t>
                </a:r>
                <a:r>
                  <a:rPr lang="en-US" sz="2200" dirty="0">
                    <a:solidFill>
                      <a:srgbClr val="FF0000"/>
                    </a:solidFill>
                  </a:rPr>
                  <a:t>1 * 104</a:t>
                </a:r>
                <a:r>
                  <a:rPr lang="en-US" sz="2200" dirty="0">
                    <a:solidFill>
                      <a:srgbClr val="0000FF"/>
                    </a:solidFill>
                  </a:rPr>
                  <a:t>)) </a:t>
                </a:r>
              </a:p>
              <a:p>
                <a:pPr>
                  <a:spcAft>
                    <a:spcPts val="600"/>
                  </a:spcAft>
                </a:pPr>
                <a:r>
                  <a:rPr lang="en-US" sz="2200" dirty="0">
                    <a:solidFill>
                      <a:srgbClr val="0000FF"/>
                    </a:solidFill>
                  </a:rPr>
                  <a:t>              = 13 + (26 + ((1 + 0) * 104)) = 13 + (26 + (104 + (0* 104)) )</a:t>
                </a:r>
              </a:p>
              <a:p>
                <a:pPr>
                  <a:spcAft>
                    <a:spcPts val="600"/>
                  </a:spcAft>
                </a:pPr>
                <a:r>
                  <a:rPr lang="en-US" sz="2200" dirty="0">
                    <a:solidFill>
                      <a:srgbClr val="0000FF"/>
                    </a:solidFill>
                  </a:rPr>
                  <a:t>              = 13 + (26 + (104)) = 143</a:t>
                </a:r>
              </a:p>
              <a:p>
                <a:r>
                  <a:rPr lang="en-US" sz="2000" dirty="0">
                    <a:latin typeface="Times New Roman" panose="02020603050405020304" pitchFamily="18" charset="0"/>
                    <a:ea typeface="Calibri" panose="020F0502020204030204" pitchFamily="34" charset="0"/>
                    <a:cs typeface="Times New Roman" panose="02020603050405020304" pitchFamily="18" charset="0"/>
                  </a:rPr>
                  <a:t>Al Khwarizmi’s Algorithm resolves the product of two integers as a process of halving one integer by 2, and doubling the other integer by 2 and adding this integer if needed.  </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Why multiply by 2? </a:t>
                </a:r>
                <a:r>
                  <a:rPr lang="en-US" sz="2000" dirty="0">
                    <a:solidFill>
                      <a:srgbClr val="FF0000"/>
                    </a:solidFill>
                    <a:latin typeface="Times New Roman" panose="02020603050405020304" pitchFamily="18" charset="0"/>
                    <a:cs typeface="Times New Roman" panose="02020603050405020304" pitchFamily="18" charset="0"/>
                  </a:rPr>
                  <a:t>O(n)? O(n</a:t>
                </a:r>
                <a:r>
                  <a:rPr lang="en-US" sz="2000" baseline="30000" dirty="0">
                    <a:solidFill>
                      <a:srgbClr val="FF0000"/>
                    </a:solidFill>
                    <a:latin typeface="Times New Roman" panose="02020603050405020304" pitchFamily="18" charset="0"/>
                    <a:cs typeface="Times New Roman" panose="02020603050405020304" pitchFamily="18" charset="0"/>
                  </a:rPr>
                  <a:t>2</a:t>
                </a:r>
                <a:r>
                  <a:rPr lang="en-US" sz="2000" dirty="0">
                    <a:solidFill>
                      <a:srgbClr val="FF0000"/>
                    </a:solidFill>
                    <a:latin typeface="Times New Roman" panose="02020603050405020304" pitchFamily="18" charset="0"/>
                    <a:cs typeface="Times New Roman" panose="02020603050405020304" pitchFamily="18" charset="0"/>
                  </a:rPr>
                  <a:t>)?</a:t>
                </a:r>
                <a14:m>
                  <m:oMath xmlns:m="http://schemas.openxmlformats.org/officeDocument/2006/math">
                    <m:r>
                      <a:rPr lang="en-US" sz="2000" i="1" smtClean="0">
                        <a:solidFill>
                          <a:srgbClr val="FF0000"/>
                        </a:solidFill>
                        <a:latin typeface="Cambria Math" panose="02040503050406030204" pitchFamily="18" charset="0"/>
                        <a:cs typeface="Times New Roman" panose="02020603050405020304" pitchFamily="18" charset="0"/>
                      </a:rPr>
                      <m:t> </m:t>
                    </m:r>
                    <m:r>
                      <a:rPr lang="en-US" sz="2000" b="0" i="1" smtClean="0">
                        <a:solidFill>
                          <a:srgbClr val="FF0000"/>
                        </a:solidFill>
                        <a:latin typeface="Cambria Math" panose="02040503050406030204" pitchFamily="18" charset="0"/>
                        <a:cs typeface="Times New Roman" panose="02020603050405020304" pitchFamily="18" charset="0"/>
                      </a:rPr>
                      <m:t> </m:t>
                    </m:r>
                    <m:r>
                      <a:rPr lang="en-US" sz="2000" b="0" i="1" smtClean="0">
                        <a:solidFill>
                          <a:srgbClr val="FF0000"/>
                        </a:solidFill>
                        <a:latin typeface="Cambria Math" panose="02040503050406030204" pitchFamily="18" charset="0"/>
                        <a:cs typeface="Times New Roman" panose="02020603050405020304" pitchFamily="18" charset="0"/>
                      </a:rPr>
                      <m:t>𝐼𝑡</m:t>
                    </m:r>
                    <m:r>
                      <a:rPr lang="en-US" sz="2000" b="0" i="1" smtClean="0">
                        <a:solidFill>
                          <a:srgbClr val="FF0000"/>
                        </a:solidFill>
                        <a:latin typeface="Cambria Math" panose="02040503050406030204" pitchFamily="18" charset="0"/>
                        <a:cs typeface="Times New Roman" panose="02020603050405020304" pitchFamily="18" charset="0"/>
                      </a:rPr>
                      <m:t> </m:t>
                    </m:r>
                    <m:r>
                      <a:rPr lang="en-US" sz="2000" b="0" i="1" smtClean="0">
                        <a:solidFill>
                          <a:srgbClr val="FF0000"/>
                        </a:solidFill>
                        <a:latin typeface="Cambria Math" panose="02040503050406030204" pitchFamily="18" charset="0"/>
                        <a:cs typeface="Times New Roman" panose="02020603050405020304" pitchFamily="18" charset="0"/>
                      </a:rPr>
                      <m:t>𝑖𝑠</m:t>
                    </m:r>
                    <m:r>
                      <m:rPr>
                        <m:nor/>
                      </m:rPr>
                      <a:rPr lang="en-US" sz="2000" dirty="0">
                        <a:solidFill>
                          <a:srgbClr val="FF0000"/>
                        </a:solidFill>
                        <a:latin typeface="Times New Roman" panose="02020603050405020304" pitchFamily="18" charset="0"/>
                        <a:cs typeface="Times New Roman" panose="02020603050405020304" pitchFamily="18" charset="0"/>
                      </a:rPr>
                      <m:t>O</m:t>
                    </m:r>
                    <m:r>
                      <m:rPr>
                        <m:nor/>
                      </m:rPr>
                      <a:rPr lang="en-US" sz="2000" dirty="0">
                        <a:solidFill>
                          <a:srgbClr val="FF0000"/>
                        </a:solidFill>
                        <a:latin typeface="Times New Roman" panose="02020603050405020304" pitchFamily="18" charset="0"/>
                        <a:cs typeface="Times New Roman" panose="02020603050405020304" pitchFamily="18" charset="0"/>
                      </a:rPr>
                      <m:t>(</m:t>
                    </m:r>
                    <m:r>
                      <m:rPr>
                        <m:nor/>
                      </m:rPr>
                      <a:rPr lang="en-US" sz="2000" dirty="0">
                        <a:solidFill>
                          <a:srgbClr val="FF0000"/>
                        </a:solidFill>
                        <a:latin typeface="Times New Roman" panose="02020603050405020304" pitchFamily="18" charset="0"/>
                        <a:cs typeface="Times New Roman" panose="02020603050405020304" pitchFamily="18" charset="0"/>
                      </a:rPr>
                      <m:t>n</m:t>
                    </m:r>
                    <m:r>
                      <m:rPr>
                        <m:nor/>
                      </m:rPr>
                      <a:rPr lang="en-US" sz="2000" baseline="30000" dirty="0">
                        <a:solidFill>
                          <a:srgbClr val="FF0000"/>
                        </a:solidFill>
                        <a:latin typeface="Times New Roman" panose="02020603050405020304" pitchFamily="18" charset="0"/>
                        <a:cs typeface="Times New Roman" panose="02020603050405020304" pitchFamily="18" charset="0"/>
                      </a:rPr>
                      <m:t>2</m:t>
                    </m:r>
                    <m:r>
                      <m:rPr>
                        <m:nor/>
                      </m:rPr>
                      <a:rPr lang="en-US" sz="2000" dirty="0">
                        <a:solidFill>
                          <a:srgbClr val="FF0000"/>
                        </a:solidFill>
                        <a:latin typeface="Times New Roman" panose="02020603050405020304" pitchFamily="18" charset="0"/>
                        <a:cs typeface="Times New Roman" panose="02020603050405020304" pitchFamily="18" charset="0"/>
                      </a:rPr>
                      <m:t>)</m:t>
                    </m:r>
                    <m:r>
                      <m:rPr>
                        <m:nor/>
                      </m:rPr>
                      <a:rPr lang="en-US" sz="2000" b="0" i="0" dirty="0" smtClean="0">
                        <a:solidFill>
                          <a:srgbClr val="FF0000"/>
                        </a:solidFill>
                        <a:latin typeface="Times New Roman" panose="02020603050405020304" pitchFamily="18" charset="0"/>
                        <a:cs typeface="Times New Roman" panose="02020603050405020304" pitchFamily="18" charset="0"/>
                      </a:rPr>
                      <m:t>.</m:t>
                    </m:r>
                  </m:oMath>
                </a14:m>
                <a:endParaRPr lang="en-US" sz="2200" dirty="0">
                  <a:solidFill>
                    <a:srgbClr val="0000FF"/>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182491" y="508172"/>
                <a:ext cx="9827017" cy="6332503"/>
              </a:xfrm>
              <a:prstGeom prst="rect">
                <a:avLst/>
              </a:prstGeom>
              <a:blipFill>
                <a:blip r:embed="rId2"/>
                <a:stretch>
                  <a:fillRect l="-806" t="-577" b="-192"/>
                </a:stretch>
              </a:blipFill>
            </p:spPr>
            <p:txBody>
              <a:bodyPr/>
              <a:lstStyle/>
              <a:p>
                <a:r>
                  <a:rPr lang="en-US">
                    <a:noFill/>
                  </a:rPr>
                  <a:t> </a:t>
                </a:r>
              </a:p>
            </p:txBody>
          </p:sp>
        </mc:Fallback>
      </mc:AlternateContent>
      <p:sp>
        <p:nvSpPr>
          <p:cNvPr id="4" name="Left Brace 3"/>
          <p:cNvSpPr>
            <a:spLocks/>
          </p:cNvSpPr>
          <p:nvPr/>
        </p:nvSpPr>
        <p:spPr bwMode="auto">
          <a:xfrm>
            <a:off x="2302603" y="611460"/>
            <a:ext cx="120147" cy="1021703"/>
          </a:xfrm>
          <a:prstGeom prst="leftBrace">
            <a:avLst>
              <a:gd name="adj1" fmla="val 75877"/>
              <a:gd name="adj2" fmla="val 50000"/>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graphicFrame>
        <p:nvGraphicFramePr>
          <p:cNvPr id="3" name="Table 2">
            <a:extLst>
              <a:ext uri="{FF2B5EF4-FFF2-40B4-BE49-F238E27FC236}">
                <a16:creationId xmlns:a16="http://schemas.microsoft.com/office/drawing/2014/main" id="{C7ACF8EB-DD39-4DBF-B844-7D721E8C86ED}"/>
              </a:ext>
            </a:extLst>
          </p:cNvPr>
          <p:cNvGraphicFramePr>
            <a:graphicFrameLocks noGrp="1"/>
          </p:cNvGraphicFramePr>
          <p:nvPr/>
        </p:nvGraphicFramePr>
        <p:xfrm>
          <a:off x="9056913" y="2203952"/>
          <a:ext cx="1245328" cy="3015232"/>
        </p:xfrm>
        <a:graphic>
          <a:graphicData uri="http://schemas.openxmlformats.org/drawingml/2006/table">
            <a:tbl>
              <a:tblPr firstRow="1" bandRow="1">
                <a:tableStyleId>{5C22544A-7EE6-4342-B048-85BDC9FD1C3A}</a:tableStyleId>
              </a:tblPr>
              <a:tblGrid>
                <a:gridCol w="622664">
                  <a:extLst>
                    <a:ext uri="{9D8B030D-6E8A-4147-A177-3AD203B41FA5}">
                      <a16:colId xmlns:a16="http://schemas.microsoft.com/office/drawing/2014/main" val="2346076868"/>
                    </a:ext>
                  </a:extLst>
                </a:gridCol>
                <a:gridCol w="622664">
                  <a:extLst>
                    <a:ext uri="{9D8B030D-6E8A-4147-A177-3AD203B41FA5}">
                      <a16:colId xmlns:a16="http://schemas.microsoft.com/office/drawing/2014/main" val="1459158445"/>
                    </a:ext>
                  </a:extLst>
                </a:gridCol>
              </a:tblGrid>
              <a:tr h="599122">
                <a:tc>
                  <a:txBody>
                    <a:bodyPr/>
                    <a:lstStyle/>
                    <a:p>
                      <a:pPr marL="0" marR="0" algn="ctr">
                        <a:lnSpc>
                          <a:spcPct val="150000"/>
                        </a:lnSpc>
                        <a:spcBef>
                          <a:spcPts val="0"/>
                        </a:spcBef>
                        <a:spcAft>
                          <a:spcPts val="0"/>
                        </a:spcAft>
                      </a:pP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29552883"/>
                  </a:ext>
                </a:extLst>
              </a:tr>
              <a:tr h="483222">
                <a:tc>
                  <a:txBody>
                    <a:bodyPr/>
                    <a:lstStyle/>
                    <a:p>
                      <a:pPr marL="0" marR="0" algn="ctr">
                        <a:lnSpc>
                          <a:spcPct val="150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11</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400" dirty="0">
                          <a:solidFill>
                            <a:srgbClr val="0000FF"/>
                          </a:solidFill>
                          <a:effectLst/>
                          <a:latin typeface="Times New Roman" panose="02020603050405020304" pitchFamily="18" charset="0"/>
                          <a:cs typeface="Times New Roman" panose="02020603050405020304" pitchFamily="18" charset="0"/>
                        </a:rPr>
                        <a:t>13</a:t>
                      </a:r>
                      <a:endPar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48288861"/>
                  </a:ext>
                </a:extLst>
              </a:tr>
              <a:tr h="483222">
                <a:tc>
                  <a:txBody>
                    <a:bodyPr/>
                    <a:lstStyle/>
                    <a:p>
                      <a:pPr marL="0" marR="0" algn="ctr">
                        <a:lnSpc>
                          <a:spcPct val="150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5</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400" dirty="0">
                          <a:solidFill>
                            <a:srgbClr val="0000FF"/>
                          </a:solidFill>
                          <a:effectLst/>
                          <a:latin typeface="Times New Roman" panose="02020603050405020304" pitchFamily="18" charset="0"/>
                          <a:cs typeface="Times New Roman" panose="02020603050405020304" pitchFamily="18" charset="0"/>
                        </a:rPr>
                        <a:t>26</a:t>
                      </a:r>
                      <a:endPar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61281266"/>
                  </a:ext>
                </a:extLst>
              </a:tr>
              <a:tr h="483222">
                <a:tc>
                  <a:txBody>
                    <a:bodyPr/>
                    <a:lstStyle/>
                    <a:p>
                      <a:pPr marL="0" marR="0" algn="ctr">
                        <a:lnSpc>
                          <a:spcPct val="150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2</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52</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29765743"/>
                  </a:ext>
                </a:extLst>
              </a:tr>
              <a:tr h="483222">
                <a:tc>
                  <a:txBody>
                    <a:bodyPr/>
                    <a:lstStyle/>
                    <a:p>
                      <a:pPr marL="0" marR="0" algn="ctr">
                        <a:lnSpc>
                          <a:spcPct val="150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400" dirty="0">
                          <a:solidFill>
                            <a:srgbClr val="0000FF"/>
                          </a:solidFill>
                          <a:effectLst/>
                          <a:latin typeface="Times New Roman" panose="02020603050405020304" pitchFamily="18" charset="0"/>
                          <a:cs typeface="Times New Roman" panose="02020603050405020304" pitchFamily="18" charset="0"/>
                        </a:rPr>
                        <a:t>104</a:t>
                      </a:r>
                      <a:endPar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2123459"/>
                  </a:ext>
                </a:extLst>
              </a:tr>
              <a:tr h="483222">
                <a:tc>
                  <a:txBody>
                    <a:bodyPr/>
                    <a:lstStyle/>
                    <a:p>
                      <a:pPr marL="0" marR="0" algn="ctr">
                        <a:lnSpc>
                          <a:spcPct val="150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 </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143</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86730158"/>
                  </a:ext>
                </a:extLst>
              </a:tr>
            </a:tbl>
          </a:graphicData>
        </a:graphic>
      </p:graphicFrame>
    </p:spTree>
    <p:extLst>
      <p:ext uri="{BB962C8B-B14F-4D97-AF65-F5344CB8AC3E}">
        <p14:creationId xmlns:p14="http://schemas.microsoft.com/office/powerpoint/2010/main" val="170856865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9687" y="3192326"/>
            <a:ext cx="9152626" cy="3227102"/>
          </a:xfrm>
          <a:prstGeom prst="rect">
            <a:avLst/>
          </a:prstGeom>
        </p:spPr>
        <p:txBody>
          <a:bodyPr wrap="square">
            <a:spAutoFit/>
          </a:bodyPr>
          <a:lstStyle/>
          <a:p>
            <a:pPr>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The same algorithm can be rewritten in different way, based on the following rule:</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2(x * 	</a:t>
            </a:r>
            <a:r>
              <a:rPr lang="en-US" sz="2400" baseline="-25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y/2 </a:t>
            </a:r>
            <a:r>
              <a:rPr lang="en-US" sz="2400" baseline="-25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if y is even</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x * y  =   </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x + 2(x * </a:t>
            </a:r>
            <a:r>
              <a:rPr lang="en-US" sz="2400" baseline="-25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y/2 </a:t>
            </a:r>
            <a:r>
              <a:rPr lang="en-US" sz="2400" baseline="-25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if y is odd</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Left Brace 2"/>
          <p:cNvSpPr>
            <a:spLocks/>
          </p:cNvSpPr>
          <p:nvPr/>
        </p:nvSpPr>
        <p:spPr bwMode="auto">
          <a:xfrm>
            <a:off x="4840616" y="4882707"/>
            <a:ext cx="120147" cy="1021703"/>
          </a:xfrm>
          <a:prstGeom prst="leftBrace">
            <a:avLst>
              <a:gd name="adj1" fmla="val 75877"/>
              <a:gd name="adj2" fmla="val 50000"/>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 name="Cloud Callout 3"/>
          <p:cNvSpPr/>
          <p:nvPr/>
        </p:nvSpPr>
        <p:spPr>
          <a:xfrm flipH="1">
            <a:off x="951682" y="3602420"/>
            <a:ext cx="388387" cy="262777"/>
          </a:xfrm>
          <a:prstGeom prst="cloudCallout">
            <a:avLst>
              <a:gd name="adj1" fmla="val -59429"/>
              <a:gd name="adj2" fmla="val 1257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24AA84A-B287-4160-9790-D0A522CA9088}"/>
              </a:ext>
            </a:extLst>
          </p:cNvPr>
          <p:cNvSpPr/>
          <p:nvPr/>
        </p:nvSpPr>
        <p:spPr>
          <a:xfrm>
            <a:off x="2260600" y="2025603"/>
            <a:ext cx="7112000" cy="1169551"/>
          </a:xfrm>
          <a:prstGeom prst="rect">
            <a:avLst/>
          </a:prstGeom>
        </p:spPr>
        <p:txBody>
          <a:bodyPr wrap="square">
            <a:spAutoFit/>
          </a:bodyPr>
          <a:lstStyle/>
          <a:p>
            <a:pPr>
              <a:spcAft>
                <a:spcPts val="600"/>
              </a:spcAft>
            </a:pPr>
            <a:r>
              <a:rPr lang="en-US" sz="2000" dirty="0"/>
              <a:t>	     x + 2 ( x * y/2),  if y is odd</a:t>
            </a:r>
          </a:p>
          <a:p>
            <a:pPr>
              <a:spcAft>
                <a:spcPts val="600"/>
              </a:spcAft>
            </a:pPr>
            <a:r>
              <a:rPr lang="en-US" sz="2000" dirty="0"/>
              <a:t>y * x = </a:t>
            </a:r>
          </a:p>
          <a:p>
            <a:pPr>
              <a:spcAft>
                <a:spcPts val="600"/>
              </a:spcAft>
            </a:pPr>
            <a:r>
              <a:rPr lang="en-US" sz="2000" dirty="0"/>
              <a:t>	     2 (x * y/2), if y is even.</a:t>
            </a:r>
            <a:r>
              <a:rPr lang="en-US" sz="20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Al </a:t>
            </a:r>
            <a:r>
              <a:rPr lang="en-US" sz="2000" i="1"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khwarizmi’s</a:t>
            </a:r>
            <a:r>
              <a:rPr lang="en-US" sz="20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algorithm </a:t>
            </a:r>
            <a:endParaRPr lang="en-US" sz="2000" dirty="0"/>
          </a:p>
        </p:txBody>
      </p:sp>
      <p:sp>
        <p:nvSpPr>
          <p:cNvPr id="6" name="Left Brace 5">
            <a:extLst>
              <a:ext uri="{FF2B5EF4-FFF2-40B4-BE49-F238E27FC236}">
                <a16:creationId xmlns:a16="http://schemas.microsoft.com/office/drawing/2014/main" id="{ECD68AAA-6F1A-4897-B602-DF6D49B277D6}"/>
              </a:ext>
            </a:extLst>
          </p:cNvPr>
          <p:cNvSpPr>
            <a:spLocks/>
          </p:cNvSpPr>
          <p:nvPr/>
        </p:nvSpPr>
        <p:spPr bwMode="auto">
          <a:xfrm>
            <a:off x="3229530" y="2116552"/>
            <a:ext cx="120147" cy="1021703"/>
          </a:xfrm>
          <a:prstGeom prst="leftBrace">
            <a:avLst>
              <a:gd name="adj1" fmla="val 75877"/>
              <a:gd name="adj2" fmla="val 50000"/>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7" name="Rectangle 6">
            <a:extLst>
              <a:ext uri="{FF2B5EF4-FFF2-40B4-BE49-F238E27FC236}">
                <a16:creationId xmlns:a16="http://schemas.microsoft.com/office/drawing/2014/main" id="{B63A44E8-A8E0-4003-AD91-F0D18528679E}"/>
              </a:ext>
            </a:extLst>
          </p:cNvPr>
          <p:cNvSpPr/>
          <p:nvPr/>
        </p:nvSpPr>
        <p:spPr>
          <a:xfrm>
            <a:off x="1434202" y="835589"/>
            <a:ext cx="9238111" cy="646331"/>
          </a:xfrm>
          <a:prstGeom prst="rect">
            <a:avLst/>
          </a:prstGeom>
        </p:spPr>
        <p:txBody>
          <a:bodyPr wrap="square">
            <a:spAutoFit/>
          </a:bodyPr>
          <a:lstStyle/>
          <a:p>
            <a:pPr>
              <a:lnSpc>
                <a:spcPct val="150000"/>
              </a:lnSpc>
            </a:pP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Al </a:t>
            </a:r>
            <a:r>
              <a:rPr lang="en-US" sz="2400" i="1"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khwarizmi’s</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algorithm is a fascinating mixture of decimal and binary.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79350D72-C563-4572-803A-6D187695A53E}"/>
              </a:ext>
            </a:extLst>
          </p:cNvPr>
          <p:cNvSpPr txBox="1"/>
          <p:nvPr/>
        </p:nvSpPr>
        <p:spPr>
          <a:xfrm>
            <a:off x="4960763" y="1569095"/>
            <a:ext cx="1789894" cy="369332"/>
          </a:xfrm>
          <a:prstGeom prst="rect">
            <a:avLst/>
          </a:prstGeom>
          <a:noFill/>
        </p:spPr>
        <p:txBody>
          <a:bodyPr wrap="square" rtlCol="0">
            <a:spAutoFit/>
          </a:bodyPr>
          <a:lstStyle/>
          <a:p>
            <a:r>
              <a:rPr lang="en-US" dirty="0"/>
              <a:t>Integer division</a:t>
            </a:r>
          </a:p>
        </p:txBody>
      </p:sp>
      <p:cxnSp>
        <p:nvCxnSpPr>
          <p:cNvPr id="10" name="Straight Arrow Connector 9">
            <a:extLst>
              <a:ext uri="{FF2B5EF4-FFF2-40B4-BE49-F238E27FC236}">
                <a16:creationId xmlns:a16="http://schemas.microsoft.com/office/drawing/2014/main" id="{C6919A2D-0C07-47AB-8482-E7E4AFD984C7}"/>
              </a:ext>
            </a:extLst>
          </p:cNvPr>
          <p:cNvCxnSpPr>
            <a:cxnSpLocks/>
            <a:stCxn id="8" idx="1"/>
          </p:cNvCxnSpPr>
          <p:nvPr/>
        </p:nvCxnSpPr>
        <p:spPr>
          <a:xfrm flipH="1">
            <a:off x="4778735" y="1753761"/>
            <a:ext cx="182028" cy="3627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2" descr="Image result for smiley face images">
            <a:extLst>
              <a:ext uri="{FF2B5EF4-FFF2-40B4-BE49-F238E27FC236}">
                <a16:creationId xmlns:a16="http://schemas.microsoft.com/office/drawing/2014/main" id="{FC85EDEC-BCC8-4E3F-95CA-9AD8F7A8D07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42751">
            <a:off x="875531" y="3473651"/>
            <a:ext cx="540688" cy="392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709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3B7C5D1-BCF4-47D9-BE94-510DCCBBED27}"/>
              </a:ext>
            </a:extLst>
          </p:cNvPr>
          <p:cNvSpPr txBox="1"/>
          <p:nvPr/>
        </p:nvSpPr>
        <p:spPr>
          <a:xfrm>
            <a:off x="1397881" y="3566560"/>
            <a:ext cx="9740289" cy="987357"/>
          </a:xfrm>
          <a:prstGeom prst="rect">
            <a:avLst/>
          </a:prstGeom>
          <a:solidFill>
            <a:srgbClr val="FFFF00"/>
          </a:solidFill>
        </p:spPr>
        <p:txBody>
          <a:bodyPr wrap="square" rtlCol="0">
            <a:spAutoFit/>
          </a:bodyPr>
          <a:lstStyle/>
          <a:p>
            <a:endParaRPr lang="en-US" dirty="0"/>
          </a:p>
        </p:txBody>
      </p:sp>
      <p:sp>
        <p:nvSpPr>
          <p:cNvPr id="5" name="TextBox 4">
            <a:extLst>
              <a:ext uri="{FF2B5EF4-FFF2-40B4-BE49-F238E27FC236}">
                <a16:creationId xmlns:a16="http://schemas.microsoft.com/office/drawing/2014/main" id="{055A2D2A-D8B8-45EB-889F-7A693B6CAEB0}"/>
              </a:ext>
            </a:extLst>
          </p:cNvPr>
          <p:cNvSpPr txBox="1"/>
          <p:nvPr/>
        </p:nvSpPr>
        <p:spPr>
          <a:xfrm>
            <a:off x="1397880" y="2588574"/>
            <a:ext cx="9740289" cy="880468"/>
          </a:xfrm>
          <a:prstGeom prst="rect">
            <a:avLst/>
          </a:prstGeom>
          <a:solidFill>
            <a:srgbClr val="FFFF00"/>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42CB8B0D-EED0-4C70-9512-DF19BF5EF9F7}"/>
              </a:ext>
            </a:extLst>
          </p:cNvPr>
          <p:cNvSpPr txBox="1"/>
          <p:nvPr/>
        </p:nvSpPr>
        <p:spPr>
          <a:xfrm>
            <a:off x="1397880" y="4666026"/>
            <a:ext cx="9740289" cy="880468"/>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839781" y="1586627"/>
            <a:ext cx="9080767" cy="3959867"/>
          </a:xfrm>
          <a:prstGeom prst="rect">
            <a:avLst/>
          </a:prstGeom>
        </p:spPr>
        <p:txBody>
          <a:bodyPr wrap="square">
            <a:spAutoFit/>
          </a:bodyPr>
          <a:lstStyle/>
          <a:p>
            <a:pPr>
              <a:lnSpc>
                <a:spcPct val="107000"/>
              </a:lnSpc>
            </a:pPr>
            <a:r>
              <a:rPr lang="en-US" sz="2600" dirty="0">
                <a:ea typeface="Calibri" panose="020F0502020204030204" pitchFamily="34" charset="0"/>
                <a:cs typeface="Times New Roman" panose="02020603050405020304" pitchFamily="18" charset="0"/>
              </a:rPr>
              <a:t>Introduction – What is an </a:t>
            </a:r>
            <a:r>
              <a:rPr lang="en-US" sz="2600" dirty="0">
                <a:solidFill>
                  <a:srgbClr val="0000FF"/>
                </a:solidFill>
                <a:ea typeface="Calibri" panose="020F0502020204030204" pitchFamily="34" charset="0"/>
                <a:cs typeface="Times New Roman" panose="02020603050405020304" pitchFamily="18" charset="0"/>
              </a:rPr>
              <a:t>instance </a:t>
            </a:r>
            <a:r>
              <a:rPr lang="en-US" sz="2600" dirty="0">
                <a:ea typeface="Calibri" panose="020F0502020204030204" pitchFamily="34" charset="0"/>
                <a:cs typeface="Times New Roman" panose="02020603050405020304" pitchFamily="18" charset="0"/>
              </a:rPr>
              <a:t>of the problem? </a:t>
            </a:r>
          </a:p>
          <a:p>
            <a:pPr>
              <a:lnSpc>
                <a:spcPct val="107000"/>
              </a:lnSpc>
              <a:spcAft>
                <a:spcPts val="1200"/>
              </a:spcAft>
            </a:pPr>
            <a:r>
              <a:rPr lang="en-US" sz="2600" dirty="0">
                <a:ea typeface="Calibri" panose="020F0502020204030204" pitchFamily="34" charset="0"/>
                <a:cs typeface="Times New Roman" panose="02020603050405020304" pitchFamily="18" charset="0"/>
              </a:rPr>
              <a:t>                           What is a </a:t>
            </a:r>
            <a:r>
              <a:rPr lang="en-US" sz="2600" dirty="0">
                <a:solidFill>
                  <a:srgbClr val="0000FF"/>
                </a:solidFill>
                <a:ea typeface="Calibri" panose="020F0502020204030204" pitchFamily="34" charset="0"/>
                <a:cs typeface="Times New Roman" panose="02020603050405020304" pitchFamily="18" charset="0"/>
              </a:rPr>
              <a:t>solution</a:t>
            </a:r>
            <a:r>
              <a:rPr lang="en-US" sz="2600" dirty="0">
                <a:ea typeface="Calibri" panose="020F0502020204030204" pitchFamily="34" charset="0"/>
                <a:cs typeface="Times New Roman" panose="02020603050405020304" pitchFamily="18" charset="0"/>
              </a:rPr>
              <a:t> of an instance of the problem?</a:t>
            </a:r>
          </a:p>
          <a:p>
            <a:pPr marL="517525" indent="-517525">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 </a:t>
            </a:r>
            <a:r>
              <a:rPr lang="en-US" sz="2400" i="1" dirty="0">
                <a:latin typeface="Times New Roman" panose="02020603050405020304" pitchFamily="18" charset="0"/>
                <a:ea typeface="Calibri" panose="020F0502020204030204" pitchFamily="34" charset="0"/>
                <a:cs typeface="Times New Roman" panose="02020603050405020304" pitchFamily="18" charset="0"/>
              </a:rPr>
              <a:t>problem</a:t>
            </a:r>
            <a:r>
              <a:rPr lang="en-US" sz="2400" dirty="0">
                <a:latin typeface="Times New Roman" panose="02020603050405020304" pitchFamily="18" charset="0"/>
                <a:ea typeface="Calibri" panose="020F0502020204030204" pitchFamily="34" charset="0"/>
                <a:cs typeface="Times New Roman" panose="02020603050405020304" pitchFamily="18" charset="0"/>
              </a:rPr>
              <a:t> containing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parameters</a:t>
            </a:r>
            <a:r>
              <a:rPr lang="en-US" sz="2400" dirty="0">
                <a:latin typeface="Times New Roman" panose="02020603050405020304" pitchFamily="18" charset="0"/>
                <a:ea typeface="Calibri" panose="020F0502020204030204" pitchFamily="34" charset="0"/>
                <a:cs typeface="Times New Roman" panose="02020603050405020304" pitchFamily="18" charset="0"/>
              </a:rPr>
              <a:t> represents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class of problems.</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1431925" lvl="2" indent="-517525">
              <a:lnSpc>
                <a:spcPct val="107000"/>
              </a:lnSpc>
              <a:spcAft>
                <a:spcPts val="8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one</a:t>
            </a:r>
            <a:r>
              <a:rPr lang="en-US" sz="2400" dirty="0">
                <a:latin typeface="Times New Roman" panose="02020603050405020304" pitchFamily="18" charset="0"/>
                <a:ea typeface="Calibri" panose="020F0502020204030204" pitchFamily="34" charset="0"/>
                <a:cs typeface="Times New Roman" panose="02020603050405020304" pitchFamily="18" charset="0"/>
              </a:rPr>
              <a:t> for each assignment of values to the parameters.</a:t>
            </a:r>
          </a:p>
          <a:p>
            <a:pPr marL="517525" indent="-517525">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An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instance</a:t>
            </a:r>
            <a:r>
              <a:rPr lang="en-US" sz="2400" dirty="0">
                <a:latin typeface="Times New Roman" panose="02020603050405020304" pitchFamily="18" charset="0"/>
                <a:ea typeface="Calibri" panose="020F0502020204030204" pitchFamily="34" charset="0"/>
                <a:cs typeface="Times New Roman" panose="02020603050405020304" pitchFamily="18" charset="0"/>
              </a:rPr>
              <a:t> of the problem: </a:t>
            </a:r>
          </a:p>
          <a:p>
            <a:pPr marL="974725" lvl="1" indent="-517525">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 specific assignment of values to the parameters.</a:t>
            </a:r>
          </a:p>
          <a:p>
            <a:pPr marL="517525" indent="-517525">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a:t>
            </a:r>
            <a:r>
              <a:rPr lang="en-US" sz="2400" i="1" dirty="0">
                <a:latin typeface="Times New Roman" panose="02020603050405020304" pitchFamily="18" charset="0"/>
                <a:ea typeface="Calibri" panose="020F0502020204030204" pitchFamily="34" charset="0"/>
                <a:cs typeface="Times New Roman" panose="02020603050405020304" pitchFamily="18" charset="0"/>
              </a:rPr>
              <a:t>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solution</a:t>
            </a:r>
            <a:r>
              <a:rPr lang="en-US" sz="2400" i="1"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to an instance of a problem: </a:t>
            </a:r>
          </a:p>
          <a:p>
            <a:pPr marL="974725" lvl="1" indent="-517525">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 answer to the question asked by the instance of a problem.</a:t>
            </a:r>
          </a:p>
        </p:txBody>
      </p:sp>
      <p:sp>
        <p:nvSpPr>
          <p:cNvPr id="3" name="TextBox 2">
            <a:extLst>
              <a:ext uri="{FF2B5EF4-FFF2-40B4-BE49-F238E27FC236}">
                <a16:creationId xmlns:a16="http://schemas.microsoft.com/office/drawing/2014/main" id="{70FB71BE-5050-FD0F-7CA1-B96364B181F4}"/>
              </a:ext>
            </a:extLst>
          </p:cNvPr>
          <p:cNvSpPr txBox="1"/>
          <p:nvPr/>
        </p:nvSpPr>
        <p:spPr>
          <a:xfrm>
            <a:off x="1212709" y="685810"/>
            <a:ext cx="10110630" cy="830997"/>
          </a:xfrm>
          <a:prstGeom prst="rect">
            <a:avLst/>
          </a:prstGeom>
          <a:solidFill>
            <a:srgbClr val="FFFF00"/>
          </a:solidFill>
        </p:spPr>
        <p:txBody>
          <a:bodyPr wrap="square" rtlCol="0">
            <a:spAutoFit/>
          </a:bodyPr>
          <a:lstStyle/>
          <a:p>
            <a:r>
              <a:rPr lang="en-US" sz="2400" dirty="0">
                <a:latin typeface="Times New Roman" panose="02020603050405020304" pitchFamily="18" charset="0"/>
                <a:cs typeface="Times New Roman" panose="02020603050405020304" pitchFamily="18" charset="0"/>
              </a:rPr>
              <a:t>Summary: Problem? Questions? Answers? Parameters? Instances of an problem? An instance’s Solution?</a:t>
            </a:r>
          </a:p>
        </p:txBody>
      </p:sp>
    </p:spTree>
    <p:extLst>
      <p:ext uri="{BB962C8B-B14F-4D97-AF65-F5344CB8AC3E}">
        <p14:creationId xmlns:p14="http://schemas.microsoft.com/office/powerpoint/2010/main" val="246958809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58E8630-8A01-474C-9BC0-544E42C43084}"/>
              </a:ext>
            </a:extLst>
          </p:cNvPr>
          <p:cNvGraphicFramePr>
            <a:graphicFrameLocks noGrp="1"/>
          </p:cNvGraphicFramePr>
          <p:nvPr/>
        </p:nvGraphicFramePr>
        <p:xfrm>
          <a:off x="1654628" y="2789592"/>
          <a:ext cx="9299275" cy="2975481"/>
        </p:xfrm>
        <a:graphic>
          <a:graphicData uri="http://schemas.openxmlformats.org/drawingml/2006/table">
            <a:tbl>
              <a:tblPr firstRow="1" firstCol="1" bandRow="1">
                <a:tableStyleId>{5C22544A-7EE6-4342-B048-85BDC9FD1C3A}</a:tableStyleId>
              </a:tblPr>
              <a:tblGrid>
                <a:gridCol w="1271451">
                  <a:extLst>
                    <a:ext uri="{9D8B030D-6E8A-4147-A177-3AD203B41FA5}">
                      <a16:colId xmlns:a16="http://schemas.microsoft.com/office/drawing/2014/main" val="20000"/>
                    </a:ext>
                  </a:extLst>
                </a:gridCol>
                <a:gridCol w="1436914">
                  <a:extLst>
                    <a:ext uri="{9D8B030D-6E8A-4147-A177-3AD203B41FA5}">
                      <a16:colId xmlns:a16="http://schemas.microsoft.com/office/drawing/2014/main" val="20001"/>
                    </a:ext>
                  </a:extLst>
                </a:gridCol>
                <a:gridCol w="1767840">
                  <a:extLst>
                    <a:ext uri="{9D8B030D-6E8A-4147-A177-3AD203B41FA5}">
                      <a16:colId xmlns:a16="http://schemas.microsoft.com/office/drawing/2014/main" val="20002"/>
                    </a:ext>
                  </a:extLst>
                </a:gridCol>
                <a:gridCol w="4823070">
                  <a:extLst>
                    <a:ext uri="{9D8B030D-6E8A-4147-A177-3AD203B41FA5}">
                      <a16:colId xmlns:a16="http://schemas.microsoft.com/office/drawing/2014/main" val="20003"/>
                    </a:ext>
                  </a:extLst>
                </a:gridCol>
              </a:tblGrid>
              <a:tr h="482027">
                <a:tc>
                  <a:txBody>
                    <a:bodyPr/>
                    <a:lstStyle/>
                    <a:p>
                      <a:pPr marL="0" marR="0" algn="ctr">
                        <a:lnSpc>
                          <a:spcPct val="150000"/>
                        </a:lnSpc>
                        <a:spcBef>
                          <a:spcPts val="0"/>
                        </a:spcBef>
                        <a:spcAft>
                          <a:spcPts val="0"/>
                        </a:spcAft>
                      </a:pP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ctr">
                        <a:lnSpc>
                          <a:spcPct val="150000"/>
                        </a:lnSpc>
                        <a:spcBef>
                          <a:spcPts val="0"/>
                        </a:spcBef>
                        <a:spcAft>
                          <a:spcPts val="0"/>
                        </a:spcAft>
                      </a:pP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nSpc>
                          <a:spcPct val="150000"/>
                        </a:lnSpc>
                        <a:spcBef>
                          <a:spcPts val="0"/>
                        </a:spcBef>
                        <a:spcAft>
                          <a:spcPts val="0"/>
                        </a:spcAft>
                      </a:pP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lnSpc>
                          <a:spcPct val="150000"/>
                        </a:lnSpc>
                        <a:spcBef>
                          <a:spcPts val="0"/>
                        </a:spcBef>
                        <a:spcAft>
                          <a:spcPts val="0"/>
                        </a:spcAft>
                      </a:pPr>
                      <a:r>
                        <a:rPr lang="en-US" sz="2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 * y = 1101 * 1</a:t>
                      </a:r>
                      <a:r>
                        <a:rPr lang="en-US" sz="2400" b="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0</a:t>
                      </a:r>
                      <a:r>
                        <a:rPr lang="en-US" sz="2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42547581"/>
                  </a:ext>
                </a:extLst>
              </a:tr>
              <a:tr h="488230">
                <a:tc>
                  <a:txBody>
                    <a:bodyPr/>
                    <a:lstStyle/>
                    <a:p>
                      <a:pPr marL="0" marR="0" algn="ctr">
                        <a:lnSpc>
                          <a:spcPct val="150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1011</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457200" marR="0" lvl="1" algn="r">
                        <a:lnSpc>
                          <a:spcPct val="150000"/>
                        </a:lnSpc>
                        <a:spcBef>
                          <a:spcPts val="0"/>
                        </a:spcBef>
                        <a:spcAft>
                          <a:spcPts val="0"/>
                        </a:spcAft>
                      </a:pPr>
                      <a:r>
                        <a:rPr lang="en-US" sz="2400" b="1" dirty="0">
                          <a:solidFill>
                            <a:srgbClr val="0000FF"/>
                          </a:solidFill>
                          <a:effectLst/>
                          <a:latin typeface="Times New Roman" panose="02020603050405020304" pitchFamily="18" charset="0"/>
                          <a:cs typeface="Times New Roman" panose="02020603050405020304" pitchFamily="18" charset="0"/>
                        </a:rPr>
                        <a:t>1101</a:t>
                      </a:r>
                      <a:endParaRPr lang="en-US" sz="2400" b="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nSpc>
                          <a:spcPct val="150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 </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lnSpc>
                          <a:spcPct val="150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a:t>
                      </a:r>
                      <a:r>
                        <a:rPr lang="en-US" sz="2400" baseline="0" dirty="0">
                          <a:solidFill>
                            <a:schemeClr val="tx1"/>
                          </a:solidFill>
                          <a:effectLst/>
                          <a:latin typeface="Times New Roman" panose="02020603050405020304" pitchFamily="18" charset="0"/>
                          <a:cs typeface="Times New Roman" panose="02020603050405020304" pitchFamily="18" charset="0"/>
                        </a:rPr>
                        <a:t>      </a:t>
                      </a:r>
                      <a:r>
                        <a:rPr lang="en-US" sz="2400" dirty="0">
                          <a:solidFill>
                            <a:schemeClr val="tx1"/>
                          </a:solidFill>
                          <a:effectLst/>
                          <a:latin typeface="Times New Roman" panose="02020603050405020304" pitchFamily="18" charset="0"/>
                          <a:cs typeface="Times New Roman" panose="02020603050405020304" pitchFamily="18" charset="0"/>
                        </a:rPr>
                        <a:t>1</a:t>
                      </a:r>
                      <a:r>
                        <a:rPr lang="en-US" sz="2400" baseline="0" dirty="0">
                          <a:solidFill>
                            <a:schemeClr val="tx1"/>
                          </a:solidFill>
                          <a:effectLst/>
                          <a:latin typeface="Times New Roman" panose="02020603050405020304" pitchFamily="18" charset="0"/>
                          <a:cs typeface="Times New Roman" panose="02020603050405020304" pitchFamily="18" charset="0"/>
                        </a:rPr>
                        <a:t>      </a:t>
                      </a:r>
                      <a:r>
                        <a:rPr lang="en-US" sz="2400" dirty="0">
                          <a:solidFill>
                            <a:schemeClr val="tx1"/>
                          </a:solidFill>
                          <a:effectLst/>
                          <a:latin typeface="Times New Roman" panose="02020603050405020304" pitchFamily="18" charset="0"/>
                          <a:cs typeface="Times New Roman" panose="02020603050405020304" pitchFamily="18" charset="0"/>
                        </a:rPr>
                        <a:t>0</a:t>
                      </a:r>
                      <a:r>
                        <a:rPr lang="en-US" sz="2400" baseline="0" dirty="0">
                          <a:solidFill>
                            <a:schemeClr val="tx1"/>
                          </a:solidFill>
                          <a:effectLst/>
                          <a:latin typeface="Times New Roman" panose="02020603050405020304" pitchFamily="18" charset="0"/>
                          <a:cs typeface="Times New Roman" panose="02020603050405020304" pitchFamily="18" charset="0"/>
                        </a:rPr>
                        <a:t>      </a:t>
                      </a:r>
                      <a:r>
                        <a:rPr lang="en-US" sz="2400" dirty="0">
                          <a:solidFill>
                            <a:schemeClr val="tx1"/>
                          </a:solidFill>
                          <a:effectLst/>
                          <a:latin typeface="Times New Roman" panose="02020603050405020304" pitchFamily="18" charset="0"/>
                          <a:cs typeface="Times New Roman" panose="02020603050405020304" pitchFamily="18" charset="0"/>
                        </a:rPr>
                        <a:t>1    </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484424">
                <a:tc>
                  <a:txBody>
                    <a:bodyPr/>
                    <a:lstStyle/>
                    <a:p>
                      <a:pPr marL="0" marR="0" algn="ctr">
                        <a:lnSpc>
                          <a:spcPct val="150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101</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457200" marR="0" lvl="1" algn="r">
                        <a:lnSpc>
                          <a:spcPct val="150000"/>
                        </a:lnSpc>
                        <a:spcBef>
                          <a:spcPts val="0"/>
                        </a:spcBef>
                        <a:spcAft>
                          <a:spcPts val="0"/>
                        </a:spcAft>
                      </a:pPr>
                      <a:r>
                        <a:rPr lang="en-US" sz="2400" b="1" dirty="0">
                          <a:solidFill>
                            <a:srgbClr val="0000FF"/>
                          </a:solidFill>
                          <a:effectLst/>
                          <a:latin typeface="Times New Roman" panose="02020603050405020304" pitchFamily="18" charset="0"/>
                          <a:cs typeface="Times New Roman" panose="02020603050405020304" pitchFamily="18" charset="0"/>
                        </a:rPr>
                        <a:t>11010</a:t>
                      </a:r>
                      <a:endParaRPr lang="en-US" sz="2400" b="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nSpc>
                          <a:spcPct val="150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 </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lnSpc>
                          <a:spcPct val="150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a:t>
                      </a:r>
                      <a:r>
                        <a:rPr lang="en-US" sz="2400" baseline="0" dirty="0">
                          <a:solidFill>
                            <a:schemeClr val="tx1"/>
                          </a:solidFill>
                          <a:effectLst/>
                          <a:latin typeface="Times New Roman" panose="02020603050405020304" pitchFamily="18" charset="0"/>
                          <a:cs typeface="Times New Roman" panose="02020603050405020304" pitchFamily="18" charset="0"/>
                        </a:rPr>
                        <a:t>      </a:t>
                      </a:r>
                      <a:r>
                        <a:rPr lang="en-US" sz="2400" dirty="0">
                          <a:solidFill>
                            <a:schemeClr val="tx1"/>
                          </a:solidFill>
                          <a:effectLst/>
                          <a:latin typeface="Times New Roman" panose="02020603050405020304" pitchFamily="18" charset="0"/>
                          <a:cs typeface="Times New Roman" panose="02020603050405020304" pitchFamily="18" charset="0"/>
                        </a:rPr>
                        <a:t>1</a:t>
                      </a:r>
                      <a:r>
                        <a:rPr lang="en-US" sz="2400" baseline="0" dirty="0">
                          <a:solidFill>
                            <a:schemeClr val="tx1"/>
                          </a:solidFill>
                          <a:effectLst/>
                          <a:latin typeface="Times New Roman" panose="02020603050405020304" pitchFamily="18" charset="0"/>
                          <a:cs typeface="Times New Roman" panose="02020603050405020304" pitchFamily="18" charset="0"/>
                        </a:rPr>
                        <a:t>      </a:t>
                      </a:r>
                      <a:r>
                        <a:rPr lang="en-US" sz="2400" dirty="0">
                          <a:solidFill>
                            <a:schemeClr val="tx1"/>
                          </a:solidFill>
                          <a:effectLst/>
                          <a:latin typeface="Times New Roman" panose="02020603050405020304" pitchFamily="18" charset="0"/>
                          <a:cs typeface="Times New Roman" panose="02020603050405020304" pitchFamily="18" charset="0"/>
                        </a:rPr>
                        <a:t>0</a:t>
                      </a:r>
                      <a:r>
                        <a:rPr lang="en-US" sz="2400" baseline="0" dirty="0">
                          <a:solidFill>
                            <a:schemeClr val="tx1"/>
                          </a:solidFill>
                          <a:effectLst/>
                          <a:latin typeface="Times New Roman" panose="02020603050405020304" pitchFamily="18" charset="0"/>
                          <a:cs typeface="Times New Roman" panose="02020603050405020304" pitchFamily="18" charset="0"/>
                        </a:rPr>
                        <a:t>      </a:t>
                      </a:r>
                      <a:r>
                        <a:rPr lang="en-US" sz="2400" dirty="0">
                          <a:solidFill>
                            <a:schemeClr val="tx1"/>
                          </a:solidFill>
                          <a:effectLst/>
                          <a:latin typeface="Times New Roman" panose="02020603050405020304" pitchFamily="18" charset="0"/>
                          <a:cs typeface="Times New Roman" panose="02020603050405020304" pitchFamily="18" charset="0"/>
                        </a:rPr>
                        <a:t>1      </a:t>
                      </a:r>
                      <a:r>
                        <a:rPr lang="en-US" sz="2400" dirty="0">
                          <a:solidFill>
                            <a:srgbClr val="C00000"/>
                          </a:solidFill>
                          <a:effectLst/>
                          <a:latin typeface="Times New Roman" panose="02020603050405020304" pitchFamily="18" charset="0"/>
                          <a:cs typeface="Times New Roman" panose="02020603050405020304" pitchFamily="18" charset="0"/>
                        </a:rPr>
                        <a:t>0</a:t>
                      </a:r>
                      <a:endParaRPr lang="en-US" sz="2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1"/>
                  </a:ext>
                </a:extLst>
              </a:tr>
              <a:tr h="484424">
                <a:tc>
                  <a:txBody>
                    <a:bodyPr/>
                    <a:lstStyle/>
                    <a:p>
                      <a:pPr marL="0" marR="0" algn="ctr">
                        <a:lnSpc>
                          <a:spcPct val="150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10</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lnSpc>
                          <a:spcPct val="150000"/>
                        </a:lnSpc>
                        <a:spcBef>
                          <a:spcPts val="0"/>
                        </a:spcBef>
                        <a:spcAft>
                          <a:spcPts val="0"/>
                        </a:spcAft>
                      </a:pPr>
                      <a:r>
                        <a:rPr lang="en-US" sz="2400" strike="sngStrike" baseline="0" dirty="0">
                          <a:solidFill>
                            <a:schemeClr val="tx1"/>
                          </a:solidFill>
                          <a:effectLst/>
                          <a:latin typeface="Times New Roman" panose="02020603050405020304" pitchFamily="18" charset="0"/>
                          <a:cs typeface="Times New Roman" panose="02020603050405020304" pitchFamily="18" charset="0"/>
                        </a:rPr>
                        <a:t>110100</a:t>
                      </a:r>
                      <a:endParaRPr lang="en-US" sz="2400" strike="sngStrike" baseline="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nSpc>
                          <a:spcPct val="150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(strike out)</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lnSpc>
                          <a:spcPct val="150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  </a:t>
                      </a:r>
                      <a:r>
                        <a:rPr lang="en-US" sz="2400" dirty="0">
                          <a:solidFill>
                            <a:srgbClr val="0000FF"/>
                          </a:solidFill>
                          <a:effectLst/>
                          <a:latin typeface="Times New Roman" panose="02020603050405020304" pitchFamily="18" charset="0"/>
                          <a:cs typeface="Times New Roman" panose="02020603050405020304" pitchFamily="18" charset="0"/>
                        </a:rPr>
                        <a:t>0</a:t>
                      </a:r>
                      <a:r>
                        <a:rPr lang="en-US" sz="2400" baseline="0" dirty="0">
                          <a:solidFill>
                            <a:srgbClr val="0000FF"/>
                          </a:solidFill>
                          <a:effectLst/>
                          <a:latin typeface="Times New Roman" panose="02020603050405020304" pitchFamily="18" charset="0"/>
                          <a:cs typeface="Times New Roman" panose="02020603050405020304" pitchFamily="18" charset="0"/>
                        </a:rPr>
                        <a:t>      </a:t>
                      </a:r>
                      <a:r>
                        <a:rPr lang="en-US" sz="2400" dirty="0">
                          <a:solidFill>
                            <a:srgbClr val="0000FF"/>
                          </a:solidFill>
                          <a:effectLst/>
                          <a:latin typeface="Times New Roman" panose="02020603050405020304" pitchFamily="18" charset="0"/>
                          <a:cs typeface="Times New Roman" panose="02020603050405020304" pitchFamily="18" charset="0"/>
                        </a:rPr>
                        <a:t>0</a:t>
                      </a:r>
                      <a:r>
                        <a:rPr lang="en-US" sz="2400" baseline="0" dirty="0">
                          <a:solidFill>
                            <a:srgbClr val="0000FF"/>
                          </a:solidFill>
                          <a:effectLst/>
                          <a:latin typeface="Times New Roman" panose="02020603050405020304" pitchFamily="18" charset="0"/>
                          <a:cs typeface="Times New Roman" panose="02020603050405020304" pitchFamily="18" charset="0"/>
                        </a:rPr>
                        <a:t>      </a:t>
                      </a:r>
                      <a:r>
                        <a:rPr lang="en-US" sz="2400" dirty="0">
                          <a:solidFill>
                            <a:srgbClr val="0000FF"/>
                          </a:solidFill>
                          <a:effectLst/>
                          <a:latin typeface="Times New Roman" panose="02020603050405020304" pitchFamily="18" charset="0"/>
                          <a:cs typeface="Times New Roman" panose="02020603050405020304" pitchFamily="18" charset="0"/>
                        </a:rPr>
                        <a:t>0      0      </a:t>
                      </a:r>
                      <a:r>
                        <a:rPr lang="en-US" sz="2400" dirty="0">
                          <a:solidFill>
                            <a:srgbClr val="C00000"/>
                          </a:solidFill>
                          <a:effectLst/>
                          <a:latin typeface="Times New Roman" panose="02020603050405020304" pitchFamily="18" charset="0"/>
                          <a:cs typeface="Times New Roman" panose="02020603050405020304" pitchFamily="18" charset="0"/>
                        </a:rPr>
                        <a:t>0      0     </a:t>
                      </a:r>
                      <a:endParaRPr lang="en-US" sz="2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484424">
                <a:tc>
                  <a:txBody>
                    <a:bodyPr/>
                    <a:lstStyle/>
                    <a:p>
                      <a:pPr marL="0" marR="0" algn="ctr">
                        <a:lnSpc>
                          <a:spcPct val="150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lnSpc>
                          <a:spcPct val="150000"/>
                        </a:lnSpc>
                        <a:spcBef>
                          <a:spcPts val="0"/>
                        </a:spcBef>
                        <a:spcAft>
                          <a:spcPts val="0"/>
                        </a:spcAft>
                      </a:pPr>
                      <a:r>
                        <a:rPr lang="en-US" sz="2400" b="1" dirty="0">
                          <a:solidFill>
                            <a:srgbClr val="0000FF"/>
                          </a:solidFill>
                          <a:effectLst/>
                          <a:latin typeface="Times New Roman" panose="02020603050405020304" pitchFamily="18" charset="0"/>
                          <a:cs typeface="Times New Roman" panose="02020603050405020304" pitchFamily="18" charset="0"/>
                        </a:rPr>
                        <a:t>1101000</a:t>
                      </a:r>
                      <a:endParaRPr lang="en-US" sz="2400" b="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nSpc>
                          <a:spcPct val="150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 </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lnSpc>
                          <a:spcPct val="150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a:t>
                      </a:r>
                      <a:r>
                        <a:rPr lang="en-US" sz="2400" baseline="0" dirty="0">
                          <a:solidFill>
                            <a:schemeClr val="tx1"/>
                          </a:solidFill>
                          <a:effectLst/>
                          <a:latin typeface="Times New Roman" panose="02020603050405020304" pitchFamily="18" charset="0"/>
                          <a:cs typeface="Times New Roman" panose="02020603050405020304" pitchFamily="18" charset="0"/>
                        </a:rPr>
                        <a:t>      </a:t>
                      </a:r>
                      <a:r>
                        <a:rPr lang="en-US" sz="2400" dirty="0">
                          <a:solidFill>
                            <a:schemeClr val="tx1"/>
                          </a:solidFill>
                          <a:effectLst/>
                          <a:latin typeface="Times New Roman" panose="02020603050405020304" pitchFamily="18" charset="0"/>
                          <a:cs typeface="Times New Roman" panose="02020603050405020304" pitchFamily="18" charset="0"/>
                        </a:rPr>
                        <a:t>1</a:t>
                      </a:r>
                      <a:r>
                        <a:rPr lang="en-US" sz="2400" baseline="0" dirty="0">
                          <a:solidFill>
                            <a:schemeClr val="tx1"/>
                          </a:solidFill>
                          <a:effectLst/>
                          <a:latin typeface="Times New Roman" panose="02020603050405020304" pitchFamily="18" charset="0"/>
                          <a:cs typeface="Times New Roman" panose="02020603050405020304" pitchFamily="18" charset="0"/>
                        </a:rPr>
                        <a:t>      </a:t>
                      </a:r>
                      <a:r>
                        <a:rPr lang="en-US" sz="2400" dirty="0">
                          <a:solidFill>
                            <a:schemeClr val="tx1"/>
                          </a:solidFill>
                          <a:effectLst/>
                          <a:latin typeface="Times New Roman" panose="02020603050405020304" pitchFamily="18" charset="0"/>
                          <a:cs typeface="Times New Roman" panose="02020603050405020304" pitchFamily="18" charset="0"/>
                        </a:rPr>
                        <a:t>0</a:t>
                      </a:r>
                      <a:r>
                        <a:rPr lang="en-US" sz="2400" baseline="0" dirty="0">
                          <a:solidFill>
                            <a:schemeClr val="tx1"/>
                          </a:solidFill>
                          <a:effectLst/>
                          <a:latin typeface="Times New Roman" panose="02020603050405020304" pitchFamily="18" charset="0"/>
                          <a:cs typeface="Times New Roman" panose="02020603050405020304" pitchFamily="18" charset="0"/>
                        </a:rPr>
                        <a:t>      </a:t>
                      </a:r>
                      <a:r>
                        <a:rPr lang="en-US" sz="2400" dirty="0">
                          <a:solidFill>
                            <a:schemeClr val="tx1"/>
                          </a:solidFill>
                          <a:effectLst/>
                          <a:latin typeface="Times New Roman" panose="02020603050405020304" pitchFamily="18" charset="0"/>
                          <a:cs typeface="Times New Roman" panose="02020603050405020304" pitchFamily="18" charset="0"/>
                        </a:rPr>
                        <a:t>1      </a:t>
                      </a:r>
                      <a:r>
                        <a:rPr lang="en-US" sz="2400" dirty="0">
                          <a:solidFill>
                            <a:srgbClr val="C00000"/>
                          </a:solidFill>
                          <a:effectLst/>
                          <a:latin typeface="Times New Roman" panose="02020603050405020304" pitchFamily="18" charset="0"/>
                          <a:cs typeface="Times New Roman" panose="02020603050405020304" pitchFamily="18" charset="0"/>
                        </a:rPr>
                        <a:t>0      0      0</a:t>
                      </a:r>
                      <a:endParaRPr lang="en-US" sz="2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551061">
                <a:tc>
                  <a:txBody>
                    <a:bodyPr/>
                    <a:lstStyle/>
                    <a:p>
                      <a:pPr marL="0" marR="0" algn="ctr">
                        <a:lnSpc>
                          <a:spcPct val="150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 </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lnSpc>
                          <a:spcPct val="150000"/>
                        </a:lnSpc>
                        <a:spcBef>
                          <a:spcPts val="0"/>
                        </a:spcBef>
                        <a:spcAft>
                          <a:spcPts val="0"/>
                        </a:spcAft>
                      </a:pPr>
                      <a:r>
                        <a:rPr lang="en-US" sz="2400" b="1" dirty="0">
                          <a:solidFill>
                            <a:schemeClr val="tx1"/>
                          </a:solidFill>
                          <a:effectLst/>
                          <a:latin typeface="Times New Roman" panose="02020603050405020304" pitchFamily="18" charset="0"/>
                          <a:cs typeface="Times New Roman" panose="02020603050405020304" pitchFamily="18" charset="0"/>
                        </a:rPr>
                        <a:t>10001111</a:t>
                      </a:r>
                      <a:endParaRPr lang="en-US"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nSpc>
                          <a:spcPct val="150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(answer)</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lnSpc>
                          <a:spcPct val="150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a:t>
                      </a:r>
                      <a:r>
                        <a:rPr lang="en-US" sz="2400" baseline="0" dirty="0">
                          <a:solidFill>
                            <a:schemeClr val="tx1"/>
                          </a:solidFill>
                          <a:effectLst/>
                          <a:latin typeface="Times New Roman" panose="02020603050405020304" pitchFamily="18" charset="0"/>
                          <a:cs typeface="Times New Roman" panose="02020603050405020304" pitchFamily="18" charset="0"/>
                        </a:rPr>
                        <a:t>      </a:t>
                      </a:r>
                      <a:r>
                        <a:rPr lang="en-US" sz="2400" dirty="0">
                          <a:solidFill>
                            <a:schemeClr val="tx1"/>
                          </a:solidFill>
                          <a:effectLst/>
                          <a:latin typeface="Times New Roman" panose="02020603050405020304" pitchFamily="18" charset="0"/>
                          <a:cs typeface="Times New Roman" panose="02020603050405020304" pitchFamily="18" charset="0"/>
                        </a:rPr>
                        <a:t>0</a:t>
                      </a:r>
                      <a:r>
                        <a:rPr lang="en-US" sz="2400" baseline="0" dirty="0">
                          <a:solidFill>
                            <a:schemeClr val="tx1"/>
                          </a:solidFill>
                          <a:effectLst/>
                          <a:latin typeface="Times New Roman" panose="02020603050405020304" pitchFamily="18" charset="0"/>
                          <a:cs typeface="Times New Roman" panose="02020603050405020304" pitchFamily="18" charset="0"/>
                        </a:rPr>
                        <a:t>      </a:t>
                      </a:r>
                      <a:r>
                        <a:rPr lang="en-US" sz="2400" dirty="0">
                          <a:solidFill>
                            <a:schemeClr val="tx1"/>
                          </a:solidFill>
                          <a:effectLst/>
                          <a:latin typeface="Times New Roman" panose="02020603050405020304" pitchFamily="18" charset="0"/>
                          <a:cs typeface="Times New Roman" panose="02020603050405020304" pitchFamily="18" charset="0"/>
                        </a:rPr>
                        <a:t>0</a:t>
                      </a:r>
                      <a:r>
                        <a:rPr lang="en-US" sz="2400" baseline="0" dirty="0">
                          <a:solidFill>
                            <a:schemeClr val="tx1"/>
                          </a:solidFill>
                          <a:effectLst/>
                          <a:latin typeface="Times New Roman" panose="02020603050405020304" pitchFamily="18" charset="0"/>
                          <a:cs typeface="Times New Roman" panose="02020603050405020304" pitchFamily="18" charset="0"/>
                        </a:rPr>
                        <a:t>      </a:t>
                      </a:r>
                      <a:r>
                        <a:rPr lang="en-US" sz="2400" dirty="0">
                          <a:solidFill>
                            <a:schemeClr val="tx1"/>
                          </a:solidFill>
                          <a:effectLst/>
                          <a:latin typeface="Times New Roman" panose="02020603050405020304" pitchFamily="18" charset="0"/>
                          <a:cs typeface="Times New Roman" panose="02020603050405020304" pitchFamily="18" charset="0"/>
                        </a:rPr>
                        <a:t>0</a:t>
                      </a:r>
                      <a:r>
                        <a:rPr lang="en-US" sz="2400" baseline="0" dirty="0">
                          <a:solidFill>
                            <a:schemeClr val="tx1"/>
                          </a:solidFill>
                          <a:effectLst/>
                          <a:latin typeface="Times New Roman" panose="02020603050405020304" pitchFamily="18" charset="0"/>
                          <a:cs typeface="Times New Roman" panose="02020603050405020304" pitchFamily="18" charset="0"/>
                        </a:rPr>
                        <a:t>      </a:t>
                      </a:r>
                      <a:r>
                        <a:rPr lang="en-US" sz="2400" dirty="0">
                          <a:solidFill>
                            <a:schemeClr val="tx1"/>
                          </a:solidFill>
                          <a:effectLst/>
                          <a:latin typeface="Times New Roman" panose="02020603050405020304" pitchFamily="18" charset="0"/>
                          <a:cs typeface="Times New Roman" panose="02020603050405020304" pitchFamily="18" charset="0"/>
                        </a:rPr>
                        <a:t>1</a:t>
                      </a:r>
                      <a:r>
                        <a:rPr lang="en-US" sz="2400" baseline="0" dirty="0">
                          <a:solidFill>
                            <a:schemeClr val="tx1"/>
                          </a:solidFill>
                          <a:effectLst/>
                          <a:latin typeface="Times New Roman" panose="02020603050405020304" pitchFamily="18" charset="0"/>
                          <a:cs typeface="Times New Roman" panose="02020603050405020304" pitchFamily="18" charset="0"/>
                        </a:rPr>
                        <a:t>      </a:t>
                      </a:r>
                      <a:r>
                        <a:rPr lang="en-US" sz="2400" dirty="0">
                          <a:solidFill>
                            <a:schemeClr val="tx1"/>
                          </a:solidFill>
                          <a:effectLst/>
                          <a:latin typeface="Times New Roman" panose="02020603050405020304" pitchFamily="18" charset="0"/>
                          <a:cs typeface="Times New Roman" panose="02020603050405020304" pitchFamily="18" charset="0"/>
                        </a:rPr>
                        <a:t>1</a:t>
                      </a:r>
                      <a:r>
                        <a:rPr lang="en-US" sz="2400" baseline="0" dirty="0">
                          <a:solidFill>
                            <a:schemeClr val="tx1"/>
                          </a:solidFill>
                          <a:effectLst/>
                          <a:latin typeface="Times New Roman" panose="02020603050405020304" pitchFamily="18" charset="0"/>
                          <a:cs typeface="Times New Roman" panose="02020603050405020304" pitchFamily="18" charset="0"/>
                        </a:rPr>
                        <a:t>      </a:t>
                      </a:r>
                      <a:r>
                        <a:rPr lang="en-US" sz="2400" dirty="0">
                          <a:solidFill>
                            <a:schemeClr val="tx1"/>
                          </a:solidFill>
                          <a:effectLst/>
                          <a:latin typeface="Times New Roman" panose="02020603050405020304" pitchFamily="18" charset="0"/>
                          <a:cs typeface="Times New Roman" panose="02020603050405020304" pitchFamily="18" charset="0"/>
                        </a:rPr>
                        <a:t>1</a:t>
                      </a:r>
                      <a:r>
                        <a:rPr lang="en-US" sz="2400" baseline="0" dirty="0">
                          <a:solidFill>
                            <a:schemeClr val="tx1"/>
                          </a:solidFill>
                          <a:effectLst/>
                          <a:latin typeface="Times New Roman" panose="02020603050405020304" pitchFamily="18" charset="0"/>
                          <a:cs typeface="Times New Roman" panose="02020603050405020304" pitchFamily="18" charset="0"/>
                        </a:rPr>
                        <a:t>      </a:t>
                      </a:r>
                      <a:r>
                        <a:rPr lang="en-US" sz="2400" dirty="0">
                          <a:solidFill>
                            <a:schemeClr val="tx1"/>
                          </a:solidFill>
                          <a:effectLst/>
                          <a:latin typeface="Times New Roman" panose="02020603050405020304" pitchFamily="18" charset="0"/>
                          <a:cs typeface="Times New Roman" panose="02020603050405020304" pitchFamily="18" charset="0"/>
                        </a:rPr>
                        <a:t>1    </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bl>
          </a:graphicData>
        </a:graphic>
      </p:graphicFrame>
      <p:sp>
        <p:nvSpPr>
          <p:cNvPr id="3" name="TextBox 2">
            <a:extLst>
              <a:ext uri="{FF2B5EF4-FFF2-40B4-BE49-F238E27FC236}">
                <a16:creationId xmlns:a16="http://schemas.microsoft.com/office/drawing/2014/main" id="{2707837B-F72C-45FC-8CD4-D8B2E8AB4EF6}"/>
              </a:ext>
            </a:extLst>
          </p:cNvPr>
          <p:cNvSpPr txBox="1"/>
          <p:nvPr/>
        </p:nvSpPr>
        <p:spPr>
          <a:xfrm>
            <a:off x="1576251" y="1212743"/>
            <a:ext cx="9884229"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Shift X to left by |y| bit packing with 0’s. This need O(|y|).</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Add the intermediate results obtained from left shift by x at most |y|-1 times.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That is O(|y| * (|x| + |y|)). For both X and Y has n bits, then O(n</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t>
            </a:r>
          </a:p>
        </p:txBody>
      </p:sp>
      <p:sp>
        <p:nvSpPr>
          <p:cNvPr id="4" name="Left Brace 3">
            <a:extLst>
              <a:ext uri="{FF2B5EF4-FFF2-40B4-BE49-F238E27FC236}">
                <a16:creationId xmlns:a16="http://schemas.microsoft.com/office/drawing/2014/main" id="{857C4D2A-DA1F-4C17-8CDD-02294032B42B}"/>
              </a:ext>
            </a:extLst>
          </p:cNvPr>
          <p:cNvSpPr>
            <a:spLocks/>
          </p:cNvSpPr>
          <p:nvPr/>
        </p:nvSpPr>
        <p:spPr bwMode="auto">
          <a:xfrm rot="16200000">
            <a:off x="2796077" y="5238395"/>
            <a:ext cx="149387" cy="1474669"/>
          </a:xfrm>
          <a:prstGeom prst="leftBrace">
            <a:avLst>
              <a:gd name="adj1" fmla="val 75877"/>
              <a:gd name="adj2" fmla="val 50000"/>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graphicFrame>
        <p:nvGraphicFramePr>
          <p:cNvPr id="6" name="Table 5">
            <a:extLst>
              <a:ext uri="{FF2B5EF4-FFF2-40B4-BE49-F238E27FC236}">
                <a16:creationId xmlns:a16="http://schemas.microsoft.com/office/drawing/2014/main" id="{EC9A057B-3692-4021-9AAD-2CA4AAFEA634}"/>
              </a:ext>
            </a:extLst>
          </p:cNvPr>
          <p:cNvGraphicFramePr>
            <a:graphicFrameLocks noGrp="1"/>
          </p:cNvGraphicFramePr>
          <p:nvPr/>
        </p:nvGraphicFramePr>
        <p:xfrm>
          <a:off x="4579406" y="2790825"/>
          <a:ext cx="1577554" cy="2956065"/>
        </p:xfrm>
        <a:graphic>
          <a:graphicData uri="http://schemas.openxmlformats.org/drawingml/2006/table">
            <a:tbl>
              <a:tblPr firstRow="1" bandRow="1">
                <a:tableStyleId>{5C22544A-7EE6-4342-B048-85BDC9FD1C3A}</a:tableStyleId>
              </a:tblPr>
              <a:tblGrid>
                <a:gridCol w="788777">
                  <a:extLst>
                    <a:ext uri="{9D8B030D-6E8A-4147-A177-3AD203B41FA5}">
                      <a16:colId xmlns:a16="http://schemas.microsoft.com/office/drawing/2014/main" val="2346076868"/>
                    </a:ext>
                  </a:extLst>
                </a:gridCol>
                <a:gridCol w="788777">
                  <a:extLst>
                    <a:ext uri="{9D8B030D-6E8A-4147-A177-3AD203B41FA5}">
                      <a16:colId xmlns:a16="http://schemas.microsoft.com/office/drawing/2014/main" val="1459158445"/>
                    </a:ext>
                  </a:extLst>
                </a:gridCol>
              </a:tblGrid>
              <a:tr h="451118">
                <a:tc>
                  <a:txBody>
                    <a:bodyPr/>
                    <a:lstStyle/>
                    <a:p>
                      <a:pPr marL="0" marR="0" algn="ctr">
                        <a:lnSpc>
                          <a:spcPct val="150000"/>
                        </a:lnSpc>
                        <a:spcBef>
                          <a:spcPts val="0"/>
                        </a:spcBef>
                        <a:spcAft>
                          <a:spcPts val="0"/>
                        </a:spcAft>
                      </a:pP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29552883"/>
                  </a:ext>
                </a:extLst>
              </a:tr>
              <a:tr h="498157">
                <a:tc>
                  <a:txBody>
                    <a:bodyPr/>
                    <a:lstStyle/>
                    <a:p>
                      <a:pPr marL="0" marR="0" algn="ctr">
                        <a:lnSpc>
                          <a:spcPct val="150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11</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400" dirty="0">
                          <a:solidFill>
                            <a:srgbClr val="0000FF"/>
                          </a:solidFill>
                          <a:effectLst/>
                          <a:latin typeface="Times New Roman" panose="02020603050405020304" pitchFamily="18" charset="0"/>
                          <a:cs typeface="Times New Roman" panose="02020603050405020304" pitchFamily="18" charset="0"/>
                        </a:rPr>
                        <a:t>13</a:t>
                      </a:r>
                      <a:endPar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48288861"/>
                  </a:ext>
                </a:extLst>
              </a:tr>
              <a:tr h="469951">
                <a:tc>
                  <a:txBody>
                    <a:bodyPr/>
                    <a:lstStyle/>
                    <a:p>
                      <a:pPr marL="0" marR="0" algn="ctr">
                        <a:lnSpc>
                          <a:spcPct val="150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5</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400" dirty="0">
                          <a:solidFill>
                            <a:srgbClr val="0000FF"/>
                          </a:solidFill>
                          <a:effectLst/>
                          <a:latin typeface="Times New Roman" panose="02020603050405020304" pitchFamily="18" charset="0"/>
                          <a:cs typeface="Times New Roman" panose="02020603050405020304" pitchFamily="18" charset="0"/>
                        </a:rPr>
                        <a:t>26</a:t>
                      </a:r>
                      <a:endPar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61281266"/>
                  </a:ext>
                </a:extLst>
              </a:tr>
              <a:tr h="472808">
                <a:tc>
                  <a:txBody>
                    <a:bodyPr/>
                    <a:lstStyle/>
                    <a:p>
                      <a:pPr marL="0" marR="0" algn="ctr">
                        <a:lnSpc>
                          <a:spcPct val="150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2</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52</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29765743"/>
                  </a:ext>
                </a:extLst>
              </a:tr>
              <a:tr h="451579">
                <a:tc>
                  <a:txBody>
                    <a:bodyPr/>
                    <a:lstStyle/>
                    <a:p>
                      <a:pPr marL="0" marR="0" algn="ctr">
                        <a:lnSpc>
                          <a:spcPct val="150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400" dirty="0">
                          <a:solidFill>
                            <a:srgbClr val="0000FF"/>
                          </a:solidFill>
                          <a:effectLst/>
                          <a:latin typeface="Times New Roman" panose="02020603050405020304" pitchFamily="18" charset="0"/>
                          <a:cs typeface="Times New Roman" panose="02020603050405020304" pitchFamily="18" charset="0"/>
                        </a:rPr>
                        <a:t>104</a:t>
                      </a:r>
                      <a:endPar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2123459"/>
                  </a:ext>
                </a:extLst>
              </a:tr>
              <a:tr h="526236">
                <a:tc>
                  <a:txBody>
                    <a:bodyPr/>
                    <a:lstStyle/>
                    <a:p>
                      <a:pPr marL="0" marR="0" algn="ctr">
                        <a:lnSpc>
                          <a:spcPct val="150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 </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143</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86730158"/>
                  </a:ext>
                </a:extLst>
              </a:tr>
            </a:tbl>
          </a:graphicData>
        </a:graphic>
      </p:graphicFrame>
      <p:pic>
        <p:nvPicPr>
          <p:cNvPr id="7" name="Picture 2" descr="Image result for smiley face images">
            <a:extLst>
              <a:ext uri="{FF2B5EF4-FFF2-40B4-BE49-F238E27FC236}">
                <a16:creationId xmlns:a16="http://schemas.microsoft.com/office/drawing/2014/main" id="{9E6969E8-2A43-43BF-9824-C98A9B2C08B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42751">
            <a:off x="767326" y="2466465"/>
            <a:ext cx="540688" cy="392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499829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493520" y="2365829"/>
          <a:ext cx="5382767" cy="3749452"/>
        </p:xfrm>
        <a:graphic>
          <a:graphicData uri="http://schemas.openxmlformats.org/drawingml/2006/table">
            <a:tbl>
              <a:tblPr firstRow="1" firstCol="1" bandRow="1">
                <a:tableStyleId>{5C22544A-7EE6-4342-B048-85BDC9FD1C3A}</a:tableStyleId>
              </a:tblPr>
              <a:tblGrid>
                <a:gridCol w="1091227">
                  <a:extLst>
                    <a:ext uri="{9D8B030D-6E8A-4147-A177-3AD203B41FA5}">
                      <a16:colId xmlns:a16="http://schemas.microsoft.com/office/drawing/2014/main" val="20000"/>
                    </a:ext>
                  </a:extLst>
                </a:gridCol>
                <a:gridCol w="1155414">
                  <a:extLst>
                    <a:ext uri="{9D8B030D-6E8A-4147-A177-3AD203B41FA5}">
                      <a16:colId xmlns:a16="http://schemas.microsoft.com/office/drawing/2014/main" val="20001"/>
                    </a:ext>
                  </a:extLst>
                </a:gridCol>
                <a:gridCol w="1595573">
                  <a:extLst>
                    <a:ext uri="{9D8B030D-6E8A-4147-A177-3AD203B41FA5}">
                      <a16:colId xmlns:a16="http://schemas.microsoft.com/office/drawing/2014/main" val="20002"/>
                    </a:ext>
                  </a:extLst>
                </a:gridCol>
                <a:gridCol w="1540553">
                  <a:extLst>
                    <a:ext uri="{9D8B030D-6E8A-4147-A177-3AD203B41FA5}">
                      <a16:colId xmlns:a16="http://schemas.microsoft.com/office/drawing/2014/main" val="20003"/>
                    </a:ext>
                  </a:extLst>
                </a:gridCol>
              </a:tblGrid>
              <a:tr h="535636">
                <a:tc>
                  <a:txBody>
                    <a:bodyPr/>
                    <a:lstStyle/>
                    <a:p>
                      <a:pPr marL="0" marR="0" algn="ctr">
                        <a:lnSpc>
                          <a:spcPct val="150000"/>
                        </a:lnSpc>
                        <a:spcBef>
                          <a:spcPts val="0"/>
                        </a:spcBef>
                        <a:spcAft>
                          <a:spcPts val="0"/>
                        </a:spcAft>
                      </a:pPr>
                      <a:r>
                        <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50000"/>
                        </a:lnSpc>
                        <a:spcBef>
                          <a:spcPts val="0"/>
                        </a:spcBef>
                        <a:spcAft>
                          <a:spcPts val="0"/>
                        </a:spcAft>
                      </a:pPr>
                      <a:r>
                        <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07000"/>
                        </a:lnSpc>
                        <a:spcBef>
                          <a:spcPts val="0"/>
                        </a:spcBef>
                        <a:spcAft>
                          <a:spcPts val="0"/>
                        </a:spcAft>
                      </a:pP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07000"/>
                        </a:lnSpc>
                        <a:spcBef>
                          <a:spcPts val="0"/>
                        </a:spcBef>
                        <a:spcAft>
                          <a:spcPts val="0"/>
                        </a:spcAft>
                      </a:pPr>
                      <a:r>
                        <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1101*10000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107687257"/>
                  </a:ext>
                </a:extLst>
              </a:tr>
              <a:tr h="535636">
                <a:tc>
                  <a:txBody>
                    <a:bodyPr/>
                    <a:lstStyle/>
                    <a:p>
                      <a:pPr marL="0" marR="0" algn="ctr">
                        <a:lnSpc>
                          <a:spcPct val="150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16</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50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13</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07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(strike out)</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07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0000</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535636">
                <a:tc>
                  <a:txBody>
                    <a:bodyPr/>
                    <a:lstStyle/>
                    <a:p>
                      <a:pPr marL="0" marR="0" algn="ctr">
                        <a:lnSpc>
                          <a:spcPct val="150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8</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50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26</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07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(strike out)</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07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0000</a:t>
                      </a:r>
                      <a:r>
                        <a:rPr lang="en-US" sz="2200" b="0" dirty="0">
                          <a:solidFill>
                            <a:srgbClr val="0000FF"/>
                          </a:solidFill>
                          <a:effectLst/>
                          <a:latin typeface="Times New Roman" panose="02020603050405020304" pitchFamily="18" charset="0"/>
                          <a:cs typeface="Times New Roman" panose="02020603050405020304" pitchFamily="18" charset="0"/>
                        </a:rPr>
                        <a:t>0</a:t>
                      </a:r>
                      <a:endParaRPr lang="en-US" sz="2200" b="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1"/>
                  </a:ext>
                </a:extLst>
              </a:tr>
              <a:tr h="535636">
                <a:tc>
                  <a:txBody>
                    <a:bodyPr/>
                    <a:lstStyle/>
                    <a:p>
                      <a:pPr marL="0" marR="0" algn="ctr">
                        <a:lnSpc>
                          <a:spcPct val="150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4</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50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52</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(strike out)</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07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0000</a:t>
                      </a:r>
                      <a:r>
                        <a:rPr lang="en-US" sz="2200" b="0" dirty="0">
                          <a:solidFill>
                            <a:srgbClr val="0000FF"/>
                          </a:solidFill>
                          <a:effectLst/>
                          <a:latin typeface="Times New Roman" panose="02020603050405020304" pitchFamily="18" charset="0"/>
                          <a:cs typeface="Times New Roman" panose="02020603050405020304" pitchFamily="18" charset="0"/>
                        </a:rPr>
                        <a:t>00</a:t>
                      </a:r>
                      <a:endParaRPr lang="en-US" sz="2200" b="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535636">
                <a:tc>
                  <a:txBody>
                    <a:bodyPr/>
                    <a:lstStyle/>
                    <a:p>
                      <a:pPr marL="0" marR="0" algn="ctr">
                        <a:lnSpc>
                          <a:spcPct val="150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2</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50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104</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50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(strike out)</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50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0000</a:t>
                      </a:r>
                      <a:r>
                        <a:rPr lang="en-US" sz="2200" b="0" dirty="0">
                          <a:solidFill>
                            <a:srgbClr val="0000FF"/>
                          </a:solidFill>
                          <a:effectLst/>
                          <a:latin typeface="Times New Roman" panose="02020603050405020304" pitchFamily="18" charset="0"/>
                          <a:cs typeface="Times New Roman" panose="02020603050405020304" pitchFamily="18" charset="0"/>
                        </a:rPr>
                        <a:t>000</a:t>
                      </a:r>
                      <a:endParaRPr lang="en-US" sz="2200" b="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3"/>
                  </a:ext>
                </a:extLst>
              </a:tr>
              <a:tr h="535636">
                <a:tc>
                  <a:txBody>
                    <a:bodyPr/>
                    <a:lstStyle/>
                    <a:p>
                      <a:pPr marL="0" marR="0" algn="ctr">
                        <a:lnSpc>
                          <a:spcPct val="150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1</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50000"/>
                        </a:lnSpc>
                        <a:spcBef>
                          <a:spcPts val="0"/>
                        </a:spcBef>
                        <a:spcAft>
                          <a:spcPts val="0"/>
                        </a:spcAft>
                      </a:pPr>
                      <a:r>
                        <a:rPr lang="en-US" sz="2200" b="0" dirty="0">
                          <a:solidFill>
                            <a:srgbClr val="0000FF"/>
                          </a:solidFill>
                          <a:effectLst/>
                          <a:latin typeface="Times New Roman" panose="02020603050405020304" pitchFamily="18" charset="0"/>
                          <a:cs typeface="Times New Roman" panose="02020603050405020304" pitchFamily="18" charset="0"/>
                        </a:rPr>
                        <a:t>208</a:t>
                      </a:r>
                      <a:endParaRPr lang="en-US" sz="2200" b="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50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 </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50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1101</a:t>
                      </a:r>
                      <a:r>
                        <a:rPr lang="en-US" sz="2200" b="0" dirty="0">
                          <a:solidFill>
                            <a:srgbClr val="0000FF"/>
                          </a:solidFill>
                          <a:effectLst/>
                          <a:latin typeface="Times New Roman" panose="02020603050405020304" pitchFamily="18" charset="0"/>
                          <a:cs typeface="Times New Roman" panose="02020603050405020304" pitchFamily="18" charset="0"/>
                        </a:rPr>
                        <a:t>0000</a:t>
                      </a:r>
                      <a:endParaRPr lang="en-US" sz="2200" b="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4"/>
                  </a:ext>
                </a:extLst>
              </a:tr>
              <a:tr h="535636">
                <a:tc>
                  <a:txBody>
                    <a:bodyPr/>
                    <a:lstStyle/>
                    <a:p>
                      <a:pPr marL="0" marR="0" algn="ctr">
                        <a:lnSpc>
                          <a:spcPct val="150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50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208</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50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(answer)</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50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11010000</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5"/>
                  </a:ext>
                </a:extLst>
              </a:tr>
            </a:tbl>
          </a:graphicData>
        </a:graphic>
      </p:graphicFrame>
      <p:sp>
        <p:nvSpPr>
          <p:cNvPr id="3" name="Rectangle 1"/>
          <p:cNvSpPr>
            <a:spLocks noChangeArrowheads="1"/>
          </p:cNvSpPr>
          <p:nvPr/>
        </p:nvSpPr>
        <p:spPr bwMode="auto">
          <a:xfrm>
            <a:off x="1314168" y="592186"/>
            <a:ext cx="929244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Example 0.8:    </a:t>
            </a: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Let x = 13 and y = 16. Find x * y. (13 = 1101, 16 = 10000)</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altLang="en-US" sz="2200" dirty="0">
                <a:latin typeface="Times New Roman" panose="02020603050405020304" pitchFamily="18" charset="0"/>
                <a:ea typeface="Calibri" panose="020F0502020204030204" pitchFamily="34" charset="0"/>
                <a:cs typeface="Times New Roman" panose="02020603050405020304" pitchFamily="18" charset="0"/>
              </a:rPr>
              <a:t>(13 = 1101, 16 = 10000)</a:t>
            </a:r>
            <a:endParaRPr lang="en-US" altLang="en-US" sz="22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sz="2200" dirty="0">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3"/>
          <p:cNvSpPr/>
          <p:nvPr/>
        </p:nvSpPr>
        <p:spPr>
          <a:xfrm>
            <a:off x="7421048" y="1071801"/>
            <a:ext cx="4344838" cy="5786199"/>
          </a:xfrm>
          <a:prstGeom prst="rect">
            <a:avLst/>
          </a:prstGeom>
        </p:spPr>
        <p:txBody>
          <a:bodyPr wrap="square">
            <a:spAutoFit/>
          </a:bodyPr>
          <a:lstStyle/>
          <a:p>
            <a:pPr>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The use of the algorithm, we have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13 * 16 =  13 *2 * 16/2 =  2(13 * 8)</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13 * 8 =  13*2 * 8/2 = 2(13 * 4)</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13 * 4 =  13*2 * 4/2 = 2(13 * 2)</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13 * 2 = 13 *2 * 2/2 = 2(13 * 1) </a:t>
            </a:r>
          </a:p>
          <a:p>
            <a:pPr>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13 * 1 =  13 * (1 + 0) = 13 + 2(13*0/2).</a:t>
            </a:r>
          </a:p>
          <a:p>
            <a:pPr>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13 * 16 = 2(13 *8)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2(2(13 * 4))</a:t>
            </a:r>
          </a:p>
          <a:p>
            <a:pPr>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 2(2(2(13*2)))</a:t>
            </a:r>
          </a:p>
          <a:p>
            <a:pPr>
              <a:spcAft>
                <a:spcPts val="6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2(2(2(2(13*1))))</a:t>
            </a:r>
          </a:p>
          <a:p>
            <a:pPr>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 2(2(2(2(13*(1+0)))))</a:t>
            </a:r>
          </a:p>
          <a:p>
            <a:pPr>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 2(2(2(2(13+ 2(13*0/2)))))</a:t>
            </a:r>
          </a:p>
          <a:p>
            <a:pPr>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 2(2(2(2(13))))</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 2(2(2(26)))</a:t>
            </a:r>
          </a:p>
          <a:p>
            <a:pPr>
              <a:spcAft>
                <a:spcPts val="6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2(2(52))</a:t>
            </a:r>
          </a:p>
          <a:p>
            <a:pPr>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 2(104)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208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1CFDEA19-E47A-4A21-9B34-6CE14849F1E9}"/>
              </a:ext>
            </a:extLst>
          </p:cNvPr>
          <p:cNvSpPr txBox="1"/>
          <p:nvPr/>
        </p:nvSpPr>
        <p:spPr>
          <a:xfrm>
            <a:off x="1493520" y="1978570"/>
            <a:ext cx="2250790" cy="369332"/>
          </a:xfrm>
          <a:prstGeom prst="rect">
            <a:avLst/>
          </a:prstGeom>
          <a:noFill/>
        </p:spPr>
        <p:txBody>
          <a:bodyPr wrap="square" rtlCol="0">
            <a:spAutoFit/>
          </a:bodyPr>
          <a:lstStyle/>
          <a:p>
            <a:r>
              <a:rPr lang="en-US" dirty="0"/>
              <a:t>Computed by hands</a:t>
            </a:r>
          </a:p>
        </p:txBody>
      </p:sp>
      <p:pic>
        <p:nvPicPr>
          <p:cNvPr id="8" name="Picture 2" descr="Image result for smiley face images">
            <a:extLst>
              <a:ext uri="{FF2B5EF4-FFF2-40B4-BE49-F238E27FC236}">
                <a16:creationId xmlns:a16="http://schemas.microsoft.com/office/drawing/2014/main" id="{E72B7E7B-31B2-482E-B0BD-7A02B7A372F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42751">
            <a:off x="609600" y="1915388"/>
            <a:ext cx="540688" cy="392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854194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787078" y="2365829"/>
          <a:ext cx="6435524" cy="3749452"/>
        </p:xfrm>
        <a:graphic>
          <a:graphicData uri="http://schemas.openxmlformats.org/drawingml/2006/table">
            <a:tbl>
              <a:tblPr firstRow="1" firstCol="1" bandRow="1">
                <a:tableStyleId>{5C22544A-7EE6-4342-B048-85BDC9FD1C3A}</a:tableStyleId>
              </a:tblPr>
              <a:tblGrid>
                <a:gridCol w="1304648">
                  <a:extLst>
                    <a:ext uri="{9D8B030D-6E8A-4147-A177-3AD203B41FA5}">
                      <a16:colId xmlns:a16="http://schemas.microsoft.com/office/drawing/2014/main" val="20000"/>
                    </a:ext>
                  </a:extLst>
                </a:gridCol>
                <a:gridCol w="1381389">
                  <a:extLst>
                    <a:ext uri="{9D8B030D-6E8A-4147-A177-3AD203B41FA5}">
                      <a16:colId xmlns:a16="http://schemas.microsoft.com/office/drawing/2014/main" val="20001"/>
                    </a:ext>
                  </a:extLst>
                </a:gridCol>
                <a:gridCol w="1907634">
                  <a:extLst>
                    <a:ext uri="{9D8B030D-6E8A-4147-A177-3AD203B41FA5}">
                      <a16:colId xmlns:a16="http://schemas.microsoft.com/office/drawing/2014/main" val="20002"/>
                    </a:ext>
                  </a:extLst>
                </a:gridCol>
                <a:gridCol w="1841853">
                  <a:extLst>
                    <a:ext uri="{9D8B030D-6E8A-4147-A177-3AD203B41FA5}">
                      <a16:colId xmlns:a16="http://schemas.microsoft.com/office/drawing/2014/main" val="20003"/>
                    </a:ext>
                  </a:extLst>
                </a:gridCol>
              </a:tblGrid>
              <a:tr h="535636">
                <a:tc>
                  <a:txBody>
                    <a:bodyPr/>
                    <a:lstStyle/>
                    <a:p>
                      <a:pPr marL="0" marR="0" algn="ctr">
                        <a:lnSpc>
                          <a:spcPct val="150000"/>
                        </a:lnSpc>
                        <a:spcBef>
                          <a:spcPts val="0"/>
                        </a:spcBef>
                        <a:spcAft>
                          <a:spcPts val="0"/>
                        </a:spcAft>
                      </a:pPr>
                      <a:r>
                        <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50000"/>
                        </a:lnSpc>
                        <a:spcBef>
                          <a:spcPts val="0"/>
                        </a:spcBef>
                        <a:spcAft>
                          <a:spcPts val="0"/>
                        </a:spcAft>
                      </a:pPr>
                      <a:r>
                        <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07000"/>
                        </a:lnSpc>
                        <a:spcBef>
                          <a:spcPts val="0"/>
                        </a:spcBef>
                        <a:spcAft>
                          <a:spcPts val="0"/>
                        </a:spcAft>
                      </a:pP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07000"/>
                        </a:lnSpc>
                        <a:spcBef>
                          <a:spcPts val="0"/>
                        </a:spcBef>
                        <a:spcAft>
                          <a:spcPts val="0"/>
                        </a:spcAft>
                      </a:pPr>
                      <a:r>
                        <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1101*10000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107687257"/>
                  </a:ext>
                </a:extLst>
              </a:tr>
              <a:tr h="535636">
                <a:tc>
                  <a:txBody>
                    <a:bodyPr/>
                    <a:lstStyle/>
                    <a:p>
                      <a:pPr marL="0" marR="0" algn="r">
                        <a:lnSpc>
                          <a:spcPct val="150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10000</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50000"/>
                        </a:lnSpc>
                        <a:spcBef>
                          <a:spcPts val="0"/>
                        </a:spcBef>
                        <a:spcAft>
                          <a:spcPts val="0"/>
                        </a:spcAft>
                      </a:pPr>
                      <a:r>
                        <a:rPr lang="en-US" sz="2200" b="0" strike="sngStrike" baseline="0" dirty="0">
                          <a:solidFill>
                            <a:schemeClr val="tx1"/>
                          </a:solidFill>
                          <a:effectLst/>
                          <a:latin typeface="Times New Roman" panose="02020603050405020304" pitchFamily="18" charset="0"/>
                          <a:cs typeface="Times New Roman" panose="02020603050405020304" pitchFamily="18" charset="0"/>
                        </a:rPr>
                        <a:t>1101</a:t>
                      </a:r>
                      <a:endParaRPr lang="en-US" sz="2200" b="0" strike="sngStrike" baseline="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07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(strike out)</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07000"/>
                        </a:lnSpc>
                        <a:spcBef>
                          <a:spcPts val="0"/>
                        </a:spcBef>
                        <a:spcAft>
                          <a:spcPts val="0"/>
                        </a:spcAft>
                      </a:pPr>
                      <a:r>
                        <a:rPr lang="en-US" sz="2200" b="0" strike="noStrike" baseline="0" dirty="0">
                          <a:solidFill>
                            <a:schemeClr val="tx1"/>
                          </a:solidFill>
                          <a:effectLst/>
                          <a:latin typeface="Times New Roman" panose="02020603050405020304" pitchFamily="18" charset="0"/>
                          <a:cs typeface="Times New Roman" panose="02020603050405020304" pitchFamily="18" charset="0"/>
                        </a:rPr>
                        <a:t>0000</a:t>
                      </a:r>
                      <a:endParaRPr lang="en-US" sz="2200" b="0" strike="noStrike" baseline="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535636">
                <a:tc>
                  <a:txBody>
                    <a:bodyPr/>
                    <a:lstStyle/>
                    <a:p>
                      <a:pPr marL="0" marR="0" algn="r">
                        <a:lnSpc>
                          <a:spcPct val="150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1000</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50000"/>
                        </a:lnSpc>
                        <a:spcBef>
                          <a:spcPts val="0"/>
                        </a:spcBef>
                        <a:spcAft>
                          <a:spcPts val="0"/>
                        </a:spcAft>
                      </a:pPr>
                      <a:r>
                        <a:rPr lang="en-US" sz="2200" b="0" strike="sngStrike" baseline="0" dirty="0">
                          <a:solidFill>
                            <a:schemeClr val="tx1"/>
                          </a:solidFill>
                          <a:effectLst/>
                          <a:latin typeface="Times New Roman" panose="02020603050405020304" pitchFamily="18" charset="0"/>
                          <a:cs typeface="Times New Roman" panose="02020603050405020304" pitchFamily="18" charset="0"/>
                        </a:rPr>
                        <a:t>11010</a:t>
                      </a:r>
                      <a:endParaRPr lang="en-US" sz="2200" b="0" strike="sngStrike" baseline="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07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(strike out)</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07000"/>
                        </a:lnSpc>
                        <a:spcBef>
                          <a:spcPts val="0"/>
                        </a:spcBef>
                        <a:spcAft>
                          <a:spcPts val="0"/>
                        </a:spcAft>
                      </a:pPr>
                      <a:r>
                        <a:rPr lang="en-US" sz="2200" b="0" strike="noStrike" baseline="0" dirty="0">
                          <a:solidFill>
                            <a:schemeClr val="tx1"/>
                          </a:solidFill>
                          <a:effectLst/>
                          <a:latin typeface="Times New Roman" panose="02020603050405020304" pitchFamily="18" charset="0"/>
                          <a:cs typeface="Times New Roman" panose="02020603050405020304" pitchFamily="18" charset="0"/>
                        </a:rPr>
                        <a:t>0000</a:t>
                      </a:r>
                      <a:r>
                        <a:rPr lang="en-US" sz="2200" b="0" strike="noStrike" baseline="0" dirty="0">
                          <a:solidFill>
                            <a:srgbClr val="0000FF"/>
                          </a:solidFill>
                          <a:effectLst/>
                          <a:latin typeface="Times New Roman" panose="02020603050405020304" pitchFamily="18" charset="0"/>
                          <a:cs typeface="Times New Roman" panose="02020603050405020304" pitchFamily="18" charset="0"/>
                        </a:rPr>
                        <a:t>0</a:t>
                      </a:r>
                      <a:endParaRPr lang="en-US" sz="2200" b="0" strike="noStrike" baseline="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1"/>
                  </a:ext>
                </a:extLst>
              </a:tr>
              <a:tr h="535636">
                <a:tc>
                  <a:txBody>
                    <a:bodyPr/>
                    <a:lstStyle/>
                    <a:p>
                      <a:pPr marL="0" marR="0" algn="r">
                        <a:lnSpc>
                          <a:spcPct val="150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100</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50000"/>
                        </a:lnSpc>
                        <a:spcBef>
                          <a:spcPts val="0"/>
                        </a:spcBef>
                        <a:spcAft>
                          <a:spcPts val="0"/>
                        </a:spcAft>
                      </a:pPr>
                      <a:r>
                        <a:rPr lang="en-US" sz="2200" b="0" strike="sngStrike" baseline="0" dirty="0">
                          <a:solidFill>
                            <a:schemeClr val="tx1"/>
                          </a:solidFill>
                          <a:effectLst/>
                          <a:latin typeface="Times New Roman" panose="02020603050405020304" pitchFamily="18" charset="0"/>
                          <a:cs typeface="Times New Roman" panose="02020603050405020304" pitchFamily="18" charset="0"/>
                        </a:rPr>
                        <a:t>110100</a:t>
                      </a:r>
                      <a:endParaRPr lang="en-US" sz="2200" b="0" strike="sngStrike" baseline="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(strike out)</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07000"/>
                        </a:lnSpc>
                        <a:spcBef>
                          <a:spcPts val="0"/>
                        </a:spcBef>
                        <a:spcAft>
                          <a:spcPts val="0"/>
                        </a:spcAft>
                      </a:pPr>
                      <a:r>
                        <a:rPr lang="en-US" sz="2200" b="0" strike="noStrike" baseline="0" dirty="0">
                          <a:solidFill>
                            <a:schemeClr val="tx1"/>
                          </a:solidFill>
                          <a:effectLst/>
                          <a:latin typeface="Times New Roman" panose="02020603050405020304" pitchFamily="18" charset="0"/>
                          <a:cs typeface="Times New Roman" panose="02020603050405020304" pitchFamily="18" charset="0"/>
                        </a:rPr>
                        <a:t>0000</a:t>
                      </a:r>
                      <a:r>
                        <a:rPr lang="en-US" sz="2200" b="0" strike="noStrike" baseline="0" dirty="0">
                          <a:solidFill>
                            <a:srgbClr val="0000FF"/>
                          </a:solidFill>
                          <a:effectLst/>
                          <a:latin typeface="Times New Roman" panose="02020603050405020304" pitchFamily="18" charset="0"/>
                          <a:cs typeface="Times New Roman" panose="02020603050405020304" pitchFamily="18" charset="0"/>
                        </a:rPr>
                        <a:t>00</a:t>
                      </a:r>
                      <a:endParaRPr lang="en-US" sz="2200" b="0" strike="noStrike" baseline="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535636">
                <a:tc>
                  <a:txBody>
                    <a:bodyPr/>
                    <a:lstStyle/>
                    <a:p>
                      <a:pPr marL="0" marR="0" algn="r">
                        <a:lnSpc>
                          <a:spcPct val="150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10</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50000"/>
                        </a:lnSpc>
                        <a:spcBef>
                          <a:spcPts val="0"/>
                        </a:spcBef>
                        <a:spcAft>
                          <a:spcPts val="0"/>
                        </a:spcAft>
                      </a:pPr>
                      <a:r>
                        <a:rPr lang="en-US" sz="2200" b="0" strike="sngStrike" baseline="0" dirty="0">
                          <a:solidFill>
                            <a:schemeClr val="tx1"/>
                          </a:solidFill>
                          <a:effectLst/>
                          <a:latin typeface="Times New Roman" panose="02020603050405020304" pitchFamily="18" charset="0"/>
                          <a:cs typeface="Times New Roman" panose="02020603050405020304" pitchFamily="18" charset="0"/>
                        </a:rPr>
                        <a:t>1101000</a:t>
                      </a:r>
                      <a:endParaRPr lang="en-US" sz="2200" b="0" strike="sngStrike" baseline="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50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(strike out)</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50000"/>
                        </a:lnSpc>
                        <a:spcBef>
                          <a:spcPts val="0"/>
                        </a:spcBef>
                        <a:spcAft>
                          <a:spcPts val="0"/>
                        </a:spcAft>
                      </a:pPr>
                      <a:r>
                        <a:rPr lang="en-US" sz="2200" b="0" strike="noStrike" baseline="0" dirty="0">
                          <a:solidFill>
                            <a:schemeClr val="tx1"/>
                          </a:solidFill>
                          <a:effectLst/>
                          <a:latin typeface="Times New Roman" panose="02020603050405020304" pitchFamily="18" charset="0"/>
                          <a:cs typeface="Times New Roman" panose="02020603050405020304" pitchFamily="18" charset="0"/>
                        </a:rPr>
                        <a:t>0000</a:t>
                      </a:r>
                      <a:r>
                        <a:rPr lang="en-US" sz="2200" b="0" strike="noStrike" baseline="0" dirty="0">
                          <a:solidFill>
                            <a:srgbClr val="0000FF"/>
                          </a:solidFill>
                          <a:effectLst/>
                          <a:latin typeface="Times New Roman" panose="02020603050405020304" pitchFamily="18" charset="0"/>
                          <a:cs typeface="Times New Roman" panose="02020603050405020304" pitchFamily="18" charset="0"/>
                        </a:rPr>
                        <a:t>000</a:t>
                      </a:r>
                      <a:endParaRPr lang="en-US" sz="2200" b="0" strike="noStrike" baseline="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3"/>
                  </a:ext>
                </a:extLst>
              </a:tr>
              <a:tr h="535636">
                <a:tc>
                  <a:txBody>
                    <a:bodyPr/>
                    <a:lstStyle/>
                    <a:p>
                      <a:pPr marL="0" marR="0" algn="r">
                        <a:lnSpc>
                          <a:spcPct val="150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1</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50000"/>
                        </a:lnSpc>
                        <a:spcBef>
                          <a:spcPts val="0"/>
                        </a:spcBef>
                        <a:spcAft>
                          <a:spcPts val="0"/>
                        </a:spcAft>
                      </a:pPr>
                      <a:r>
                        <a:rPr lang="en-US" sz="2200" b="0" dirty="0">
                          <a:solidFill>
                            <a:srgbClr val="0000FF"/>
                          </a:solidFill>
                          <a:effectLst/>
                          <a:latin typeface="Times New Roman" panose="02020603050405020304" pitchFamily="18" charset="0"/>
                          <a:cs typeface="Times New Roman" panose="02020603050405020304" pitchFamily="18" charset="0"/>
                        </a:rPr>
                        <a:t>11010000</a:t>
                      </a:r>
                      <a:endParaRPr lang="en-US" sz="2200" b="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50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 </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50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1101</a:t>
                      </a:r>
                      <a:r>
                        <a:rPr lang="en-US" sz="2200" b="0" dirty="0">
                          <a:solidFill>
                            <a:srgbClr val="0000FF"/>
                          </a:solidFill>
                          <a:effectLst/>
                          <a:latin typeface="Times New Roman" panose="02020603050405020304" pitchFamily="18" charset="0"/>
                          <a:cs typeface="Times New Roman" panose="02020603050405020304" pitchFamily="18" charset="0"/>
                        </a:rPr>
                        <a:t>0000</a:t>
                      </a:r>
                      <a:endParaRPr lang="en-US" sz="2200" b="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4"/>
                  </a:ext>
                </a:extLst>
              </a:tr>
              <a:tr h="535636">
                <a:tc>
                  <a:txBody>
                    <a:bodyPr/>
                    <a:lstStyle/>
                    <a:p>
                      <a:pPr marL="0" marR="0" algn="ctr">
                        <a:lnSpc>
                          <a:spcPct val="150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50000"/>
                        </a:lnSpc>
                        <a:spcBef>
                          <a:spcPts val="0"/>
                        </a:spcBef>
                        <a:spcAft>
                          <a:spcPts val="0"/>
                        </a:spcAft>
                      </a:pPr>
                      <a:r>
                        <a:rPr lang="en-US" sz="2200" b="0" dirty="0">
                          <a:solidFill>
                            <a:srgbClr val="0000FF"/>
                          </a:solidFill>
                          <a:effectLst/>
                          <a:latin typeface="Times New Roman" panose="02020603050405020304" pitchFamily="18" charset="0"/>
                          <a:cs typeface="Times New Roman" panose="02020603050405020304" pitchFamily="18" charset="0"/>
                        </a:rPr>
                        <a:t>11010000</a:t>
                      </a:r>
                      <a:endParaRPr lang="en-US" sz="2200" b="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50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(answer 208)</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50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11010000</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5"/>
                  </a:ext>
                </a:extLst>
              </a:tr>
            </a:tbl>
          </a:graphicData>
        </a:graphic>
      </p:graphicFrame>
      <p:sp>
        <p:nvSpPr>
          <p:cNvPr id="3" name="Rectangle 1"/>
          <p:cNvSpPr>
            <a:spLocks noChangeArrowheads="1"/>
          </p:cNvSpPr>
          <p:nvPr/>
        </p:nvSpPr>
        <p:spPr bwMode="auto">
          <a:xfrm>
            <a:off x="1296751" y="339637"/>
            <a:ext cx="929244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Example</a:t>
            </a: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0.8:    Let x = 13 and y = 16. Find x * y. (13 = 1101, 16 = 10000)</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altLang="en-US" sz="2200" dirty="0">
                <a:latin typeface="Times New Roman" panose="02020603050405020304" pitchFamily="18" charset="0"/>
                <a:ea typeface="Calibri" panose="020F0502020204030204" pitchFamily="34" charset="0"/>
                <a:cs typeface="Times New Roman" panose="02020603050405020304" pitchFamily="18" charset="0"/>
              </a:rPr>
              <a:t>(13 = 1101, 16 = 10000)</a:t>
            </a:r>
            <a:endParaRPr lang="en-US" altLang="en-US" sz="22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sz="2200" dirty="0">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3"/>
          <p:cNvSpPr/>
          <p:nvPr/>
        </p:nvSpPr>
        <p:spPr>
          <a:xfrm>
            <a:off x="7421048" y="1071801"/>
            <a:ext cx="4344838" cy="5786199"/>
          </a:xfrm>
          <a:prstGeom prst="rect">
            <a:avLst/>
          </a:prstGeom>
        </p:spPr>
        <p:txBody>
          <a:bodyPr wrap="square">
            <a:spAutoFit/>
          </a:bodyPr>
          <a:lstStyle/>
          <a:p>
            <a:pPr>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The use of the algorithm, we have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13 * 16 =  13 *2 * 16/2 =  2(13 * 8)</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13 * 8 =  13*2 * 8/2 = 2(13 * 4)</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13 * 4 =  13*2 * 4/2 = 2(13 * 2)</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13 * 2 = 13 *2 * 2/2 = 2(13 * 1) </a:t>
            </a:r>
          </a:p>
          <a:p>
            <a:pPr>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13 * 1 =  13 * (1 + 0) = 13 + 2(13*0/2).</a:t>
            </a:r>
          </a:p>
          <a:p>
            <a:pPr>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13 * 16 = 2(13 *8)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2(2(13 * 4))</a:t>
            </a:r>
          </a:p>
          <a:p>
            <a:pPr>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 2(2(2(13*2)))</a:t>
            </a:r>
          </a:p>
          <a:p>
            <a:pPr>
              <a:spcAft>
                <a:spcPts val="6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2(2(2(2(13*1))))</a:t>
            </a:r>
          </a:p>
          <a:p>
            <a:pPr>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 2(2(2(2(13*(1+0)))))</a:t>
            </a:r>
          </a:p>
          <a:p>
            <a:pPr>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 2(2(2(2(13+ 2(13*0/2)))))</a:t>
            </a:r>
          </a:p>
          <a:p>
            <a:pPr>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 2(2(2(2(13))))</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 2(2(2(26)))</a:t>
            </a:r>
          </a:p>
          <a:p>
            <a:pPr>
              <a:spcAft>
                <a:spcPts val="6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2(2(52))</a:t>
            </a:r>
          </a:p>
          <a:p>
            <a:pPr>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 2(104)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208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81D0B7D9-CD8B-47AB-8417-E4C1910904B0}"/>
              </a:ext>
            </a:extLst>
          </p:cNvPr>
          <p:cNvSpPr txBox="1"/>
          <p:nvPr/>
        </p:nvSpPr>
        <p:spPr>
          <a:xfrm>
            <a:off x="700367" y="1885036"/>
            <a:ext cx="3509025" cy="369332"/>
          </a:xfrm>
          <a:prstGeom prst="rect">
            <a:avLst/>
          </a:prstGeom>
          <a:noFill/>
        </p:spPr>
        <p:txBody>
          <a:bodyPr wrap="square" rtlCol="0">
            <a:spAutoFit/>
          </a:bodyPr>
          <a:lstStyle/>
          <a:p>
            <a:r>
              <a:rPr lang="en-US" dirty="0"/>
              <a:t>Computed by bit-representations</a:t>
            </a:r>
          </a:p>
        </p:txBody>
      </p:sp>
    </p:spTree>
    <p:extLst>
      <p:ext uri="{BB962C8B-B14F-4D97-AF65-F5344CB8AC3E}">
        <p14:creationId xmlns:p14="http://schemas.microsoft.com/office/powerpoint/2010/main" val="56974967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752354" y="2421347"/>
          <a:ext cx="5921761" cy="3219200"/>
        </p:xfrm>
        <a:graphic>
          <a:graphicData uri="http://schemas.openxmlformats.org/drawingml/2006/table">
            <a:tbl>
              <a:tblPr firstRow="1" firstCol="1" bandRow="1">
                <a:tableStyleId>{5C22544A-7EE6-4342-B048-85BDC9FD1C3A}</a:tableStyleId>
              </a:tblPr>
              <a:tblGrid>
                <a:gridCol w="1189984">
                  <a:extLst>
                    <a:ext uri="{9D8B030D-6E8A-4147-A177-3AD203B41FA5}">
                      <a16:colId xmlns:a16="http://schemas.microsoft.com/office/drawing/2014/main" val="20000"/>
                    </a:ext>
                  </a:extLst>
                </a:gridCol>
                <a:gridCol w="1305894">
                  <a:extLst>
                    <a:ext uri="{9D8B030D-6E8A-4147-A177-3AD203B41FA5}">
                      <a16:colId xmlns:a16="http://schemas.microsoft.com/office/drawing/2014/main" val="20001"/>
                    </a:ext>
                  </a:extLst>
                </a:gridCol>
                <a:gridCol w="1717307">
                  <a:extLst>
                    <a:ext uri="{9D8B030D-6E8A-4147-A177-3AD203B41FA5}">
                      <a16:colId xmlns:a16="http://schemas.microsoft.com/office/drawing/2014/main" val="20002"/>
                    </a:ext>
                  </a:extLst>
                </a:gridCol>
                <a:gridCol w="1708576">
                  <a:extLst>
                    <a:ext uri="{9D8B030D-6E8A-4147-A177-3AD203B41FA5}">
                      <a16:colId xmlns:a16="http://schemas.microsoft.com/office/drawing/2014/main" val="20003"/>
                    </a:ext>
                  </a:extLst>
                </a:gridCol>
              </a:tblGrid>
              <a:tr h="374444">
                <a:tc>
                  <a:txBody>
                    <a:bodyPr/>
                    <a:lstStyle/>
                    <a:p>
                      <a:pPr marL="0" marR="0" algn="ctr">
                        <a:lnSpc>
                          <a:spcPct val="150000"/>
                        </a:lnSpc>
                        <a:spcBef>
                          <a:spcPts val="0"/>
                        </a:spcBef>
                        <a:spcAft>
                          <a:spcPts val="0"/>
                        </a:spcAft>
                      </a:pPr>
                      <a:r>
                        <a:rPr lang="en-US" sz="20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50000"/>
                        </a:lnSpc>
                        <a:spcBef>
                          <a:spcPts val="0"/>
                        </a:spcBef>
                        <a:spcAft>
                          <a:spcPts val="0"/>
                        </a:spcAft>
                      </a:pPr>
                      <a:r>
                        <a:rPr lang="en-US" sz="20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07000"/>
                        </a:lnSpc>
                        <a:spcBef>
                          <a:spcPts val="0"/>
                        </a:spcBef>
                        <a:spcAft>
                          <a:spcPts val="0"/>
                        </a:spcAft>
                      </a:pPr>
                      <a:endParaRPr lang="en-US" sz="20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07000"/>
                        </a:lnSpc>
                        <a:spcBef>
                          <a:spcPts val="0"/>
                        </a:spcBef>
                        <a:spcAft>
                          <a:spcPts val="0"/>
                        </a:spcAft>
                      </a:pPr>
                      <a:r>
                        <a:rPr lang="en-US" sz="20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1101*100110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616496659"/>
                  </a:ext>
                </a:extLst>
              </a:tr>
              <a:tr h="374444">
                <a:tc>
                  <a:txBody>
                    <a:bodyPr/>
                    <a:lstStyle/>
                    <a:p>
                      <a:pPr marL="0" marR="0" algn="r">
                        <a:lnSpc>
                          <a:spcPct val="150000"/>
                        </a:lnSpc>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100110</a:t>
                      </a:r>
                      <a:endParaRPr lang="en-US" sz="20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50000"/>
                        </a:lnSpc>
                        <a:spcBef>
                          <a:spcPts val="0"/>
                        </a:spcBef>
                        <a:spcAft>
                          <a:spcPts val="0"/>
                        </a:spcAft>
                      </a:pPr>
                      <a:r>
                        <a:rPr lang="en-US" sz="2000" b="0" strike="sngStrike" baseline="0" dirty="0">
                          <a:solidFill>
                            <a:schemeClr val="tx1"/>
                          </a:solidFill>
                          <a:effectLst/>
                          <a:latin typeface="Times New Roman" panose="02020603050405020304" pitchFamily="18" charset="0"/>
                          <a:cs typeface="Times New Roman" panose="02020603050405020304" pitchFamily="18" charset="0"/>
                        </a:rPr>
                        <a:t>1101</a:t>
                      </a:r>
                      <a:endParaRPr lang="en-US" sz="2000" b="0" strike="sngStrike" baseline="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07000"/>
                        </a:lnSpc>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(strike out)</a:t>
                      </a:r>
                      <a:endParaRPr lang="en-US" sz="20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07000"/>
                        </a:lnSpc>
                        <a:spcBef>
                          <a:spcPts val="0"/>
                        </a:spcBef>
                        <a:spcAft>
                          <a:spcPts val="0"/>
                        </a:spcAft>
                      </a:pPr>
                      <a:r>
                        <a:rPr lang="en-US" sz="2000" b="0" strike="noStrike" baseline="0" dirty="0">
                          <a:solidFill>
                            <a:schemeClr val="tx1"/>
                          </a:solidFill>
                          <a:effectLst/>
                          <a:latin typeface="Times New Roman" panose="02020603050405020304" pitchFamily="18" charset="0"/>
                          <a:cs typeface="Times New Roman" panose="02020603050405020304" pitchFamily="18" charset="0"/>
                        </a:rPr>
                        <a:t>0000</a:t>
                      </a:r>
                      <a:endParaRPr lang="en-US" sz="2000" b="0" strike="noStrike" baseline="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374444">
                <a:tc>
                  <a:txBody>
                    <a:bodyPr/>
                    <a:lstStyle/>
                    <a:p>
                      <a:pPr marL="0" marR="0" algn="r">
                        <a:lnSpc>
                          <a:spcPct val="150000"/>
                        </a:lnSpc>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10011</a:t>
                      </a:r>
                      <a:endParaRPr lang="en-US" sz="20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50000"/>
                        </a:lnSpc>
                        <a:spcBef>
                          <a:spcPts val="0"/>
                        </a:spcBef>
                        <a:spcAft>
                          <a:spcPts val="0"/>
                        </a:spcAft>
                      </a:pPr>
                      <a:r>
                        <a:rPr lang="en-US" sz="2000" b="0" dirty="0">
                          <a:solidFill>
                            <a:srgbClr val="0000FF"/>
                          </a:solidFill>
                          <a:effectLst/>
                          <a:latin typeface="Times New Roman" panose="02020603050405020304" pitchFamily="18" charset="0"/>
                          <a:cs typeface="Times New Roman" panose="02020603050405020304" pitchFamily="18" charset="0"/>
                        </a:rPr>
                        <a:t>11010</a:t>
                      </a:r>
                      <a:endParaRPr lang="en-US" sz="2000" b="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07000"/>
                        </a:lnSpc>
                        <a:spcBef>
                          <a:spcPts val="0"/>
                        </a:spcBef>
                        <a:spcAft>
                          <a:spcPts val="0"/>
                        </a:spcAft>
                      </a:pPr>
                      <a:r>
                        <a:rPr lang="en-US" sz="2000" b="0">
                          <a:solidFill>
                            <a:schemeClr val="tx1"/>
                          </a:solidFill>
                          <a:effectLst/>
                          <a:latin typeface="Times New Roman" panose="02020603050405020304" pitchFamily="18" charset="0"/>
                          <a:cs typeface="Times New Roman" panose="02020603050405020304" pitchFamily="18" charset="0"/>
                        </a:rPr>
                        <a:t> </a:t>
                      </a:r>
                      <a:endParaRPr lang="en-US" sz="20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07000"/>
                        </a:lnSpc>
                        <a:spcBef>
                          <a:spcPts val="0"/>
                        </a:spcBef>
                        <a:spcAft>
                          <a:spcPts val="0"/>
                        </a:spcAft>
                      </a:pPr>
                      <a:r>
                        <a:rPr lang="en-US" sz="2000" b="0">
                          <a:solidFill>
                            <a:schemeClr val="tx1"/>
                          </a:solidFill>
                          <a:effectLst/>
                          <a:latin typeface="Times New Roman" panose="02020603050405020304" pitchFamily="18" charset="0"/>
                          <a:cs typeface="Times New Roman" panose="02020603050405020304" pitchFamily="18" charset="0"/>
                        </a:rPr>
                        <a:t>11010</a:t>
                      </a:r>
                      <a:endParaRPr lang="en-US" sz="20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1"/>
                  </a:ext>
                </a:extLst>
              </a:tr>
              <a:tr h="374444">
                <a:tc>
                  <a:txBody>
                    <a:bodyPr/>
                    <a:lstStyle/>
                    <a:p>
                      <a:pPr marL="0" marR="0" algn="r">
                        <a:lnSpc>
                          <a:spcPct val="150000"/>
                        </a:lnSpc>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1001</a:t>
                      </a:r>
                      <a:endParaRPr lang="en-US" sz="20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50000"/>
                        </a:lnSpc>
                        <a:spcBef>
                          <a:spcPts val="0"/>
                        </a:spcBef>
                        <a:spcAft>
                          <a:spcPts val="0"/>
                        </a:spcAft>
                      </a:pPr>
                      <a:r>
                        <a:rPr lang="en-US" sz="2000" b="0" dirty="0">
                          <a:solidFill>
                            <a:srgbClr val="0000FF"/>
                          </a:solidFill>
                          <a:effectLst/>
                          <a:latin typeface="Times New Roman" panose="02020603050405020304" pitchFamily="18" charset="0"/>
                          <a:cs typeface="Times New Roman" panose="02020603050405020304" pitchFamily="18" charset="0"/>
                        </a:rPr>
                        <a:t>110100</a:t>
                      </a:r>
                      <a:endParaRPr lang="en-US" sz="2000" b="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07000"/>
                        </a:lnSpc>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 </a:t>
                      </a:r>
                      <a:endParaRPr lang="en-US" sz="20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07000"/>
                        </a:lnSpc>
                        <a:spcBef>
                          <a:spcPts val="0"/>
                        </a:spcBef>
                        <a:spcAft>
                          <a:spcPts val="0"/>
                        </a:spcAft>
                      </a:pPr>
                      <a:r>
                        <a:rPr lang="en-US" sz="2000" b="0">
                          <a:solidFill>
                            <a:schemeClr val="tx1"/>
                          </a:solidFill>
                          <a:effectLst/>
                          <a:latin typeface="Times New Roman" panose="02020603050405020304" pitchFamily="18" charset="0"/>
                          <a:cs typeface="Times New Roman" panose="02020603050405020304" pitchFamily="18" charset="0"/>
                        </a:rPr>
                        <a:t>110100</a:t>
                      </a:r>
                      <a:endParaRPr lang="en-US" sz="20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374444">
                <a:tc>
                  <a:txBody>
                    <a:bodyPr/>
                    <a:lstStyle/>
                    <a:p>
                      <a:pPr marL="0" marR="0" algn="r">
                        <a:lnSpc>
                          <a:spcPct val="150000"/>
                        </a:lnSpc>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100</a:t>
                      </a:r>
                      <a:endParaRPr lang="en-US" sz="20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07000"/>
                        </a:lnSpc>
                        <a:spcBef>
                          <a:spcPts val="0"/>
                        </a:spcBef>
                        <a:spcAft>
                          <a:spcPts val="0"/>
                        </a:spcAft>
                      </a:pPr>
                      <a:r>
                        <a:rPr lang="en-US" sz="2000" b="0" strike="sngStrike" baseline="0" dirty="0">
                          <a:solidFill>
                            <a:schemeClr val="tx1"/>
                          </a:solidFill>
                          <a:effectLst/>
                          <a:latin typeface="Times New Roman" panose="02020603050405020304" pitchFamily="18" charset="0"/>
                          <a:cs typeface="Times New Roman" panose="02020603050405020304" pitchFamily="18" charset="0"/>
                        </a:rPr>
                        <a:t>0000000</a:t>
                      </a:r>
                      <a:endParaRPr lang="en-US" sz="2000" b="0" strike="sngStrike" baseline="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07000"/>
                        </a:lnSpc>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(strike out)</a:t>
                      </a:r>
                      <a:endParaRPr lang="en-US" sz="20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07000"/>
                        </a:lnSpc>
                        <a:spcBef>
                          <a:spcPts val="0"/>
                        </a:spcBef>
                        <a:spcAft>
                          <a:spcPts val="0"/>
                        </a:spcAft>
                      </a:pPr>
                      <a:r>
                        <a:rPr lang="en-US" sz="2000" b="0" strike="noStrike" baseline="0" dirty="0">
                          <a:solidFill>
                            <a:schemeClr val="tx1"/>
                          </a:solidFill>
                          <a:effectLst/>
                          <a:latin typeface="Times New Roman" panose="02020603050405020304" pitchFamily="18" charset="0"/>
                          <a:cs typeface="Times New Roman" panose="02020603050405020304" pitchFamily="18" charset="0"/>
                        </a:rPr>
                        <a:t>0000000</a:t>
                      </a:r>
                      <a:endParaRPr lang="en-US" sz="2000" b="0" strike="noStrike" baseline="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3"/>
                  </a:ext>
                </a:extLst>
              </a:tr>
              <a:tr h="374444">
                <a:tc>
                  <a:txBody>
                    <a:bodyPr/>
                    <a:lstStyle/>
                    <a:p>
                      <a:pPr marL="0" marR="0" algn="r">
                        <a:lnSpc>
                          <a:spcPct val="150000"/>
                        </a:lnSpc>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10</a:t>
                      </a:r>
                      <a:endParaRPr lang="en-US" sz="20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50000"/>
                        </a:lnSpc>
                        <a:spcBef>
                          <a:spcPts val="0"/>
                        </a:spcBef>
                        <a:spcAft>
                          <a:spcPts val="0"/>
                        </a:spcAft>
                      </a:pPr>
                      <a:r>
                        <a:rPr lang="en-US" sz="2000" b="0" strike="sngStrike" baseline="0" dirty="0">
                          <a:solidFill>
                            <a:schemeClr val="tx1"/>
                          </a:solidFill>
                          <a:effectLst/>
                          <a:latin typeface="Times New Roman" panose="02020603050405020304" pitchFamily="18" charset="0"/>
                          <a:cs typeface="Times New Roman" panose="02020603050405020304" pitchFamily="18" charset="0"/>
                        </a:rPr>
                        <a:t>00000000</a:t>
                      </a:r>
                      <a:endParaRPr lang="en-US" sz="2000" b="0" strike="sngStrike" baseline="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50000"/>
                        </a:lnSpc>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(strike out)</a:t>
                      </a:r>
                      <a:endParaRPr lang="en-US" sz="20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50000"/>
                        </a:lnSpc>
                        <a:spcBef>
                          <a:spcPts val="0"/>
                        </a:spcBef>
                        <a:spcAft>
                          <a:spcPts val="0"/>
                        </a:spcAft>
                      </a:pPr>
                      <a:r>
                        <a:rPr lang="en-US" sz="2000" b="0" strike="noStrike" baseline="0" dirty="0">
                          <a:solidFill>
                            <a:schemeClr val="tx1"/>
                          </a:solidFill>
                          <a:effectLst/>
                          <a:latin typeface="Times New Roman" panose="02020603050405020304" pitchFamily="18" charset="0"/>
                          <a:cs typeface="Times New Roman" panose="02020603050405020304" pitchFamily="18" charset="0"/>
                        </a:rPr>
                        <a:t>00000000</a:t>
                      </a:r>
                      <a:endParaRPr lang="en-US" sz="2000" b="0" strike="noStrike" baseline="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4"/>
                  </a:ext>
                </a:extLst>
              </a:tr>
              <a:tr h="374444">
                <a:tc>
                  <a:txBody>
                    <a:bodyPr/>
                    <a:lstStyle/>
                    <a:p>
                      <a:pPr marL="0" marR="0" algn="r">
                        <a:lnSpc>
                          <a:spcPct val="150000"/>
                        </a:lnSpc>
                        <a:spcBef>
                          <a:spcPts val="0"/>
                        </a:spcBef>
                        <a:spcAft>
                          <a:spcPts val="0"/>
                        </a:spcAft>
                      </a:pPr>
                      <a:r>
                        <a:rPr lang="en-US" sz="2000" b="0">
                          <a:solidFill>
                            <a:schemeClr val="tx1"/>
                          </a:solidFill>
                          <a:effectLst/>
                          <a:latin typeface="Times New Roman" panose="02020603050405020304" pitchFamily="18" charset="0"/>
                          <a:cs typeface="Times New Roman" panose="02020603050405020304" pitchFamily="18" charset="0"/>
                        </a:rPr>
                        <a:t>1</a:t>
                      </a:r>
                      <a:endParaRPr lang="en-US" sz="20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50000"/>
                        </a:lnSpc>
                        <a:spcBef>
                          <a:spcPts val="0"/>
                        </a:spcBef>
                        <a:spcAft>
                          <a:spcPts val="0"/>
                        </a:spcAft>
                      </a:pPr>
                      <a:r>
                        <a:rPr lang="en-US" sz="2000" b="0" dirty="0">
                          <a:solidFill>
                            <a:srgbClr val="0000FF"/>
                          </a:solidFill>
                          <a:effectLst/>
                          <a:latin typeface="Times New Roman" panose="02020603050405020304" pitchFamily="18" charset="0"/>
                          <a:cs typeface="Times New Roman" panose="02020603050405020304" pitchFamily="18" charset="0"/>
                        </a:rPr>
                        <a:t>110100000</a:t>
                      </a:r>
                      <a:endParaRPr lang="en-US" sz="2000" b="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50000"/>
                        </a:lnSpc>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 </a:t>
                      </a:r>
                      <a:endParaRPr lang="en-US" sz="20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50000"/>
                        </a:lnSpc>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110100000</a:t>
                      </a:r>
                      <a:endParaRPr lang="en-US" sz="20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5"/>
                  </a:ext>
                </a:extLst>
              </a:tr>
              <a:tr h="374444">
                <a:tc>
                  <a:txBody>
                    <a:bodyPr/>
                    <a:lstStyle/>
                    <a:p>
                      <a:pPr marL="0" marR="0" algn="ctr">
                        <a:lnSpc>
                          <a:spcPct val="150000"/>
                        </a:lnSpc>
                        <a:spcBef>
                          <a:spcPts val="0"/>
                        </a:spcBef>
                        <a:spcAft>
                          <a:spcPts val="0"/>
                        </a:spcAft>
                      </a:pPr>
                      <a:r>
                        <a:rPr lang="en-US" sz="2000" b="0">
                          <a:solidFill>
                            <a:schemeClr val="tx1"/>
                          </a:solidFill>
                          <a:effectLst/>
                          <a:latin typeface="Times New Roman" panose="02020603050405020304" pitchFamily="18" charset="0"/>
                          <a:cs typeface="Times New Roman" panose="02020603050405020304" pitchFamily="18" charset="0"/>
                        </a:rPr>
                        <a:t> </a:t>
                      </a:r>
                      <a:endParaRPr lang="en-US" sz="20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50000"/>
                        </a:lnSpc>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111101110</a:t>
                      </a:r>
                      <a:endParaRPr lang="en-US" sz="20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000" b="0" dirty="0">
                          <a:solidFill>
                            <a:schemeClr val="tx1"/>
                          </a:solidFill>
                          <a:effectLst/>
                          <a:latin typeface="Times New Roman" panose="02020603050405020304" pitchFamily="18" charset="0"/>
                          <a:cs typeface="Times New Roman" panose="02020603050405020304" pitchFamily="18" charset="0"/>
                        </a:rPr>
                        <a:t>(answer 494)</a:t>
                      </a:r>
                      <a:endParaRPr lang="en-US" sz="20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50000"/>
                        </a:lnSpc>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111101110</a:t>
                      </a:r>
                      <a:endParaRPr lang="en-US" sz="20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6"/>
                  </a:ext>
                </a:extLst>
              </a:tr>
            </a:tbl>
          </a:graphicData>
        </a:graphic>
      </p:graphicFrame>
      <p:sp>
        <p:nvSpPr>
          <p:cNvPr id="3" name="Rectangle 1"/>
          <p:cNvSpPr>
            <a:spLocks noChangeArrowheads="1"/>
          </p:cNvSpPr>
          <p:nvPr/>
        </p:nvSpPr>
        <p:spPr bwMode="auto">
          <a:xfrm>
            <a:off x="1457864" y="1137934"/>
            <a:ext cx="9325155"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Example</a:t>
            </a:r>
            <a:r>
              <a:rPr kumimoji="0" lang="en-US" altLang="en-US" sz="2200" b="0" i="0" u="none" strike="noStrike" cap="none" normalizeH="0" baseline="0" dirty="0">
                <a:ln>
                  <a:noFill/>
                </a:ln>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 0.9:    Let x = 13 and y = 38. Find x * y.  (13 = 1101, 38 = 100110)</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3"/>
          <p:cNvSpPr/>
          <p:nvPr/>
        </p:nvSpPr>
        <p:spPr>
          <a:xfrm>
            <a:off x="6674114" y="1907375"/>
            <a:ext cx="5313871" cy="5016758"/>
          </a:xfrm>
          <a:prstGeom prst="rect">
            <a:avLst/>
          </a:prstGeom>
        </p:spPr>
        <p:txBody>
          <a:bodyPr wrap="square">
            <a:spAutoFit/>
          </a:bodyPr>
          <a:lstStyle/>
          <a:p>
            <a:pPr>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The use of the algorithm, we have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33363">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13 *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38</a:t>
            </a:r>
            <a:r>
              <a:rPr lang="en-US" sz="2000" dirty="0">
                <a:latin typeface="Times New Roman" panose="02020603050405020304" pitchFamily="18" charset="0"/>
                <a:ea typeface="Calibri" panose="020F0502020204030204" pitchFamily="34" charset="0"/>
                <a:cs typeface="Times New Roman" panose="02020603050405020304" pitchFamily="18" charset="0"/>
              </a:rPr>
              <a:t> = 2(13 * 38/2) = 2(13 * 19)</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33363">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13 *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19</a:t>
            </a:r>
            <a:r>
              <a:rPr lang="en-US" sz="2000" dirty="0">
                <a:latin typeface="Times New Roman" panose="02020603050405020304" pitchFamily="18" charset="0"/>
                <a:ea typeface="Calibri" panose="020F0502020204030204" pitchFamily="34" charset="0"/>
                <a:cs typeface="Times New Roman" panose="02020603050405020304" pitchFamily="18" charset="0"/>
              </a:rPr>
              <a:t> = 13 *(1 + 18) =  13 + (13 * 18)</a:t>
            </a:r>
          </a:p>
          <a:p>
            <a:pPr marL="233363">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 13 + 2(13 * 18/2) = 13 + 2(13 * 9)</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33363">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13 *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9</a:t>
            </a:r>
            <a:r>
              <a:rPr lang="en-US" sz="2000" dirty="0">
                <a:latin typeface="Times New Roman" panose="02020603050405020304" pitchFamily="18" charset="0"/>
                <a:ea typeface="Calibri" panose="020F0502020204030204" pitchFamily="34" charset="0"/>
                <a:cs typeface="Times New Roman" panose="02020603050405020304" pitchFamily="18" charset="0"/>
              </a:rPr>
              <a:t> = 13 *(1 + 8) = 13 + 2(13 * 8/2)</a:t>
            </a:r>
          </a:p>
          <a:p>
            <a:pPr marL="233363">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 13 + 2(13 * 4)</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33363">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13 *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4</a:t>
            </a:r>
            <a:r>
              <a:rPr lang="en-US" sz="2000" dirty="0">
                <a:latin typeface="Times New Roman" panose="02020603050405020304" pitchFamily="18" charset="0"/>
                <a:ea typeface="Calibri" panose="020F0502020204030204" pitchFamily="34" charset="0"/>
                <a:cs typeface="Times New Roman" panose="02020603050405020304" pitchFamily="18" charset="0"/>
              </a:rPr>
              <a:t> = 2(13 * 4/2) = 2(13 * 2)</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33363">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13 *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000" dirty="0">
                <a:latin typeface="Times New Roman" panose="02020603050405020304" pitchFamily="18" charset="0"/>
                <a:ea typeface="Calibri" panose="020F0502020204030204" pitchFamily="34" charset="0"/>
                <a:cs typeface="Times New Roman" panose="02020603050405020304" pitchFamily="18" charset="0"/>
              </a:rPr>
              <a:t> = 2(13 * 2/2) = 2 (13*1)</a:t>
            </a:r>
          </a:p>
          <a:p>
            <a:pPr>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13 * 1 = 13 *(1+0) =13 + 2 (13*0/2) = 13</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13 * 38 = 2(13 * 19)  = 2(13 + 2(13 * 9))</a:t>
            </a:r>
          </a:p>
          <a:p>
            <a:pPr>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 2(13 + 2(13 + 2(13 * 4)))  </a:t>
            </a:r>
          </a:p>
          <a:p>
            <a:pPr>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 2(13 + 2(13 + 2(2(13 * 2))))</a:t>
            </a:r>
          </a:p>
          <a:p>
            <a:pPr>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 2(13 + 2(13 + 2(2(2(13 * 1) ))))</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2" descr="Image result for smiley face images">
            <a:extLst>
              <a:ext uri="{FF2B5EF4-FFF2-40B4-BE49-F238E27FC236}">
                <a16:creationId xmlns:a16="http://schemas.microsoft.com/office/drawing/2014/main" id="{982C030A-2121-4D05-91F2-05C52BE84BB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100837">
            <a:off x="692030" y="1519190"/>
            <a:ext cx="624007" cy="45317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1DF5D02-871C-440E-A785-D26E21D935EC}"/>
              </a:ext>
            </a:extLst>
          </p:cNvPr>
          <p:cNvSpPr txBox="1"/>
          <p:nvPr/>
        </p:nvSpPr>
        <p:spPr>
          <a:xfrm>
            <a:off x="641130" y="1995170"/>
            <a:ext cx="3509025" cy="369332"/>
          </a:xfrm>
          <a:prstGeom prst="rect">
            <a:avLst/>
          </a:prstGeom>
          <a:noFill/>
        </p:spPr>
        <p:txBody>
          <a:bodyPr wrap="square" rtlCol="0">
            <a:spAutoFit/>
          </a:bodyPr>
          <a:lstStyle/>
          <a:p>
            <a:r>
              <a:rPr lang="en-US" dirty="0"/>
              <a:t>Computed by bit-representations</a:t>
            </a:r>
          </a:p>
        </p:txBody>
      </p:sp>
    </p:spTree>
    <p:extLst>
      <p:ext uri="{BB962C8B-B14F-4D97-AF65-F5344CB8AC3E}">
        <p14:creationId xmlns:p14="http://schemas.microsoft.com/office/powerpoint/2010/main" val="199738506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F1B5725-DCD9-5F71-8FE9-635899AB887E}"/>
              </a:ext>
            </a:extLst>
          </p:cNvPr>
          <p:cNvSpPr txBox="1"/>
          <p:nvPr/>
        </p:nvSpPr>
        <p:spPr>
          <a:xfrm>
            <a:off x="598311" y="4898797"/>
            <a:ext cx="6333830" cy="1156013"/>
          </a:xfrm>
          <a:prstGeom prst="rect">
            <a:avLst/>
          </a:prstGeom>
          <a:solidFill>
            <a:srgbClr val="FFFF00"/>
          </a:solidFill>
        </p:spPr>
        <p:txBody>
          <a:bodyPr wrap="square" rtlCol="0">
            <a:spAutoFit/>
          </a:bodyPr>
          <a:lstStyle/>
          <a:p>
            <a:endParaRPr lang="en-US" dirty="0"/>
          </a:p>
        </p:txBody>
      </p:sp>
      <p:sp>
        <p:nvSpPr>
          <p:cNvPr id="3" name="TextBox 2"/>
          <p:cNvSpPr txBox="1"/>
          <p:nvPr/>
        </p:nvSpPr>
        <p:spPr>
          <a:xfrm>
            <a:off x="598311" y="606885"/>
            <a:ext cx="7489263" cy="971788"/>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302436" y="606885"/>
            <a:ext cx="9126747" cy="6259662"/>
          </a:xfrm>
          <a:prstGeom prst="rect">
            <a:avLst/>
          </a:prstGeom>
        </p:spPr>
        <p:txBody>
          <a:bodyPr wrap="square">
            <a:spAutoFit/>
          </a:bodyPr>
          <a:lstStyle/>
          <a:p>
            <a:pPr>
              <a:lnSpc>
                <a:spcPct val="107000"/>
              </a:lnSpc>
            </a:pP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Figure 1.1:  Multiplication à la </a:t>
            </a:r>
            <a:r>
              <a:rPr lang="en-US" sz="22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Franҫais</a:t>
            </a: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a:t>
            </a:r>
          </a:p>
          <a:p>
            <a:pPr>
              <a:lnSpc>
                <a:spcPct val="107000"/>
              </a:lnSpc>
            </a:pP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 recursive algorithm which directly implement this rule :</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2(x *</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y/2 </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if y is even</a:t>
            </a: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x * y  =   </a:t>
            </a: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x + 2(x * </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y/2 </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if y is odd</a:t>
            </a:r>
          </a:p>
          <a:p>
            <a:pPr>
              <a:lnSpc>
                <a:spcPct val="107000"/>
              </a:lnSpc>
            </a:pP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2400" spc="-100" dirty="0">
                <a:ea typeface="Calibri" panose="020F0502020204030204" pitchFamily="34" charset="0"/>
                <a:cs typeface="Times New Roman" panose="02020603050405020304" pitchFamily="18" charset="0"/>
              </a:rPr>
              <a:t>function</a:t>
            </a:r>
            <a:r>
              <a:rPr lang="en-US" sz="2200" dirty="0">
                <a:latin typeface="Times New Roman" panose="02020603050405020304" pitchFamily="18" charset="0"/>
                <a:ea typeface="Calibri" panose="020F0502020204030204" pitchFamily="34" charset="0"/>
                <a:cs typeface="Times New Roman" panose="02020603050405020304" pitchFamily="18" charset="0"/>
              </a:rPr>
              <a:t> multiply(x, y)</a:t>
            </a:r>
          </a:p>
          <a:p>
            <a:pPr marL="457200" marR="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Input: </a:t>
            </a:r>
            <a:r>
              <a:rPr lang="en-US" sz="2200" spc="-100" dirty="0">
                <a:latin typeface="Times New Roman" panose="02020603050405020304" pitchFamily="18" charset="0"/>
                <a:ea typeface="Calibri" panose="020F0502020204030204" pitchFamily="34" charset="0"/>
                <a:cs typeface="Times New Roman" panose="02020603050405020304" pitchFamily="18" charset="0"/>
              </a:rPr>
              <a:t>Two n-bit integers x and y, where y ≥ 0</a:t>
            </a:r>
          </a:p>
          <a:p>
            <a:pPr marL="457200" marR="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Output: Their product</a:t>
            </a:r>
          </a:p>
          <a:p>
            <a:pPr marL="457200" marR="0">
              <a:lnSpc>
                <a:spcPct val="107000"/>
              </a:lnSpc>
              <a:spcBef>
                <a:spcPts val="0"/>
              </a:spcBef>
              <a:spcAft>
                <a:spcPts val="0"/>
              </a:spcAft>
            </a:pPr>
            <a:r>
              <a:rPr lang="en-US" sz="1200" dirty="0">
                <a:latin typeface="Times New Roman" panose="02020603050405020304" pitchFamily="18" charset="0"/>
                <a:ea typeface="Calibri" panose="020F0502020204030204" pitchFamily="34" charset="0"/>
                <a:cs typeface="Times New Roman" panose="02020603050405020304" pitchFamily="18" charset="0"/>
              </a:rPr>
              <a:t> </a:t>
            </a:r>
          </a:p>
          <a:p>
            <a:pPr marL="457200" marR="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if  (y = 0)  then return 0;</a:t>
            </a:r>
          </a:p>
          <a:p>
            <a:pPr marL="457200" marR="0">
              <a:lnSpc>
                <a:spcPct val="107000"/>
              </a:lnSpc>
              <a:spcBef>
                <a:spcPts val="0"/>
              </a:spcBef>
              <a:spcAft>
                <a:spcPts val="0"/>
              </a:spcAft>
            </a:pP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z :=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multiply (x, </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y/2 </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p>
          <a:p>
            <a:pPr marL="457200" marR="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if (y is even) then return 2z </a:t>
            </a:r>
          </a:p>
          <a:p>
            <a:pPr marL="457200" marR="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else return x + 2z;</a:t>
            </a:r>
          </a:p>
          <a:p>
            <a:pPr marL="457200" marR="0">
              <a:lnSpc>
                <a:spcPct val="107000"/>
              </a:lnSpc>
              <a:spcBef>
                <a:spcPts val="0"/>
              </a:spcBef>
              <a:spcAft>
                <a:spcPts val="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Figure 1.1 Multiplication à la </a:t>
            </a:r>
            <a:r>
              <a:rPr lang="en-US" sz="2200" dirty="0" err="1">
                <a:latin typeface="Times New Roman" panose="02020603050405020304" pitchFamily="18" charset="0"/>
                <a:ea typeface="Calibri" panose="020F0502020204030204" pitchFamily="34" charset="0"/>
                <a:cs typeface="Times New Roman" panose="02020603050405020304" pitchFamily="18" charset="0"/>
              </a:rPr>
              <a:t>Franҫais</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Left Brace 3"/>
          <p:cNvSpPr/>
          <p:nvPr/>
        </p:nvSpPr>
        <p:spPr>
          <a:xfrm>
            <a:off x="2452525" y="1856757"/>
            <a:ext cx="94430" cy="75392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Cloud Callout 4"/>
          <p:cNvSpPr/>
          <p:nvPr/>
        </p:nvSpPr>
        <p:spPr>
          <a:xfrm flipH="1">
            <a:off x="514737" y="2562881"/>
            <a:ext cx="540688" cy="361100"/>
          </a:xfrm>
          <a:prstGeom prst="cloudCallout">
            <a:avLst>
              <a:gd name="adj1" fmla="val -59429"/>
              <a:gd name="adj2" fmla="val 1257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832784" y="1578673"/>
            <a:ext cx="4844479" cy="5016758"/>
          </a:xfrm>
          <a:prstGeom prst="rect">
            <a:avLst/>
          </a:prstGeom>
        </p:spPr>
        <p:txBody>
          <a:bodyPr wrap="square">
            <a:spAutoFit/>
          </a:bodyPr>
          <a:lstStyle/>
          <a:p>
            <a:pPr>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Using this algorithm, we have (example 0.9)</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33363">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13 *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38</a:t>
            </a:r>
            <a:r>
              <a:rPr lang="en-US" sz="2000" dirty="0">
                <a:latin typeface="Times New Roman" panose="02020603050405020304" pitchFamily="18" charset="0"/>
                <a:ea typeface="Calibri" panose="020F0502020204030204" pitchFamily="34" charset="0"/>
                <a:cs typeface="Times New Roman" panose="02020603050405020304" pitchFamily="18" charset="0"/>
              </a:rPr>
              <a:t> = 2(13 * 19)</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33363">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13 *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19</a:t>
            </a:r>
            <a:r>
              <a:rPr lang="en-US" sz="2000" dirty="0">
                <a:latin typeface="Times New Roman" panose="02020603050405020304" pitchFamily="18" charset="0"/>
                <a:ea typeface="Calibri" panose="020F0502020204030204" pitchFamily="34" charset="0"/>
                <a:cs typeface="Times New Roman" panose="02020603050405020304" pitchFamily="18" charset="0"/>
              </a:rPr>
              <a:t> = 13 + 2(13 * 9)</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33363">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13 *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9</a:t>
            </a:r>
            <a:r>
              <a:rPr lang="en-US" sz="2000" dirty="0">
                <a:latin typeface="Times New Roman" panose="02020603050405020304" pitchFamily="18" charset="0"/>
                <a:ea typeface="Calibri" panose="020F0502020204030204" pitchFamily="34" charset="0"/>
                <a:cs typeface="Times New Roman" panose="02020603050405020304" pitchFamily="18" charset="0"/>
              </a:rPr>
              <a:t> = 13 + 2(13 * 4)</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33363">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13 *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4</a:t>
            </a:r>
            <a:r>
              <a:rPr lang="en-US" sz="2000" dirty="0">
                <a:latin typeface="Times New Roman" panose="02020603050405020304" pitchFamily="18" charset="0"/>
                <a:ea typeface="Calibri" panose="020F0502020204030204" pitchFamily="34" charset="0"/>
                <a:cs typeface="Times New Roman" panose="02020603050405020304" pitchFamily="18" charset="0"/>
              </a:rPr>
              <a:t> = 2(13 * 2)</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33363">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13 *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000" dirty="0">
                <a:latin typeface="Times New Roman" panose="02020603050405020304" pitchFamily="18" charset="0"/>
                <a:ea typeface="Calibri" panose="020F0502020204030204" pitchFamily="34" charset="0"/>
                <a:cs typeface="Times New Roman" panose="02020603050405020304" pitchFamily="18" charset="0"/>
              </a:rPr>
              <a:t> = 2(13 * 1) = 2 * 13 = 26, </a:t>
            </a:r>
          </a:p>
          <a:p>
            <a:pPr>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13 * 1 = 13 + 2 ( 13* </a:t>
            </a:r>
            <a:r>
              <a:rPr lang="en-US" sz="20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1/2</a:t>
            </a:r>
            <a:r>
              <a:rPr lang="en-US" sz="20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 ) </a:t>
            </a:r>
          </a:p>
          <a:p>
            <a:pPr>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 13 + 2 * 0 = 13</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13 * 38 = 2(13 * 19)  </a:t>
            </a:r>
          </a:p>
          <a:p>
            <a:pPr>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 2(13 + 2(13 * 9))</a:t>
            </a:r>
          </a:p>
          <a:p>
            <a:pPr>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 2(13 + 2(13 + 2(13 * 4)))  </a:t>
            </a:r>
          </a:p>
          <a:p>
            <a:pPr>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 2(13 + 2(13 + 2(2(13 * 2))))</a:t>
            </a:r>
          </a:p>
          <a:p>
            <a:pPr>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 2(13 + 2(13 + 2(2(2(13 * 1) ))))</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2" descr="Image result for smiley face images">
            <a:extLst>
              <a:ext uri="{FF2B5EF4-FFF2-40B4-BE49-F238E27FC236}">
                <a16:creationId xmlns:a16="http://schemas.microsoft.com/office/drawing/2014/main" id="{D0E5AE7A-B028-4601-A08A-34B1F3C504E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42751">
            <a:off x="457048" y="2547097"/>
            <a:ext cx="540688" cy="392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6627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98311" y="1433689"/>
            <a:ext cx="6412089" cy="3806448"/>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324031" y="1682760"/>
            <a:ext cx="5433820" cy="2858539"/>
          </a:xfrm>
          <a:prstGeom prst="rect">
            <a:avLst/>
          </a:prstGeom>
        </p:spPr>
        <p:txBody>
          <a:bodyPr wrap="square">
            <a:spAutoFit/>
          </a:bodyPr>
          <a:lstStyle/>
          <a:p>
            <a:pPr>
              <a:lnSpc>
                <a:spcPct val="107000"/>
              </a:lnSpc>
            </a:pPr>
            <a:r>
              <a:rPr lang="en-US" sz="2600" spc="-100" dirty="0">
                <a:latin typeface="Consolas" panose="020B0609020204030204" pitchFamily="49" charset="0"/>
                <a:ea typeface="Calibri" panose="020F0502020204030204" pitchFamily="34" charset="0"/>
                <a:cs typeface="Times New Roman" panose="02020603050405020304" pitchFamily="18" charset="0"/>
              </a:rPr>
              <a:t>Analysis of an algorithm:</a:t>
            </a:r>
          </a:p>
          <a:p>
            <a:pPr>
              <a:lnSpc>
                <a:spcPct val="107000"/>
              </a:lnSpc>
            </a:pPr>
            <a:endParaRPr lang="en-US" sz="2400" i="1"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buFont typeface="Arial" panose="020B0604020202020204" pitchFamily="34" charset="0"/>
              <a:buChar char="•"/>
            </a:pPr>
            <a:r>
              <a:rPr lang="en-US" sz="2400" i="1" dirty="0">
                <a:latin typeface="Times New Roman" panose="02020603050405020304" pitchFamily="18" charset="0"/>
                <a:ea typeface="Calibri" panose="020F0502020204030204" pitchFamily="34" charset="0"/>
                <a:cs typeface="Times New Roman" panose="02020603050405020304" pitchFamily="18" charset="0"/>
              </a:rPr>
              <a:t>Is this algorithm correct?</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800100" lvl="1" indent="-342900">
              <a:lnSpc>
                <a:spcPct val="107000"/>
              </a:lnSpc>
              <a:buFont typeface="Arial" panose="020B0604020202020204" pitchFamily="34" charset="0"/>
              <a:buChar char="•"/>
            </a:pPr>
            <a:r>
              <a:rPr lang="en-US" sz="2400" i="1" dirty="0">
                <a:latin typeface="Times New Roman" panose="02020603050405020304" pitchFamily="18" charset="0"/>
                <a:ea typeface="Calibri" panose="020F0502020204030204" pitchFamily="34" charset="0"/>
                <a:cs typeface="Times New Roman" panose="02020603050405020304" pitchFamily="18" charset="0"/>
              </a:rPr>
              <a:t>How long does the algorithm take?</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800100" lvl="1" indent="-342900">
              <a:lnSpc>
                <a:spcPct val="107000"/>
              </a:lnSpc>
              <a:buFont typeface="Arial" panose="020B0604020202020204" pitchFamily="34" charset="0"/>
              <a:buChar char="•"/>
            </a:pPr>
            <a:r>
              <a:rPr lang="en-US" sz="2400" i="1" dirty="0">
                <a:latin typeface="Times New Roman" panose="02020603050405020304" pitchFamily="18" charset="0"/>
                <a:ea typeface="Calibri" panose="020F0502020204030204" pitchFamily="34" charset="0"/>
                <a:cs typeface="Times New Roman" panose="02020603050405020304" pitchFamily="18" charset="0"/>
              </a:rPr>
              <a:t>Can we do better?</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Cloud Callout 2"/>
          <p:cNvSpPr/>
          <p:nvPr/>
        </p:nvSpPr>
        <p:spPr>
          <a:xfrm flipH="1">
            <a:off x="1109346" y="789419"/>
            <a:ext cx="540688" cy="405516"/>
          </a:xfrm>
          <a:prstGeom prst="cloudCallout">
            <a:avLst>
              <a:gd name="adj1" fmla="val -59429"/>
              <a:gd name="adj2" fmla="val 1257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106194" y="1617863"/>
            <a:ext cx="4129756" cy="36222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2400" spc="-100" dirty="0">
                <a:ea typeface="Calibri" panose="020F0502020204030204" pitchFamily="34" charset="0"/>
                <a:cs typeface="Times New Roman" panose="02020603050405020304" pitchFamily="18" charset="0"/>
              </a:rPr>
              <a:t>function</a:t>
            </a:r>
            <a:r>
              <a:rPr lang="en-US" sz="2400" dirty="0">
                <a:latin typeface="Times New Roman" panose="02020603050405020304" pitchFamily="18" charset="0"/>
                <a:ea typeface="Calibri" panose="020F0502020204030204" pitchFamily="34" charset="0"/>
                <a:cs typeface="Times New Roman" panose="02020603050405020304" pitchFamily="18" charset="0"/>
              </a:rPr>
              <a:t> multiply(x, y)</a:t>
            </a:r>
          </a:p>
          <a:p>
            <a:pPr marL="457200" marR="0">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Input: Two n-bit integers x 	     and y, where y ≥ 0</a:t>
            </a:r>
          </a:p>
          <a:p>
            <a:pPr marL="457200" marR="0">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Output: Their product</a:t>
            </a:r>
          </a:p>
          <a:p>
            <a:pPr marL="457200" marR="0">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457200" marR="0">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if  (y = 0)  then return 0;</a:t>
            </a:r>
          </a:p>
          <a:p>
            <a:pPr marL="457200" marR="0">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z :=  multiply (x, </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Times New Roman" panose="02020603050405020304" pitchFamily="18" charset="0"/>
                <a:ea typeface="Calibri" panose="020F0502020204030204" pitchFamily="34" charset="0"/>
                <a:cs typeface="Times New Roman" panose="02020603050405020304" pitchFamily="18" charset="0"/>
              </a:rPr>
              <a:t> y/2 </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pPr marL="457200" marR="0">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if (y is even) then return 2z</a:t>
            </a:r>
          </a:p>
          <a:p>
            <a:pPr marL="457200" marR="0">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else return x + 2z;</a:t>
            </a:r>
          </a:p>
        </p:txBody>
      </p:sp>
      <p:pic>
        <p:nvPicPr>
          <p:cNvPr id="5" name="Picture 4" descr="Confused emoticon Stock Vector - 11275856">
            <a:extLst>
              <a:ext uri="{FF2B5EF4-FFF2-40B4-BE49-F238E27FC236}">
                <a16:creationId xmlns:a16="http://schemas.microsoft.com/office/drawing/2014/main" id="{BA30C522-F53C-439E-908C-A3ADEF85B0B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9346" y="687166"/>
            <a:ext cx="540688" cy="501121"/>
          </a:xfrm>
          <a:prstGeom prst="rect">
            <a:avLst/>
          </a:prstGeom>
          <a:noFill/>
          <a:ln>
            <a:noFill/>
          </a:ln>
        </p:spPr>
      </p:pic>
    </p:spTree>
    <p:extLst>
      <p:ext uri="{BB962C8B-B14F-4D97-AF65-F5344CB8AC3E}">
        <p14:creationId xmlns:p14="http://schemas.microsoft.com/office/powerpoint/2010/main" val="78472883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845490" y="612923"/>
            <a:ext cx="6635828" cy="4610639"/>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559766" y="778294"/>
            <a:ext cx="5674373" cy="4439229"/>
          </a:xfrm>
          <a:prstGeom prst="rect">
            <a:avLst/>
          </a:prstGeom>
        </p:spPr>
        <p:txBody>
          <a:bodyPr wrap="square">
            <a:spAutoFit/>
          </a:bodyPr>
          <a:lstStyle/>
          <a:p>
            <a:pPr>
              <a:lnSpc>
                <a:spcPct val="107000"/>
              </a:lnSpc>
            </a:pPr>
            <a:r>
              <a:rPr lang="en-US" sz="2400" i="1" dirty="0">
                <a:latin typeface="Times New Roman" panose="02020603050405020304" pitchFamily="18" charset="0"/>
                <a:ea typeface="Calibri" panose="020F0502020204030204" pitchFamily="34" charset="0"/>
                <a:cs typeface="Times New Roman" panose="02020603050405020304" pitchFamily="18" charset="0"/>
              </a:rPr>
              <a:t>Is this algorithm correct?</a:t>
            </a:r>
          </a:p>
          <a:p>
            <a:pPr marL="342900" indent="-342900">
              <a:lnSpc>
                <a:spcPct val="107000"/>
              </a:lnSpc>
              <a:buFont typeface="Arial" panose="020B0604020202020204" pitchFamily="34" charset="0"/>
              <a:buChar char="•"/>
            </a:pPr>
            <a:r>
              <a:rPr lang="en-US" sz="2400" i="1" dirty="0">
                <a:latin typeface="Times New Roman" panose="02020603050405020304" pitchFamily="18" charset="0"/>
                <a:ea typeface="Calibri" panose="020F0502020204030204" pitchFamily="34" charset="0"/>
                <a:cs typeface="Times New Roman" panose="02020603050405020304" pitchFamily="18" charset="0"/>
              </a:rPr>
              <a:t>Does algorithm behave what it intends to do?</a:t>
            </a:r>
          </a:p>
          <a:p>
            <a:pPr marL="800100" lvl="1" indent="-342900">
              <a:lnSpc>
                <a:spcPct val="107000"/>
              </a:lnSpc>
              <a:buFont typeface="Arial" panose="020B0604020202020204" pitchFamily="34" charset="0"/>
              <a:buChar char="•"/>
            </a:pPr>
            <a:r>
              <a:rPr lang="en-US" sz="2400" i="1" dirty="0">
                <a:latin typeface="Times New Roman" panose="02020603050405020304" pitchFamily="18" charset="0"/>
                <a:ea typeface="Calibri" panose="020F0502020204030204" pitchFamily="34" charset="0"/>
                <a:cs typeface="Times New Roman" panose="02020603050405020304" pitchFamily="18" charset="0"/>
              </a:rPr>
              <a:t>Given input and output specifications, will algorithm produce </a:t>
            </a:r>
            <a:r>
              <a:rPr lang="en-US" sz="2400" i="1" dirty="0" err="1">
                <a:latin typeface="Times New Roman" panose="02020603050405020304" pitchFamily="18" charset="0"/>
                <a:ea typeface="Calibri" panose="020F0502020204030204" pitchFamily="34" charset="0"/>
                <a:cs typeface="Times New Roman" panose="02020603050405020304" pitchFamily="18" charset="0"/>
              </a:rPr>
              <a:t>ouput_data</a:t>
            </a:r>
            <a:r>
              <a:rPr lang="en-US" sz="2400" i="1" dirty="0">
                <a:latin typeface="Times New Roman" panose="02020603050405020304" pitchFamily="18" charset="0"/>
                <a:ea typeface="Calibri" panose="020F0502020204030204" pitchFamily="34" charset="0"/>
                <a:cs typeface="Times New Roman" panose="02020603050405020304" pitchFamily="18" charset="0"/>
              </a:rPr>
              <a:t> that satisfies the output specification for all the </a:t>
            </a:r>
            <a:r>
              <a:rPr lang="en-US" sz="2400" i="1" dirty="0" err="1">
                <a:latin typeface="Times New Roman" panose="02020603050405020304" pitchFamily="18" charset="0"/>
                <a:ea typeface="Calibri" panose="020F0502020204030204" pitchFamily="34" charset="0"/>
                <a:cs typeface="Times New Roman" panose="02020603050405020304" pitchFamily="18" charset="0"/>
              </a:rPr>
              <a:t>input_data</a:t>
            </a:r>
            <a:r>
              <a:rPr lang="en-US" sz="2400" i="1" dirty="0">
                <a:latin typeface="Times New Roman" panose="02020603050405020304" pitchFamily="18" charset="0"/>
                <a:ea typeface="Calibri" panose="020F0502020204030204" pitchFamily="34" charset="0"/>
                <a:cs typeface="Times New Roman" panose="02020603050405020304" pitchFamily="18" charset="0"/>
              </a:rPr>
              <a:t> satisfies the input specification?</a:t>
            </a:r>
          </a:p>
          <a:p>
            <a:pPr marL="342900" indent="-342900">
              <a:lnSpc>
                <a:spcPct val="107000"/>
              </a:lnSpc>
              <a:buFont typeface="Arial" panose="020B0604020202020204" pitchFamily="34" charset="0"/>
              <a:buChar char="•"/>
            </a:pPr>
            <a:r>
              <a:rPr lang="en-US" sz="2400" i="1" dirty="0">
                <a:latin typeface="Times New Roman" panose="02020603050405020304" pitchFamily="18" charset="0"/>
                <a:ea typeface="Calibri" panose="020F0502020204030204" pitchFamily="34" charset="0"/>
                <a:cs typeface="Times New Roman" panose="02020603050405020304" pitchFamily="18" charset="0"/>
              </a:rPr>
              <a:t>Will algorithm halt?</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It is transparently correct; It also handles the base case (y = 0).</a:t>
            </a:r>
          </a:p>
        </p:txBody>
      </p:sp>
      <p:sp>
        <p:nvSpPr>
          <p:cNvPr id="3" name="Cloud Callout 2"/>
          <p:cNvSpPr/>
          <p:nvPr/>
        </p:nvSpPr>
        <p:spPr>
          <a:xfrm flipH="1">
            <a:off x="575146" y="4477689"/>
            <a:ext cx="540688" cy="405516"/>
          </a:xfrm>
          <a:prstGeom prst="cloudCallout">
            <a:avLst>
              <a:gd name="adj1" fmla="val -59429"/>
              <a:gd name="adj2" fmla="val 1257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378856" y="1417319"/>
            <a:ext cx="4149527" cy="36222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2400" spc="-100" dirty="0">
                <a:ea typeface="Calibri" panose="020F0502020204030204" pitchFamily="34" charset="0"/>
                <a:cs typeface="Times New Roman" panose="02020603050405020304" pitchFamily="18" charset="0"/>
              </a:rPr>
              <a:t>function</a:t>
            </a:r>
            <a:r>
              <a:rPr lang="en-US" sz="2400" dirty="0">
                <a:latin typeface="Times New Roman" panose="02020603050405020304" pitchFamily="18" charset="0"/>
                <a:ea typeface="Calibri" panose="020F0502020204030204" pitchFamily="34" charset="0"/>
                <a:cs typeface="Times New Roman" panose="02020603050405020304" pitchFamily="18" charset="0"/>
              </a:rPr>
              <a:t> multiply(x, y)</a:t>
            </a:r>
          </a:p>
          <a:p>
            <a:pPr marL="457200" marR="0">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Input: Two n-bit integers x    	     and y, where y ≥ 0</a:t>
            </a:r>
          </a:p>
          <a:p>
            <a:pPr marL="457200" marR="0">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Output: Their product</a:t>
            </a:r>
          </a:p>
          <a:p>
            <a:pPr marL="457200" marR="0">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457200" marR="0">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if  y = 0  then return 0;</a:t>
            </a:r>
          </a:p>
          <a:p>
            <a:pPr marL="457200" marR="0">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z :=  multiply (x, </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Times New Roman" panose="02020603050405020304" pitchFamily="18" charset="0"/>
                <a:ea typeface="Calibri" panose="020F0502020204030204" pitchFamily="34" charset="0"/>
                <a:cs typeface="Times New Roman" panose="02020603050405020304" pitchFamily="18" charset="0"/>
              </a:rPr>
              <a:t> y/2 </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pPr marL="457200" marR="0">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if y is even then return 2z</a:t>
            </a:r>
          </a:p>
          <a:p>
            <a:pPr marL="457200" marR="0">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else return x + 2z;</a:t>
            </a:r>
          </a:p>
        </p:txBody>
      </p:sp>
      <p:sp>
        <p:nvSpPr>
          <p:cNvPr id="6" name="Text Box 7"/>
          <p:cNvSpPr txBox="1"/>
          <p:nvPr/>
        </p:nvSpPr>
        <p:spPr>
          <a:xfrm>
            <a:off x="1399041" y="5382894"/>
            <a:ext cx="5311715" cy="1167130"/>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2(x *</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y/2 </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if y is even</a:t>
            </a:r>
          </a:p>
          <a:p>
            <a:pPr marL="0" marR="0">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x * y  =   </a:t>
            </a:r>
          </a:p>
          <a:p>
            <a:pPr marL="0" marR="0">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x + 2(x * </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y/2 </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if y is odd</a:t>
            </a:r>
          </a:p>
          <a:p>
            <a:pPr marL="0"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7" name="Left Brace 6"/>
          <p:cNvSpPr/>
          <p:nvPr/>
        </p:nvSpPr>
        <p:spPr>
          <a:xfrm>
            <a:off x="2551368" y="5630727"/>
            <a:ext cx="94430" cy="75392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8" name="Picture 2" descr="Image result for smiley face images">
            <a:extLst>
              <a:ext uri="{FF2B5EF4-FFF2-40B4-BE49-F238E27FC236}">
                <a16:creationId xmlns:a16="http://schemas.microsoft.com/office/drawing/2014/main" id="{7FCD76D9-FF4C-4CA6-BDE0-274D32B753E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42751">
            <a:off x="592725" y="4437147"/>
            <a:ext cx="540688" cy="392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81791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4800" y="474133"/>
            <a:ext cx="7254239" cy="6111996"/>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844731" y="357051"/>
                <a:ext cx="6820151" cy="6454396"/>
              </a:xfrm>
              <a:prstGeom prst="rect">
                <a:avLst/>
              </a:prstGeom>
            </p:spPr>
            <p:txBody>
              <a:bodyPr wrap="square">
                <a:spAutoFit/>
              </a:bodyPr>
              <a:lstStyle/>
              <a:p>
                <a:pPr>
                  <a:spcAft>
                    <a:spcPts val="1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600" i="1" spc="-100" dirty="0">
                    <a:ea typeface="Calibri" panose="020F0502020204030204" pitchFamily="34" charset="0"/>
                    <a:cs typeface="Times New Roman" panose="02020603050405020304" pitchFamily="18" charset="0"/>
                  </a:rPr>
                  <a:t>How long does the algorithm take?</a:t>
                </a:r>
                <a:endParaRPr lang="en-US" sz="2600" spc="-100" dirty="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a:t>
                </a:r>
                <a:r>
                  <a:rPr lang="en-US" sz="2400" dirty="0">
                    <a:solidFill>
                      <a:srgbClr val="0000FF"/>
                    </a:solidFill>
                    <a:ea typeface="Calibri" panose="020F0502020204030204" pitchFamily="34" charset="0"/>
                    <a:cs typeface="Times New Roman" panose="02020603050405020304" pitchFamily="18" charset="0"/>
                  </a:rPr>
                  <a:t>function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for multiplying two n-bit integers,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terminate after n recursive calls, </a:t>
                </a:r>
                <a:r>
                  <a:rPr lang="en-US" sz="2400" dirty="0">
                    <a:latin typeface="Times New Roman" panose="02020603050405020304" pitchFamily="18" charset="0"/>
                    <a:ea typeface="Calibri" panose="020F0502020204030204" pitchFamily="34" charset="0"/>
                    <a:cs typeface="Times New Roman" panose="02020603050405020304" pitchFamily="18" charset="0"/>
                  </a:rPr>
                  <a:t>because y is halved ( </a:t>
                </a:r>
                <a14:m>
                  <m:oMath xmlns:m="http://schemas.openxmlformats.org/officeDocument/2006/math">
                    <m:f>
                      <m:fPr>
                        <m:ctrlPr>
                          <a:rPr lang="en-US" sz="240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𝑦</m:t>
                        </m:r>
                      </m:num>
                      <m:den>
                        <m:r>
                          <a:rPr lang="en-US" sz="2400" b="0" i="1" smtClean="0">
                            <a:latin typeface="Cambria Math" panose="02040503050406030204" pitchFamily="18" charset="0"/>
                            <a:cs typeface="Times New Roman" panose="02020603050405020304" pitchFamily="18" charset="0"/>
                          </a:rPr>
                          <m:t>2</m:t>
                        </m:r>
                      </m:den>
                    </m:f>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 at each call. </a:t>
                </a:r>
              </a:p>
              <a:p>
                <a:pPr marL="800100" lvl="1" indent="-342900">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i.e., the number of bits of y is decreased by one (i.e., right-shift once). </a:t>
                </a:r>
              </a:p>
              <a:p>
                <a:pPr marL="342900" indent="-342900">
                  <a:lnSpc>
                    <a:spcPct val="107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Upon return from each recursive call, requires a total of O(n) bit operations, </a:t>
                </a:r>
                <a:r>
                  <a:rPr lang="en-US" sz="2400" dirty="0">
                    <a:latin typeface="Times New Roman" panose="02020603050405020304" pitchFamily="18" charset="0"/>
                    <a:ea typeface="Calibri" panose="020F0502020204030204" pitchFamily="34" charset="0"/>
                    <a:cs typeface="Times New Roman" panose="02020603050405020304" pitchFamily="18" charset="0"/>
                  </a:rPr>
                  <a:t>which are as follows.</a:t>
                </a:r>
              </a:p>
              <a:p>
                <a:pPr marL="800100" lvl="1" indent="-342900">
                  <a:lnSpc>
                    <a:spcPct val="107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division by 2 </a:t>
                </a:r>
                <a:r>
                  <a:rPr lang="en-US" sz="2400" dirty="0">
                    <a:latin typeface="Times New Roman" panose="02020603050405020304" pitchFamily="18" charset="0"/>
                    <a:ea typeface="Calibri" panose="020F0502020204030204" pitchFamily="34" charset="0"/>
                    <a:cs typeface="Times New Roman" panose="02020603050405020304" pitchFamily="18" charset="0"/>
                  </a:rPr>
                  <a:t>(using right-shift) for </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Times New Roman" panose="02020603050405020304" pitchFamily="18" charset="0"/>
                    <a:ea typeface="Calibri" panose="020F0502020204030204" pitchFamily="34" charset="0"/>
                    <a:cs typeface="Times New Roman" panose="02020603050405020304" pitchFamily="18" charset="0"/>
                  </a:rPr>
                  <a:t> y/2 </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a:t>
                </a:r>
              </a:p>
              <a:p>
                <a:pPr marL="800100" lvl="1" indent="-342900">
                  <a:lnSpc>
                    <a:spcPct val="107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test for even/odd </a:t>
                </a:r>
                <a:r>
                  <a:rPr lang="en-US" sz="2400" dirty="0">
                    <a:latin typeface="Times New Roman" panose="02020603050405020304" pitchFamily="18" charset="0"/>
                    <a:ea typeface="Calibri" panose="020F0502020204030204" pitchFamily="34" charset="0"/>
                    <a:cs typeface="Times New Roman" panose="02020603050405020304" pitchFamily="18" charset="0"/>
                  </a:rPr>
                  <a:t>(looking up the rightmost bit either 0 or 1);</a:t>
                </a:r>
              </a:p>
              <a:p>
                <a:pPr marL="800100" lvl="1" indent="-342900">
                  <a:lnSpc>
                    <a:spcPct val="107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multiplication by 2 </a:t>
                </a:r>
                <a:r>
                  <a:rPr lang="en-US" sz="2400" dirty="0">
                    <a:latin typeface="Times New Roman" panose="02020603050405020304" pitchFamily="18" charset="0"/>
                    <a:ea typeface="Calibri" panose="020F0502020204030204" pitchFamily="34" charset="0"/>
                    <a:cs typeface="Times New Roman" panose="02020603050405020304" pitchFamily="18" charset="0"/>
                  </a:rPr>
                  <a:t>(using left-shift); and</a:t>
                </a:r>
              </a:p>
              <a:p>
                <a:pPr marL="800100" lvl="1" indent="-342900">
                  <a:lnSpc>
                    <a:spcPct val="107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one addition </a:t>
                </a:r>
                <a:r>
                  <a:rPr lang="en-US" sz="2400" dirty="0">
                    <a:latin typeface="Times New Roman" panose="02020603050405020304" pitchFamily="18" charset="0"/>
                    <a:ea typeface="Calibri" panose="020F0502020204030204" pitchFamily="34" charset="0"/>
                    <a:cs typeface="Times New Roman" panose="02020603050405020304" pitchFamily="18" charset="0"/>
                  </a:rPr>
                  <a:t>if y or </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Times New Roman" panose="02020603050405020304" pitchFamily="18" charset="0"/>
                    <a:ea typeface="Calibri" panose="020F0502020204030204" pitchFamily="34" charset="0"/>
                    <a:cs typeface="Times New Roman" panose="02020603050405020304" pitchFamily="18" charset="0"/>
                  </a:rPr>
                  <a:t> y/2 </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Times New Roman" panose="02020603050405020304" pitchFamily="18" charset="0"/>
                    <a:ea typeface="Calibri" panose="020F0502020204030204" pitchFamily="34" charset="0"/>
                    <a:cs typeface="Times New Roman" panose="02020603050405020304" pitchFamily="18" charset="0"/>
                  </a:rPr>
                  <a:t>is odd. </a:t>
                </a:r>
              </a:p>
              <a:p>
                <a:pPr marL="342900" indent="-342900">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 T(n) = n*O(n) = n*(c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n+c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n</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n =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O(n</a:t>
                </a:r>
                <a:r>
                  <a:rPr lang="en-US" sz="24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Therefore, the total time taken is thus O(n</a:t>
                </a:r>
                <a:r>
                  <a:rPr lang="en-US" sz="24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844731" y="357051"/>
                <a:ext cx="6820151" cy="6454396"/>
              </a:xfrm>
              <a:prstGeom prst="rect">
                <a:avLst/>
              </a:prstGeom>
              <a:blipFill>
                <a:blip r:embed="rId2"/>
                <a:stretch>
                  <a:fillRect l="-1252" t="-851" r="-2504"/>
                </a:stretch>
              </a:blipFill>
            </p:spPr>
            <p:txBody>
              <a:bodyPr/>
              <a:lstStyle/>
              <a:p>
                <a:r>
                  <a:rPr lang="en-US">
                    <a:noFill/>
                  </a:rPr>
                  <a:t> </a:t>
                </a:r>
              </a:p>
            </p:txBody>
          </p:sp>
        </mc:Fallback>
      </mc:AlternateContent>
      <p:sp>
        <p:nvSpPr>
          <p:cNvPr id="3" name="Cloud Callout 2"/>
          <p:cNvSpPr/>
          <p:nvPr/>
        </p:nvSpPr>
        <p:spPr>
          <a:xfrm flipH="1">
            <a:off x="658633" y="4978526"/>
            <a:ext cx="540688" cy="405516"/>
          </a:xfrm>
          <a:prstGeom prst="cloudCallout">
            <a:avLst>
              <a:gd name="adj1" fmla="val -59429"/>
              <a:gd name="adj2" fmla="val 1257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36279" y="1039204"/>
            <a:ext cx="4125386" cy="36222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2400" dirty="0">
                <a:ea typeface="Calibri" panose="020F0502020204030204" pitchFamily="34" charset="0"/>
                <a:cs typeface="Times New Roman" panose="02020603050405020304" pitchFamily="18" charset="0"/>
              </a:rPr>
              <a:t>function</a:t>
            </a:r>
            <a:r>
              <a:rPr lang="en-US" sz="2400" dirty="0">
                <a:latin typeface="Times New Roman" panose="02020603050405020304" pitchFamily="18" charset="0"/>
                <a:ea typeface="Calibri" panose="020F0502020204030204" pitchFamily="34" charset="0"/>
                <a:cs typeface="Times New Roman" panose="02020603050405020304" pitchFamily="18" charset="0"/>
              </a:rPr>
              <a:t> multiply(x, y)</a:t>
            </a:r>
          </a:p>
          <a:p>
            <a:pPr marL="457200" marR="0">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Input: Two n-bit integers x 	     and y,  where y ≥ 0</a:t>
            </a:r>
          </a:p>
          <a:p>
            <a:pPr marL="457200" marR="0">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Output: Their product</a:t>
            </a:r>
          </a:p>
          <a:p>
            <a:pPr marL="457200" marR="0">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457200" marR="0">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if  y = 0  then return 0;</a:t>
            </a:r>
          </a:p>
          <a:p>
            <a:pPr marL="457200" marR="0">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z :=  multiply (x, </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Times New Roman" panose="02020603050405020304" pitchFamily="18" charset="0"/>
                <a:ea typeface="Calibri" panose="020F0502020204030204" pitchFamily="34" charset="0"/>
                <a:cs typeface="Times New Roman" panose="02020603050405020304" pitchFamily="18" charset="0"/>
              </a:rPr>
              <a:t> y/2 </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pPr marL="457200" marR="0">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if y is even then return 2z</a:t>
            </a:r>
          </a:p>
          <a:p>
            <a:pPr marL="457200" marR="0">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else return x + 2z;</a:t>
            </a:r>
          </a:p>
        </p:txBody>
      </p:sp>
      <p:sp>
        <p:nvSpPr>
          <p:cNvPr id="5" name="TextBox 4">
            <a:extLst>
              <a:ext uri="{FF2B5EF4-FFF2-40B4-BE49-F238E27FC236}">
                <a16:creationId xmlns:a16="http://schemas.microsoft.com/office/drawing/2014/main" id="{CA1427E1-6241-45A3-BA7C-14D9BBA41BC6}"/>
              </a:ext>
            </a:extLst>
          </p:cNvPr>
          <p:cNvSpPr txBox="1"/>
          <p:nvPr/>
        </p:nvSpPr>
        <p:spPr>
          <a:xfrm>
            <a:off x="7977294" y="5108566"/>
            <a:ext cx="3784371" cy="830997"/>
          </a:xfrm>
          <a:prstGeom prst="rect">
            <a:avLst/>
          </a:prstGeom>
          <a:noFill/>
        </p:spPr>
        <p:txBody>
          <a:bodyPr wrap="square" rtlCol="0">
            <a:spAutoFit/>
          </a:bodyPr>
          <a:lstStyle/>
          <a:p>
            <a:r>
              <a:rPr lang="en-US" sz="2400" dirty="0"/>
              <a:t>Shift right n times for n-bit y.</a:t>
            </a:r>
          </a:p>
          <a:p>
            <a:r>
              <a:rPr lang="en-US" sz="2400" dirty="0"/>
              <a:t>Therefore, n recursive calls.</a:t>
            </a:r>
          </a:p>
        </p:txBody>
      </p:sp>
      <p:cxnSp>
        <p:nvCxnSpPr>
          <p:cNvPr id="7" name="Straight Arrow Connector 6">
            <a:extLst>
              <a:ext uri="{FF2B5EF4-FFF2-40B4-BE49-F238E27FC236}">
                <a16:creationId xmlns:a16="http://schemas.microsoft.com/office/drawing/2014/main" id="{919144C0-DD22-4ECC-A702-ECB31BF37FF0}"/>
              </a:ext>
            </a:extLst>
          </p:cNvPr>
          <p:cNvCxnSpPr>
            <a:cxnSpLocks/>
          </p:cNvCxnSpPr>
          <p:nvPr/>
        </p:nvCxnSpPr>
        <p:spPr>
          <a:xfrm flipH="1" flipV="1">
            <a:off x="11377914" y="3727048"/>
            <a:ext cx="155453" cy="1454236"/>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pic>
        <p:nvPicPr>
          <p:cNvPr id="9" name="Picture 2" descr="Image result for smiley face images">
            <a:extLst>
              <a:ext uri="{FF2B5EF4-FFF2-40B4-BE49-F238E27FC236}">
                <a16:creationId xmlns:a16="http://schemas.microsoft.com/office/drawing/2014/main" id="{F1BB0D50-C35D-4CEF-B10D-920AAC28866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742751">
            <a:off x="658633" y="4984951"/>
            <a:ext cx="540688" cy="392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4380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8881" y="1008847"/>
            <a:ext cx="9554547" cy="5339923"/>
          </a:xfrm>
          <a:prstGeom prst="rect">
            <a:avLst/>
          </a:prstGeom>
        </p:spPr>
        <p:txBody>
          <a:bodyPr wrap="square">
            <a:spAutoFit/>
          </a:bodyPr>
          <a:lstStyle/>
          <a:p>
            <a:r>
              <a:rPr lang="en-US" sz="2200" dirty="0">
                <a:latin typeface="Times New Roman" panose="02020603050405020304" pitchFamily="18" charset="0"/>
                <a:ea typeface="Calibri" panose="020F0502020204030204" pitchFamily="34" charset="0"/>
                <a:cs typeface="Times New Roman" panose="02020603050405020304" pitchFamily="18" charset="0"/>
              </a:rPr>
              <a:t>Prove T(n) = O(n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T(n) = T(</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n/2 </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  c(n)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T(1) = 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dirty="0">
                <a:latin typeface="Times New Roman" panose="02020603050405020304" pitchFamily="18" charset="0"/>
                <a:ea typeface="Calibri" panose="020F0502020204030204" pitchFamily="34" charset="0"/>
                <a:cs typeface="Times New Roman" panose="02020603050405020304" pitchFamily="18" charset="0"/>
              </a:rPr>
              <a:t> (assume 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dirty="0">
                <a:latin typeface="Times New Roman" panose="02020603050405020304" pitchFamily="18" charset="0"/>
                <a:ea typeface="Calibri" panose="020F0502020204030204" pitchFamily="34" charset="0"/>
                <a:cs typeface="Times New Roman" panose="02020603050405020304" pitchFamily="18" charset="0"/>
              </a:rPr>
              <a:t> = 1); </a:t>
            </a:r>
          </a:p>
          <a:p>
            <a:r>
              <a:rPr lang="en-US" sz="2200" dirty="0">
                <a:latin typeface="Times New Roman" panose="02020603050405020304" pitchFamily="18" charset="0"/>
                <a:ea typeface="Calibri" panose="020F0502020204030204" pitchFamily="34" charset="0"/>
                <a:cs typeface="Times New Roman" panose="02020603050405020304" pitchFamily="18" charset="0"/>
              </a:rPr>
              <a:t>Solution:  (need to check the correctness of the following)</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Let n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T(n) = T(2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a:t>
            </a:r>
            <a:r>
              <a:rPr lang="en-US" sz="2200" dirty="0">
                <a:latin typeface="Times New Roman" panose="02020603050405020304" pitchFamily="18" charset="0"/>
                <a:ea typeface="Calibri" panose="020F0502020204030204" pitchFamily="34" charset="0"/>
                <a:cs typeface="Times New Roman" panose="02020603050405020304" pitchFamily="18" charset="0"/>
              </a:rPr>
              <a:t>) = T(2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k-1</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 T(2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k--2</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k-1</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 T(2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k-i</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k-i+1 </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k-i+2 </a:t>
            </a:r>
            <a:r>
              <a:rPr lang="en-US" sz="2200" dirty="0">
                <a:latin typeface="Times New Roman" panose="02020603050405020304" pitchFamily="18" charset="0"/>
                <a:ea typeface="Calibri" panose="020F0502020204030204" pitchFamily="34" charset="0"/>
                <a:cs typeface="Times New Roman" panose="02020603050405020304" pitchFamily="18" charset="0"/>
              </a:rPr>
              <a:t>) + …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k-3 </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k-2 </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k-1 </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 </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 T(2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k-k</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k-k+1 </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k-k+2 </a:t>
            </a:r>
            <a:r>
              <a:rPr lang="en-US" sz="2200" dirty="0">
                <a:latin typeface="Times New Roman" panose="02020603050405020304" pitchFamily="18" charset="0"/>
                <a:ea typeface="Calibri" panose="020F0502020204030204" pitchFamily="34" charset="0"/>
                <a:cs typeface="Times New Roman" panose="02020603050405020304" pitchFamily="18" charset="0"/>
              </a:rPr>
              <a:t>) + …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k-3 </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k-2 </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k-1 </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 </a:t>
            </a:r>
            <a:r>
              <a:rPr lang="en-US" sz="2200" dirty="0">
                <a:latin typeface="Times New Roman" panose="02020603050405020304" pitchFamily="18" charset="0"/>
                <a:ea typeface="Calibri" panose="020F0502020204030204" pitchFamily="34" charset="0"/>
                <a:cs typeface="Times New Roman" panose="02020603050405020304" pitchFamily="18" charset="0"/>
              </a:rPr>
              <a:t>), k =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 </a:t>
            </a:r>
            <a:r>
              <a:rPr lang="en-US" sz="22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T(2</a:t>
            </a:r>
            <a:r>
              <a:rPr lang="en-US" sz="2200" baseline="30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k-k</a:t>
            </a:r>
            <a:r>
              <a:rPr lang="en-US" sz="22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k-k+1 </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k-k+2 </a:t>
            </a:r>
            <a:r>
              <a:rPr lang="en-US" sz="2200" dirty="0">
                <a:latin typeface="Times New Roman" panose="02020603050405020304" pitchFamily="18" charset="0"/>
                <a:ea typeface="Calibri" panose="020F0502020204030204" pitchFamily="34" charset="0"/>
                <a:cs typeface="Times New Roman" panose="02020603050405020304" pitchFamily="18" charset="0"/>
              </a:rPr>
              <a:t>) + …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k-3 </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k-2 </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k-1 </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 </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 1+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1 </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 </a:t>
            </a:r>
            <a:r>
              <a:rPr lang="en-US" sz="2200" dirty="0">
                <a:latin typeface="Times New Roman" panose="02020603050405020304" pitchFamily="18" charset="0"/>
                <a:ea typeface="Calibri" panose="020F0502020204030204" pitchFamily="34" charset="0"/>
                <a:cs typeface="Times New Roman" panose="02020603050405020304" pitchFamily="18" charset="0"/>
              </a:rPr>
              <a:t>) + …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k-3 </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k-2 </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k-1 </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 </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k+1 </a:t>
            </a:r>
            <a:r>
              <a:rPr lang="en-US" sz="2200" dirty="0">
                <a:latin typeface="Times New Roman" panose="02020603050405020304" pitchFamily="18" charset="0"/>
                <a:ea typeface="Calibri" panose="020F0502020204030204" pitchFamily="34" charset="0"/>
                <a:cs typeface="Times New Roman" panose="02020603050405020304" pitchFamily="18" charset="0"/>
              </a:rPr>
              <a:t>-1)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 2n -1 = O(n) for each recursive call</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The algorithm will take n calls, and therefore O(n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0FB68A2F-D0D6-4D83-9871-DA7336553E23}"/>
              </a:ext>
            </a:extLst>
          </p:cNvPr>
          <p:cNvSpPr txBox="1"/>
          <p:nvPr/>
        </p:nvSpPr>
        <p:spPr>
          <a:xfrm>
            <a:off x="8115080" y="298842"/>
            <a:ext cx="4076920" cy="309982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2000" spc="-100" dirty="0">
                <a:ea typeface="Calibri" panose="020F0502020204030204" pitchFamily="34" charset="0"/>
                <a:cs typeface="Times New Roman" panose="02020603050405020304" pitchFamily="18" charset="0"/>
              </a:rPr>
              <a:t>function</a:t>
            </a:r>
            <a:r>
              <a:rPr lang="en-US" sz="2000" dirty="0">
                <a:latin typeface="Times New Roman" panose="02020603050405020304" pitchFamily="18" charset="0"/>
                <a:ea typeface="Calibri" panose="020F0502020204030204" pitchFamily="34" charset="0"/>
                <a:cs typeface="Times New Roman" panose="02020603050405020304" pitchFamily="18" charset="0"/>
              </a:rPr>
              <a:t> multiply(x, y)</a:t>
            </a:r>
          </a:p>
          <a:p>
            <a:pPr marL="457200" marR="0">
              <a:lnSpc>
                <a:spcPct val="107000"/>
              </a:lnSpc>
              <a:spcBef>
                <a:spcPts val="0"/>
              </a:spcBef>
              <a:spcAft>
                <a:spcPts val="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Input: Two n-bit integers x and y, 		   where y ≥ 0</a:t>
            </a:r>
          </a:p>
          <a:p>
            <a:pPr marL="457200" marR="0">
              <a:lnSpc>
                <a:spcPct val="107000"/>
              </a:lnSpc>
              <a:spcBef>
                <a:spcPts val="0"/>
              </a:spcBef>
              <a:spcAft>
                <a:spcPts val="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Output: Their product</a:t>
            </a:r>
          </a:p>
          <a:p>
            <a:pPr marL="457200" marR="0">
              <a:lnSpc>
                <a:spcPct val="107000"/>
              </a:lnSpc>
              <a:spcBef>
                <a:spcPts val="0"/>
              </a:spcBef>
              <a:spcAft>
                <a:spcPts val="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p>
          <a:p>
            <a:pPr marL="457200" marR="0">
              <a:lnSpc>
                <a:spcPct val="107000"/>
              </a:lnSpc>
              <a:spcBef>
                <a:spcPts val="0"/>
              </a:spcBef>
              <a:spcAft>
                <a:spcPts val="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if  y = 0  then return 0;</a:t>
            </a:r>
          </a:p>
          <a:p>
            <a:pPr marL="457200" marR="0">
              <a:lnSpc>
                <a:spcPct val="107000"/>
              </a:lnSpc>
              <a:spcBef>
                <a:spcPts val="0"/>
              </a:spcBef>
              <a:spcAft>
                <a:spcPts val="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z :=  multiply (x, </a:t>
            </a:r>
            <a:r>
              <a:rPr lang="en-US" sz="20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000" dirty="0">
                <a:latin typeface="Times New Roman" panose="02020603050405020304" pitchFamily="18" charset="0"/>
                <a:ea typeface="Calibri" panose="020F0502020204030204" pitchFamily="34" charset="0"/>
                <a:cs typeface="Times New Roman" panose="02020603050405020304" pitchFamily="18" charset="0"/>
              </a:rPr>
              <a:t> y/2 </a:t>
            </a:r>
            <a:r>
              <a:rPr lang="en-US" sz="20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p>
          <a:p>
            <a:pPr marL="457200" marR="0">
              <a:lnSpc>
                <a:spcPct val="107000"/>
              </a:lnSpc>
              <a:spcBef>
                <a:spcPts val="0"/>
              </a:spcBef>
              <a:spcAft>
                <a:spcPts val="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if y is even then return 2z</a:t>
            </a:r>
          </a:p>
          <a:p>
            <a:pPr marL="457200" marR="0">
              <a:lnSpc>
                <a:spcPct val="107000"/>
              </a:lnSpc>
              <a:spcBef>
                <a:spcPts val="0"/>
              </a:spcBef>
              <a:spcAft>
                <a:spcPts val="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else return x + 2z;</a:t>
            </a:r>
          </a:p>
        </p:txBody>
      </p:sp>
      <p:sp>
        <p:nvSpPr>
          <p:cNvPr id="7" name="Cloud Callout 2">
            <a:extLst>
              <a:ext uri="{FF2B5EF4-FFF2-40B4-BE49-F238E27FC236}">
                <a16:creationId xmlns:a16="http://schemas.microsoft.com/office/drawing/2014/main" id="{64BC79F8-2E57-4EBD-BD71-53D5861A390E}"/>
              </a:ext>
            </a:extLst>
          </p:cNvPr>
          <p:cNvSpPr/>
          <p:nvPr/>
        </p:nvSpPr>
        <p:spPr>
          <a:xfrm rot="10800000" flipH="1">
            <a:off x="1940118" y="2961736"/>
            <a:ext cx="8428382" cy="3749203"/>
          </a:xfrm>
          <a:prstGeom prst="cloudCallout">
            <a:avLst>
              <a:gd name="adj1" fmla="val -31067"/>
              <a:gd name="adj2" fmla="val 7155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58068C6-1176-4664-A7F0-40486380CB5D}"/>
              </a:ext>
            </a:extLst>
          </p:cNvPr>
          <p:cNvSpPr txBox="1"/>
          <p:nvPr/>
        </p:nvSpPr>
        <p:spPr>
          <a:xfrm>
            <a:off x="3371351" y="3325246"/>
            <a:ext cx="6512119" cy="2862322"/>
          </a:xfrm>
          <a:prstGeom prst="rect">
            <a:avLst/>
          </a:prstGeom>
          <a:noFill/>
        </p:spPr>
        <p:txBody>
          <a:bodyPr wrap="square" rtlCol="0">
            <a:spAutoFit/>
          </a:bodyPr>
          <a:lstStyle/>
          <a:p>
            <a:r>
              <a:rPr lang="en-US" sz="2000" dirty="0"/>
              <a:t>Let n = 1. </a:t>
            </a:r>
          </a:p>
          <a:p>
            <a:r>
              <a:rPr lang="en-US" sz="2000" dirty="0"/>
              <a:t>	               return 0, if y = 0;</a:t>
            </a:r>
          </a:p>
          <a:p>
            <a:endParaRPr lang="en-US" sz="2000" dirty="0"/>
          </a:p>
          <a:p>
            <a:r>
              <a:rPr lang="en-US" sz="2000" dirty="0"/>
              <a:t>	               return x, if y = 1; </a:t>
            </a:r>
          </a:p>
          <a:p>
            <a:r>
              <a:rPr lang="en-US" sz="2000" dirty="0"/>
              <a:t>multiply(x, y) = 	since y = 1, </a:t>
            </a:r>
          </a:p>
          <a:p>
            <a:r>
              <a:rPr lang="en-US" sz="2000" dirty="0"/>
              <a:t>		z := multiply(x, </a:t>
            </a:r>
            <a:r>
              <a:rPr lang="en-US" sz="20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000" dirty="0">
                <a:latin typeface="Times New Roman" panose="02020603050405020304" pitchFamily="18" charset="0"/>
                <a:ea typeface="Calibri" panose="020F0502020204030204" pitchFamily="34" charset="0"/>
                <a:cs typeface="Times New Roman" panose="02020603050405020304" pitchFamily="18" charset="0"/>
              </a:rPr>
              <a:t> y/2 </a:t>
            </a:r>
            <a:r>
              <a:rPr lang="en-US" sz="20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p>
          <a:p>
            <a:r>
              <a:rPr lang="en-US" sz="2000" dirty="0">
                <a:latin typeface="Times New Roman" panose="02020603050405020304" pitchFamily="18" charset="0"/>
                <a:ea typeface="Calibri" panose="020F0502020204030204" pitchFamily="34" charset="0"/>
                <a:cs typeface="Times New Roman" panose="02020603050405020304" pitchFamily="18" charset="0"/>
              </a:rPr>
              <a:t>	                  = multiply(x, 0) = returns 0, since y = 0.</a:t>
            </a:r>
          </a:p>
          <a:p>
            <a:r>
              <a:rPr lang="en-US" sz="2000" dirty="0">
                <a:latin typeface="Times New Roman" panose="02020603050405020304" pitchFamily="18" charset="0"/>
                <a:ea typeface="Calibri" panose="020F0502020204030204" pitchFamily="34" charset="0"/>
                <a:cs typeface="Times New Roman" panose="02020603050405020304" pitchFamily="18" charset="0"/>
              </a:rPr>
              <a:t>                             return x + 2*0 = x, since y = 0.</a:t>
            </a:r>
          </a:p>
          <a:p>
            <a:r>
              <a:rPr lang="en-US" sz="2000" dirty="0">
                <a:latin typeface="Times New Roman" panose="02020603050405020304" pitchFamily="18" charset="0"/>
                <a:ea typeface="Calibri" panose="020F0502020204030204" pitchFamily="34" charset="0"/>
                <a:cs typeface="Times New Roman" panose="02020603050405020304" pitchFamily="18" charset="0"/>
              </a:rPr>
              <a:t>Conclusion:  T(n =1bit) = c</a:t>
            </a:r>
            <a:r>
              <a:rPr lang="en-US" sz="2000" baseline="-25000" dirty="0">
                <a:latin typeface="Times New Roman" panose="02020603050405020304" pitchFamily="18" charset="0"/>
                <a:ea typeface="Calibri" panose="020F0502020204030204" pitchFamily="34" charset="0"/>
                <a:cs typeface="Times New Roman" panose="02020603050405020304" pitchFamily="18" charset="0"/>
              </a:rPr>
              <a:t>0</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Cloud Callout 2">
            <a:extLst>
              <a:ext uri="{FF2B5EF4-FFF2-40B4-BE49-F238E27FC236}">
                <a16:creationId xmlns:a16="http://schemas.microsoft.com/office/drawing/2014/main" id="{C96525A3-752B-4857-B09F-3CEBA34F8BC6}"/>
              </a:ext>
            </a:extLst>
          </p:cNvPr>
          <p:cNvSpPr/>
          <p:nvPr/>
        </p:nvSpPr>
        <p:spPr>
          <a:xfrm>
            <a:off x="4195494" y="-4015"/>
            <a:ext cx="3760966" cy="1470645"/>
          </a:xfrm>
          <a:prstGeom prst="cloudCallout">
            <a:avLst>
              <a:gd name="adj1" fmla="val -43062"/>
              <a:gd name="adj2" fmla="val 5717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3709BBE-B72F-445C-9BDC-C00C5EC5BD5F}"/>
              </a:ext>
            </a:extLst>
          </p:cNvPr>
          <p:cNvSpPr txBox="1"/>
          <p:nvPr/>
        </p:nvSpPr>
        <p:spPr>
          <a:xfrm>
            <a:off x="4731026" y="147060"/>
            <a:ext cx="3225433" cy="1200329"/>
          </a:xfrm>
          <a:prstGeom prst="rect">
            <a:avLst/>
          </a:prstGeom>
          <a:noFill/>
        </p:spPr>
        <p:txBody>
          <a:bodyPr wrap="square" rtlCol="0">
            <a:spAutoFit/>
          </a:bodyPr>
          <a:lstStyle/>
          <a:p>
            <a:r>
              <a:rPr lang="en-US" dirty="0">
                <a:latin typeface="Arial" panose="020B0604020202020204" pitchFamily="34" charset="0"/>
                <a:ea typeface="Calibri" panose="020F0502020204030204" pitchFamily="34" charset="0"/>
                <a:cs typeface="Arial" panose="020B0604020202020204" pitchFamily="34" charset="0"/>
              </a:rPr>
              <a:t>if y is even then return 2z </a:t>
            </a:r>
          </a:p>
          <a:p>
            <a:r>
              <a:rPr lang="en-US" dirty="0">
                <a:latin typeface="Arial" panose="020B0604020202020204" pitchFamily="34" charset="0"/>
                <a:ea typeface="Calibri" panose="020F0502020204030204" pitchFamily="34" charset="0"/>
                <a:cs typeface="Arial" panose="020B0604020202020204" pitchFamily="34" charset="0"/>
              </a:rPr>
              <a:t>                   else return x + 2z;</a:t>
            </a:r>
          </a:p>
          <a:p>
            <a:r>
              <a:rPr lang="en-US" dirty="0">
                <a:latin typeface="Times New Roman" panose="02020603050405020304" pitchFamily="18" charset="0"/>
                <a:ea typeface="Calibri" panose="020F0502020204030204" pitchFamily="34" charset="0"/>
                <a:cs typeface="Times New Roman" panose="02020603050405020304" pitchFamily="18" charset="0"/>
              </a:rPr>
              <a:t>This takes linear time to do it for each round.</a:t>
            </a:r>
          </a:p>
        </p:txBody>
      </p:sp>
      <p:sp>
        <p:nvSpPr>
          <p:cNvPr id="11" name="Left Brace 10">
            <a:extLst>
              <a:ext uri="{FF2B5EF4-FFF2-40B4-BE49-F238E27FC236}">
                <a16:creationId xmlns:a16="http://schemas.microsoft.com/office/drawing/2014/main" id="{7862E870-1538-431C-B783-FA2EF55D336B}"/>
              </a:ext>
            </a:extLst>
          </p:cNvPr>
          <p:cNvSpPr>
            <a:spLocks/>
          </p:cNvSpPr>
          <p:nvPr/>
        </p:nvSpPr>
        <p:spPr bwMode="auto">
          <a:xfrm>
            <a:off x="5108238" y="3762932"/>
            <a:ext cx="131671" cy="1938153"/>
          </a:xfrm>
          <a:prstGeom prst="leftBrace">
            <a:avLst>
              <a:gd name="adj1" fmla="val 75877"/>
              <a:gd name="adj2" fmla="val 50000"/>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Tree>
    <p:extLst>
      <p:ext uri="{BB962C8B-B14F-4D97-AF65-F5344CB8AC3E}">
        <p14:creationId xmlns:p14="http://schemas.microsoft.com/office/powerpoint/2010/main" val="29237879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98311" y="606885"/>
            <a:ext cx="7099876" cy="604720"/>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528598" y="806089"/>
            <a:ext cx="9452154" cy="5793509"/>
          </a:xfrm>
          <a:prstGeom prst="rect">
            <a:avLst/>
          </a:prstGeom>
        </p:spPr>
        <p:txBody>
          <a:bodyPr wrap="square">
            <a:spAutoFit/>
          </a:bodyPr>
          <a:lstStyle/>
          <a:p>
            <a:r>
              <a:rPr lang="en-US" sz="2200" dirty="0">
                <a:latin typeface="Times New Roman" panose="02020603050405020304" pitchFamily="18" charset="0"/>
                <a:ea typeface="Calibri" panose="020F0502020204030204" pitchFamily="34" charset="0"/>
                <a:cs typeface="Times New Roman" panose="02020603050405020304" pitchFamily="18" charset="0"/>
              </a:rPr>
              <a:t>Prove T(n) = O(n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T(n) = T(</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n/2 </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c(n)</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T(1) = 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dirty="0">
                <a:latin typeface="Times New Roman" panose="02020603050405020304" pitchFamily="18" charset="0"/>
                <a:ea typeface="Calibri" panose="020F0502020204030204" pitchFamily="34" charset="0"/>
                <a:cs typeface="Times New Roman" panose="02020603050405020304" pitchFamily="18" charset="0"/>
              </a:rPr>
              <a:t> (assume 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dirty="0">
                <a:latin typeface="Times New Roman" panose="02020603050405020304" pitchFamily="18" charset="0"/>
                <a:ea typeface="Calibri" panose="020F0502020204030204" pitchFamily="34" charset="0"/>
                <a:cs typeface="Times New Roman" panose="02020603050405020304" pitchFamily="18" charset="0"/>
              </a:rPr>
              <a:t> = 1); </a:t>
            </a:r>
          </a:p>
          <a:p>
            <a:r>
              <a:rPr lang="en-US" sz="2200" dirty="0">
                <a:latin typeface="Times New Roman" panose="02020603050405020304" pitchFamily="18" charset="0"/>
                <a:ea typeface="Calibri" panose="020F0502020204030204" pitchFamily="34" charset="0"/>
                <a:cs typeface="Times New Roman" panose="02020603050405020304" pitchFamily="18" charset="0"/>
              </a:rPr>
              <a:t>Solution:  (check the correctness of the following)</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Let n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T(n) = T(2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a:t>
            </a:r>
            <a:r>
              <a:rPr lang="en-US" sz="2200" dirty="0">
                <a:latin typeface="Times New Roman" panose="02020603050405020304" pitchFamily="18" charset="0"/>
                <a:ea typeface="Calibri" panose="020F0502020204030204" pitchFamily="34" charset="0"/>
                <a:cs typeface="Times New Roman" panose="02020603050405020304" pitchFamily="18" charset="0"/>
              </a:rPr>
              <a:t>) = </a:t>
            </a:r>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T(2</a:t>
            </a:r>
            <a:r>
              <a:rPr lang="en-US" sz="2200" baseline="30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k-1</a:t>
            </a:r>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 </a:t>
            </a:r>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T(2</a:t>
            </a:r>
            <a:r>
              <a:rPr lang="en-US" sz="2200" baseline="30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k-2</a:t>
            </a:r>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k-1</a:t>
            </a:r>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 T(2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k-i</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k-i+1 </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k-i+2 </a:t>
            </a:r>
            <a:r>
              <a:rPr lang="en-US" sz="2200" dirty="0">
                <a:latin typeface="Times New Roman" panose="02020603050405020304" pitchFamily="18" charset="0"/>
                <a:ea typeface="Calibri" panose="020F0502020204030204" pitchFamily="34" charset="0"/>
                <a:cs typeface="Times New Roman" panose="02020603050405020304" pitchFamily="18" charset="0"/>
              </a:rPr>
              <a:t>) + …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k-3 </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k-2 </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k-1 </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 </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 T(2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k-k</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k-k+1 </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k-k+2 </a:t>
            </a:r>
            <a:r>
              <a:rPr lang="en-US" sz="2200" dirty="0">
                <a:latin typeface="Times New Roman" panose="02020603050405020304" pitchFamily="18" charset="0"/>
                <a:ea typeface="Calibri" panose="020F0502020204030204" pitchFamily="34" charset="0"/>
                <a:cs typeface="Times New Roman" panose="02020603050405020304" pitchFamily="18" charset="0"/>
              </a:rPr>
              <a:t>) + …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k-3 </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k-2 </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k-1 </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 </a:t>
            </a:r>
            <a:r>
              <a:rPr lang="en-US" sz="2200" dirty="0">
                <a:latin typeface="Times New Roman" panose="02020603050405020304" pitchFamily="18" charset="0"/>
                <a:ea typeface="Calibri" panose="020F0502020204030204" pitchFamily="34" charset="0"/>
                <a:cs typeface="Times New Roman" panose="02020603050405020304" pitchFamily="18" charset="0"/>
              </a:rPr>
              <a:t>), k =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 </a:t>
            </a:r>
            <a:r>
              <a:rPr lang="en-US" sz="22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T(2</a:t>
            </a:r>
            <a:r>
              <a:rPr lang="en-US" sz="2200" baseline="30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k-k</a:t>
            </a:r>
            <a:r>
              <a:rPr lang="en-US" sz="22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k-k+1 </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k-k+2 </a:t>
            </a:r>
            <a:r>
              <a:rPr lang="en-US" sz="2200" dirty="0">
                <a:latin typeface="Times New Roman" panose="02020603050405020304" pitchFamily="18" charset="0"/>
                <a:ea typeface="Calibri" panose="020F0502020204030204" pitchFamily="34" charset="0"/>
                <a:cs typeface="Times New Roman" panose="02020603050405020304" pitchFamily="18" charset="0"/>
              </a:rPr>
              <a:t>) + …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k-3 </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k-2 </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k-1 </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 </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 1+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1 </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 </a:t>
            </a:r>
            <a:r>
              <a:rPr lang="en-US" sz="2200" dirty="0">
                <a:latin typeface="Times New Roman" panose="02020603050405020304" pitchFamily="18" charset="0"/>
                <a:ea typeface="Calibri" panose="020F0502020204030204" pitchFamily="34" charset="0"/>
                <a:cs typeface="Times New Roman" panose="02020603050405020304" pitchFamily="18" charset="0"/>
              </a:rPr>
              <a:t>) + …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k-3 </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k-2 </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k-1 </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 </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k+1 </a:t>
            </a:r>
            <a:r>
              <a:rPr lang="en-US" sz="2200" dirty="0">
                <a:latin typeface="Times New Roman" panose="02020603050405020304" pitchFamily="18" charset="0"/>
                <a:ea typeface="Calibri" panose="020F0502020204030204" pitchFamily="34" charset="0"/>
                <a:cs typeface="Times New Roman" panose="02020603050405020304" pitchFamily="18" charset="0"/>
              </a:rPr>
              <a:t>-1)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 2n -1 = O(n) for each recursive call</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The algorithm will take n calls. For each call’s </a:t>
            </a:r>
          </a:p>
          <a:p>
            <a:pPr>
              <a:spcAft>
                <a:spcPts val="12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return, it requires O(n) for addition. Therefore O(n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0FB68A2F-D0D6-4D83-9871-DA7336553E23}"/>
              </a:ext>
            </a:extLst>
          </p:cNvPr>
          <p:cNvSpPr txBox="1"/>
          <p:nvPr/>
        </p:nvSpPr>
        <p:spPr>
          <a:xfrm>
            <a:off x="8115080" y="298842"/>
            <a:ext cx="4076920" cy="309982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2000" spc="-100" dirty="0">
                <a:ea typeface="Calibri" panose="020F0502020204030204" pitchFamily="34" charset="0"/>
                <a:cs typeface="Times New Roman" panose="02020603050405020304" pitchFamily="18" charset="0"/>
              </a:rPr>
              <a:t>function</a:t>
            </a:r>
            <a:r>
              <a:rPr lang="en-US" sz="2000" dirty="0">
                <a:latin typeface="Times New Roman" panose="02020603050405020304" pitchFamily="18" charset="0"/>
                <a:ea typeface="Calibri" panose="020F0502020204030204" pitchFamily="34" charset="0"/>
                <a:cs typeface="Times New Roman" panose="02020603050405020304" pitchFamily="18" charset="0"/>
              </a:rPr>
              <a:t> multiply(x, y)</a:t>
            </a:r>
          </a:p>
          <a:p>
            <a:pPr marL="457200" marR="0">
              <a:lnSpc>
                <a:spcPct val="107000"/>
              </a:lnSpc>
              <a:spcBef>
                <a:spcPts val="0"/>
              </a:spcBef>
              <a:spcAft>
                <a:spcPts val="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Input: Two n-bit integers x and y, 		   where y ≥ 0</a:t>
            </a:r>
          </a:p>
          <a:p>
            <a:pPr marL="457200" marR="0">
              <a:lnSpc>
                <a:spcPct val="107000"/>
              </a:lnSpc>
              <a:spcBef>
                <a:spcPts val="0"/>
              </a:spcBef>
              <a:spcAft>
                <a:spcPts val="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Output: Their product</a:t>
            </a:r>
          </a:p>
          <a:p>
            <a:pPr marL="457200" marR="0">
              <a:lnSpc>
                <a:spcPct val="107000"/>
              </a:lnSpc>
              <a:spcBef>
                <a:spcPts val="0"/>
              </a:spcBef>
              <a:spcAft>
                <a:spcPts val="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p>
          <a:p>
            <a:pPr marL="457200" marR="0">
              <a:lnSpc>
                <a:spcPct val="107000"/>
              </a:lnSpc>
              <a:spcBef>
                <a:spcPts val="0"/>
              </a:spcBef>
              <a:spcAft>
                <a:spcPts val="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if  y = 0  then return 0;</a:t>
            </a:r>
          </a:p>
          <a:p>
            <a:pPr marL="457200" marR="0">
              <a:lnSpc>
                <a:spcPct val="107000"/>
              </a:lnSpc>
              <a:spcBef>
                <a:spcPts val="0"/>
              </a:spcBef>
              <a:spcAft>
                <a:spcPts val="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z :=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multiply </a:t>
            </a:r>
            <a:r>
              <a:rPr lang="en-US" sz="2000" dirty="0">
                <a:latin typeface="Times New Roman" panose="02020603050405020304" pitchFamily="18" charset="0"/>
                <a:ea typeface="Calibri" panose="020F0502020204030204" pitchFamily="34" charset="0"/>
                <a:cs typeface="Times New Roman" panose="02020603050405020304" pitchFamily="18" charset="0"/>
              </a:rPr>
              <a:t>(x, </a:t>
            </a:r>
            <a:r>
              <a:rPr lang="en-US" sz="20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000" dirty="0">
                <a:latin typeface="Times New Roman" panose="02020603050405020304" pitchFamily="18" charset="0"/>
                <a:ea typeface="Calibri" panose="020F0502020204030204" pitchFamily="34" charset="0"/>
                <a:cs typeface="Times New Roman" panose="02020603050405020304" pitchFamily="18" charset="0"/>
              </a:rPr>
              <a:t> y</a:t>
            </a:r>
            <a:r>
              <a:rPr lang="en-US" sz="20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latin typeface="Times New Roman" panose="02020603050405020304" pitchFamily="18" charset="0"/>
                <a:ea typeface="Calibri" panose="020F0502020204030204" pitchFamily="34" charset="0"/>
                <a:cs typeface="Times New Roman" panose="02020603050405020304" pitchFamily="18" charset="0"/>
              </a:rPr>
              <a:t>2 </a:t>
            </a:r>
            <a:r>
              <a:rPr lang="en-US" sz="20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p>
          <a:p>
            <a:pPr marL="457200" marR="0">
              <a:lnSpc>
                <a:spcPct val="107000"/>
              </a:lnSpc>
              <a:spcBef>
                <a:spcPts val="0"/>
              </a:spcBef>
              <a:spcAft>
                <a:spcPts val="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if y is even then return 2z</a:t>
            </a:r>
          </a:p>
          <a:p>
            <a:pPr marL="457200" marR="0">
              <a:lnSpc>
                <a:spcPct val="107000"/>
              </a:lnSpc>
              <a:spcBef>
                <a:spcPts val="0"/>
              </a:spcBef>
              <a:spcAft>
                <a:spcPts val="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else return x </a:t>
            </a:r>
            <a:r>
              <a:rPr lang="en-US" sz="20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latin typeface="Times New Roman" panose="02020603050405020304" pitchFamily="18" charset="0"/>
                <a:ea typeface="Calibri" panose="020F0502020204030204" pitchFamily="34" charset="0"/>
                <a:cs typeface="Times New Roman" panose="02020603050405020304" pitchFamily="18" charset="0"/>
              </a:rPr>
              <a:t> 2z;</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F729107-F1A8-4DE2-9625-568EAA84F670}"/>
                  </a:ext>
                </a:extLst>
              </p:cNvPr>
              <p:cNvSpPr txBox="1"/>
              <p:nvPr/>
            </p:nvSpPr>
            <p:spPr>
              <a:xfrm>
                <a:off x="5152445" y="1365479"/>
                <a:ext cx="1874063" cy="46147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T(n) = T(</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oMath>
                </a14:m>
                <a:r>
                  <a:rPr lang="en-US" dirty="0"/>
                  <a:t> ) + c(n)</a:t>
                </a:r>
              </a:p>
            </p:txBody>
          </p:sp>
        </mc:Choice>
        <mc:Fallback xmlns="">
          <p:sp>
            <p:nvSpPr>
              <p:cNvPr id="3" name="TextBox 2">
                <a:extLst>
                  <a:ext uri="{FF2B5EF4-FFF2-40B4-BE49-F238E27FC236}">
                    <a16:creationId xmlns:a16="http://schemas.microsoft.com/office/drawing/2014/main" id="{BF729107-F1A8-4DE2-9625-568EAA84F670}"/>
                  </a:ext>
                </a:extLst>
              </p:cNvPr>
              <p:cNvSpPr txBox="1">
                <a:spLocks noRot="1" noChangeAspect="1" noMove="1" noResize="1" noEditPoints="1" noAdjustHandles="1" noChangeArrowheads="1" noChangeShapeType="1" noTextEdit="1"/>
              </p:cNvSpPr>
              <p:nvPr/>
            </p:nvSpPr>
            <p:spPr>
              <a:xfrm>
                <a:off x="5152445" y="1365479"/>
                <a:ext cx="1874063" cy="461473"/>
              </a:xfrm>
              <a:prstGeom prst="rect">
                <a:avLst/>
              </a:prstGeom>
              <a:blipFill>
                <a:blip r:embed="rId2"/>
                <a:stretch>
                  <a:fillRect l="-2258" b="-64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74A9767-6D15-4D32-B86C-EA590163BAC0}"/>
                  </a:ext>
                </a:extLst>
              </p:cNvPr>
              <p:cNvSpPr txBox="1"/>
              <p:nvPr/>
            </p:nvSpPr>
            <p:spPr>
              <a:xfrm>
                <a:off x="7698187" y="5543687"/>
                <a:ext cx="3282564" cy="101547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n bits integer requires n times of right shifts, that is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oMath>
                </a14:m>
                <a:r>
                  <a:rPr lang="en-US" dirty="0"/>
                  <a:t> . Therefore it takes n calls.</a:t>
                </a:r>
              </a:p>
            </p:txBody>
          </p:sp>
        </mc:Choice>
        <mc:Fallback xmlns="">
          <p:sp>
            <p:nvSpPr>
              <p:cNvPr id="7" name="TextBox 6">
                <a:extLst>
                  <a:ext uri="{FF2B5EF4-FFF2-40B4-BE49-F238E27FC236}">
                    <a16:creationId xmlns:a16="http://schemas.microsoft.com/office/drawing/2014/main" id="{474A9767-6D15-4D32-B86C-EA590163BAC0}"/>
                  </a:ext>
                </a:extLst>
              </p:cNvPr>
              <p:cNvSpPr txBox="1">
                <a:spLocks noRot="1" noChangeAspect="1" noMove="1" noResize="1" noEditPoints="1" noAdjustHandles="1" noChangeArrowheads="1" noChangeShapeType="1" noTextEdit="1"/>
              </p:cNvSpPr>
              <p:nvPr/>
            </p:nvSpPr>
            <p:spPr>
              <a:xfrm>
                <a:off x="7698187" y="5543687"/>
                <a:ext cx="3282564" cy="1015471"/>
              </a:xfrm>
              <a:prstGeom prst="rect">
                <a:avLst/>
              </a:prstGeom>
              <a:blipFill>
                <a:blip r:embed="rId3"/>
                <a:stretch>
                  <a:fillRect l="-1481" t="-2367" r="-2407" b="-7692"/>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55800444-7E30-4761-B46F-336062C44EA1}"/>
              </a:ext>
            </a:extLst>
          </p:cNvPr>
          <p:cNvSpPr txBox="1"/>
          <p:nvPr/>
        </p:nvSpPr>
        <p:spPr>
          <a:xfrm>
            <a:off x="5149444" y="2184180"/>
            <a:ext cx="208003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a:t>
            </a:r>
            <a:r>
              <a:rPr lang="en-US" dirty="0">
                <a:latin typeface="Times New Roman" panose="02020603050405020304" pitchFamily="18" charset="0"/>
                <a:ea typeface="Calibri" panose="020F0502020204030204" pitchFamily="34" charset="0"/>
                <a:cs typeface="Times New Roman" panose="02020603050405020304" pitchFamily="18" charset="0"/>
              </a:rPr>
              <a:t>2</a:t>
            </a:r>
            <a:r>
              <a:rPr lang="en-US" baseline="30000" dirty="0">
                <a:latin typeface="Times New Roman" panose="02020603050405020304" pitchFamily="18" charset="0"/>
                <a:ea typeface="Calibri" panose="020F0502020204030204" pitchFamily="34" charset="0"/>
                <a:cs typeface="Times New Roman" panose="02020603050405020304" pitchFamily="18" charset="0"/>
              </a:rPr>
              <a:t>k</a:t>
            </a:r>
            <a:r>
              <a:rPr lang="en-US" dirty="0"/>
              <a:t>) = T(</a:t>
            </a:r>
            <a:r>
              <a:rPr lang="en-U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2</a:t>
            </a:r>
            <a:r>
              <a:rPr lang="en-US" baseline="30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k-1</a:t>
            </a:r>
            <a:r>
              <a:rPr lang="en-US" dirty="0"/>
              <a:t>) +  (</a:t>
            </a:r>
            <a:r>
              <a:rPr lang="en-US" sz="18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2</a:t>
            </a:r>
            <a:r>
              <a:rPr lang="en-US" sz="1800" baseline="30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k</a:t>
            </a:r>
            <a:r>
              <a:rPr lang="en-US" dirty="0"/>
              <a:t>)</a:t>
            </a:r>
          </a:p>
        </p:txBody>
      </p:sp>
    </p:spTree>
    <p:extLst>
      <p:ext uri="{BB962C8B-B14F-4D97-AF65-F5344CB8AC3E}">
        <p14:creationId xmlns:p14="http://schemas.microsoft.com/office/powerpoint/2010/main" val="32390985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9192</TotalTime>
  <Words>66418</Words>
  <Application>Microsoft Macintosh PowerPoint</Application>
  <PresentationFormat>Widescreen</PresentationFormat>
  <Paragraphs>5742</Paragraphs>
  <Slides>440</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440</vt:i4>
      </vt:variant>
    </vt:vector>
  </HeadingPairs>
  <TitlesOfParts>
    <vt:vector size="456" baseType="lpstr">
      <vt:lpstr>DengXian</vt:lpstr>
      <vt:lpstr>ＭＳ Ｐゴシック</vt:lpstr>
      <vt:lpstr>Arial</vt:lpstr>
      <vt:lpstr>Calibri</vt:lpstr>
      <vt:lpstr>Calibri Light</vt:lpstr>
      <vt:lpstr>Cambria Math</vt:lpstr>
      <vt:lpstr>Consolas</vt:lpstr>
      <vt:lpstr>Courier New</vt:lpstr>
      <vt:lpstr>Franklin Gothic Book</vt:lpstr>
      <vt:lpstr>Helvetica</vt:lpstr>
      <vt:lpstr>Symbol</vt:lpstr>
      <vt:lpstr>Times New Roman</vt:lpstr>
      <vt:lpstr>Times New Roman Bold</vt:lpstr>
      <vt:lpstr>Viner Hand ITC</vt:lpstr>
      <vt:lpstr>Wingdings</vt:lpstr>
      <vt:lpstr>Office Theme</vt:lpstr>
      <vt:lpstr>Section 01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Section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Section 03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Section 04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Section 05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00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Section 06</vt:lpstr>
      <vt:lpstr>PowerPoint Presentation</vt:lpstr>
      <vt:lpstr>PowerPoint Presentation</vt:lpstr>
      <vt:lpstr>PowerPoint Presentation</vt:lpstr>
      <vt:lpstr>Cryptography – The RSA Public Key Cryptosystem</vt:lpstr>
      <vt:lpstr>Cryptography – The RSA Public Key Cryptosystem</vt:lpstr>
      <vt:lpstr>Cryptography – The RSA Public Key Cryptosystem</vt:lpstr>
      <vt:lpstr>Cryptography – The RSA Public Key Cryptosystem</vt:lpstr>
      <vt:lpstr>RSA Cryptography</vt:lpstr>
      <vt:lpstr>RSA Cryptography</vt:lpstr>
      <vt:lpstr>RSA Cryptography</vt:lpstr>
      <vt:lpstr>RSA Cryptography</vt:lpstr>
      <vt:lpstr>RSA Cryptography</vt:lpstr>
      <vt:lpstr>PowerPoint Presentation</vt:lpstr>
      <vt:lpstr>PowerPoint Presentation</vt:lpstr>
      <vt:lpstr>Why Does the RSA Cipher Work?</vt:lpstr>
      <vt:lpstr>Why Does the RSA Cipher Work?</vt:lpstr>
      <vt:lpstr>Why Does the RSA Cipher Work?</vt:lpstr>
      <vt:lpstr>Why Does the RSA Cipher Work?</vt:lpstr>
      <vt:lpstr>Why Does the RSA Cipher Work?</vt:lpstr>
      <vt:lpstr>Why Does the RSA Cipher 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Section 07</vt:lpstr>
      <vt:lpstr>   Direct-Addressing Table[4 – 5]  Hash table [6 - 12] Collision Resolutions [13-24]  Linear Probing [14]               Open Hashing (Chaining) [15 -17]                        Load Factor [18], Simple Uniform[19], and                         Performance [20-24]                Good Hash functions [25 – 50]           Assumptions [26], Key Interpretations [28],                         Modular Hashing [30, 32], Multiplication Hashing [33, 36],                         Universal hashing [37-38, 40-41]              Open Addressing (Closed Hashing)[51-70]                        Linear Probing [59 - 61], Quadratic Probing [62],                          Double Hashing [63 - 66]  </vt:lpstr>
      <vt:lpstr>Hash Tables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Collision Resolution by Chaining (or called Open Hashing) </vt:lpstr>
      <vt:lpstr>Time Efficiency for the Collision Resolution by Chaining</vt:lpstr>
      <vt:lpstr>Analysis of Hashing with Chaining (or called Open Hashing) </vt:lpstr>
      <vt:lpstr>Analysis of Hashing with Chaining (or called Open Hashing) </vt:lpstr>
      <vt:lpstr>Analysis of Hashing with Chaining (or called Open Hashing) </vt:lpstr>
      <vt:lpstr>Analysis of Hashing with Chaining (or called Open Hashing) </vt:lpstr>
      <vt:lpstr>PowerPoint Presentation</vt:lpstr>
      <vt:lpstr>PowerPoint Presentation</vt:lpstr>
      <vt:lpstr>Analysis of Hashing with Chaining (or called Open Hashing) </vt:lpstr>
      <vt:lpstr>Hash Functions – What makes a good hash function?</vt:lpstr>
      <vt:lpstr>Hash Function – What makes a good hash function?</vt:lpstr>
      <vt:lpstr>Hash Functions – What makes a good hash function?</vt:lpstr>
      <vt:lpstr>Hash Functions – What makes a good hash function?</vt:lpstr>
      <vt:lpstr>PowerPoint Presentation</vt:lpstr>
      <vt:lpstr>Hash Functions – What makes a good hash function?</vt:lpstr>
      <vt:lpstr>Hash Functions – What makes a good hash function?</vt:lpstr>
      <vt:lpstr>Hash Functions – What makes a good hash function?</vt:lpstr>
      <vt:lpstr>Hash Functions – What makes a good hash function?</vt:lpstr>
      <vt:lpstr>Hash Functions – What makes a good hash function?</vt:lpstr>
      <vt:lpstr>Hash Functions – What makes a good hash function?</vt:lpstr>
      <vt:lpstr>Hash Functions – What makes a good hash function?</vt:lpstr>
      <vt:lpstr>Hash Functions – What makes a good hash function?</vt:lpstr>
      <vt:lpstr>Hash Functions – What makes a good hash function?</vt:lpstr>
      <vt:lpstr>Hash Functions – What makes a good hash function?</vt:lpstr>
      <vt:lpstr>PowerPoint Presentation</vt:lpstr>
      <vt:lpstr>Hash Functions – What makes a good hash function?</vt:lpstr>
      <vt:lpstr>Hash Functions – What makes a good hash function?</vt:lpstr>
      <vt:lpstr>Hash Functions – What makes a good hash function?</vt:lpstr>
      <vt:lpstr>Hash Functions – What makes a good hash function?</vt:lpstr>
      <vt:lpstr>Hash Functions – What makes a good hash function?</vt:lpstr>
      <vt:lpstr>Hash Functions – What makes a good hash function?</vt:lpstr>
      <vt:lpstr>Hash Functions – What makes a good hash function?</vt:lpstr>
      <vt:lpstr>Hash Functions – What makes a good hash function?</vt:lpstr>
      <vt:lpstr>Hash Functions – What makes a good hash function?</vt:lpstr>
      <vt:lpstr>Hash Functions – What makes a good hash 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 of Open-address Hashing</vt:lpstr>
      <vt:lpstr>PowerPoint Presentation</vt:lpstr>
      <vt:lpstr>Analysis of Open-address Hashing</vt:lpstr>
      <vt:lpstr>Analysis of Open-address Hashing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HannaEdwin</dc:creator>
  <cp:lastModifiedBy>Huynh, Truc Le M CIV USARMY (USA)</cp:lastModifiedBy>
  <cp:revision>519</cp:revision>
  <dcterms:created xsi:type="dcterms:W3CDTF">2016-10-13T00:10:31Z</dcterms:created>
  <dcterms:modified xsi:type="dcterms:W3CDTF">2024-10-10T16:53:32Z</dcterms:modified>
</cp:coreProperties>
</file>