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85" r:id="rId3"/>
    <p:sldId id="463" r:id="rId4"/>
    <p:sldId id="289" r:id="rId5"/>
    <p:sldId id="611" r:id="rId6"/>
    <p:sldId id="290" r:id="rId7"/>
    <p:sldId id="291" r:id="rId8"/>
    <p:sldId id="495" r:id="rId9"/>
    <p:sldId id="292" r:id="rId10"/>
    <p:sldId id="555" r:id="rId11"/>
    <p:sldId id="582" r:id="rId12"/>
    <p:sldId id="556" r:id="rId13"/>
    <p:sldId id="628" r:id="rId14"/>
    <p:sldId id="627" r:id="rId15"/>
    <p:sldId id="629" r:id="rId16"/>
    <p:sldId id="630" r:id="rId17"/>
    <p:sldId id="631" r:id="rId18"/>
    <p:sldId id="632" r:id="rId19"/>
    <p:sldId id="617" r:id="rId20"/>
    <p:sldId id="641" r:id="rId21"/>
    <p:sldId id="634" r:id="rId22"/>
    <p:sldId id="635" r:id="rId23"/>
    <p:sldId id="636" r:id="rId24"/>
    <p:sldId id="633" r:id="rId25"/>
    <p:sldId id="618" r:id="rId26"/>
    <p:sldId id="619" r:id="rId27"/>
    <p:sldId id="642" r:id="rId28"/>
    <p:sldId id="637" r:id="rId29"/>
    <p:sldId id="638" r:id="rId30"/>
    <p:sldId id="639" r:id="rId31"/>
    <p:sldId id="623" r:id="rId32"/>
    <p:sldId id="278" r:id="rId33"/>
    <p:sldId id="583" r:id="rId34"/>
    <p:sldId id="264" r:id="rId35"/>
    <p:sldId id="265" r:id="rId36"/>
    <p:sldId id="266" r:id="rId37"/>
    <p:sldId id="620" r:id="rId38"/>
    <p:sldId id="621" r:id="rId39"/>
    <p:sldId id="643" r:id="rId40"/>
    <p:sldId id="644" r:id="rId41"/>
    <p:sldId id="645" r:id="rId42"/>
    <p:sldId id="646" r:id="rId43"/>
    <p:sldId id="615" r:id="rId44"/>
    <p:sldId id="614" r:id="rId45"/>
    <p:sldId id="612" r:id="rId46"/>
    <p:sldId id="613" r:id="rId47"/>
    <p:sldId id="293" r:id="rId48"/>
    <p:sldId id="294" r:id="rId49"/>
    <p:sldId id="496" r:id="rId50"/>
    <p:sldId id="295" r:id="rId51"/>
    <p:sldId id="647" r:id="rId52"/>
    <p:sldId id="648" r:id="rId53"/>
    <p:sldId id="650" r:id="rId54"/>
    <p:sldId id="651" r:id="rId55"/>
    <p:sldId id="649" r:id="rId56"/>
    <p:sldId id="296" r:id="rId57"/>
    <p:sldId id="300" r:id="rId58"/>
    <p:sldId id="652" r:id="rId59"/>
    <p:sldId id="301" r:id="rId60"/>
    <p:sldId id="302" r:id="rId61"/>
    <p:sldId id="576" r:id="rId62"/>
    <p:sldId id="588" r:id="rId63"/>
    <p:sldId id="589" r:id="rId64"/>
    <p:sldId id="604" r:id="rId65"/>
    <p:sldId id="590" r:id="rId66"/>
    <p:sldId id="591" r:id="rId67"/>
    <p:sldId id="605" r:id="rId68"/>
    <p:sldId id="586" r:id="rId69"/>
    <p:sldId id="592" r:id="rId70"/>
    <p:sldId id="594" r:id="rId71"/>
    <p:sldId id="606" r:id="rId72"/>
    <p:sldId id="593" r:id="rId73"/>
    <p:sldId id="607" r:id="rId74"/>
    <p:sldId id="595" r:id="rId75"/>
    <p:sldId id="596" r:id="rId76"/>
    <p:sldId id="608" r:id="rId77"/>
    <p:sldId id="587" r:id="rId78"/>
    <p:sldId id="599" r:id="rId79"/>
    <p:sldId id="609" r:id="rId80"/>
    <p:sldId id="598" r:id="rId81"/>
    <p:sldId id="597" r:id="rId82"/>
    <p:sldId id="600" r:id="rId83"/>
    <p:sldId id="601" r:id="rId84"/>
    <p:sldId id="602" r:id="rId85"/>
    <p:sldId id="603" r:id="rId86"/>
    <p:sldId id="610" r:id="rId87"/>
    <p:sldId id="499" r:id="rId88"/>
    <p:sldId id="504" r:id="rId89"/>
    <p:sldId id="563" r:id="rId90"/>
    <p:sldId id="579" r:id="rId91"/>
    <p:sldId id="622" r:id="rId92"/>
    <p:sldId id="616" r:id="rId93"/>
    <p:sldId id="304" r:id="rId94"/>
    <p:sldId id="303" r:id="rId95"/>
    <p:sldId id="305" r:id="rId96"/>
    <p:sldId id="306" r:id="rId97"/>
    <p:sldId id="307" r:id="rId98"/>
    <p:sldId id="308" r:id="rId99"/>
    <p:sldId id="471" r:id="rId100"/>
    <p:sldId id="309" r:id="rId101"/>
    <p:sldId id="472" r:id="rId102"/>
    <p:sldId id="310" r:id="rId103"/>
    <p:sldId id="311" r:id="rId104"/>
    <p:sldId id="653" r:id="rId105"/>
    <p:sldId id="655" r:id="rId106"/>
    <p:sldId id="656" r:id="rId107"/>
    <p:sldId id="312" r:id="rId108"/>
    <p:sldId id="313" r:id="rId109"/>
    <p:sldId id="473" r:id="rId110"/>
    <p:sldId id="580" r:id="rId111"/>
    <p:sldId id="314" r:id="rId112"/>
    <p:sldId id="315" r:id="rId113"/>
    <p:sldId id="475" r:id="rId114"/>
    <p:sldId id="321" r:id="rId115"/>
    <p:sldId id="322" r:id="rId116"/>
    <p:sldId id="323" r:id="rId117"/>
    <p:sldId id="658" r:id="rId118"/>
    <p:sldId id="492" r:id="rId119"/>
    <p:sldId id="325" r:id="rId120"/>
    <p:sldId id="476" r:id="rId121"/>
    <p:sldId id="326" r:id="rId122"/>
    <p:sldId id="327" r:id="rId123"/>
    <p:sldId id="328" r:id="rId124"/>
    <p:sldId id="565" r:id="rId125"/>
    <p:sldId id="493" r:id="rId126"/>
    <p:sldId id="477" r:id="rId127"/>
    <p:sldId id="479" r:id="rId128"/>
    <p:sldId id="478" r:id="rId129"/>
    <p:sldId id="480" r:id="rId130"/>
    <p:sldId id="566" r:id="rId131"/>
    <p:sldId id="481" r:id="rId132"/>
    <p:sldId id="329" r:id="rId133"/>
    <p:sldId id="330" r:id="rId134"/>
    <p:sldId id="482" r:id="rId135"/>
    <p:sldId id="581" r:id="rId136"/>
    <p:sldId id="331" r:id="rId137"/>
    <p:sldId id="483" r:id="rId138"/>
    <p:sldId id="484" r:id="rId139"/>
    <p:sldId id="332" r:id="rId140"/>
    <p:sldId id="333" r:id="rId141"/>
    <p:sldId id="485" r:id="rId142"/>
    <p:sldId id="334" r:id="rId143"/>
    <p:sldId id="335" r:id="rId144"/>
    <p:sldId id="336" r:id="rId145"/>
    <p:sldId id="338" r:id="rId146"/>
    <p:sldId id="486" r:id="rId147"/>
    <p:sldId id="339" r:id="rId148"/>
    <p:sldId id="340" r:id="rId149"/>
    <p:sldId id="488" r:id="rId150"/>
    <p:sldId id="341" r:id="rId151"/>
    <p:sldId id="342" r:id="rId152"/>
    <p:sldId id="343" r:id="rId153"/>
    <p:sldId id="344" r:id="rId154"/>
    <p:sldId id="345" r:id="rId155"/>
    <p:sldId id="346" r:id="rId156"/>
    <p:sldId id="348" r:id="rId157"/>
    <p:sldId id="659" r:id="rId158"/>
    <p:sldId id="285" r:id="rId159"/>
    <p:sldId id="399" r:id="rId160"/>
    <p:sldId id="286" r:id="rId161"/>
    <p:sldId id="287" r:id="rId162"/>
    <p:sldId id="288" r:id="rId163"/>
    <p:sldId id="660" r:id="rId164"/>
    <p:sldId id="661" r:id="rId165"/>
    <p:sldId id="662" r:id="rId166"/>
    <p:sldId id="663" r:id="rId167"/>
    <p:sldId id="664" r:id="rId168"/>
    <p:sldId id="665" r:id="rId169"/>
    <p:sldId id="374" r:id="rId170"/>
    <p:sldId id="666" r:id="rId171"/>
    <p:sldId id="375" r:id="rId172"/>
    <p:sldId id="667" r:id="rId173"/>
    <p:sldId id="376" r:id="rId174"/>
    <p:sldId id="377" r:id="rId175"/>
    <p:sldId id="297" r:id="rId176"/>
    <p:sldId id="395" r:id="rId177"/>
    <p:sldId id="378" r:id="rId178"/>
    <p:sldId id="299" r:id="rId179"/>
    <p:sldId id="379" r:id="rId180"/>
    <p:sldId id="668" r:id="rId181"/>
    <p:sldId id="669" r:id="rId182"/>
    <p:sldId id="670" r:id="rId183"/>
    <p:sldId id="671" r:id="rId184"/>
    <p:sldId id="672" r:id="rId185"/>
    <p:sldId id="673" r:id="rId186"/>
    <p:sldId id="383" r:id="rId187"/>
    <p:sldId id="382" r:id="rId188"/>
    <p:sldId id="674" r:id="rId189"/>
    <p:sldId id="675" r:id="rId190"/>
    <p:sldId id="676" r:id="rId191"/>
    <p:sldId id="396" r:id="rId192"/>
    <p:sldId id="677" r:id="rId193"/>
    <p:sldId id="678" r:id="rId194"/>
    <p:sldId id="384" r:id="rId195"/>
    <p:sldId id="679" r:id="rId196"/>
    <p:sldId id="680" r:id="rId197"/>
    <p:sldId id="316" r:id="rId198"/>
    <p:sldId id="317" r:id="rId199"/>
    <p:sldId id="318" r:id="rId200"/>
    <p:sldId id="319" r:id="rId201"/>
    <p:sldId id="320" r:id="rId202"/>
    <p:sldId id="681" r:id="rId203"/>
    <p:sldId id="682" r:id="rId204"/>
    <p:sldId id="683" r:id="rId205"/>
    <p:sldId id="324" r:id="rId206"/>
    <p:sldId id="684" r:id="rId207"/>
    <p:sldId id="685" r:id="rId208"/>
    <p:sldId id="686" r:id="rId209"/>
    <p:sldId id="687" r:id="rId210"/>
    <p:sldId id="688" r:id="rId211"/>
    <p:sldId id="689" r:id="rId212"/>
    <p:sldId id="690" r:id="rId213"/>
    <p:sldId id="691" r:id="rId214"/>
    <p:sldId id="692" r:id="rId215"/>
    <p:sldId id="385" r:id="rId216"/>
    <p:sldId id="400" r:id="rId217"/>
    <p:sldId id="693" r:id="rId218"/>
    <p:sldId id="694" r:id="rId219"/>
    <p:sldId id="695" r:id="rId220"/>
    <p:sldId id="696" r:id="rId221"/>
    <p:sldId id="697" r:id="rId222"/>
    <p:sldId id="698" r:id="rId223"/>
    <p:sldId id="401" r:id="rId224"/>
    <p:sldId id="699" r:id="rId225"/>
    <p:sldId id="700" r:id="rId226"/>
    <p:sldId id="337" r:id="rId227"/>
    <p:sldId id="701" r:id="rId228"/>
    <p:sldId id="702" r:id="rId229"/>
    <p:sldId id="386" r:id="rId230"/>
    <p:sldId id="703" r:id="rId231"/>
    <p:sldId id="387" r:id="rId232"/>
    <p:sldId id="704" r:id="rId233"/>
    <p:sldId id="397" r:id="rId234"/>
    <p:sldId id="705" r:id="rId235"/>
    <p:sldId id="706" r:id="rId236"/>
    <p:sldId id="707" r:id="rId237"/>
    <p:sldId id="388" r:id="rId238"/>
    <p:sldId id="708" r:id="rId239"/>
    <p:sldId id="398" r:id="rId240"/>
    <p:sldId id="709" r:id="rId241"/>
    <p:sldId id="347" r:id="rId242"/>
    <p:sldId id="710" r:id="rId243"/>
    <p:sldId id="390" r:id="rId244"/>
    <p:sldId id="391" r:id="rId245"/>
    <p:sldId id="392" r:id="rId246"/>
    <p:sldId id="349" r:id="rId247"/>
    <p:sldId id="711" r:id="rId248"/>
    <p:sldId id="389" r:id="rId249"/>
    <p:sldId id="712" r:id="rId250"/>
    <p:sldId id="713" r:id="rId251"/>
    <p:sldId id="714" r:id="rId252"/>
    <p:sldId id="715" r:id="rId253"/>
    <p:sldId id="716" r:id="rId254"/>
    <p:sldId id="717" r:id="rId255"/>
    <p:sldId id="718" r:id="rId256"/>
    <p:sldId id="719" r:id="rId257"/>
    <p:sldId id="720" r:id="rId258"/>
    <p:sldId id="721" r:id="rId259"/>
    <p:sldId id="394" r:id="rId260"/>
    <p:sldId id="393" r:id="rId261"/>
    <p:sldId id="722" r:id="rId262"/>
    <p:sldId id="723" r:id="rId263"/>
    <p:sldId id="724" r:id="rId264"/>
    <p:sldId id="725" r:id="rId265"/>
    <p:sldId id="380" r:id="rId266"/>
    <p:sldId id="726" r:id="rId267"/>
    <p:sldId id="381" r:id="rId268"/>
    <p:sldId id="727" r:id="rId269"/>
    <p:sldId id="728" r:id="rId270"/>
    <p:sldId id="729" r:id="rId271"/>
    <p:sldId id="730" r:id="rId272"/>
    <p:sldId id="731" r:id="rId273"/>
    <p:sldId id="732" r:id="rId274"/>
    <p:sldId id="733" r:id="rId275"/>
    <p:sldId id="734" r:id="rId276"/>
    <p:sldId id="735" r:id="rId277"/>
    <p:sldId id="736" r:id="rId278"/>
    <p:sldId id="298" r:id="rId279"/>
    <p:sldId id="737" r:id="rId280"/>
    <p:sldId id="738" r:id="rId281"/>
    <p:sldId id="739" r:id="rId282"/>
    <p:sldId id="740" r:id="rId283"/>
    <p:sldId id="741" r:id="rId284"/>
    <p:sldId id="742" r:id="rId285"/>
    <p:sldId id="743" r:id="rId286"/>
    <p:sldId id="744" r:id="rId287"/>
    <p:sldId id="745" r:id="rId288"/>
    <p:sldId id="746" r:id="rId289"/>
    <p:sldId id="747" r:id="rId290"/>
    <p:sldId id="748" r:id="rId291"/>
    <p:sldId id="749" r:id="rId292"/>
    <p:sldId id="750" r:id="rId293"/>
    <p:sldId id="751" r:id="rId294"/>
    <p:sldId id="752" r:id="rId295"/>
    <p:sldId id="753" r:id="rId296"/>
    <p:sldId id="754" r:id="rId297"/>
    <p:sldId id="755" r:id="rId298"/>
    <p:sldId id="756" r:id="rId299"/>
    <p:sldId id="757" r:id="rId300"/>
    <p:sldId id="758" r:id="rId301"/>
    <p:sldId id="759" r:id="rId302"/>
    <p:sldId id="760" r:id="rId303"/>
    <p:sldId id="761" r:id="rId304"/>
    <p:sldId id="762" r:id="rId305"/>
    <p:sldId id="763" r:id="rId306"/>
    <p:sldId id="764" r:id="rId307"/>
    <p:sldId id="765" r:id="rId308"/>
    <p:sldId id="766" r:id="rId309"/>
    <p:sldId id="767" r:id="rId310"/>
    <p:sldId id="768" r:id="rId311"/>
    <p:sldId id="769" r:id="rId312"/>
    <p:sldId id="770" r:id="rId313"/>
    <p:sldId id="771" r:id="rId314"/>
    <p:sldId id="772" r:id="rId3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404B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694"/>
  </p:normalViewPr>
  <p:slideViewPr>
    <p:cSldViewPr snapToGrid="0">
      <p:cViewPr varScale="1">
        <p:scale>
          <a:sx n="109" d="100"/>
          <a:sy n="109" d="100"/>
        </p:scale>
        <p:origin x="216" y="4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10/10/24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NUL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NUL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NUL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15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hyperlink" Target="http://en.wikipedia.org/wiki/Abessive_case" TargetMode="External"/><Relationship Id="rId2" Type="http://schemas.openxmlformats.org/officeDocument/2006/relationships/hyperlink" Target="http://en.wikipedia.org/wiki/Wikipedia:IPA_for_English#Key" TargetMode="Externa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upload.wikimedia.org/wikipedia/commons/d/d3/1-over-x-plus-x_abs.svg" TargetMode="Externa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en.wikipedia.org/wiki/File:Hyperbola_one_over_x.svg" TargetMode="External"/><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hyperlink" Target="http://en.wikipedia.org/wiki/Cartesian_coordinates" TargetMode="External"/><Relationship Id="rId4" Type="http://schemas.openxmlformats.org/officeDocument/2006/relationships/image" Target="../media/image46.png"/></Relationships>
</file>

<file path=ppt/slides/_rels/slide1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en.wikipedia.org/wiki/File:1-over-x-plus-x.svg" TargetMode="Externa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49.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16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NUL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NUL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NUL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media/image53.jpeg"/></Relationships>
</file>

<file path=ppt/slides/_rels/slide19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NUL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NUL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NUL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NUL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encyclopedia.thefreedictionary.com/Cobham%27s+thesis" TargetMode="External"/><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43.jpeg"/></Relationships>
</file>

<file path=ppt/slides/_rels/slide263.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Nondeterministic_algorithm" TargetMode="Externa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81.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NUL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11"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NUL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NULL"/></Relationships>
</file>

<file path=ppt/slides/_rels/slide7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image" Target="NULL"/></Relationships>
</file>

<file path=ppt/slides/_rels/slide7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NUL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NUL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000" dirty="0">
                <a:latin typeface="+mn-lt"/>
              </a:rPr>
              <a:t>Section 01</a:t>
            </a:r>
            <a:br>
              <a:rPr lang="en-US" sz="4400" dirty="0">
                <a:latin typeface="+mn-lt"/>
              </a:rPr>
            </a:b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br>
              <a:rPr lang="en-US" sz="4400" dirty="0">
                <a:latin typeface="+mn-lt"/>
              </a:rPr>
            </a:br>
            <a:endParaRPr lang="en-US" sz="4400" dirty="0">
              <a:latin typeface="+mn-lt"/>
            </a:endParaRP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832" y="2977116"/>
            <a:ext cx="10962167" cy="3622927"/>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C92BEAB4-6B14-4308-9A88-7A959BD71A2A}"/>
              </a:ext>
            </a:extLst>
          </p:cNvPr>
          <p:cNvSpPr/>
          <p:nvPr/>
        </p:nvSpPr>
        <p:spPr>
          <a:xfrm>
            <a:off x="1687357" y="551336"/>
            <a:ext cx="9233191" cy="6048707"/>
          </a:xfrm>
          <a:prstGeom prst="rect">
            <a:avLst/>
          </a:prstGeom>
        </p:spPr>
        <p:txBody>
          <a:bodyPr wrap="square">
            <a:spAutoFit/>
          </a:bodyPr>
          <a:lstStyle/>
          <a:p>
            <a:pPr marL="3175">
              <a:lnSpc>
                <a:spcPct val="107000"/>
              </a:lnSpc>
              <a:spcAft>
                <a:spcPts val="600"/>
              </a:spcAft>
            </a:pPr>
            <a:r>
              <a:rPr lang="en-US" sz="2800" dirty="0">
                <a:ea typeface="Calibri" panose="020F0502020204030204" pitchFamily="34" charset="0"/>
                <a:cs typeface="Times New Roman" panose="02020603050405020304" pitchFamily="18" charset="0"/>
              </a:rPr>
              <a:t>Traveling salesman problem</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complete graph </a:t>
            </a:r>
            <a:r>
              <a:rPr lang="en-US" sz="2400" dirty="0">
                <a:latin typeface="Times New Roman" panose="02020603050405020304" pitchFamily="18" charset="0"/>
                <a:cs typeface="Times New Roman" panose="02020603050405020304" pitchFamily="18" charset="0"/>
              </a:rPr>
              <a:t>is a graph with vertices and an edge between </a:t>
            </a:r>
            <a:r>
              <a:rPr lang="en-US" sz="2400" dirty="0">
                <a:solidFill>
                  <a:srgbClr val="0000FF"/>
                </a:solidFill>
                <a:latin typeface="Times New Roman" panose="02020603050405020304" pitchFamily="18" charset="0"/>
                <a:cs typeface="Times New Roman" panose="02020603050405020304" pitchFamily="18" charset="0"/>
              </a:rPr>
              <a:t>every</a:t>
            </a:r>
            <a:r>
              <a:rPr lang="en-US" sz="2400" dirty="0">
                <a:latin typeface="Times New Roman" panose="02020603050405020304" pitchFamily="18" charset="0"/>
                <a:cs typeface="Times New Roman" panose="02020603050405020304" pitchFamily="18" charset="0"/>
              </a:rPr>
              <a:t> two vertices.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weighted graph </a:t>
            </a:r>
            <a:r>
              <a:rPr lang="en-US" sz="2400" dirty="0">
                <a:latin typeface="Times New Roman" panose="02020603050405020304" pitchFamily="18" charset="0"/>
                <a:cs typeface="Times New Roman" panose="02020603050405020304" pitchFamily="18" charset="0"/>
              </a:rPr>
              <a:t>is a graph in which each edge is </a:t>
            </a:r>
            <a:r>
              <a:rPr lang="en-US" sz="2400" dirty="0">
                <a:solidFill>
                  <a:srgbClr val="0000FF"/>
                </a:solidFill>
                <a:latin typeface="Times New Roman" panose="02020603050405020304" pitchFamily="18" charset="0"/>
                <a:cs typeface="Times New Roman" panose="02020603050405020304" pitchFamily="18" charset="0"/>
              </a:rPr>
              <a:t>assigned a weight </a:t>
            </a:r>
            <a:r>
              <a:rPr lang="en-US" sz="2400" dirty="0">
                <a:latin typeface="Times New Roman" panose="02020603050405020304" pitchFamily="18" charset="0"/>
                <a:cs typeface="Times New Roman" panose="02020603050405020304" pitchFamily="18" charset="0"/>
              </a:rPr>
              <a:t>(representing the time, distance, or cost of traversing that edge).</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path (</a:t>
            </a:r>
            <a:r>
              <a:rPr lang="en-US" sz="2400" dirty="0">
                <a:latin typeface="Times New Roman" panose="02020603050405020304" pitchFamily="18" charset="0"/>
                <a:cs typeface="Times New Roman" panose="02020603050405020304" pitchFamily="18" charset="0"/>
              </a:rPr>
              <a:t>or</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traceable path)</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path in an undirected or directed graph that visits each vertex exactly once. </a:t>
            </a:r>
          </a:p>
          <a:p>
            <a:pPr marL="457200" indent="-454025">
              <a:lnSpc>
                <a:spcPct val="107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Definition: A </a:t>
            </a:r>
            <a:r>
              <a:rPr lang="en-US" sz="2400" dirty="0">
                <a:solidFill>
                  <a:srgbClr val="0000FF"/>
                </a:solidFill>
                <a:latin typeface="Times New Roman" panose="02020603050405020304" pitchFamily="18" charset="0"/>
                <a:cs typeface="Times New Roman" panose="02020603050405020304" pitchFamily="18" charset="0"/>
              </a:rPr>
              <a:t>Hamiltonian cycle (</a:t>
            </a:r>
            <a:r>
              <a:rPr lang="en-US" sz="2400" dirty="0">
                <a:latin typeface="Times New Roman" panose="02020603050405020304" pitchFamily="18" charset="0"/>
                <a:cs typeface="Times New Roman" panose="02020603050405020304" pitchFamily="18" charset="0"/>
              </a:rPr>
              <a:t>or </a:t>
            </a:r>
            <a:r>
              <a:rPr lang="en-US" sz="2400" dirty="0">
                <a:solidFill>
                  <a:srgbClr val="0000FF"/>
                </a:solidFill>
                <a:latin typeface="Times New Roman" panose="02020603050405020304" pitchFamily="18" charset="0"/>
                <a:cs typeface="Times New Roman" panose="02020603050405020304" pitchFamily="18" charset="0"/>
              </a:rPr>
              <a:t>Hamiltonian circuit) </a:t>
            </a:r>
            <a:r>
              <a:rPr lang="en-US" sz="2400" dirty="0">
                <a:latin typeface="Times New Roman" panose="02020603050405020304" pitchFamily="18" charset="0"/>
                <a:cs typeface="Times New Roman" panose="02020603050405020304" pitchFamily="18" charset="0"/>
              </a:rPr>
              <a:t>is a Hamiltonian path that is a cycle. (NP-complete problem)</a:t>
            </a:r>
          </a:p>
          <a:p>
            <a:pPr marL="457200" indent="-454025">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TRAVELING SALESMAN PROBLEM </a:t>
            </a:r>
            <a:r>
              <a:rPr lang="en-US" sz="2400" dirty="0">
                <a:latin typeface="Times New Roman" panose="02020603050405020304" pitchFamily="18" charset="0"/>
                <a:cs typeface="Times New Roman" panose="02020603050405020304" pitchFamily="18" charset="0"/>
              </a:rPr>
              <a:t>(TSP): Find a </a:t>
            </a:r>
            <a:r>
              <a:rPr lang="en-US" sz="2400" dirty="0">
                <a:solidFill>
                  <a:srgbClr val="0000FF"/>
                </a:solidFill>
                <a:latin typeface="Times New Roman" panose="02020603050405020304" pitchFamily="18" charset="0"/>
                <a:cs typeface="Times New Roman" panose="02020603050405020304" pitchFamily="18" charset="0"/>
              </a:rPr>
              <a:t>Hamiltonian cycle of minimum length </a:t>
            </a:r>
            <a:r>
              <a:rPr lang="en-US" sz="2400" dirty="0">
                <a:latin typeface="Times New Roman" panose="02020603050405020304" pitchFamily="18" charset="0"/>
                <a:cs typeface="Times New Roman" panose="02020603050405020304" pitchFamily="18" charset="0"/>
              </a:rPr>
              <a:t>in a given </a:t>
            </a:r>
            <a:r>
              <a:rPr lang="en-US" sz="2400" dirty="0">
                <a:solidFill>
                  <a:srgbClr val="0000FF"/>
                </a:solidFill>
                <a:latin typeface="Times New Roman" panose="02020603050405020304" pitchFamily="18" charset="0"/>
                <a:cs typeface="Times New Roman" panose="02020603050405020304" pitchFamily="18" charset="0"/>
              </a:rPr>
              <a:t>complete</a:t>
            </a:r>
            <a:r>
              <a:rPr lang="en-US" sz="2400" dirty="0">
                <a:latin typeface="Times New Roman" panose="02020603050405020304" pitchFamily="18" charset="0"/>
                <a:cs typeface="Times New Roman" panose="02020603050405020304" pitchFamily="18" charset="0"/>
              </a:rPr>
              <a:t> weighted graph with weights which could be represented by distance from a node to another node.</a:t>
            </a:r>
          </a:p>
        </p:txBody>
      </p:sp>
      <p:sp>
        <p:nvSpPr>
          <p:cNvPr id="3" name="Thought Bubble: Cloud 2">
            <a:extLst>
              <a:ext uri="{FF2B5EF4-FFF2-40B4-BE49-F238E27FC236}">
                <a16:creationId xmlns:a16="http://schemas.microsoft.com/office/drawing/2014/main" id="{51A68BFC-FD8A-4520-B198-A0A46A778DAB}"/>
              </a:ext>
            </a:extLst>
          </p:cNvPr>
          <p:cNvSpPr/>
          <p:nvPr/>
        </p:nvSpPr>
        <p:spPr>
          <a:xfrm>
            <a:off x="621125" y="364539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06BE86B6-0716-48F5-BEC9-A987A36601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36309">
            <a:off x="599422" y="3676745"/>
            <a:ext cx="687529" cy="49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525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3159" y="384753"/>
            <a:ext cx="10234862" cy="97080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76698" y="384753"/>
                <a:ext cx="9557467" cy="6473247"/>
              </a:xfrm>
              <a:prstGeom prst="rect">
                <a:avLst/>
              </a:prstGeom>
            </p:spPr>
            <p:txBody>
              <a:bodyPr wrap="square">
                <a:spAutoFit/>
              </a:bodyPr>
              <a:lstStyle/>
              <a:p>
                <a:pPr marL="457200" indent="-457200">
                  <a:lnSpc>
                    <a:spcPct val="107000"/>
                  </a:lnSpc>
                </a:pPr>
                <a:r>
                  <a:rPr lang="en-US" sz="2400" dirty="0">
                    <a:ea typeface="Calibri" panose="020F0502020204030204" pitchFamily="34" charset="0"/>
                    <a:cs typeface="Times New Roman" panose="02020603050405020304" pitchFamily="18" charset="0"/>
                  </a:rPr>
                  <a:t>Example, in INSERTION_SORT,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lnSpc>
                    <a:spcPct val="115000"/>
                  </a:lnSpc>
                  <a:spcBef>
                    <a:spcPts val="0"/>
                  </a:spcBef>
                  <a:spcAft>
                    <a:spcPts val="1000"/>
                  </a:spcAft>
                  <a:buFont typeface="Arial" panose="020B0604020202020204" pitchFamily="34" charset="0"/>
                  <a:buChar char="•"/>
                  <a:tabLst>
                    <a:tab pos="914400" algn="l"/>
                    <a:tab pos="40005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In the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worst case,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we have the running time of INSERTION_SORT: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T(n)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de-DE"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de-DE"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de-DE" sz="2400" dirty="0">
                    <a:latin typeface="Times New Roman" panose="02020603050405020304" pitchFamily="18" charset="0"/>
                    <a:ea typeface="Calibri" panose="020F0502020204030204" pitchFamily="34" charset="0"/>
                    <a:cs typeface="Times New Roman" panose="02020603050405020304" pitchFamily="18" charset="0"/>
                  </a:rPr>
                  <a:t>*(n-1)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 </a:t>
                </a:r>
                <a:r>
                  <a:rPr lang="de-DE"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cs typeface="Times New Roman" panose="02020603050405020304" pitchFamily="18" charset="0"/>
                  </a:rPr>
                  <a:t> </a:t>
                </a:r>
                <a14:m>
                  <m:oMath xmlns:m="http://schemas.openxmlformats.org/officeDocument/2006/math">
                    <m:nary>
                      <m:naryPr>
                        <m:chr m:val="∑"/>
                        <m:limLoc m:val="subSup"/>
                        <m:ctrlPr>
                          <a:rPr lang="en-US" sz="2400" i="1">
                            <a:solidFill>
                              <a:srgbClr val="0000FF"/>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0000FF"/>
                            </a:solidFill>
                            <a:latin typeface="Cambria Math" panose="02040503050406030204" pitchFamily="18" charset="0"/>
                            <a:cs typeface="Times New Roman" panose="02020603050405020304" pitchFamily="18" charset="0"/>
                          </a:rPr>
                          <m:t>𝑗</m:t>
                        </m:r>
                        <m:r>
                          <a:rPr lang="en-US" sz="2400" b="0"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2</m:t>
                        </m:r>
                      </m:sub>
                      <m:sup>
                        <m:r>
                          <a:rPr lang="en-US" sz="2400" b="0" i="1" smtClean="0">
                            <a:solidFill>
                              <a:srgbClr val="0000FF"/>
                            </a:solidFill>
                            <a:latin typeface="Cambria Math" panose="02040503050406030204" pitchFamily="18" charset="0"/>
                            <a:cs typeface="Times New Roman" panose="02020603050405020304" pitchFamily="18" charset="0"/>
                          </a:rPr>
                          <m:t>𝑛</m:t>
                        </m:r>
                      </m:sup>
                      <m:e>
                        <m:r>
                          <m:rPr>
                            <m:sty m:val="p"/>
                          </m:rPr>
                          <a:rPr lang="en-US" sz="2400" b="0" i="0" smtClean="0">
                            <a:solidFill>
                              <a:srgbClr val="0000FF"/>
                            </a:solidFill>
                            <a:latin typeface="Cambria Math" panose="02040503050406030204" pitchFamily="18" charset="0"/>
                            <a:cs typeface="Times New Roman" panose="02020603050405020304" pitchFamily="18" charset="0"/>
                          </a:rPr>
                          <m:t>j</m:t>
                        </m:r>
                      </m:e>
                    </m:nary>
                    <m:r>
                      <a:rPr lang="en-US" sz="2400" b="0" smtClean="0">
                        <a:solidFill>
                          <a:srgbClr val="0000FF"/>
                        </a:solidFill>
                        <a:latin typeface="Cambria Math" panose="02040503050406030204" pitchFamily="18" charset="0"/>
                        <a:cs typeface="Times New Roman" panose="02020603050405020304" pitchFamily="18" charset="0"/>
                      </a:rPr>
                      <m:t> </m:t>
                    </m:r>
                  </m:oMath>
                </a14:m>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6</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2</m:t>
                        </m:r>
                      </m:sub>
                      <m:sup>
                        <m:r>
                          <a:rPr lang="en-US" sz="2400" b="0" i="1" smtClean="0">
                            <a:solidFill>
                              <a:srgbClr val="C00000"/>
                            </a:solidFill>
                            <a:latin typeface="Cambria Math" panose="02040503050406030204" pitchFamily="18" charset="0"/>
                            <a:cs typeface="Times New Roman" panose="02020603050405020304" pitchFamily="18" charset="0"/>
                          </a:rPr>
                          <m:t>𝑛</m:t>
                        </m:r>
                      </m:sup>
                      <m:e>
                        <m:r>
                          <a:rPr lang="en-US" sz="2400" b="0" i="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i="0" smtClean="0">
                            <a:solidFill>
                              <a:srgbClr val="C00000"/>
                            </a:solidFill>
                            <a:latin typeface="Cambria Math" panose="02040503050406030204" pitchFamily="18" charset="0"/>
                            <a:cs typeface="Times New Roman" panose="02020603050405020304" pitchFamily="18" charset="0"/>
                          </a:rPr>
                          <m:t>−1)</m:t>
                        </m:r>
                      </m:e>
                    </m:nary>
                    <m:r>
                      <a:rPr lang="en-US" sz="2400" b="0" smtClean="0">
                        <a:solidFill>
                          <a:srgbClr val="C00000"/>
                        </a:solidFill>
                        <a:latin typeface="Cambria Math" panose="02040503050406030204" pitchFamily="18" charset="0"/>
                        <a:cs typeface="Times New Roman" panose="02020603050405020304" pitchFamily="18" charset="0"/>
                      </a:rPr>
                      <m:t> </m:t>
                    </m:r>
                  </m:oMath>
                </a14:m>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2</m:t>
                        </m:r>
                      </m:sub>
                      <m:sup>
                        <m:r>
                          <a:rPr lang="en-US" sz="2400" b="0" i="1" smtClean="0">
                            <a:solidFill>
                              <a:srgbClr val="C00000"/>
                            </a:solidFill>
                            <a:latin typeface="Cambria Math" panose="02040503050406030204" pitchFamily="18" charset="0"/>
                            <a:cs typeface="Times New Roman" panose="02020603050405020304" pitchFamily="18" charset="0"/>
                          </a:rPr>
                          <m:t>𝑛</m:t>
                        </m:r>
                      </m:sup>
                      <m:e>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1</m:t>
                        </m:r>
                        <m:r>
                          <a:rPr lang="en-US" sz="2400" b="0" smtClean="0">
                            <a:solidFill>
                              <a:srgbClr val="C00000"/>
                            </a:solidFill>
                            <a:latin typeface="Cambria Math" panose="02040503050406030204" pitchFamily="18" charset="0"/>
                            <a:cs typeface="Times New Roman" panose="02020603050405020304" pitchFamily="18" charset="0"/>
                          </a:rPr>
                          <m:t>)</m:t>
                        </m:r>
                      </m:e>
                    </m:nary>
                    <m:r>
                      <a:rPr lang="en-US" sz="2400" b="0" smtClean="0">
                        <a:solidFill>
                          <a:srgbClr val="C00000"/>
                        </a:solidFill>
                        <a:latin typeface="Cambria Math" panose="02040503050406030204" pitchFamily="18" charset="0"/>
                        <a:cs typeface="Times New Roman" panose="02020603050405020304" pitchFamily="18" charset="0"/>
                      </a:rPr>
                      <m:t> </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 </a:t>
                </a:r>
                <a:r>
                  <a:rPr lang="en-US" sz="2400" dirty="0">
                    <a:latin typeface="Times New Roman" panose="02020603050405020304" pitchFamily="18" charset="0"/>
                    <a:ea typeface="Calibri" panose="020F0502020204030204" pitchFamily="34" charset="0"/>
                    <a:cs typeface="Times New Roman" panose="02020603050405020304" pitchFamily="18" charset="0"/>
                  </a:rPr>
                  <a:t>* (n-1)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de-DE"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de-DE"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de-DE" sz="2400" dirty="0">
                    <a:latin typeface="Times New Roman" panose="02020603050405020304" pitchFamily="18" charset="0"/>
                    <a:ea typeface="Calibri" panose="020F0502020204030204" pitchFamily="34" charset="0"/>
                    <a:cs typeface="Times New Roman" panose="02020603050405020304" pitchFamily="18" charset="0"/>
                  </a:rPr>
                  <a:t>*(n-1)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 </a:t>
                </a:r>
                <a:r>
                  <a:rPr lang="de-DE"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de-DE"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07000"/>
                  </a:lnSpc>
                  <a:spcBef>
                    <a:spcPts val="0"/>
                  </a:spcBef>
                  <a:spcAft>
                    <a:spcPts val="1200"/>
                  </a:spcAft>
                </a:pP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6</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de-DE" sz="2400"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 </a:t>
                </a:r>
                <a:r>
                  <a:rPr lang="en-US" sz="2400" dirty="0">
                    <a:latin typeface="Times New Roman" panose="02020603050405020304" pitchFamily="18" charset="0"/>
                    <a:ea typeface="Calibri" panose="020F0502020204030204" pitchFamily="34" charset="0"/>
                    <a:cs typeface="Times New Roman" panose="02020603050405020304" pitchFamily="18" charset="0"/>
                  </a:rPr>
                  <a:t>* (n-1)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800"/>
                  </a:spcAft>
                </a:pP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14:m>
                  <m:oMath xmlns:m="http://schemas.openxmlformats.org/officeDocument/2006/math">
                    <m:f>
                      <m:fPr>
                        <m:ctrlPr>
                          <a:rPr lang="de-DE" sz="2400" i="1" smtClean="0">
                            <a:solidFill>
                              <a:srgbClr val="0000CC"/>
                            </a:solidFill>
                            <a:latin typeface="Cambria Math" panose="02040503050406030204" pitchFamily="18" charset="0"/>
                            <a:cs typeface="Times New Roman" panose="02020603050405020304" pitchFamily="18" charset="0"/>
                          </a:rPr>
                        </m:ctrlPr>
                      </m:fPr>
                      <m:num>
                        <m:sSub>
                          <m:sSubPr>
                            <m:ctrlPr>
                              <a:rPr lang="de-DE" sz="2400" i="1" smtClean="0">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5</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de-DE" sz="2400" i="1">
                            <a:solidFill>
                              <a:srgbClr val="0000CC"/>
                            </a:solidFill>
                            <a:latin typeface="Cambria Math" panose="02040503050406030204" pitchFamily="18" charset="0"/>
                            <a:cs typeface="Times New Roman" panose="02020603050405020304" pitchFamily="18" charset="0"/>
                          </a:rPr>
                        </m:ctrlPr>
                      </m:fPr>
                      <m:num>
                        <m:sSub>
                          <m:sSubPr>
                            <m:ctrlPr>
                              <a:rPr lang="de-DE" sz="2400" i="1">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6</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de-DE" sz="2400" i="1">
                            <a:solidFill>
                              <a:srgbClr val="0000CC"/>
                            </a:solidFill>
                            <a:latin typeface="Cambria Math" panose="02040503050406030204" pitchFamily="18" charset="0"/>
                            <a:cs typeface="Times New Roman" panose="02020603050405020304" pitchFamily="18" charset="0"/>
                          </a:rPr>
                        </m:ctrlPr>
                      </m:fPr>
                      <m:num>
                        <m:sSub>
                          <m:sSubPr>
                            <m:ctrlPr>
                              <a:rPr lang="de-DE" sz="2400" i="1">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7</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*n</a:t>
                </a:r>
                <a:r>
                  <a:rPr lang="de-DE"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800"/>
                  </a:spcAft>
                </a:pP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de-DE"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de-DE"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a:t>
                </a:r>
                <a:r>
                  <a:rPr lang="de-DE"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de-DE" sz="2400" i="1">
                            <a:solidFill>
                              <a:srgbClr val="0000CC"/>
                            </a:solidFill>
                            <a:latin typeface="Cambria Math" panose="02040503050406030204" pitchFamily="18" charset="0"/>
                            <a:cs typeface="Times New Roman" panose="02020603050405020304" pitchFamily="18" charset="0"/>
                          </a:rPr>
                        </m:ctrlPr>
                      </m:fPr>
                      <m:num>
                        <m:sSub>
                          <m:sSubPr>
                            <m:ctrlPr>
                              <a:rPr lang="de-DE" sz="2400" i="1">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5</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de-DE" sz="2400" i="1">
                            <a:solidFill>
                              <a:srgbClr val="0000CC"/>
                            </a:solidFill>
                            <a:latin typeface="Cambria Math" panose="02040503050406030204" pitchFamily="18" charset="0"/>
                            <a:cs typeface="Times New Roman" panose="02020603050405020304" pitchFamily="18" charset="0"/>
                          </a:rPr>
                        </m:ctrlPr>
                      </m:fPr>
                      <m:num>
                        <m:sSub>
                          <m:sSubPr>
                            <m:ctrlPr>
                              <a:rPr lang="de-DE" sz="2400" i="1">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6</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de-DE" sz="2400" i="1">
                            <a:solidFill>
                              <a:srgbClr val="0000CC"/>
                            </a:solidFill>
                            <a:latin typeface="Cambria Math" panose="02040503050406030204" pitchFamily="18" charset="0"/>
                            <a:cs typeface="Times New Roman" panose="02020603050405020304" pitchFamily="18" charset="0"/>
                          </a:rPr>
                        </m:ctrlPr>
                      </m:fPr>
                      <m:num>
                        <m:sSub>
                          <m:sSubPr>
                            <m:ctrlPr>
                              <a:rPr lang="de-DE" sz="2400" i="1">
                                <a:solidFill>
                                  <a:srgbClr val="0000CC"/>
                                </a:solidFill>
                                <a:latin typeface="Cambria Math" panose="02040503050406030204" pitchFamily="18" charset="0"/>
                                <a:cs typeface="Times New Roman" panose="02020603050405020304" pitchFamily="18" charset="0"/>
                              </a:rPr>
                            </m:ctrlPr>
                          </m:sSubPr>
                          <m:e>
                            <m:r>
                              <a:rPr lang="en-US" sz="2400" b="0" i="1" smtClean="0">
                                <a:solidFill>
                                  <a:srgbClr val="0000CC"/>
                                </a:solidFill>
                                <a:latin typeface="Cambria Math" panose="02040503050406030204" pitchFamily="18" charset="0"/>
                                <a:cs typeface="Times New Roman" panose="02020603050405020304" pitchFamily="18" charset="0"/>
                              </a:rPr>
                              <m:t>𝑐</m:t>
                            </m:r>
                          </m:e>
                          <m:sub>
                            <m:r>
                              <a:rPr lang="en-US" sz="2400" b="0" i="1" smtClean="0">
                                <a:solidFill>
                                  <a:srgbClr val="0000CC"/>
                                </a:solidFill>
                                <a:latin typeface="Cambria Math" panose="02040503050406030204" pitchFamily="18" charset="0"/>
                                <a:cs typeface="Times New Roman" panose="02020603050405020304" pitchFamily="18" charset="0"/>
                              </a:rPr>
                              <m:t>7</m:t>
                            </m:r>
                          </m:sub>
                        </m:sSub>
                      </m:num>
                      <m:den>
                        <m:r>
                          <a:rPr lang="en-US" sz="2400" b="0" i="1" smtClean="0">
                            <a:solidFill>
                              <a:srgbClr val="0000CC"/>
                            </a:solidFill>
                            <a:latin typeface="Cambria Math" panose="02040503050406030204" pitchFamily="18" charset="0"/>
                            <a:cs typeface="Times New Roman" panose="02020603050405020304" pitchFamily="18" charset="0"/>
                          </a:rPr>
                          <m:t>2</m:t>
                        </m:r>
                      </m:den>
                    </m:f>
                  </m:oMath>
                </a14:m>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de-DE"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a:t>
                </a:r>
                <a:r>
                  <a:rPr lang="de-DE" sz="2400" dirty="0">
                    <a:latin typeface="Times New Roman" panose="02020603050405020304" pitchFamily="18" charset="0"/>
                    <a:ea typeface="Calibri" panose="020F0502020204030204" pitchFamily="34" charset="0"/>
                    <a:cs typeface="Times New Roman" panose="02020603050405020304" pitchFamily="18" charset="0"/>
                  </a:rPr>
                  <a:t>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a:t>
                </a:r>
                <a:r>
                  <a:rPr lang="en-US" sz="22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b*n + c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2438">
                  <a:spcBef>
                    <a:spcPts val="0"/>
                  </a:spcBef>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quadratic </a:t>
                </a:r>
                <a:r>
                  <a:rPr lang="en-US" sz="2200" dirty="0">
                    <a:latin typeface="Times New Roman" panose="02020603050405020304" pitchFamily="18" charset="0"/>
                    <a:ea typeface="Calibri" panose="020F0502020204030204" pitchFamily="34" charset="0"/>
                    <a:cs typeface="Times New Roman" panose="02020603050405020304" pitchFamily="18" charset="0"/>
                  </a:rPr>
                  <a:t>function of n, O(n</a:t>
                </a:r>
                <a:r>
                  <a:rPr lang="en-US" sz="22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for constants a, b and c that depend on the statement costs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lnSpc>
                    <a:spcPct val="115000"/>
                  </a:lnSpc>
                  <a:spcBef>
                    <a:spcPts val="0"/>
                  </a:spcBef>
                  <a:spcAft>
                    <a:spcPts val="1000"/>
                  </a:spcAft>
                  <a:buFont typeface="Arial" panose="020B0604020202020204" pitchFamily="34" charset="0"/>
                  <a:buChar char="•"/>
                  <a:tabLst>
                    <a:tab pos="628650" algn="l"/>
                    <a:tab pos="6858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76698" y="384753"/>
                <a:ext cx="9557467" cy="6473247"/>
              </a:xfrm>
              <a:prstGeom prst="rect">
                <a:avLst/>
              </a:prstGeom>
              <a:blipFill>
                <a:blip r:embed="rId2"/>
                <a:stretch>
                  <a:fillRect l="-957" t="-659" r="-1339"/>
                </a:stretch>
              </a:blipFill>
            </p:spPr>
            <p:txBody>
              <a:bodyPr/>
              <a:lstStyle/>
              <a:p>
                <a:r>
                  <a:rPr lang="en-US">
                    <a:noFill/>
                  </a:rPr>
                  <a:t> </a:t>
                </a:r>
              </a:p>
            </p:txBody>
          </p:sp>
        </mc:Fallback>
      </mc:AlternateContent>
    </p:spTree>
    <p:extLst>
      <p:ext uri="{BB962C8B-B14F-4D97-AF65-F5344CB8AC3E}">
        <p14:creationId xmlns:p14="http://schemas.microsoft.com/office/powerpoint/2010/main" val="21962173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6063" y="1347536"/>
            <a:ext cx="10307052" cy="67376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6022" y="917673"/>
                <a:ext cx="9501808" cy="5561010"/>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Example, in INSERTION_SORT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upper bound and lower bound of an algorithm’s time efficiency.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2438">
                  <a:lnSpc>
                    <a:spcPct val="115000"/>
                  </a:lnSpc>
                  <a:spcBef>
                    <a:spcPts val="0"/>
                  </a:spcBef>
                  <a:spcAft>
                    <a:spcPts val="1000"/>
                  </a:spcAft>
                  <a:buFont typeface="Arial" panose="020B0604020202020204" pitchFamily="34" charset="0"/>
                  <a:buChar char="•"/>
                  <a:tabLst>
                    <a:tab pos="628650" algn="l"/>
                    <a:tab pos="6858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worst-case running time of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algorithm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a:t>
                </a:r>
              </a:p>
              <a:p>
                <a:pPr marL="1371600" lvl="2" indent="-452438">
                  <a:lnSpc>
                    <a:spcPct val="115000"/>
                  </a:lnSpc>
                  <a:spcAft>
                    <a:spcPts val="1000"/>
                  </a:spcAft>
                  <a:buFont typeface="Arial" panose="020B0604020202020204" pitchFamily="34" charset="0"/>
                  <a:buChar char="•"/>
                  <a:tabLst>
                    <a:tab pos="628650" algn="l"/>
                    <a:tab pos="6858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upper bound on the running time for any input. </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1371600" lvl="2" indent="-452438">
                  <a:lnSpc>
                    <a:spcPct val="115000"/>
                  </a:lnSpc>
                  <a:spcAft>
                    <a:spcPts val="1000"/>
                  </a:spcAft>
                  <a:buFont typeface="Arial" panose="020B0604020202020204" pitchFamily="34" charset="0"/>
                  <a:buChar char="•"/>
                  <a:tabLst>
                    <a:tab pos="628650" algn="l"/>
                    <a:tab pos="685800" algn="l"/>
                  </a:tabLs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guarantee that it will never take any longer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914400" marR="0" indent="-452438">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best running time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algorithm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a:t>
                </a:r>
              </a:p>
              <a:p>
                <a:pPr marL="1371600" lvl="2" indent="-452438">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lower bound on the running time for any input.</a:t>
                </a:r>
              </a:p>
              <a:p>
                <a:pPr marL="1371600" lvl="2" indent="-452438">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Assures us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it will never run better than </a:t>
                </a:r>
                <a:r>
                  <a:rPr lang="el-GR" sz="2400" i="1" dirty="0">
                    <a:latin typeface="Times New Roman" panose="02020603050405020304" pitchFamily="18" charset="0"/>
                    <a:ea typeface="Calibri" panose="020F0502020204030204" pitchFamily="34" charset="0"/>
                    <a:cs typeface="Times New Roman" panose="02020603050405020304" pitchFamily="18" charset="0"/>
                  </a:rPr>
                  <a:t>Ω</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p>
              <a:p>
                <a:pPr marL="914400" marR="0" indent="-452438">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What is the average case running time of an algorithm? </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7200">
                  <a:lnSpc>
                    <a:spcPct val="107000"/>
                  </a:lnSpc>
                  <a:spcAft>
                    <a:spcPts val="800"/>
                  </a:spcAft>
                  <a:buFont typeface="Arial" panose="020B0604020202020204" pitchFamily="34" charset="0"/>
                  <a:buChar char="•"/>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Times New Roman" panose="02020603050405020304" pitchFamily="18" charset="0"/>
                      </a:rPr>
                      <m:t>𝜃</m:t>
                    </m:r>
                    <m:r>
                      <a:rPr lang="en-US"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1"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m:t>2</m:t>
                    </m:r>
                  </m:oMath>
                </a14:m>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676022" y="917673"/>
                <a:ext cx="9501808" cy="5561010"/>
              </a:xfrm>
              <a:prstGeom prst="rect">
                <a:avLst/>
              </a:prstGeom>
              <a:blipFill>
                <a:blip r:embed="rId2"/>
                <a:stretch>
                  <a:fillRect l="-1026" t="-768" b="-1535"/>
                </a:stretch>
              </a:blipFill>
            </p:spPr>
            <p:txBody>
              <a:bodyPr/>
              <a:lstStyle/>
              <a:p>
                <a:r>
                  <a:rPr lang="en-US">
                    <a:noFill/>
                  </a:rPr>
                  <a:t> </a:t>
                </a:r>
              </a:p>
            </p:txBody>
          </p:sp>
        </mc:Fallback>
      </mc:AlternateContent>
    </p:spTree>
    <p:extLst>
      <p:ext uri="{BB962C8B-B14F-4D97-AF65-F5344CB8AC3E}">
        <p14:creationId xmlns:p14="http://schemas.microsoft.com/office/powerpoint/2010/main" val="852782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63041" y="740977"/>
                <a:ext cx="9183756" cy="6077048"/>
              </a:xfrm>
              <a:prstGeom prst="rect">
                <a:avLst/>
              </a:prstGeom>
            </p:spPr>
            <p:txBody>
              <a:bodyPr wrap="square">
                <a:spAutoFit/>
              </a:bodyPr>
              <a:lstStyle/>
              <a:p>
                <a:pPr>
                  <a:lnSpc>
                    <a:spcPct val="107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Algorithm Insertion-Sort(A)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a’</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 of the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a’</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 ≤ </a:t>
                </a:r>
                <a:r>
                  <a:rPr lang="en-US" dirty="0" err="1">
                    <a:latin typeface="Times New Roman" panose="02020603050405020304" pitchFamily="18" charset="0"/>
                    <a:ea typeface="Calibri" panose="020F0502020204030204" pitchFamily="34" charset="0"/>
                    <a:cs typeface="Times New Roman" panose="02020603050405020304" pitchFamily="18" charset="0"/>
                  </a:rPr>
                  <a:t>a’</a:t>
                </a:r>
                <a:r>
                  <a:rPr lang="en-US"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Cost	time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for j ← 2 to length[A] do {					</a:t>
                </a:r>
                <a:r>
                  <a:rPr lang="en-US" sz="2000" b="1" dirty="0">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b="1" dirty="0">
                    <a:latin typeface="Times New Roman" panose="02020603050405020304" pitchFamily="18" charset="0"/>
                    <a:ea typeface="Calibri" panose="020F0502020204030204" pitchFamily="34" charset="0"/>
                    <a:cs typeface="Times New Roman" panose="02020603050405020304" pitchFamily="18" charset="0"/>
                  </a:rPr>
                  <a:t>	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key ← A[j];					</a:t>
                </a:r>
                <a:r>
                  <a:rPr lang="en-US" sz="2000" b="1" dirty="0">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b="1" dirty="0">
                    <a:latin typeface="Times New Roman" panose="02020603050405020304" pitchFamily="18" charset="0"/>
                    <a:ea typeface="Calibri" panose="020F0502020204030204" pitchFamily="34" charset="0"/>
                    <a:cs typeface="Times New Roman" panose="02020603050405020304" pitchFamily="18" charset="0"/>
                  </a:rPr>
                  <a:t>	n-1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 /Insert A[j] into the sorted sequence A[1 .. j-1]. </a:t>
                </a:r>
                <a:r>
                  <a:rPr lang="en-US" b="1" dirty="0">
                    <a:latin typeface="Times New Roman" panose="02020603050405020304" pitchFamily="18" charset="0"/>
                    <a:ea typeface="Calibri" panose="020F0502020204030204" pitchFamily="34" charset="0"/>
                    <a:cs typeface="Times New Roman" panose="02020603050405020304" pitchFamily="18" charset="0"/>
                  </a:rPr>
                  <a:t>	0	n-1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i</a:t>
                </a:r>
                <a:r>
                  <a:rPr lang="en-US" b="1" dirty="0">
                    <a:latin typeface="Times New Roman" panose="02020603050405020304" pitchFamily="18" charset="0"/>
                    <a:ea typeface="Calibri" panose="020F0502020204030204" pitchFamily="34" charset="0"/>
                    <a:cs typeface="Times New Roman" panose="02020603050405020304" pitchFamily="18" charset="0"/>
                  </a:rPr>
                  <a:t> ← j – 1;					</a:t>
                </a:r>
                <a:r>
                  <a:rPr lang="en-US" sz="2000" b="1" dirty="0">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4</a:t>
                </a:r>
                <a:r>
                  <a:rPr lang="en-US" b="1" dirty="0">
                    <a:latin typeface="Times New Roman" panose="02020603050405020304" pitchFamily="18" charset="0"/>
                    <a:ea typeface="Calibri" panose="020F0502020204030204" pitchFamily="34" charset="0"/>
                    <a:cs typeface="Times New Roman" panose="02020603050405020304" pitchFamily="18" charset="0"/>
                  </a:rPr>
                  <a:t>	n-1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while (</a:t>
                </a:r>
                <a:r>
                  <a:rPr lang="en-US" b="1" dirty="0" err="1">
                    <a:latin typeface="Times New Roman" panose="02020603050405020304" pitchFamily="18" charset="0"/>
                    <a:ea typeface="Calibri" panose="020F0502020204030204" pitchFamily="34" charset="0"/>
                    <a:cs typeface="Times New Roman" panose="02020603050405020304" pitchFamily="18" charset="0"/>
                  </a:rPr>
                  <a:t>i</a:t>
                </a:r>
                <a:r>
                  <a:rPr lang="en-US" b="1" dirty="0">
                    <a:latin typeface="Times New Roman" panose="02020603050405020304" pitchFamily="18" charset="0"/>
                    <a:ea typeface="Calibri" panose="020F0502020204030204" pitchFamily="34" charset="0"/>
                    <a:cs typeface="Times New Roman" panose="02020603050405020304" pitchFamily="18" charset="0"/>
                  </a:rPr>
                  <a:t> &gt; 0 and </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key)</a:t>
                </a:r>
                <a:r>
                  <a:rPr lang="en-US" b="1" dirty="0">
                    <a:latin typeface="Times New Roman" panose="02020603050405020304" pitchFamily="18" charset="0"/>
                    <a:ea typeface="Calibri" panose="020F0502020204030204" pitchFamily="34" charset="0"/>
                    <a:cs typeface="Times New Roman" panose="02020603050405020304" pitchFamily="18" charset="0"/>
                  </a:rPr>
                  <a:t> do {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FF"/>
                    </a:solidFill>
                    <a:cs typeface="Times New Roman" panose="02020603050405020304" pitchFamily="18" charset="0"/>
                  </a:rPr>
                  <a:t> </a:t>
                </a:r>
                <a14:m>
                  <m:oMath xmlns:m="http://schemas.openxmlformats.org/officeDocument/2006/math">
                    <m:nary>
                      <m:naryPr>
                        <m:chr m:val="∑"/>
                        <m:limLoc m:val="subSup"/>
                        <m:ctrlPr>
                          <a:rPr lang="en-US" i="1">
                            <a:solidFill>
                              <a:srgbClr val="0000FF"/>
                            </a:solidFill>
                            <a:latin typeface="Cambria Math" panose="02040503050406030204" pitchFamily="18" charset="0"/>
                            <a:cs typeface="Times New Roman" panose="02020603050405020304" pitchFamily="18" charset="0"/>
                          </a:rPr>
                        </m:ctrlPr>
                      </m:naryPr>
                      <m:sub>
                        <m:r>
                          <m:rPr>
                            <m:sty m:val="p"/>
                            <m:brk m:alnAt="25"/>
                          </m:rPr>
                          <a:rPr lang="en-US">
                            <a:solidFill>
                              <a:srgbClr val="0000FF"/>
                            </a:solidFill>
                            <a:latin typeface="Cambria Math" panose="02040503050406030204" pitchFamily="18" charset="0"/>
                            <a:cs typeface="Times New Roman" panose="02020603050405020304" pitchFamily="18" charset="0"/>
                          </a:rPr>
                          <m:t>j</m:t>
                        </m:r>
                        <m:r>
                          <a:rPr lang="en-US">
                            <a:solidFill>
                              <a:srgbClr val="0000FF"/>
                            </a:solidFill>
                            <a:latin typeface="Cambria Math" panose="02040503050406030204" pitchFamily="18" charset="0"/>
                            <a:cs typeface="Times New Roman" panose="02020603050405020304" pitchFamily="18" charset="0"/>
                          </a:rPr>
                          <m:t>=2</m:t>
                        </m:r>
                      </m:sub>
                      <m:sup>
                        <m:r>
                          <m:rPr>
                            <m:sty m:val="p"/>
                          </m:rPr>
                          <a:rPr lang="en-US">
                            <a:solidFill>
                              <a:srgbClr val="0000FF"/>
                            </a:solidFill>
                            <a:latin typeface="Cambria Math" panose="02040503050406030204" pitchFamily="18" charset="0"/>
                            <a:cs typeface="Times New Roman" panose="02020603050405020304" pitchFamily="18" charset="0"/>
                          </a:rPr>
                          <m:t>n</m:t>
                        </m:r>
                      </m:sup>
                      <m:e>
                        <m:sSub>
                          <m:sSubPr>
                            <m:ctrlPr>
                              <a:rPr lang="en-US" i="1">
                                <a:solidFill>
                                  <a:srgbClr val="0000FF"/>
                                </a:solidFill>
                                <a:latin typeface="Cambria Math" panose="02040503050406030204" pitchFamily="18" charset="0"/>
                                <a:cs typeface="Times New Roman" panose="02020603050405020304" pitchFamily="18" charset="0"/>
                              </a:rPr>
                            </m:ctrlPr>
                          </m:sSubPr>
                          <m:e>
                            <m:r>
                              <m:rPr>
                                <m:sty m:val="p"/>
                              </m:rPr>
                              <a:rPr lang="en-US">
                                <a:solidFill>
                                  <a:srgbClr val="0000FF"/>
                                </a:solidFill>
                                <a:latin typeface="Cambria Math" panose="02040503050406030204" pitchFamily="18" charset="0"/>
                                <a:cs typeface="Times New Roman" panose="02020603050405020304" pitchFamily="18" charset="0"/>
                              </a:rPr>
                              <m:t>t</m:t>
                            </m:r>
                          </m:e>
                          <m:sub>
                            <m:r>
                              <m:rPr>
                                <m:sty m:val="p"/>
                              </m:rPr>
                              <a:rPr lang="en-US">
                                <a:solidFill>
                                  <a:srgbClr val="0000FF"/>
                                </a:solidFill>
                                <a:latin typeface="Cambria Math" panose="02040503050406030204" pitchFamily="18" charset="0"/>
                                <a:cs typeface="Times New Roman" panose="02020603050405020304" pitchFamily="18" charset="0"/>
                              </a:rPr>
                              <m:t>j</m:t>
                            </m:r>
                          </m:sub>
                        </m:sSub>
                      </m:e>
                    </m:nary>
                    <m:r>
                      <a:rPr lang="en-US" i="1">
                        <a:solidFill>
                          <a:srgbClr val="0000FF"/>
                        </a:solidFill>
                        <a:latin typeface="Cambria Math" panose="02040503050406030204" pitchFamily="18" charset="0"/>
                        <a:cs typeface="Times New Roman" panose="02020603050405020304" pitchFamily="18" charset="0"/>
                      </a:rPr>
                      <m:t> </m:t>
                    </m:r>
                  </m:oMath>
                </a14:m>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A[i+1] ← A[</a:t>
                </a:r>
                <a:r>
                  <a:rPr lang="en-US" b="1" dirty="0" err="1">
                    <a:latin typeface="Times New Roman" panose="02020603050405020304" pitchFamily="18" charset="0"/>
                    <a:ea typeface="Calibri" panose="020F0502020204030204" pitchFamily="34" charset="0"/>
                    <a:cs typeface="Times New Roman" panose="02020603050405020304" pitchFamily="18" charset="0"/>
                  </a:rPr>
                  <a:t>i</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a:t>
                </a:r>
                <a:r>
                  <a:rPr lang="en-US" b="1"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a:t>
                </a: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FF0000"/>
                    </a:solidFill>
                    <a:cs typeface="Times New Roman" panose="02020603050405020304" pitchFamily="18" charset="0"/>
                  </a:rPr>
                  <a:t> </a:t>
                </a:r>
                <a14:m>
                  <m:oMath xmlns:m="http://schemas.openxmlformats.org/officeDocument/2006/math">
                    <m:nary>
                      <m:naryPr>
                        <m:chr m:val="∑"/>
                        <m:limLoc m:val="subSup"/>
                        <m:ctrlPr>
                          <a:rPr lang="en-US" b="1" i="1">
                            <a:solidFill>
                              <a:srgbClr val="FF0000"/>
                            </a:solidFill>
                            <a:latin typeface="Cambria Math" panose="02040503050406030204" pitchFamily="18" charset="0"/>
                            <a:cs typeface="Times New Roman" panose="02020603050405020304" pitchFamily="18" charset="0"/>
                          </a:rPr>
                        </m:ctrlPr>
                      </m:naryPr>
                      <m:sub>
                        <m:r>
                          <m:rPr>
                            <m:brk m:alnAt="25"/>
                          </m:rPr>
                          <a:rPr lang="en-US" b="1">
                            <a:solidFill>
                              <a:srgbClr val="FF0000"/>
                            </a:solidFill>
                            <a:latin typeface="Cambria Math" panose="02040503050406030204" pitchFamily="18" charset="0"/>
                            <a:cs typeface="Times New Roman" panose="02020603050405020304" pitchFamily="18" charset="0"/>
                          </a:rPr>
                          <m:t>𝐣</m:t>
                        </m:r>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𝟐</m:t>
                        </m:r>
                      </m:sub>
                      <m:sup>
                        <m:r>
                          <a:rPr lang="en-US" b="1">
                            <a:solidFill>
                              <a:srgbClr val="FF0000"/>
                            </a:solidFill>
                            <a:latin typeface="Cambria Math" panose="02040503050406030204" pitchFamily="18" charset="0"/>
                            <a:cs typeface="Times New Roman" panose="02020603050405020304" pitchFamily="18" charset="0"/>
                          </a:rPr>
                          <m:t>𝐧</m:t>
                        </m:r>
                      </m:sup>
                      <m:e>
                        <m:sSub>
                          <m:sSubPr>
                            <m:ctrlPr>
                              <a:rPr lang="en-US" b="1" i="1">
                                <a:solidFill>
                                  <a:srgbClr val="FF0000"/>
                                </a:solidFill>
                                <a:latin typeface="Cambria Math" panose="02040503050406030204" pitchFamily="18" charset="0"/>
                                <a:cs typeface="Times New Roman" panose="02020603050405020304" pitchFamily="18" charset="0"/>
                              </a:rPr>
                            </m:ctrlPr>
                          </m:sSubPr>
                          <m:e>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𝐭</m:t>
                            </m:r>
                          </m:e>
                          <m:sub>
                            <m:r>
                              <a:rPr lang="en-US" b="1">
                                <a:solidFill>
                                  <a:srgbClr val="FF0000"/>
                                </a:solidFill>
                                <a:latin typeface="Cambria Math" panose="02040503050406030204" pitchFamily="18" charset="0"/>
                                <a:cs typeface="Times New Roman" panose="02020603050405020304" pitchFamily="18" charset="0"/>
                              </a:rPr>
                              <m:t>𝐣</m:t>
                            </m:r>
                          </m:sub>
                        </m:sSub>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𝟏</m:t>
                        </m:r>
                        <m:r>
                          <a:rPr lang="en-US" b="1">
                            <a:solidFill>
                              <a:srgbClr val="FF0000"/>
                            </a:solidFill>
                            <a:latin typeface="Cambria Math" panose="02040503050406030204" pitchFamily="18" charset="0"/>
                            <a:cs typeface="Times New Roman" panose="02020603050405020304" pitchFamily="18" charset="0"/>
                          </a:rPr>
                          <m:t>)</m:t>
                        </m:r>
                      </m:e>
                    </m:nary>
                  </m:oMath>
                </a14:m>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i</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err="1">
                    <a:latin typeface="Times New Roman" panose="02020603050405020304" pitchFamily="18" charset="0"/>
                    <a:ea typeface="Calibri" panose="020F0502020204030204" pitchFamily="34" charset="0"/>
                    <a:cs typeface="Times New Roman" panose="02020603050405020304" pitchFamily="18" charset="0"/>
                  </a:rPr>
                  <a:t>i</a:t>
                </a:r>
                <a:r>
                  <a:rPr lang="en-US" b="1" dirty="0">
                    <a:latin typeface="Times New Roman" panose="02020603050405020304" pitchFamily="18" charset="0"/>
                    <a:ea typeface="Calibri" panose="020F0502020204030204" pitchFamily="34" charset="0"/>
                    <a:cs typeface="Times New Roman" panose="02020603050405020304" pitchFamily="18" charset="0"/>
                  </a:rPr>
                  <a:t> – 1;     } </a:t>
                </a:r>
                <a:r>
                  <a:rPr lang="en-US" dirty="0">
                    <a:latin typeface="Times New Roman" panose="02020603050405020304" pitchFamily="18" charset="0"/>
                    <a:ea typeface="Calibri" panose="020F0502020204030204" pitchFamily="34" charset="0"/>
                    <a:cs typeface="Times New Roman" panose="02020603050405020304" pitchFamily="18" charset="0"/>
                  </a:rPr>
                  <a:t>//end while-loop</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a:t>
                </a: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FF0000"/>
                    </a:solidFill>
                    <a:cs typeface="Times New Roman" panose="02020603050405020304" pitchFamily="18" charset="0"/>
                  </a:rPr>
                  <a:t> </a:t>
                </a:r>
                <a14:m>
                  <m:oMath xmlns:m="http://schemas.openxmlformats.org/officeDocument/2006/math">
                    <m:nary>
                      <m:naryPr>
                        <m:chr m:val="∑"/>
                        <m:limLoc m:val="subSup"/>
                        <m:ctrlPr>
                          <a:rPr lang="en-US" b="1" i="1">
                            <a:solidFill>
                              <a:srgbClr val="FF0000"/>
                            </a:solidFill>
                            <a:latin typeface="Cambria Math" panose="02040503050406030204" pitchFamily="18" charset="0"/>
                            <a:cs typeface="Times New Roman" panose="02020603050405020304" pitchFamily="18" charset="0"/>
                          </a:rPr>
                        </m:ctrlPr>
                      </m:naryPr>
                      <m:sub>
                        <m:r>
                          <m:rPr>
                            <m:brk m:alnAt="25"/>
                          </m:rPr>
                          <a:rPr lang="en-US" b="1">
                            <a:solidFill>
                              <a:srgbClr val="FF0000"/>
                            </a:solidFill>
                            <a:latin typeface="Cambria Math" panose="02040503050406030204" pitchFamily="18" charset="0"/>
                            <a:cs typeface="Times New Roman" panose="02020603050405020304" pitchFamily="18" charset="0"/>
                          </a:rPr>
                          <m:t>𝐣</m:t>
                        </m:r>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𝟐</m:t>
                        </m:r>
                      </m:sub>
                      <m:sup>
                        <m:r>
                          <a:rPr lang="en-US" b="1">
                            <a:solidFill>
                              <a:srgbClr val="FF0000"/>
                            </a:solidFill>
                            <a:latin typeface="Cambria Math" panose="02040503050406030204" pitchFamily="18" charset="0"/>
                            <a:cs typeface="Times New Roman" panose="02020603050405020304" pitchFamily="18" charset="0"/>
                          </a:rPr>
                          <m:t>𝐧</m:t>
                        </m:r>
                      </m:sup>
                      <m:e>
                        <m:sSub>
                          <m:sSubPr>
                            <m:ctrlPr>
                              <a:rPr lang="en-US" b="1" i="1">
                                <a:solidFill>
                                  <a:srgbClr val="FF0000"/>
                                </a:solidFill>
                                <a:latin typeface="Cambria Math" panose="02040503050406030204" pitchFamily="18" charset="0"/>
                                <a:cs typeface="Times New Roman" panose="02020603050405020304" pitchFamily="18" charset="0"/>
                              </a:rPr>
                            </m:ctrlPr>
                          </m:sSubPr>
                          <m:e>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𝐭</m:t>
                            </m:r>
                          </m:e>
                          <m:sub>
                            <m:r>
                              <a:rPr lang="en-US" b="1">
                                <a:solidFill>
                                  <a:srgbClr val="FF0000"/>
                                </a:solidFill>
                                <a:latin typeface="Cambria Math" panose="02040503050406030204" pitchFamily="18" charset="0"/>
                                <a:cs typeface="Times New Roman" panose="02020603050405020304" pitchFamily="18" charset="0"/>
                              </a:rPr>
                              <m:t>𝐣</m:t>
                            </m:r>
                          </m:sub>
                        </m:sSub>
                        <m:r>
                          <a:rPr lang="en-US" b="1">
                            <a:solidFill>
                              <a:srgbClr val="FF0000"/>
                            </a:solidFill>
                            <a:latin typeface="Cambria Math" panose="02040503050406030204" pitchFamily="18" charset="0"/>
                            <a:cs typeface="Times New Roman" panose="02020603050405020304" pitchFamily="18" charset="0"/>
                          </a:rPr>
                          <m:t>−</m:t>
                        </m:r>
                        <m:r>
                          <a:rPr lang="en-US" b="1">
                            <a:solidFill>
                              <a:srgbClr val="FF0000"/>
                            </a:solidFill>
                            <a:latin typeface="Cambria Math" panose="02040503050406030204" pitchFamily="18" charset="0"/>
                            <a:cs typeface="Times New Roman" panose="02020603050405020304" pitchFamily="18" charset="0"/>
                          </a:rPr>
                          <m:t>𝟏</m:t>
                        </m:r>
                        <m:r>
                          <a:rPr lang="en-US" b="1">
                            <a:solidFill>
                              <a:srgbClr val="FF0000"/>
                            </a:solidFill>
                            <a:latin typeface="Cambria Math" panose="02040503050406030204" pitchFamily="18" charset="0"/>
                            <a:cs typeface="Times New Roman" panose="02020603050405020304" pitchFamily="18" charset="0"/>
                          </a:rPr>
                          <m:t>)</m:t>
                        </m:r>
                      </m:e>
                    </m:nary>
                  </m:oMath>
                </a14:m>
                <a:r>
                  <a:rPr lang="en-US" b="1" dirty="0">
                    <a:latin typeface="Times New Roman" panose="02020603050405020304" pitchFamily="18" charset="0"/>
                    <a:ea typeface="Calibri" panose="020F0502020204030204" pitchFamily="34" charset="0"/>
                    <a:cs typeface="Times New Roman" panose="02020603050405020304" pitchFamily="18" charset="0"/>
                  </a:rPr>
                  <a:t> 	   A[i+1] ← key; }   //end for 	                 	</a:t>
                </a:r>
                <a:r>
                  <a:rPr lang="en-US" sz="2000" b="1" dirty="0">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8</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           n-1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63041" y="740977"/>
                <a:ext cx="9183756" cy="6077048"/>
              </a:xfrm>
              <a:prstGeom prst="rect">
                <a:avLst/>
              </a:prstGeom>
              <a:blipFill>
                <a:blip r:embed="rId2"/>
                <a:stretch>
                  <a:fillRect l="-531" t="-602" b="-402"/>
                </a:stretch>
              </a:blipFill>
            </p:spPr>
            <p:txBody>
              <a:bodyPr/>
              <a:lstStyle/>
              <a:p>
                <a:r>
                  <a:rPr lang="en-US">
                    <a:noFill/>
                  </a:rPr>
                  <a:t> </a:t>
                </a:r>
              </a:p>
            </p:txBody>
          </p:sp>
        </mc:Fallback>
      </mc:AlternateContent>
    </p:spTree>
    <p:extLst>
      <p:ext uri="{BB962C8B-B14F-4D97-AF65-F5344CB8AC3E}">
        <p14:creationId xmlns:p14="http://schemas.microsoft.com/office/powerpoint/2010/main" val="1817030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612" y="2679030"/>
            <a:ext cx="11425778" cy="355332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45922" y="732877"/>
                <a:ext cx="9553301" cy="5903154"/>
              </a:xfrm>
              <a:prstGeom prst="rect">
                <a:avLst/>
              </a:prstGeom>
            </p:spPr>
            <p:txBody>
              <a:bodyPr wrap="square">
                <a:spAutoFit/>
              </a:bodyPr>
              <a:lstStyle/>
              <a:p>
                <a:pPr algn="just">
                  <a:lnSpc>
                    <a:spcPct val="107000"/>
                  </a:lnSpc>
                  <a:spcAft>
                    <a:spcPts val="800"/>
                  </a:spcAft>
                </a:pPr>
                <a:r>
                  <a:rPr lang="en-US" sz="2400" dirty="0">
                    <a:ea typeface="Calibri" panose="020F0502020204030204" pitchFamily="34" charset="0"/>
                    <a:cs typeface="Times New Roman" panose="02020603050405020304" pitchFamily="18" charset="0"/>
                  </a:rPr>
                  <a:t>Example, in INSERTION_SORT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61963" algn="just">
                  <a:spcAft>
                    <a:spcPts val="6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average case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roughly as bad as the worst case.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6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Choose randomly n numbers as an input size </a:t>
                </a:r>
                <a:r>
                  <a:rPr lang="en-US" sz="2200" dirty="0">
                    <a:latin typeface="Times New Roman" panose="02020603050405020304" pitchFamily="18" charset="0"/>
                    <a:ea typeface="Calibri" panose="020F0502020204030204" pitchFamily="34" charset="0"/>
                    <a:cs typeface="Times New Roman" panose="02020603050405020304" pitchFamily="18" charset="0"/>
                  </a:rPr>
                  <a:t>for the insertion sort.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6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 long does it take to determine </a:t>
                </a:r>
                <a:r>
                  <a:rPr lang="en-US" sz="2200" dirty="0">
                    <a:latin typeface="Times New Roman" panose="02020603050405020304" pitchFamily="18" charset="0"/>
                    <a:ea typeface="Calibri" panose="020F0502020204030204" pitchFamily="34" charset="0"/>
                    <a:cs typeface="Times New Roman" panose="02020603050405020304" pitchFamily="18" charset="0"/>
                  </a:rPr>
                  <a:t>where in subarray A[1 .. j-1] to insert A[j]?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600"/>
                  </a:spcAft>
                  <a:buFont typeface="Arial" panose="020B0604020202020204" pitchFamily="34" charset="0"/>
                  <a:buChar char="•"/>
                  <a:tabLst>
                    <a:tab pos="4572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 average, half the elements in A[1 ... j-1] are less than A[j], and half    the elements are greater</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4025">
                  <a:lnSpc>
                    <a:spcPct val="115000"/>
                  </a:lnSpc>
                  <a:buFont typeface="Arial" panose="020B0604020202020204" pitchFamily="34" charset="0"/>
                  <a:buChar char="•"/>
                  <a:tabLst>
                    <a:tab pos="457200" algn="l"/>
                  </a:tabLst>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 average, it checks half of the subarray A[1 ... j-1]. So </a:t>
                </a:r>
                <a14:m>
                  <m:oMath xmlns:m="http://schemas.openxmlformats.org/officeDocument/2006/math">
                    <m:sSub>
                      <m:sSubPr>
                        <m:ctrlPr>
                          <a:rPr lang="en-US" sz="2400" i="1" dirty="0" smtClean="0">
                            <a:solidFill>
                              <a:srgbClr val="0000CC"/>
                            </a:solidFill>
                            <a:latin typeface="Cambria Math" panose="02040503050406030204" pitchFamily="18" charset="0"/>
                            <a:cs typeface="Times New Roman" panose="02020603050405020304" pitchFamily="18" charset="0"/>
                          </a:rPr>
                        </m:ctrlPr>
                      </m:sSubPr>
                      <m:e>
                        <m:r>
                          <m:rPr>
                            <m:sty m:val="p"/>
                          </m:rPr>
                          <a:rPr lang="en-US" sz="2400" b="0" i="0" dirty="0" smtClean="0">
                            <a:solidFill>
                              <a:srgbClr val="0000CC"/>
                            </a:solidFill>
                            <a:latin typeface="Cambria Math" panose="02040503050406030204" pitchFamily="18" charset="0"/>
                            <a:cs typeface="Times New Roman" panose="02020603050405020304" pitchFamily="18" charset="0"/>
                          </a:rPr>
                          <m:t>t</m:t>
                        </m:r>
                      </m:e>
                      <m:sub>
                        <m:r>
                          <m:rPr>
                            <m:sty m:val="p"/>
                          </m:rPr>
                          <a:rPr lang="en-US" sz="2400" b="0" i="0" dirty="0" smtClean="0">
                            <a:solidFill>
                              <a:srgbClr val="0000CC"/>
                            </a:solidFill>
                            <a:latin typeface="Cambria Math" panose="02040503050406030204" pitchFamily="18" charset="0"/>
                            <a:cs typeface="Times New Roman" panose="02020603050405020304" pitchFamily="18" charset="0"/>
                          </a:rPr>
                          <m:t>j</m:t>
                        </m:r>
                      </m:sub>
                    </m:sSub>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0000CC"/>
                            </a:solidFill>
                            <a:latin typeface="Cambria Math" panose="02040503050406030204" pitchFamily="18" charset="0"/>
                            <a:cs typeface="Times New Roman" panose="02020603050405020304" pitchFamily="18" charset="0"/>
                          </a:rPr>
                        </m:ctrlPr>
                      </m:fPr>
                      <m:num>
                        <m:r>
                          <m:rPr>
                            <m:sty m:val="p"/>
                          </m:rPr>
                          <a:rPr lang="en-US" sz="2400" b="0" i="0" dirty="0" smtClean="0">
                            <a:solidFill>
                              <a:srgbClr val="0000CC"/>
                            </a:solidFill>
                            <a:latin typeface="Cambria Math" panose="02040503050406030204" pitchFamily="18" charset="0"/>
                            <a:cs typeface="Times New Roman" panose="02020603050405020304" pitchFamily="18" charset="0"/>
                          </a:rPr>
                          <m:t>j</m:t>
                        </m:r>
                      </m:num>
                      <m:den>
                        <m:r>
                          <a:rPr lang="en-US" sz="2400" b="0" i="0" dirty="0" smtClean="0">
                            <a:solidFill>
                              <a:srgbClr val="0000CC"/>
                            </a:solidFill>
                            <a:latin typeface="Cambria Math" panose="02040503050406030204" pitchFamily="18" charset="0"/>
                            <a:cs typeface="Times New Roman" panose="02020603050405020304" pitchFamily="18" charset="0"/>
                          </a:rPr>
                          <m:t>2</m:t>
                        </m:r>
                      </m:den>
                    </m:f>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marL="1257300" marR="0" indent="-342900">
                  <a:lnSpc>
                    <a:spcPct val="107000"/>
                  </a:lnSpc>
                  <a:spcBef>
                    <a:spcPts val="0"/>
                  </a:spcBef>
                  <a:spcAft>
                    <a:spcPts val="800"/>
                  </a:spcAft>
                  <a:buFont typeface="Arial" panose="020B0604020202020204" pitchFamily="34" charset="0"/>
                  <a:buChar char="•"/>
                </a:pP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T(n)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de-DE"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de-DE"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de-DE" sz="2400" dirty="0">
                    <a:latin typeface="Times New Roman" panose="02020603050405020304" pitchFamily="18" charset="0"/>
                    <a:ea typeface="Calibri" panose="020F0502020204030204" pitchFamily="34" charset="0"/>
                    <a:cs typeface="Times New Roman" panose="02020603050405020304" pitchFamily="18" charset="0"/>
                  </a:rPr>
                  <a:t>*(n-1) </a:t>
                </a:r>
                <a:r>
                  <a:rPr lang="de-DE"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 </a:t>
                </a:r>
                <a:r>
                  <a:rPr lang="de-DE"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cs typeface="Times New Roman" panose="02020603050405020304" pitchFamily="18" charset="0"/>
                  </a:rPr>
                  <a:t> </a:t>
                </a:r>
                <a14:m>
                  <m:oMath xmlns:m="http://schemas.openxmlformats.org/officeDocument/2006/math">
                    <m:nary>
                      <m:naryPr>
                        <m:chr m:val="∑"/>
                        <m:limLoc m:val="subSup"/>
                        <m:ctrlPr>
                          <a:rPr lang="en-US" sz="2400" i="1">
                            <a:solidFill>
                              <a:srgbClr val="0000FF"/>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0000FF"/>
                            </a:solidFill>
                            <a:latin typeface="Cambria Math" panose="02040503050406030204" pitchFamily="18" charset="0"/>
                            <a:cs typeface="Times New Roman" panose="02020603050405020304" pitchFamily="18" charset="0"/>
                          </a:rPr>
                          <m:t>𝑗</m:t>
                        </m:r>
                        <m:r>
                          <a:rPr lang="en-US" sz="2400" b="0" smtClean="0">
                            <a:solidFill>
                              <a:srgbClr val="0000FF"/>
                            </a:solidFill>
                            <a:latin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cs typeface="Times New Roman" panose="02020603050405020304" pitchFamily="18" charset="0"/>
                          </a:rPr>
                          <m:t>2</m:t>
                        </m:r>
                      </m:sub>
                      <m:sup>
                        <m:r>
                          <a:rPr lang="en-US" sz="2400" b="0" i="1" smtClean="0">
                            <a:solidFill>
                              <a:srgbClr val="0000FF"/>
                            </a:solidFill>
                            <a:latin typeface="Cambria Math" panose="02040503050406030204" pitchFamily="18" charset="0"/>
                            <a:cs typeface="Times New Roman" panose="02020603050405020304" pitchFamily="18" charset="0"/>
                          </a:rPr>
                          <m:t>𝑛</m:t>
                        </m:r>
                      </m:sup>
                      <m:e>
                        <m:f>
                          <m:fPr>
                            <m:ctrlPr>
                              <a:rPr lang="en-US" sz="2400" i="1" dirty="0">
                                <a:solidFill>
                                  <a:srgbClr val="0000CC"/>
                                </a:solidFill>
                                <a:latin typeface="Cambria Math" panose="02040503050406030204" pitchFamily="18" charset="0"/>
                                <a:cs typeface="Times New Roman" panose="02020603050405020304" pitchFamily="18" charset="0"/>
                              </a:rPr>
                            </m:ctrlPr>
                          </m:fPr>
                          <m:num>
                            <m:r>
                              <a:rPr lang="en-US" sz="2400" b="0" i="1" dirty="0" smtClean="0">
                                <a:solidFill>
                                  <a:srgbClr val="0000CC"/>
                                </a:solidFill>
                                <a:latin typeface="Cambria Math" panose="02040503050406030204" pitchFamily="18" charset="0"/>
                                <a:cs typeface="Times New Roman" panose="02020603050405020304" pitchFamily="18" charset="0"/>
                              </a:rPr>
                              <m:t>𝑗</m:t>
                            </m:r>
                          </m:num>
                          <m:den>
                            <m:r>
                              <a:rPr lang="en-US" sz="2400" b="0" i="1" dirty="0" smtClean="0">
                                <a:solidFill>
                                  <a:srgbClr val="0000CC"/>
                                </a:solidFill>
                                <a:latin typeface="Cambria Math" panose="02040503050406030204" pitchFamily="18" charset="0"/>
                                <a:cs typeface="Times New Roman" panose="02020603050405020304" pitchFamily="18" charset="0"/>
                              </a:rPr>
                              <m:t>2</m:t>
                            </m:r>
                          </m:den>
                        </m:f>
                      </m:e>
                    </m:nary>
                    <m:r>
                      <a:rPr lang="en-US" sz="2400" b="0" smtClean="0">
                        <a:solidFill>
                          <a:srgbClr val="0000FF"/>
                        </a:solidFill>
                        <a:latin typeface="Cambria Math" panose="02040503050406030204" pitchFamily="18" charset="0"/>
                        <a:cs typeface="Times New Roman" panose="02020603050405020304" pitchFamily="18" charset="0"/>
                      </a:rPr>
                      <m:t> </m:t>
                    </m:r>
                  </m:oMath>
                </a14:m>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6</a:t>
                </a:r>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2</m:t>
                        </m:r>
                      </m:sub>
                      <m:sup>
                        <m:r>
                          <a:rPr lang="en-US" sz="2400" b="0" i="1" smtClean="0">
                            <a:solidFill>
                              <a:srgbClr val="C00000"/>
                            </a:solidFill>
                            <a:latin typeface="Cambria Math" panose="02040503050406030204" pitchFamily="18" charset="0"/>
                            <a:cs typeface="Times New Roman" panose="02020603050405020304" pitchFamily="18" charset="0"/>
                          </a:rPr>
                          <m:t>𝑛</m:t>
                        </m:r>
                      </m:sup>
                      <m:e>
                        <m:f>
                          <m:fPr>
                            <m:ctrlPr>
                              <a:rPr lang="en-US" sz="2400" i="1" dirty="0">
                                <a:solidFill>
                                  <a:srgbClr val="0000CC"/>
                                </a:solidFill>
                                <a:latin typeface="Cambria Math" panose="02040503050406030204" pitchFamily="18" charset="0"/>
                                <a:cs typeface="Times New Roman" panose="02020603050405020304" pitchFamily="18" charset="0"/>
                              </a:rPr>
                            </m:ctrlPr>
                          </m:fPr>
                          <m:num>
                            <m:r>
                              <a:rPr lang="en-US" sz="2400" b="0" i="1" dirty="0" smtClean="0">
                                <a:solidFill>
                                  <a:srgbClr val="0000CC"/>
                                </a:solidFill>
                                <a:latin typeface="Cambria Math" panose="02040503050406030204" pitchFamily="18" charset="0"/>
                                <a:cs typeface="Times New Roman" panose="02020603050405020304" pitchFamily="18" charset="0"/>
                              </a:rPr>
                              <m:t>𝑗</m:t>
                            </m:r>
                            <m:r>
                              <a:rPr lang="en-US" sz="2400" b="0" i="0" dirty="0" smtClean="0">
                                <a:solidFill>
                                  <a:srgbClr val="0000CC"/>
                                </a:solidFill>
                                <a:latin typeface="Cambria Math" panose="02040503050406030204" pitchFamily="18" charset="0"/>
                                <a:cs typeface="Times New Roman" panose="02020603050405020304" pitchFamily="18" charset="0"/>
                              </a:rPr>
                              <m:t>−1</m:t>
                            </m:r>
                          </m:num>
                          <m:den>
                            <m:r>
                              <a:rPr lang="en-US" sz="2400" b="0" i="1" dirty="0" smtClean="0">
                                <a:solidFill>
                                  <a:srgbClr val="0000CC"/>
                                </a:solidFill>
                                <a:latin typeface="Cambria Math" panose="02040503050406030204" pitchFamily="18" charset="0"/>
                                <a:cs typeface="Times New Roman" panose="02020603050405020304" pitchFamily="18" charset="0"/>
                              </a:rPr>
                              <m:t>2</m:t>
                            </m:r>
                          </m:den>
                        </m:f>
                      </m:e>
                    </m:nary>
                    <m:r>
                      <a:rPr lang="en-US" sz="2400" b="0" smtClean="0">
                        <a:solidFill>
                          <a:srgbClr val="C00000"/>
                        </a:solidFill>
                        <a:latin typeface="Cambria Math" panose="02040503050406030204" pitchFamily="18" charset="0"/>
                        <a:cs typeface="Times New Roman" panose="02020603050405020304" pitchFamily="18" charset="0"/>
                      </a:rPr>
                      <m:t> </m:t>
                    </m:r>
                  </m:oMath>
                </a14:m>
                <a:r>
                  <a:rPr lang="de-DE"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brk m:alnAt="25"/>
                          </m:rPr>
                          <a:rPr lang="en-US" sz="2400" b="0" i="1" smtClean="0">
                            <a:solidFill>
                              <a:srgbClr val="C00000"/>
                            </a:solidFill>
                            <a:latin typeface="Cambria Math" panose="02040503050406030204" pitchFamily="18" charset="0"/>
                            <a:cs typeface="Times New Roman" panose="02020603050405020304" pitchFamily="18" charset="0"/>
                          </a:rPr>
                          <m:t>𝑗</m:t>
                        </m:r>
                        <m:r>
                          <a:rPr lang="en-US" sz="2400" b="0" smtClean="0">
                            <a:solidFill>
                              <a:srgbClr val="C00000"/>
                            </a:solidFill>
                            <a:latin typeface="Cambria Math" panose="02040503050406030204" pitchFamily="18" charset="0"/>
                            <a:cs typeface="Times New Roman" panose="02020603050405020304" pitchFamily="18" charset="0"/>
                          </a:rPr>
                          <m:t>=</m:t>
                        </m:r>
                        <m:r>
                          <a:rPr lang="en-US" sz="2400" b="0" i="1" smtClean="0">
                            <a:solidFill>
                              <a:srgbClr val="C00000"/>
                            </a:solidFill>
                            <a:latin typeface="Cambria Math" panose="02040503050406030204" pitchFamily="18" charset="0"/>
                            <a:cs typeface="Times New Roman" panose="02020603050405020304" pitchFamily="18" charset="0"/>
                          </a:rPr>
                          <m:t>2</m:t>
                        </m:r>
                      </m:sub>
                      <m:sup>
                        <m:r>
                          <a:rPr lang="en-US" sz="2400" b="0" i="1" smtClean="0">
                            <a:solidFill>
                              <a:srgbClr val="C00000"/>
                            </a:solidFill>
                            <a:latin typeface="Cambria Math" panose="02040503050406030204" pitchFamily="18" charset="0"/>
                            <a:cs typeface="Times New Roman" panose="02020603050405020304" pitchFamily="18" charset="0"/>
                          </a:rPr>
                          <m:t>𝑛</m:t>
                        </m:r>
                      </m:sup>
                      <m:e>
                        <m:f>
                          <m:fPr>
                            <m:ctrlPr>
                              <a:rPr lang="en-US" sz="2400" i="1" dirty="0">
                                <a:solidFill>
                                  <a:srgbClr val="0000CC"/>
                                </a:solidFill>
                                <a:latin typeface="Cambria Math" panose="02040503050406030204" pitchFamily="18" charset="0"/>
                                <a:cs typeface="Times New Roman" panose="02020603050405020304" pitchFamily="18" charset="0"/>
                              </a:rPr>
                            </m:ctrlPr>
                          </m:fPr>
                          <m:num>
                            <m:r>
                              <a:rPr lang="en-US" sz="2400" b="0" i="1" dirty="0" smtClean="0">
                                <a:solidFill>
                                  <a:srgbClr val="0000CC"/>
                                </a:solidFill>
                                <a:latin typeface="Cambria Math" panose="02040503050406030204" pitchFamily="18" charset="0"/>
                                <a:cs typeface="Times New Roman" panose="02020603050405020304" pitchFamily="18" charset="0"/>
                              </a:rPr>
                              <m:t>𝑗</m:t>
                            </m:r>
                            <m:r>
                              <a:rPr lang="en-US" sz="2400" b="0" i="0" dirty="0" smtClean="0">
                                <a:solidFill>
                                  <a:srgbClr val="0000CC"/>
                                </a:solidFill>
                                <a:latin typeface="Cambria Math" panose="02040503050406030204" pitchFamily="18" charset="0"/>
                                <a:cs typeface="Times New Roman" panose="02020603050405020304" pitchFamily="18" charset="0"/>
                              </a:rPr>
                              <m:t>−1</m:t>
                            </m:r>
                          </m:num>
                          <m:den>
                            <m:r>
                              <a:rPr lang="en-US" sz="2400" b="0" i="1" dirty="0" smtClean="0">
                                <a:solidFill>
                                  <a:srgbClr val="0000CC"/>
                                </a:solidFill>
                                <a:latin typeface="Cambria Math" panose="02040503050406030204" pitchFamily="18" charset="0"/>
                                <a:cs typeface="Times New Roman" panose="02020603050405020304" pitchFamily="18" charset="0"/>
                              </a:rPr>
                              <m:t>2</m:t>
                            </m:r>
                          </m:den>
                        </m:f>
                      </m:e>
                    </m:nary>
                    <m:r>
                      <a:rPr lang="en-US" sz="2400" b="0" smtClean="0">
                        <a:solidFill>
                          <a:srgbClr val="C00000"/>
                        </a:solidFill>
                        <a:latin typeface="Cambria Math" panose="02040503050406030204" pitchFamily="18" charset="0"/>
                        <a:cs typeface="Times New Roman" panose="02020603050405020304" pitchFamily="18" charset="0"/>
                      </a:rPr>
                      <m:t> </m:t>
                    </m:r>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 </a:t>
                </a:r>
                <a:r>
                  <a:rPr lang="en-US" sz="2400" dirty="0">
                    <a:latin typeface="Times New Roman" panose="02020603050405020304" pitchFamily="18" charset="0"/>
                    <a:ea typeface="Calibri" panose="020F0502020204030204" pitchFamily="34" charset="0"/>
                    <a:cs typeface="Times New Roman" panose="02020603050405020304" pitchFamily="18" charset="0"/>
                  </a:rPr>
                  <a:t>* (n-1)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spcAft>
                    <a:spcPts val="600"/>
                  </a:spcAft>
                  <a:buFont typeface="Arial" panose="020B0604020202020204" pitchFamily="34" charset="0"/>
                  <a:buChar char="•"/>
                  <a:tabLst>
                    <a:tab pos="4572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average-case running time is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 quadratic function of the input size,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same as the worst-case running time. </a:t>
                </a:r>
              </a:p>
              <a:p>
                <a:pPr marL="461963" marR="0" lvl="0" indent="-461963">
                  <a:lnSpc>
                    <a:spcPct val="115000"/>
                  </a:lnSpc>
                  <a:spcBef>
                    <a:spcPts val="0"/>
                  </a:spcBef>
                  <a:buFont typeface="Arial" panose="020B0604020202020204" pitchFamily="34" charset="0"/>
                  <a:buChar char="•"/>
                  <a:tabLst>
                    <a:tab pos="457200" algn="l"/>
                  </a:tabLst>
                </a:pP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Problem is </a:t>
                </a:r>
                <a:r>
                  <a:rPr lang="en-US" sz="2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arised</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45922" y="732877"/>
                <a:ext cx="9553301" cy="5903154"/>
              </a:xfrm>
              <a:prstGeom prst="rect">
                <a:avLst/>
              </a:prstGeom>
              <a:blipFill>
                <a:blip r:embed="rId2"/>
                <a:stretch>
                  <a:fillRect l="-957" t="-722" r="-766" b="-310"/>
                </a:stretch>
              </a:blipFill>
            </p:spPr>
            <p:txBody>
              <a:bodyPr/>
              <a:lstStyle/>
              <a:p>
                <a:r>
                  <a:rPr lang="en-US">
                    <a:noFill/>
                  </a:rPr>
                  <a:t> </a:t>
                </a:r>
              </a:p>
            </p:txBody>
          </p:sp>
        </mc:Fallback>
      </mc:AlternateContent>
    </p:spTree>
    <p:extLst>
      <p:ext uri="{BB962C8B-B14F-4D97-AF65-F5344CB8AC3E}">
        <p14:creationId xmlns:p14="http://schemas.microsoft.com/office/powerpoint/2010/main" val="23787097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0059" y="1037475"/>
            <a:ext cx="9239415" cy="4390946"/>
          </a:xfrm>
          <a:prstGeom prst="rect">
            <a:avLst/>
          </a:prstGeom>
        </p:spPr>
        <p:txBody>
          <a:bodyPr wrap="square">
            <a:spAutoFit/>
          </a:bodyPr>
          <a:lstStyle/>
          <a:p>
            <a:pPr algn="just">
              <a:spcAft>
                <a:spcPts val="800"/>
              </a:spcAft>
            </a:pPr>
            <a:r>
              <a:rPr lang="en-US" sz="2600" dirty="0">
                <a:ea typeface="Calibri" panose="020F0502020204030204" pitchFamily="34" charset="0"/>
                <a:cs typeface="Times New Roman" panose="02020603050405020304" pitchFamily="18" charset="0"/>
              </a:rPr>
              <a:t>Example, in INSERTION_SORT </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461963" indent="-461963" algn="just">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average case</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roughly as bad as the worst case.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461963" marR="0" lvl="0" indent="-461963">
              <a:spcBef>
                <a:spcPts val="0"/>
              </a:spcBef>
              <a:buFont typeface="Arial" panose="020B0604020202020204" pitchFamily="34" charset="0"/>
              <a:buChar char="•"/>
              <a:tabLst>
                <a:tab pos="4572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Problem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arised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0"/>
              </a:spcBef>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Our assumption: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all</a:t>
            </a:r>
            <a:r>
              <a:rPr lang="en-US" sz="2400" dirty="0">
                <a:latin typeface="Times New Roman" panose="02020603050405020304" pitchFamily="18" charset="0"/>
                <a:ea typeface="Calibri" panose="020F0502020204030204" pitchFamily="34" charset="0"/>
                <a:cs typeface="Times New Roman" panose="02020603050405020304" pitchFamily="18" charset="0"/>
              </a:rPr>
              <a:t> inputs of a given size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equally likely </a:t>
            </a:r>
            <a:r>
              <a:rPr lang="en-US" sz="2400" dirty="0">
                <a:latin typeface="Times New Roman" panose="02020603050405020304" pitchFamily="18" charset="0"/>
                <a:ea typeface="Calibri" panose="020F0502020204030204" pitchFamily="34" charset="0"/>
                <a:cs typeface="Times New Roman" panose="02020603050405020304" pitchFamily="18" charset="0"/>
              </a:rPr>
              <a:t>(for all instances). </a:t>
            </a:r>
          </a:p>
          <a:p>
            <a:pPr marL="1371600" lvl="1" indent="-454025">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In practice, this assumption may be violated, </a:t>
            </a:r>
          </a:p>
          <a:p>
            <a:pPr marL="914400" marR="0" lvl="0" indent="-454025">
              <a:spcBef>
                <a:spcPts val="0"/>
              </a:spcBef>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Use a randomized algorithm for making random choices. </a:t>
            </a:r>
          </a:p>
          <a:p>
            <a:pPr marL="1371600" lvl="1" indent="-454025">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This allows a probabilistic analysis and yield an expected running time.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5613">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 </a:t>
            </a:r>
            <a:r>
              <a:rPr lang="en-US" sz="2400" i="1" dirty="0">
                <a:latin typeface="Times New Roman" panose="02020603050405020304" pitchFamily="18" charset="0"/>
                <a:ea typeface="Calibri" panose="020F0502020204030204" pitchFamily="34" charset="0"/>
                <a:cs typeface="Times New Roman" panose="02020603050405020304" pitchFamily="18" charset="0"/>
              </a:rPr>
              <a:t>incremental approach</a:t>
            </a:r>
            <a:r>
              <a:rPr lang="en-US" sz="2400" dirty="0">
                <a:latin typeface="Times New Roman" panose="02020603050405020304" pitchFamily="18" charset="0"/>
                <a:ea typeface="Calibri" panose="020F0502020204030204" pitchFamily="34" charset="0"/>
                <a:cs typeface="Times New Roman" panose="02020603050405020304" pitchFamily="18" charset="0"/>
              </a:rPr>
              <a:t> is used to design insertion sort.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29ED589-7A4E-494B-8C1F-CA4752E713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99244">
            <a:off x="702675" y="2480189"/>
            <a:ext cx="529707" cy="38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513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400" dirty="0">
                <a:latin typeface="+mn-lt"/>
              </a:rPr>
              <a:t>Section 03</a:t>
            </a:r>
            <a:br>
              <a:rPr lang="en-US" sz="4400" dirty="0">
                <a:latin typeface="+mn-lt"/>
              </a:rPr>
            </a:b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br>
              <a:rPr lang="en-US" sz="4400" dirty="0">
                <a:latin typeface="+mn-lt"/>
              </a:rPr>
            </a:br>
            <a:endParaRPr lang="en-US" sz="4400" dirty="0">
              <a:latin typeface="+mn-lt"/>
            </a:endParaRPr>
          </a:p>
        </p:txBody>
      </p:sp>
    </p:spTree>
    <p:extLst>
      <p:ext uri="{BB962C8B-B14F-4D97-AF65-F5344CB8AC3E}">
        <p14:creationId xmlns:p14="http://schemas.microsoft.com/office/powerpoint/2010/main" val="10445141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Asymptotic Analysis,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best, average, and worst case behaviors of an algorithm.</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classes, such as constant, logarithmic linear, quadratic, and exponential.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Recurrence Relations and their solutions.</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and space trade-offs in algorithms.</a:t>
            </a:r>
          </a:p>
        </p:txBody>
      </p:sp>
    </p:spTree>
    <p:extLst>
      <p:ext uri="{BB962C8B-B14F-4D97-AF65-F5344CB8AC3E}">
        <p14:creationId xmlns:p14="http://schemas.microsoft.com/office/powerpoint/2010/main" val="9144494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8358" y="1411705"/>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8468" y="1529858"/>
                <a:ext cx="8691155" cy="4167616"/>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The Analysis Framework:  Analyzing an Algorithm: </a:t>
                </a: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Time efficiency</a:t>
                </a:r>
                <a:r>
                  <a:rPr lang="en-US" sz="2400" dirty="0">
                    <a:latin typeface="Times New Roman" panose="02020603050405020304" pitchFamily="18" charset="0"/>
                    <a:ea typeface="Calibri" panose="020F0502020204030204" pitchFamily="34" charset="0"/>
                    <a:cs typeface="Times New Roman" panose="02020603050405020304" pitchFamily="18" charset="0"/>
                  </a:rPr>
                  <a:t>: measured by counting the number of times the algorithm’s basic operation is executed.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Space efficiency</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measured by counting the number of extra memory units consumed by the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Aft>
                    <a:spcPts val="12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Both time and space efficiency: measured as functions of the algorithm’s input size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a:t>
                </a:r>
                <a14:m>
                  <m:oMath xmlns:m="http://schemas.openxmlformats.org/officeDocument/2006/math">
                    <m:r>
                      <a:rPr lang="en-US" sz="24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and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S(n) </a:t>
                </a:r>
                <a14:m>
                  <m:oMath xmlns:m="http://schemas.openxmlformats.org/officeDocument/2006/math">
                    <m:r>
                      <a:rPr lang="en-US" sz="2400"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respectively.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8468" y="1529858"/>
                <a:ext cx="8691155" cy="4167616"/>
              </a:xfrm>
              <a:prstGeom prst="rect">
                <a:avLst/>
              </a:prstGeom>
              <a:blipFill>
                <a:blip r:embed="rId2"/>
                <a:stretch>
                  <a:fillRect l="-1262" t="-1023" b="-2193"/>
                </a:stretch>
              </a:blipFill>
            </p:spPr>
            <p:txBody>
              <a:bodyPr/>
              <a:lstStyle/>
              <a:p>
                <a:r>
                  <a:rPr lang="en-US">
                    <a:noFill/>
                  </a:rPr>
                  <a:t> </a:t>
                </a:r>
              </a:p>
            </p:txBody>
          </p:sp>
        </mc:Fallback>
      </mc:AlternateContent>
    </p:spTree>
    <p:extLst>
      <p:ext uri="{BB962C8B-B14F-4D97-AF65-F5344CB8AC3E}">
        <p14:creationId xmlns:p14="http://schemas.microsoft.com/office/powerpoint/2010/main" val="9078625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6064" y="234214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28732" y="639903"/>
            <a:ext cx="9134536" cy="5998693"/>
          </a:xfrm>
          <a:prstGeom prst="rect">
            <a:avLst/>
          </a:prstGeom>
        </p:spPr>
        <p:txBody>
          <a:bodyPr wrap="square">
            <a:spAutoFit/>
          </a:bodyPr>
          <a:lstStyle/>
          <a:p>
            <a:pPr>
              <a:lnSpc>
                <a:spcPct val="107000"/>
              </a:lnSpc>
              <a:spcAft>
                <a:spcPts val="800"/>
              </a:spcAft>
            </a:pPr>
            <a:r>
              <a:rPr lang="en-US" sz="22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Measuring an Input’s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the running time of a program as a function of the size of its input, 	T(n) ∞ f(n). </a:t>
            </a:r>
          </a:p>
          <a:p>
            <a:pPr marL="914400" lvl="1"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time taken by an algorithm grows with the size of the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size is measured the number of items in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sorting algorithm,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input size is the number of items n </a:t>
            </a:r>
            <a:r>
              <a:rPr lang="en-US" sz="2200" dirty="0">
                <a:latin typeface="Times New Roman" panose="02020603050405020304" pitchFamily="18" charset="0"/>
                <a:ea typeface="Calibri" panose="020F0502020204030204" pitchFamily="34" charset="0"/>
                <a:cs typeface="Times New Roman" panose="02020603050405020304" pitchFamily="18" charset="0"/>
              </a:rPr>
              <a:t>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An algorithm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computing nth Fibonacci item, n is the input but not the size of the input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where n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1828800" lvl="3" indent="-457200">
              <a:lnSpc>
                <a:spcPct val="115000"/>
              </a:lnSpc>
              <a:spcAft>
                <a:spcPts val="10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 reasonable measure of the size of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input is the number of symbols used to encode n, which is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Multiplying</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two integers n, m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total number of bits</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for n, m.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i.e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bits(n) * bits(m)); i.e.,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p:txBody>
      </p:sp>
    </p:spTree>
    <p:extLst>
      <p:ext uri="{BB962C8B-B14F-4D97-AF65-F5344CB8AC3E}">
        <p14:creationId xmlns:p14="http://schemas.microsoft.com/office/powerpoint/2010/main" val="32585419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6168" y="1941095"/>
            <a:ext cx="10740190" cy="26148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96118" y="1271452"/>
            <a:ext cx="8706419" cy="497059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The Analysis Framework:  Analyzing an Algorithm: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a:t>
            </a:r>
          </a:p>
          <a:p>
            <a:pPr marL="914400" marR="0" lvl="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Identify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algorithm,</a:t>
            </a:r>
          </a:p>
          <a:p>
            <a:pPr marL="914400" indent="-454025">
              <a:spcBef>
                <a:spcPts val="600"/>
              </a:spcBef>
              <a:spcAft>
                <a:spcPts val="600"/>
              </a:spcAft>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the number of times the basic operation is executed.</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Estimate the running time T(n) </a:t>
            </a:r>
            <a:r>
              <a:rPr lang="en-US" sz="2400" dirty="0">
                <a:latin typeface="Times New Roman" panose="02020603050405020304" pitchFamily="18" charset="0"/>
                <a:ea typeface="Calibri" panose="020F0502020204030204" pitchFamily="34" charset="0"/>
                <a:cs typeface="Times New Roman" panose="02020603050405020304" pitchFamily="18" charset="0"/>
              </a:rPr>
              <a:t>of a program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400" dirty="0">
                <a:latin typeface="Times New Roman" panose="02020603050405020304" pitchFamily="18" charset="0"/>
                <a:ea typeface="Calibri" panose="020F0502020204030204" pitchFamily="34" charset="0"/>
                <a:cs typeface="Times New Roman" panose="02020603050405020304" pitchFamily="18" charset="0"/>
              </a:rPr>
              <a:t> * C(n), where</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C(n) be the number of times this operation needs to be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for this algorithm. </a:t>
            </a:r>
          </a:p>
          <a:p>
            <a:pPr marL="1376363" lvl="1" indent="-458788">
              <a:spcBef>
                <a:spcPts val="600"/>
              </a:spcBef>
              <a:spcAft>
                <a:spcPts val="600"/>
              </a:spcAft>
              <a:buFont typeface="Arial" panose="020B0604020202020204" pitchFamily="34" charset="0"/>
              <a:buChar char="•"/>
              <a:tabLst>
                <a:tab pos="914400" algn="l"/>
              </a:tabLs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op</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execution time (such as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nanosec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/instruction) </a:t>
            </a:r>
            <a:r>
              <a:rPr lang="en-US" sz="2400" dirty="0">
                <a:latin typeface="Times New Roman" panose="02020603050405020304" pitchFamily="18" charset="0"/>
                <a:ea typeface="Calibri" panose="020F0502020204030204" pitchFamily="34" charset="0"/>
                <a:cs typeface="Times New Roman" panose="02020603050405020304" pitchFamily="18" charset="0"/>
              </a:rPr>
              <a:t>of an algorithm’s basic operation on a particular computer.</a:t>
            </a:r>
          </a:p>
        </p:txBody>
      </p:sp>
    </p:spTree>
    <p:extLst>
      <p:ext uri="{BB962C8B-B14F-4D97-AF65-F5344CB8AC3E}">
        <p14:creationId xmlns:p14="http://schemas.microsoft.com/office/powerpoint/2010/main" val="30236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6/6c/Hamiltonian_path_3d.svg/512px-Hamiltonian_path_3d.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44" y="886519"/>
            <a:ext cx="4876800" cy="4876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6/60/Hamiltonian_path.svg/470px-Hamiltonian_path.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858" y="694360"/>
            <a:ext cx="5263949" cy="503995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6305004" y="2568894"/>
            <a:ext cx="200297" cy="2090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6505301" y="6030195"/>
            <a:ext cx="4851008" cy="400110"/>
          </a:xfrm>
          <a:prstGeom prst="rect">
            <a:avLst/>
          </a:prstGeom>
        </p:spPr>
        <p:txBody>
          <a:bodyPr wrap="none">
            <a:spAutoFit/>
          </a:bodyPr>
          <a:lstStyle/>
          <a:p>
            <a:r>
              <a:rPr lang="en-US" sz="2000" dirty="0">
                <a:solidFill>
                  <a:srgbClr val="222222"/>
                </a:solidFill>
                <a:latin typeface="Times New Roman" panose="02020603050405020304" pitchFamily="18" charset="0"/>
                <a:cs typeface="Times New Roman" panose="02020603050405020304" pitchFamily="18" charset="0"/>
              </a:rPr>
              <a:t>The above as a two-dimensional planar graph</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625642" y="5828662"/>
            <a:ext cx="5679362" cy="1015663"/>
          </a:xfrm>
          <a:prstGeom prst="rect">
            <a:avLst/>
          </a:prstGeom>
        </p:spPr>
        <p:txBody>
          <a:bodyPr wrap="square">
            <a:spAutoFit/>
          </a:bodyPr>
          <a:lstStyle/>
          <a:p>
            <a:r>
              <a:rPr lang="en-US" sz="2000" dirty="0">
                <a:solidFill>
                  <a:srgbClr val="222222"/>
                </a:solidFill>
                <a:latin typeface="Times New Roman" panose="02020603050405020304" pitchFamily="18" charset="0"/>
                <a:cs typeface="Times New Roman" panose="02020603050405020304" pitchFamily="18" charset="0"/>
              </a:rPr>
              <a:t>One possible Hamiltonian cycle through every vertex of a dodecahedron is shown in red – like all platonic solids, the dodecahedron is Hamiltonian</a:t>
            </a:r>
            <a:endParaRPr lang="en-US"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881053" y="5318935"/>
            <a:ext cx="339634" cy="369332"/>
          </a:xfrm>
          <a:prstGeom prst="rect">
            <a:avLst/>
          </a:prstGeom>
          <a:noFill/>
        </p:spPr>
        <p:txBody>
          <a:bodyPr wrap="square" rtlCol="0">
            <a:spAutoFit/>
          </a:bodyPr>
          <a:lstStyle/>
          <a:p>
            <a:r>
              <a:rPr lang="en-US" dirty="0"/>
              <a:t>A</a:t>
            </a:r>
          </a:p>
        </p:txBody>
      </p:sp>
      <p:sp>
        <p:nvSpPr>
          <p:cNvPr id="25" name="TextBox 24"/>
          <p:cNvSpPr txBox="1"/>
          <p:nvPr/>
        </p:nvSpPr>
        <p:spPr>
          <a:xfrm>
            <a:off x="7831184" y="4479435"/>
            <a:ext cx="339634" cy="369332"/>
          </a:xfrm>
          <a:prstGeom prst="rect">
            <a:avLst/>
          </a:prstGeom>
          <a:noFill/>
        </p:spPr>
        <p:txBody>
          <a:bodyPr wrap="square" rtlCol="0">
            <a:spAutoFit/>
          </a:bodyPr>
          <a:lstStyle/>
          <a:p>
            <a:r>
              <a:rPr lang="en-US" dirty="0"/>
              <a:t>A</a:t>
            </a:r>
          </a:p>
        </p:txBody>
      </p:sp>
      <p:sp>
        <p:nvSpPr>
          <p:cNvPr id="27" name="TextBox 26"/>
          <p:cNvSpPr txBox="1"/>
          <p:nvPr/>
        </p:nvSpPr>
        <p:spPr>
          <a:xfrm>
            <a:off x="2381205" y="4509780"/>
            <a:ext cx="339634" cy="369332"/>
          </a:xfrm>
          <a:prstGeom prst="rect">
            <a:avLst/>
          </a:prstGeom>
          <a:noFill/>
        </p:spPr>
        <p:txBody>
          <a:bodyPr wrap="square" rtlCol="0">
            <a:spAutoFit/>
          </a:bodyPr>
          <a:lstStyle/>
          <a:p>
            <a:r>
              <a:rPr lang="en-US" dirty="0"/>
              <a:t>B</a:t>
            </a:r>
          </a:p>
        </p:txBody>
      </p:sp>
      <p:sp>
        <p:nvSpPr>
          <p:cNvPr id="28" name="TextBox 27"/>
          <p:cNvSpPr txBox="1"/>
          <p:nvPr/>
        </p:nvSpPr>
        <p:spPr>
          <a:xfrm>
            <a:off x="7043440" y="5608829"/>
            <a:ext cx="339634" cy="369332"/>
          </a:xfrm>
          <a:prstGeom prst="rect">
            <a:avLst/>
          </a:prstGeom>
          <a:noFill/>
        </p:spPr>
        <p:txBody>
          <a:bodyPr wrap="square" rtlCol="0">
            <a:spAutoFit/>
          </a:bodyPr>
          <a:lstStyle/>
          <a:p>
            <a:r>
              <a:rPr lang="en-US" dirty="0"/>
              <a:t>B</a:t>
            </a:r>
          </a:p>
        </p:txBody>
      </p:sp>
      <p:sp>
        <p:nvSpPr>
          <p:cNvPr id="29" name="TextBox 28"/>
          <p:cNvSpPr txBox="1"/>
          <p:nvPr/>
        </p:nvSpPr>
        <p:spPr>
          <a:xfrm>
            <a:off x="10368951" y="3777733"/>
            <a:ext cx="339634" cy="369332"/>
          </a:xfrm>
          <a:prstGeom prst="rect">
            <a:avLst/>
          </a:prstGeom>
          <a:noFill/>
        </p:spPr>
        <p:txBody>
          <a:bodyPr wrap="square" rtlCol="0">
            <a:spAutoFit/>
          </a:bodyPr>
          <a:lstStyle/>
          <a:p>
            <a:r>
              <a:rPr lang="en-US" dirty="0"/>
              <a:t>X</a:t>
            </a:r>
          </a:p>
        </p:txBody>
      </p:sp>
      <p:sp>
        <p:nvSpPr>
          <p:cNvPr id="30" name="TextBox 29"/>
          <p:cNvSpPr txBox="1"/>
          <p:nvPr/>
        </p:nvSpPr>
        <p:spPr>
          <a:xfrm>
            <a:off x="5783374" y="3894219"/>
            <a:ext cx="339634" cy="369332"/>
          </a:xfrm>
          <a:prstGeom prst="rect">
            <a:avLst/>
          </a:prstGeom>
          <a:noFill/>
        </p:spPr>
        <p:txBody>
          <a:bodyPr wrap="square" rtlCol="0">
            <a:spAutoFit/>
          </a:bodyPr>
          <a:lstStyle/>
          <a:p>
            <a:r>
              <a:rPr lang="en-US" dirty="0"/>
              <a:t>X</a:t>
            </a:r>
          </a:p>
        </p:txBody>
      </p:sp>
      <p:sp>
        <p:nvSpPr>
          <p:cNvPr id="31" name="TextBox 30"/>
          <p:cNvSpPr txBox="1"/>
          <p:nvPr/>
        </p:nvSpPr>
        <p:spPr>
          <a:xfrm>
            <a:off x="9407252" y="3434749"/>
            <a:ext cx="339634" cy="369332"/>
          </a:xfrm>
          <a:prstGeom prst="rect">
            <a:avLst/>
          </a:prstGeom>
          <a:noFill/>
        </p:spPr>
        <p:txBody>
          <a:bodyPr wrap="square" rtlCol="0">
            <a:spAutoFit/>
          </a:bodyPr>
          <a:lstStyle/>
          <a:p>
            <a:r>
              <a:rPr lang="en-US" dirty="0"/>
              <a:t>Y</a:t>
            </a:r>
          </a:p>
        </p:txBody>
      </p:sp>
      <p:sp>
        <p:nvSpPr>
          <p:cNvPr id="32" name="TextBox 31"/>
          <p:cNvSpPr txBox="1"/>
          <p:nvPr/>
        </p:nvSpPr>
        <p:spPr>
          <a:xfrm>
            <a:off x="4838495" y="3619882"/>
            <a:ext cx="339634" cy="369332"/>
          </a:xfrm>
          <a:prstGeom prst="rect">
            <a:avLst/>
          </a:prstGeom>
          <a:noFill/>
        </p:spPr>
        <p:txBody>
          <a:bodyPr wrap="square" rtlCol="0">
            <a:spAutoFit/>
          </a:bodyPr>
          <a:lstStyle/>
          <a:p>
            <a:r>
              <a:rPr lang="en-US" dirty="0"/>
              <a:t>Y</a:t>
            </a:r>
          </a:p>
        </p:txBody>
      </p:sp>
      <p:sp>
        <p:nvSpPr>
          <p:cNvPr id="33" name="TextBox 32"/>
          <p:cNvSpPr txBox="1"/>
          <p:nvPr/>
        </p:nvSpPr>
        <p:spPr>
          <a:xfrm>
            <a:off x="4430869" y="4479435"/>
            <a:ext cx="339634" cy="369332"/>
          </a:xfrm>
          <a:prstGeom prst="rect">
            <a:avLst/>
          </a:prstGeom>
          <a:noFill/>
        </p:spPr>
        <p:txBody>
          <a:bodyPr wrap="square" rtlCol="0">
            <a:spAutoFit/>
          </a:bodyPr>
          <a:lstStyle/>
          <a:p>
            <a:r>
              <a:rPr lang="en-US" dirty="0"/>
              <a:t>C</a:t>
            </a:r>
          </a:p>
        </p:txBody>
      </p:sp>
      <p:sp>
        <p:nvSpPr>
          <p:cNvPr id="34" name="TextBox 33"/>
          <p:cNvSpPr txBox="1"/>
          <p:nvPr/>
        </p:nvSpPr>
        <p:spPr>
          <a:xfrm>
            <a:off x="10396042" y="5459330"/>
            <a:ext cx="339634" cy="369332"/>
          </a:xfrm>
          <a:prstGeom prst="rect">
            <a:avLst/>
          </a:prstGeom>
          <a:noFill/>
        </p:spPr>
        <p:txBody>
          <a:bodyPr wrap="square" rtlCol="0">
            <a:spAutoFit/>
          </a:bodyPr>
          <a:lstStyle/>
          <a:p>
            <a:r>
              <a:rPr lang="en-US" dirty="0"/>
              <a:t>C</a:t>
            </a:r>
          </a:p>
        </p:txBody>
      </p:sp>
      <p:sp>
        <p:nvSpPr>
          <p:cNvPr id="35" name="TextBox 34"/>
          <p:cNvSpPr txBox="1"/>
          <p:nvPr/>
        </p:nvSpPr>
        <p:spPr>
          <a:xfrm>
            <a:off x="3706979" y="3989214"/>
            <a:ext cx="339634" cy="369332"/>
          </a:xfrm>
          <a:prstGeom prst="rect">
            <a:avLst/>
          </a:prstGeom>
          <a:noFill/>
        </p:spPr>
        <p:txBody>
          <a:bodyPr wrap="square" rtlCol="0">
            <a:spAutoFit/>
          </a:bodyPr>
          <a:lstStyle/>
          <a:p>
            <a:r>
              <a:rPr lang="en-US" dirty="0"/>
              <a:t>Z</a:t>
            </a:r>
          </a:p>
        </p:txBody>
      </p:sp>
      <p:sp>
        <p:nvSpPr>
          <p:cNvPr id="36" name="TextBox 35"/>
          <p:cNvSpPr txBox="1"/>
          <p:nvPr/>
        </p:nvSpPr>
        <p:spPr>
          <a:xfrm>
            <a:off x="8698675" y="3962399"/>
            <a:ext cx="339634" cy="369332"/>
          </a:xfrm>
          <a:prstGeom prst="rect">
            <a:avLst/>
          </a:prstGeom>
          <a:noFill/>
        </p:spPr>
        <p:txBody>
          <a:bodyPr wrap="square" rtlCol="0">
            <a:spAutoFit/>
          </a:bodyPr>
          <a:lstStyle/>
          <a:p>
            <a:r>
              <a:rPr lang="en-US" dirty="0"/>
              <a:t>Z</a:t>
            </a:r>
          </a:p>
        </p:txBody>
      </p:sp>
      <p:sp>
        <p:nvSpPr>
          <p:cNvPr id="37" name="TextBox 36"/>
          <p:cNvSpPr txBox="1"/>
          <p:nvPr/>
        </p:nvSpPr>
        <p:spPr>
          <a:xfrm>
            <a:off x="5205735" y="5137977"/>
            <a:ext cx="339634" cy="369332"/>
          </a:xfrm>
          <a:prstGeom prst="rect">
            <a:avLst/>
          </a:prstGeom>
          <a:noFill/>
        </p:spPr>
        <p:txBody>
          <a:bodyPr wrap="square" rtlCol="0">
            <a:spAutoFit/>
          </a:bodyPr>
          <a:lstStyle/>
          <a:p>
            <a:r>
              <a:rPr lang="en-US" dirty="0"/>
              <a:t>D</a:t>
            </a:r>
          </a:p>
        </p:txBody>
      </p:sp>
      <p:sp>
        <p:nvSpPr>
          <p:cNvPr id="38" name="TextBox 37"/>
          <p:cNvSpPr txBox="1"/>
          <p:nvPr/>
        </p:nvSpPr>
        <p:spPr>
          <a:xfrm>
            <a:off x="9577069" y="4479435"/>
            <a:ext cx="339634" cy="369332"/>
          </a:xfrm>
          <a:prstGeom prst="rect">
            <a:avLst/>
          </a:prstGeom>
          <a:noFill/>
        </p:spPr>
        <p:txBody>
          <a:bodyPr wrap="square" rtlCol="0">
            <a:spAutoFit/>
          </a:bodyPr>
          <a:lstStyle/>
          <a:p>
            <a:r>
              <a:rPr lang="en-US" dirty="0"/>
              <a:t>D</a:t>
            </a:r>
          </a:p>
        </p:txBody>
      </p:sp>
      <p:pic>
        <p:nvPicPr>
          <p:cNvPr id="21" name="Picture 2" descr="Image result for smiley face images">
            <a:extLst>
              <a:ext uri="{FF2B5EF4-FFF2-40B4-BE49-F238E27FC236}">
                <a16:creationId xmlns:a16="http://schemas.microsoft.com/office/drawing/2014/main" id="{2BDEB88C-1E18-40AD-9B25-AD03C765FD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77812">
            <a:off x="745994" y="1366616"/>
            <a:ext cx="673504" cy="4891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7B86C1E-EE5F-4DBA-986F-70340DDB3A86}"/>
              </a:ext>
            </a:extLst>
          </p:cNvPr>
          <p:cNvSpPr/>
          <p:nvPr/>
        </p:nvSpPr>
        <p:spPr>
          <a:xfrm>
            <a:off x="1257047" y="410750"/>
            <a:ext cx="5047957" cy="461665"/>
          </a:xfrm>
          <a:prstGeom prst="rect">
            <a:avLst/>
          </a:prstGeom>
        </p:spPr>
        <p:txBody>
          <a:bodyPr wrap="square">
            <a:spAutoFit/>
          </a:bodyPr>
          <a:lstStyle/>
          <a:p>
            <a:r>
              <a:rPr lang="en-US" sz="2400" dirty="0">
                <a:solidFill>
                  <a:srgbClr val="404040"/>
                </a:solidFill>
              </a:rPr>
              <a:t>A polyhedron with twelve plane faces</a:t>
            </a:r>
            <a:endParaRPr lang="en-US" sz="2400" dirty="0"/>
          </a:p>
        </p:txBody>
      </p:sp>
    </p:spTree>
    <p:extLst>
      <p:ext uri="{BB962C8B-B14F-4D97-AF65-F5344CB8AC3E}">
        <p14:creationId xmlns:p14="http://schemas.microsoft.com/office/powerpoint/2010/main" val="41372299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8038" y="1553147"/>
            <a:ext cx="9022081" cy="4245008"/>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general, </a:t>
            </a: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running time of algorithm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increases with the size of input, and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is roughly proportional to the number of times some basic operation (such as a comparison instruction) is executed. </a:t>
            </a:r>
          </a:p>
          <a:p>
            <a:pPr lvl="1">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Therefore, analyze the algorithm’s efficiency by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some basic operation is executed </a:t>
            </a:r>
            <a:r>
              <a:rPr lang="en-US" sz="2400" dirty="0">
                <a:latin typeface="Times New Roman" panose="02020603050405020304" pitchFamily="18" charset="0"/>
                <a:ea typeface="Calibri" panose="020F0502020204030204" pitchFamily="34" charset="0"/>
                <a:cs typeface="Times New Roman" panose="02020603050405020304" pitchFamily="18" charset="0"/>
              </a:rPr>
              <a:t>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of the size of input</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918796" y="5798155"/>
            <a:ext cx="2980303" cy="481670"/>
          </a:xfrm>
          <a:prstGeom prst="rect">
            <a:avLst/>
          </a:prstGeom>
        </p:spPr>
        <p:txBody>
          <a:bodyPr wrap="none">
            <a:spAutoFit/>
          </a:bodyPr>
          <a:lstStyle/>
          <a:p>
            <a:pPr marL="1371600" lvl="2" indent="-457200">
              <a:lnSpc>
                <a:spcPct val="115000"/>
              </a:lnSpc>
              <a:spcAft>
                <a:spcPts val="1000"/>
              </a:spcAft>
              <a:buFont typeface="Arial" panose="020B0604020202020204" pitchFamily="34" charset="0"/>
              <a:buChar char="•"/>
              <a:tabLst>
                <a:tab pos="4572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7734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9" y="484937"/>
            <a:ext cx="9022081" cy="5960606"/>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To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how efficiently an algorithm solves a problem</a:t>
            </a:r>
            <a:r>
              <a:rPr lang="en-US" sz="2200" dirty="0">
                <a:latin typeface="Times New Roman" panose="02020603050405020304" pitchFamily="18" charset="0"/>
                <a:ea typeface="Calibri" panose="020F0502020204030204" pitchFamily="34" charset="0"/>
                <a:cs typeface="Times New Roman" panose="02020603050405020304" pitchFamily="18" charset="0"/>
              </a:rPr>
              <a:t>, we analyze the efficiency of an algorithm in terms of time. </a:t>
            </a:r>
          </a:p>
          <a:p>
            <a:pPr marL="914400" indent="-452438">
              <a:lnSpc>
                <a:spcPct val="107000"/>
              </a:lnSpc>
              <a:spcAft>
                <a:spcPts val="800"/>
              </a:spcAft>
              <a:buAutoNum type="arabicParenBoth"/>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 not determine the actual number of CPU cycles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2438">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because this depends on the particular computer on which the algorithm is run. </a:t>
            </a:r>
          </a:p>
          <a:p>
            <a:pPr marL="914400" indent="-452438">
              <a:lnSpc>
                <a:spcPct val="107000"/>
              </a:lnSpc>
              <a:spcAft>
                <a:spcPts val="800"/>
              </a:spcAft>
              <a:buAutoNum type="arabicParenBoth" startAt="2"/>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Do not count every instruction executed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1600" lvl="1" indent="-452438">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because the number of instructions depends on the programming languages used to implement the algorithm and the way the programmer writes the program.  </a:t>
            </a:r>
          </a:p>
          <a:p>
            <a:pPr marL="919162" indent="-457200">
              <a:lnSpc>
                <a:spcPct val="107000"/>
              </a:lnSpc>
              <a:spcAft>
                <a:spcPts val="800"/>
              </a:spcAft>
              <a:buAutoNum type="arabicParenBoth" startAt="3"/>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Use a measure which is independent of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computer</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programming language</a:t>
            </a:r>
            <a:r>
              <a:rPr lang="en-US" sz="2200" dirty="0">
                <a:latin typeface="Times New Roman" panose="02020603050405020304" pitchFamily="18" charset="0"/>
                <a:ea typeface="Calibri" panose="020F0502020204030204" pitchFamily="34" charset="0"/>
                <a:cs typeface="Times New Roman" panose="02020603050405020304" pitchFamily="18" charset="0"/>
              </a:rPr>
              <a:t>, the programmer, and </a:t>
            </a:r>
          </a:p>
          <a:p>
            <a:pPr marL="1376362" lvl="1" indent="-457200">
              <a:lnSpc>
                <a:spcPct val="107000"/>
              </a:lnSpc>
              <a:spcAft>
                <a:spcPts val="800"/>
              </a:spcAft>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all the complex details </a:t>
            </a:r>
            <a:r>
              <a:rPr lang="en-US" sz="2200" dirty="0">
                <a:latin typeface="Times New Roman" panose="02020603050405020304" pitchFamily="18" charset="0"/>
                <a:ea typeface="Calibri" panose="020F0502020204030204" pitchFamily="34" charset="0"/>
                <a:cs typeface="Times New Roman" panose="02020603050405020304" pitchFamily="18" charset="0"/>
              </a:rPr>
              <a:t>of the algorithm such as incrementing of loop indices, setting pointers, and so forth. </a:t>
            </a:r>
          </a:p>
        </p:txBody>
      </p:sp>
      <p:sp>
        <p:nvSpPr>
          <p:cNvPr id="3" name="Thought Bubble: Cloud 3">
            <a:extLst>
              <a:ext uri="{FF2B5EF4-FFF2-40B4-BE49-F238E27FC236}">
                <a16:creationId xmlns:a16="http://schemas.microsoft.com/office/drawing/2014/main" id="{0F49F236-EE43-497E-ACF7-BE0B7A2FF490}"/>
              </a:ext>
            </a:extLst>
          </p:cNvPr>
          <p:cNvSpPr/>
          <p:nvPr/>
        </p:nvSpPr>
        <p:spPr>
          <a:xfrm>
            <a:off x="601981" y="1562225"/>
            <a:ext cx="505255" cy="32272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1BE7BDCA-C484-4C2C-8765-1B1BA506E6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89703">
            <a:off x="632436" y="1562225"/>
            <a:ext cx="488557" cy="35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3850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9472" y="2462462"/>
            <a:ext cx="10716570" cy="133149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94466" y="974541"/>
            <a:ext cx="8825191" cy="5173019"/>
          </a:xfrm>
          <a:prstGeom prst="rect">
            <a:avLst/>
          </a:prstGeom>
        </p:spPr>
        <p:txBody>
          <a:bodyPr wrap="square">
            <a:spAutoFit/>
          </a:bodyPr>
          <a:lstStyle/>
          <a:p>
            <a:pPr>
              <a:lnSpc>
                <a:spcPct val="200000"/>
              </a:lnSpc>
              <a:spcAft>
                <a:spcPts val="600"/>
              </a:spcAft>
            </a:pPr>
            <a:r>
              <a:rPr lang="en-US" sz="2600" dirty="0">
                <a:solidFill>
                  <a:srgbClr val="002060"/>
                </a:solidFill>
                <a:ea typeface="Calibri" panose="020F0502020204030204" pitchFamily="34" charset="0"/>
                <a:cs typeface="Times New Roman" panose="02020603050405020304" pitchFamily="18" charset="0"/>
              </a:rPr>
              <a:t>Order of growth</a:t>
            </a:r>
            <a:endParaRPr lang="en-US" sz="2600" dirty="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framework’s primary interest lies in </a:t>
            </a: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50000"/>
              </a:lnSpc>
              <a:spcAft>
                <a:spcPts val="1000"/>
              </a:spcAft>
              <a:buFont typeface="Arial" panose="020B0604020202020204" pitchFamily="34" charset="0"/>
              <a:buChar char="•"/>
              <a:tabLst>
                <a:tab pos="457200" algn="l"/>
              </a:tabLs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  &lt;  n log</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2</a:t>
            </a:r>
            <a:r>
              <a:rPr lang="en-US" sz="2400" baseline="30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&lt;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54025">
              <a:lnSpc>
                <a:spcPct val="150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that require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exponential number (i.e.,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of operations</a:t>
            </a:r>
            <a:r>
              <a:rPr lang="en-US" sz="2400" dirty="0">
                <a:latin typeface="Times New Roman" panose="02020603050405020304" pitchFamily="18" charset="0"/>
                <a:ea typeface="Calibri" panose="020F0502020204030204" pitchFamily="34" charset="0"/>
                <a:cs typeface="Times New Roman" panose="02020603050405020304" pitchFamily="18" charset="0"/>
              </a:rPr>
              <a:t> are practical for solving only problems of very small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1662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321" y="1200964"/>
            <a:ext cx="9222377" cy="672877"/>
          </a:xfrm>
          <a:prstGeom prst="rect">
            <a:avLst/>
          </a:prstGeom>
        </p:spPr>
        <p:txBody>
          <a:bodyPr wrap="square">
            <a:spAutoFit/>
          </a:bodyPr>
          <a:lstStyle/>
          <a:p>
            <a:pPr>
              <a:lnSpc>
                <a:spcPct val="200000"/>
              </a:lnSpc>
              <a:spcAft>
                <a:spcPts val="600"/>
              </a:spcAft>
            </a:pPr>
            <a:r>
              <a:rPr lang="en-US" sz="22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639845" y="196543"/>
            <a:ext cx="6649374" cy="6053337"/>
          </a:xfrm>
          <a:prstGeom prst="rect">
            <a:avLst/>
          </a:prstGeom>
          <a:noFill/>
          <a:ln>
            <a:noFill/>
          </a:ln>
        </p:spPr>
      </p:pic>
      <p:sp>
        <p:nvSpPr>
          <p:cNvPr id="4" name="Rectangle 3"/>
          <p:cNvSpPr/>
          <p:nvPr/>
        </p:nvSpPr>
        <p:spPr>
          <a:xfrm>
            <a:off x="3601942" y="5961242"/>
            <a:ext cx="5921493" cy="646331"/>
          </a:xfrm>
          <a:prstGeom prst="rect">
            <a:avLst/>
          </a:prstGeom>
        </p:spPr>
        <p:txBody>
          <a:bodyPr wrap="none">
            <a:spAutoFit/>
          </a:bodyPr>
          <a:lstStyle/>
          <a:p>
            <a:pPr>
              <a:lnSpc>
                <a:spcPct val="200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1.0  Growth rates of common complexity functions.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hought Bubble: Cloud 5">
            <a:extLst>
              <a:ext uri="{FF2B5EF4-FFF2-40B4-BE49-F238E27FC236}">
                <a16:creationId xmlns:a16="http://schemas.microsoft.com/office/drawing/2014/main" id="{DE95E9DB-2181-41D9-8875-51FB10C3221F}"/>
              </a:ext>
            </a:extLst>
          </p:cNvPr>
          <p:cNvSpPr/>
          <p:nvPr/>
        </p:nvSpPr>
        <p:spPr>
          <a:xfrm>
            <a:off x="854185" y="77483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5942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5" y="848545"/>
            <a:ext cx="9096292" cy="5555367"/>
          </a:xfrm>
          <a:prstGeom prst="rect">
            <a:avLst/>
          </a:prstGeom>
        </p:spPr>
        <p:txBody>
          <a:bodyPr wrap="square">
            <a:spAutoFit/>
          </a:bodyPr>
          <a:lstStyle/>
          <a:p>
            <a:pPr>
              <a:spcAft>
                <a:spcPts val="1200"/>
              </a:spcAft>
            </a:pPr>
            <a:r>
              <a:rPr lang="en-US" sz="2400" dirty="0">
                <a:ea typeface="Calibri" panose="020F0502020204030204" pitchFamily="34" charset="0"/>
                <a:cs typeface="Times New Roman" panose="02020603050405020304" pitchFamily="18" charset="0"/>
              </a:rPr>
              <a:t>Recapitulation of the Analysis Framework</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Summarize the main points of the framework: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time and space efficiencies are </a:t>
            </a:r>
            <a:r>
              <a:rPr lang="en-US" sz="2200" i="1" dirty="0">
                <a:latin typeface="Times New Roman" panose="02020603050405020304" pitchFamily="18" charset="0"/>
                <a:ea typeface="Calibri" panose="020F0502020204030204" pitchFamily="34" charset="0"/>
                <a:cs typeface="Times New Roman" panose="02020603050405020304" pitchFamily="18" charset="0"/>
              </a:rPr>
              <a:t>measured as functions of the algorithm’s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T(n) ∞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Time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times the algorithm’s basic operation is executed</a:t>
            </a:r>
            <a:r>
              <a:rPr lang="en-US" sz="2200" dirty="0">
                <a:latin typeface="Times New Roman" panose="02020603050405020304" pitchFamily="18" charset="0"/>
                <a:ea typeface="Calibri" panose="020F0502020204030204" pitchFamily="34" charset="0"/>
                <a:cs typeface="Times New Roman" panose="02020603050405020304" pitchFamily="18" charset="0"/>
              </a:rPr>
              <a:t>. (i.e., 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op</a:t>
            </a:r>
            <a:r>
              <a:rPr lang="en-US" sz="2200" dirty="0">
                <a:latin typeface="Times New Roman" panose="02020603050405020304" pitchFamily="18" charset="0"/>
                <a:ea typeface="Calibri" panose="020F0502020204030204" pitchFamily="34" charset="0"/>
                <a:cs typeface="Times New Roman" panose="02020603050405020304" pitchFamily="18" charset="0"/>
              </a:rPr>
              <a:t>  * C(n)).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Space efficiency is measure by </a:t>
            </a:r>
            <a:r>
              <a:rPr lang="en-US" sz="2200" i="1" dirty="0">
                <a:latin typeface="Times New Roman" panose="02020603050405020304" pitchFamily="18" charset="0"/>
                <a:ea typeface="Calibri" panose="020F0502020204030204" pitchFamily="34" charset="0"/>
                <a:cs typeface="Times New Roman" panose="02020603050405020304" pitchFamily="18" charset="0"/>
              </a:rPr>
              <a:t>counting the number of extra memory units consumed by the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Font typeface="Symbol" panose="05050102010706020507" pitchFamily="18" charset="2"/>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efficiencies of some algorithms </a:t>
            </a:r>
            <a:r>
              <a:rPr lang="en-US" sz="2200" i="1" dirty="0">
                <a:latin typeface="Times New Roman" panose="02020603050405020304" pitchFamily="18" charset="0"/>
                <a:ea typeface="Calibri" panose="020F0502020204030204" pitchFamily="34" charset="0"/>
                <a:cs typeface="Times New Roman" panose="02020603050405020304" pitchFamily="18" charset="0"/>
              </a:rPr>
              <a:t>may different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significantly for inputs of the same size,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but also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the input’s property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spcBef>
                <a:spcPts val="0"/>
              </a:spcBef>
              <a:spcAft>
                <a:spcPts val="600"/>
              </a:spcAft>
              <a:buFont typeface="Courier New" panose="02070309020205020404" pitchFamily="49" charset="0"/>
              <a:buChar char="o"/>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such algorithms, we need to distinguish between </a:t>
            </a:r>
            <a:r>
              <a:rPr lang="en-US" sz="2200" i="1" dirty="0">
                <a:latin typeface="Times New Roman" panose="02020603050405020304" pitchFamily="18" charset="0"/>
                <a:ea typeface="Calibri" panose="020F0502020204030204" pitchFamily="34" charset="0"/>
                <a:cs typeface="Times New Roman" panose="02020603050405020304" pitchFamily="18" charset="0"/>
              </a:rPr>
              <a:t>the worst-case, average-case, and best-case 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600"/>
              </a:spcAft>
              <a:buFont typeface="Symbol" panose="05050102010706020507" pitchFamily="18" charset="2"/>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analysis framework’s primary interest lies in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algorithm’s running time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 infinity.</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348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845" y="1719879"/>
            <a:ext cx="9365660" cy="3267241"/>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Examples of Algorithms</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i="1" dirty="0">
                <a:latin typeface="Times New Roman" panose="02020603050405020304" pitchFamily="18" charset="0"/>
                <a:ea typeface="Calibri" panose="020F0502020204030204" pitchFamily="34" charset="0"/>
                <a:cs typeface="Times New Roman" panose="02020603050405020304" pitchFamily="18" charset="0"/>
              </a:rPr>
              <a:t>A 1.1 Sequential Search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Problem: 		Is the key K in the array A of n keys?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Inputs (parameters):    positive integer n, array of keys A indexed from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to n-1 and a key K.</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Outputs: 		The index of the first element of A that matches K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8288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9019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503" y="1071752"/>
            <a:ext cx="9096293" cy="4846840"/>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and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4" name="TextBox 3"/>
          <p:cNvSpPr txBox="1"/>
          <p:nvPr/>
        </p:nvSpPr>
        <p:spPr>
          <a:xfrm>
            <a:off x="6900317" y="3429000"/>
            <a:ext cx="4563122" cy="2966068"/>
          </a:xfrm>
          <a:prstGeom prst="rect">
            <a:avLst/>
          </a:prstGeom>
          <a:noFill/>
          <a:ln>
            <a:solidFill>
              <a:srgbClr val="0000FF"/>
            </a:solidFill>
          </a:ln>
        </p:spPr>
        <p:txBody>
          <a:bodyPr wrap="square" rtlCol="0">
            <a:spAutoFit/>
          </a:bodyPr>
          <a:lstStyle/>
          <a:p>
            <a:r>
              <a:rPr lang="en-US" sz="2000" dirty="0"/>
              <a:t>Q: which is the basic operation? Why?</a:t>
            </a:r>
          </a:p>
          <a:p>
            <a:r>
              <a:rPr lang="en-US" sz="2000" dirty="0"/>
              <a:t>Which one costs most?</a:t>
            </a:r>
          </a:p>
          <a:p>
            <a:r>
              <a:rPr lang="en-US" sz="2000" dirty="0"/>
              <a:t>Is there any different in terms of execution time, if we design as ?</a:t>
            </a:r>
          </a:p>
          <a:p>
            <a:r>
              <a:rPr lang="en-US" sz="2000" dirty="0" err="1">
                <a:solidFill>
                  <a:srgbClr val="0000FF"/>
                </a:solidFill>
              </a:rPr>
              <a:t>i</a:t>
            </a:r>
            <a:r>
              <a:rPr lang="en-US" sz="2000" dirty="0">
                <a:solidFill>
                  <a:srgbClr val="0000FF"/>
                </a:solidFill>
              </a:rPr>
              <a:t> := 0;</a:t>
            </a:r>
          </a:p>
          <a:p>
            <a:r>
              <a:rPr lang="en-US" sz="2000" dirty="0">
                <a:solidFill>
                  <a:srgbClr val="0000FF"/>
                </a:solidFill>
              </a:rPr>
              <a:t>while (</a:t>
            </a:r>
            <a:r>
              <a:rPr lang="en-US" sz="2000" dirty="0" err="1">
                <a:solidFill>
                  <a:srgbClr val="0000FF"/>
                </a:solidFill>
              </a:rPr>
              <a:t>i</a:t>
            </a:r>
            <a:r>
              <a:rPr lang="en-US" sz="2000" dirty="0">
                <a:solidFill>
                  <a:srgbClr val="0000FF"/>
                </a:solidFill>
              </a:rPr>
              <a:t> &lt; n) </a:t>
            </a:r>
          </a:p>
          <a:p>
            <a:r>
              <a:rPr lang="en-US" sz="2000" dirty="0">
                <a:solidFill>
                  <a:srgbClr val="0000FF"/>
                </a:solidFill>
              </a:rPr>
              <a:t>      {if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K)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&lt; n)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else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5A44DC47-2C8D-45B3-BD1D-B3D507690C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72845">
            <a:off x="768302" y="1305675"/>
            <a:ext cx="686029" cy="49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9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5643" y="353728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0503" y="1071752"/>
            <a:ext cx="9096293" cy="5268045"/>
          </a:xfrm>
          <a:prstGeom prst="rect">
            <a:avLst/>
          </a:prstGeom>
        </p:spPr>
        <p:txBody>
          <a:bodyPr wrap="square">
            <a:spAutoFit/>
          </a:bodyPr>
          <a:lstStyle/>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a:t>
            </a:r>
            <a:r>
              <a:rPr lang="en-US" sz="2200" b="1"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SequentialSearch</a:t>
            </a:r>
            <a:r>
              <a:rPr lang="en-US" sz="2200" spc="-100" dirty="0">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Searches for a given value in a given array by sequential search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An array A[0 .. n-1] and a search key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index of the first element of A that matches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  -1 if there are no matching elements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A[n] = K;</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while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K) do {</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1;</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if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lnSpc>
                <a:spcPct val="107000"/>
              </a:lnSpc>
              <a:spcBef>
                <a:spcPts val="0"/>
              </a:spcBef>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else   	 return -1;</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27006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20211" y="28903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012" y="631105"/>
                <a:ext cx="9163691" cy="6003951"/>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an item in the array with K. (</a:t>
                </a: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K</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is done at most n times, if K is the last item in the array or if K is not in the array. Therefore,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2438">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Worst-Case time 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W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average time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complexity  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14:m>
                  <m:oMath xmlns:m="http://schemas.openxmlformats.org/officeDocument/2006/math">
                    <m:nary>
                      <m:naryPr>
                        <m:chr m:val="∑"/>
                        <m:limLoc m:val="subSup"/>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p>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𝑝</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nary>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𝑝</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(1−</m:t>
                    </m:r>
                    <m:r>
                      <m:rPr>
                        <m:sty m:val="p"/>
                      </m:rPr>
                      <a:rPr lang="en-US" sz="2200" b="0" i="0" smtClean="0">
                        <a:latin typeface="Cambria Math" panose="02040503050406030204" pitchFamily="18" charset="0"/>
                        <a:cs typeface="Times New Roman" panose="02020603050405020304" pitchFamily="18" charset="0"/>
                      </a:rPr>
                      <m:t>p</m:t>
                    </m:r>
                    <m:r>
                      <a:rPr lang="en-US" sz="2200" b="0" i="0" smtClean="0">
                        <a:latin typeface="Cambria Math" panose="02040503050406030204" pitchFamily="18"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smtClean="0">
                            <a:effectLst/>
                            <a:latin typeface="Cambria Math" panose="02040503050406030204" pitchFamily="18" charset="0"/>
                            <a:cs typeface="Times New Roman" panose="02020603050405020304" pitchFamily="18" charset="0"/>
                          </a:rPr>
                        </m:ctrlPr>
                      </m:fPr>
                      <m:num>
                        <m:r>
                          <a:rPr lang="en-US" sz="2200" b="0" i="1" smtClean="0">
                            <a:effectLst/>
                            <a:latin typeface="Cambria Math" panose="02040503050406030204" pitchFamily="18" charset="0"/>
                            <a:cs typeface="Times New Roman" panose="02020603050405020304" pitchFamily="18" charset="0"/>
                          </a:rPr>
                          <m:t>𝑛</m:t>
                        </m:r>
                        <m:r>
                          <a:rPr lang="en-US" sz="2200" b="0" i="1" smtClean="0">
                            <a:effectLst/>
                            <a:latin typeface="Cambria Math" panose="02040503050406030204" pitchFamily="18" charset="0"/>
                            <a:cs typeface="Times New Roman" panose="02020603050405020304" pitchFamily="18" charset="0"/>
                          </a:rPr>
                          <m:t>+1</m:t>
                        </m:r>
                      </m:num>
                      <m:den>
                        <m:r>
                          <a:rPr lang="en-US" sz="2200" b="0" i="1" smtClean="0">
                            <a:effectLst/>
                            <a:latin typeface="Cambria Math" panose="02040503050406030204" pitchFamily="18" charset="0"/>
                            <a:cs typeface="Times New Roman" panose="02020603050405020304" pitchFamily="18" charset="0"/>
                          </a:rPr>
                          <m:t>2</m:t>
                        </m:r>
                      </m:den>
                    </m:f>
                  </m:oMath>
                </a14:m>
                <a:r>
                  <a:rPr lang="en-US" sz="2200" dirty="0">
                    <a:effectLst/>
                    <a:latin typeface="Calibri" panose="020F0502020204030204" pitchFamily="34" charset="0"/>
                    <a:ea typeface="Calibri" panose="020F0502020204030204" pitchFamily="34" charset="0"/>
                    <a:cs typeface="Times New Roman" panose="02020603050405020304" pitchFamily="18" charset="0"/>
                  </a:rPr>
                  <a:t> if p =1 (successful search)</a:t>
                </a:r>
              </a:p>
              <a:p>
                <a:pPr>
                  <a:lnSpc>
                    <a:spcPct val="107000"/>
                  </a:lnSpc>
                </a:pPr>
                <a:r>
                  <a:rPr lang="en-US" sz="2200" dirty="0">
                    <a:latin typeface="Calibri" panose="020F0502020204030204" pitchFamily="34" charset="0"/>
                    <a:ea typeface="Calibri" panose="020F0502020204030204" pitchFamily="34" charset="0"/>
                    <a:cs typeface="Times New Roman" panose="02020603050405020304" pitchFamily="18" charset="0"/>
                  </a:rPr>
                  <a:t>					          	n if p = 0 (unsuccessful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the probability of a successful search is equal to p (0 ≤ p ≤ 1)	 and    (b) the probability of the first match occurring in the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ith</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position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of the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list is the same for every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best time complexity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012" y="631105"/>
                <a:ext cx="9163691" cy="6003951"/>
              </a:xfrm>
              <a:prstGeom prst="rect">
                <a:avLst/>
              </a:prstGeom>
              <a:blipFill>
                <a:blip r:embed="rId2"/>
                <a:stretch>
                  <a:fillRect l="-865" t="-711" r="-399" b="-1118"/>
                </a:stretch>
              </a:blipFill>
            </p:spPr>
            <p:txBody>
              <a:bodyPr/>
              <a:lstStyle/>
              <a:p>
                <a:r>
                  <a:rPr lang="en-US">
                    <a:noFill/>
                  </a:rPr>
                  <a:t> </a:t>
                </a:r>
              </a:p>
            </p:txBody>
          </p:sp>
        </mc:Fallback>
      </mc:AlternateContent>
      <p:sp>
        <p:nvSpPr>
          <p:cNvPr id="4" name="Left Brace 3"/>
          <p:cNvSpPr/>
          <p:nvPr/>
        </p:nvSpPr>
        <p:spPr>
          <a:xfrm>
            <a:off x="6672979" y="4454823"/>
            <a:ext cx="150920" cy="59480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227687" y="4584407"/>
            <a:ext cx="346229" cy="369332"/>
          </a:xfrm>
          <a:prstGeom prst="rect">
            <a:avLst/>
          </a:prstGeom>
          <a:noFill/>
        </p:spPr>
        <p:txBody>
          <a:bodyPr wrap="square" rtlCol="0">
            <a:spAutoFit/>
          </a:bodyPr>
          <a:lstStyle/>
          <a:p>
            <a:r>
              <a:rPr lang="en-US" dirty="0"/>
              <a:t>=</a:t>
            </a:r>
          </a:p>
        </p:txBody>
      </p:sp>
      <p:sp>
        <p:nvSpPr>
          <p:cNvPr id="6" name="Thought Bubble: Cloud 5">
            <a:extLst>
              <a:ext uri="{FF2B5EF4-FFF2-40B4-BE49-F238E27FC236}">
                <a16:creationId xmlns:a16="http://schemas.microsoft.com/office/drawing/2014/main" id="{C7059E87-9F4D-4A7D-BB36-501974007F91}"/>
              </a:ext>
            </a:extLst>
          </p:cNvPr>
          <p:cNvSpPr/>
          <p:nvPr/>
        </p:nvSpPr>
        <p:spPr>
          <a:xfrm>
            <a:off x="720211" y="3096126"/>
            <a:ext cx="450863" cy="33287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B6EFE-8357-4A10-B45E-708585E3B80B}"/>
                  </a:ext>
                </a:extLst>
              </p:cNvPr>
              <p:cNvSpPr txBox="1"/>
              <p:nvPr/>
            </p:nvSpPr>
            <p:spPr>
              <a:xfrm>
                <a:off x="525684" y="3753410"/>
                <a:ext cx="4651513" cy="12939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probability of the first match occurring in the </a:t>
                </a:r>
                <a:r>
                  <a:rPr lang="en-US" dirty="0" err="1"/>
                  <a:t>ith</a:t>
                </a:r>
                <a:r>
                  <a:rPr lang="en-US" dirty="0"/>
                  <a:t> position in the array is </a:t>
                </a:r>
                <a14:m>
                  <m:oMath xmlns:m="http://schemas.openxmlformats.org/officeDocument/2006/math">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𝑝</m:t>
                        </m:r>
                      </m:num>
                      <m:den>
                        <m:r>
                          <a:rPr lang="en-US" i="1">
                            <a:latin typeface="Cambria Math" panose="02040503050406030204" pitchFamily="18" charset="0"/>
                            <a:ea typeface="Calibri" panose="020F0502020204030204" pitchFamily="34" charset="0"/>
                            <a:cs typeface="Times New Roman" panose="02020603050405020304" pitchFamily="18" charset="0"/>
                          </a:rPr>
                          <m:t>𝑛</m:t>
                        </m:r>
                      </m:den>
                    </m:f>
                    <m:r>
                      <a:rPr lang="en-US" i="1">
                        <a:latin typeface="Cambria Math" panose="02040503050406030204" pitchFamily="18" charset="0"/>
                        <a:ea typeface="Calibri" panose="020F0502020204030204" pitchFamily="34" charset="0"/>
                        <a:cs typeface="Times New Roman" panose="02020603050405020304" pitchFamily="18" charset="0"/>
                      </a:rPr>
                      <m:t> </m:t>
                    </m:r>
                  </m:oMath>
                </a14:m>
                <a:r>
                  <a:rPr lang="en-US" dirty="0"/>
                  <a:t>for every </a:t>
                </a:r>
                <a:r>
                  <a:rPr lang="en-US" dirty="0" err="1"/>
                  <a:t>i</a:t>
                </a:r>
                <a:r>
                  <a:rPr lang="en-US" dirty="0"/>
                  <a:t>.</a:t>
                </a:r>
              </a:p>
              <a:p>
                <a:r>
                  <a:rPr lang="en-US" dirty="0"/>
                  <a:t>The number of comparisons made by the algorithm is obviously </a:t>
                </a:r>
                <a:r>
                  <a:rPr lang="en-US" dirty="0" err="1"/>
                  <a:t>i</a:t>
                </a:r>
                <a:r>
                  <a:rPr lang="en-US" dirty="0"/>
                  <a:t>.</a:t>
                </a:r>
              </a:p>
            </p:txBody>
          </p:sp>
        </mc:Choice>
        <mc:Fallback xmlns="">
          <p:sp>
            <p:nvSpPr>
              <p:cNvPr id="7" name="TextBox 6">
                <a:extLst>
                  <a:ext uri="{FF2B5EF4-FFF2-40B4-BE49-F238E27FC236}">
                    <a16:creationId xmlns:a16="http://schemas.microsoft.com/office/drawing/2014/main" id="{51FB6EFE-8357-4A10-B45E-708585E3B80B}"/>
                  </a:ext>
                </a:extLst>
              </p:cNvPr>
              <p:cNvSpPr txBox="1">
                <a:spLocks noRot="1" noChangeAspect="1" noMove="1" noResize="1" noEditPoints="1" noAdjustHandles="1" noChangeArrowheads="1" noChangeShapeType="1" noTextEdit="1"/>
              </p:cNvSpPr>
              <p:nvPr/>
            </p:nvSpPr>
            <p:spPr>
              <a:xfrm>
                <a:off x="525684" y="3753410"/>
                <a:ext cx="4651513" cy="1293944"/>
              </a:xfrm>
              <a:prstGeom prst="rect">
                <a:avLst/>
              </a:prstGeom>
              <a:blipFill>
                <a:blip r:embed="rId3"/>
                <a:stretch>
                  <a:fillRect l="-915" t="-2336" b="-6075"/>
                </a:stretch>
              </a:blipFill>
            </p:spPr>
            <p:txBody>
              <a:bodyPr/>
              <a:lstStyle/>
              <a:p>
                <a:r>
                  <a:rPr lang="en-US">
                    <a:noFill/>
                  </a:rPr>
                  <a:t> </a:t>
                </a:r>
              </a:p>
            </p:txBody>
          </p:sp>
        </mc:Fallback>
      </mc:AlternateContent>
      <p:pic>
        <p:nvPicPr>
          <p:cNvPr id="8" name="Picture 2" descr="Image result for smiley face images">
            <a:extLst>
              <a:ext uri="{FF2B5EF4-FFF2-40B4-BE49-F238E27FC236}">
                <a16:creationId xmlns:a16="http://schemas.microsoft.com/office/drawing/2014/main" id="{7C9B01BF-3976-459A-ABE8-7F8B9FBB5C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83208">
            <a:off x="705460" y="3053459"/>
            <a:ext cx="508365" cy="36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111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002" y="671449"/>
            <a:ext cx="9159903" cy="5741315"/>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sum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const</a:t>
            </a:r>
            <a:r>
              <a:rPr lang="en-US" sz="2200" spc="-100" dirty="0">
                <a:latin typeface="Consolas" panose="020B0609020204030204" pitchFamily="49" charset="0"/>
                <a:ea typeface="Calibri" panose="020F0502020204030204" pitchFamily="34" charset="0"/>
                <a:cs typeface="Times New Roman" panose="02020603050405020304" pitchFamily="18" charset="0"/>
              </a:rPr>
              <a:t> number A[ ])</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number  result;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result = 0;</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0;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result = result </a:t>
            </a:r>
            <a:r>
              <a:rPr lang="en-US" sz="2200" b="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9144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result;</a:t>
            </a:r>
          </a:p>
          <a:p>
            <a:pPr marL="457200" marR="0">
              <a:lnSpc>
                <a:spcPct val="107000"/>
              </a:lnSpc>
              <a:spcBef>
                <a:spcPts val="0"/>
              </a:spcBef>
              <a:spcAft>
                <a:spcPts val="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6688181" y="3207573"/>
            <a:ext cx="430203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Q: Which one is basic operation? Why?</a:t>
            </a:r>
          </a:p>
          <a:p>
            <a:r>
              <a:rPr lang="en-US" sz="2400" dirty="0"/>
              <a:t>Which one costs most?</a:t>
            </a:r>
          </a:p>
          <a:p>
            <a:r>
              <a:rPr lang="en-US" sz="2400" dirty="0"/>
              <a:t>Is there any different in terms of execution time? if we design as   </a:t>
            </a:r>
            <a:r>
              <a:rPr lang="en-US" sz="2400" dirty="0" err="1"/>
              <a:t>i</a:t>
            </a:r>
            <a:r>
              <a:rPr lang="en-US" sz="2400" dirty="0"/>
              <a:t> = 0;</a:t>
            </a:r>
          </a:p>
          <a:p>
            <a:r>
              <a:rPr lang="en-US" sz="2400" dirty="0"/>
              <a:t>while (</a:t>
            </a:r>
            <a:r>
              <a:rPr lang="en-US" sz="2400" dirty="0" err="1"/>
              <a:t>i</a:t>
            </a:r>
            <a:r>
              <a:rPr lang="en-US" sz="2400" dirty="0"/>
              <a:t> &lt; n)</a:t>
            </a:r>
          </a:p>
          <a:p>
            <a:r>
              <a:rPr lang="en-US" sz="2400" dirty="0"/>
              <a:t>     { result = result + A[</a:t>
            </a:r>
            <a:r>
              <a:rPr lang="en-US" sz="2400" dirty="0" err="1"/>
              <a:t>i</a:t>
            </a:r>
            <a:r>
              <a:rPr lang="en-US" sz="2400" dirty="0"/>
              <a:t>];</a:t>
            </a:r>
          </a:p>
          <a:p>
            <a:r>
              <a:rPr lang="en-US" sz="2400" dirty="0"/>
              <a:t>        </a:t>
            </a:r>
            <a:r>
              <a:rPr lang="en-US" sz="2400" dirty="0" err="1"/>
              <a:t>i</a:t>
            </a:r>
            <a:r>
              <a:rPr lang="en-US" sz="2400" dirty="0"/>
              <a:t>++;}</a:t>
            </a:r>
          </a:p>
        </p:txBody>
      </p:sp>
    </p:spTree>
    <p:extLst>
      <p:ext uri="{BB962C8B-B14F-4D97-AF65-F5344CB8AC3E}">
        <p14:creationId xmlns:p14="http://schemas.microsoft.com/office/powerpoint/2010/main" val="218857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6930" y="6182009"/>
            <a:ext cx="10806936" cy="535404"/>
          </a:xfrm>
          <a:prstGeom prst="rect">
            <a:avLst/>
          </a:prstGeom>
          <a:solidFill>
            <a:srgbClr val="FFFF00"/>
          </a:solidFill>
        </p:spPr>
        <p:txBody>
          <a:bodyPr wrap="square" rtlCol="0">
            <a:spAutoFit/>
          </a:bodyPr>
          <a:lstStyle/>
          <a:p>
            <a:endParaRPr lang="en-US" dirty="0"/>
          </a:p>
        </p:txBody>
      </p:sp>
      <p:sp>
        <p:nvSpPr>
          <p:cNvPr id="6" name="TextBox 5"/>
          <p:cNvSpPr txBox="1"/>
          <p:nvPr/>
        </p:nvSpPr>
        <p:spPr>
          <a:xfrm>
            <a:off x="600893" y="499730"/>
            <a:ext cx="10829106" cy="167716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776B1FB-B19D-4A29-814E-1EEBF98233A4}"/>
                  </a:ext>
                </a:extLst>
              </p:cNvPr>
              <p:cNvSpPr/>
              <p:nvPr/>
            </p:nvSpPr>
            <p:spPr>
              <a:xfrm>
                <a:off x="1871785" y="714639"/>
                <a:ext cx="8639461" cy="5940088"/>
              </a:xfrm>
              <a:prstGeom prst="rect">
                <a:avLst/>
              </a:prstGeom>
            </p:spPr>
            <p:txBody>
              <a:bodyPr wrap="square">
                <a:spAutoFit/>
              </a:bodyPr>
              <a:lstStyle/>
              <a:p>
                <a:pPr>
                  <a:spcAft>
                    <a:spcPts val="1200"/>
                  </a:spcAft>
                </a:pPr>
                <a:r>
                  <a:rPr lang="en-US" sz="2400" dirty="0">
                    <a:solidFill>
                      <a:srgbClr val="222222"/>
                    </a:solidFill>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traveling salesman problem (TSP) </a:t>
                </a:r>
                <a:r>
                  <a:rPr lang="en-US" sz="2400" dirty="0">
                    <a:solidFill>
                      <a:srgbClr val="222222"/>
                    </a:solidFill>
                    <a:latin typeface="Times New Roman" panose="02020603050405020304" pitchFamily="18" charset="0"/>
                    <a:cs typeface="Times New Roman" panose="02020603050405020304" pitchFamily="18" charset="0"/>
                  </a:rPr>
                  <a:t>asks the following question: "Given a list of cities and the distances between each pair of cities, what is </a:t>
                </a:r>
                <a:r>
                  <a:rPr lang="en-US" sz="2400" dirty="0">
                    <a:solidFill>
                      <a:srgbClr val="0000FF"/>
                    </a:solidFill>
                    <a:latin typeface="Times New Roman" panose="02020603050405020304" pitchFamily="18" charset="0"/>
                    <a:cs typeface="Times New Roman" panose="02020603050405020304" pitchFamily="18" charset="0"/>
                  </a:rPr>
                  <a:t>the shortest possible route </a:t>
                </a:r>
                <a:r>
                  <a:rPr lang="en-US" sz="2400" dirty="0">
                    <a:solidFill>
                      <a:srgbClr val="222222"/>
                    </a:solidFill>
                    <a:latin typeface="Times New Roman" panose="02020603050405020304" pitchFamily="18" charset="0"/>
                    <a:cs typeface="Times New Roman" panose="02020603050405020304" pitchFamily="18" charset="0"/>
                  </a:rPr>
                  <a:t>that </a:t>
                </a:r>
                <a:r>
                  <a:rPr lang="en-US" sz="2400" dirty="0">
                    <a:solidFill>
                      <a:srgbClr val="0000FF"/>
                    </a:solidFill>
                    <a:latin typeface="Times New Roman" panose="02020603050405020304" pitchFamily="18" charset="0"/>
                    <a:cs typeface="Times New Roman" panose="02020603050405020304" pitchFamily="18" charset="0"/>
                  </a:rPr>
                  <a:t>visits each city exactly once </a:t>
                </a:r>
                <a:r>
                  <a:rPr lang="en-US" sz="2400" dirty="0">
                    <a:solidFill>
                      <a:srgbClr val="222222"/>
                    </a:solidFill>
                    <a:latin typeface="Times New Roman" panose="02020603050405020304" pitchFamily="18" charset="0"/>
                    <a:cs typeface="Times New Roman" panose="02020603050405020304" pitchFamily="18" charset="0"/>
                  </a:rPr>
                  <a:t>and </a:t>
                </a:r>
                <a:r>
                  <a:rPr lang="en-US" sz="2400" dirty="0">
                    <a:solidFill>
                      <a:srgbClr val="0000FF"/>
                    </a:solidFill>
                    <a:latin typeface="Times New Roman" panose="02020603050405020304" pitchFamily="18" charset="0"/>
                    <a:cs typeface="Times New Roman" panose="02020603050405020304" pitchFamily="18" charset="0"/>
                  </a:rPr>
                  <a:t>returns to the origin city?" </a:t>
                </a:r>
              </a:p>
              <a:p>
                <a:pPr marL="461963" indent="-461963">
                  <a:spcAft>
                    <a:spcPts val="6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It is an NP-hard problem </a:t>
                </a:r>
                <a:r>
                  <a:rPr lang="en-US" sz="2400" dirty="0">
                    <a:solidFill>
                      <a:srgbClr val="222222"/>
                    </a:solidFill>
                    <a:latin typeface="Times New Roman" panose="02020603050405020304" pitchFamily="18" charset="0"/>
                    <a:cs typeface="Times New Roman" panose="02020603050405020304" pitchFamily="18" charset="0"/>
                  </a:rPr>
                  <a:t>in </a:t>
                </a:r>
                <a:r>
                  <a:rPr lang="en-US" sz="2400" i="1" dirty="0">
                    <a:solidFill>
                      <a:srgbClr val="222222"/>
                    </a:solidFill>
                    <a:latin typeface="Times New Roman" panose="02020603050405020304" pitchFamily="18" charset="0"/>
                    <a:cs typeface="Times New Roman" panose="02020603050405020304" pitchFamily="18" charset="0"/>
                  </a:rPr>
                  <a:t>combinatorial optimization</a:t>
                </a:r>
                <a:r>
                  <a:rPr lang="en-US" sz="2400" dirty="0">
                    <a:solidFill>
                      <a:srgbClr val="222222"/>
                    </a:solidFill>
                    <a:latin typeface="Times New Roman" panose="02020603050405020304" pitchFamily="18" charset="0"/>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important in </a:t>
                </a:r>
                <a:r>
                  <a:rPr lang="en-US" sz="2400" i="1" dirty="0">
                    <a:solidFill>
                      <a:srgbClr val="222222"/>
                    </a:solidFill>
                    <a:latin typeface="Times New Roman" panose="02020603050405020304" pitchFamily="18" charset="0"/>
                    <a:cs typeface="Times New Roman" panose="02020603050405020304" pitchFamily="18" charset="0"/>
                  </a:rPr>
                  <a:t>operations research </a:t>
                </a:r>
                <a:r>
                  <a:rPr lang="en-US" sz="2400" dirty="0">
                    <a:solidFill>
                      <a:srgbClr val="222222"/>
                    </a:solidFill>
                    <a:latin typeface="Times New Roman" panose="02020603050405020304" pitchFamily="18" charset="0"/>
                    <a:cs typeface="Times New Roman" panose="02020603050405020304" pitchFamily="18" charset="0"/>
                  </a:rPr>
                  <a:t>and </a:t>
                </a:r>
                <a:r>
                  <a:rPr lang="en-US" sz="2400" i="1" dirty="0">
                    <a:solidFill>
                      <a:srgbClr val="222222"/>
                    </a:solidFill>
                    <a:latin typeface="Times New Roman" panose="02020603050405020304" pitchFamily="18" charset="0"/>
                    <a:cs typeface="Times New Roman" panose="02020603050405020304" pitchFamily="18" charset="0"/>
                  </a:rPr>
                  <a:t>theoretical computer science</a:t>
                </a:r>
                <a:r>
                  <a:rPr lang="en-US" sz="2400" dirty="0">
                    <a:solidFill>
                      <a:srgbClr val="222222"/>
                    </a:solidFill>
                    <a:latin typeface="Times New Roman" panose="02020603050405020304" pitchFamily="18" charset="0"/>
                    <a:cs typeface="Times New Roman" panose="02020603050405020304" pitchFamily="18" charset="0"/>
                  </a:rPr>
                  <a:t>.  </a:t>
                </a:r>
                <a:endParaRPr lang="en-US" sz="900" dirty="0">
                  <a:solidFill>
                    <a:srgbClr val="22222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cs typeface="Times New Roman" panose="02020603050405020304" pitchFamily="18" charset="0"/>
                  </a:rPr>
                  <a:t>The </a:t>
                </a:r>
                <a:r>
                  <a:rPr lang="en-US" sz="2400" dirty="0">
                    <a:solidFill>
                      <a:srgbClr val="0000FF"/>
                    </a:solidFill>
                    <a:cs typeface="Times New Roman" panose="02020603050405020304" pitchFamily="18" charset="0"/>
                  </a:rPr>
                  <a:t>P (polynomial) class problem</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on input size n, their worst-case time is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a:t>
                </a:r>
              </a:p>
              <a:p>
                <a:pPr marL="457200" indent="-457200">
                  <a:buFont typeface="Arial" panose="020B0604020202020204" pitchFamily="34" charset="0"/>
                  <a:buChar char="•"/>
                </a:pPr>
                <a:r>
                  <a:rPr lang="en-US" sz="2400" dirty="0">
                    <a:cs typeface="Times New Roman" panose="02020603050405020304" pitchFamily="18" charset="0"/>
                  </a:rPr>
                  <a:t>NP :  "</a:t>
                </a:r>
                <a:r>
                  <a:rPr lang="en-US" sz="2400" dirty="0">
                    <a:solidFill>
                      <a:srgbClr val="0000FF"/>
                    </a:solidFill>
                    <a:cs typeface="Times New Roman" panose="02020603050405020304" pitchFamily="18" charset="0"/>
                  </a:rPr>
                  <a:t>nondeterministic polynomial</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 P </a:t>
                </a:r>
                <a14:m>
                  <m:oMath xmlns:m="http://schemas.openxmlformats.org/officeDocument/2006/math">
                    <m:r>
                      <a:rPr lang="en-US" sz="2400" b="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NP-complete problem:  </a:t>
                </a:r>
                <a:r>
                  <a:rPr lang="en-US" sz="2400" dirty="0">
                    <a:latin typeface="Times New Roman" panose="02020603050405020304" pitchFamily="18" charset="0"/>
                    <a:cs typeface="Times New Roman" panose="02020603050405020304" pitchFamily="18" charset="0"/>
                  </a:rPr>
                  <a:t>an NP problem that is at least as "tough" (“hard” ) as any other problem in NP.</a:t>
                </a:r>
              </a:p>
              <a:p>
                <a:pPr marL="457200" indent="-457200">
                  <a:buFont typeface="Arial" panose="020B0604020202020204" pitchFamily="34" charset="0"/>
                  <a:buChar char="•"/>
                </a:pPr>
                <a:r>
                  <a:rPr lang="en-US" sz="2400" dirty="0">
                    <a:solidFill>
                      <a:srgbClr val="0000FF"/>
                    </a:solidFill>
                    <a:cs typeface="Times New Roman" panose="02020603050405020304" pitchFamily="18" charset="0"/>
                  </a:rPr>
                  <a:t>An NP-hard problem: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harder than NPC problems, at least as hard as the hardest problems in NP</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NP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NP-Complete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NP-Hard.</a:t>
                </a:r>
              </a:p>
            </p:txBody>
          </p:sp>
        </mc:Choice>
        <mc:Fallback xmlns="">
          <p:sp>
            <p:nvSpPr>
              <p:cNvPr id="2" name="Rectangle 1">
                <a:extLst>
                  <a:ext uri="{FF2B5EF4-FFF2-40B4-BE49-F238E27FC236}">
                    <a16:creationId xmlns:a16="http://schemas.microsoft.com/office/drawing/2014/main" id="{8776B1FB-B19D-4A29-814E-1EEBF98233A4}"/>
                  </a:ext>
                </a:extLst>
              </p:cNvPr>
              <p:cNvSpPr>
                <a:spLocks noRot="1" noChangeAspect="1" noMove="1" noResize="1" noEditPoints="1" noAdjustHandles="1" noChangeArrowheads="1" noChangeShapeType="1" noTextEdit="1"/>
              </p:cNvSpPr>
              <p:nvPr/>
            </p:nvSpPr>
            <p:spPr>
              <a:xfrm>
                <a:off x="1871785" y="714639"/>
                <a:ext cx="8639461" cy="5940088"/>
              </a:xfrm>
              <a:prstGeom prst="rect">
                <a:avLst/>
              </a:prstGeom>
              <a:blipFill>
                <a:blip r:embed="rId2"/>
                <a:stretch>
                  <a:fillRect l="-1059" t="-821" r="-1623" b="-1333"/>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E17F9E50-D9D8-482B-BF19-D0B44CE186A4}"/>
              </a:ext>
            </a:extLst>
          </p:cNvPr>
          <p:cNvSpPr/>
          <p:nvPr/>
        </p:nvSpPr>
        <p:spPr>
          <a:xfrm>
            <a:off x="620119" y="401612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F1A17F4D-1307-4147-9D5A-4C7A566F63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5372">
            <a:off x="629090" y="3957465"/>
            <a:ext cx="611341" cy="44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6853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628" y="1271334"/>
            <a:ext cx="8459310" cy="5014963"/>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1.2 Add Array Members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Add all the numbers in the array A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numbers A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result, the sum of the numbers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Basic operation:	   the additional of an item in the array to result.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 size:            n, the number of items in the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Regardless of the values of the numbers in the array,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 are n passes through 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loop. Therefore, the basic operation is always done n times and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2037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7954" y="409074"/>
            <a:ext cx="10625372" cy="1098884"/>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697498"/>
            <a:ext cx="9144000" cy="5888792"/>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Sort n keys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nondecreasing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positive integer n, array of keys A indexed from 0 to n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the array A containing the keys 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nondecreasing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order.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void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exchangeSort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 array A[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index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for (j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j &lt; 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if (A[j] &lt;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exchange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and A[j];</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7027817" y="2536409"/>
            <a:ext cx="3875315" cy="2585323"/>
          </a:xfrm>
          <a:prstGeom prst="rect">
            <a:avLst/>
          </a:prstGeom>
          <a:noFill/>
          <a:ln>
            <a:solidFill>
              <a:srgbClr val="0000FF"/>
            </a:solidFill>
          </a:ln>
        </p:spPr>
        <p:txBody>
          <a:bodyPr wrap="square" rtlCol="0">
            <a:spAutoFit/>
          </a:bodyPr>
          <a:lstStyle/>
          <a:p>
            <a:r>
              <a:rPr lang="en-US" dirty="0"/>
              <a:t>Q: which one is the basic operation? why?</a:t>
            </a:r>
          </a:p>
          <a:p>
            <a:r>
              <a:rPr lang="en-US" dirty="0"/>
              <a:t>For each </a:t>
            </a:r>
            <a:r>
              <a:rPr lang="en-US" dirty="0" err="1"/>
              <a:t>i</a:t>
            </a:r>
            <a:r>
              <a:rPr lang="en-US" dirty="0"/>
              <a:t> (0 &lt; </a:t>
            </a:r>
            <a:r>
              <a:rPr lang="en-US" dirty="0" err="1"/>
              <a:t>i</a:t>
            </a:r>
            <a:r>
              <a:rPr lang="en-US" dirty="0"/>
              <a:t> &lt; n) , you need n-</a:t>
            </a:r>
            <a:r>
              <a:rPr lang="en-US" dirty="0" err="1"/>
              <a:t>i</a:t>
            </a:r>
            <a:r>
              <a:rPr lang="en-US" dirty="0"/>
              <a:t>  (</a:t>
            </a:r>
            <a:r>
              <a:rPr lang="en-US" dirty="0">
                <a:latin typeface="Times New Roman" panose="02020603050405020304" pitchFamily="18" charset="0"/>
                <a:ea typeface="Calibri" panose="020F0502020204030204" pitchFamily="34" charset="0"/>
                <a:cs typeface="Times New Roman" panose="02020603050405020304" pitchFamily="18" charset="0"/>
              </a:rPr>
              <a:t>A[j] &lt; A[</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])-comparisons.</a:t>
            </a:r>
          </a:p>
          <a:p>
            <a:r>
              <a:rPr lang="en-US" dirty="0">
                <a:latin typeface="Times New Roman" panose="02020603050405020304" pitchFamily="18" charset="0"/>
                <a:cs typeface="Times New Roman" panose="02020603050405020304" pitchFamily="18" charset="0"/>
              </a:rPr>
              <a:t>Will these comparisons guarantee that the A[1] A[2] … 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in order?</a:t>
            </a:r>
          </a:p>
          <a:p>
            <a:r>
              <a:rPr lang="en-US" dirty="0">
                <a:latin typeface="Times New Roman" panose="02020603050405020304" pitchFamily="18" charset="0"/>
                <a:cs typeface="Times New Roman" panose="02020603050405020304" pitchFamily="18" charset="0"/>
              </a:rPr>
              <a:t>How do you arrange this in decreasing order?</a:t>
            </a:r>
          </a:p>
          <a:p>
            <a:r>
              <a:rPr lang="en-US" dirty="0">
                <a:latin typeface="Times New Roman" panose="02020603050405020304" pitchFamily="18" charset="0"/>
                <a:cs typeface="Times New Roman" panose="02020603050405020304" pitchFamily="18" charset="0"/>
              </a:rPr>
              <a:t>Is time efficiency T[n] in 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endParaRPr lang="en-US" dirty="0"/>
          </a:p>
        </p:txBody>
      </p:sp>
      <p:sp>
        <p:nvSpPr>
          <p:cNvPr id="5" name="Thought Bubble: Cloud 4">
            <a:extLst>
              <a:ext uri="{FF2B5EF4-FFF2-40B4-BE49-F238E27FC236}">
                <a16:creationId xmlns:a16="http://schemas.microsoft.com/office/drawing/2014/main" id="{D9FEE5B1-C3C2-4002-920F-21FD7FF8699E}"/>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E676BA2-9F25-4EDF-A9CF-1B787358D12D}"/>
              </a:ext>
            </a:extLst>
          </p:cNvPr>
          <p:cNvSpPr txBox="1"/>
          <p:nvPr/>
        </p:nvSpPr>
        <p:spPr>
          <a:xfrm>
            <a:off x="3865310" y="5242938"/>
            <a:ext cx="1734302" cy="1477328"/>
          </a:xfrm>
          <a:prstGeom prst="rect">
            <a:avLst/>
          </a:prstGeom>
          <a:noFill/>
        </p:spPr>
        <p:txBody>
          <a:bodyPr wrap="square" rtlCol="0">
            <a:spAutoFit/>
          </a:bodyPr>
          <a:lstStyle/>
          <a:p>
            <a:r>
              <a:rPr lang="en-US" dirty="0">
                <a:solidFill>
                  <a:srgbClr val="FF0000"/>
                </a:solidFill>
              </a:rPr>
              <a:t>5</a:t>
            </a:r>
            <a:r>
              <a:rPr lang="en-US" dirty="0"/>
              <a:t>    </a:t>
            </a:r>
            <a:r>
              <a:rPr lang="en-US" dirty="0">
                <a:solidFill>
                  <a:srgbClr val="0000FF"/>
                </a:solidFill>
              </a:rPr>
              <a:t>4</a:t>
            </a:r>
            <a:r>
              <a:rPr lang="en-US" dirty="0"/>
              <a:t>    3    2    1</a:t>
            </a:r>
          </a:p>
          <a:p>
            <a:r>
              <a:rPr lang="en-US" dirty="0">
                <a:solidFill>
                  <a:srgbClr val="FF0000"/>
                </a:solidFill>
              </a:rPr>
              <a:t>4</a:t>
            </a:r>
            <a:r>
              <a:rPr lang="en-US" dirty="0"/>
              <a:t>    5   </a:t>
            </a:r>
            <a:r>
              <a:rPr lang="en-US" dirty="0">
                <a:solidFill>
                  <a:srgbClr val="0000FF"/>
                </a:solidFill>
              </a:rPr>
              <a:t> 3    </a:t>
            </a:r>
            <a:r>
              <a:rPr lang="en-US" dirty="0"/>
              <a:t>2    1</a:t>
            </a:r>
          </a:p>
          <a:p>
            <a:r>
              <a:rPr lang="en-US" dirty="0">
                <a:solidFill>
                  <a:srgbClr val="FF0000"/>
                </a:solidFill>
              </a:rPr>
              <a:t>3</a:t>
            </a:r>
            <a:r>
              <a:rPr lang="en-US" dirty="0"/>
              <a:t>    5    4    </a:t>
            </a:r>
            <a:r>
              <a:rPr lang="en-US" dirty="0">
                <a:solidFill>
                  <a:srgbClr val="0000FF"/>
                </a:solidFill>
              </a:rPr>
              <a:t>2</a:t>
            </a:r>
            <a:r>
              <a:rPr lang="en-US" dirty="0"/>
              <a:t>    1</a:t>
            </a:r>
          </a:p>
          <a:p>
            <a:r>
              <a:rPr lang="en-US" dirty="0">
                <a:solidFill>
                  <a:srgbClr val="C00000"/>
                </a:solidFill>
              </a:rPr>
              <a:t>2</a:t>
            </a:r>
            <a:r>
              <a:rPr lang="en-US" dirty="0"/>
              <a:t>    5    4    3    </a:t>
            </a:r>
            <a:r>
              <a:rPr lang="en-US" dirty="0">
                <a:solidFill>
                  <a:srgbClr val="0000FF"/>
                </a:solidFill>
              </a:rPr>
              <a:t>1</a:t>
            </a:r>
          </a:p>
          <a:p>
            <a:r>
              <a:rPr lang="en-US" dirty="0"/>
              <a:t>1    </a:t>
            </a:r>
            <a:r>
              <a:rPr lang="en-US" dirty="0">
                <a:solidFill>
                  <a:srgbClr val="C00000"/>
                </a:solidFill>
              </a:rPr>
              <a:t>5</a:t>
            </a:r>
            <a:r>
              <a:rPr lang="en-US" dirty="0"/>
              <a:t>    </a:t>
            </a:r>
            <a:r>
              <a:rPr lang="en-US" dirty="0">
                <a:solidFill>
                  <a:srgbClr val="0000FF"/>
                </a:solidFill>
              </a:rPr>
              <a:t>4</a:t>
            </a:r>
            <a:r>
              <a:rPr lang="en-US" dirty="0"/>
              <a:t>    3    2</a:t>
            </a:r>
          </a:p>
        </p:txBody>
      </p:sp>
      <p:pic>
        <p:nvPicPr>
          <p:cNvPr id="7" name="Picture 2" descr="Image result for smiley face images">
            <a:extLst>
              <a:ext uri="{FF2B5EF4-FFF2-40B4-BE49-F238E27FC236}">
                <a16:creationId xmlns:a16="http://schemas.microsoft.com/office/drawing/2014/main" id="{73C708EB-A845-40D8-A6AF-B06B44DAA1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407" y="3993088"/>
            <a:ext cx="687404" cy="499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6D18F2-8166-4A4D-A3B5-E869B5C7A2D8}"/>
              </a:ext>
            </a:extLst>
          </p:cNvPr>
          <p:cNvSpPr txBox="1"/>
          <p:nvPr/>
        </p:nvSpPr>
        <p:spPr>
          <a:xfrm>
            <a:off x="5673954" y="5255708"/>
            <a:ext cx="1693497" cy="1200329"/>
          </a:xfrm>
          <a:prstGeom prst="rect">
            <a:avLst/>
          </a:prstGeom>
          <a:noFill/>
        </p:spPr>
        <p:txBody>
          <a:bodyPr wrap="square" rtlCol="0">
            <a:spAutoFit/>
          </a:bodyPr>
          <a:lstStyle/>
          <a:p>
            <a:r>
              <a:rPr lang="en-US" dirty="0"/>
              <a:t>1    </a:t>
            </a:r>
            <a:r>
              <a:rPr lang="en-US" dirty="0">
                <a:solidFill>
                  <a:srgbClr val="FF0000"/>
                </a:solidFill>
              </a:rPr>
              <a:t>5</a:t>
            </a:r>
            <a:r>
              <a:rPr lang="en-US" dirty="0"/>
              <a:t>    4    3    2</a:t>
            </a:r>
          </a:p>
          <a:p>
            <a:r>
              <a:rPr lang="en-US" dirty="0">
                <a:solidFill>
                  <a:srgbClr val="FF0000"/>
                </a:solidFill>
              </a:rPr>
              <a:t>1</a:t>
            </a:r>
            <a:r>
              <a:rPr lang="en-US" dirty="0"/>
              <a:t>    </a:t>
            </a:r>
            <a:r>
              <a:rPr lang="en-US" dirty="0">
                <a:solidFill>
                  <a:srgbClr val="FF0000"/>
                </a:solidFill>
              </a:rPr>
              <a:t>4</a:t>
            </a:r>
            <a:r>
              <a:rPr lang="en-US" dirty="0"/>
              <a:t>    5    3    2</a:t>
            </a:r>
          </a:p>
          <a:p>
            <a:r>
              <a:rPr lang="en-US" dirty="0">
                <a:solidFill>
                  <a:srgbClr val="FF0000"/>
                </a:solidFill>
              </a:rPr>
              <a:t>1</a:t>
            </a:r>
            <a:r>
              <a:rPr lang="en-US" dirty="0"/>
              <a:t>    3    5    </a:t>
            </a:r>
            <a:r>
              <a:rPr lang="en-US" dirty="0">
                <a:solidFill>
                  <a:srgbClr val="0000FF"/>
                </a:solidFill>
              </a:rPr>
              <a:t>4</a:t>
            </a:r>
            <a:r>
              <a:rPr lang="en-US" dirty="0"/>
              <a:t>    2</a:t>
            </a:r>
          </a:p>
          <a:p>
            <a:r>
              <a:rPr lang="en-US" dirty="0">
                <a:solidFill>
                  <a:srgbClr val="C00000"/>
                </a:solidFill>
              </a:rPr>
              <a:t>1</a:t>
            </a:r>
            <a:r>
              <a:rPr lang="en-US" dirty="0"/>
              <a:t>    2    5    4    </a:t>
            </a:r>
            <a:r>
              <a:rPr lang="en-US" dirty="0">
                <a:solidFill>
                  <a:srgbClr val="0000FF"/>
                </a:solidFill>
              </a:rPr>
              <a:t>3</a:t>
            </a:r>
          </a:p>
        </p:txBody>
      </p:sp>
    </p:spTree>
    <p:extLst>
      <p:ext uri="{BB962C8B-B14F-4D97-AF65-F5344CB8AC3E}">
        <p14:creationId xmlns:p14="http://schemas.microsoft.com/office/powerpoint/2010/main" val="13539968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67732" y="1978063"/>
                <a:ext cx="9056535" cy="3130985"/>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1.3 Exchange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Basic operation:  	the comparison of A[j] with A[</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size: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items to be sorted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total number of pass through the for-j loop for given n items is given by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	</a:t>
                </a:r>
                <a:r>
                  <a:rPr lang="en-US" sz="2200" dirty="0">
                    <a:solidFill>
                      <a:srgbClr val="0000FF"/>
                    </a:solidFill>
                    <a:effectLst/>
                    <a:latin typeface="Times New Roman" panose="02020603050405020304" pitchFamily="18" charset="0"/>
                    <a:ea typeface="Calibri" panose="020F0502020204030204" pitchFamily="34" charset="0"/>
                  </a:rPr>
                  <a:t>T(n) = (n-1) + (n-2) + (n – 3) + … + 1 = </a:t>
                </a:r>
                <a14:m>
                  <m:oMath xmlns:m="http://schemas.openxmlformats.org/officeDocument/2006/math">
                    <m:f>
                      <m:fPr>
                        <m:ctrlPr>
                          <a:rPr lang="en-US" sz="2200" i="1">
                            <a:solidFill>
                              <a:srgbClr val="0000FF"/>
                            </a:solidFill>
                            <a:effectLst/>
                            <a:latin typeface="Cambria Math" panose="02040503050406030204" pitchFamily="18" charset="0"/>
                            <a:cs typeface="Times New Roman" panose="02020603050405020304" pitchFamily="18" charset="0"/>
                          </a:rPr>
                        </m:ctrlPr>
                      </m:fPr>
                      <m:num>
                        <m:d>
                          <m:dPr>
                            <m:ctrlPr>
                              <a:rPr lang="en-US" sz="2200" i="1">
                                <a:solidFill>
                                  <a:srgbClr val="0000FF"/>
                                </a:solidFill>
                                <a:effectLst/>
                                <a:latin typeface="Cambria Math" panose="02040503050406030204" pitchFamily="18" charset="0"/>
                                <a:cs typeface="Times New Roman" panose="02020603050405020304" pitchFamily="18" charset="0"/>
                              </a:rPr>
                            </m:ctrlPr>
                          </m:d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d>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567732" y="1978063"/>
                <a:ext cx="9056535" cy="3130985"/>
              </a:xfrm>
              <a:prstGeom prst="rect">
                <a:avLst/>
              </a:prstGeom>
              <a:blipFill>
                <a:blip r:embed="rId2"/>
                <a:stretch>
                  <a:fillRect l="-875" t="-1167" b="-778"/>
                </a:stretch>
              </a:blipFill>
            </p:spPr>
            <p:txBody>
              <a:bodyPr/>
              <a:lstStyle/>
              <a:p>
                <a:r>
                  <a:rPr lang="en-US">
                    <a:noFill/>
                  </a:rPr>
                  <a:t> </a:t>
                </a:r>
              </a:p>
            </p:txBody>
          </p:sp>
        </mc:Fallback>
      </mc:AlternateContent>
      <p:sp>
        <p:nvSpPr>
          <p:cNvPr id="4" name="TextBox 3"/>
          <p:cNvSpPr txBox="1"/>
          <p:nvPr/>
        </p:nvSpPr>
        <p:spPr>
          <a:xfrm>
            <a:off x="5859262" y="825623"/>
            <a:ext cx="3488924" cy="923330"/>
          </a:xfrm>
          <a:prstGeom prst="rect">
            <a:avLst/>
          </a:prstGeom>
          <a:noFill/>
          <a:ln>
            <a:solidFill>
              <a:srgbClr val="0000FF"/>
            </a:solidFill>
          </a:ln>
        </p:spPr>
        <p:txBody>
          <a:bodyPr wrap="square" rtlCol="0">
            <a:spAutoFit/>
          </a:bodyPr>
          <a:lstStyle/>
          <a:p>
            <a:r>
              <a:rPr lang="en-US" dirty="0"/>
              <a:t>Q: Can we conclude that time efficiency for a nested-for would be a quadratic function.</a:t>
            </a:r>
          </a:p>
        </p:txBody>
      </p:sp>
      <p:sp>
        <p:nvSpPr>
          <p:cNvPr id="5" name="Thought Bubble: Cloud 4">
            <a:extLst>
              <a:ext uri="{FF2B5EF4-FFF2-40B4-BE49-F238E27FC236}">
                <a16:creationId xmlns:a16="http://schemas.microsoft.com/office/drawing/2014/main" id="{8ABF4E58-9E82-4B57-A80E-301D5BC406C0}"/>
              </a:ext>
            </a:extLst>
          </p:cNvPr>
          <p:cNvSpPr/>
          <p:nvPr/>
        </p:nvSpPr>
        <p:spPr>
          <a:xfrm>
            <a:off x="747653" y="4460720"/>
            <a:ext cx="463526" cy="42220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92F7D5-09CB-4D93-BDAA-6DFEF9B89968}"/>
                  </a:ext>
                </a:extLst>
              </p:cNvPr>
              <p:cNvSpPr txBox="1"/>
              <p:nvPr/>
            </p:nvSpPr>
            <p:spPr>
              <a:xfrm>
                <a:off x="4358640" y="5656217"/>
                <a:ext cx="2040239" cy="597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1= ?</m:t>
                              </m:r>
                            </m:e>
                          </m:nary>
                        </m:e>
                      </m:nary>
                    </m:oMath>
                  </m:oMathPara>
                </a14:m>
                <a:endParaRPr lang="en-US" dirty="0"/>
              </a:p>
            </p:txBody>
          </p:sp>
        </mc:Choice>
        <mc:Fallback xmlns="">
          <p:sp>
            <p:nvSpPr>
              <p:cNvPr id="3" name="TextBox 2">
                <a:extLst>
                  <a:ext uri="{FF2B5EF4-FFF2-40B4-BE49-F238E27FC236}">
                    <a16:creationId xmlns:a16="http://schemas.microsoft.com/office/drawing/2014/main" id="{EE92F7D5-09CB-4D93-BDAA-6DFEF9B89968}"/>
                  </a:ext>
                </a:extLst>
              </p:cNvPr>
              <p:cNvSpPr txBox="1">
                <a:spLocks noRot="1" noChangeAspect="1" noMove="1" noResize="1" noEditPoints="1" noAdjustHandles="1" noChangeArrowheads="1" noChangeShapeType="1" noTextEdit="1"/>
              </p:cNvSpPr>
              <p:nvPr/>
            </p:nvSpPr>
            <p:spPr>
              <a:xfrm>
                <a:off x="4358640" y="5656217"/>
                <a:ext cx="2040239" cy="597536"/>
              </a:xfrm>
              <a:prstGeom prst="rect">
                <a:avLst/>
              </a:prstGeom>
              <a:blipFill>
                <a:blip r:embed="rId3"/>
                <a:stretch>
                  <a:fillRect/>
                </a:stretch>
              </a:blipFill>
            </p:spPr>
            <p:txBody>
              <a:bodyPr/>
              <a:lstStyle/>
              <a:p>
                <a:r>
                  <a:rPr lang="en-US">
                    <a:noFill/>
                  </a:rPr>
                  <a:t> </a:t>
                </a:r>
              </a:p>
            </p:txBody>
          </p:sp>
        </mc:Fallback>
      </mc:AlternateContent>
      <p:pic>
        <p:nvPicPr>
          <p:cNvPr id="6" name="Picture 2" descr="Image result for smiley face images">
            <a:extLst>
              <a:ext uri="{FF2B5EF4-FFF2-40B4-BE49-F238E27FC236}">
                <a16:creationId xmlns:a16="http://schemas.microsoft.com/office/drawing/2014/main" id="{477775B0-1F05-47E9-A36F-C8C9C71656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56406">
            <a:off x="726075" y="4449834"/>
            <a:ext cx="581357" cy="42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5118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53" y="1426422"/>
            <a:ext cx="8738484" cy="3203569"/>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positive integer n, two-dimensional arrays of number A and B, 	  each of which has both its row and columns indexed from 0 to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a two-dimensional array of numbers C, which has both its rows 	   	  and columns indexed from 1 to n, containing the product of A and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17293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756962" y="3483677"/>
            <a:ext cx="10456469" cy="133517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07042" y="1009171"/>
            <a:ext cx="9527902" cy="516423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365D944-8AB4-4296-8227-93AC9C231F52}"/>
              </a:ext>
            </a:extLst>
          </p:cNvPr>
          <p:cNvSpPr txBox="1"/>
          <p:nvPr/>
        </p:nvSpPr>
        <p:spPr>
          <a:xfrm>
            <a:off x="6186115" y="2600077"/>
            <a:ext cx="1838740" cy="369332"/>
          </a:xfrm>
          <a:prstGeom prst="rect">
            <a:avLst/>
          </a:prstGeom>
          <a:noFill/>
        </p:spPr>
        <p:txBody>
          <a:bodyPr wrap="square" rtlCol="0">
            <a:spAutoFit/>
          </a:bodyPr>
          <a:lstStyle/>
          <a:p>
            <a:r>
              <a:rPr lang="en-US" dirty="0" err="1">
                <a:solidFill>
                  <a:srgbClr val="FF0000"/>
                </a:solidFill>
              </a:rPr>
              <a:t>i</a:t>
            </a:r>
            <a:r>
              <a:rPr lang="en-US" dirty="0"/>
              <a:t>      k      </a:t>
            </a:r>
            <a:r>
              <a:rPr lang="en-US" dirty="0">
                <a:solidFill>
                  <a:srgbClr val="0000FF"/>
                </a:solidFill>
              </a:rPr>
              <a:t>j</a:t>
            </a:r>
          </a:p>
        </p:txBody>
      </p:sp>
      <p:cxnSp>
        <p:nvCxnSpPr>
          <p:cNvPr id="11" name="Straight Arrow Connector 10">
            <a:extLst>
              <a:ext uri="{FF2B5EF4-FFF2-40B4-BE49-F238E27FC236}">
                <a16:creationId xmlns:a16="http://schemas.microsoft.com/office/drawing/2014/main" id="{760A84FF-9F6A-4848-90D0-9BE5EC7D8215}"/>
              </a:ext>
            </a:extLst>
          </p:cNvPr>
          <p:cNvCxnSpPr>
            <a:cxnSpLocks/>
          </p:cNvCxnSpPr>
          <p:nvPr/>
        </p:nvCxnSpPr>
        <p:spPr>
          <a:xfrm flipH="1">
            <a:off x="6096001" y="2969409"/>
            <a:ext cx="215872" cy="71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F5464D-2167-4D22-B90B-4E796ED5B9AF}"/>
              </a:ext>
            </a:extLst>
          </p:cNvPr>
          <p:cNvCxnSpPr>
            <a:cxnSpLocks/>
          </p:cNvCxnSpPr>
          <p:nvPr/>
        </p:nvCxnSpPr>
        <p:spPr>
          <a:xfrm flipH="1">
            <a:off x="6186115" y="2874984"/>
            <a:ext cx="476208" cy="87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02749C-4F93-4A7F-97FB-5B46C6ACE2B7}"/>
              </a:ext>
            </a:extLst>
          </p:cNvPr>
          <p:cNvCxnSpPr>
            <a:cxnSpLocks/>
          </p:cNvCxnSpPr>
          <p:nvPr/>
        </p:nvCxnSpPr>
        <p:spPr>
          <a:xfrm flipH="1">
            <a:off x="6528021" y="2888545"/>
            <a:ext cx="134302" cy="864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046E4B-A4F9-41DB-B696-688D04C837B9}"/>
              </a:ext>
            </a:extLst>
          </p:cNvPr>
          <p:cNvCxnSpPr>
            <a:cxnSpLocks/>
          </p:cNvCxnSpPr>
          <p:nvPr/>
        </p:nvCxnSpPr>
        <p:spPr>
          <a:xfrm flipH="1">
            <a:off x="6595172" y="2915254"/>
            <a:ext cx="499171" cy="837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96E91E-1E72-4CC7-AC85-8E8488601B0D}"/>
              </a:ext>
            </a:extLst>
          </p:cNvPr>
          <p:cNvCxnSpPr/>
          <p:nvPr/>
        </p:nvCxnSpPr>
        <p:spPr>
          <a:xfrm>
            <a:off x="938254" y="1987826"/>
            <a:ext cx="413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0824FD-2E45-4D0A-86F2-31AF273F0860}"/>
              </a:ext>
            </a:extLst>
          </p:cNvPr>
          <p:cNvSpPr txBox="1"/>
          <p:nvPr/>
        </p:nvSpPr>
        <p:spPr>
          <a:xfrm>
            <a:off x="615428" y="1803160"/>
            <a:ext cx="283070" cy="369332"/>
          </a:xfrm>
          <a:prstGeom prst="rect">
            <a:avLst/>
          </a:prstGeom>
          <a:noFill/>
        </p:spPr>
        <p:txBody>
          <a:bodyPr wrap="square" rtlCol="0">
            <a:spAutoFit/>
          </a:bodyPr>
          <a:lstStyle/>
          <a:p>
            <a:r>
              <a:rPr lang="en-US" dirty="0" err="1"/>
              <a:t>i</a:t>
            </a:r>
            <a:endParaRPr lang="en-US" dirty="0"/>
          </a:p>
        </p:txBody>
      </p:sp>
      <p:cxnSp>
        <p:nvCxnSpPr>
          <p:cNvPr id="24" name="Straight Arrow Connector 23">
            <a:extLst>
              <a:ext uri="{FF2B5EF4-FFF2-40B4-BE49-F238E27FC236}">
                <a16:creationId xmlns:a16="http://schemas.microsoft.com/office/drawing/2014/main" id="{BAA734A2-5DCE-4D7B-8F56-1E34422FBCC9}"/>
              </a:ext>
            </a:extLst>
          </p:cNvPr>
          <p:cNvCxnSpPr/>
          <p:nvPr/>
        </p:nvCxnSpPr>
        <p:spPr>
          <a:xfrm flipV="1">
            <a:off x="3510968" y="2874984"/>
            <a:ext cx="0" cy="43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A83FF23-73AB-4972-AE7A-99C2094D4EB6}"/>
              </a:ext>
            </a:extLst>
          </p:cNvPr>
          <p:cNvSpPr txBox="1"/>
          <p:nvPr/>
        </p:nvSpPr>
        <p:spPr>
          <a:xfrm>
            <a:off x="3491558" y="3067417"/>
            <a:ext cx="373711" cy="369332"/>
          </a:xfrm>
          <a:prstGeom prst="rect">
            <a:avLst/>
          </a:prstGeom>
          <a:noFill/>
        </p:spPr>
        <p:txBody>
          <a:bodyPr wrap="square" rtlCol="0">
            <a:spAutoFit/>
          </a:bodyPr>
          <a:lstStyle/>
          <a:p>
            <a:r>
              <a:rPr lang="en-US" dirty="0"/>
              <a:t>j</a:t>
            </a:r>
          </a:p>
        </p:txBody>
      </p:sp>
      <p:sp>
        <p:nvSpPr>
          <p:cNvPr id="19" name="Thought Bubble: Cloud 18">
            <a:extLst>
              <a:ext uri="{FF2B5EF4-FFF2-40B4-BE49-F238E27FC236}">
                <a16:creationId xmlns:a16="http://schemas.microsoft.com/office/drawing/2014/main" id="{A7FE1368-4CBF-4BB2-A102-30834B5CE8F9}"/>
              </a:ext>
            </a:extLst>
          </p:cNvPr>
          <p:cNvSpPr/>
          <p:nvPr/>
        </p:nvSpPr>
        <p:spPr>
          <a:xfrm>
            <a:off x="869857" y="79610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078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1009171"/>
            <a:ext cx="9527902" cy="516423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00</a:t>
            </a:r>
            <a:r>
              <a:rPr lang="en-US" sz="2200" i="1" dirty="0">
                <a:latin typeface="Times New Roman" panose="02020603050405020304" pitchFamily="18" charset="0"/>
                <a:ea typeface="Calibri" panose="020F0502020204030204" pitchFamily="34" charset="0"/>
                <a:cs typeface="Times New Roman" panose="02020603050405020304" pitchFamily="18" charset="0"/>
              </a:rPr>
              <a:t> +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 </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10</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 </a:t>
            </a:r>
            <a:r>
              <a:rPr lang="en-US" sz="2200" i="1" dirty="0">
                <a:latin typeface="Times New Roman" panose="02020603050405020304" pitchFamily="18" charset="0"/>
                <a:ea typeface="Calibri" panose="020F0502020204030204" pitchFamily="34" charset="0"/>
                <a:cs typeface="Times New Roman" panose="02020603050405020304" pitchFamily="18" charset="0"/>
              </a:rPr>
              <a:t>   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11</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20</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02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21*</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12</a:t>
            </a:r>
            <a:r>
              <a:rPr lang="en-US" sz="2200" i="1" dirty="0">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a:t>
            </a:r>
            <a:r>
              <a:rPr lang="en-US" sz="2200" i="1" dirty="0">
                <a:latin typeface="Times New Roman" panose="02020603050405020304" pitchFamily="18" charset="0"/>
                <a:ea typeface="Calibri" panose="020F0502020204030204" pitchFamily="34" charset="0"/>
                <a:cs typeface="Times New Roman" panose="02020603050405020304" pitchFamily="18" charset="0"/>
              </a:rPr>
              <a:t>*b</a:t>
            </a:r>
            <a:r>
              <a:rPr lang="en-US" sz="2200" i="1" baseline="-25000" dirty="0">
                <a:latin typeface="Times New Roman" panose="02020603050405020304" pitchFamily="18" charset="0"/>
                <a:ea typeface="Calibri" panose="020F0502020204030204" pitchFamily="34" charset="0"/>
                <a:cs typeface="Times New Roman" panose="02020603050405020304" pitchFamily="18" charset="0"/>
              </a:rPr>
              <a:t>22 </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i="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ket 2"/>
          <p:cNvSpPr/>
          <p:nvPr/>
        </p:nvSpPr>
        <p:spPr>
          <a:xfrm>
            <a:off x="1447060" y="1890944"/>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p:cNvSpPr/>
          <p:nvPr/>
        </p:nvSpPr>
        <p:spPr>
          <a:xfrm>
            <a:off x="3295095" y="1868846"/>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ket 4"/>
          <p:cNvSpPr/>
          <p:nvPr/>
        </p:nvSpPr>
        <p:spPr>
          <a:xfrm>
            <a:off x="3060635" y="1890944"/>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ket 5"/>
          <p:cNvSpPr/>
          <p:nvPr/>
        </p:nvSpPr>
        <p:spPr>
          <a:xfrm>
            <a:off x="4848676" y="1859969"/>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p:cNvSpPr/>
          <p:nvPr/>
        </p:nvSpPr>
        <p:spPr>
          <a:xfrm>
            <a:off x="1507042" y="3685713"/>
            <a:ext cx="45719" cy="967666"/>
          </a:xfrm>
          <a:prstGeom prst="lef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a:off x="10558498" y="3685713"/>
            <a:ext cx="64306" cy="967666"/>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72936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6275" y="3738326"/>
            <a:ext cx="10892588" cy="217319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18700" y="1012955"/>
            <a:ext cx="9167854" cy="5185394"/>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22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and B</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22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stands for row</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  to  n - 1  do  //j stands for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0.0;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k]</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B[k,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ith</a:t>
            </a:r>
            <a:r>
              <a:rPr lang="en-US" sz="2200" dirty="0">
                <a:latin typeface="Times New Roman" panose="02020603050405020304" pitchFamily="18" charset="0"/>
                <a:ea typeface="Calibri" panose="020F0502020204030204" pitchFamily="34" charset="0"/>
                <a:cs typeface="Times New Roman" panose="02020603050405020304" pitchFamily="18" charset="0"/>
              </a:rPr>
              <a:t> row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jth</a:t>
            </a:r>
            <a:r>
              <a:rPr lang="en-US" sz="2200" dirty="0">
                <a:latin typeface="Times New Roman" panose="02020603050405020304" pitchFamily="18" charset="0"/>
                <a:ea typeface="Calibri" panose="020F0502020204030204" pitchFamily="34" charset="0"/>
                <a:cs typeface="Times New Roman" panose="02020603050405020304" pitchFamily="18" charset="0"/>
              </a:rPr>
              <a:t> column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return C;</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8593584" y="3613212"/>
            <a:ext cx="2698812" cy="646331"/>
          </a:xfrm>
          <a:prstGeom prst="rect">
            <a:avLst/>
          </a:prstGeom>
          <a:noFill/>
          <a:ln>
            <a:solidFill>
              <a:srgbClr val="0000FF"/>
            </a:solidFill>
          </a:ln>
        </p:spPr>
        <p:txBody>
          <a:bodyPr wrap="square" rtlCol="0">
            <a:spAutoFit/>
          </a:bodyPr>
          <a:lstStyle/>
          <a:p>
            <a:r>
              <a:rPr lang="en-US" dirty="0"/>
              <a:t>Q: Which one is basic operation?</a:t>
            </a:r>
          </a:p>
        </p:txBody>
      </p:sp>
    </p:spTree>
    <p:extLst>
      <p:ext uri="{BB962C8B-B14F-4D97-AF65-F5344CB8AC3E}">
        <p14:creationId xmlns:p14="http://schemas.microsoft.com/office/powerpoint/2010/main" val="2291241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9812" y="4203031"/>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86894" y="535876"/>
                <a:ext cx="9167854" cy="6178551"/>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1.4 Matrix Multiplication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Problem: 	Determine the product of two n x n matrices.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MatrixMultiplication</a:t>
                </a:r>
                <a:r>
                  <a:rPr lang="en-US" sz="1600" dirty="0">
                    <a:latin typeface="Times New Roman" panose="02020603050405020304" pitchFamily="18" charset="0"/>
                    <a:ea typeface="Calibri" panose="020F0502020204030204" pitchFamily="34" charset="0"/>
                    <a:cs typeface="Times New Roman" panose="02020603050405020304" pitchFamily="18" charset="0"/>
                  </a:rPr>
                  <a:t>(A[0..n-1, 0..n-1], B[0..n-1, 0..n-1])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//Multiple two  n-by-n matrices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a:t>
                </a:r>
                <a:r>
                  <a:rPr lang="en-US" sz="1600" baseline="-25000" dirty="0" err="1">
                    <a:latin typeface="Times New Roman" panose="02020603050405020304" pitchFamily="18" charset="0"/>
                    <a:ea typeface="Calibri" panose="020F0502020204030204" pitchFamily="34" charset="0"/>
                    <a:cs typeface="Times New Roman" panose="02020603050405020304" pitchFamily="18" charset="0"/>
                  </a:rPr>
                  <a:t>row</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and B</a:t>
                </a:r>
                <a:r>
                  <a:rPr lang="en-US" sz="1600" baseline="-25000" dirty="0">
                    <a:latin typeface="Times New Roman" panose="02020603050405020304" pitchFamily="18" charset="0"/>
                    <a:ea typeface="Calibri" panose="020F0502020204030204" pitchFamily="34" charset="0"/>
                    <a:cs typeface="Times New Roman" panose="02020603050405020304" pitchFamily="18" charset="0"/>
                  </a:rPr>
                  <a:t>row x col</a:t>
                </a:r>
                <a:r>
                  <a:rPr lang="en-US" sz="1600" dirty="0">
                    <a:latin typeface="Times New Roman" panose="02020603050405020304" pitchFamily="18" charset="0"/>
                    <a:ea typeface="Calibri" panose="020F0502020204030204" pitchFamily="34" charset="0"/>
                    <a:cs typeface="Times New Roman" panose="02020603050405020304" pitchFamily="18" charset="0"/>
                  </a:rPr>
                  <a:t> by the definition-based //algorithm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Input: 	Two  n-by-n  matrices  A  and  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3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Output: 	Matrix C  =  A*B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for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j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0.0;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for  k ← 0  to  n – 1  do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C[</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j] + A[</a:t>
                </a:r>
                <a:r>
                  <a:rPr lang="en-US" sz="1600" dirty="0" err="1">
                    <a:latin typeface="Times New Roman" panose="02020603050405020304" pitchFamily="18" charset="0"/>
                    <a:ea typeface="Calibri" panose="020F0502020204030204" pitchFamily="34" charset="0"/>
                    <a:cs typeface="Times New Roman" panose="02020603050405020304" pitchFamily="18" charset="0"/>
                  </a:rPr>
                  <a:t>i</a:t>
                </a:r>
                <a:r>
                  <a:rPr lang="en-US" sz="1600" dirty="0">
                    <a:latin typeface="Times New Roman" panose="02020603050405020304" pitchFamily="18" charset="0"/>
                    <a:ea typeface="Calibri" panose="020F0502020204030204" pitchFamily="34" charset="0"/>
                    <a:cs typeface="Times New Roman" panose="02020603050405020304" pitchFamily="18" charset="0"/>
                  </a:rPr>
                  <a:t>, k]</a:t>
                </a:r>
                <a:r>
                  <a:rPr lang="en-US" sz="1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ea typeface="Calibri" panose="020F0502020204030204" pitchFamily="34" charset="0"/>
                    <a:cs typeface="Times New Roman" panose="02020603050405020304" pitchFamily="18" charset="0"/>
                  </a:rPr>
                  <a:t>B[k, j];</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return C</a:t>
                </a:r>
              </a:p>
              <a:p>
                <a:r>
                  <a:rPr lang="en-US" sz="2200" dirty="0">
                    <a:latin typeface="Times New Roman" panose="02020603050405020304" pitchFamily="18" charset="0"/>
                    <a:cs typeface="Times New Roman" panose="02020603050405020304" pitchFamily="18" charset="0"/>
                  </a:rPr>
                  <a:t>Time complexity:</a:t>
                </a:r>
              </a:p>
              <a:p>
                <a:r>
                  <a:rPr lang="en-US" sz="2200" dirty="0">
                    <a:latin typeface="Times New Roman" panose="02020603050405020304" pitchFamily="18" charset="0"/>
                    <a:cs typeface="Times New Roman" panose="02020603050405020304" pitchFamily="18" charset="0"/>
                  </a:rPr>
                  <a:t>Basic operation</a:t>
                </a:r>
                <a:r>
                  <a:rPr lang="en-US" sz="2200" dirty="0">
                    <a:solidFill>
                      <a:srgbClr val="0000FF"/>
                    </a:solidFill>
                    <a:latin typeface="Times New Roman" panose="02020603050405020304" pitchFamily="18" charset="0"/>
                    <a:cs typeface="Times New Roman" panose="02020603050405020304" pitchFamily="18" charset="0"/>
                  </a:rPr>
                  <a:t>:  multiplication instruction in the innermost for loop.</a:t>
                </a:r>
              </a:p>
              <a:p>
                <a:r>
                  <a:rPr lang="en-US" sz="2200" dirty="0">
                    <a:latin typeface="Times New Roman" panose="02020603050405020304" pitchFamily="18" charset="0"/>
                    <a:cs typeface="Times New Roman" panose="02020603050405020304" pitchFamily="18" charset="0"/>
                  </a:rPr>
                  <a:t>Input size:           </a:t>
                </a:r>
                <a:r>
                  <a:rPr lang="en-US" sz="2200" dirty="0">
                    <a:solidFill>
                      <a:srgbClr val="0000FF"/>
                    </a:solidFill>
                    <a:latin typeface="Times New Roman" panose="02020603050405020304" pitchFamily="18" charset="0"/>
                    <a:cs typeface="Times New Roman" panose="02020603050405020304" pitchFamily="18" charset="0"/>
                  </a:rPr>
                  <a:t>the number of rows and columns.</a:t>
                </a:r>
              </a:p>
              <a:p>
                <a:r>
                  <a:rPr lang="en-US" sz="2200" dirty="0">
                    <a:latin typeface="Times New Roman" panose="02020603050405020304" pitchFamily="18" charset="0"/>
                    <a:cs typeface="Times New Roman" panose="02020603050405020304" pitchFamily="18" charset="0"/>
                  </a:rPr>
                  <a:t>There are always n passes through the for-</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loop, in each pass there are always n passes through the for-j loop, and in each pass through for-j loop there are always n passes through the for-k loop. Because the basic operation is inside the for-k loop,</a:t>
                </a:r>
              </a:p>
              <a:p>
                <a:r>
                  <a:rPr lang="en-US" sz="2200" dirty="0">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T(n) = n * n * n = </a:t>
                </a:r>
                <a14:m>
                  <m:oMath xmlns:m="http://schemas.openxmlformats.org/officeDocument/2006/math">
                    <m:sSup>
                      <m:sSupPr>
                        <m:ctrlPr>
                          <a:rPr lang="en-US" sz="2200" i="1">
                            <a:solidFill>
                              <a:srgbClr val="0000FF"/>
                            </a:solidFill>
                            <a:latin typeface="Cambria Math" panose="02040503050406030204" pitchFamily="18" charset="0"/>
                          </a:rPr>
                        </m:ctrlPr>
                      </m:sSupPr>
                      <m:e>
                        <m:r>
                          <a:rPr lang="en-US" sz="2200" i="1">
                            <a:solidFill>
                              <a:srgbClr val="0000FF"/>
                            </a:solidFill>
                            <a:latin typeface="Cambria Math" panose="02040503050406030204" pitchFamily="18" charset="0"/>
                          </a:rPr>
                          <m:t>𝑛</m:t>
                        </m:r>
                      </m:e>
                      <m:sup>
                        <m:r>
                          <a:rPr lang="en-US" sz="2200" i="1">
                            <a:solidFill>
                              <a:srgbClr val="0000FF"/>
                            </a:solidFill>
                            <a:latin typeface="Cambria Math" panose="02040503050406030204" pitchFamily="18" charset="0"/>
                          </a:rPr>
                          <m:t>3</m:t>
                        </m:r>
                      </m:sup>
                    </m:sSup>
                    <m:r>
                      <a:rPr lang="en-US" sz="2200" i="1">
                        <a:solidFill>
                          <a:srgbClr val="0000FF"/>
                        </a:solidFill>
                        <a:latin typeface="Cambria Math" panose="02040503050406030204" pitchFamily="18" charset="0"/>
                      </a:rPr>
                      <m:t>.</m:t>
                    </m:r>
                  </m:oMath>
                </a14:m>
                <a:endParaRPr lang="en-US" sz="22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86894" y="535876"/>
                <a:ext cx="9167854" cy="6178551"/>
              </a:xfrm>
              <a:prstGeom prst="rect">
                <a:avLst/>
              </a:prstGeom>
              <a:blipFill>
                <a:blip r:embed="rId2"/>
                <a:stretch>
                  <a:fillRect l="-864" t="-691" r="-1330" b="-987"/>
                </a:stretch>
              </a:blipFill>
            </p:spPr>
            <p:txBody>
              <a:bodyPr/>
              <a:lstStyle/>
              <a:p>
                <a:r>
                  <a:rPr lang="en-US">
                    <a:noFill/>
                  </a:rPr>
                  <a:t> </a:t>
                </a:r>
              </a:p>
            </p:txBody>
          </p:sp>
        </mc:Fallback>
      </mc:AlternateContent>
    </p:spTree>
    <p:extLst>
      <p:ext uri="{BB962C8B-B14F-4D97-AF65-F5344CB8AC3E}">
        <p14:creationId xmlns:p14="http://schemas.microsoft.com/office/powerpoint/2010/main" val="468954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3871" y="870789"/>
            <a:ext cx="8884258" cy="5476627"/>
          </a:xfrm>
          <a:prstGeom prst="rect">
            <a:avLst/>
          </a:prstGeom>
        </p:spPr>
        <p:txBody>
          <a:bodyPr wrap="square">
            <a:spAutoFit/>
          </a:bodyPr>
          <a:lstStyle/>
          <a:p>
            <a:pPr>
              <a:lnSpc>
                <a:spcPct val="107000"/>
              </a:lnSpc>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indexed from 0 to n – 1, a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914084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81264" y="3561769"/>
            <a:ext cx="11012904" cy="259037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740033"/>
              </a:xfrm>
              <a:prstGeom prst="rect">
                <a:avLst/>
              </a:prstGeom>
            </p:spPr>
            <p:txBody>
              <a:bodyPr wrap="square">
                <a:spAutoFit/>
              </a:bodyPr>
              <a:lstStyle/>
              <a:p>
                <a:pPr>
                  <a:spcAft>
                    <a:spcPts val="18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effectLst/>
                    <a:latin typeface="Consolas" panose="020B0609020204030204" pitchFamily="49" charset="0"/>
                    <a:ea typeface="Calibri" panose="020F0502020204030204" pitchFamily="34" charset="0"/>
                    <a:cs typeface="Times New Roman" panose="02020603050405020304" pitchFamily="18" charset="0"/>
                  </a:rPr>
                  <a:t>BinarySearch</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(A[0 .. n-1], K)</a:t>
                </a: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p ← 0;    r ← </a:t>
                </a:r>
                <a:r>
                  <a:rPr lang="en-US" sz="2200" spc="-1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n - 1</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while (p ≤ r) do{</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m ←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(p + r)/2 </a:t>
                </a:r>
                <a:r>
                  <a:rPr lang="en-US" sz="2200" spc="-100" baseline="-25000" dirty="0">
                    <a:effectLst/>
                    <a:latin typeface="Consolas" panose="020B0609020204030204" pitchFamily="49" charset="0"/>
                    <a:ea typeface="Calibri" panose="020F0502020204030204" pitchFamily="34" charset="0"/>
                    <a:cs typeface="Times New Roman" panose="02020603050405020304" pitchFamily="18" charset="0"/>
                  </a:rPr>
                  <a:t>┘</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(K</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return m;</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if  (K &lt; A[m]) 	</a:t>
                </a:r>
              </a:p>
              <a:p>
                <a:pPr marL="457200" marR="0" indent="45720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then  r ← m – 1;</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p ← m + 1; }</a:t>
                </a:r>
              </a:p>
              <a:p>
                <a:pPr marL="457200" marR="0">
                  <a:spcBef>
                    <a:spcPts val="0"/>
                  </a:spcBef>
                </a:pP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return -1;</a:t>
                </a: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740033"/>
              </a:xfrm>
              <a:prstGeom prst="rect">
                <a:avLst/>
              </a:prstGeom>
              <a:blipFill>
                <a:blip r:embed="rId2"/>
                <a:stretch>
                  <a:fillRect l="-869" t="-743" b="-1274"/>
                </a:stretch>
              </a:blipFill>
            </p:spPr>
            <p:txBody>
              <a:bodyPr/>
              <a:lstStyle/>
              <a:p>
                <a:r>
                  <a:rPr lang="en-US">
                    <a:noFill/>
                  </a:rPr>
                  <a:t> </a:t>
                </a:r>
              </a:p>
            </p:txBody>
          </p:sp>
        </mc:Fallback>
      </mc:AlternateContent>
      <p:sp>
        <p:nvSpPr>
          <p:cNvPr id="2" name="TextBox 1"/>
          <p:cNvSpPr txBox="1"/>
          <p:nvPr/>
        </p:nvSpPr>
        <p:spPr>
          <a:xfrm>
            <a:off x="7435513" y="4713620"/>
            <a:ext cx="2867488" cy="646331"/>
          </a:xfrm>
          <a:prstGeom prst="rect">
            <a:avLst/>
          </a:prstGeom>
          <a:noFill/>
          <a:ln>
            <a:solidFill>
              <a:srgbClr val="0000FF"/>
            </a:solidFill>
          </a:ln>
        </p:spPr>
        <p:txBody>
          <a:bodyPr wrap="square" rtlCol="0">
            <a:spAutoFit/>
          </a:bodyPr>
          <a:lstStyle/>
          <a:p>
            <a:r>
              <a:rPr lang="en-US" dirty="0">
                <a:solidFill>
                  <a:srgbClr val="0000FF"/>
                </a:solidFill>
              </a:rPr>
              <a:t>Q: Which one is the basic operation?</a:t>
            </a:r>
          </a:p>
        </p:txBody>
      </p:sp>
    </p:spTree>
    <p:extLst>
      <p:ext uri="{BB962C8B-B14F-4D97-AF65-F5344CB8AC3E}">
        <p14:creationId xmlns:p14="http://schemas.microsoft.com/office/powerpoint/2010/main" val="390671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3302" y="2713617"/>
            <a:ext cx="11063023" cy="2432541"/>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B62F49FA-1AFB-4DF2-BD92-884F1A2FE58A}"/>
              </a:ext>
            </a:extLst>
          </p:cNvPr>
          <p:cNvSpPr/>
          <p:nvPr/>
        </p:nvSpPr>
        <p:spPr>
          <a:xfrm>
            <a:off x="1870165" y="2713617"/>
            <a:ext cx="8451669" cy="2231380"/>
          </a:xfrm>
          <a:prstGeom prst="rect">
            <a:avLst/>
          </a:prstGeom>
        </p:spPr>
        <p:txBody>
          <a:bodyPr wrap="square">
            <a:spAutoFit/>
          </a:bodyPr>
          <a:lstStyle/>
          <a:p>
            <a:pPr>
              <a:spcAft>
                <a:spcPts val="1800"/>
              </a:spcAft>
            </a:pPr>
            <a:r>
              <a:rPr lang="en-US" sz="2800" dirty="0"/>
              <a:t>Complexity Classes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complexity class is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set of all of the computational problems which can be solved using a certain amount of a  certain computational resource.  </a:t>
            </a:r>
          </a:p>
        </p:txBody>
      </p:sp>
      <p:sp>
        <p:nvSpPr>
          <p:cNvPr id="3" name="TextBox 2">
            <a:extLst>
              <a:ext uri="{FF2B5EF4-FFF2-40B4-BE49-F238E27FC236}">
                <a16:creationId xmlns:a16="http://schemas.microsoft.com/office/drawing/2014/main" id="{8123F59A-FC96-49DA-8901-681EA41ECF4F}"/>
              </a:ext>
            </a:extLst>
          </p:cNvPr>
          <p:cNvSpPr txBox="1"/>
          <p:nvPr/>
        </p:nvSpPr>
        <p:spPr>
          <a:xfrm>
            <a:off x="1715589" y="119307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8552066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49705" y="4050632"/>
            <a:ext cx="10820245" cy="5152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566407" y="691753"/>
                <a:ext cx="9120146" cy="5509200"/>
              </a:xfrm>
              <a:prstGeom prst="rect">
                <a:avLst/>
              </a:prstGeom>
            </p:spPr>
            <p:txBody>
              <a:bodyPr wrap="square">
                <a:spAutoFit/>
              </a:bodyPr>
              <a:lstStyle/>
              <a:p>
                <a:r>
                  <a:rPr lang="en-US" sz="2200"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 	An array A[0 .. n-1]  sorted in ascending order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 search  key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 	An index of the array’s element that is equal to  K</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or  -1  if there is no such element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 ← 0;    r ←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while   p ≤ r   do</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m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(p + r) /2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x – 1 &lt;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x </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x;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 = A[m])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return 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if      (K &lt; A[m])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then  r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else   p ← m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return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566407" y="691753"/>
                <a:ext cx="9120146" cy="5509200"/>
              </a:xfrm>
              <a:prstGeom prst="rect">
                <a:avLst/>
              </a:prstGeom>
              <a:blipFill>
                <a:blip r:embed="rId2"/>
                <a:stretch>
                  <a:fillRect l="-869" t="-774" b="-1217"/>
                </a:stretch>
              </a:blipFill>
            </p:spPr>
            <p:txBody>
              <a:bodyPr/>
              <a:lstStyle/>
              <a:p>
                <a:r>
                  <a:rPr lang="en-US">
                    <a:noFill/>
                  </a:rPr>
                  <a:t> </a:t>
                </a:r>
              </a:p>
            </p:txBody>
          </p:sp>
        </mc:Fallback>
      </mc:AlternateContent>
      <p:sp>
        <p:nvSpPr>
          <p:cNvPr id="2" name="TextBox 1"/>
          <p:cNvSpPr txBox="1"/>
          <p:nvPr/>
        </p:nvSpPr>
        <p:spPr>
          <a:xfrm>
            <a:off x="8602462" y="3320249"/>
            <a:ext cx="2867488" cy="646331"/>
          </a:xfrm>
          <a:prstGeom prst="rect">
            <a:avLst/>
          </a:prstGeom>
          <a:solidFill>
            <a:srgbClr val="FFFF00"/>
          </a:solidFill>
          <a:ln>
            <a:solidFill>
              <a:srgbClr val="0000FF"/>
            </a:solidFill>
          </a:ln>
        </p:spPr>
        <p:txBody>
          <a:bodyPr wrap="square" rtlCol="0">
            <a:spAutoFit/>
          </a:bodyPr>
          <a:lstStyle/>
          <a:p>
            <a:r>
              <a:rPr lang="en-US" dirty="0">
                <a:solidFill>
                  <a:srgbClr val="0000FF"/>
                </a:solidFill>
              </a:rPr>
              <a:t>Q: Which one is the basic operation?</a:t>
            </a:r>
          </a:p>
        </p:txBody>
      </p:sp>
      <p:cxnSp>
        <p:nvCxnSpPr>
          <p:cNvPr id="6" name="Straight Connector 5">
            <a:extLst>
              <a:ext uri="{FF2B5EF4-FFF2-40B4-BE49-F238E27FC236}">
                <a16:creationId xmlns:a16="http://schemas.microsoft.com/office/drawing/2014/main" id="{B913724F-0940-4DB8-8757-F729C12955B1}"/>
              </a:ext>
            </a:extLst>
          </p:cNvPr>
          <p:cNvCxnSpPr/>
          <p:nvPr/>
        </p:nvCxnSpPr>
        <p:spPr>
          <a:xfrm flipV="1">
            <a:off x="6281530" y="5018266"/>
            <a:ext cx="3848432" cy="5565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A5A0C0C-B44A-4AED-9F45-76E1D4D174F8}"/>
              </a:ext>
            </a:extLst>
          </p:cNvPr>
          <p:cNvCxnSpPr>
            <a:cxnSpLocks/>
          </p:cNvCxnSpPr>
          <p:nvPr/>
        </p:nvCxnSpPr>
        <p:spPr>
          <a:xfrm flipV="1">
            <a:off x="9144000" y="5088835"/>
            <a:ext cx="0" cy="34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BD8ADA-77FA-4933-8C7A-9EA0F6F0204D}"/>
              </a:ext>
            </a:extLst>
          </p:cNvPr>
          <p:cNvCxnSpPr/>
          <p:nvPr/>
        </p:nvCxnSpPr>
        <p:spPr>
          <a:xfrm flipV="1">
            <a:off x="10122011" y="5064981"/>
            <a:ext cx="0"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2F8045D-52BB-4B5A-BDF1-B38FC578963F}"/>
              </a:ext>
            </a:extLst>
          </p:cNvPr>
          <p:cNvSpPr txBox="1"/>
          <p:nvPr/>
        </p:nvSpPr>
        <p:spPr>
          <a:xfrm>
            <a:off x="9040633" y="5430741"/>
            <a:ext cx="365760" cy="369332"/>
          </a:xfrm>
          <a:prstGeom prst="rect">
            <a:avLst/>
          </a:prstGeom>
          <a:noFill/>
        </p:spPr>
        <p:txBody>
          <a:bodyPr wrap="square" rtlCol="0">
            <a:spAutoFit/>
          </a:bodyPr>
          <a:lstStyle/>
          <a:p>
            <a:r>
              <a:rPr lang="en-US" dirty="0"/>
              <a:t>p</a:t>
            </a:r>
          </a:p>
        </p:txBody>
      </p:sp>
      <p:sp>
        <p:nvSpPr>
          <p:cNvPr id="13" name="TextBox 12">
            <a:extLst>
              <a:ext uri="{FF2B5EF4-FFF2-40B4-BE49-F238E27FC236}">
                <a16:creationId xmlns:a16="http://schemas.microsoft.com/office/drawing/2014/main" id="{0FB793C1-F3F6-4EA2-9867-BCA7D4C81AAA}"/>
              </a:ext>
            </a:extLst>
          </p:cNvPr>
          <p:cNvSpPr txBox="1"/>
          <p:nvPr/>
        </p:nvSpPr>
        <p:spPr>
          <a:xfrm>
            <a:off x="9947082" y="5411988"/>
            <a:ext cx="365760" cy="369332"/>
          </a:xfrm>
          <a:prstGeom prst="rect">
            <a:avLst/>
          </a:prstGeom>
          <a:noFill/>
        </p:spPr>
        <p:txBody>
          <a:bodyPr wrap="square" rtlCol="0">
            <a:spAutoFit/>
          </a:bodyPr>
          <a:lstStyle/>
          <a:p>
            <a:r>
              <a:rPr lang="en-US" dirty="0"/>
              <a:t>r</a:t>
            </a:r>
          </a:p>
        </p:txBody>
      </p:sp>
      <p:cxnSp>
        <p:nvCxnSpPr>
          <p:cNvPr id="15" name="Straight Arrow Connector 14">
            <a:extLst>
              <a:ext uri="{FF2B5EF4-FFF2-40B4-BE49-F238E27FC236}">
                <a16:creationId xmlns:a16="http://schemas.microsoft.com/office/drawing/2014/main" id="{B073E838-3B0C-49D4-8798-8D512BDD460D}"/>
              </a:ext>
            </a:extLst>
          </p:cNvPr>
          <p:cNvCxnSpPr>
            <a:cxnSpLocks/>
          </p:cNvCxnSpPr>
          <p:nvPr/>
        </p:nvCxnSpPr>
        <p:spPr>
          <a:xfrm flipH="1" flipV="1">
            <a:off x="9609150" y="5063195"/>
            <a:ext cx="12874" cy="367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ED119E-3CE8-4934-BEF2-9E552E1A6A0E}"/>
              </a:ext>
            </a:extLst>
          </p:cNvPr>
          <p:cNvSpPr txBox="1"/>
          <p:nvPr/>
        </p:nvSpPr>
        <p:spPr>
          <a:xfrm>
            <a:off x="9455936" y="5411988"/>
            <a:ext cx="365760" cy="369332"/>
          </a:xfrm>
          <a:prstGeom prst="rect">
            <a:avLst/>
          </a:prstGeom>
          <a:noFill/>
        </p:spPr>
        <p:txBody>
          <a:bodyPr wrap="square" rtlCol="0">
            <a:spAutoFit/>
          </a:bodyPr>
          <a:lstStyle/>
          <a:p>
            <a:r>
              <a:rPr lang="en-US" dirty="0"/>
              <a:t>m</a:t>
            </a:r>
          </a:p>
        </p:txBody>
      </p:sp>
      <p:sp>
        <p:nvSpPr>
          <p:cNvPr id="18" name="Oval 17">
            <a:extLst>
              <a:ext uri="{FF2B5EF4-FFF2-40B4-BE49-F238E27FC236}">
                <a16:creationId xmlns:a16="http://schemas.microsoft.com/office/drawing/2014/main" id="{E4EA16F7-3B96-42D0-9A20-2BFC5023B5F6}"/>
              </a:ext>
            </a:extLst>
          </p:cNvPr>
          <p:cNvSpPr/>
          <p:nvPr/>
        </p:nvSpPr>
        <p:spPr>
          <a:xfrm>
            <a:off x="6281530" y="503715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117F3A9-16D8-4FEF-B80B-0C7B60CE7FE4}"/>
              </a:ext>
            </a:extLst>
          </p:cNvPr>
          <p:cNvSpPr/>
          <p:nvPr/>
        </p:nvSpPr>
        <p:spPr>
          <a:xfrm flipV="1">
            <a:off x="8151983" y="5018266"/>
            <a:ext cx="77608" cy="6460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768DBAC-3D81-4DA9-BD3F-BE734D786387}"/>
              </a:ext>
            </a:extLst>
          </p:cNvPr>
          <p:cNvSpPr/>
          <p:nvPr/>
        </p:nvSpPr>
        <p:spPr>
          <a:xfrm flipV="1">
            <a:off x="10049492" y="4985465"/>
            <a:ext cx="77608" cy="646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804FBFF-63CC-4E1E-A4BD-08A8A6CCCCF2}"/>
              </a:ext>
            </a:extLst>
          </p:cNvPr>
          <p:cNvSpPr/>
          <p:nvPr/>
        </p:nvSpPr>
        <p:spPr>
          <a:xfrm flipH="1">
            <a:off x="9106228" y="4985468"/>
            <a:ext cx="72589" cy="974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4143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423283" y="673898"/>
                <a:ext cx="8487071" cy="5717206"/>
              </a:xfrm>
              <a:prstGeom prst="rect">
                <a:avLst/>
              </a:prstGeom>
            </p:spPr>
            <p:txBody>
              <a:bodyPr wrap="square">
                <a:spAutoFit/>
              </a:bodyPr>
              <a:lstStyle/>
              <a:p>
                <a:pPr>
                  <a:lnSpc>
                    <a:spcPct val="107000"/>
                  </a:lnSpc>
                </a:pPr>
                <a:r>
                  <a:rPr lang="en-US" i="1" dirty="0">
                    <a:latin typeface="Times New Roman" panose="02020603050405020304" pitchFamily="18" charset="0"/>
                    <a:ea typeface="Calibri" panose="020F0502020204030204" pitchFamily="34" charset="0"/>
                    <a:cs typeface="Times New Roman" panose="02020603050405020304" pitchFamily="18" charset="0"/>
                  </a:rPr>
                  <a:t>A 1.5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Problem:	Determine whether x is in the sorted array A of n keys.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Inputs:	positive integer n, sorted (nondecreasing order) array of keys A indexed from 0 </a:t>
                </a: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n – 1, a key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Outputs: location, the location of key in A (0 if K is not in 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BinarySearch</a:t>
                </a:r>
                <a:r>
                  <a:rPr lang="en-US" dirty="0">
                    <a:effectLst/>
                    <a:latin typeface="Times New Roman" panose="02020603050405020304" pitchFamily="18" charset="0"/>
                    <a:ea typeface="Calibri" panose="020F0502020204030204" pitchFamily="34" charset="0"/>
                    <a:cs typeface="Times New Roman" panose="02020603050405020304" pitchFamily="18" charset="0"/>
                  </a:rPr>
                  <a:t>(A[0 .. n-1], 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//Implements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nonrecursive</a:t>
                </a:r>
                <a:r>
                  <a:rPr lang="en-US" dirty="0">
                    <a:effectLst/>
                    <a:latin typeface="Times New Roman" panose="02020603050405020304" pitchFamily="18" charset="0"/>
                    <a:ea typeface="Calibri" panose="020F0502020204030204" pitchFamily="34" charset="0"/>
                    <a:cs typeface="Times New Roman" panose="02020603050405020304" pitchFamily="18" charset="0"/>
                  </a:rPr>
                  <a:t> binary 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the comparator of K = A[m].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the number of item in array 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recurrence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T(n) = T(</a:t>
                </a:r>
                <a14:m>
                  <m:oMath xmlns:m="http://schemas.openxmlformats.org/officeDocument/2006/math">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8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800" i="1" baseline="-2500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 O(1). </a:t>
                </a:r>
              </a:p>
              <a:p>
                <a:pPr marL="800100" lvl="1" indent="-342900">
                  <a:lnSpc>
                    <a:spcPct val="107000"/>
                  </a:lnSpc>
                  <a:spcAft>
                    <a:spcPts val="600"/>
                  </a:spcAft>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running time of Binary search is O(log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423283" y="673898"/>
                <a:ext cx="8487071" cy="5717206"/>
              </a:xfrm>
              <a:prstGeom prst="rect">
                <a:avLst/>
              </a:prstGeom>
              <a:blipFill>
                <a:blip r:embed="rId2"/>
                <a:stretch>
                  <a:fillRect l="-790" t="-640" b="-138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FFAB72B0-A89F-41B0-976A-377D639E8030}"/>
              </a:ext>
            </a:extLst>
          </p:cNvPr>
          <p:cNvSpPr/>
          <p:nvPr/>
        </p:nvSpPr>
        <p:spPr>
          <a:xfrm>
            <a:off x="489283" y="5095987"/>
            <a:ext cx="657865" cy="31822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B75B4EF2-B9FA-4394-81E1-1ABCF5596A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71107">
            <a:off x="528103" y="4982943"/>
            <a:ext cx="614142" cy="44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399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5056" y="5077326"/>
            <a:ext cx="10807344" cy="167640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2795" y="466124"/>
                <a:ext cx="9702615" cy="6111097"/>
              </a:xfrm>
              <a:prstGeom prst="rect">
                <a:avLst/>
              </a:prstGeom>
            </p:spPr>
            <p:txBody>
              <a:bodyPr wrap="square">
                <a:spAutoFit/>
              </a:bodyPr>
              <a:lstStyle/>
              <a:p>
                <a:pPr>
                  <a:spcAft>
                    <a:spcPts val="1200"/>
                  </a:spcAft>
                </a:pPr>
                <a:r>
                  <a:rPr lang="en-US" sz="2200" i="1" dirty="0">
                    <a:latin typeface="Times New Roman" panose="02020603050405020304" pitchFamily="18" charset="0"/>
                    <a:ea typeface="Calibri" panose="020F0502020204030204" pitchFamily="34" charset="0"/>
                    <a:cs typeface="Times New Roman" panose="02020603050405020304" pitchFamily="18" charset="0"/>
                  </a:rPr>
                  <a:t>A 1.6  nth Fibonacci Term (Recursive)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Outputs:	fib1, the nth term of the Fibonacci sequence.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fib1(</a:t>
                </a:r>
                <a:r>
                  <a:rPr lang="en-US" sz="2200" b="1" spc="-100" dirty="0" err="1">
                    <a:effectLst/>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effectLst/>
                    <a:latin typeface="Consolas" panose="020B0609020204030204" pitchFamily="49" charset="0"/>
                    <a:ea typeface="Calibri" panose="020F0502020204030204" pitchFamily="34" charset="0"/>
                    <a:cs typeface="Times New Roman" panose="02020603050405020304" pitchFamily="18" charset="0"/>
                  </a:rPr>
                  <a:t>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if     (n &lt;= 1) </a:t>
                </a:r>
              </a:p>
              <a:p>
                <a:pPr marL="457200" marR="0" indent="45720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then 	return n;</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else </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		return fib1(n-1) </a:t>
                </a:r>
                <a:r>
                  <a:rPr lang="en-US" sz="2200" spc="-100" dirty="0">
                    <a:solidFill>
                      <a:srgbClr val="0000FF"/>
                    </a:solidFill>
                    <a:effectLst/>
                    <a:latin typeface="Consolas" panose="020B0609020204030204" pitchFamily="49" charset="0"/>
                    <a:ea typeface="Calibri" panose="020F0502020204030204" pitchFamily="34" charset="0"/>
                    <a:cs typeface="Times New Roman" panose="02020603050405020304" pitchFamily="18" charset="0"/>
                  </a:rPr>
                  <a:t>+ </a:t>
                </a:r>
                <a:r>
                  <a:rPr lang="en-US" sz="2200" spc="-100" dirty="0">
                    <a:effectLst/>
                    <a:latin typeface="Consolas" panose="020B0609020204030204" pitchFamily="49" charset="0"/>
                    <a:ea typeface="Calibri" panose="020F0502020204030204" pitchFamily="34" charset="0"/>
                    <a:cs typeface="Times New Roman" panose="02020603050405020304" pitchFamily="18" charset="0"/>
                  </a:rPr>
                  <a:t>fib1(n-2);</a:t>
                </a:r>
              </a:p>
              <a:p>
                <a:pPr marL="457200" marR="0"/>
                <a:r>
                  <a:rPr lang="en-US" sz="2200" spc="-100" dirty="0">
                    <a:effectLst/>
                    <a:latin typeface="Consolas" panose="020B0609020204030204" pitchFamily="49" charset="0"/>
                    <a:ea typeface="Calibri" panose="020F0502020204030204" pitchFamily="34" charset="0"/>
                    <a:cs typeface="Times New Roman" panose="02020603050405020304" pitchFamily="18" charset="0"/>
                  </a:rPr>
                  <a:t>}</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basic operation:  use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the fib1(n-1) + fib1(n-2);</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input size: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value of n. </a:t>
                </a:r>
                <a:r>
                  <a:rPr lang="en-US" sz="2200" strike="sng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number of binary digits for encoding n.</a:t>
                </a:r>
                <a:endParaRPr lang="en-US" sz="2200" strike="sngStrike"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Time Complexity for the fib1:  T(n) = T(n-1) + T(n-2) + 1</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r>
                      <a:rPr lang="en-US" sz="22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95" y="466124"/>
                <a:ext cx="9702615" cy="6111097"/>
              </a:xfrm>
              <a:prstGeom prst="rect">
                <a:avLst/>
              </a:prstGeom>
              <a:blipFill>
                <a:blip r:embed="rId2"/>
                <a:stretch>
                  <a:fillRect l="-817" t="-698" b="-997"/>
                </a:stretch>
              </a:blipFill>
            </p:spPr>
            <p:txBody>
              <a:bodyPr/>
              <a:lstStyle/>
              <a:p>
                <a:r>
                  <a:rPr lang="en-US">
                    <a:noFill/>
                  </a:rPr>
                  <a:t> </a:t>
                </a:r>
              </a:p>
            </p:txBody>
          </p:sp>
        </mc:Fallback>
      </mc:AlternateContent>
      <p:sp>
        <p:nvSpPr>
          <p:cNvPr id="4" name="TextBox 3"/>
          <p:cNvSpPr txBox="1"/>
          <p:nvPr/>
        </p:nvSpPr>
        <p:spPr>
          <a:xfrm>
            <a:off x="7715371" y="2122524"/>
            <a:ext cx="2494625" cy="646331"/>
          </a:xfrm>
          <a:prstGeom prst="rect">
            <a:avLst/>
          </a:prstGeom>
          <a:noFill/>
          <a:ln>
            <a:solidFill>
              <a:srgbClr val="0000FF"/>
            </a:solidFill>
          </a:ln>
        </p:spPr>
        <p:txBody>
          <a:bodyPr wrap="square" rtlCol="0">
            <a:spAutoFit/>
          </a:bodyPr>
          <a:lstStyle/>
          <a:p>
            <a:r>
              <a:rPr lang="en-US" dirty="0"/>
              <a:t>Fibonacci numbers:</a:t>
            </a:r>
          </a:p>
          <a:p>
            <a:r>
              <a:rPr lang="en-US" dirty="0"/>
              <a:t>0  1  1  2  3  5   8   13 … </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0574E94-DDED-4355-90AF-CB552985ADB1}"/>
                  </a:ext>
                </a:extLst>
              </p:cNvPr>
              <p:cNvSpPr/>
              <p:nvPr/>
            </p:nvSpPr>
            <p:spPr>
              <a:xfrm>
                <a:off x="6902441" y="2947415"/>
                <a:ext cx="3307555" cy="646331"/>
              </a:xfrm>
              <a:prstGeom prst="rect">
                <a:avLst/>
              </a:prstGeom>
              <a:ln>
                <a:solidFill>
                  <a:schemeClr val="accent1"/>
                </a:solidFill>
              </a:ln>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T(n-1) + T(n-2) + 1, n </a:t>
                </a:r>
                <a14:m>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oMath>
                </a14:m>
                <a:endPar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T(1) = 1</a:t>
                </a:r>
                <a:r>
                  <a:rPr lang="en-US"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mc:Choice>
        <mc:Fallback xmlns="">
          <p:sp>
            <p:nvSpPr>
              <p:cNvPr id="6" name="Rectangle 5">
                <a:extLst>
                  <a:ext uri="{FF2B5EF4-FFF2-40B4-BE49-F238E27FC236}">
                    <a16:creationId xmlns:a16="http://schemas.microsoft.com/office/drawing/2014/main" id="{70574E94-DDED-4355-90AF-CB552985ADB1}"/>
                  </a:ext>
                </a:extLst>
              </p:cNvPr>
              <p:cNvSpPr>
                <a:spLocks noRot="1" noChangeAspect="1" noMove="1" noResize="1" noEditPoints="1" noAdjustHandles="1" noChangeArrowheads="1" noChangeShapeType="1" noTextEdit="1"/>
              </p:cNvSpPr>
              <p:nvPr/>
            </p:nvSpPr>
            <p:spPr>
              <a:xfrm>
                <a:off x="6902441" y="2947415"/>
                <a:ext cx="3307555" cy="646331"/>
              </a:xfrm>
              <a:prstGeom prst="rect">
                <a:avLst/>
              </a:prstGeom>
              <a:blipFill>
                <a:blip r:embed="rId3"/>
                <a:stretch>
                  <a:fillRect l="-1284" t="-3670" b="-11009"/>
                </a:stretch>
              </a:blipFill>
              <a:ln>
                <a:solidFill>
                  <a:schemeClr val="accent1"/>
                </a:solidFill>
              </a:ln>
            </p:spPr>
            <p:txBody>
              <a:bodyPr/>
              <a:lstStyle/>
              <a:p>
                <a:r>
                  <a:rPr lang="en-US">
                    <a:noFill/>
                  </a:rPr>
                  <a:t> </a:t>
                </a:r>
              </a:p>
            </p:txBody>
          </p:sp>
        </mc:Fallback>
      </mc:AlternateContent>
      <p:sp>
        <p:nvSpPr>
          <p:cNvPr id="3" name="TextBox 2"/>
          <p:cNvSpPr txBox="1"/>
          <p:nvPr/>
        </p:nvSpPr>
        <p:spPr>
          <a:xfrm>
            <a:off x="9597189" y="5085347"/>
            <a:ext cx="1796716" cy="369332"/>
          </a:xfrm>
          <a:prstGeom prst="rect">
            <a:avLst/>
          </a:prstGeom>
          <a:noFill/>
        </p:spPr>
        <p:txBody>
          <a:bodyPr wrap="square" rtlCol="0">
            <a:spAutoFit/>
          </a:bodyPr>
          <a:lstStyle/>
          <a:p>
            <a:r>
              <a:rPr lang="en-US" dirty="0">
                <a:solidFill>
                  <a:srgbClr val="FF0000"/>
                </a:solidFill>
              </a:rPr>
              <a:t>A serious error!</a:t>
            </a:r>
          </a:p>
        </p:txBody>
      </p:sp>
      <p:cxnSp>
        <p:nvCxnSpPr>
          <p:cNvPr id="7" name="Straight Arrow Connector 6"/>
          <p:cNvCxnSpPr/>
          <p:nvPr/>
        </p:nvCxnSpPr>
        <p:spPr>
          <a:xfrm flipH="1">
            <a:off x="10209996" y="5454316"/>
            <a:ext cx="285551" cy="3208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5919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5519" y="595414"/>
            <a:ext cx="9144000" cy="5966377"/>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fib2(</a:t>
            </a:r>
            <a:r>
              <a:rPr lang="en-US" sz="2200" b="1"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b="1" spc="-100" dirty="0">
                <a:latin typeface="Consolas" panose="020B0609020204030204" pitchFamily="49" charset="0"/>
                <a:ea typeface="Calibri" panose="020F0502020204030204" pitchFamily="34" charset="0"/>
                <a:cs typeface="Times New Roman" panose="02020603050405020304" pitchFamily="18" charset="0"/>
              </a:rPr>
              <a:t> 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index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int</a:t>
            </a:r>
            <a:r>
              <a:rPr lang="en-US" sz="2200" spc="-100" dirty="0">
                <a:latin typeface="Consolas" panose="020B0609020204030204" pitchFamily="49" charset="0"/>
                <a:ea typeface="Calibri" panose="020F0502020204030204" pitchFamily="34" charset="0"/>
                <a:cs typeface="Times New Roman" panose="02020603050405020304" pitchFamily="18" charset="0"/>
              </a:rPr>
              <a:t> f[0 .. n];</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f[0] = 0;</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if (n &gt; 0) {</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f[1] = 1;</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 n;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p>
          <a:p>
            <a:pPr marL="914400" marR="0">
              <a:spcBef>
                <a:spcPts val="0"/>
              </a:spcBef>
              <a:tabLst>
                <a:tab pos="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forLoop</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//end of if</a:t>
            </a:r>
          </a:p>
          <a:p>
            <a:pPr marL="9144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return f[n];</a:t>
            </a:r>
          </a:p>
          <a:p>
            <a:pPr marL="457200" marR="0">
              <a:spcBef>
                <a:spcPts val="0"/>
              </a:spcBef>
              <a:tabLst>
                <a:tab pos="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0C88C771-ABAA-4EFC-B48C-5004A01A4CF9}"/>
              </a:ext>
            </a:extLst>
          </p:cNvPr>
          <p:cNvSpPr/>
          <p:nvPr/>
        </p:nvSpPr>
        <p:spPr>
          <a:xfrm>
            <a:off x="738775" y="406617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42351BCC-D1BA-412B-950A-852894EB59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72125" y="4066177"/>
            <a:ext cx="415290" cy="389433"/>
          </a:xfrm>
          <a:prstGeom prst="rect">
            <a:avLst/>
          </a:prstGeom>
          <a:noFill/>
        </p:spPr>
      </p:pic>
      <p:sp>
        <p:nvSpPr>
          <p:cNvPr id="3" name="Rectangle 2">
            <a:extLst>
              <a:ext uri="{FF2B5EF4-FFF2-40B4-BE49-F238E27FC236}">
                <a16:creationId xmlns:a16="http://schemas.microsoft.com/office/drawing/2014/main" id="{AA473155-2723-4ECB-B88B-6F2A458CF74C}"/>
              </a:ext>
            </a:extLst>
          </p:cNvPr>
          <p:cNvSpPr/>
          <p:nvPr/>
        </p:nvSpPr>
        <p:spPr>
          <a:xfrm>
            <a:off x="5018061" y="3058128"/>
            <a:ext cx="6307666" cy="108029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a:spAutoFit/>
          </a:bodyPr>
          <a:lstStyle/>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The input size:  the value of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p>
          <a:p>
            <a:pPr marL="285750" indent="-285750">
              <a:lnSpc>
                <a:spcPct val="107000"/>
              </a:lnSpc>
              <a:buFont typeface="Courier New" panose="02070309020205020404" pitchFamily="49" charset="0"/>
              <a:buChar char="o"/>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Time Complexity is linear in n. </a:t>
            </a:r>
            <a:endParaRPr lang="en-US" sz="2000" dirty="0"/>
          </a:p>
        </p:txBody>
      </p:sp>
    </p:spTree>
    <p:extLst>
      <p:ext uri="{BB962C8B-B14F-4D97-AF65-F5344CB8AC3E}">
        <p14:creationId xmlns:p14="http://schemas.microsoft.com/office/powerpoint/2010/main" val="38960446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2211" y="5502442"/>
            <a:ext cx="10101819"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79664" y="877169"/>
            <a:ext cx="8261319" cy="5841343"/>
          </a:xfrm>
          <a:prstGeom prst="rect">
            <a:avLst/>
          </a:prstGeom>
        </p:spPr>
        <p:txBody>
          <a:bodyPr wrap="square">
            <a:spAutoFit/>
          </a:bodyPr>
          <a:lstStyle/>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A 1.7  nth Fibonacci Term (Iterative)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Problem:	Determine the nth term in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Inputs: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Outputs:	fib2, the nth term of the Fibonacci sequence.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fib2(</a:t>
            </a:r>
            <a:r>
              <a:rPr lang="en-US" sz="2200" dirty="0" err="1">
                <a:latin typeface="Times New Roman" panose="02020603050405020304" pitchFamily="18" charset="0"/>
                <a:ea typeface="Calibri" panose="020F0502020204030204" pitchFamily="34" charset="0"/>
                <a:cs typeface="Times New Roman" panose="02020603050405020304" pitchFamily="18" charset="0"/>
              </a:rPr>
              <a:t>int</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Time complexity: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basic operation: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 in the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 f[</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input size: the value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2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the number of binary digits for encoding 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computer steps used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inner loop consists of a single computer step and is executed n -1 times.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From exponential we are down to polynomial, a high breakthrough in running time.</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56713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4E91A1-48AD-42A3-9D84-1F073DC56CEB}"/>
              </a:ext>
            </a:extLst>
          </p:cNvPr>
          <p:cNvSpPr/>
          <p:nvPr/>
        </p:nvSpPr>
        <p:spPr>
          <a:xfrm>
            <a:off x="3152503" y="3206876"/>
            <a:ext cx="4972595" cy="584775"/>
          </a:xfrm>
          <a:prstGeom prst="rect">
            <a:avLst/>
          </a:prstGeom>
        </p:spPr>
        <p:txBody>
          <a:bodyPr wrap="square">
            <a:spAutoFit/>
          </a:bodyPr>
          <a:lstStyle/>
          <a:p>
            <a:r>
              <a:rPr lang="en-US" sz="3200" dirty="0">
                <a:solidFill>
                  <a:srgbClr val="0033CC"/>
                </a:solidFill>
                <a:ea typeface="Calibri" panose="020F0502020204030204" pitchFamily="34" charset="0"/>
                <a:cs typeface="Times New Roman" panose="02020603050405020304" pitchFamily="18" charset="0"/>
              </a:rPr>
              <a:t>Compute Fibonacci Numbers</a:t>
            </a:r>
            <a:endParaRPr lang="en-US" sz="3200" dirty="0"/>
          </a:p>
        </p:txBody>
      </p:sp>
    </p:spTree>
    <p:extLst>
      <p:ext uri="{BB962C8B-B14F-4D97-AF65-F5344CB8AC3E}">
        <p14:creationId xmlns:p14="http://schemas.microsoft.com/office/powerpoint/2010/main" val="7597112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10685" y="1026399"/>
                <a:ext cx="9169167" cy="5366405"/>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natural numbers is the set  {1, 2, …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whole numbers is the set {0, 1, 2,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integers is the set  { …, -2, -1, 0, 1, 2,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negative integers is the set { …, -3, -2, -1.}.</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positive integers is the set {1, 2, 3, ….}.</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rational numbers is the set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𝑏</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 and b are integers and b ≠ 0}.  e.g.,</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smtClean="0">
                            <a:effectLst/>
                            <a:latin typeface="Cambria Math" panose="02040503050406030204" pitchFamily="18" charset="0"/>
                            <a:ea typeface="Calibri" panose="020F0502020204030204" pitchFamily="34" charset="0"/>
                            <a:cs typeface="Times New Roman" panose="02020603050405020304" pitchFamily="18" charset="0"/>
                          </a:rPr>
                          <m:t>4</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𝑡𝑒𝑟𝑚𝑖𝑛𝑎𝑡𝑒𝑠</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𝑜𝑟</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𝑒𝑛𝑑𝑠</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oMath>
                </a14:m>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endParaRPr lang="en-US" sz="2200" i="1" dirty="0">
                  <a:effectLst/>
                  <a:latin typeface="Cambria Math" panose="02040503050406030204" pitchFamily="18"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𝑑𝑒𝑐𝑖𝑚𝑎𝑙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𝑟𝑒𝑝𝑒𝑎𝑡𝑠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𝑖𝑛</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𝑝𝑎𝑡𝑡𝑒𝑟𝑛</m:t>
                        </m:r>
                      </m:e>
                    </m:d>
                    <m:r>
                      <a:rPr lang="en-US" sz="20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𝑎𝑟𝑒</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𝑟𝑎𝑡𝑖𝑜𝑛𝑎𝑙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𝑛𝑢𝑚𝑏𝑒𝑟𝑠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0685" y="1026399"/>
                <a:ext cx="9169167" cy="5366405"/>
              </a:xfrm>
              <a:prstGeom prst="rect">
                <a:avLst/>
              </a:prstGeom>
              <a:blipFill>
                <a:blip r:embed="rId2"/>
                <a:stretch>
                  <a:fillRect l="-997" t="-795"/>
                </a:stretch>
              </a:blipFill>
            </p:spPr>
            <p:txBody>
              <a:bodyPr/>
              <a:lstStyle/>
              <a:p>
                <a:r>
                  <a:rPr lang="en-US">
                    <a:noFill/>
                  </a:rPr>
                  <a:t> </a:t>
                </a:r>
              </a:p>
            </p:txBody>
          </p:sp>
        </mc:Fallback>
      </mc:AlternateContent>
    </p:spTree>
    <p:extLst>
      <p:ext uri="{BB962C8B-B14F-4D97-AF65-F5344CB8AC3E}">
        <p14:creationId xmlns:p14="http://schemas.microsoft.com/office/powerpoint/2010/main" val="5717866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32897" y="1534851"/>
                <a:ext cx="8495172" cy="4187172"/>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About Numbers</a:t>
                </a:r>
                <a:endParaRPr lang="en-US" sz="28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set of irrational numbers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is the set of numbers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cannot be expressed as a quotient of integers.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=1.414213562…,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200" i="1">
                        <a:effectLst/>
                        <a:latin typeface="Cambria Math" panose="02040503050406030204" pitchFamily="18" charset="0"/>
                        <a:ea typeface="Calibri" panose="020F0502020204030204" pitchFamily="34" charset="0"/>
                        <a:cs typeface="Times New Roman" panose="02020603050405020304" pitchFamily="18" charset="0"/>
                      </a:rPr>
                      <m:t>=3.141592653…</m:t>
                    </m:r>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are irrational numbers because they are decimal number which does not terminate or repeat in a pattern).</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set of real numbers is {all numbers that correspond to points on the number line}</a:t>
                </a:r>
              </a:p>
              <a:p>
                <a:pPr>
                  <a:lnSpc>
                    <a:spcPct val="107000"/>
                  </a:lnSpc>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2897" y="1534851"/>
                <a:ext cx="8495172" cy="4187172"/>
              </a:xfrm>
              <a:prstGeom prst="rect">
                <a:avLst/>
              </a:prstGeom>
              <a:blipFill>
                <a:blip r:embed="rId2"/>
                <a:stretch>
                  <a:fillRect l="-1508" t="-1310"/>
                </a:stretch>
              </a:blipFill>
            </p:spPr>
            <p:txBody>
              <a:bodyPr/>
              <a:lstStyle/>
              <a:p>
                <a:r>
                  <a:rPr lang="en-US">
                    <a:noFill/>
                  </a:rPr>
                  <a:t> </a:t>
                </a:r>
              </a:p>
            </p:txBody>
          </p:sp>
        </mc:Fallback>
      </mc:AlternateContent>
    </p:spTree>
    <p:extLst>
      <p:ext uri="{BB962C8B-B14F-4D97-AF65-F5344CB8AC3E}">
        <p14:creationId xmlns:p14="http://schemas.microsoft.com/office/powerpoint/2010/main" val="3680305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273" y="2323017"/>
            <a:ext cx="7998465" cy="2990562"/>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About Numbers</a:t>
            </a:r>
            <a:endParaRPr lang="en-US" sz="2400" dirty="0">
              <a:effectLst/>
              <a:ea typeface="Calibri" panose="020F0502020204030204" pitchFamily="34" charset="0"/>
              <a:cs typeface="Times New Roman" panose="02020603050405020304" pitchFamily="18" charset="0"/>
            </a:endParaRPr>
          </a:p>
          <a:p>
            <a:pPr>
              <a:lnSpc>
                <a:spcPct val="107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Common Sets of Numbers</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Real Numbers (Irrational Numbers, Rational Numbers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Noninteger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Rational Numbers, Integers( Negative Integers, Whole Numbers (Zero, Natural Numbers or Positive Integers) ) )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Note: Signed numbers are negative numbers and positive numbers.</a:t>
            </a:r>
          </a:p>
        </p:txBody>
      </p:sp>
    </p:spTree>
    <p:extLst>
      <p:ext uri="{BB962C8B-B14F-4D97-AF65-F5344CB8AC3E}">
        <p14:creationId xmlns:p14="http://schemas.microsoft.com/office/powerpoint/2010/main" val="21591695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9697" y="709572"/>
            <a:ext cx="9169167" cy="5870966"/>
          </a:xfrm>
          <a:prstGeom prst="rect">
            <a:avLst/>
          </a:prstGeom>
        </p:spPr>
        <p:txBody>
          <a:bodyPr wrap="square">
            <a:spAutoFit/>
          </a:bodyPr>
          <a:lstStyle/>
          <a:p>
            <a:pPr>
              <a:lnSpc>
                <a:spcPct val="107000"/>
              </a:lnSpc>
            </a:pPr>
            <a:r>
              <a:rPr lang="en-US" sz="2400" dirty="0">
                <a:ea typeface="Calibri" panose="020F0502020204030204" pitchFamily="34" charset="0"/>
                <a:cs typeface="Times New Roman" panose="02020603050405020304" pitchFamily="18" charset="0"/>
              </a:rPr>
              <a:t>The Fibonacci  Sequence</a:t>
            </a:r>
          </a:p>
          <a:p>
            <a:pPr>
              <a:lnSpc>
                <a:spcPct val="107000"/>
              </a:lnSpc>
            </a:pPr>
            <a:r>
              <a:rPr lang="en-US" sz="2200" i="1" dirty="0">
                <a:latin typeface="Times New Roman" panose="02020603050405020304" pitchFamily="18" charset="0"/>
                <a:ea typeface="Calibri" panose="020F0502020204030204" pitchFamily="34" charset="0"/>
                <a:cs typeface="Times New Roman" panose="02020603050405020304" pitchFamily="18" charset="0"/>
              </a:rPr>
              <a:t>History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Around AD 600, the decimal system invented the decimal system using only 10 symbols for quantitative reasoning. Large numbers could be written down compactly, and arithmetic could be done efficiently. Al Khwarizmi, who lived in Baghdad, laid out the basic methods for adding, multiplying and dividing numbers, even extracting square roots and calculating digits of π. These procedures were precise, unambiguous, mechanical, efficient, correct – in short, they were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a:t>
            </a:r>
          </a:p>
          <a:p>
            <a:pPr marL="342900"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This decimal positional system and its numerical algorithms have played an enormous role in Western civilization. They enabled science and technology; they accelerated industry and commerce. And when, much later, the computer was finally designed, it explicitly embodied the positional system in its bits and words and arithmetic unit. Scientists then got busy developing more and more complex algorithms for all kinds of problems and inventing novel applications -- ultimately changing the world.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215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719" y="3462504"/>
            <a:ext cx="11045640" cy="2834022"/>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89909" y="1532710"/>
                <a:ext cx="8120742" cy="4693593"/>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In computer science, </a:t>
                </a:r>
                <a:endParaRPr lang="en-US" sz="2400" dirty="0">
                  <a:solidFill>
                    <a:srgbClr val="0000FF"/>
                  </a:solidFill>
                  <a:latin typeface="Times New Roman" panose="02020603050405020304" pitchFamily="18" charset="0"/>
                  <a:cs typeface="Times New Roman" panose="02020603050405020304" pitchFamily="18" charset="0"/>
                </a:endParaRPr>
              </a:p>
              <a:p>
                <a:pPr marL="919163" lvl="1"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problem is </a:t>
                </a:r>
                <a:r>
                  <a:rPr lang="en-US" sz="2400" dirty="0">
                    <a:solidFill>
                      <a:srgbClr val="0000FF"/>
                    </a:solidFill>
                    <a:latin typeface="Times New Roman" panose="02020603050405020304" pitchFamily="18" charset="0"/>
                    <a:cs typeface="Times New Roman" panose="02020603050405020304" pitchFamily="18" charset="0"/>
                  </a:rPr>
                  <a:t>intractable </a:t>
                </a:r>
                <a:r>
                  <a:rPr lang="en-US" sz="2400" dirty="0">
                    <a:latin typeface="Times New Roman" panose="02020603050405020304" pitchFamily="18" charset="0"/>
                    <a:cs typeface="Times New Roman" panose="02020603050405020304" pitchFamily="18" charset="0"/>
                  </a:rPr>
                  <a:t>if a computer has difficulty solving it. </a:t>
                </a:r>
              </a:p>
              <a:p>
                <a:pPr>
                  <a:spcAft>
                    <a:spcPts val="1200"/>
                  </a:spcAft>
                </a:pPr>
                <a:r>
                  <a:rPr lang="en-US" sz="2400" dirty="0">
                    <a:latin typeface="Times New Roman" panose="02020603050405020304" pitchFamily="18" charset="0"/>
                    <a:cs typeface="Times New Roman" panose="02020603050405020304" pitchFamily="18" charset="0"/>
                  </a:rPr>
                  <a:t>To be more concrete, </a:t>
                </a:r>
              </a:p>
              <a:p>
                <a:pPr marL="914400" indent="-45561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polynomial-time algorithm </a:t>
                </a:r>
                <a:r>
                  <a:rPr lang="en-US" sz="2400" dirty="0">
                    <a:latin typeface="Times New Roman" panose="02020603050405020304" pitchFamily="18" charset="0"/>
                    <a:cs typeface="Times New Roman" panose="02020603050405020304" pitchFamily="18" charset="0"/>
                  </a:rPr>
                  <a:t>is its worst-case time complexity is bounded above by a polynomial function p(n) of its input size n. i.e., T(n)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O(p(n)).</a:t>
                </a:r>
              </a:p>
              <a:p>
                <a:pPr marL="914400" indent="-4572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problem is called </a:t>
                </a:r>
                <a:r>
                  <a:rPr lang="en-US" sz="2400" dirty="0">
                    <a:solidFill>
                      <a:srgbClr val="0000FF"/>
                    </a:solidFill>
                    <a:latin typeface="Times New Roman" panose="02020603050405020304" pitchFamily="18" charset="0"/>
                    <a:cs typeface="Times New Roman" panose="02020603050405020304" pitchFamily="18" charset="0"/>
                  </a:rPr>
                  <a:t>intractable</a:t>
                </a:r>
                <a:r>
                  <a:rPr lang="en-US" sz="2400" dirty="0">
                    <a:latin typeface="Times New Roman" panose="02020603050405020304" pitchFamily="18" charset="0"/>
                    <a:cs typeface="Times New Roman" panose="02020603050405020304" pitchFamily="18" charset="0"/>
                  </a:rPr>
                  <a:t> if it is </a:t>
                </a:r>
                <a:r>
                  <a:rPr lang="en-US" sz="2400" dirty="0">
                    <a:solidFill>
                      <a:srgbClr val="0000FF"/>
                    </a:solidFill>
                    <a:latin typeface="Times New Roman" panose="02020603050405020304" pitchFamily="18" charset="0"/>
                    <a:cs typeface="Times New Roman" panose="02020603050405020304" pitchFamily="18" charset="0"/>
                  </a:rPr>
                  <a:t>impossible to solve </a:t>
                </a:r>
                <a:r>
                  <a:rPr lang="en-US" sz="2400" dirty="0">
                    <a:latin typeface="Times New Roman" panose="02020603050405020304" pitchFamily="18" charset="0"/>
                    <a:cs typeface="Times New Roman" panose="02020603050405020304" pitchFamily="18" charset="0"/>
                  </a:rPr>
                  <a:t>it with a polynomial-time algorithm.</a:t>
                </a: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89909" y="1532710"/>
                <a:ext cx="8120742" cy="4693593"/>
              </a:xfrm>
              <a:prstGeom prst="rect">
                <a:avLst/>
              </a:prstGeom>
              <a:blipFill>
                <a:blip r:embed="rId2"/>
                <a:stretch>
                  <a:fillRect l="-1500" t="-1169" r="-1125" b="-207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325190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5835" y="3067628"/>
            <a:ext cx="10720943" cy="205782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84851" y="113931"/>
            <a:ext cx="9076888" cy="6661375"/>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Al Khwarizmi’s work could not have gained a foothold in the West were it not for the efforts of one man: the 13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2200" dirty="0">
                <a:latin typeface="Times New Roman" panose="02020603050405020304" pitchFamily="18" charset="0"/>
                <a:ea typeface="Calibri" panose="020F0502020204030204" pitchFamily="34" charset="0"/>
                <a:cs typeface="Times New Roman" panose="02020603050405020304" pitchFamily="18" charset="0"/>
              </a:rPr>
              <a:t> century Italian Mathematician Leonardo Fibonacci, who used the positional system to develop his famous sequence of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1, 1, 2, 3, 5, 8, 13, 21, 34,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Each is the sum of its two immediate predecessors.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ormally, the Fibonacci numbers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generated by the simple rule: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&gt;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if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0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No other sequence of numbers has been studied as extensively, or applied to more fields: biology, demography, art, architecture, music, to name just a few.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numbers and</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powers of 2 are computer science’s favorite sequence</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Left Brace 2"/>
          <p:cNvSpPr/>
          <p:nvPr/>
        </p:nvSpPr>
        <p:spPr>
          <a:xfrm>
            <a:off x="4106609" y="3876119"/>
            <a:ext cx="154998" cy="913995"/>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2652559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9707" y="906379"/>
            <a:ext cx="10820398" cy="177265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45421" y="987815"/>
            <a:ext cx="8841997" cy="5600829"/>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Fibonacci numbers grow almost as fast as the powers of 2: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over a million, and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100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already 21 digits long!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general,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0.694n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400" dirty="0"/>
          </a:p>
          <a:p>
            <a:pPr>
              <a:lnSpc>
                <a:spcPct val="107000"/>
              </a:lnSpc>
            </a:pPr>
            <a:r>
              <a:rPr lang="en-US" sz="2400" dirty="0">
                <a:latin typeface="Times New Roman" panose="02020603050405020304" pitchFamily="18" charset="0"/>
                <a:cs typeface="Times New Roman" panose="02020603050405020304" pitchFamily="18" charset="0"/>
              </a:rPr>
              <a:t>But </a:t>
            </a:r>
            <a:r>
              <a:rPr lang="en-US" sz="2400" dirty="0">
                <a:solidFill>
                  <a:srgbClr val="3404BC"/>
                </a:solidFill>
                <a:latin typeface="Times New Roman" panose="02020603050405020304" pitchFamily="18" charset="0"/>
                <a:cs typeface="Times New Roman" panose="02020603050405020304" pitchFamily="18" charset="0"/>
              </a:rPr>
              <a:t>what is the precise value of F</a:t>
            </a:r>
            <a:r>
              <a:rPr lang="en-US" sz="2400" baseline="-25000" dirty="0">
                <a:solidFill>
                  <a:srgbClr val="3404BC"/>
                </a:solidFill>
                <a:latin typeface="Times New Roman" panose="02020603050405020304" pitchFamily="18" charset="0"/>
                <a:cs typeface="Times New Roman" panose="02020603050405020304" pitchFamily="18" charset="0"/>
              </a:rPr>
              <a:t>100</a:t>
            </a:r>
            <a:r>
              <a:rPr lang="en-US" sz="2400" dirty="0">
                <a:solidFill>
                  <a:srgbClr val="3404BC"/>
                </a:solidFill>
                <a:latin typeface="Times New Roman" panose="02020603050405020304" pitchFamily="18" charset="0"/>
                <a:cs typeface="Times New Roman" panose="02020603050405020304" pitchFamily="18" charset="0"/>
              </a:rPr>
              <a:t> or of F</a:t>
            </a:r>
            <a:r>
              <a:rPr lang="en-US" sz="2400" baseline="-25000" dirty="0">
                <a:solidFill>
                  <a:srgbClr val="3404BC"/>
                </a:solidFill>
                <a:latin typeface="Times New Roman" panose="02020603050405020304" pitchFamily="18" charset="0"/>
                <a:cs typeface="Times New Roman" panose="02020603050405020304" pitchFamily="18" charset="0"/>
              </a:rPr>
              <a:t>200</a:t>
            </a:r>
            <a:r>
              <a:rPr lang="en-US" sz="2400" dirty="0">
                <a:solidFill>
                  <a:srgbClr val="3404BC"/>
                </a:solidFill>
                <a:latin typeface="Times New Roman" panose="02020603050405020304" pitchFamily="18" charset="0"/>
                <a:cs typeface="Times New Roman" panose="02020603050405020304" pitchFamily="18" charset="0"/>
              </a:rPr>
              <a:t> ? </a:t>
            </a:r>
          </a:p>
          <a:p>
            <a:pPr marL="461963" indent="-461963">
              <a:lnSpc>
                <a:spcPct val="107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an algorithm for computing the nth Fibonacci number.</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508326" y="3849189"/>
            <a:ext cx="4331785" cy="2490252"/>
          </a:xfrm>
          <a:prstGeom prst="rect">
            <a:avLst/>
          </a:prstGeom>
          <a:noFill/>
          <a:ln>
            <a:noFill/>
          </a:ln>
        </p:spPr>
      </p:pic>
    </p:spTree>
    <p:extLst>
      <p:ext uri="{BB962C8B-B14F-4D97-AF65-F5344CB8AC3E}">
        <p14:creationId xmlns:p14="http://schemas.microsoft.com/office/powerpoint/2010/main" val="31684692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6064" y="2342147"/>
            <a:ext cx="11036968" cy="194109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1964" y="989250"/>
            <a:ext cx="9362114" cy="5245154"/>
          </a:xfrm>
          <a:prstGeom prst="rect">
            <a:avLst/>
          </a:prstGeom>
        </p:spPr>
        <p:txBody>
          <a:bodyPr wrap="square">
            <a:spAutoFit/>
          </a:bodyPr>
          <a:lstStyle/>
          <a:p>
            <a:pPr>
              <a:lnSpc>
                <a:spcPct val="107000"/>
              </a:lnSpc>
            </a:pPr>
            <a:r>
              <a:rPr lang="en-US" sz="2800" i="1" dirty="0">
                <a:solidFill>
                  <a:srgbClr val="0033CC"/>
                </a:solidFill>
                <a:ea typeface="Calibri" panose="020F0502020204030204" pitchFamily="34" charset="0"/>
                <a:cs typeface="Times New Roman" panose="02020603050405020304" pitchFamily="18" charset="0"/>
              </a:rPr>
              <a:t>An exponential algorithm</a:t>
            </a:r>
            <a:endParaRPr lang="en-US" sz="2800" dirty="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for implementing the recursive definition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is: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 </a:t>
            </a:r>
            <a:r>
              <a:rPr lang="en-US" sz="2200" dirty="0">
                <a:solidFill>
                  <a:srgbClr val="0033CC"/>
                </a:solidFill>
                <a:ea typeface="Calibri" panose="020F0502020204030204" pitchFamily="34" charset="0"/>
                <a:cs typeface="Times New Roman" panose="02020603050405020304" pitchFamily="18" charset="0"/>
              </a:rPr>
              <a:t>function   fib1(n)</a:t>
            </a:r>
            <a:endParaRPr lang="en-US" sz="2200" dirty="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Whenever we have an algorithm, there are three questions we always ask about it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 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6916213" y="2507535"/>
            <a:ext cx="3997865" cy="1969770"/>
          </a:xfrm>
          <a:prstGeom prst="rect">
            <a:avLst/>
          </a:prstGeom>
          <a:noFill/>
          <a:ln>
            <a:solidFill>
              <a:srgbClr val="0000FF"/>
            </a:solidFill>
          </a:ln>
        </p:spPr>
        <p:txBody>
          <a:bodyPr wrap="square" rtlCol="0">
            <a:spAutoFit/>
          </a:bodyPr>
          <a:lstStyle/>
          <a:p>
            <a:pPr marR="0"/>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fib1(</a:t>
            </a:r>
            <a:r>
              <a:rPr lang="en-US" sz="2200" dirty="0" err="1">
                <a:ea typeface="Calibri" panose="020F0502020204030204" pitchFamily="34" charset="0"/>
                <a:cs typeface="Times New Roman" panose="02020603050405020304" pitchFamily="18" charset="0"/>
              </a:rPr>
              <a:t>int</a:t>
            </a:r>
            <a:r>
              <a:rPr lang="en-US" sz="2200" dirty="0">
                <a:ea typeface="Calibri" panose="020F0502020204030204" pitchFamily="34" charset="0"/>
                <a:cs typeface="Times New Roman" panose="02020603050405020304" pitchFamily="18" charset="0"/>
              </a:rPr>
              <a:t> n)</a:t>
            </a: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5460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7937" y="4154905"/>
            <a:ext cx="10363199" cy="61762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2092214" y="1464808"/>
            <a:ext cx="8366779" cy="4893647"/>
          </a:xfrm>
          <a:prstGeom prst="rect">
            <a:avLst/>
          </a:prstGeom>
        </p:spPr>
        <p:txBody>
          <a:bodyPr wrap="square">
            <a:spAutoFit/>
          </a:bodyPr>
          <a:lstStyle/>
          <a:p>
            <a:pPr>
              <a:spcAft>
                <a:spcPts val="12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There are three questions we always ask about an algorithm: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much time does it take, as a function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1200"/>
              </a:spcAft>
              <a:buFont typeface="+mj-lt"/>
              <a:buAutoNum type="arabicPeriod"/>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And can we do better?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first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is moot</a:t>
            </a:r>
            <a:r>
              <a:rPr lang="en-US" sz="2200" dirty="0">
                <a:latin typeface="Times New Roman" panose="02020603050405020304" pitchFamily="18" charset="0"/>
                <a:ea typeface="Calibri" panose="020F0502020204030204" pitchFamily="34" charset="0"/>
                <a:cs typeface="Times New Roman" panose="02020603050405020304" pitchFamily="18" charset="0"/>
              </a:rPr>
              <a:t>, as t</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he algorithm is precisely Fibonacci’s definition on F</a:t>
            </a:r>
            <a:r>
              <a:rPr lang="en-US" sz="22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the </a:t>
            </a:r>
            <a:r>
              <a:rPr lang="en-US" sz="22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second question</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algorithm is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extremely inefficient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use this algorithm to compute fib1(5). </a:t>
            </a:r>
          </a:p>
          <a:p>
            <a:pPr marL="1376363" lvl="2" indent="-461963">
              <a:spcAft>
                <a:spcPts val="12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gives the recursion tree corresponding to the algorithm </a:t>
            </a:r>
            <a:r>
              <a:rPr lang="en-US" sz="2200" dirty="0">
                <a:ea typeface="Calibri" panose="020F0502020204030204" pitchFamily="34" charset="0"/>
                <a:cs typeface="Times New Roman" panose="02020603050405020304" pitchFamily="18" charset="0"/>
              </a:rPr>
              <a:t>int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when computing the fifth Fibonacci term.</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614488" y="2423808"/>
            <a:ext cx="413122" cy="241015"/>
          </a:xfrm>
          <a:prstGeom prst="cloudCallout">
            <a:avLst>
              <a:gd name="adj1" fmla="val 45483"/>
              <a:gd name="adj2" fmla="val 157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CCD70178-E258-4D8B-AD22-C47B8EA85FD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4488" y="2224548"/>
            <a:ext cx="413123" cy="402003"/>
          </a:xfrm>
          <a:prstGeom prst="rect">
            <a:avLst/>
          </a:prstGeom>
          <a:noFill/>
        </p:spPr>
      </p:pic>
    </p:spTree>
    <p:extLst>
      <p:ext uri="{BB962C8B-B14F-4D97-AF65-F5344CB8AC3E}">
        <p14:creationId xmlns:p14="http://schemas.microsoft.com/office/powerpoint/2010/main" val="2923787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8"/>
          <p:cNvSpPr txBox="1">
            <a:spLocks noChangeArrowheads="1"/>
          </p:cNvSpPr>
          <p:nvPr/>
        </p:nvSpPr>
        <p:spPr bwMode="auto">
          <a:xfrm>
            <a:off x="6573023" y="1105041"/>
            <a:ext cx="760413" cy="376237"/>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fib1(5)</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 name="Text Box 119"/>
          <p:cNvSpPr txBox="1">
            <a:spLocks noChangeArrowheads="1"/>
          </p:cNvSpPr>
          <p:nvPr/>
        </p:nvSpPr>
        <p:spPr bwMode="auto">
          <a:xfrm>
            <a:off x="4998824" y="215236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 name="Text Box 120"/>
          <p:cNvSpPr txBox="1">
            <a:spLocks noChangeArrowheads="1"/>
          </p:cNvSpPr>
          <p:nvPr/>
        </p:nvSpPr>
        <p:spPr bwMode="auto">
          <a:xfrm>
            <a:off x="8128641" y="2160136"/>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fib1(4)</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5" name="Text Box 121"/>
          <p:cNvSpPr txBox="1">
            <a:spLocks noChangeArrowheads="1"/>
          </p:cNvSpPr>
          <p:nvPr/>
        </p:nvSpPr>
        <p:spPr bwMode="auto">
          <a:xfrm>
            <a:off x="4540323" y="3369764"/>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6" name="Text Box 122"/>
          <p:cNvSpPr txBox="1">
            <a:spLocks noChangeArrowheads="1"/>
          </p:cNvSpPr>
          <p:nvPr/>
        </p:nvSpPr>
        <p:spPr bwMode="auto">
          <a:xfrm>
            <a:off x="5564591" y="3383199"/>
            <a:ext cx="760412"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7" name="Text Box 123"/>
          <p:cNvSpPr txBox="1">
            <a:spLocks noChangeArrowheads="1"/>
          </p:cNvSpPr>
          <p:nvPr/>
        </p:nvSpPr>
        <p:spPr bwMode="auto">
          <a:xfrm>
            <a:off x="5154618"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8" name="Text Box 127"/>
          <p:cNvSpPr txBox="1">
            <a:spLocks noChangeArrowheads="1"/>
          </p:cNvSpPr>
          <p:nvPr/>
        </p:nvSpPr>
        <p:spPr bwMode="auto">
          <a:xfrm>
            <a:off x="7368228" y="3414802"/>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9" name="Text Box 320"/>
          <p:cNvSpPr txBox="1">
            <a:spLocks noChangeArrowheads="1"/>
          </p:cNvSpPr>
          <p:nvPr/>
        </p:nvSpPr>
        <p:spPr bwMode="auto">
          <a:xfrm>
            <a:off x="8981826" y="3366589"/>
            <a:ext cx="760413" cy="368300"/>
          </a:xfrm>
          <a:prstGeom prst="rect">
            <a:avLst/>
          </a:prstGeom>
          <a:solidFill>
            <a:srgbClr val="FFFFFF"/>
          </a:solidFill>
          <a:ln w="6350">
            <a:solidFill>
              <a:srgbClr val="0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fib1(3)</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0" name="Text Box 321"/>
          <p:cNvSpPr txBox="1">
            <a:spLocks noChangeArrowheads="1"/>
          </p:cNvSpPr>
          <p:nvPr/>
        </p:nvSpPr>
        <p:spPr bwMode="auto">
          <a:xfrm>
            <a:off x="6054096" y="4711519"/>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 name="Text Box 324"/>
          <p:cNvSpPr txBox="1">
            <a:spLocks noChangeArrowheads="1"/>
          </p:cNvSpPr>
          <p:nvPr/>
        </p:nvSpPr>
        <p:spPr bwMode="auto">
          <a:xfrm>
            <a:off x="6917220"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2" name="Text Box 325"/>
          <p:cNvSpPr txBox="1">
            <a:spLocks noChangeArrowheads="1"/>
          </p:cNvSpPr>
          <p:nvPr/>
        </p:nvSpPr>
        <p:spPr bwMode="auto">
          <a:xfrm>
            <a:off x="7783360" y="4723366"/>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3" name="Text Box 327"/>
          <p:cNvSpPr txBox="1">
            <a:spLocks noChangeArrowheads="1"/>
          </p:cNvSpPr>
          <p:nvPr/>
        </p:nvSpPr>
        <p:spPr bwMode="auto">
          <a:xfrm>
            <a:off x="8596636" y="4723366"/>
            <a:ext cx="760412"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4" name="Text Box 328"/>
          <p:cNvSpPr txBox="1">
            <a:spLocks noChangeArrowheads="1"/>
          </p:cNvSpPr>
          <p:nvPr/>
        </p:nvSpPr>
        <p:spPr bwMode="auto">
          <a:xfrm>
            <a:off x="9520233" y="4723366"/>
            <a:ext cx="760413" cy="361950"/>
          </a:xfrm>
          <a:prstGeom prst="rect">
            <a:avLst/>
          </a:prstGeom>
          <a:solidFill>
            <a:srgbClr val="FFFFFF"/>
          </a:solidFill>
          <a:ln w="6350">
            <a:solidFill>
              <a:srgbClr val="C00000"/>
            </a:solidFill>
            <a:miter lim="800000"/>
            <a:headEnd/>
            <a:tailEnd/>
          </a:ln>
          <a:effectLst>
            <a:glow rad="139700">
              <a:schemeClr val="accent5">
                <a:satMod val="175000"/>
                <a:alpha val="40000"/>
              </a:schemeClr>
            </a:glo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fib1(2)</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5" name="Text Box 330"/>
          <p:cNvSpPr txBox="1">
            <a:spLocks noChangeArrowheads="1"/>
          </p:cNvSpPr>
          <p:nvPr/>
        </p:nvSpPr>
        <p:spPr bwMode="auto">
          <a:xfrm>
            <a:off x="9082094" y="599612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fib1(0)</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6" name="Text Box 331"/>
          <p:cNvSpPr txBox="1">
            <a:spLocks noChangeArrowheads="1"/>
          </p:cNvSpPr>
          <p:nvPr/>
        </p:nvSpPr>
        <p:spPr bwMode="auto">
          <a:xfrm>
            <a:off x="9965378" y="6018984"/>
            <a:ext cx="760413" cy="36195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fib1(1)</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cxnSp>
        <p:nvCxnSpPr>
          <p:cNvPr id="17" name="Straight Connector 16"/>
          <p:cNvCxnSpPr/>
          <p:nvPr/>
        </p:nvCxnSpPr>
        <p:spPr>
          <a:xfrm flipH="1">
            <a:off x="5451640" y="1492069"/>
            <a:ext cx="1520825" cy="676275"/>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980085" y="1500324"/>
            <a:ext cx="1606550" cy="668020"/>
          </a:xfrm>
          <a:prstGeom prst="line">
            <a:avLst/>
          </a:prstGeom>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586635" y="2522039"/>
            <a:ext cx="760095" cy="829310"/>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7825905" y="2514419"/>
            <a:ext cx="744855" cy="883285"/>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4929035" y="2514419"/>
            <a:ext cx="490855" cy="845185"/>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419890" y="2537279"/>
            <a:ext cx="553720" cy="83693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5482120" y="3735524"/>
            <a:ext cx="461010" cy="975995"/>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958370" y="3743779"/>
            <a:ext cx="436880" cy="990600"/>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7288060" y="3774894"/>
            <a:ext cx="529590" cy="95250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8993670" y="3728539"/>
            <a:ext cx="360045" cy="998855"/>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9462300" y="5066484"/>
            <a:ext cx="459740" cy="929640"/>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9922040" y="5066484"/>
            <a:ext cx="423545" cy="952500"/>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9353715" y="3743779"/>
            <a:ext cx="584835" cy="1006475"/>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7824635" y="3774894"/>
            <a:ext cx="391795" cy="952500"/>
          </a:xfrm>
          <a:prstGeom prst="line">
            <a:avLst/>
          </a:prstGeom>
          <a:ln/>
        </p:spPr>
        <p:style>
          <a:lnRef idx="1">
            <a:schemeClr val="dk1"/>
          </a:lnRef>
          <a:fillRef idx="0">
            <a:schemeClr val="dk1"/>
          </a:fillRef>
          <a:effectRef idx="0">
            <a:schemeClr val="dk1"/>
          </a:effectRef>
          <a:fontRef idx="minor">
            <a:schemeClr val="tx1"/>
          </a:fontRef>
        </p:style>
      </p:cxnSp>
      <p:sp>
        <p:nvSpPr>
          <p:cNvPr id="31" name="Rectangle 30"/>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46"/>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3" name="Rectangle 32"/>
          <p:cNvSpPr/>
          <p:nvPr/>
        </p:nvSpPr>
        <p:spPr>
          <a:xfrm>
            <a:off x="2793047" y="5479582"/>
            <a:ext cx="5715800" cy="969496"/>
          </a:xfrm>
          <a:prstGeom prst="rect">
            <a:avLst/>
          </a:prstGeom>
        </p:spPr>
        <p:txBody>
          <a:bodyPr wrap="square">
            <a:spAutoFit/>
          </a:bodyPr>
          <a:lstStyle/>
          <a:p>
            <a:pPr algn="r">
              <a:lnSpc>
                <a:spcPct val="150000"/>
              </a:lnSpc>
              <a:spcAft>
                <a:spcPts val="600"/>
              </a:spcAft>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Figure 1.1  The recursion tree corresponding to algorithm  when computing fib1(5).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3B3ABC6C-85FF-4443-9E44-EE8A2B0EE75B}"/>
              </a:ext>
            </a:extLst>
          </p:cNvPr>
          <p:cNvSpPr/>
          <p:nvPr/>
        </p:nvSpPr>
        <p:spPr>
          <a:xfrm>
            <a:off x="1166921" y="1990144"/>
            <a:ext cx="2985508" cy="2877711"/>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the tree shows,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algorithm </a:t>
            </a:r>
            <a:r>
              <a:rPr lang="en-US" sz="2200" dirty="0">
                <a:solidFill>
                  <a:srgbClr val="3404BC"/>
                </a:solidFill>
                <a:ea typeface="Calibri" panose="020F0502020204030204" pitchFamily="34" charset="0"/>
                <a:cs typeface="Times New Roman" panose="02020603050405020304" pitchFamily="18" charset="0"/>
              </a:rPr>
              <a:t>int fib1(n)  </a:t>
            </a:r>
            <a:r>
              <a:rPr lang="en-US" sz="22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is inefficient because values are computed repeatedly.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fib1(2) is computed three times.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Multiplication Sign 34">
            <a:extLst>
              <a:ext uri="{FF2B5EF4-FFF2-40B4-BE49-F238E27FC236}">
                <a16:creationId xmlns:a16="http://schemas.microsoft.com/office/drawing/2014/main" id="{B0586A75-231C-49A6-926E-43601ED0B3A5}"/>
              </a:ext>
            </a:extLst>
          </p:cNvPr>
          <p:cNvSpPr/>
          <p:nvPr/>
        </p:nvSpPr>
        <p:spPr>
          <a:xfrm>
            <a:off x="8144516" y="3227059"/>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8C2FCE52-DE81-4F27-B9F4-455109E90FFB}"/>
              </a:ext>
            </a:extLst>
          </p:cNvPr>
          <p:cNvSpPr/>
          <p:nvPr/>
        </p:nvSpPr>
        <p:spPr>
          <a:xfrm>
            <a:off x="10280646" y="4459885"/>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ication Sign 36">
            <a:extLst>
              <a:ext uri="{FF2B5EF4-FFF2-40B4-BE49-F238E27FC236}">
                <a16:creationId xmlns:a16="http://schemas.microsoft.com/office/drawing/2014/main" id="{5B5FD1C9-9C9B-42B6-BC96-64E99A3D6532}"/>
              </a:ext>
            </a:extLst>
          </p:cNvPr>
          <p:cNvSpPr/>
          <p:nvPr/>
        </p:nvSpPr>
        <p:spPr>
          <a:xfrm>
            <a:off x="6343960" y="3161981"/>
            <a:ext cx="203121" cy="2419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166921" y="1024722"/>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Tree>
    <p:extLst>
      <p:ext uri="{BB962C8B-B14F-4D97-AF65-F5344CB8AC3E}">
        <p14:creationId xmlns:p14="http://schemas.microsoft.com/office/powerpoint/2010/main" val="30908905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7401" y="5927517"/>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0729" y="1003019"/>
            <a:ext cx="8523215" cy="121571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How inefficient is this algorithm?</a:t>
            </a:r>
            <a:r>
              <a:rPr lang="en-US" sz="2400" dirty="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As shown in Figure 1.1,  the algorithm fib1(n) for 0 ≤ n ≤ 9 computes the following number of terms</a:t>
            </a:r>
          </a:p>
        </p:txBody>
      </p:sp>
      <p:graphicFrame>
        <p:nvGraphicFramePr>
          <p:cNvPr id="3" name="Table 2"/>
          <p:cNvGraphicFramePr>
            <a:graphicFrameLocks noGrp="1"/>
          </p:cNvGraphicFramePr>
          <p:nvPr/>
        </p:nvGraphicFramePr>
        <p:xfrm>
          <a:off x="1650729" y="2423808"/>
          <a:ext cx="2857500" cy="4175760"/>
        </p:xfrm>
        <a:graphic>
          <a:graphicData uri="http://schemas.openxmlformats.org/drawingml/2006/table">
            <a:tbl>
              <a:tblPr firstRow="1" firstCol="1" bandRow="1">
                <a:tableStyleId>{5C22544A-7EE6-4342-B048-85BDC9FD1C3A}</a:tableStyleId>
              </a:tblPr>
              <a:tblGrid>
                <a:gridCol w="971550">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tblGrid>
              <a:tr h="0">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Number of Terms Computed, 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0</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1</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2</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3</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3</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5</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4</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9</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tabLst>
                          <a:tab pos="0" algn="l"/>
                        </a:tabLst>
                      </a:pPr>
                      <a:r>
                        <a:rPr lang="en-US" sz="2000" i="1">
                          <a:solidFill>
                            <a:srgbClr val="0000FF"/>
                          </a:solidFill>
                          <a:effectLst/>
                          <a:latin typeface="Times New Roman" panose="02020603050405020304" pitchFamily="18" charset="0"/>
                          <a:cs typeface="Times New Roman" panose="02020603050405020304" pitchFamily="18" charset="0"/>
                        </a:rPr>
                        <a:t>5</a:t>
                      </a:r>
                      <a:endParaRPr lang="en-US" sz="20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i="1" dirty="0">
                          <a:solidFill>
                            <a:srgbClr val="0000FF"/>
                          </a:solidFill>
                          <a:effectLst/>
                          <a:latin typeface="Times New Roman" panose="02020603050405020304" pitchFamily="18" charset="0"/>
                          <a:cs typeface="Times New Roman" panose="02020603050405020304" pitchFamily="18" charset="0"/>
                        </a:rPr>
                        <a:t>15</a:t>
                      </a:r>
                      <a:endParaRPr lang="en-US" sz="20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6</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25</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algn="ctr">
                        <a:lnSpc>
                          <a:spcPct val="107000"/>
                        </a:lnSpc>
                        <a:spcBef>
                          <a:spcPts val="0"/>
                        </a:spcBef>
                        <a:spcAft>
                          <a:spcPts val="0"/>
                        </a:spcAft>
                        <a:tabLst>
                          <a:tab pos="0" algn="l"/>
                        </a:tabLst>
                      </a:pPr>
                      <a:r>
                        <a:rPr lang="en-US" sz="2000">
                          <a:solidFill>
                            <a:srgbClr val="0000FF"/>
                          </a:solidFill>
                          <a:effectLst/>
                          <a:latin typeface="Times New Roman" panose="02020603050405020304" pitchFamily="18" charset="0"/>
                          <a:cs typeface="Times New Roman" panose="02020603050405020304" pitchFamily="18" charset="0"/>
                        </a:rPr>
                        <a:t>7</a:t>
                      </a:r>
                      <a:endParaRPr lang="en-US" sz="20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41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cs typeface="Times New Roman" panose="02020603050405020304" pitchFamily="18" charset="0"/>
                        </a:rPr>
                        <a:t>8</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chemeClr val="tx1"/>
                          </a:solidFill>
                          <a:effectLst/>
                          <a:latin typeface="Times New Roman" panose="02020603050405020304" pitchFamily="18" charset="0"/>
                          <a:cs typeface="Times New Roman" panose="02020603050405020304" pitchFamily="18" charset="0"/>
                        </a:rPr>
                        <a:t>67</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92157">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tabLst>
                          <a:tab pos="0" algn="l"/>
                        </a:tabLst>
                      </a:pP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109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539273"/>
                  </a:ext>
                </a:extLst>
              </a:tr>
            </a:tbl>
          </a:graphicData>
        </a:graphic>
      </p:graphicFrame>
      <p:sp>
        <p:nvSpPr>
          <p:cNvPr id="4" name="Rectangle 3"/>
          <p:cNvSpPr/>
          <p:nvPr/>
        </p:nvSpPr>
        <p:spPr>
          <a:xfrm>
            <a:off x="4591719" y="2235946"/>
            <a:ext cx="6054055" cy="4462760"/>
          </a:xfrm>
          <a:prstGeom prst="rect">
            <a:avLst/>
          </a:prstGeom>
        </p:spPr>
        <p:txBody>
          <a:bodyPr wrap="square">
            <a:spAutoFit/>
          </a:bodyPr>
          <a:lstStyle/>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first six values can be obtained by counting the nodes in the subtree rooted at fib1(n) for 0 ≤ n ≤ 5. </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for fib1(6) is the sum of the nodes in the trees rooted at fib1(5) and fib1(4) plus the one node at the root.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terms for fib1(7) and fib1(8) are 41, and 67, respectively; and so forth. </a:t>
            </a:r>
          </a:p>
          <a:p>
            <a:pPr marL="342900" indent="-342900">
              <a:spcAft>
                <a:spcPts val="600"/>
              </a:spcAft>
              <a:buFont typeface="Arial" panose="020B0604020202020204" pitchFamily="34" charset="0"/>
              <a:buChar char="•"/>
              <a:tabLst>
                <a:tab pos="0" algn="l"/>
              </a:tabLs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It is not simple to use a mathematical expression (or, a formula) to describe these numbers 1, 1, 3, 5, 9, 15, 25, 41, 67, 109, ….</a:t>
            </a:r>
          </a:p>
          <a:p>
            <a:pPr marL="342900" indent="-342900">
              <a:spcAft>
                <a:spcPts val="600"/>
              </a:spcAft>
              <a:buFont typeface="Arial" panose="020B0604020202020204" pitchFamily="34" charset="0"/>
              <a:buChar char="•"/>
              <a:tabLst>
                <a:tab pos="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general, T(n) &gt;  T(n-1) + T(n-2) by one.</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4BEAC510-9859-409B-825B-3D7C514EEC49}"/>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ad face">
            <a:extLst>
              <a:ext uri="{FF2B5EF4-FFF2-40B4-BE49-F238E27FC236}">
                <a16:creationId xmlns:a16="http://schemas.microsoft.com/office/drawing/2014/main" id="{78FCAD17-6A56-4109-AE16-7A8C8655475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4397" y="2423808"/>
            <a:ext cx="474083" cy="426128"/>
          </a:xfrm>
          <a:prstGeom prst="rect">
            <a:avLst/>
          </a:prstGeom>
          <a:noFill/>
        </p:spPr>
      </p:pic>
      <p:sp>
        <p:nvSpPr>
          <p:cNvPr id="8" name="Rectangle 7"/>
          <p:cNvSpPr/>
          <p:nvPr/>
        </p:nvSpPr>
        <p:spPr>
          <a:xfrm>
            <a:off x="6124990" y="1033006"/>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Tree>
    <p:extLst>
      <p:ext uri="{BB962C8B-B14F-4D97-AF65-F5344CB8AC3E}">
        <p14:creationId xmlns:p14="http://schemas.microsoft.com/office/powerpoint/2010/main" val="12090532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3980" y="4894958"/>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TextBox 10"/>
          <p:cNvSpPr txBox="1"/>
          <p:nvPr/>
        </p:nvSpPr>
        <p:spPr>
          <a:xfrm>
            <a:off x="753980" y="3306790"/>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TextBox 9"/>
          <p:cNvSpPr txBox="1"/>
          <p:nvPr/>
        </p:nvSpPr>
        <p:spPr>
          <a:xfrm>
            <a:off x="753980" y="1175569"/>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1402235" y="699289"/>
                <a:ext cx="9824786" cy="59480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Let T(n) be the number of terms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recursive tree for n. </a:t>
                </a: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T(n) &gt; T(n-1) + T(n-2).  </a:t>
                </a: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W</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 have:</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T(n) 	&gt; 2 * T(n - 2), when n ≥ 2</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T(n - 4)</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T(n - 6)</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&gt;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T(0)  or 2 * 2 * 2 * </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2 * T(1)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p>
              <a:p>
                <a:pPr lvl="0"/>
                <a:r>
                  <a:rPr lang="en-US" altLang="en-US" sz="22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rPr>
                  <a:t> </a:t>
                </a:r>
                <a14:m>
                  <m:oMath xmlns:m="http://schemas.openxmlformats.org/officeDocument/2006/math">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oMath>
                </a14:m>
                <a:r>
                  <a:rPr lang="en-US" sz="2400" dirty="0">
                    <a:solidFill>
                      <a:srgbClr val="0000FF"/>
                    </a:solidFill>
                  </a:rPr>
                  <a:t> terms</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0" algn="l"/>
                  </a:tabLst>
                </a:pPr>
                <a:r>
                  <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depending upon n is even or odd.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e.g., </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T(8) &gt; 2T(6) &gt; 2*2T(4) &gt; </a:t>
                </a:r>
                <a:r>
                  <a:rPr lang="en-US" altLang="en-US" sz="2200" dirty="0">
                    <a:solidFill>
                      <a:srgbClr val="0000FF"/>
                    </a:solidFill>
                    <a:latin typeface="Times New Roman" panose="02020603050405020304" pitchFamily="18" charset="0"/>
                    <a:cs typeface="Times New Roman" panose="02020603050405020304" pitchFamily="18" charset="0"/>
                  </a:rPr>
                  <a:t>2*2*2T(2) &gt; 2*2*2*2T(0)</a:t>
                </a:r>
                <a:endParaRPr kumimoji="0" lang="en-US" altLang="en-US" sz="2200" b="0" i="0" u="none" strike="noStrike" cap="none" normalizeH="0" baseline="0" dirty="0">
                  <a:ln>
                    <a:noFill/>
                  </a:ln>
                  <a:solidFill>
                    <a:srgbClr val="0000FF"/>
                  </a:solidFill>
                  <a:effectLst/>
                </a:endParaRPr>
              </a:p>
              <a:p>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T(9) &gt; 2T(7) &gt; 2*2T(5) &gt; </a:t>
                </a:r>
                <a:r>
                  <a:rPr lang="en-US" altLang="en-US" sz="2200" dirty="0">
                    <a:solidFill>
                      <a:srgbClr val="0000FF"/>
                    </a:solidFill>
                    <a:latin typeface="Times New Roman" panose="02020603050405020304" pitchFamily="18" charset="0"/>
                    <a:cs typeface="Times New Roman" panose="02020603050405020304" pitchFamily="18" charset="0"/>
                  </a:rPr>
                  <a:t>2*2*2T(3) &gt; 2*2*2*2T(1)</a:t>
                </a:r>
                <a:endParaRPr kumimoji="0" lang="en-US" altLang="en-US" sz="2200" b="0" i="0" u="none" strike="noStrike" cap="none" normalizeH="0" baseline="0" dirty="0">
                  <a:ln>
                    <a:noFill/>
                  </a:ln>
                  <a:solidFill>
                    <a:schemeClr val="tx1"/>
                  </a:solidFill>
                  <a:effectLst/>
                </a:endParaRPr>
              </a:p>
              <a:p>
                <a:pPr lvl="0">
                  <a:spcBef>
                    <a:spcPts val="1200"/>
                  </a:spcBef>
                  <a:spcAft>
                    <a:spcPts val="0"/>
                  </a:spcAft>
                </a:pPr>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Because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T(0) = 1 and T(1) = 1, T(n) &gt; </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rgbClr val="0000FF"/>
                            </a:solidFill>
                            <a:latin typeface="Cambria Math" panose="02040503050406030204" pitchFamily="18" charset="0"/>
                          </a:rPr>
                        </m:ctrlPr>
                      </m:sSupPr>
                      <m:e>
                        <m:r>
                          <a:rPr lang="en-US" sz="2400" i="1">
                            <a:solidFill>
                              <a:srgbClr val="0000FF"/>
                            </a:solidFill>
                            <a:latin typeface="Cambria Math" panose="02040503050406030204" pitchFamily="18" charset="0"/>
                          </a:rPr>
                          <m:t>2</m:t>
                        </m:r>
                      </m:e>
                      <m:sup>
                        <m:f>
                          <m:fPr>
                            <m:ctrlPr>
                              <a:rPr lang="en-US" sz="2400" i="1">
                                <a:solidFill>
                                  <a:srgbClr val="0000FF"/>
                                </a:solidFill>
                                <a:latin typeface="Cambria Math" panose="02040503050406030204" pitchFamily="18" charset="0"/>
                              </a:rPr>
                            </m:ctrlPr>
                          </m:fPr>
                          <m:num>
                            <m:r>
                              <a:rPr lang="en-US" sz="2400" i="1">
                                <a:solidFill>
                                  <a:srgbClr val="0000FF"/>
                                </a:solidFill>
                                <a:latin typeface="Cambria Math" panose="02040503050406030204" pitchFamily="18" charset="0"/>
                              </a:rPr>
                              <m:t>𝑛</m:t>
                            </m:r>
                          </m:num>
                          <m:den>
                            <m:r>
                              <a:rPr lang="en-US" sz="2400" i="1">
                                <a:solidFill>
                                  <a:srgbClr val="0000FF"/>
                                </a:solidFill>
                                <a:latin typeface="Cambria Math" panose="02040503050406030204" pitchFamily="18" charset="0"/>
                              </a:rPr>
                              <m:t>2</m:t>
                            </m:r>
                          </m:den>
                        </m:f>
                      </m:sup>
                    </m:sSup>
                  </m:oMath>
                </a14:m>
                <a:r>
                  <a:rPr lang="en-US" sz="2400" dirty="0">
                    <a:solidFill>
                      <a:srgbClr val="0000FF"/>
                    </a:solidFill>
                    <a:latin typeface="Times New Roman" panose="02020603050405020304" pitchFamily="18" charset="0"/>
                    <a:cs typeface="Times New Roman" panose="02020603050405020304" pitchFamily="18" charset="0"/>
                  </a:rPr>
                  <a:t>.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Use induction to show that this is true for n ≥ 2 even if n is not even. </a:t>
                </a:r>
              </a:p>
              <a:p>
                <a:pPr lvl="0"/>
                <a:r>
                  <a:rPr lang="en-US" altLang="en-US" sz="2200" dirty="0">
                    <a:latin typeface="Times New Roman" panose="02020603050405020304" pitchFamily="18" charset="0"/>
                    <a:ea typeface="Calibri" panose="020F0502020204030204" pitchFamily="34" charset="0"/>
                    <a:cs typeface="Times New Roman" panose="02020603050405020304" pitchFamily="18" charset="0"/>
                  </a:rPr>
                  <a:t>This inequality does not hold for n = 1 because T(1), which is less </a:t>
                </a:r>
                <a:r>
                  <a:rPr lang="en-US" sz="2400" dirty="0">
                    <a:latin typeface="Times New Roman" panose="02020603050405020304" pitchFamily="18" charset="0"/>
                    <a:cs typeface="Times New Roman" panose="02020603050405020304" pitchFamily="18" charset="0"/>
                  </a:rPr>
                  <a:t>than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up>
                    </m:sSup>
                  </m:oMath>
                </a14:m>
                <a:r>
                  <a:rPr lang="en-US" sz="2400" dirty="0">
                    <a:latin typeface="Times New Roman" panose="02020603050405020304" pitchFamily="18" charset="0"/>
                    <a:cs typeface="Times New Roman" panose="02020603050405020304" pitchFamily="18" charset="0"/>
                  </a:rPr>
                  <a:t>. </a:t>
                </a:r>
                <a:endParaRPr lang="en-US" altLang="en-US" sz="2200" dirty="0">
                  <a:latin typeface="Times New Roman" panose="020206030504050203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1402235" y="699289"/>
                <a:ext cx="9824786" cy="5948039"/>
              </a:xfrm>
              <a:prstGeom prst="rect">
                <a:avLst/>
              </a:prstGeom>
              <a:blipFill>
                <a:blip r:embed="rId2"/>
                <a:stretch>
                  <a:fillRect l="-806" b="-7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Thought Bubble: Cloud 5">
            <a:extLst>
              <a:ext uri="{FF2B5EF4-FFF2-40B4-BE49-F238E27FC236}">
                <a16:creationId xmlns:a16="http://schemas.microsoft.com/office/drawing/2014/main" id="{0CE71D79-2BE7-4665-8F4C-97F8212601D7}"/>
              </a:ext>
            </a:extLst>
          </p:cNvPr>
          <p:cNvSpPr/>
          <p:nvPr/>
        </p:nvSpPr>
        <p:spPr>
          <a:xfrm>
            <a:off x="614488" y="2423808"/>
            <a:ext cx="491500" cy="3281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 result for sad face">
            <a:extLst>
              <a:ext uri="{FF2B5EF4-FFF2-40B4-BE49-F238E27FC236}">
                <a16:creationId xmlns:a16="http://schemas.microsoft.com/office/drawing/2014/main" id="{A948785D-70BB-40CA-B481-9004407E8C8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4487" y="2262820"/>
            <a:ext cx="491501" cy="426129"/>
          </a:xfrm>
          <a:prstGeom prst="rect">
            <a:avLst/>
          </a:prstGeom>
          <a:noFill/>
        </p:spPr>
      </p:pic>
      <p:sp>
        <p:nvSpPr>
          <p:cNvPr id="8" name="Left Brace 7">
            <a:extLst>
              <a:ext uri="{FF2B5EF4-FFF2-40B4-BE49-F238E27FC236}">
                <a16:creationId xmlns:a16="http://schemas.microsoft.com/office/drawing/2014/main" id="{FC03851C-BC3A-4A77-AB38-C13C81580386}"/>
              </a:ext>
            </a:extLst>
          </p:cNvPr>
          <p:cNvSpPr/>
          <p:nvPr/>
        </p:nvSpPr>
        <p:spPr>
          <a:xfrm rot="16200000">
            <a:off x="4469352" y="2351794"/>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06D534D-FC13-4F8D-AF20-BC504F584A26}"/>
              </a:ext>
            </a:extLst>
          </p:cNvPr>
          <p:cNvSpPr/>
          <p:nvPr/>
        </p:nvSpPr>
        <p:spPr>
          <a:xfrm rot="16200000">
            <a:off x="7521069" y="2337640"/>
            <a:ext cx="101667" cy="177431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1402235" y="372457"/>
            <a:ext cx="3096515" cy="369332"/>
          </a:xfrm>
          <a:prstGeom prst="rect">
            <a:avLst/>
          </a:prstGeom>
        </p:spPr>
        <p:txBody>
          <a:bodyPr wrap="square">
            <a:spAutoFit/>
          </a:bodyPr>
          <a:lstStyle/>
          <a:p>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fib(n) = fib1(n-1) + fib1(n-2);</a:t>
            </a:r>
            <a:endParaRPr lang="en-US" dirty="0"/>
          </a:p>
        </p:txBody>
      </p:sp>
      <p:sp>
        <p:nvSpPr>
          <p:cNvPr id="2" name="TextBox 1"/>
          <p:cNvSpPr txBox="1"/>
          <p:nvPr/>
        </p:nvSpPr>
        <p:spPr>
          <a:xfrm>
            <a:off x="8926286" y="557123"/>
            <a:ext cx="3156857" cy="1754326"/>
          </a:xfrm>
          <a:prstGeom prst="rect">
            <a:avLst/>
          </a:prstGeom>
          <a:solidFill>
            <a:schemeClr val="accent1">
              <a:lumMod val="20000"/>
              <a:lumOff val="80000"/>
            </a:schemeClr>
          </a:solidFill>
        </p:spPr>
        <p:txBody>
          <a:bodyPr wrap="square" rtlCol="0">
            <a:spAutoFit/>
          </a:bodyPr>
          <a:lstStyle/>
          <a:p>
            <a:r>
              <a:rPr lang="en-US" dirty="0"/>
              <a:t>T(9) = T(8) + T(7) &gt; 2*T(7)</a:t>
            </a:r>
          </a:p>
          <a:p>
            <a:r>
              <a:rPr lang="en-US" dirty="0"/>
              <a:t>T(7) = T(6) + T(5) &gt; 2*T(5)</a:t>
            </a:r>
          </a:p>
          <a:p>
            <a:r>
              <a:rPr lang="en-US" dirty="0"/>
              <a:t>T(5) = T(4) + T(3) &gt; 2*T(3)</a:t>
            </a:r>
          </a:p>
          <a:p>
            <a:r>
              <a:rPr lang="en-US" dirty="0"/>
              <a:t>T(3) = T(2) + T(1) &gt; 2*T(1)</a:t>
            </a:r>
          </a:p>
          <a:p>
            <a:r>
              <a:rPr lang="en-US" dirty="0"/>
              <a:t>Thus,</a:t>
            </a:r>
          </a:p>
          <a:p>
            <a:r>
              <a:rPr lang="en-US" dirty="0"/>
              <a:t>T(9) = 2*2*2*2*T(1)</a:t>
            </a:r>
          </a:p>
        </p:txBody>
      </p:sp>
    </p:spTree>
    <p:extLst>
      <p:ext uri="{BB962C8B-B14F-4D97-AF65-F5344CB8AC3E}">
        <p14:creationId xmlns:p14="http://schemas.microsoft.com/office/powerpoint/2010/main" val="25343389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8044" y="6012234"/>
            <a:ext cx="10355178" cy="753979"/>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5117" y="1995676"/>
                <a:ext cx="9256890" cy="4770537"/>
              </a:xfrm>
              <a:prstGeom prst="rect">
                <a:avLst/>
              </a:prstGeom>
            </p:spPr>
            <p:txBody>
              <a:bodyPr wrap="square">
                <a:spAutoFit/>
              </a:bodyPr>
              <a:lstStyle/>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first two statements in function fib1(n) is equivalent to the if-then part in int fib1(int n).</a:t>
                </a: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n &lt; 2, the procedure halts, </a:t>
                </a:r>
                <a:r>
                  <a:rPr lang="en-US" sz="2200" dirty="0">
                    <a:latin typeface="Times New Roman" panose="02020603050405020304" pitchFamily="18" charset="0"/>
                    <a:ea typeface="Calibri" panose="020F0502020204030204" pitchFamily="34" charset="0"/>
                    <a:cs typeface="Times New Roman" panose="02020603050405020304" pitchFamily="18" charset="0"/>
                  </a:rPr>
                  <a:t>after just a couple of steps.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 for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n &lt;&lt; </a:t>
                </a:r>
                <a14:m>
                  <m:oMath xmlns:m="http://schemas.openxmlformats.org/officeDocument/2006/math">
                    <m:r>
                      <a:rPr lang="en-US" sz="22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take T(n – 1) and T(n – 2) performing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recursive invocations </a:t>
                </a:r>
                <a:r>
                  <a:rPr lang="en-US" sz="2200" dirty="0">
                    <a:latin typeface="Times New Roman" panose="02020603050405020304" pitchFamily="18" charset="0"/>
                    <a:ea typeface="Calibri" panose="020F0502020204030204" pitchFamily="34" charset="0"/>
                    <a:cs typeface="Times New Roman" panose="02020603050405020304" pitchFamily="18" charset="0"/>
                  </a:rPr>
                  <a:t>of fib1, plus 3 steps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checking the value of n and performing a final addition.</a:t>
                </a:r>
                <a:r>
                  <a:rPr lang="en-US" sz="2200" dirty="0">
                    <a:latin typeface="Times New Roman" panose="02020603050405020304" pitchFamily="18" charset="0"/>
                    <a:ea typeface="Calibri" panose="020F0502020204030204" pitchFamily="34" charset="0"/>
                    <a:cs typeface="Times New Roman" panose="02020603050405020304" pitchFamily="18" charset="0"/>
                  </a:rPr>
                  <a: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T(n) = T(n – 1) + T(n – 2) + 3 for n &gt; 1.  //cost is 3 for if n =0, if n = 1,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Compare this to the recurrence relation 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then have 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are impractical slow. e.g.,  T(200) &gt;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&gt;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138</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Both algorithms grow as fast as the Fibonacci numbers! </a:t>
                </a:r>
              </a:p>
              <a:p>
                <a:pPr marL="461963" indent="-461963">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T(n) is exponential in n. </a:t>
                </a:r>
              </a:p>
            </p:txBody>
          </p:sp>
        </mc:Choice>
        <mc:Fallback xmlns="">
          <p:sp>
            <p:nvSpPr>
              <p:cNvPr id="2" name="Rectangle 1"/>
              <p:cNvSpPr>
                <a:spLocks noRot="1" noChangeAspect="1" noMove="1" noResize="1" noEditPoints="1" noAdjustHandles="1" noChangeArrowheads="1" noChangeShapeType="1" noTextEdit="1"/>
              </p:cNvSpPr>
              <p:nvPr/>
            </p:nvSpPr>
            <p:spPr>
              <a:xfrm>
                <a:off x="1675117" y="1995676"/>
                <a:ext cx="9256890" cy="4770537"/>
              </a:xfrm>
              <a:prstGeom prst="rect">
                <a:avLst/>
              </a:prstGeom>
              <a:blipFill>
                <a:blip r:embed="rId2"/>
                <a:stretch>
                  <a:fillRect l="-791" t="-766" r="-1581" b="-166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0E85044-8F26-4E0F-8551-8985BB0156C8}"/>
              </a:ext>
            </a:extLst>
          </p:cNvPr>
          <p:cNvSpPr txBox="1"/>
          <p:nvPr/>
        </p:nvSpPr>
        <p:spPr>
          <a:xfrm>
            <a:off x="1868267" y="496318"/>
            <a:ext cx="3561804" cy="139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2000" dirty="0">
                <a:solidFill>
                  <a:srgbClr val="0000FF"/>
                </a:solidFill>
                <a:ea typeface="Calibri" panose="020F0502020204030204" pitchFamily="34" charset="0"/>
                <a:cs typeface="Times New Roman" panose="02020603050405020304" pitchFamily="18" charset="0"/>
              </a:rPr>
              <a:t>function   fib1(n)</a:t>
            </a: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0 then return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if n = 1 then return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return fib1(n-1) + fib1(n-2);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3789AC-EF48-4906-BE24-02B920A417D8}"/>
              </a:ext>
            </a:extLst>
          </p:cNvPr>
          <p:cNvSpPr txBox="1"/>
          <p:nvPr/>
        </p:nvSpPr>
        <p:spPr>
          <a:xfrm>
            <a:off x="5619325" y="535431"/>
            <a:ext cx="4187215" cy="1354217"/>
          </a:xfrm>
          <a:prstGeom prst="rect">
            <a:avLst/>
          </a:prstGeom>
          <a:noFill/>
          <a:ln>
            <a:solidFill>
              <a:srgbClr val="0000FF"/>
            </a:solidFill>
          </a:ln>
        </p:spPr>
        <p:txBody>
          <a:bodyPr wrap="square" rtlCol="0">
            <a:spAutoFit/>
          </a:bodyPr>
          <a:lstStyle/>
          <a:p>
            <a:pPr marR="0"/>
            <a:r>
              <a:rPr lang="en-US" sz="2200" dirty="0">
                <a:ea typeface="Calibri" panose="020F0502020204030204" pitchFamily="34" charset="0"/>
                <a:cs typeface="Times New Roman" panose="02020603050405020304" pitchFamily="18" charset="0"/>
              </a:rPr>
              <a:t>int   fib1(int n)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if     	(n &lt;=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then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000" dirty="0">
                <a:latin typeface="Times New Roman" panose="02020603050405020304" pitchFamily="18" charset="0"/>
                <a:ea typeface="Calibri" panose="020F0502020204030204" pitchFamily="34" charset="0"/>
                <a:cs typeface="Times New Roman" panose="02020603050405020304" pitchFamily="18" charset="0"/>
              </a:rPr>
              <a:t>    else </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return fib1(n-1) + fib1(n-2);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96469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389" y="1508841"/>
            <a:ext cx="10667999" cy="175572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879726" y="1543777"/>
                <a:ext cx="8432547" cy="4821897"/>
              </a:xfrm>
              <a:prstGeom prst="rect">
                <a:avLst/>
              </a:prstGeom>
            </p:spPr>
            <p:txBody>
              <a:bodyPr wrap="square">
                <a:spAutoFit/>
              </a:bodyPr>
              <a:lstStyle/>
              <a:p>
                <a:pPr>
                  <a:spcAft>
                    <a:spcPts val="600"/>
                  </a:spcAft>
                  <a:tabLst>
                    <a:tab pos="0" algn="l"/>
                  </a:tabLst>
                </a:pPr>
                <a:r>
                  <a:rPr lang="en-US" sz="2400" dirty="0">
                    <a:solidFill>
                      <a:srgbClr val="0033CC"/>
                    </a:solidFill>
                    <a:ea typeface="Calibri" panose="020F0502020204030204" pitchFamily="34" charset="0"/>
                    <a:cs typeface="Times New Roman" panose="02020603050405020304" pitchFamily="18" charset="0"/>
                  </a:rPr>
                  <a:t>Theorem 1.1</a:t>
                </a:r>
                <a:endParaRPr lang="en-US" sz="2400" dirty="0">
                  <a:effectLst/>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If T(n) is the number of terms in the recursion tree corresponding to algorithm fib1(n), then for n ≥ 2,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T(n) &gt;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Proof.  The proof is by induction on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base: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induction step assumes the results of two previous cases</a:t>
                </a:r>
                <a:r>
                  <a:rPr lang="en-US" sz="2200" dirty="0">
                    <a:latin typeface="Times New Roman" panose="02020603050405020304" pitchFamily="18" charset="0"/>
                    <a:ea typeface="Calibri" panose="020F0502020204030204" pitchFamily="34" charset="0"/>
                    <a:cs typeface="Times New Roman" panose="02020603050405020304" pitchFamily="18" charset="0"/>
                  </a:rPr>
                  <a:t>. We need two base cases: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n = 2 and n = 3, the recursion in Figure 1.1 shows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T(2) = 3 &gt;  2 * T(0) = 2 * 1 = 2 =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T(3) = 5 &gt;  2 * T(1) = 2 * 1 = 2 </a:t>
                </a:r>
                <a14:m>
                  <m:oMath xmlns:m="http://schemas.openxmlformats.org/officeDocument/2006/math">
                    <m:r>
                      <a:rPr lang="en-US" sz="2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2.8323.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79726" y="1543777"/>
                <a:ext cx="8432547" cy="4821897"/>
              </a:xfrm>
              <a:prstGeom prst="rect">
                <a:avLst/>
              </a:prstGeom>
              <a:blipFill>
                <a:blip r:embed="rId2"/>
                <a:stretch>
                  <a:fillRect l="-1084" t="-1011" b="-1643"/>
                </a:stretch>
              </a:blipFill>
            </p:spPr>
            <p:txBody>
              <a:bodyPr/>
              <a:lstStyle/>
              <a:p>
                <a:r>
                  <a:rPr lang="en-US">
                    <a:noFill/>
                  </a:rPr>
                  <a:t> </a:t>
                </a:r>
              </a:p>
            </p:txBody>
          </p:sp>
        </mc:Fallback>
      </mc:AlternateContent>
    </p:spTree>
    <p:extLst>
      <p:ext uri="{BB962C8B-B14F-4D97-AF65-F5344CB8AC3E}">
        <p14:creationId xmlns:p14="http://schemas.microsoft.com/office/powerpoint/2010/main" val="13176184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598216" cy="27330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1750423" y="487978"/>
                <a:ext cx="8630194" cy="6092437"/>
              </a:xfrm>
              <a:prstGeom prst="rect">
                <a:avLst/>
              </a:prstGeom>
            </p:spPr>
            <p:txBody>
              <a:bodyPr wrap="square">
                <a:spAutoFit/>
              </a:bodyPr>
              <a:lstStyle/>
              <a:p>
                <a:pPr>
                  <a:spcAft>
                    <a:spcPts val="12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Continue proof of </a:t>
                </a:r>
                <a:r>
                  <a:rPr lang="en-US" sz="2000" dirty="0">
                    <a:solidFill>
                      <a:srgbClr val="0033CC"/>
                    </a:solidFill>
                    <a:ea typeface="Calibri" panose="020F0502020204030204" pitchFamily="34" charset="0"/>
                    <a:cs typeface="Times New Roman" panose="02020603050405020304" pitchFamily="18" charset="0"/>
                  </a:rPr>
                  <a:t>Theorem 1.1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600"/>
                  </a:spcAft>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Induction hypothesis: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ssume that </a:t>
                </a:r>
                <a:r>
                  <a:rPr lang="en-US" sz="2200" dirty="0">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true for all m &lt; n. Then, in the induction step, we have to show that this implies that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r>
                      <a:rPr lang="en-US" sz="2200" b="0" i="0"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must be true for n. 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uppose for all m such that 2 ≤ m &lt; 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T(m) &gt; </a:t>
                </a:r>
                <a14:m>
                  <m:oMath xmlns:m="http://schemas.openxmlformats.org/officeDocument/2006/math">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is true.  </a:t>
                </a:r>
                <a:r>
                  <a:rPr lang="en-US" sz="2200" dirty="0">
                    <a:latin typeface="Times New Roman" panose="02020603050405020304" pitchFamily="18" charset="0"/>
                    <a:ea typeface="Calibri" panose="020F0502020204030204" pitchFamily="34" charset="0"/>
                    <a:cs typeface="Times New Roman" panose="02020603050405020304" pitchFamily="18" charset="0"/>
                  </a:rPr>
                  <a:t>We need to show that T(n) &gt; </a:t>
                </a:r>
                <a14:m>
                  <m:oMath xmlns:m="http://schemas.openxmlformats.org/officeDocument/2006/math">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i="1">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i="1">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is also true.   </a:t>
                </a: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 value of T(n) = T(n - 1) + T(n - 2) plus the one node at the root. Therefore,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T(n) 	= T(n - 1) + T(n - 2)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+ 1  (by induction hypothesis)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&gt;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2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750423" y="487978"/>
                <a:ext cx="8630194" cy="6092437"/>
              </a:xfrm>
              <a:prstGeom prst="rect">
                <a:avLst/>
              </a:prstGeom>
              <a:blipFill>
                <a:blip r:embed="rId2"/>
                <a:stretch>
                  <a:fillRect l="-918" t="-701" r="-1412" b="-1101"/>
                </a:stretch>
              </a:blipFill>
            </p:spPr>
            <p:txBody>
              <a:bodyPr/>
              <a:lstStyle/>
              <a:p>
                <a:r>
                  <a:rPr lang="en-US">
                    <a:noFill/>
                  </a:rPr>
                  <a:t> </a:t>
                </a:r>
              </a:p>
            </p:txBody>
          </p:sp>
        </mc:Fallback>
      </mc:AlternateContent>
    </p:spTree>
    <p:extLst>
      <p:ext uri="{BB962C8B-B14F-4D97-AF65-F5344CB8AC3E}">
        <p14:creationId xmlns:p14="http://schemas.microsoft.com/office/powerpoint/2010/main" val="313276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2898" y="2354388"/>
            <a:ext cx="11481645" cy="3502125"/>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2007327" y="1881053"/>
            <a:ext cx="7968343" cy="3801041"/>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for which polynomial-time algorithms have been found.</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been proven to be intractable.</a:t>
            </a:r>
          </a:p>
          <a:p>
            <a:pPr marL="914400" lvl="1" indent="-457200">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p:txBody>
      </p:sp>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05238804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7931" y="3916390"/>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958293" y="1398295"/>
                <a:ext cx="9120146" cy="4967770"/>
              </a:xfrm>
              <a:prstGeom prst="rect">
                <a:avLst/>
              </a:prstGeom>
            </p:spPr>
            <p:txBody>
              <a:bodyPr wrap="square">
                <a:spAutoFit/>
              </a:bodyPr>
              <a:lstStyle/>
              <a:p>
                <a:pPr>
                  <a:lnSpc>
                    <a:spcPct val="150000"/>
                  </a:lnSpc>
                  <a:spcAft>
                    <a:spcPts val="600"/>
                  </a:spcAft>
                  <a:tabLst>
                    <a:tab pos="0" algn="l"/>
                  </a:tabLst>
                </a:pPr>
                <a:r>
                  <a:rPr lang="en-US" sz="2400" dirty="0">
                    <a:ea typeface="Calibri" panose="020F0502020204030204" pitchFamily="34" charset="0"/>
                    <a:cs typeface="Times New Roman" panose="02020603050405020304" pitchFamily="18" charset="0"/>
                  </a:rPr>
                  <a:t>Analysis of the Algorithm: function fib1(n)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computes the nth Fibonacci term.</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terms </a:t>
                </a:r>
                <a:r>
                  <a:rPr lang="en-US" sz="2200" dirty="0">
                    <a:latin typeface="Times New Roman" panose="02020603050405020304" pitchFamily="18" charset="0"/>
                    <a:ea typeface="Calibri" panose="020F0502020204030204" pitchFamily="34" charset="0"/>
                    <a:cs typeface="Times New Roman" panose="02020603050405020304" pitchFamily="18" charset="0"/>
                  </a:rPr>
                  <a:t>computed by 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greater than </a:t>
                </a:r>
                <a14:m>
                  <m:oMath xmlns:m="http://schemas.openxmlformats.org/officeDocument/2006/math">
                    <m:sSup>
                      <m:sSupPr>
                        <m:ctrlPr>
                          <a:rPr lang="en-US" sz="22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he running time of fib1(n) grows as fast as the Fibonacci numbers!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&gt; </a:t>
                </a:r>
                <a14:m>
                  <m:oMath xmlns:m="http://schemas.openxmlformats.org/officeDocument/2006/math">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e>
                      <m:sup>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2</m:t>
                            </m:r>
                          </m:den>
                        </m:f>
                      </m:sup>
                    </m:sSup>
                  </m:oMath>
                </a14:m>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T(n)  is exponential in n</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and is extremely inefficient.</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fib1(n)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is impractical slow</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very small value of n. </a:t>
                </a:r>
              </a:p>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8293" y="1398295"/>
                <a:ext cx="9120146" cy="4967770"/>
              </a:xfrm>
              <a:prstGeom prst="rect">
                <a:avLst/>
              </a:prstGeom>
              <a:blipFill>
                <a:blip r:embed="rId2"/>
                <a:stretch>
                  <a:fillRect l="-1003" b="-2454"/>
                </a:stretch>
              </a:blipFill>
            </p:spPr>
            <p:txBody>
              <a:bodyPr/>
              <a:lstStyle/>
              <a:p>
                <a:r>
                  <a:rPr lang="en-US">
                    <a:noFill/>
                  </a:rPr>
                  <a:t> </a:t>
                </a:r>
              </a:p>
            </p:txBody>
          </p:sp>
        </mc:Fallback>
      </mc:AlternateContent>
    </p:spTree>
    <p:extLst>
      <p:ext uri="{BB962C8B-B14F-4D97-AF65-F5344CB8AC3E}">
        <p14:creationId xmlns:p14="http://schemas.microsoft.com/office/powerpoint/2010/main" val="360303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874" y="2882247"/>
            <a:ext cx="10324355" cy="204898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03810" y="1348403"/>
                <a:ext cx="8929315" cy="460856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Let’s be a little more concrete about just how bad exponential time is. </a:t>
                </a:r>
              </a:p>
              <a:p>
                <a:pPr marL="800100" lvl="1" indent="-342900">
                  <a:lnSpc>
                    <a:spcPct val="150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rPr>
                  <a:t>To compute F</a:t>
                </a:r>
                <a:r>
                  <a:rPr lang="en-US" sz="2200" baseline="-25000" dirty="0">
                    <a:effectLst/>
                    <a:latin typeface="Times New Roman" panose="02020603050405020304" pitchFamily="18" charset="0"/>
                    <a:ea typeface="Calibri" panose="020F0502020204030204" pitchFamily="34" charset="0"/>
                  </a:rPr>
                  <a:t>200</a:t>
                </a:r>
                <a:r>
                  <a:rPr lang="en-US" sz="2200" dirty="0">
                    <a:effectLst/>
                    <a:latin typeface="Times New Roman" panose="02020603050405020304" pitchFamily="18" charset="0"/>
                    <a:ea typeface="Calibri" panose="020F0502020204030204" pitchFamily="34" charset="0"/>
                  </a:rPr>
                  <a:t>, the fib1 executes </a:t>
                </a:r>
                <a:r>
                  <a:rPr lang="en-US" sz="2200" dirty="0">
                    <a:solidFill>
                      <a:srgbClr val="0000FF"/>
                    </a:solidFill>
                    <a:effectLst/>
                    <a:latin typeface="Times New Roman" panose="02020603050405020304" pitchFamily="18" charset="0"/>
                    <a:ea typeface="Calibri" panose="020F0502020204030204" pitchFamily="34" charset="0"/>
                  </a:rPr>
                  <a:t>T(200) ≥ F</a:t>
                </a:r>
                <a:r>
                  <a:rPr lang="en-US" sz="2200" baseline="-25000" dirty="0">
                    <a:solidFill>
                      <a:srgbClr val="0000FF"/>
                    </a:solidFill>
                    <a:effectLst/>
                    <a:latin typeface="Times New Roman" panose="02020603050405020304" pitchFamily="18" charset="0"/>
                    <a:ea typeface="Calibri" panose="020F0502020204030204" pitchFamily="34" charset="0"/>
                  </a:rPr>
                  <a:t>200</a:t>
                </a:r>
                <a:r>
                  <a:rPr lang="en-US" sz="2200" dirty="0">
                    <a:solidFill>
                      <a:srgbClr val="0000FF"/>
                    </a:solidFill>
                    <a:effectLst/>
                    <a:latin typeface="Times New Roman" panose="02020603050405020304" pitchFamily="18" charset="0"/>
                    <a:ea typeface="Calibri" panose="020F0502020204030204" pitchFamily="34" charset="0"/>
                  </a:rPr>
                  <a:t> ≥ </a:t>
                </a:r>
                <a14:m>
                  <m:oMath xmlns:m="http://schemas.openxmlformats.org/officeDocument/2006/math">
                    <m:sSup>
                      <m:sSupPr>
                        <m:ctrlPr>
                          <a:rPr lang="en-US" sz="2200" i="1">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138</m:t>
                        </m:r>
                      </m:sup>
                    </m:sSup>
                  </m:oMath>
                </a14:m>
                <a:r>
                  <a:rPr lang="en-US" sz="2200" dirty="0">
                    <a:solidFill>
                      <a:srgbClr val="0000FF"/>
                    </a:solidFill>
                    <a:effectLst/>
                    <a:latin typeface="Times New Roman" panose="02020603050405020304" pitchFamily="18" charset="0"/>
                    <a:ea typeface="Times New Roman" panose="02020603050405020304" pitchFamily="18" charset="0"/>
                  </a:rPr>
                  <a:t> elementary computer steps. </a:t>
                </a:r>
                <a:endParaRPr lang="en-US" sz="2200" dirty="0">
                  <a:effectLst/>
                  <a:latin typeface="Times New Roman" panose="02020603050405020304" pitchFamily="18" charset="0"/>
                  <a:ea typeface="Times New Roman" panose="02020603050405020304" pitchFamily="18" charset="0"/>
                </a:endParaRP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If we use the NEC Earth Simulator, one of the fastest computer in the world, which </a:t>
                </a:r>
                <a:r>
                  <a:rPr lang="en-US" sz="2200" dirty="0">
                    <a:solidFill>
                      <a:srgbClr val="0000FF"/>
                    </a:solidFill>
                    <a:effectLst/>
                    <a:latin typeface="Times New Roman" panose="02020603050405020304" pitchFamily="18" charset="0"/>
                    <a:ea typeface="Times New Roman" panose="02020603050405020304" pitchFamily="18" charset="0"/>
                  </a:rPr>
                  <a:t>clocks 40 trillion steps per second, it would take </a:t>
                </a:r>
                <a14:m>
                  <m:oMath xmlns:m="http://schemas.openxmlformats.org/officeDocument/2006/math">
                    <m:sSup>
                      <m:sSupPr>
                        <m:ctrlPr>
                          <a:rPr lang="en-US" sz="2200" i="1" smtClean="0">
                            <a:solidFill>
                              <a:srgbClr val="0000FF"/>
                            </a:solidFill>
                            <a:effectLst/>
                            <a:latin typeface="Cambria Math" panose="02040503050406030204" pitchFamily="18"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92</m:t>
                        </m:r>
                      </m:sup>
                    </m:sSup>
                  </m:oMath>
                </a14:m>
                <a:r>
                  <a:rPr lang="en-US" sz="2200" dirty="0">
                    <a:solidFill>
                      <a:srgbClr val="0000FF"/>
                    </a:solidFill>
                    <a:effectLst/>
                    <a:latin typeface="Times New Roman" panose="02020603050405020304" pitchFamily="18" charset="0"/>
                    <a:ea typeface="Times New Roman" panose="02020603050405020304" pitchFamily="18" charset="0"/>
                  </a:rPr>
                  <a:t> seconds to compute fib1(200). </a:t>
                </a:r>
              </a:p>
              <a:p>
                <a:pPr marL="800100" lvl="1" indent="-342900">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This means that, if we start the computation today, it would still be going long after the sun turns into a red giant star.</a:t>
                </a:r>
                <a:r>
                  <a:rPr lang="en-US" sz="2200" dirty="0">
                    <a:effectLst/>
                    <a:latin typeface="Times New Roman" panose="02020603050405020304" pitchFamily="18" charset="0"/>
                    <a:ea typeface="Calibri" panose="020F0502020204030204" pitchFamily="34" charset="0"/>
                  </a:rPr>
                  <a:t> </a:t>
                </a:r>
              </a:p>
              <a:p>
                <a:pPr>
                  <a:lnSpc>
                    <a:spcPct val="150000"/>
                  </a:lnSpc>
                </a:pPr>
                <a:r>
                  <a:rPr lang="en-US" sz="2200" dirty="0">
                    <a:latin typeface="Times New Roman" panose="02020603050405020304" pitchFamily="18" charset="0"/>
                  </a:rPr>
                  <a:t>…</a:t>
                </a:r>
                <a:endParaRPr lang="en-US" sz="2200" dirty="0"/>
              </a:p>
            </p:txBody>
          </p:sp>
        </mc:Choice>
        <mc:Fallback xmlns="">
          <p:sp>
            <p:nvSpPr>
              <p:cNvPr id="2" name="Rectangle 1"/>
              <p:cNvSpPr>
                <a:spLocks noRot="1" noChangeAspect="1" noMove="1" noResize="1" noEditPoints="1" noAdjustHandles="1" noChangeArrowheads="1" noChangeShapeType="1" noTextEdit="1"/>
              </p:cNvSpPr>
              <p:nvPr/>
            </p:nvSpPr>
            <p:spPr>
              <a:xfrm>
                <a:off x="1803810" y="1348403"/>
                <a:ext cx="8929315" cy="4608569"/>
              </a:xfrm>
              <a:prstGeom prst="rect">
                <a:avLst/>
              </a:prstGeom>
              <a:blipFill>
                <a:blip r:embed="rId2"/>
                <a:stretch>
                  <a:fillRect l="-887" b="-1720"/>
                </a:stretch>
              </a:blipFill>
            </p:spPr>
            <p:txBody>
              <a:bodyPr/>
              <a:lstStyle/>
              <a:p>
                <a:r>
                  <a:rPr lang="en-US">
                    <a:noFill/>
                  </a:rPr>
                  <a:t> </a:t>
                </a:r>
              </a:p>
            </p:txBody>
          </p:sp>
        </mc:Fallback>
      </mc:AlternateContent>
      <p:pic>
        <p:nvPicPr>
          <p:cNvPr id="3" name="Picture 2" descr="Image result for sad face">
            <a:extLst>
              <a:ext uri="{FF2B5EF4-FFF2-40B4-BE49-F238E27FC236}">
                <a16:creationId xmlns:a16="http://schemas.microsoft.com/office/drawing/2014/main" id="{885DA761-6AD7-4197-AA71-2CAC2B1AC2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443784" y="3330172"/>
            <a:ext cx="516780" cy="453704"/>
          </a:xfrm>
          <a:prstGeom prst="rect">
            <a:avLst/>
          </a:prstGeom>
          <a:noFill/>
        </p:spPr>
      </p:pic>
    </p:spTree>
    <p:extLst>
      <p:ext uri="{BB962C8B-B14F-4D97-AF65-F5344CB8AC3E}">
        <p14:creationId xmlns:p14="http://schemas.microsoft.com/office/powerpoint/2010/main" val="33955152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783" y="966362"/>
            <a:ext cx="10389669" cy="179861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02726" y="1179474"/>
                <a:ext cx="8983081" cy="5454955"/>
              </a:xfrm>
              <a:prstGeom prst="rect">
                <a:avLst/>
              </a:prstGeom>
            </p:spPr>
            <p:txBody>
              <a:bodyPr wrap="square">
                <a:spAutoFit/>
              </a:bodyPr>
              <a:lstStyle/>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of fib1(n) is propositional to </a:t>
                </a:r>
                <a14:m>
                  <m:oMath xmlns:m="http://schemas.openxmlformats.org/officeDocument/2006/math">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1.6</m:t>
                            </m:r>
                          </m:e>
                        </m:d>
                      </m:e>
                      <m:sup>
                        <m:r>
                          <a:rPr lang="en-US" sz="2200" i="1">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b="0" i="0" smtClean="0">
                        <a:solidFill>
                          <a:srgbClr val="0033CC"/>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ffectLst/>
                    <a:latin typeface="Times New Roman" panose="02020603050405020304" pitchFamily="18" charset="0"/>
                    <a:ea typeface="Times New Roman" panose="02020603050405020304" pitchFamily="18" charset="0"/>
                    <a:cs typeface="Times New Roman" panose="02020603050405020304" pitchFamily="18" charset="0"/>
                  </a:rPr>
                  <a:t>It takes 1.6 times longer to compute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n+1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than F</a:t>
                </a:r>
                <a:r>
                  <a:rPr lang="en-US" sz="2200" baseline="-250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i.e., </a:t>
                </a:r>
                <a14:m>
                  <m:oMath xmlns:m="http://schemas.openxmlformats.org/officeDocument/2006/math">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00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+1</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1" smtClean="0">
                        <a:solidFill>
                          <a:srgbClr val="0033CC"/>
                        </a:solidFill>
                        <a:latin typeface="Cambria Math" panose="02040503050406030204" pitchFamily="18" charset="0"/>
                        <a:ea typeface="Calibri" panose="020F0502020204030204" pitchFamily="34" charset="0"/>
                        <a:cs typeface="Times New Roman" panose="02020603050405020304" pitchFamily="18" charset="0"/>
                      </a:rPr>
                      <m:t>=0.6</m:t>
                    </m:r>
                    <m:sSup>
                      <m:sSup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d>
                      </m:e>
                      <m:sup>
                        <m:r>
                          <a:rPr lang="en-US" sz="20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000" b="0" i="0" dirty="0" smtClean="0">
                        <a:solidFill>
                          <a:srgbClr val="0033CC"/>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solidFill>
                      <a:srgbClr val="0033CC"/>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May only compute one Fibonacci numbers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102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every year, if our technology is rapidly improving – computing speed have been doubling roughly 18 months, a phenomenon called Moore’s Law. Under this Moore’s Law, computers get 1.6 times faster each year. Such is the curse of exponential time.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Bef>
                    <a:spcPts val="1200"/>
                  </a:spcBef>
                  <a:spcAft>
                    <a:spcPts val="600"/>
                  </a:spcAft>
                  <a:buFont typeface="Arial" panose="020B0604020202020204" pitchFamily="34" charset="0"/>
                  <a:buChar char="•"/>
                  <a:tabLst>
                    <a:tab pos="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 short, our naïve recursive algorithm is correct but hopelessly inefficient.  </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Can we do better? – This is </a:t>
                </a:r>
                <a:r>
                  <a:rPr lang="en-US" sz="2200" i="1"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the third question</a:t>
                </a:r>
                <a:r>
                  <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26" y="1179474"/>
                <a:ext cx="8983081" cy="5454955"/>
              </a:xfrm>
              <a:prstGeom prst="rect">
                <a:avLst/>
              </a:prstGeom>
              <a:blipFill>
                <a:blip r:embed="rId2"/>
                <a:stretch>
                  <a:fillRect l="-815" r="-1358" b="-1229"/>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9B43E96B-0B16-45BA-967E-ABBE82831331}"/>
              </a:ext>
            </a:extLst>
          </p:cNvPr>
          <p:cNvSpPr/>
          <p:nvPr/>
        </p:nvSpPr>
        <p:spPr>
          <a:xfrm>
            <a:off x="726783" y="1098883"/>
            <a:ext cx="484396" cy="33726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ad face">
            <a:extLst>
              <a:ext uri="{FF2B5EF4-FFF2-40B4-BE49-F238E27FC236}">
                <a16:creationId xmlns:a16="http://schemas.microsoft.com/office/drawing/2014/main" id="{461B968A-77C5-43BA-AD97-9F90C0EAD0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58419" y="1098883"/>
            <a:ext cx="352760" cy="337263"/>
          </a:xfrm>
          <a:prstGeom prst="rect">
            <a:avLst/>
          </a:prstGeom>
          <a:noFill/>
        </p:spPr>
      </p:pic>
    </p:spTree>
    <p:extLst>
      <p:ext uri="{BB962C8B-B14F-4D97-AF65-F5344CB8AC3E}">
        <p14:creationId xmlns:p14="http://schemas.microsoft.com/office/powerpoint/2010/main" val="160279055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5327" y="4301401"/>
            <a:ext cx="10579768" cy="166038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85718" y="1575968"/>
            <a:ext cx="9020564" cy="4385816"/>
          </a:xfrm>
          <a:prstGeom prst="rect">
            <a:avLst/>
          </a:prstGeom>
        </p:spPr>
        <p:txBody>
          <a:bodyPr wrap="square">
            <a:spAutoFit/>
          </a:bodyPr>
          <a:lstStyle/>
          <a:p>
            <a:pPr>
              <a:spcAft>
                <a:spcPts val="600"/>
              </a:spcAft>
              <a:tabLst>
                <a:tab pos="0" algn="l"/>
              </a:tabLst>
            </a:pPr>
            <a:r>
              <a:rPr lang="en-US" sz="2400" i="1" dirty="0">
                <a:ea typeface="Calibri" panose="020F0502020204030204" pitchFamily="34" charset="0"/>
                <a:cs typeface="Times New Roman" panose="02020603050405020304" pitchFamily="18" charset="0"/>
              </a:rPr>
              <a:t>A Polynomial Algorithm</a:t>
            </a:r>
            <a:endParaRPr lang="en-US" sz="2400" dirty="0">
              <a:ea typeface="Calibri" panose="020F0502020204030204" pitchFamily="34" charset="0"/>
              <a:cs typeface="Times New Roman" panose="02020603050405020304" pitchFamily="18" charset="0"/>
            </a:endParaRPr>
          </a:p>
          <a:p>
            <a:pPr>
              <a:spcAft>
                <a:spcPts val="600"/>
              </a:spcAft>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Why is fib1 so slow? </a:t>
            </a:r>
          </a:p>
          <a:p>
            <a:pPr marL="342900"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the cascade of recursive invocations triggered by a single call to fib1(n). </a:t>
            </a:r>
          </a:p>
          <a:p>
            <a:pPr marL="800100" lvl="1"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same value are computed repeatedly! </a:t>
            </a:r>
          </a:p>
          <a:p>
            <a:pPr marL="1257300" lvl="2"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1.1 shows that in determining fib1(5), fib1(2) is computed three times and fib(3) is computed two times.</a:t>
            </a:r>
          </a:p>
          <a:p>
            <a:pPr marL="342900" indent="-342900">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sensible solution: </a:t>
            </a:r>
          </a:p>
          <a:p>
            <a:pPr marL="800100" lvl="1" indent="-342900">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Store the intermediate results – the computed values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r>
              <a:rPr lang="en-US" sz="2200" dirty="0">
                <a:latin typeface="Times New Roman" panose="02020603050405020304" pitchFamily="18" charset="0"/>
                <a:ea typeface="Calibri" panose="020F0502020204030204" pitchFamily="34" charset="0"/>
                <a:cs typeface="Times New Roman" panose="02020603050405020304" pitchFamily="18" charset="0"/>
              </a:rPr>
              <a:t>  in an array, for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avoiding recompute them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following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iterative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algorithm uses this strategy.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27FF658-30C6-4D30-90BE-199AF3BBBCF8}"/>
              </a:ext>
            </a:extLst>
          </p:cNvPr>
          <p:cNvSpPr/>
          <p:nvPr/>
        </p:nvSpPr>
        <p:spPr>
          <a:xfrm>
            <a:off x="1515280" y="739704"/>
            <a:ext cx="2741200" cy="492443"/>
          </a:xfrm>
          <a:prstGeom prst="rect">
            <a:avLst/>
          </a:prstGeom>
        </p:spPr>
        <p:txBody>
          <a:bodyPr wrap="none">
            <a:spAutoFit/>
          </a:bodyPr>
          <a:lstStyle/>
          <a:p>
            <a:r>
              <a:rPr lang="en-US" sz="2600" dirty="0">
                <a:solidFill>
                  <a:srgbClr val="0033CC"/>
                </a:solidFill>
                <a:ea typeface="Calibri" panose="020F0502020204030204" pitchFamily="34" charset="0"/>
                <a:cs typeface="Times New Roman" panose="02020603050405020304" pitchFamily="18" charset="0"/>
              </a:rPr>
              <a:t>Can we do better? </a:t>
            </a:r>
            <a:endParaRPr lang="en-US" sz="2600" dirty="0"/>
          </a:p>
        </p:txBody>
      </p:sp>
    </p:spTree>
    <p:extLst>
      <p:ext uri="{BB962C8B-B14F-4D97-AF65-F5344CB8AC3E}">
        <p14:creationId xmlns:p14="http://schemas.microsoft.com/office/powerpoint/2010/main" val="29019640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8148" y="3518487"/>
            <a:ext cx="5815264"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p:cNvSpPr txBox="1"/>
          <p:nvPr/>
        </p:nvSpPr>
        <p:spPr>
          <a:xfrm>
            <a:off x="6753726" y="2342540"/>
            <a:ext cx="5173580" cy="326417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291766" y="1179281"/>
                <a:ext cx="9204961" cy="4499437"/>
              </a:xfrm>
              <a:prstGeom prst="rect">
                <a:avLst/>
              </a:prstGeom>
            </p:spPr>
            <p:txBody>
              <a:bodyPr wrap="square">
                <a:spAutoFit/>
              </a:bodyPr>
              <a:lstStyle/>
              <a:p>
                <a:pPr>
                  <a:lnSpc>
                    <a:spcPct val="150000"/>
                  </a:lnSpc>
                  <a:spcAft>
                    <a:spcPts val="400"/>
                  </a:spcAft>
                  <a:tabLst>
                    <a:tab pos="0" algn="l"/>
                  </a:tabLst>
                </a:pPr>
                <a:r>
                  <a:rPr lang="en-US" sz="2400" dirty="0">
                    <a:solidFill>
                      <a:srgbClr val="0033CC"/>
                    </a:solidFill>
                    <a:ea typeface="Calibri" panose="020F0502020204030204" pitchFamily="34" charset="0"/>
                    <a:cs typeface="Times New Roman" panose="02020603050405020304" pitchFamily="18" charset="0"/>
                  </a:rPr>
                  <a:t>function fib2(n)</a:t>
                </a:r>
                <a:endParaRPr lang="en-US" sz="2400" dirty="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if (n == 0) then return 0;</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create an array f[0 .. n];</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f[0] = 0; f[1] = 1;</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n; </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1] </a:t>
                </a:r>
                <a:r>
                  <a:rPr lang="en-US" sz="2200" b="1"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33CC"/>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 + 2];}</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marL="457200" marR="0">
                  <a:lnSpc>
                    <a:spcPct val="150000"/>
                  </a:lnSpc>
                  <a:spcBef>
                    <a:spcPts val="0"/>
                  </a:spcBef>
                  <a:spcAft>
                    <a:spcPts val="400"/>
                  </a:spcAft>
                  <a:tabLst>
                    <a:tab pos="0" algn="l"/>
                  </a:tabLst>
                </a:pPr>
                <a:r>
                  <a:rPr lang="en-US" sz="2200" spc="-100" dirty="0">
                    <a:solidFill>
                      <a:srgbClr val="0033CC"/>
                    </a:solidFill>
                    <a:latin typeface="Consolas" panose="020B0609020204030204" pitchFamily="49" charset="0"/>
                    <a:ea typeface="Calibri" panose="020F0502020204030204" pitchFamily="34" charset="0"/>
                    <a:cs typeface="Times New Roman" panose="02020603050405020304" pitchFamily="18" charset="0"/>
                  </a:rPr>
                  <a:t>return f[n];</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tabLst>
                    <a:tab pos="0" algn="l"/>
                  </a:tabLs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91766" y="1179281"/>
                <a:ext cx="9204961" cy="4499437"/>
              </a:xfrm>
              <a:prstGeom prst="rect">
                <a:avLst/>
              </a:prstGeom>
              <a:blipFill>
                <a:blip r:embed="rId2"/>
                <a:stretch>
                  <a:fillRect l="-10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379403" y="510731"/>
                <a:ext cx="4756797" cy="5893921"/>
              </a:xfrm>
              <a:prstGeom prst="rect">
                <a:avLst/>
              </a:prstGeom>
            </p:spPr>
            <p:txBody>
              <a:bodyPr wrap="square">
                <a:spAutoFit/>
              </a:bodyPr>
              <a:lstStyle/>
              <a:p>
                <a:pPr marL="342900"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 with </a:t>
                </a:r>
                <a:r>
                  <a:rPr lang="en-US" sz="2200" dirty="0">
                    <a:ea typeface="Calibri" panose="020F0502020204030204" pitchFamily="34" charset="0"/>
                    <a:cs typeface="Times New Roman" panose="02020603050405020304" pitchFamily="18" charset="0"/>
                  </a:rPr>
                  <a:t>fib1</a:t>
                </a:r>
                <a:r>
                  <a:rPr lang="en-US" sz="2200" dirty="0">
                    <a:latin typeface="Times New Roman" panose="02020603050405020304" pitchFamily="18" charset="0"/>
                    <a:ea typeface="Calibri" panose="020F0502020204030204" pitchFamily="34" charset="0"/>
                    <a:cs typeface="Times New Roman" panose="02020603050405020304" pitchFamily="18" charset="0"/>
                  </a:rPr>
                  <a:t>, the </a:t>
                </a:r>
                <a:r>
                  <a:rPr lang="en-US" sz="2200" i="1" dirty="0">
                    <a:latin typeface="Times New Roman" panose="02020603050405020304" pitchFamily="18" charset="0"/>
                    <a:ea typeface="Calibri" panose="020F0502020204030204" pitchFamily="34" charset="0"/>
                    <a:cs typeface="Times New Roman" panose="02020603050405020304" pitchFamily="18" charset="0"/>
                  </a:rPr>
                  <a:t>correctness o</a:t>
                </a:r>
                <a:r>
                  <a:rPr lang="en-US" sz="2200" dirty="0">
                    <a:latin typeface="Times New Roman" panose="02020603050405020304" pitchFamily="18" charset="0"/>
                    <a:ea typeface="Calibri" panose="020F0502020204030204" pitchFamily="34" charset="0"/>
                    <a:cs typeface="Times New Roman" panose="02020603050405020304" pitchFamily="18" charset="0"/>
                  </a:rPr>
                  <a:t>f this algorithm </a:t>
                </a:r>
                <a:r>
                  <a:rPr lang="en-US" sz="2200" dirty="0">
                    <a:ea typeface="Calibri" panose="020F0502020204030204" pitchFamily="34" charset="0"/>
                    <a:cs typeface="Times New Roman" panose="02020603050405020304" pitchFamily="18" charset="0"/>
                  </a:rPr>
                  <a:t>fib2(n) </a:t>
                </a:r>
                <a:r>
                  <a:rPr lang="en-US" sz="2200" dirty="0">
                    <a:latin typeface="Times New Roman" panose="02020603050405020304" pitchFamily="18" charset="0"/>
                    <a:ea typeface="Calibri" panose="020F0502020204030204" pitchFamily="34" charset="0"/>
                    <a:cs typeface="Times New Roman" panose="02020603050405020304" pitchFamily="18" charset="0"/>
                  </a:rPr>
                  <a:t>is self-evident because it directly uses the definition of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spcAft>
                    <a:spcPts val="600"/>
                  </a:spcAft>
                  <a:buFont typeface="Arial" panose="020B0604020202020204" pitchFamily="34" charset="0"/>
                  <a:buChar char="•"/>
                </a:pP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How long does it take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 in the body of the for-loop is executed n -1 times. Or (</a:t>
                </a:r>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 </a:t>
                </a:r>
                <a14:m>
                  <m:oMath xmlns:m="http://schemas.openxmlformats.org/officeDocument/2006/math">
                    <m:r>
                      <a:rPr lang="en-US" sz="2200" i="1" spc="-1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spc="-1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n) is executed n times.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number of computed steps used by </a:t>
                </a:r>
                <a:r>
                  <a:rPr lang="en-US" sz="2200" dirty="0">
                    <a:solidFill>
                      <a:srgbClr val="0033CC"/>
                    </a:solidFill>
                    <a:ea typeface="Calibri" panose="020F0502020204030204" pitchFamily="34" charset="0"/>
                    <a:cs typeface="Times New Roman" panose="02020603050405020304" pitchFamily="18" charset="0"/>
                  </a:rPr>
                  <a:t>fib2</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is linear in n, </a:t>
                </a:r>
                <a14:m>
                  <m:oMath xmlns:m="http://schemas.openxmlformats.org/officeDocument/2006/math">
                    <m:r>
                      <a:rPr lang="en-US" sz="22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running time is down from exponential to polynomial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b="0" i="1" baseline="3000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 huge breakthrough in running time. (Addition requires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 is perfectly reasonable to computer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a:t>
                </a:r>
                <a:r>
                  <a:rPr lang="en-US" sz="2200" dirty="0">
                    <a:latin typeface="Times New Roman" panose="02020603050405020304" pitchFamily="18" charset="0"/>
                    <a:ea typeface="Calibri" panose="020F0502020204030204" pitchFamily="34" charset="0"/>
                    <a:cs typeface="Times New Roman" panose="02020603050405020304" pitchFamily="18" charset="0"/>
                  </a:rPr>
                  <a:t> or even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200,200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379403" y="510731"/>
                <a:ext cx="4756797" cy="5893921"/>
              </a:xfrm>
              <a:prstGeom prst="rect">
                <a:avLst/>
              </a:prstGeom>
              <a:blipFill>
                <a:blip r:embed="rId3"/>
                <a:stretch>
                  <a:fillRect l="-1408" t="-827" r="-2561" b="-103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14726833-60FB-4A6A-867D-A738AD9E0BA7}"/>
              </a:ext>
            </a:extLst>
          </p:cNvPr>
          <p:cNvSpPr/>
          <p:nvPr/>
        </p:nvSpPr>
        <p:spPr>
          <a:xfrm>
            <a:off x="614488" y="24238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ad face">
            <a:extLst>
              <a:ext uri="{FF2B5EF4-FFF2-40B4-BE49-F238E27FC236}">
                <a16:creationId xmlns:a16="http://schemas.microsoft.com/office/drawing/2014/main" id="{A93181CF-38AF-42C8-88B7-F1BC7311E39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5940" y="2324463"/>
            <a:ext cx="429860" cy="426128"/>
          </a:xfrm>
          <a:prstGeom prst="rect">
            <a:avLst/>
          </a:prstGeom>
          <a:noFill/>
        </p:spPr>
      </p:pic>
    </p:spTree>
    <p:extLst>
      <p:ext uri="{BB962C8B-B14F-4D97-AF65-F5344CB8AC3E}">
        <p14:creationId xmlns:p14="http://schemas.microsoft.com/office/powerpoint/2010/main" val="15636417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1661823" y="950459"/>
              <a:ext cx="9072438" cy="4555974"/>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910259">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14:m>
                            <m:oMath xmlns:m="http://schemas.openxmlformats.org/officeDocument/2006/math">
                              <m:sSup>
                                <m:sSupPr>
                                  <m:ctrlPr>
                                    <a:rPr lang="en-US" sz="2200" i="1" smtClean="0">
                                      <a:solidFill>
                                        <a:schemeClr val="tx1"/>
                                      </a:solidFill>
                                      <a:effectLst/>
                                      <a:latin typeface="Cambria Math" panose="02040503050406030204" pitchFamily="18" charset="0"/>
                                    </a:rPr>
                                  </m:ctrlPr>
                                </m:sSupPr>
                                <m:e>
                                  <m:r>
                                    <a:rPr lang="en-US" sz="2200">
                                      <a:solidFill>
                                        <a:schemeClr val="tx1"/>
                                      </a:solidFill>
                                      <a:effectLst/>
                                      <a:latin typeface="Cambria Math" panose="02040503050406030204" pitchFamily="18" charset="0"/>
                                    </a:rPr>
                                    <m:t>2</m:t>
                                  </m:r>
                                </m:e>
                                <m:sup>
                                  <m:f>
                                    <m:fPr>
                                      <m:ctrlPr>
                                        <a:rPr lang="en-US" sz="2200" i="1">
                                          <a:solidFill>
                                            <a:schemeClr val="tx1"/>
                                          </a:solidFill>
                                          <a:effectLst/>
                                          <a:latin typeface="Cambria Math" panose="02040503050406030204" pitchFamily="18" charset="0"/>
                                        </a:rPr>
                                      </m:ctrlPr>
                                    </m:fPr>
                                    <m:num>
                                      <m:r>
                                        <a:rPr lang="en-US" sz="2200">
                                          <a:solidFill>
                                            <a:schemeClr val="tx1"/>
                                          </a:solidFill>
                                          <a:effectLst/>
                                          <a:latin typeface="Cambria Math" panose="02040503050406030204" pitchFamily="18" charset="0"/>
                                        </a:rPr>
                                        <m:t>𝑛</m:t>
                                      </m:r>
                                    </m:num>
                                    <m:den>
                                      <m:r>
                                        <a:rPr lang="en-US" sz="2200">
                                          <a:solidFill>
                                            <a:schemeClr val="tx1"/>
                                          </a:solidFill>
                                          <a:effectLst/>
                                          <a:latin typeface="Cambria Math" panose="02040503050406030204" pitchFamily="18" charset="0"/>
                                        </a:rPr>
                                        <m:t>2</m:t>
                                      </m:r>
                                    </m:den>
                                  </m:f>
                                </m:sup>
                              </m:sSup>
                            </m:oMath>
                          </a14:m>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 </a:t>
                          </a:r>
                          <a14:m>
                            <m:oMath xmlns:m="http://schemas.openxmlformats.org/officeDocument/2006/math">
                              <m:r>
                                <a:rPr lang="en-US" sz="2200">
                                  <a:solidFill>
                                    <a:schemeClr val="tx1"/>
                                  </a:solidFill>
                                  <a:effectLst/>
                                  <a:latin typeface="Cambria Math" panose="02040503050406030204" pitchFamily="18" charset="0"/>
                                </a:rPr>
                                <m:t>𝜇</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a:t>
                          </a:r>
                          <a14:m>
                            <m:oMath xmlns:m="http://schemas.openxmlformats.org/officeDocument/2006/math">
                              <m:r>
                                <a:rPr lang="en-US" sz="2200">
                                  <a:solidFill>
                                    <a:schemeClr val="tx1"/>
                                  </a:solidFill>
                                  <a:effectLst/>
                                  <a:latin typeface="Cambria Math" panose="02040503050406030204" pitchFamily="18" charset="0"/>
                                </a:rPr>
                                <m:t> </m:t>
                              </m:r>
                              <m:r>
                                <a:rPr lang="en-US" sz="2200">
                                  <a:solidFill>
                                    <a:schemeClr val="tx1"/>
                                  </a:solidFill>
                                  <a:effectLst/>
                                  <a:latin typeface="Cambria Math" panose="02040503050406030204" pitchFamily="18" charset="0"/>
                                </a:rPr>
                                <m:t>𝑠</m:t>
                              </m:r>
                            </m:oMath>
                          </a14:m>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89253">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113">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41792801"/>
                  </p:ext>
                </p:extLst>
              </p:nvPr>
            </p:nvGraphicFramePr>
            <p:xfrm>
              <a:off x="1661823" y="950459"/>
              <a:ext cx="9072438" cy="4955540"/>
            </p:xfrm>
            <a:graphic>
              <a:graphicData uri="http://schemas.openxmlformats.org/drawingml/2006/table">
                <a:tbl>
                  <a:tblPr firstRow="1" firstCol="1" bandRow="1">
                    <a:tableStyleId>{5C22544A-7EE6-4342-B048-85BDC9FD1C3A}</a:tableStyleId>
                  </a:tblPr>
                  <a:tblGrid>
                    <a:gridCol w="1043087">
                      <a:extLst>
                        <a:ext uri="{9D8B030D-6E8A-4147-A177-3AD203B41FA5}">
                          <a16:colId xmlns:a16="http://schemas.microsoft.com/office/drawing/2014/main" val="20000"/>
                        </a:ext>
                      </a:extLst>
                    </a:gridCol>
                    <a:gridCol w="1135267">
                      <a:extLst>
                        <a:ext uri="{9D8B030D-6E8A-4147-A177-3AD203B41FA5}">
                          <a16:colId xmlns:a16="http://schemas.microsoft.com/office/drawing/2014/main" val="20001"/>
                        </a:ext>
                      </a:extLst>
                    </a:gridCol>
                    <a:gridCol w="1746566">
                      <a:extLst>
                        <a:ext uri="{9D8B030D-6E8A-4147-A177-3AD203B41FA5}">
                          <a16:colId xmlns:a16="http://schemas.microsoft.com/office/drawing/2014/main" val="20002"/>
                        </a:ext>
                      </a:extLst>
                    </a:gridCol>
                    <a:gridCol w="2707178">
                      <a:extLst>
                        <a:ext uri="{9D8B030D-6E8A-4147-A177-3AD203B41FA5}">
                          <a16:colId xmlns:a16="http://schemas.microsoft.com/office/drawing/2014/main" val="20003"/>
                        </a:ext>
                      </a:extLst>
                    </a:gridCol>
                    <a:gridCol w="2440340">
                      <a:extLst>
                        <a:ext uri="{9D8B030D-6E8A-4147-A177-3AD203B41FA5}">
                          <a16:colId xmlns:a16="http://schemas.microsoft.com/office/drawing/2014/main" val="20004"/>
                        </a:ext>
                      </a:extLst>
                    </a:gridCol>
                  </a:tblGrid>
                  <a:tr h="1435100">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n + 1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25524" t="-5508" r="-296154" b="-252542"/>
                          </a:stretch>
                        </a:blipFill>
                      </a:tcPr>
                    </a:tc>
                    <a:tc>
                      <a:txBody>
                        <a:bodyPr/>
                        <a:lstStyle/>
                        <a:p>
                          <a:pPr marL="0" marR="0" algn="ctr">
                            <a:lnSpc>
                              <a:spcPct val="107000"/>
                            </a:lnSpc>
                            <a:spcBef>
                              <a:spcPts val="0"/>
                            </a:spcBef>
                            <a:spcAft>
                              <a:spcPts val="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Execution Time Using Algorithm fib2(n)</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07000"/>
                            </a:lnSpc>
                            <a:spcBef>
                              <a:spcPts val="0"/>
                            </a:spcBef>
                            <a:spcAft>
                              <a:spcPts val="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Lower Bound on Execution Time Using Algorithm fib1(n)</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40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1,048,576</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41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03659" r="-499" b="-626829"/>
                          </a:stretch>
                        </a:blipFill>
                      </a:tcPr>
                    </a:tc>
                    <a:extLst>
                      <a:ext uri="{0D108BD9-81ED-4DB2-BD59-A6C34878D82A}">
                        <a16:rowId xmlns:a16="http://schemas.microsoft.com/office/drawing/2014/main" val="10001"/>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9</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61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71571" t="-398795" r="-499" b="-519277"/>
                          </a:stretch>
                        </a:blipFill>
                      </a:tcPr>
                    </a:tc>
                    <a:extLst>
                      <a:ext uri="{0D108BD9-81ED-4DB2-BD59-A6C34878D82A}">
                        <a16:rowId xmlns:a16="http://schemas.microsoft.com/office/drawing/2014/main" val="10002"/>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80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81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18 min</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100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1.1 * 10</a:t>
                          </a:r>
                          <a:r>
                            <a:rPr lang="en-US" sz="2200" baseline="30000">
                              <a:solidFill>
                                <a:schemeClr val="tx1"/>
                              </a:solidFill>
                              <a:effectLst/>
                              <a:latin typeface="Times New Roman" panose="02020603050405020304" pitchFamily="18" charset="0"/>
                              <a:cs typeface="Times New Roman" panose="02020603050405020304" pitchFamily="18" charset="0"/>
                            </a:rPr>
                            <a:t>15</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101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13 days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120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18</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121 ns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36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02920">
                    <a:tc>
                      <a:txBody>
                        <a:bodyPr/>
                        <a:lstStyle/>
                        <a:p>
                          <a:pPr marL="0" marR="0" algn="ctr">
                            <a:lnSpc>
                              <a:spcPct val="150000"/>
                            </a:lnSpc>
                            <a:spcBef>
                              <a:spcPts val="0"/>
                            </a:spcBef>
                            <a:spcAft>
                              <a:spcPts val="600"/>
                            </a:spcAft>
                            <a:tabLst>
                              <a:tab pos="0" algn="l"/>
                            </a:tabLst>
                          </a:pPr>
                          <a:r>
                            <a:rPr lang="en-US" sz="2200" b="0">
                              <a:solidFill>
                                <a:schemeClr val="tx1"/>
                              </a:solidFill>
                              <a:effectLst/>
                              <a:latin typeface="Times New Roman" panose="02020603050405020304" pitchFamily="18" charset="0"/>
                              <a:cs typeface="Times New Roman" panose="02020603050405020304" pitchFamily="18" charset="0"/>
                            </a:rPr>
                            <a:t>160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164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1.2 * 10</a:t>
                          </a:r>
                          <a:r>
                            <a:rPr lang="en-US" sz="2200" baseline="300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164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a:solidFill>
                                <a:schemeClr val="tx1"/>
                              </a:solidFill>
                              <a:effectLst/>
                              <a:latin typeface="Times New Roman" panose="02020603050405020304" pitchFamily="18" charset="0"/>
                              <a:cs typeface="Times New Roman" panose="02020603050405020304" pitchFamily="18" charset="0"/>
                            </a:rPr>
                            <a:t>3.8 * 10</a:t>
                          </a:r>
                          <a:r>
                            <a:rPr lang="en-US" sz="2200" baseline="30000">
                              <a:solidFill>
                                <a:schemeClr val="tx1"/>
                              </a:solidFill>
                              <a:effectLst/>
                              <a:latin typeface="Times New Roman" panose="02020603050405020304" pitchFamily="18" charset="0"/>
                              <a:cs typeface="Times New Roman" panose="02020603050405020304" pitchFamily="18" charset="0"/>
                            </a:rPr>
                            <a:t>7</a:t>
                          </a:r>
                          <a:r>
                            <a:rPr lang="en-US" sz="2200">
                              <a:solidFill>
                                <a:schemeClr val="tx1"/>
                              </a:solidFill>
                              <a:effectLst/>
                              <a:latin typeface="Times New Roman" panose="02020603050405020304" pitchFamily="18" charset="0"/>
                              <a:cs typeface="Times New Roman" panose="02020603050405020304" pitchFamily="18" charset="0"/>
                            </a:rPr>
                            <a:t> years</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2920">
                    <a:tc>
                      <a:txBody>
                        <a:bodyPr/>
                        <a:lstStyle/>
                        <a:p>
                          <a:pPr marL="0" marR="0" algn="ctr">
                            <a:lnSpc>
                              <a:spcPct val="150000"/>
                            </a:lnSpc>
                            <a:spcBef>
                              <a:spcPts val="0"/>
                            </a:spcBef>
                            <a:spcAft>
                              <a:spcPts val="600"/>
                            </a:spcAft>
                            <a:tabLst>
                              <a:tab pos="0" algn="l"/>
                            </a:tabLst>
                          </a:pPr>
                          <a:r>
                            <a:rPr lang="en-US" sz="2200" b="0" dirty="0">
                              <a:solidFill>
                                <a:schemeClr val="tx1"/>
                              </a:solidFill>
                              <a:effectLst/>
                              <a:latin typeface="Times New Roman" panose="02020603050405020304" pitchFamily="18" charset="0"/>
                              <a:cs typeface="Times New Roman" panose="02020603050405020304" pitchFamily="18" charset="0"/>
                            </a:rPr>
                            <a:t>200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1.2 * 10</a:t>
                          </a:r>
                          <a:r>
                            <a:rPr lang="en-US" sz="2200" baseline="30000" dirty="0">
                              <a:solidFill>
                                <a:schemeClr val="tx1"/>
                              </a:solidFill>
                              <a:effectLst/>
                              <a:latin typeface="Times New Roman" panose="02020603050405020304" pitchFamily="18" charset="0"/>
                              <a:cs typeface="Times New Roman" panose="02020603050405020304" pitchFamily="18" charset="0"/>
                            </a:rPr>
                            <a:t>30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201 ns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a:lnSpc>
                              <a:spcPct val="150000"/>
                            </a:lnSpc>
                            <a:spcBef>
                              <a:spcPts val="0"/>
                            </a:spcBef>
                            <a:spcAft>
                              <a:spcPts val="600"/>
                            </a:spcAft>
                            <a:tabLst>
                              <a:tab pos="0" algn="l"/>
                            </a:tabLst>
                          </a:pPr>
                          <a:r>
                            <a:rPr lang="en-US" sz="2200" dirty="0">
                              <a:solidFill>
                                <a:schemeClr val="tx1"/>
                              </a:solidFill>
                              <a:effectLst/>
                              <a:latin typeface="Times New Roman" panose="02020603050405020304" pitchFamily="18" charset="0"/>
                              <a:cs typeface="Times New Roman" panose="02020603050405020304" pitchFamily="18" charset="0"/>
                            </a:rPr>
                            <a:t>4 * 10</a:t>
                          </a:r>
                          <a:r>
                            <a:rPr lang="en-US" sz="2200" baseline="30000" dirty="0">
                              <a:solidFill>
                                <a:schemeClr val="tx1"/>
                              </a:solidFill>
                              <a:effectLst/>
                              <a:latin typeface="Times New Roman" panose="02020603050405020304" pitchFamily="18" charset="0"/>
                              <a:cs typeface="Times New Roman" panose="02020603050405020304" pitchFamily="18" charset="0"/>
                            </a:rPr>
                            <a:t>13</a:t>
                          </a:r>
                          <a:r>
                            <a:rPr lang="en-US" sz="2200" dirty="0">
                              <a:solidFill>
                                <a:schemeClr val="tx1"/>
                              </a:solidFill>
                              <a:effectLst/>
                              <a:latin typeface="Times New Roman" panose="02020603050405020304" pitchFamily="18" charset="0"/>
                              <a:cs typeface="Times New Roman" panose="02020603050405020304" pitchFamily="18" charset="0"/>
                            </a:rPr>
                            <a:t> years</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1661823" y="5868062"/>
                <a:ext cx="2170706" cy="707886"/>
              </a:xfrm>
              <a:prstGeom prst="rect">
                <a:avLst/>
              </a:prstGeom>
            </p:spPr>
            <p:txBody>
              <a:bodyPr wrap="square">
                <a:spAutoFit/>
              </a:bodyPr>
              <a:lstStyle/>
              <a:p>
                <a:pPr>
                  <a:tabLst>
                    <a:tab pos="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1 ns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-9</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𝜇</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10</a:t>
                </a:r>
                <a:r>
                  <a:rPr lang="en-US" sz="2000" baseline="30000" dirty="0">
                    <a:effectLst/>
                    <a:latin typeface="Calibri" panose="020F0502020204030204" pitchFamily="34" charset="0"/>
                    <a:ea typeface="Calibri" panose="020F0502020204030204" pitchFamily="34" charset="0"/>
                    <a:cs typeface="Times New Roman" panose="02020603050405020304" pitchFamily="18" charset="0"/>
                  </a:rPr>
                  <a:t>-6</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second.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661823" y="5868062"/>
                <a:ext cx="2170706" cy="707886"/>
              </a:xfrm>
              <a:prstGeom prst="rect">
                <a:avLst/>
              </a:prstGeom>
              <a:blipFill rotWithShape="0">
                <a:blip r:embed="rId3"/>
                <a:stretch>
                  <a:fillRect l="-3090" t="-6034" r="-843" b="-13793"/>
                </a:stretch>
              </a:blipFill>
            </p:spPr>
            <p:txBody>
              <a:bodyPr/>
              <a:lstStyle/>
              <a:p>
                <a:r>
                  <a:rPr lang="en-US">
                    <a:noFill/>
                  </a:rPr>
                  <a:t> </a:t>
                </a:r>
              </a:p>
            </p:txBody>
          </p:sp>
        </mc:Fallback>
      </mc:AlternateContent>
      <p:sp>
        <p:nvSpPr>
          <p:cNvPr id="6" name="Rectangle 5"/>
          <p:cNvSpPr/>
          <p:nvPr/>
        </p:nvSpPr>
        <p:spPr>
          <a:xfrm>
            <a:off x="4006876" y="5968089"/>
            <a:ext cx="6838026" cy="545919"/>
          </a:xfrm>
          <a:prstGeom prst="rect">
            <a:avLst/>
          </a:prstGeom>
        </p:spPr>
        <p:txBody>
          <a:bodyPr wrap="none">
            <a:spAutoFit/>
          </a:bodyPr>
          <a:lstStyle/>
          <a:p>
            <a:pPr>
              <a:lnSpc>
                <a:spcPct val="150000"/>
              </a:lnSpc>
              <a:spcAft>
                <a:spcPts val="600"/>
              </a:spcAft>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Table 1.1   A comparison of Algorithms </a:t>
            </a:r>
            <a:r>
              <a:rPr lang="en-US" sz="2200" dirty="0">
                <a:ea typeface="Calibri" panose="020F0502020204030204" pitchFamily="34" charset="0"/>
                <a:cs typeface="Times New Roman" panose="02020603050405020304" pitchFamily="18" charset="0"/>
              </a:rPr>
              <a:t>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r>
              <a:rPr lang="en-US" sz="2200" dirty="0">
                <a:ea typeface="Calibri" panose="020F0502020204030204" pitchFamily="34" charset="0"/>
                <a:cs typeface="Times New Roman" panose="02020603050405020304" pitchFamily="18" charset="0"/>
              </a:rPr>
              <a:t>fib2(n)</a:t>
            </a:r>
            <a:endParaRPr lang="en-US" sz="2200" dirty="0">
              <a:effectLst/>
              <a:ea typeface="Calibri" panose="020F0502020204030204" pitchFamily="34" charset="0"/>
              <a:cs typeface="Times New Roman" panose="02020603050405020304" pitchFamily="18" charset="0"/>
            </a:endParaRPr>
          </a:p>
        </p:txBody>
      </p:sp>
      <p:sp>
        <p:nvSpPr>
          <p:cNvPr id="7" name="Thought Bubble: Cloud 6">
            <a:extLst>
              <a:ext uri="{FF2B5EF4-FFF2-40B4-BE49-F238E27FC236}">
                <a16:creationId xmlns:a16="http://schemas.microsoft.com/office/drawing/2014/main" id="{7BA70B47-E2AB-4C5C-9B61-51FCBC572FBE}"/>
              </a:ext>
            </a:extLst>
          </p:cNvPr>
          <p:cNvSpPr/>
          <p:nvPr/>
        </p:nvSpPr>
        <p:spPr>
          <a:xfrm>
            <a:off x="745270" y="2423808"/>
            <a:ext cx="535044"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mage result for sad face">
            <a:extLst>
              <a:ext uri="{FF2B5EF4-FFF2-40B4-BE49-F238E27FC236}">
                <a16:creationId xmlns:a16="http://schemas.microsoft.com/office/drawing/2014/main" id="{9A29F4B1-10C6-40D4-8FA2-2F895B79B7F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14487" y="2423808"/>
            <a:ext cx="535043" cy="426128"/>
          </a:xfrm>
          <a:prstGeom prst="rect">
            <a:avLst/>
          </a:prstGeom>
          <a:noFill/>
        </p:spPr>
      </p:pic>
    </p:spTree>
    <p:extLst>
      <p:ext uri="{BB962C8B-B14F-4D97-AF65-F5344CB8AC3E}">
        <p14:creationId xmlns:p14="http://schemas.microsoft.com/office/powerpoint/2010/main" val="29792936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21043" y="3923645"/>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TextBox 5"/>
          <p:cNvSpPr txBox="1"/>
          <p:nvPr/>
        </p:nvSpPr>
        <p:spPr>
          <a:xfrm>
            <a:off x="1478659" y="5575948"/>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TextBox 4"/>
          <p:cNvSpPr txBox="1"/>
          <p:nvPr/>
        </p:nvSpPr>
        <p:spPr>
          <a:xfrm>
            <a:off x="1326259" y="1006274"/>
            <a:ext cx="9622478" cy="117594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95455" y="470411"/>
                <a:ext cx="8873655" cy="6233245"/>
              </a:xfrm>
              <a:prstGeom prst="rect">
                <a:avLst/>
              </a:prstGeom>
            </p:spPr>
            <p:txBody>
              <a:bodyPr wrap="square">
                <a:spAutoFit/>
              </a:bodyPr>
              <a:lstStyle/>
              <a:p>
                <a:pPr>
                  <a:lnSpc>
                    <a:spcPct val="150000"/>
                  </a:lnSpc>
                  <a:spcAft>
                    <a:spcPts val="600"/>
                  </a:spcAft>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Later, we will see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function fib1(n)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 divide-and-conquer algorithm. </a:t>
                </a:r>
              </a:p>
              <a:p>
                <a:pPr marL="800100" lvl="1" indent="-342900">
                  <a:lnSpc>
                    <a:spcPct val="150000"/>
                  </a:lnSpc>
                  <a:spcAft>
                    <a:spcPts val="600"/>
                  </a:spcAft>
                  <a:buFont typeface="Arial" panose="020B0604020202020204" pitchFamily="34" charset="0"/>
                  <a:buChar char="•"/>
                  <a:tabLst>
                    <a:tab pos="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divide-and-conquer</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strategy </a:t>
                </a:r>
                <a:r>
                  <a:rPr lang="en-US" sz="2200" dirty="0">
                    <a:latin typeface="Times New Roman" panose="02020603050405020304" pitchFamily="18" charset="0"/>
                    <a:ea typeface="Calibri" panose="020F0502020204030204" pitchFamily="34" charset="0"/>
                    <a:cs typeface="Times New Roman" panose="02020603050405020304" pitchFamily="18" charset="0"/>
                  </a:rPr>
                  <a:t>produces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efficient algorithms for problems, (</a:t>
                </a:r>
                <a:r>
                  <a:rPr lang="en-US" sz="2200" dirty="0">
                    <a:latin typeface="Times New Roman" panose="02020603050405020304" pitchFamily="18" charset="0"/>
                    <a:ea typeface="Calibri" panose="020F0502020204030204" pitchFamily="34" charset="0"/>
                    <a:cs typeface="Times New Roman" panose="02020603050405020304" pitchFamily="18" charset="0"/>
                  </a:rPr>
                  <a:t>such as Binary Search for searching a sorted array). </a:t>
                </a:r>
              </a:p>
              <a:p>
                <a:pPr marL="1257300" lvl="2" indent="-342900">
                  <a:lnSpc>
                    <a:spcPct val="150000"/>
                  </a:lnSpc>
                  <a:spcAft>
                    <a:spcPts val="600"/>
                  </a:spcAft>
                  <a:buFont typeface="Arial" panose="020B0604020202020204" pitchFamily="34" charset="0"/>
                  <a:buChar char="•"/>
                  <a:tabLst>
                    <a:tab pos="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inefficient algorithms </a:t>
                </a:r>
                <a:r>
                  <a:rPr lang="en-US" sz="2200" dirty="0">
                    <a:latin typeface="Times New Roman" panose="02020603050405020304" pitchFamily="18" charset="0"/>
                    <a:ea typeface="Calibri" panose="020F0502020204030204" pitchFamily="34" charset="0"/>
                    <a:cs typeface="Times New Roman" panose="02020603050405020304" pitchFamily="18" charset="0"/>
                  </a:rPr>
                  <a:t>for other problems (such as </a:t>
                </a:r>
                <a:r>
                  <a:rPr lang="en-US" sz="2200" dirty="0">
                    <a:ea typeface="Calibri" panose="020F0502020204030204" pitchFamily="34" charset="0"/>
                    <a:cs typeface="Times New Roman" panose="02020603050405020304" pitchFamily="18" charset="0"/>
                  </a:rPr>
                  <a:t>fib1(n)</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Aft>
                    <a:spcPts val="600"/>
                  </a:spcAft>
                  <a:buFont typeface="Arial" panose="020B0604020202020204" pitchFamily="34" charset="0"/>
                  <a:buChar char="•"/>
                  <a:tabLst>
                    <a:tab pos="0" algn="l"/>
                  </a:tabLst>
                </a:pPr>
                <a:r>
                  <a:rPr lang="en-US" sz="2200" dirty="0">
                    <a:solidFill>
                      <a:srgbClr val="0000FF"/>
                    </a:solidFill>
                    <a:ea typeface="Calibri" panose="020F0502020204030204" pitchFamily="34" charset="0"/>
                    <a:cs typeface="Times New Roman" panose="02020603050405020304" pitchFamily="18" charset="0"/>
                  </a:rPr>
                  <a:t>fib1(n)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computes at least an exponentially large number of terms, </a:t>
                </a:r>
                <a14:m>
                  <m:oMath xmlns:m="http://schemas.openxmlformats.org/officeDocument/2006/math">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2</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0.694</m:t>
                        </m:r>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(1.6)</m:t>
                        </m:r>
                      </m:e>
                      <m:sup>
                        <m:r>
                          <a:rPr lang="en-US" sz="2200" i="1">
                            <a:solidFill>
                              <a:srgbClr val="0033CC"/>
                            </a:solidFill>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could it be even worse? The answer is no.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600"/>
                  </a:spcAft>
                  <a:buFont typeface="Arial" panose="020B0604020202020204" pitchFamily="34" charset="0"/>
                  <a:buChar char="•"/>
                  <a:tabLst>
                    <a:tab pos="0" algn="l"/>
                  </a:tabLst>
                </a:pPr>
                <a:r>
                  <a:rPr lang="en-US" sz="2200" dirty="0">
                    <a:solidFill>
                      <a:srgbClr val="0033CC"/>
                    </a:solidFill>
                    <a:ea typeface="Calibri" panose="020F0502020204030204" pitchFamily="34" charset="0"/>
                    <a:cs typeface="Times New Roman" panose="02020603050405020304" pitchFamily="18" charset="0"/>
                  </a:rPr>
                  <a:t>fib2(n)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is an example of the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dynamic programming</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strategy,</a:t>
                </a:r>
                <a:r>
                  <a:rPr lang="en-US" sz="2200" dirty="0">
                    <a:solidFill>
                      <a:srgbClr val="0033CC"/>
                    </a:solidFill>
                    <a:ea typeface="Cambria Math" panose="02040503050406030204" pitchFamily="18" charset="0"/>
                    <a:cs typeface="Times New Roman" panose="02020603050405020304" pitchFamily="18" charset="0"/>
                  </a:rPr>
                  <a:t> </a:t>
                </a:r>
                <a14:m>
                  <m:oMath xmlns:m="http://schemas.openxmlformats.org/officeDocument/2006/math">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𝜃</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200" i="1" baseline="3000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2</m:t>
                    </m:r>
                    <m:r>
                      <a:rPr lang="en-US" sz="22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50000"/>
                  </a:lnSpc>
                  <a:spcAft>
                    <a:spcPts val="600"/>
                  </a:spcAft>
                  <a:buFont typeface="Arial" panose="020B0604020202020204" pitchFamily="34" charset="0"/>
                  <a:buChar char="•"/>
                  <a:tabLst>
                    <a:tab pos="0" algn="l"/>
                  </a:tabLs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an efficient algorithm for computing the nth Fibonacci term. </a:t>
                </a:r>
              </a:p>
            </p:txBody>
          </p:sp>
        </mc:Choice>
        <mc:Fallback xmlns="">
          <p:sp>
            <p:nvSpPr>
              <p:cNvPr id="2" name="Rectangle 1"/>
              <p:cNvSpPr>
                <a:spLocks noRot="1" noChangeAspect="1" noMove="1" noResize="1" noEditPoints="1" noAdjustHandles="1" noChangeArrowheads="1" noChangeShapeType="1" noTextEdit="1"/>
              </p:cNvSpPr>
              <p:nvPr/>
            </p:nvSpPr>
            <p:spPr>
              <a:xfrm>
                <a:off x="1695455" y="470411"/>
                <a:ext cx="8873655" cy="6233245"/>
              </a:xfrm>
              <a:prstGeom prst="rect">
                <a:avLst/>
              </a:prstGeom>
              <a:blipFill>
                <a:blip r:embed="rId2"/>
                <a:stretch>
                  <a:fillRect l="-893" b="-1075"/>
                </a:stretch>
              </a:blipFill>
            </p:spPr>
            <p:txBody>
              <a:bodyPr/>
              <a:lstStyle/>
              <a:p>
                <a:r>
                  <a:rPr lang="en-US">
                    <a:noFill/>
                  </a:rPr>
                  <a:t> </a:t>
                </a:r>
              </a:p>
            </p:txBody>
          </p:sp>
        </mc:Fallback>
      </mc:AlternateContent>
    </p:spTree>
    <p:extLst>
      <p:ext uri="{BB962C8B-B14F-4D97-AF65-F5344CB8AC3E}">
        <p14:creationId xmlns:p14="http://schemas.microsoft.com/office/powerpoint/2010/main" val="12932200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2972" y="2311037"/>
            <a:ext cx="8499566" cy="2235926"/>
          </a:xfrm>
        </p:spPr>
        <p:txBody>
          <a:bodyPr>
            <a:normAutofit fontScale="85000" lnSpcReduction="20000"/>
          </a:bodyPr>
          <a:lstStyle/>
          <a:p>
            <a:r>
              <a:rPr lang="en-US" sz="5200" dirty="0"/>
              <a:t>Section 04</a:t>
            </a:r>
          </a:p>
          <a:p>
            <a:endParaRPr lang="en-US" sz="4300" dirty="0"/>
          </a:p>
          <a:p>
            <a:r>
              <a:rPr lang="en-US" sz="4300" dirty="0"/>
              <a:t>Fundamentals of </a:t>
            </a:r>
          </a:p>
          <a:p>
            <a:r>
              <a:rPr lang="en-US" sz="4300" dirty="0"/>
              <a:t>the Analysis of Algorithm Efficiency</a:t>
            </a:r>
          </a:p>
          <a:p>
            <a:endParaRPr lang="en-US" dirty="0"/>
          </a:p>
        </p:txBody>
      </p:sp>
    </p:spTree>
    <p:extLst>
      <p:ext uri="{BB962C8B-B14F-4D97-AF65-F5344CB8AC3E}">
        <p14:creationId xmlns:p14="http://schemas.microsoft.com/office/powerpoint/2010/main" val="21017439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946" y="2234317"/>
            <a:ext cx="9019809" cy="79513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051816" y="1381223"/>
            <a:ext cx="8772939" cy="4608634"/>
          </a:xfrm>
          <a:prstGeom prst="rect">
            <a:avLst/>
          </a:prstGeom>
        </p:spPr>
        <p:txBody>
          <a:bodyPr wrap="square">
            <a:spAutoFit/>
          </a:bodyPr>
          <a:lstStyle/>
          <a:p>
            <a:pPr>
              <a:lnSpc>
                <a:spcPct val="150000"/>
              </a:lnSpc>
              <a:spcAft>
                <a:spcPts val="1200"/>
              </a:spcAft>
              <a:tabLst>
                <a:tab pos="0" algn="l"/>
              </a:tabLst>
            </a:pPr>
            <a:r>
              <a:rPr lang="en-US" sz="2600" dirty="0">
                <a:ea typeface="Calibri" panose="020F0502020204030204" pitchFamily="34" charset="0"/>
                <a:cs typeface="Times New Roman" panose="02020603050405020304" pitchFamily="18" charset="0"/>
              </a:rPr>
              <a:t>The Asymptotic Efficiency of Algorithms:</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the running time of a program T(n) as </a:t>
            </a:r>
          </a:p>
          <a:p>
            <a:pPr marL="914400" lvl="1" indent="-4572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f(n) of the size of its input,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f(n)).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371600" lvl="2" indent="-457200">
              <a:lnSpc>
                <a:spcPct val="107000"/>
              </a:lnSpc>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running time of an algorithm </a:t>
            </a:r>
          </a:p>
          <a:p>
            <a:pPr marL="1828800" lvl="3" indent="-4572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limit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the size of the input 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without bound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Let N = {0, 1, 2, …} be the set of natural numbers.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[non-negative integer  0, 1, .. ; </a:t>
            </a:r>
          </a:p>
          <a:p>
            <a:pPr marL="342900" marR="0" lvl="0" indent="-342900">
              <a:lnSpc>
                <a:spcPct val="115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positive integer 1, 2, .. . (traditional way)]</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91813" y="2123933"/>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69156">
            <a:off x="791813" y="2123933"/>
            <a:ext cx="575432"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8876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4552" y="1212289"/>
            <a:ext cx="8384617" cy="3093154"/>
          </a:xfrm>
          <a:prstGeom prst="rect">
            <a:avLst/>
          </a:prstGeom>
        </p:spPr>
        <p:txBody>
          <a:bodyPr wrap="square">
            <a:spAutoFit/>
          </a:bodyPr>
          <a:lstStyle/>
          <a:p>
            <a:pPr>
              <a:lnSpc>
                <a:spcPct val="150000"/>
              </a:lnSpc>
              <a:spcAft>
                <a:spcPts val="1200"/>
              </a:spcAft>
              <a:tabLst>
                <a:tab pos="0" algn="l"/>
              </a:tabLst>
            </a:pPr>
            <a:r>
              <a:rPr lang="en-US" sz="2600" dirty="0">
                <a:ea typeface="Calibri" panose="020F0502020204030204" pitchFamily="34" charset="0"/>
                <a:cs typeface="Times New Roman" panose="02020603050405020304" pitchFamily="18" charset="0"/>
              </a:rPr>
              <a:t>The Asymptotic Efficiency of Algorithms:</a:t>
            </a:r>
          </a:p>
          <a:p>
            <a:pPr>
              <a:lnSpc>
                <a:spcPct val="150000"/>
              </a:lnSpc>
              <a:spcAft>
                <a:spcPts val="1200"/>
              </a:spcAft>
              <a:tabLst>
                <a:tab pos="0" algn="l"/>
              </a:tabLst>
            </a:pPr>
            <a:endParaRPr lang="en-US" sz="2000" dirty="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he asymptotic running time of an algorithm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defined in terms of functions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whose domains are the set of natural numbers</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How to describe the worst-case running-time function </a:t>
            </a:r>
            <a:r>
              <a:rPr lang="en-US" sz="2400" i="1" dirty="0">
                <a:latin typeface="Times New Roman" panose="02020603050405020304" pitchFamily="18" charset="0"/>
                <a:ea typeface="Calibri" panose="020F0502020204030204" pitchFamily="34" charset="0"/>
                <a:cs typeface="Times New Roman" panose="02020603050405020304" pitchFamily="18" charset="0"/>
              </a:rPr>
              <a:t>f(n) ,</a:t>
            </a:r>
            <a:r>
              <a:rPr lang="en-US" sz="2400" dirty="0">
                <a:latin typeface="Times New Roman" panose="02020603050405020304" pitchFamily="18" charset="0"/>
                <a:ea typeface="Calibri" panose="020F0502020204030204" pitchFamily="34" charset="0"/>
                <a:cs typeface="Times New Roman" panose="02020603050405020304" pitchFamily="18" charset="0"/>
              </a:rPr>
              <a:t> defined only on integer input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3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4"/>
            <a:ext cx="10853057" cy="84601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20239" y="1309512"/>
                <a:ext cx="9302932" cy="5416868"/>
              </a:xfrm>
              <a:prstGeom prst="rect">
                <a:avLst/>
              </a:prstGeom>
              <a:noFill/>
            </p:spPr>
            <p:txBody>
              <a:bodyPr wrap="square" rtlCol="0">
                <a:spAutoFit/>
              </a:bodyPr>
              <a:lstStyle/>
              <a:p>
                <a:pPr>
                  <a:spcAft>
                    <a:spcPts val="1800"/>
                  </a:spcAft>
                </a:pPr>
                <a:r>
                  <a:rPr lang="en-US" sz="2800" dirty="0"/>
                  <a:t>Intractability</a:t>
                </a:r>
              </a:p>
              <a:p>
                <a:pPr>
                  <a:spcAft>
                    <a:spcPts val="6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400" i="1" dirty="0">
                    <a:latin typeface="Times New Roman" panose="02020603050405020304" pitchFamily="18" charset="0"/>
                    <a:cs typeface="Times New Roman" panose="02020603050405020304" pitchFamily="18" charset="0"/>
                  </a:rPr>
                  <a:t>Problems for which polynomial-time algorithms have been found.</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We found</a:t>
                </a:r>
              </a:p>
              <a:p>
                <a:pPr marL="914400" lvl="1" indent="-4572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 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algorithms for sorting,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(log</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n) algorithm for searching a sorted array,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2.38</a:t>
                </a:r>
                <a:r>
                  <a:rPr lang="en-US" sz="2400" dirty="0">
                    <a:latin typeface="Times New Roman" panose="02020603050405020304" pitchFamily="18" charset="0"/>
                    <a:cs typeface="Times New Roman" panose="02020603050405020304" pitchFamily="18" charset="0"/>
                  </a:rPr>
                  <a:t>) algorithm for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algorithm for chained matrix multiplication,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Short path problem, (BFS identifies shortest path?)</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optimal binary search tree problem</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Minimum spanning tree problem (Prim’s, </a:t>
                </a:r>
                <a:r>
                  <a:rPr lang="en-US" sz="2400" dirty="0" err="1">
                    <a:latin typeface="Times New Roman" panose="02020603050405020304" pitchFamily="18" charset="0"/>
                    <a:cs typeface="Times New Roman" panose="02020603050405020304" pitchFamily="18" charset="0"/>
                  </a:rPr>
                  <a:t>Krushal’s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Dijkstra’s</a:t>
                </a:r>
                <a:r>
                  <a:rPr lang="en-US" sz="24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457200" indent="-457200">
                  <a:spcAft>
                    <a:spcPts val="1200"/>
                  </a:spcAft>
                  <a:buFont typeface="+mj-lt"/>
                  <a:buAutoNum type="arabicPeriod"/>
                </a:pPr>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9" y="1309512"/>
                <a:ext cx="9302932" cy="5416868"/>
              </a:xfrm>
              <a:prstGeom prst="rect">
                <a:avLst/>
              </a:prstGeom>
              <a:blipFill>
                <a:blip r:embed="rId2"/>
                <a:stretch>
                  <a:fillRect l="-1311" t="-11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28462798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843" y="1936958"/>
            <a:ext cx="7598797" cy="3538918"/>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Example 1.1: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worst-case running time of insertion sort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	T(n)</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dirty="0">
                <a:latin typeface="Times New Roman" panose="02020603050405020304" pitchFamily="18" charset="0"/>
                <a:ea typeface="Calibri" panose="020F0502020204030204" pitchFamily="34" charset="0"/>
                <a:cs typeface="Times New Roman" panose="02020603050405020304" pitchFamily="18" charset="0"/>
              </a:rPr>
              <a:t>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as the input size n becomes large enough.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worse-case running time of merge sort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	T(n) = 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nlog</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22810" y="2181464"/>
            <a:ext cx="441375" cy="29177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DEDF2279-1761-4578-B71E-469FB7DBE9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8303">
            <a:off x="610583" y="2073823"/>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03483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3005" y="1129015"/>
            <a:ext cx="9091750" cy="4654736"/>
          </a:xfrm>
          <a:prstGeom prst="rect">
            <a:avLst/>
          </a:prstGeom>
        </p:spPr>
        <p:txBody>
          <a:bodyPr wrap="square">
            <a:spAutoFit/>
          </a:bodyPr>
          <a:lstStyle/>
          <a:p>
            <a:pPr>
              <a:lnSpc>
                <a:spcPct val="150000"/>
              </a:lnSpc>
              <a:spcBef>
                <a:spcPts val="600"/>
              </a:spcBef>
              <a:spcAft>
                <a:spcPts val="600"/>
              </a:spcAft>
            </a:pPr>
            <a:r>
              <a:rPr lang="en-US" sz="2600" dirty="0">
                <a:ea typeface="Calibri" panose="020F0502020204030204" pitchFamily="34" charset="0"/>
                <a:cs typeface="Times New Roman" panose="02020603050405020304" pitchFamily="18" charset="0"/>
              </a:rPr>
              <a:t>Asymptote</a:t>
            </a:r>
          </a:p>
          <a:p>
            <a:pPr>
              <a:lnSpc>
                <a:spcPct val="150000"/>
              </a:lnSpc>
              <a:spcBef>
                <a:spcPts val="60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word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asymptote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tooltip="Wikipedia:IPA for English"/>
              </a:rPr>
              <a:t>ˈ</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2" tooltip="Wikipedia:IPA for English"/>
              </a:rPr>
              <a:t>æsɪmptoʊt</a:t>
            </a:r>
            <a:r>
              <a:rPr lang="en-US" sz="2200" dirty="0">
                <a:latin typeface="Times New Roman" panose="02020603050405020304" pitchFamily="18" charset="0"/>
                <a:ea typeface="Calibri" panose="020F0502020204030204" pitchFamily="34" charset="0"/>
                <a:cs typeface="Times New Roman" panose="02020603050405020304" pitchFamily="18" charset="0"/>
              </a:rPr>
              <a:t>) is derived from the Greek </a:t>
            </a:r>
            <a:r>
              <a:rPr lang="en-US" sz="2200" dirty="0" err="1">
                <a:latin typeface="Times New Roman" panose="02020603050405020304" pitchFamily="18" charset="0"/>
                <a:ea typeface="Calibri" panose="020F0502020204030204" pitchFamily="34" charset="0"/>
                <a:cs typeface="Times New Roman" panose="02020603050405020304" pitchFamily="18" charset="0"/>
              </a:rPr>
              <a:t>ἀσύμ</a:t>
            </a:r>
            <a:r>
              <a:rPr lang="en-US" sz="2200" dirty="0">
                <a:latin typeface="Times New Roman" panose="02020603050405020304" pitchFamily="18" charset="0"/>
                <a:ea typeface="Calibri" panose="020F0502020204030204" pitchFamily="34" charset="0"/>
                <a:cs typeface="Times New Roman" panose="02020603050405020304" pitchFamily="18" charset="0"/>
              </a:rPr>
              <a:t>πτωτος (</a:t>
            </a:r>
            <a:r>
              <a:rPr lang="en-US" sz="2200" i="1" dirty="0">
                <a:latin typeface="Times New Roman" panose="02020603050405020304" pitchFamily="18" charset="0"/>
                <a:ea typeface="Calibri" panose="020F0502020204030204" pitchFamily="34" charset="0"/>
                <a:cs typeface="Times New Roman" panose="02020603050405020304" pitchFamily="18" charset="0"/>
              </a:rPr>
              <a:t>asumptotos</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means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not falling together</a:t>
            </a:r>
            <a:r>
              <a:rPr lang="en-US" sz="2200" dirty="0">
                <a:latin typeface="Times New Roman" panose="02020603050405020304" pitchFamily="18" charset="0"/>
                <a:ea typeface="Calibri" panose="020F0502020204030204" pitchFamily="34" charset="0"/>
                <a:cs typeface="Times New Roman" panose="02020603050405020304" pitchFamily="18" charset="0"/>
              </a:rPr>
              <a:t>," from ἀ </a:t>
            </a:r>
            <a:r>
              <a:rPr lang="en-US" sz="2200" u="sng" dirty="0">
                <a:solidFill>
                  <a:srgbClr val="3366CC"/>
                </a:solidFill>
                <a:latin typeface="Times New Roman" panose="02020603050405020304" pitchFamily="18" charset="0"/>
                <a:ea typeface="Calibri" panose="020F0502020204030204" pitchFamily="34" charset="0"/>
                <a:cs typeface="Times New Roman" panose="02020603050405020304" pitchFamily="18" charset="0"/>
                <a:hlinkClick r:id="rId3" tooltip="Abessive case"/>
              </a:rPr>
              <a:t>priv.</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σύν</a:t>
            </a:r>
            <a:r>
              <a:rPr lang="en-US" sz="2200" dirty="0">
                <a:latin typeface="Times New Roman" panose="02020603050405020304" pitchFamily="18" charset="0"/>
                <a:ea typeface="Calibri" panose="020F0502020204030204" pitchFamily="34" charset="0"/>
                <a:cs typeface="Times New Roman" panose="02020603050405020304" pitchFamily="18" charset="0"/>
              </a:rPr>
              <a:t> "together" + π</a:t>
            </a:r>
            <a:r>
              <a:rPr lang="en-US" sz="2200" dirty="0" err="1">
                <a:latin typeface="Times New Roman" panose="02020603050405020304" pitchFamily="18" charset="0"/>
                <a:ea typeface="Calibri" panose="020F0502020204030204" pitchFamily="34" charset="0"/>
                <a:cs typeface="Times New Roman" panose="02020603050405020304" pitchFamily="18" charset="0"/>
              </a:rPr>
              <a:t>τωτ-ός</a:t>
            </a:r>
            <a:r>
              <a:rPr lang="en-US" sz="2200" dirty="0">
                <a:latin typeface="Times New Roman" panose="02020603050405020304" pitchFamily="18" charset="0"/>
                <a:ea typeface="Calibri" panose="020F0502020204030204" pitchFamily="34" charset="0"/>
                <a:cs typeface="Times New Roman" panose="02020603050405020304" pitchFamily="18" charset="0"/>
              </a:rPr>
              <a:t> "fallen."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Bef>
                <a:spcPts val="600"/>
              </a:spcBef>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In analytic geometry, an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asymptote</a:t>
            </a:r>
            <a:r>
              <a:rPr lang="en-US" sz="2200" dirty="0">
                <a:latin typeface="Times New Roman" panose="02020603050405020304" pitchFamily="18" charset="0"/>
                <a:ea typeface="Calibri" panose="020F0502020204030204" pitchFamily="34" charset="0"/>
                <a:cs typeface="Times New Roman" panose="02020603050405020304" pitchFamily="18" charset="0"/>
              </a:rPr>
              <a:t> of a curve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is a line such that the distance between the curve and the line approaches zero as they tend to infinity.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spcBef>
                <a:spcPts val="600"/>
              </a:spcBef>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In some contexts, such as algebraic geometry, an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asymptote</a:t>
            </a:r>
            <a:r>
              <a:rPr lang="en-US" sz="2200" dirty="0">
                <a:latin typeface="Times New Roman" panose="02020603050405020304" pitchFamily="18" charset="0"/>
                <a:ea typeface="Calibri" panose="020F0502020204030204" pitchFamily="34" charset="0"/>
                <a:cs typeface="Times New Roman" panose="02020603050405020304" pitchFamily="18" charset="0"/>
              </a:rPr>
              <a:t> is defined as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line which is tangent to a curve at infinity.</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23C4E42-4747-444B-B9BA-5EEE26FBAFAC}"/>
              </a:ext>
            </a:extLst>
          </p:cNvPr>
          <p:cNvSpPr/>
          <p:nvPr/>
        </p:nvSpPr>
        <p:spPr>
          <a:xfrm>
            <a:off x="829285" y="382738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4915523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le:1-over-x-plus-x abs.svg">
            <a:hlinkClick r:id="rId2"/>
          </p:cNvPr>
          <p:cNvPicPr/>
          <p:nvPr/>
        </p:nvPicPr>
        <p:blipFill>
          <a:blip r:embed="rId3" cstate="print"/>
          <a:srcRect/>
          <a:stretch>
            <a:fillRect/>
          </a:stretch>
        </p:blipFill>
        <p:spPr bwMode="auto">
          <a:xfrm>
            <a:off x="3315695" y="1550505"/>
            <a:ext cx="3863506" cy="3347498"/>
          </a:xfrm>
          <a:prstGeom prst="rect">
            <a:avLst/>
          </a:prstGeom>
          <a:noFill/>
          <a:ln w="9525">
            <a:noFill/>
            <a:miter lim="800000"/>
            <a:headEnd/>
            <a:tailEnd/>
          </a:ln>
        </p:spPr>
      </p:pic>
      <p:sp>
        <p:nvSpPr>
          <p:cNvPr id="3" name="Rectangle 2"/>
          <p:cNvSpPr/>
          <p:nvPr/>
        </p:nvSpPr>
        <p:spPr>
          <a:xfrm>
            <a:off x="2729948" y="5066346"/>
            <a:ext cx="6096000" cy="816890"/>
          </a:xfrm>
          <a:prstGeom prst="rect">
            <a:avLst/>
          </a:prstGeom>
        </p:spPr>
        <p:txBody>
          <a:bodyPr>
            <a:spAutoFit/>
          </a:bodyPr>
          <a:lstStyle/>
          <a:p>
            <a:pPr>
              <a:lnSpc>
                <a:spcPct val="107000"/>
              </a:lnSpc>
              <a:spcBef>
                <a:spcPts val="12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graph of a function with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horizontal (y = 0), vertical (x = 0), and oblique (x = y) asymptotes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C8E6AE-7573-4DDD-9EEE-E221E2306FC9}"/>
              </a:ext>
            </a:extLst>
          </p:cNvPr>
          <p:cNvSpPr txBox="1"/>
          <p:nvPr/>
        </p:nvSpPr>
        <p:spPr>
          <a:xfrm>
            <a:off x="6261464" y="1353877"/>
            <a:ext cx="6792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p>
        </p:txBody>
      </p:sp>
      <p:sp>
        <p:nvSpPr>
          <p:cNvPr id="4" name="Rectangle 3"/>
          <p:cNvSpPr/>
          <p:nvPr/>
        </p:nvSpPr>
        <p:spPr>
          <a:xfrm>
            <a:off x="1895061" y="332233"/>
            <a:ext cx="7463624" cy="923330"/>
          </a:xfrm>
          <a:prstGeom prst="rect">
            <a:avLst/>
          </a:prstGeom>
          <a:solidFill>
            <a:srgbClr val="FFFF00"/>
          </a:solidFill>
        </p:spPr>
        <p:txBody>
          <a:bodyPr wrap="square">
            <a:spAutoFit/>
          </a:bodyPr>
          <a:lstStyle/>
          <a:p>
            <a:r>
              <a:rPr lang="en-US" dirty="0">
                <a:latin typeface="Arial" panose="020B0604020202020204" pitchFamily="34" charset="0"/>
              </a:rPr>
              <a:t>Asymptote:  A line whose distance to a given curve tends to zero. An asymptote may or may not intersect its associated curve.</a:t>
            </a:r>
            <a:endParaRPr lang="en-US" dirty="0"/>
          </a:p>
        </p:txBody>
      </p:sp>
    </p:spTree>
    <p:extLst>
      <p:ext uri="{BB962C8B-B14F-4D97-AF65-F5344CB8AC3E}">
        <p14:creationId xmlns:p14="http://schemas.microsoft.com/office/powerpoint/2010/main" val="36304897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00px-Hyperbola_one_over_x">
            <a:hlinkClick r:id="rId2"/>
          </p:cNvPr>
          <p:cNvPicPr/>
          <p:nvPr/>
        </p:nvPicPr>
        <p:blipFill>
          <a:blip r:embed="rId3" cstate="print"/>
          <a:srcRect/>
          <a:stretch>
            <a:fillRect/>
          </a:stretch>
        </p:blipFill>
        <p:spPr bwMode="auto">
          <a:xfrm>
            <a:off x="3371353" y="1009816"/>
            <a:ext cx="4683317" cy="4285753"/>
          </a:xfrm>
          <a:prstGeom prst="rect">
            <a:avLst/>
          </a:prstGeom>
          <a:noFill/>
          <a:ln w="9525">
            <a:noFill/>
            <a:miter lim="800000"/>
            <a:headEnd/>
            <a:tailEnd/>
          </a:ln>
        </p:spPr>
      </p:pic>
      <p:sp>
        <p:nvSpPr>
          <p:cNvPr id="3" name="Rectangle 2"/>
          <p:cNvSpPr>
            <a:spLocks noChangeArrowheads="1"/>
          </p:cNvSpPr>
          <p:nvPr/>
        </p:nvSpPr>
        <p:spPr bwMode="auto">
          <a:xfrm>
            <a:off x="2520563" y="4834394"/>
            <a:ext cx="6925586" cy="61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3" descr="f(x)=\tfrac{1}{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17" y="5457134"/>
            <a:ext cx="939637" cy="3061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705307" y="5371990"/>
            <a:ext cx="57408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graphed on </a:t>
            </a:r>
            <a:r>
              <a:rPr kumimoji="0" lang="en-US" altLang="en-US" sz="20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tooltip="Cartesian coordinates"/>
              </a:rPr>
              <a:t>Cartesian coordinates</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2000" b="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kumimoji="0" lang="en-US" altLang="en-US" sz="20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kumimoji="0" lang="en-US" altLang="en-US" sz="2000" b="0" i="1"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y</a:t>
            </a:r>
            <a:r>
              <a:rPr kumimoji="0" lang="en-US" altLang="en-US" sz="20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-axes are the asymptotes.</a:t>
            </a:r>
            <a:endParaRPr kumimoji="0" lang="en-US" altLang="en-US" sz="20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p:txBody>
      </p:sp>
      <p:sp>
        <p:nvSpPr>
          <p:cNvPr id="6" name="Thought Bubble: Cloud 5">
            <a:extLst>
              <a:ext uri="{FF2B5EF4-FFF2-40B4-BE49-F238E27FC236}">
                <a16:creationId xmlns:a16="http://schemas.microsoft.com/office/drawing/2014/main" id="{38D0FCD4-D2CC-4F2A-9B43-7C399E01627F}"/>
              </a:ext>
            </a:extLst>
          </p:cNvPr>
          <p:cNvSpPr/>
          <p:nvPr/>
        </p:nvSpPr>
        <p:spPr>
          <a:xfrm>
            <a:off x="1854737" y="1950554"/>
            <a:ext cx="665826" cy="426128"/>
          </a:xfrm>
          <a:prstGeom prst="cloudCallout">
            <a:avLst>
              <a:gd name="adj1" fmla="val 33833"/>
              <a:gd name="adj2" fmla="val 1104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Arrow: Left 4">
            <a:extLst>
              <a:ext uri="{FF2B5EF4-FFF2-40B4-BE49-F238E27FC236}">
                <a16:creationId xmlns:a16="http://schemas.microsoft.com/office/drawing/2014/main" id="{12DDA7B7-345D-4DBA-83AF-D94D855AC4D7}"/>
              </a:ext>
            </a:extLst>
          </p:cNvPr>
          <p:cNvSpPr/>
          <p:nvPr/>
        </p:nvSpPr>
        <p:spPr>
          <a:xfrm rot="20570799">
            <a:off x="7528486" y="1930076"/>
            <a:ext cx="583474" cy="1019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mage result for smiley face images">
            <a:extLst>
              <a:ext uri="{FF2B5EF4-FFF2-40B4-BE49-F238E27FC236}">
                <a16:creationId xmlns:a16="http://schemas.microsoft.com/office/drawing/2014/main" id="{C783C9E6-74ED-41FB-947E-759C96F2884C}"/>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6169" y="1846300"/>
            <a:ext cx="665826" cy="45224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4AD13F-26EE-481F-AF8A-6BFE6C7915C4}"/>
              </a:ext>
            </a:extLst>
          </p:cNvPr>
          <p:cNvSpPr txBox="1"/>
          <p:nvPr/>
        </p:nvSpPr>
        <p:spPr>
          <a:xfrm>
            <a:off x="6096000" y="2298542"/>
            <a:ext cx="6792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514499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0px-1-over-x-plus-x">
            <a:hlinkClick r:id="rId2"/>
          </p:cNvPr>
          <p:cNvPicPr/>
          <p:nvPr/>
        </p:nvPicPr>
        <p:blipFill>
          <a:blip r:embed="rId3" cstate="print"/>
          <a:srcRect/>
          <a:stretch>
            <a:fillRect/>
          </a:stretch>
        </p:blipFill>
        <p:spPr bwMode="auto">
          <a:xfrm>
            <a:off x="2711394" y="1176793"/>
            <a:ext cx="4515886" cy="4047214"/>
          </a:xfrm>
          <a:prstGeom prst="rect">
            <a:avLst/>
          </a:prstGeom>
          <a:noFill/>
          <a:ln w="9525">
            <a:noFill/>
            <a:miter lim="800000"/>
            <a:headEnd/>
            <a:tailEnd/>
          </a:ln>
        </p:spPr>
      </p:pic>
      <p:pic>
        <p:nvPicPr>
          <p:cNvPr id="3" name="Picture 2" descr="f(x)=x+\tfrac{1}{x}"/>
          <p:cNvPicPr/>
          <p:nvPr/>
        </p:nvPicPr>
        <p:blipFill>
          <a:blip r:embed="rId4" cstate="print"/>
          <a:srcRect/>
          <a:stretch>
            <a:fillRect/>
          </a:stretch>
        </p:blipFill>
        <p:spPr bwMode="auto">
          <a:xfrm>
            <a:off x="3792544" y="5696190"/>
            <a:ext cx="1320145" cy="373711"/>
          </a:xfrm>
          <a:prstGeom prst="rect">
            <a:avLst/>
          </a:prstGeom>
          <a:noFill/>
          <a:ln w="9525">
            <a:noFill/>
            <a:miter lim="800000"/>
            <a:headEnd/>
            <a:tailEnd/>
          </a:ln>
        </p:spPr>
      </p:pic>
      <p:sp>
        <p:nvSpPr>
          <p:cNvPr id="4" name="Rectangle 3"/>
          <p:cNvSpPr/>
          <p:nvPr/>
        </p:nvSpPr>
        <p:spPr>
          <a:xfrm>
            <a:off x="1924215" y="5653377"/>
            <a:ext cx="8547652" cy="769441"/>
          </a:xfrm>
          <a:prstGeom prst="rect">
            <a:avLst/>
          </a:prstGeom>
        </p:spPr>
        <p:txBody>
          <a:bodyPr wrap="square">
            <a:spAutoFit/>
          </a:bodyPr>
          <a:lstStyle/>
          <a:p>
            <a:r>
              <a:rPr lang="en-US" sz="2200" dirty="0">
                <a:latin typeface="Times New Roman" panose="02020603050405020304" pitchFamily="18" charset="0"/>
                <a:ea typeface="Times New Roman" panose="02020603050405020304" pitchFamily="18" charset="0"/>
                <a:cs typeface="Times New Roman" panose="02020603050405020304" pitchFamily="18" charset="0"/>
              </a:rPr>
              <a:t>In the graph of  </a:t>
            </a:r>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the </a:t>
            </a:r>
            <a:r>
              <a:rPr lang="en-US" sz="2200" i="1" dirty="0">
                <a:latin typeface="Times New Roman" panose="02020603050405020304" pitchFamily="18" charset="0"/>
                <a:ea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-axis (</a:t>
            </a:r>
            <a:r>
              <a:rPr lang="en-US" sz="2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 0) and the line </a:t>
            </a:r>
            <a:r>
              <a:rPr lang="en-US" sz="2200" i="1" dirty="0">
                <a:latin typeface="Times New Roman" panose="02020603050405020304" pitchFamily="18" charset="0"/>
                <a:ea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ea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both asymptotes.</a:t>
            </a:r>
            <a:r>
              <a:rPr lang="en-US" sz="2200" dirty="0">
                <a:latin typeface="Calibri" panose="020F0502020204030204" pitchFamily="34" charset="0"/>
                <a:ea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function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asymptotic to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 and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y</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38D0FCD4-D2CC-4F2A-9B43-7C399E01627F}"/>
              </a:ext>
            </a:extLst>
          </p:cNvPr>
          <p:cNvSpPr/>
          <p:nvPr/>
        </p:nvSpPr>
        <p:spPr>
          <a:xfrm>
            <a:off x="887078" y="5456917"/>
            <a:ext cx="665826" cy="426128"/>
          </a:xfrm>
          <a:prstGeom prst="cloudCallout">
            <a:avLst>
              <a:gd name="adj1" fmla="val 33833"/>
              <a:gd name="adj2" fmla="val 1104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A30EF9E7-B197-43A4-9DB1-D5BFEE5B36F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983702">
            <a:off x="706380" y="5490908"/>
            <a:ext cx="719638" cy="471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8E634C-1466-45A5-B046-E472CE99B595}"/>
              </a:ext>
            </a:extLst>
          </p:cNvPr>
          <p:cNvSpPr txBox="1"/>
          <p:nvPr/>
        </p:nvSpPr>
        <p:spPr>
          <a:xfrm>
            <a:off x="6096000" y="1176793"/>
            <a:ext cx="6792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813147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1234" y="2069620"/>
            <a:ext cx="9078686" cy="3585597"/>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 mathematical analysis,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asymptotic analysis </a:t>
            </a:r>
            <a:r>
              <a:rPr lang="en-US" sz="2400" dirty="0">
                <a:latin typeface="Times New Roman" panose="02020603050405020304" pitchFamily="18" charset="0"/>
                <a:ea typeface="Calibri" panose="020F0502020204030204" pitchFamily="34" charset="0"/>
                <a:cs typeface="Times New Roman" panose="02020603050405020304" pitchFamily="18" charset="0"/>
              </a:rPr>
              <a:t>is </a:t>
            </a:r>
          </a:p>
          <a:p>
            <a:pPr marL="800100" lvl="1"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method of describing limiting behavior;</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600"/>
              </a:spcAft>
              <a:buFont typeface="Arial" panose="020B0604020202020204" pitchFamily="34" charset="0"/>
              <a:buChar char="•"/>
            </a:pPr>
            <a:r>
              <a:rPr lang="en-US" sz="2400" i="1" dirty="0">
                <a:latin typeface="Times New Roman" panose="02020603050405020304" pitchFamily="18" charset="0"/>
                <a:ea typeface="Calibri" panose="020F0502020204030204" pitchFamily="34" charset="0"/>
                <a:cs typeface="Times New Roman" panose="02020603050405020304" pitchFamily="18" charset="0"/>
              </a:rPr>
              <a:t>about the comparison of functions as inputs approach infinity.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6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Examples are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61963">
              <a:spcBef>
                <a:spcPts val="0"/>
              </a:spcBef>
              <a:spcAft>
                <a:spcPts val="600"/>
              </a:spcAft>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the analysis of algorithms of computer science, considering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the performance of algorithms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when applied to very large input datasets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0" indent="-461963">
              <a:spcBef>
                <a:spcPts val="0"/>
              </a:spcBef>
              <a:spcAft>
                <a:spcPts val="600"/>
              </a:spcAft>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behavior of physical systems when they are very large.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3974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924263-955F-4EEC-9FDB-7F0019E21AE1}"/>
              </a:ext>
            </a:extLst>
          </p:cNvPr>
          <p:cNvSpPr txBox="1"/>
          <p:nvPr/>
        </p:nvSpPr>
        <p:spPr>
          <a:xfrm>
            <a:off x="1532709" y="3561806"/>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4986" y="632995"/>
                <a:ext cx="8815300" cy="4068934"/>
              </a:xfrm>
              <a:prstGeom prst="rect">
                <a:avLst/>
              </a:prstGeom>
            </p:spPr>
            <p:txBody>
              <a:bodyPr wrap="square">
                <a:spAutoFit/>
              </a:bodyPr>
              <a:lstStyle/>
              <a:p>
                <a:pPr>
                  <a:lnSpc>
                    <a:spcPct val="107000"/>
                  </a:lnSpc>
                  <a:spcBef>
                    <a:spcPts val="1200"/>
                  </a:spcBef>
                </a:pPr>
                <a:r>
                  <a:rPr lang="en-US" sz="2800" dirty="0">
                    <a:solidFill>
                      <a:srgbClr val="0000FF"/>
                    </a:solidFill>
                    <a:ea typeface="Calibri" panose="020F0502020204030204" pitchFamily="34" charset="0"/>
                    <a:cs typeface="Times New Roman" panose="02020603050405020304" pitchFamily="18" charset="0"/>
                  </a:rPr>
                  <a:t>An Asymptotic upper and lower bound for f(n)</a:t>
                </a:r>
                <a:endParaRPr lang="en-US" sz="2800" dirty="0">
                  <a:ea typeface="Calibri" panose="020F0502020204030204" pitchFamily="34" charset="0"/>
                  <a:cs typeface="Times New Roman" panose="02020603050405020304" pitchFamily="18" charset="0"/>
                </a:endParaRPr>
              </a:p>
              <a:p>
                <a:pPr>
                  <a:lnSpc>
                    <a:spcPct val="107000"/>
                  </a:lnSpc>
                </a:pP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Ɵ </a:t>
                </a:r>
                <a:r>
                  <a:rPr lang="en-US" sz="2800" dirty="0">
                    <a:solidFill>
                      <a:srgbClr val="0000FF"/>
                    </a:solidFill>
                    <a:ea typeface="Calibri" panose="020F0502020204030204" pitchFamily="34" charset="0"/>
                    <a:cs typeface="Times New Roman" panose="02020603050405020304" pitchFamily="18" charset="0"/>
                  </a:rPr>
                  <a:t>notation (Big Theta notation</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 function f(n) is said to be in Ɵ(g(n)), denoted f(n) </a:t>
                </a:r>
                <a14:m>
                  <m:oMath xmlns:m="http://schemas.openxmlformats.org/officeDocument/2006/math">
                    <m:r>
                      <a:rPr lang="en-US" sz="2400" b="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a:t>
                </a:r>
                <a:r>
                  <a:rPr lang="en-US" sz="2400" dirty="0">
                    <a:latin typeface="Times New Roman" panose="02020603050405020304" pitchFamily="18" charset="0"/>
                    <a:ea typeface="Calibri" panose="020F0502020204030204" pitchFamily="34" charset="0"/>
                    <a:cs typeface="Times New Roman" panose="02020603050405020304" pitchFamily="18" charset="0"/>
                  </a:rPr>
                  <a:t>if f(n) is bounded both above and below by some positive constant multiples of g(n)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for some nonnegative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i.e.,</a:t>
                </a:r>
              </a:p>
              <a:p>
                <a:pP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Ɵ(g(n)) = { f(n) | there exist positive constants,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0  ≤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g(n) ≤ f(n) ≤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g(n) for all n ≥ 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4986" y="632995"/>
                <a:ext cx="8815300" cy="4068934"/>
              </a:xfrm>
              <a:prstGeom prst="rect">
                <a:avLst/>
              </a:prstGeom>
              <a:blipFill>
                <a:blip r:embed="rId2"/>
                <a:stretch>
                  <a:fillRect l="-1383" t="-1349" r="-830" b="-23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68E315-F365-48AC-8E99-93DCBB1D4E6D}"/>
                  </a:ext>
                </a:extLst>
              </p:cNvPr>
              <p:cNvSpPr/>
              <p:nvPr/>
            </p:nvSpPr>
            <p:spPr>
              <a:xfrm>
                <a:off x="1278065" y="4756921"/>
                <a:ext cx="9864117" cy="1903470"/>
              </a:xfrm>
              <a:prstGeom prst="rect">
                <a:avLst/>
              </a:prstGeom>
            </p:spPr>
            <p:txBody>
              <a:bodyPr wrap="square">
                <a:spAutoFit/>
              </a:bodyPr>
              <a:lstStyle/>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Example:</a:t>
                </a:r>
              </a:p>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T(n)</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dirty="0">
                    <a:latin typeface="Times New Roman" panose="02020603050405020304" pitchFamily="18" charset="0"/>
                    <a:ea typeface="Calibri" panose="020F0502020204030204" pitchFamily="34" charset="0"/>
                    <a:cs typeface="Times New Roman" panose="02020603050405020304" pitchFamily="18" charset="0"/>
                  </a:rPr>
                  <a:t>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 where T(n)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ea typeface="Calibri" panose="020F0502020204030204" pitchFamily="34" charset="0"/>
                    <a:cs typeface="Times New Roman" panose="02020603050405020304" pitchFamily="18" charset="0"/>
                  </a:rPr>
                  <a:t> f(n), f(n) is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 + </a:t>
                </a:r>
                <a:r>
                  <a:rPr lang="en-US" sz="2400" i="1"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b</a:t>
                </a:r>
                <a:r>
                  <a:rPr lang="en-US" sz="2400" i="1"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and g(n) is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 </a:t>
                </a:r>
              </a:p>
              <a:p>
                <a:pPr indent="457200">
                  <a:spcAft>
                    <a:spcPts val="6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T(n) = 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nlog</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 where T(n)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ea typeface="Calibri" panose="020F0502020204030204" pitchFamily="34" charset="0"/>
                    <a:cs typeface="Times New Roman" panose="02020603050405020304" pitchFamily="18" charset="0"/>
                  </a:rPr>
                  <a:t> f(n),  f(n) is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nlogn + …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and g(n) is </a:t>
                </a:r>
              </a:p>
              <a:p>
                <a:pPr indent="457200">
                  <a:spcAft>
                    <a:spcPts val="600"/>
                  </a:spcAft>
                </a:pP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a:t>
                </a:r>
                <a:r>
                  <a:rPr lang="en-US" sz="2400" i="1"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i="1" dirty="0">
                    <a:latin typeface="Times New Roman" panose="02020603050405020304" pitchFamily="18" charset="0"/>
                    <a:ea typeface="Calibri" panose="020F0502020204030204" pitchFamily="34" charset="0"/>
                    <a:cs typeface="Times New Roman" panose="02020603050405020304" pitchFamily="18" charset="0"/>
                  </a:rPr>
                  <a:t>nlog</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8A68E315-F365-48AC-8E99-93DCBB1D4E6D}"/>
                  </a:ext>
                </a:extLst>
              </p:cNvPr>
              <p:cNvSpPr>
                <a:spLocks noRot="1" noChangeAspect="1" noMove="1" noResize="1" noEditPoints="1" noAdjustHandles="1" noChangeArrowheads="1" noChangeShapeType="1" noTextEdit="1"/>
              </p:cNvSpPr>
              <p:nvPr/>
            </p:nvSpPr>
            <p:spPr>
              <a:xfrm>
                <a:off x="1278065" y="4756921"/>
                <a:ext cx="9864117" cy="1903470"/>
              </a:xfrm>
              <a:prstGeom prst="rect">
                <a:avLst/>
              </a:prstGeom>
              <a:blipFill>
                <a:blip r:embed="rId4"/>
                <a:stretch>
                  <a:fillRect t="-2556" r="-556" b="-5751"/>
                </a:stretch>
              </a:blipFill>
            </p:spPr>
            <p:txBody>
              <a:bodyPr/>
              <a:lstStyle/>
              <a:p>
                <a:r>
                  <a:rPr lang="en-US">
                    <a:noFill/>
                  </a:rPr>
                  <a:t> </a:t>
                </a:r>
              </a:p>
            </p:txBody>
          </p:sp>
        </mc:Fallback>
      </mc:AlternateContent>
    </p:spTree>
    <p:extLst>
      <p:ext uri="{BB962C8B-B14F-4D97-AF65-F5344CB8AC3E}">
        <p14:creationId xmlns:p14="http://schemas.microsoft.com/office/powerpoint/2010/main" val="479766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9B03FA65-C579-46D7-82DE-FC20818E1716}"/>
              </a:ext>
            </a:extLst>
          </p:cNvPr>
          <p:cNvSpPr txBox="1"/>
          <p:nvPr/>
        </p:nvSpPr>
        <p:spPr>
          <a:xfrm>
            <a:off x="1442406" y="579657"/>
            <a:ext cx="9274628" cy="1140123"/>
          </a:xfrm>
          <a:prstGeom prst="rect">
            <a:avLst/>
          </a:prstGeom>
          <a:solidFill>
            <a:srgbClr val="FFFF00"/>
          </a:solidFill>
        </p:spPr>
        <p:txBody>
          <a:bodyPr wrap="square" rtlCol="0">
            <a:spAutoFit/>
          </a:bodyPr>
          <a:lstStyle/>
          <a:p>
            <a:endParaRPr lang="en-US" dirty="0"/>
          </a:p>
        </p:txBody>
      </p:sp>
      <p:sp>
        <p:nvSpPr>
          <p:cNvPr id="23" name="TextBox 22">
            <a:extLst>
              <a:ext uri="{FF2B5EF4-FFF2-40B4-BE49-F238E27FC236}">
                <a16:creationId xmlns:a16="http://schemas.microsoft.com/office/drawing/2014/main" id="{F531D54D-FC1B-4E08-93E8-08D2A03FC89B}"/>
              </a:ext>
            </a:extLst>
          </p:cNvPr>
          <p:cNvSpPr txBox="1"/>
          <p:nvPr/>
        </p:nvSpPr>
        <p:spPr>
          <a:xfrm>
            <a:off x="1582366" y="4499879"/>
            <a:ext cx="9134668" cy="643337"/>
          </a:xfrm>
          <a:prstGeom prst="rect">
            <a:avLst/>
          </a:prstGeom>
          <a:solidFill>
            <a:srgbClr val="FFFF00"/>
          </a:solidFill>
        </p:spPr>
        <p:txBody>
          <a:bodyPr wrap="square" rtlCol="0">
            <a:spAutoFit/>
          </a:bodyPr>
          <a:lstStyle/>
          <a:p>
            <a:endParaRPr lang="en-US" dirty="0"/>
          </a:p>
        </p:txBody>
      </p:sp>
      <p:cxnSp>
        <p:nvCxnSpPr>
          <p:cNvPr id="2" name="Line 42"/>
          <p:cNvCxnSpPr>
            <a:cxnSpLocks noChangeShapeType="1"/>
          </p:cNvCxnSpPr>
          <p:nvPr/>
        </p:nvCxnSpPr>
        <p:spPr bwMode="auto">
          <a:xfrm flipH="1">
            <a:off x="3518051" y="2654968"/>
            <a:ext cx="15240" cy="193628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 name="Line 43"/>
          <p:cNvCxnSpPr>
            <a:cxnSpLocks noChangeShapeType="1"/>
          </p:cNvCxnSpPr>
          <p:nvPr/>
        </p:nvCxnSpPr>
        <p:spPr bwMode="auto">
          <a:xfrm>
            <a:off x="3518051" y="4562944"/>
            <a:ext cx="3548496" cy="73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 name="Freeform 3"/>
          <p:cNvSpPr>
            <a:spLocks/>
          </p:cNvSpPr>
          <p:nvPr/>
        </p:nvSpPr>
        <p:spPr bwMode="auto">
          <a:xfrm>
            <a:off x="3533291" y="3387291"/>
            <a:ext cx="3533256" cy="899160"/>
          </a:xfrm>
          <a:custGeom>
            <a:avLst/>
            <a:gdLst>
              <a:gd name="T0" fmla="*/ 0 w 3336"/>
              <a:gd name="T1" fmla="*/ 1104 h 1248"/>
              <a:gd name="T2" fmla="*/ 324 w 3336"/>
              <a:gd name="T3" fmla="*/ 1128 h 1248"/>
              <a:gd name="T4" fmla="*/ 348 w 3336"/>
              <a:gd name="T5" fmla="*/ 1200 h 1248"/>
              <a:gd name="T6" fmla="*/ 396 w 3336"/>
              <a:gd name="T7" fmla="*/ 1248 h 1248"/>
              <a:gd name="T8" fmla="*/ 528 w 3336"/>
              <a:gd name="T9" fmla="*/ 1188 h 1248"/>
              <a:gd name="T10" fmla="*/ 552 w 3336"/>
              <a:gd name="T11" fmla="*/ 1116 h 1248"/>
              <a:gd name="T12" fmla="*/ 660 w 3336"/>
              <a:gd name="T13" fmla="*/ 1068 h 1248"/>
              <a:gd name="T14" fmla="*/ 720 w 3336"/>
              <a:gd name="T15" fmla="*/ 1020 h 1248"/>
              <a:gd name="T16" fmla="*/ 864 w 3336"/>
              <a:gd name="T17" fmla="*/ 948 h 1248"/>
              <a:gd name="T18" fmla="*/ 1200 w 3336"/>
              <a:gd name="T19" fmla="*/ 840 h 1248"/>
              <a:gd name="T20" fmla="*/ 1404 w 3336"/>
              <a:gd name="T21" fmla="*/ 756 h 1248"/>
              <a:gd name="T22" fmla="*/ 1524 w 3336"/>
              <a:gd name="T23" fmla="*/ 636 h 1248"/>
              <a:gd name="T24" fmla="*/ 1560 w 3336"/>
              <a:gd name="T25" fmla="*/ 624 h 1248"/>
              <a:gd name="T26" fmla="*/ 1596 w 3336"/>
              <a:gd name="T27" fmla="*/ 600 h 1248"/>
              <a:gd name="T28" fmla="*/ 1728 w 3336"/>
              <a:gd name="T29" fmla="*/ 516 h 1248"/>
              <a:gd name="T30" fmla="*/ 1836 w 3336"/>
              <a:gd name="T31" fmla="*/ 468 h 1248"/>
              <a:gd name="T32" fmla="*/ 1860 w 3336"/>
              <a:gd name="T33" fmla="*/ 432 h 1248"/>
              <a:gd name="T34" fmla="*/ 1896 w 3336"/>
              <a:gd name="T35" fmla="*/ 420 h 1248"/>
              <a:gd name="T36" fmla="*/ 2052 w 3336"/>
              <a:gd name="T37" fmla="*/ 336 h 1248"/>
              <a:gd name="T38" fmla="*/ 2652 w 3336"/>
              <a:gd name="T39" fmla="*/ 204 h 1248"/>
              <a:gd name="T40" fmla="*/ 3000 w 3336"/>
              <a:gd name="T41" fmla="*/ 132 h 1248"/>
              <a:gd name="T42" fmla="*/ 3192 w 3336"/>
              <a:gd name="T43" fmla="*/ 84 h 1248"/>
              <a:gd name="T44" fmla="*/ 3240 w 3336"/>
              <a:gd name="T45" fmla="*/ 72 h 1248"/>
              <a:gd name="T46" fmla="*/ 3276 w 3336"/>
              <a:gd name="T47" fmla="*/ 48 h 1248"/>
              <a:gd name="T48" fmla="*/ 3312 w 3336"/>
              <a:gd name="T49" fmla="*/ 36 h 1248"/>
              <a:gd name="T50" fmla="*/ 3336 w 3336"/>
              <a:gd name="T51"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36" h="1248">
                <a:moveTo>
                  <a:pt x="0" y="1104"/>
                </a:moveTo>
                <a:cubicBezTo>
                  <a:pt x="105" y="1069"/>
                  <a:pt x="221" y="1094"/>
                  <a:pt x="324" y="1128"/>
                </a:cubicBezTo>
                <a:cubicBezTo>
                  <a:pt x="332" y="1152"/>
                  <a:pt x="340" y="1176"/>
                  <a:pt x="348" y="1200"/>
                </a:cubicBezTo>
                <a:cubicBezTo>
                  <a:pt x="364" y="1248"/>
                  <a:pt x="348" y="1232"/>
                  <a:pt x="396" y="1248"/>
                </a:cubicBezTo>
                <a:cubicBezTo>
                  <a:pt x="450" y="1239"/>
                  <a:pt x="503" y="1244"/>
                  <a:pt x="528" y="1188"/>
                </a:cubicBezTo>
                <a:cubicBezTo>
                  <a:pt x="538" y="1165"/>
                  <a:pt x="544" y="1140"/>
                  <a:pt x="552" y="1116"/>
                </a:cubicBezTo>
                <a:cubicBezTo>
                  <a:pt x="564" y="1079"/>
                  <a:pt x="660" y="1068"/>
                  <a:pt x="660" y="1068"/>
                </a:cubicBezTo>
                <a:cubicBezTo>
                  <a:pt x="704" y="1001"/>
                  <a:pt x="659" y="1054"/>
                  <a:pt x="720" y="1020"/>
                </a:cubicBezTo>
                <a:cubicBezTo>
                  <a:pt x="860" y="942"/>
                  <a:pt x="724" y="995"/>
                  <a:pt x="864" y="948"/>
                </a:cubicBezTo>
                <a:cubicBezTo>
                  <a:pt x="975" y="911"/>
                  <a:pt x="1086" y="868"/>
                  <a:pt x="1200" y="840"/>
                </a:cubicBezTo>
                <a:cubicBezTo>
                  <a:pt x="1263" y="798"/>
                  <a:pt x="1329" y="771"/>
                  <a:pt x="1404" y="756"/>
                </a:cubicBezTo>
                <a:cubicBezTo>
                  <a:pt x="1500" y="692"/>
                  <a:pt x="1460" y="732"/>
                  <a:pt x="1524" y="636"/>
                </a:cubicBezTo>
                <a:cubicBezTo>
                  <a:pt x="1531" y="625"/>
                  <a:pt x="1549" y="630"/>
                  <a:pt x="1560" y="624"/>
                </a:cubicBezTo>
                <a:cubicBezTo>
                  <a:pt x="1573" y="618"/>
                  <a:pt x="1584" y="608"/>
                  <a:pt x="1596" y="600"/>
                </a:cubicBezTo>
                <a:cubicBezTo>
                  <a:pt x="1637" y="571"/>
                  <a:pt x="1682" y="537"/>
                  <a:pt x="1728" y="516"/>
                </a:cubicBezTo>
                <a:cubicBezTo>
                  <a:pt x="1857" y="459"/>
                  <a:pt x="1755" y="522"/>
                  <a:pt x="1836" y="468"/>
                </a:cubicBezTo>
                <a:cubicBezTo>
                  <a:pt x="1844" y="456"/>
                  <a:pt x="1849" y="441"/>
                  <a:pt x="1860" y="432"/>
                </a:cubicBezTo>
                <a:cubicBezTo>
                  <a:pt x="1870" y="424"/>
                  <a:pt x="1885" y="426"/>
                  <a:pt x="1896" y="420"/>
                </a:cubicBezTo>
                <a:cubicBezTo>
                  <a:pt x="1954" y="388"/>
                  <a:pt x="1989" y="357"/>
                  <a:pt x="2052" y="336"/>
                </a:cubicBezTo>
                <a:cubicBezTo>
                  <a:pt x="2221" y="209"/>
                  <a:pt x="2455" y="212"/>
                  <a:pt x="2652" y="204"/>
                </a:cubicBezTo>
                <a:cubicBezTo>
                  <a:pt x="2770" y="180"/>
                  <a:pt x="2880" y="147"/>
                  <a:pt x="3000" y="132"/>
                </a:cubicBezTo>
                <a:cubicBezTo>
                  <a:pt x="3062" y="111"/>
                  <a:pt x="3128" y="100"/>
                  <a:pt x="3192" y="84"/>
                </a:cubicBezTo>
                <a:cubicBezTo>
                  <a:pt x="3208" y="80"/>
                  <a:pt x="3240" y="72"/>
                  <a:pt x="3240" y="72"/>
                </a:cubicBezTo>
                <a:cubicBezTo>
                  <a:pt x="3252" y="64"/>
                  <a:pt x="3263" y="54"/>
                  <a:pt x="3276" y="48"/>
                </a:cubicBezTo>
                <a:cubicBezTo>
                  <a:pt x="3287" y="42"/>
                  <a:pt x="3302" y="44"/>
                  <a:pt x="3312" y="36"/>
                </a:cubicBezTo>
                <a:cubicBezTo>
                  <a:pt x="3323" y="27"/>
                  <a:pt x="3336" y="0"/>
                  <a:pt x="3336" y="0"/>
                </a:cubicBezTo>
              </a:path>
            </a:pathLst>
          </a:custGeom>
          <a:noFill/>
          <a:ln w="28575">
            <a:solidFill>
              <a:srgbClr val="5635FB"/>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Freeform 4"/>
          <p:cNvSpPr>
            <a:spLocks/>
          </p:cNvSpPr>
          <p:nvPr/>
        </p:nvSpPr>
        <p:spPr bwMode="auto">
          <a:xfrm>
            <a:off x="3533291" y="3064041"/>
            <a:ext cx="3533256" cy="1506889"/>
          </a:xfrm>
          <a:custGeom>
            <a:avLst/>
            <a:gdLst>
              <a:gd name="T0" fmla="*/ 1 w 2881"/>
              <a:gd name="T1" fmla="*/ 2160 h 2160"/>
              <a:gd name="T2" fmla="*/ 13 w 2881"/>
              <a:gd name="T3" fmla="*/ 2064 h 2160"/>
              <a:gd name="T4" fmla="*/ 49 w 2881"/>
              <a:gd name="T5" fmla="*/ 2052 h 2160"/>
              <a:gd name="T6" fmla="*/ 97 w 2881"/>
              <a:gd name="T7" fmla="*/ 1980 h 2160"/>
              <a:gd name="T8" fmla="*/ 121 w 2881"/>
              <a:gd name="T9" fmla="*/ 1908 h 2160"/>
              <a:gd name="T10" fmla="*/ 145 w 2881"/>
              <a:gd name="T11" fmla="*/ 1860 h 2160"/>
              <a:gd name="T12" fmla="*/ 169 w 2881"/>
              <a:gd name="T13" fmla="*/ 1824 h 2160"/>
              <a:gd name="T14" fmla="*/ 217 w 2881"/>
              <a:gd name="T15" fmla="*/ 1680 h 2160"/>
              <a:gd name="T16" fmla="*/ 241 w 2881"/>
              <a:gd name="T17" fmla="*/ 1644 h 2160"/>
              <a:gd name="T18" fmla="*/ 277 w 2881"/>
              <a:gd name="T19" fmla="*/ 1524 h 2160"/>
              <a:gd name="T20" fmla="*/ 313 w 2881"/>
              <a:gd name="T21" fmla="*/ 1488 h 2160"/>
              <a:gd name="T22" fmla="*/ 361 w 2881"/>
              <a:gd name="T23" fmla="*/ 1416 h 2160"/>
              <a:gd name="T24" fmla="*/ 421 w 2881"/>
              <a:gd name="T25" fmla="*/ 1332 h 2160"/>
              <a:gd name="T26" fmla="*/ 529 w 2881"/>
              <a:gd name="T27" fmla="*/ 1212 h 2160"/>
              <a:gd name="T28" fmla="*/ 565 w 2881"/>
              <a:gd name="T29" fmla="*/ 1188 h 2160"/>
              <a:gd name="T30" fmla="*/ 625 w 2881"/>
              <a:gd name="T31" fmla="*/ 1140 h 2160"/>
              <a:gd name="T32" fmla="*/ 733 w 2881"/>
              <a:gd name="T33" fmla="*/ 1068 h 2160"/>
              <a:gd name="T34" fmla="*/ 841 w 2881"/>
              <a:gd name="T35" fmla="*/ 1008 h 2160"/>
              <a:gd name="T36" fmla="*/ 961 w 2881"/>
              <a:gd name="T37" fmla="*/ 924 h 2160"/>
              <a:gd name="T38" fmla="*/ 1033 w 2881"/>
              <a:gd name="T39" fmla="*/ 864 h 2160"/>
              <a:gd name="T40" fmla="*/ 1081 w 2881"/>
              <a:gd name="T41" fmla="*/ 792 h 2160"/>
              <a:gd name="T42" fmla="*/ 1189 w 2881"/>
              <a:gd name="T43" fmla="*/ 720 h 2160"/>
              <a:gd name="T44" fmla="*/ 1285 w 2881"/>
              <a:gd name="T45" fmla="*/ 636 h 2160"/>
              <a:gd name="T46" fmla="*/ 1309 w 2881"/>
              <a:gd name="T47" fmla="*/ 600 h 2160"/>
              <a:gd name="T48" fmla="*/ 1381 w 2881"/>
              <a:gd name="T49" fmla="*/ 552 h 2160"/>
              <a:gd name="T50" fmla="*/ 1621 w 2881"/>
              <a:gd name="T51" fmla="*/ 444 h 2160"/>
              <a:gd name="T52" fmla="*/ 1873 w 2881"/>
              <a:gd name="T53" fmla="*/ 300 h 2160"/>
              <a:gd name="T54" fmla="*/ 2017 w 2881"/>
              <a:gd name="T55" fmla="*/ 276 h 2160"/>
              <a:gd name="T56" fmla="*/ 2161 w 2881"/>
              <a:gd name="T57" fmla="*/ 204 h 2160"/>
              <a:gd name="T58" fmla="*/ 2197 w 2881"/>
              <a:gd name="T59" fmla="*/ 180 h 2160"/>
              <a:gd name="T60" fmla="*/ 2293 w 2881"/>
              <a:gd name="T61" fmla="*/ 168 h 2160"/>
              <a:gd name="T62" fmla="*/ 2629 w 2881"/>
              <a:gd name="T63" fmla="*/ 96 h 2160"/>
              <a:gd name="T64" fmla="*/ 2881 w 2881"/>
              <a:gd name="T65" fmla="*/ 24 h 2160"/>
              <a:gd name="T66" fmla="*/ 2821 w 2881"/>
              <a:gd name="T67"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81" h="2160">
                <a:moveTo>
                  <a:pt x="1" y="2160"/>
                </a:moveTo>
                <a:cubicBezTo>
                  <a:pt x="5" y="2128"/>
                  <a:pt x="0" y="2093"/>
                  <a:pt x="13" y="2064"/>
                </a:cubicBezTo>
                <a:cubicBezTo>
                  <a:pt x="18" y="2052"/>
                  <a:pt x="40" y="2061"/>
                  <a:pt x="49" y="2052"/>
                </a:cubicBezTo>
                <a:cubicBezTo>
                  <a:pt x="69" y="2032"/>
                  <a:pt x="81" y="2004"/>
                  <a:pt x="97" y="1980"/>
                </a:cubicBezTo>
                <a:cubicBezTo>
                  <a:pt x="111" y="1959"/>
                  <a:pt x="112" y="1931"/>
                  <a:pt x="121" y="1908"/>
                </a:cubicBezTo>
                <a:cubicBezTo>
                  <a:pt x="128" y="1891"/>
                  <a:pt x="136" y="1876"/>
                  <a:pt x="145" y="1860"/>
                </a:cubicBezTo>
                <a:cubicBezTo>
                  <a:pt x="152" y="1847"/>
                  <a:pt x="163" y="1837"/>
                  <a:pt x="169" y="1824"/>
                </a:cubicBezTo>
                <a:cubicBezTo>
                  <a:pt x="186" y="1786"/>
                  <a:pt x="193" y="1716"/>
                  <a:pt x="217" y="1680"/>
                </a:cubicBezTo>
                <a:cubicBezTo>
                  <a:pt x="225" y="1668"/>
                  <a:pt x="235" y="1657"/>
                  <a:pt x="241" y="1644"/>
                </a:cubicBezTo>
                <a:cubicBezTo>
                  <a:pt x="258" y="1606"/>
                  <a:pt x="256" y="1560"/>
                  <a:pt x="277" y="1524"/>
                </a:cubicBezTo>
                <a:cubicBezTo>
                  <a:pt x="285" y="1509"/>
                  <a:pt x="303" y="1501"/>
                  <a:pt x="313" y="1488"/>
                </a:cubicBezTo>
                <a:cubicBezTo>
                  <a:pt x="331" y="1465"/>
                  <a:pt x="345" y="1440"/>
                  <a:pt x="361" y="1416"/>
                </a:cubicBezTo>
                <a:cubicBezTo>
                  <a:pt x="425" y="1320"/>
                  <a:pt x="343" y="1358"/>
                  <a:pt x="421" y="1332"/>
                </a:cubicBezTo>
                <a:cubicBezTo>
                  <a:pt x="444" y="1264"/>
                  <a:pt x="465" y="1255"/>
                  <a:pt x="529" y="1212"/>
                </a:cubicBezTo>
                <a:cubicBezTo>
                  <a:pt x="541" y="1204"/>
                  <a:pt x="565" y="1188"/>
                  <a:pt x="565" y="1188"/>
                </a:cubicBezTo>
                <a:cubicBezTo>
                  <a:pt x="609" y="1121"/>
                  <a:pt x="564" y="1174"/>
                  <a:pt x="625" y="1140"/>
                </a:cubicBezTo>
                <a:cubicBezTo>
                  <a:pt x="663" y="1119"/>
                  <a:pt x="692" y="1082"/>
                  <a:pt x="733" y="1068"/>
                </a:cubicBezTo>
                <a:cubicBezTo>
                  <a:pt x="796" y="1047"/>
                  <a:pt x="758" y="1063"/>
                  <a:pt x="841" y="1008"/>
                </a:cubicBezTo>
                <a:cubicBezTo>
                  <a:pt x="886" y="978"/>
                  <a:pt x="910" y="941"/>
                  <a:pt x="961" y="924"/>
                </a:cubicBezTo>
                <a:cubicBezTo>
                  <a:pt x="983" y="902"/>
                  <a:pt x="1012" y="888"/>
                  <a:pt x="1033" y="864"/>
                </a:cubicBezTo>
                <a:cubicBezTo>
                  <a:pt x="1052" y="842"/>
                  <a:pt x="1057" y="808"/>
                  <a:pt x="1081" y="792"/>
                </a:cubicBezTo>
                <a:cubicBezTo>
                  <a:pt x="1117" y="768"/>
                  <a:pt x="1158" y="751"/>
                  <a:pt x="1189" y="720"/>
                </a:cubicBezTo>
                <a:cubicBezTo>
                  <a:pt x="1225" y="684"/>
                  <a:pt x="1237" y="652"/>
                  <a:pt x="1285" y="636"/>
                </a:cubicBezTo>
                <a:cubicBezTo>
                  <a:pt x="1293" y="624"/>
                  <a:pt x="1298" y="609"/>
                  <a:pt x="1309" y="600"/>
                </a:cubicBezTo>
                <a:cubicBezTo>
                  <a:pt x="1331" y="581"/>
                  <a:pt x="1381" y="552"/>
                  <a:pt x="1381" y="552"/>
                </a:cubicBezTo>
                <a:cubicBezTo>
                  <a:pt x="1438" y="466"/>
                  <a:pt x="1534" y="487"/>
                  <a:pt x="1621" y="444"/>
                </a:cubicBezTo>
                <a:cubicBezTo>
                  <a:pt x="1712" y="399"/>
                  <a:pt x="1789" y="356"/>
                  <a:pt x="1873" y="300"/>
                </a:cubicBezTo>
                <a:cubicBezTo>
                  <a:pt x="1913" y="273"/>
                  <a:pt x="1969" y="281"/>
                  <a:pt x="2017" y="276"/>
                </a:cubicBezTo>
                <a:cubicBezTo>
                  <a:pt x="2068" y="259"/>
                  <a:pt x="2113" y="228"/>
                  <a:pt x="2161" y="204"/>
                </a:cubicBezTo>
                <a:cubicBezTo>
                  <a:pt x="2174" y="198"/>
                  <a:pt x="2183" y="184"/>
                  <a:pt x="2197" y="180"/>
                </a:cubicBezTo>
                <a:cubicBezTo>
                  <a:pt x="2228" y="172"/>
                  <a:pt x="2261" y="172"/>
                  <a:pt x="2293" y="168"/>
                </a:cubicBezTo>
                <a:cubicBezTo>
                  <a:pt x="2404" y="131"/>
                  <a:pt x="2514" y="115"/>
                  <a:pt x="2629" y="96"/>
                </a:cubicBezTo>
                <a:cubicBezTo>
                  <a:pt x="2721" y="35"/>
                  <a:pt x="2758" y="34"/>
                  <a:pt x="2881" y="24"/>
                </a:cubicBezTo>
                <a:cubicBezTo>
                  <a:pt x="2861" y="16"/>
                  <a:pt x="2821" y="0"/>
                  <a:pt x="2821"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3556151" y="3653356"/>
            <a:ext cx="3510396" cy="916940"/>
          </a:xfrm>
          <a:custGeom>
            <a:avLst/>
            <a:gdLst>
              <a:gd name="T0" fmla="*/ 0 w 3348"/>
              <a:gd name="T1" fmla="*/ 1192 h 1192"/>
              <a:gd name="T2" fmla="*/ 96 w 3348"/>
              <a:gd name="T3" fmla="*/ 1120 h 1192"/>
              <a:gd name="T4" fmla="*/ 156 w 3348"/>
              <a:gd name="T5" fmla="*/ 820 h 1192"/>
              <a:gd name="T6" fmla="*/ 264 w 3348"/>
              <a:gd name="T7" fmla="*/ 772 h 1192"/>
              <a:gd name="T8" fmla="*/ 300 w 3348"/>
              <a:gd name="T9" fmla="*/ 736 h 1192"/>
              <a:gd name="T10" fmla="*/ 312 w 3348"/>
              <a:gd name="T11" fmla="*/ 700 h 1192"/>
              <a:gd name="T12" fmla="*/ 540 w 3348"/>
              <a:gd name="T13" fmla="*/ 652 h 1192"/>
              <a:gd name="T14" fmla="*/ 1152 w 3348"/>
              <a:gd name="T15" fmla="*/ 616 h 1192"/>
              <a:gd name="T16" fmla="*/ 1248 w 3348"/>
              <a:gd name="T17" fmla="*/ 592 h 1192"/>
              <a:gd name="T18" fmla="*/ 1320 w 3348"/>
              <a:gd name="T19" fmla="*/ 556 h 1192"/>
              <a:gd name="T20" fmla="*/ 1524 w 3348"/>
              <a:gd name="T21" fmla="*/ 472 h 1192"/>
              <a:gd name="T22" fmla="*/ 1788 w 3348"/>
              <a:gd name="T23" fmla="*/ 424 h 1192"/>
              <a:gd name="T24" fmla="*/ 1932 w 3348"/>
              <a:gd name="T25" fmla="*/ 340 h 1192"/>
              <a:gd name="T26" fmla="*/ 2040 w 3348"/>
              <a:gd name="T27" fmla="*/ 280 h 1192"/>
              <a:gd name="T28" fmla="*/ 2124 w 3348"/>
              <a:gd name="T29" fmla="*/ 256 h 1192"/>
              <a:gd name="T30" fmla="*/ 2220 w 3348"/>
              <a:gd name="T31" fmla="*/ 232 h 1192"/>
              <a:gd name="T32" fmla="*/ 2640 w 3348"/>
              <a:gd name="T33" fmla="*/ 172 h 1192"/>
              <a:gd name="T34" fmla="*/ 3036 w 3348"/>
              <a:gd name="T35" fmla="*/ 136 h 1192"/>
              <a:gd name="T36" fmla="*/ 3108 w 3348"/>
              <a:gd name="T37" fmla="*/ 100 h 1192"/>
              <a:gd name="T38" fmla="*/ 3252 w 3348"/>
              <a:gd name="T39" fmla="*/ 52 h 1192"/>
              <a:gd name="T40" fmla="*/ 3348 w 3348"/>
              <a:gd name="T41" fmla="*/ 4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8" h="1192">
                <a:moveTo>
                  <a:pt x="0" y="1192"/>
                </a:moveTo>
                <a:cubicBezTo>
                  <a:pt x="48" y="1176"/>
                  <a:pt x="68" y="1162"/>
                  <a:pt x="96" y="1120"/>
                </a:cubicBezTo>
                <a:cubicBezTo>
                  <a:pt x="100" y="1068"/>
                  <a:pt x="97" y="867"/>
                  <a:pt x="156" y="820"/>
                </a:cubicBezTo>
                <a:cubicBezTo>
                  <a:pt x="173" y="806"/>
                  <a:pt x="241" y="780"/>
                  <a:pt x="264" y="772"/>
                </a:cubicBezTo>
                <a:cubicBezTo>
                  <a:pt x="276" y="760"/>
                  <a:pt x="291" y="750"/>
                  <a:pt x="300" y="736"/>
                </a:cubicBezTo>
                <a:cubicBezTo>
                  <a:pt x="307" y="725"/>
                  <a:pt x="304" y="710"/>
                  <a:pt x="312" y="700"/>
                </a:cubicBezTo>
                <a:cubicBezTo>
                  <a:pt x="356" y="645"/>
                  <a:pt x="503" y="655"/>
                  <a:pt x="540" y="652"/>
                </a:cubicBezTo>
                <a:cubicBezTo>
                  <a:pt x="775" y="593"/>
                  <a:pt x="688" y="627"/>
                  <a:pt x="1152" y="616"/>
                </a:cubicBezTo>
                <a:cubicBezTo>
                  <a:pt x="1184" y="608"/>
                  <a:pt x="1221" y="610"/>
                  <a:pt x="1248" y="592"/>
                </a:cubicBezTo>
                <a:cubicBezTo>
                  <a:pt x="1295" y="561"/>
                  <a:pt x="1270" y="573"/>
                  <a:pt x="1320" y="556"/>
                </a:cubicBezTo>
                <a:cubicBezTo>
                  <a:pt x="1381" y="495"/>
                  <a:pt x="1445" y="498"/>
                  <a:pt x="1524" y="472"/>
                </a:cubicBezTo>
                <a:cubicBezTo>
                  <a:pt x="1616" y="441"/>
                  <a:pt x="1687" y="432"/>
                  <a:pt x="1788" y="424"/>
                </a:cubicBezTo>
                <a:cubicBezTo>
                  <a:pt x="1842" y="406"/>
                  <a:pt x="1880" y="357"/>
                  <a:pt x="1932" y="340"/>
                </a:cubicBezTo>
                <a:cubicBezTo>
                  <a:pt x="1995" y="319"/>
                  <a:pt x="1957" y="335"/>
                  <a:pt x="2040" y="280"/>
                </a:cubicBezTo>
                <a:cubicBezTo>
                  <a:pt x="2064" y="264"/>
                  <a:pt x="2096" y="264"/>
                  <a:pt x="2124" y="256"/>
                </a:cubicBezTo>
                <a:cubicBezTo>
                  <a:pt x="2156" y="247"/>
                  <a:pt x="2220" y="232"/>
                  <a:pt x="2220" y="232"/>
                </a:cubicBezTo>
                <a:cubicBezTo>
                  <a:pt x="2332" y="120"/>
                  <a:pt x="2461" y="178"/>
                  <a:pt x="2640" y="172"/>
                </a:cubicBezTo>
                <a:cubicBezTo>
                  <a:pt x="2780" y="78"/>
                  <a:pt x="2624" y="173"/>
                  <a:pt x="3036" y="136"/>
                </a:cubicBezTo>
                <a:cubicBezTo>
                  <a:pt x="3063" y="134"/>
                  <a:pt x="3082" y="107"/>
                  <a:pt x="3108" y="100"/>
                </a:cubicBezTo>
                <a:cubicBezTo>
                  <a:pt x="3186" y="79"/>
                  <a:pt x="3194" y="87"/>
                  <a:pt x="3252" y="52"/>
                </a:cubicBezTo>
                <a:cubicBezTo>
                  <a:pt x="3339" y="0"/>
                  <a:pt x="3293" y="4"/>
                  <a:pt x="3348" y="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57"/>
          <p:cNvCxnSpPr>
            <a:cxnSpLocks noChangeShapeType="1"/>
          </p:cNvCxnSpPr>
          <p:nvPr/>
        </p:nvCxnSpPr>
        <p:spPr bwMode="auto">
          <a:xfrm>
            <a:off x="4274333" y="3892830"/>
            <a:ext cx="888" cy="670114"/>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2260751" y="6898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p:cNvSpPr/>
          <p:nvPr/>
        </p:nvSpPr>
        <p:spPr>
          <a:xfrm>
            <a:off x="5813711" y="3188187"/>
            <a:ext cx="612668" cy="400110"/>
          </a:xfrm>
          <a:prstGeom prst="rect">
            <a:avLst/>
          </a:prstGeom>
        </p:spPr>
        <p:txBody>
          <a:bodyPr wrap="none">
            <a:spAutoFit/>
          </a:bodyPr>
          <a:lstStyle/>
          <a:p>
            <a:pPr lvl="0"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 f(n)</a:t>
            </a:r>
            <a:endParaRPr lang="en-US" altLang="en-US" sz="2000" dirty="0"/>
          </a:p>
        </p:txBody>
      </p:sp>
      <p:sp>
        <p:nvSpPr>
          <p:cNvPr id="18" name="Rectangle 17"/>
          <p:cNvSpPr/>
          <p:nvPr/>
        </p:nvSpPr>
        <p:spPr>
          <a:xfrm>
            <a:off x="5753598" y="3787401"/>
            <a:ext cx="792205" cy="400110"/>
          </a:xfrm>
          <a:prstGeom prst="rect">
            <a:avLst/>
          </a:prstGeom>
        </p:spPr>
        <p:txBody>
          <a:bodyPr wrap="non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c</a:t>
            </a:r>
            <a:r>
              <a:rPr lang="en-US" sz="2000" baseline="-25000" dirty="0">
                <a:latin typeface="Calibri" panose="020F0502020204030204" pitchFamily="34" charset="0"/>
                <a:ea typeface="Calibri" panose="020F0502020204030204" pitchFamily="34" charset="0"/>
                <a:cs typeface="Times New Roman" panose="02020603050405020304" pitchFamily="18" charset="0"/>
              </a:rPr>
              <a:t>1</a:t>
            </a:r>
            <a:r>
              <a:rPr lang="en-US" sz="2000" dirty="0">
                <a:latin typeface="Calibri" panose="020F0502020204030204" pitchFamily="34" charset="0"/>
                <a:ea typeface="Calibri" panose="020F0502020204030204" pitchFamily="34" charset="0"/>
                <a:cs typeface="Times New Roman" panose="02020603050405020304" pitchFamily="18" charset="0"/>
              </a:rPr>
              <a:t>g(n)</a:t>
            </a:r>
            <a:endParaRPr lang="en-US" sz="2000" dirty="0"/>
          </a:p>
        </p:txBody>
      </p:sp>
      <p:sp>
        <p:nvSpPr>
          <p:cNvPr id="19" name="Rectangle 18"/>
          <p:cNvSpPr/>
          <p:nvPr/>
        </p:nvSpPr>
        <p:spPr>
          <a:xfrm>
            <a:off x="5783253" y="2813423"/>
            <a:ext cx="792205" cy="400110"/>
          </a:xfrm>
          <a:prstGeom prst="rect">
            <a:avLst/>
          </a:prstGeom>
        </p:spPr>
        <p:txBody>
          <a:bodyPr wrap="none">
            <a:spAutoFit/>
          </a:bodyPr>
          <a:lstStyle/>
          <a:p>
            <a:pPr lvl="0" eaLnBrk="0" fontAlgn="base" hangingPunct="0">
              <a:spcBef>
                <a:spcPct val="0"/>
              </a:spcBef>
              <a:spcAft>
                <a:spcPct val="0"/>
              </a:spcAft>
            </a:pPr>
            <a:r>
              <a:rPr lang="en-US" altLang="en-US" sz="2000" dirty="0">
                <a:latin typeface="Calibri" panose="020F0502020204030204" pitchFamily="34" charset="0"/>
                <a:ea typeface="Calibri" panose="020F0502020204030204" pitchFamily="34" charset="0"/>
                <a:cs typeface="Times New Roman" panose="02020603050405020304" pitchFamily="18" charset="0"/>
              </a:rPr>
              <a:t>c</a:t>
            </a:r>
            <a:r>
              <a:rPr lang="en-US" altLang="en-US" sz="2000" baseline="-30000" dirty="0">
                <a:latin typeface="Calibri" panose="020F0502020204030204" pitchFamily="34" charset="0"/>
                <a:ea typeface="Calibri" panose="020F0502020204030204" pitchFamily="34" charset="0"/>
                <a:cs typeface="Times New Roman" panose="02020603050405020304" pitchFamily="18" charset="0"/>
              </a:rPr>
              <a:t>2</a:t>
            </a:r>
            <a:r>
              <a:rPr lang="en-US" altLang="en-US" sz="2000" dirty="0">
                <a:latin typeface="Calibri" panose="020F0502020204030204" pitchFamily="34" charset="0"/>
                <a:ea typeface="Calibri" panose="020F0502020204030204" pitchFamily="34" charset="0"/>
                <a:cs typeface="Times New Roman" panose="02020603050405020304" pitchFamily="18" charset="0"/>
              </a:rPr>
              <a:t>g(n)</a:t>
            </a:r>
            <a:endParaRPr lang="en-US" altLang="en-US" sz="2000" dirty="0"/>
          </a:p>
        </p:txBody>
      </p:sp>
      <mc:AlternateContent xmlns:mc="http://schemas.openxmlformats.org/markup-compatibility/2006" xmlns:a14="http://schemas.microsoft.com/office/drawing/2010/main">
        <mc:Choice Requires="a14">
          <p:sp>
            <p:nvSpPr>
              <p:cNvPr id="20" name="Text Box 60"/>
              <p:cNvSpPr txBox="1">
                <a:spLocks noChangeArrowheads="1"/>
              </p:cNvSpPr>
              <p:nvPr/>
            </p:nvSpPr>
            <p:spPr bwMode="auto">
              <a:xfrm>
                <a:off x="3676083" y="4645240"/>
                <a:ext cx="3109728" cy="44196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f(n) </a:t>
                </a:r>
                <a14:m>
                  <m:oMath xmlns:m="http://schemas.openxmlformats.org/officeDocument/2006/math">
                    <m:r>
                      <a:rPr lang="en-US" sz="2200" i="1" dirty="0"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Θ(g(n))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 Box 60"/>
              <p:cNvSpPr txBox="1">
                <a:spLocks noRot="1" noChangeAspect="1" noMove="1" noResize="1" noEditPoints="1" noAdjustHandles="1" noChangeArrowheads="1" noChangeShapeType="1" noTextEdit="1"/>
              </p:cNvSpPr>
              <p:nvPr/>
            </p:nvSpPr>
            <p:spPr bwMode="auto">
              <a:xfrm>
                <a:off x="3676083" y="4645240"/>
                <a:ext cx="3109728" cy="441960"/>
              </a:xfrm>
              <a:prstGeom prst="rect">
                <a:avLst/>
              </a:prstGeom>
              <a:blipFill>
                <a:blip r:embed="rId2"/>
                <a:stretch>
                  <a:fillRect t="-8000" b="-22667"/>
                </a:stretch>
              </a:blipFill>
              <a:ln w="9525">
                <a:solidFill>
                  <a:schemeClr val="bg1"/>
                </a:solidFill>
                <a:miter lim="800000"/>
                <a:headEnd/>
                <a:tailEnd/>
              </a:ln>
            </p:spPr>
            <p:txBody>
              <a:bodyPr/>
              <a:lstStyle/>
              <a:p>
                <a:r>
                  <a:rPr lang="en-US">
                    <a:noFill/>
                  </a:rPr>
                  <a:t> </a:t>
                </a:r>
              </a:p>
            </p:txBody>
          </p:sp>
        </mc:Fallback>
      </mc:AlternateContent>
      <p:sp>
        <p:nvSpPr>
          <p:cNvPr id="21" name="Rectangle 20"/>
          <p:cNvSpPr/>
          <p:nvPr/>
        </p:nvSpPr>
        <p:spPr>
          <a:xfrm>
            <a:off x="1788696" y="5054831"/>
            <a:ext cx="8269704" cy="1409617"/>
          </a:xfrm>
          <a:prstGeom prst="rect">
            <a:avLst/>
          </a:prstGeom>
        </p:spPr>
        <p:txBody>
          <a:bodyPr wrap="square">
            <a:spAutoFit/>
          </a:bodyPr>
          <a:lstStyle/>
          <a:p>
            <a:pPr marL="228600" marR="0">
              <a:lnSpc>
                <a:spcPct val="107000"/>
              </a:lnSpc>
              <a:spcBef>
                <a:spcPts val="0"/>
              </a:spcBef>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Figure 1.2(a) Θ-notation bounds a function to within constant factors. We write f(n) = Θ(g(n)) if there exist positive constant n</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c</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 and c</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such that to the right of the minimum possible value n</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the value of f(n) always lies between c</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g(n) and c</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g(n) inclusive.</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Rectangle 21"/>
              <p:cNvSpPr/>
              <p:nvPr/>
            </p:nvSpPr>
            <p:spPr>
              <a:xfrm>
                <a:off x="2193201" y="580946"/>
                <a:ext cx="7704515" cy="1900264"/>
              </a:xfrm>
              <a:prstGeom prst="rect">
                <a:avLst/>
              </a:prstGeom>
            </p:spPr>
            <p:txBody>
              <a:bodyPr wrap="square">
                <a:spAutoFit/>
              </a:bodyPr>
              <a:lstStyle/>
              <a:p>
                <a:pPr>
                  <a:lnSpc>
                    <a:spcPct val="107000"/>
                  </a:lnSpc>
                  <a:spcAft>
                    <a:spcPts val="8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Ɵ</a:t>
                </a:r>
                <a:r>
                  <a:rPr lang="en-US" sz="2000" dirty="0">
                    <a:solidFill>
                      <a:srgbClr val="0000FF"/>
                    </a:solidFill>
                    <a:ea typeface="Calibri" panose="020F0502020204030204" pitchFamily="34" charset="0"/>
                    <a:cs typeface="Times New Roman" panose="02020603050405020304" pitchFamily="18" charset="0"/>
                  </a:rPr>
                  <a:t> notation (Big Theta notation)</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 function f(n) is said to be in Ɵ(g(n)), denoted f(n) </a:t>
                </a:r>
                <a14:m>
                  <m:oMath xmlns:m="http://schemas.openxmlformats.org/officeDocument/2006/math">
                    <m:r>
                      <a:rPr lang="en-US" b="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if f(n) is bounded both above and below by some positive constant multiples of g(n) for all n. i.e.,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 { f(n) | there exist positive constants, c</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n</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a:t>
                </a:r>
              </a:p>
              <a:p>
                <a:pPr>
                  <a:lnSpc>
                    <a:spcPct val="107000"/>
                  </a:lnSpc>
                  <a:spcAft>
                    <a:spcPts val="800"/>
                  </a:spcAft>
                </a:pP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0  ≤ c</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g(n) ≤ f(n) ≤ c</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g(n) for all n ≥ n</a:t>
                </a:r>
                <a:r>
                  <a:rPr lang="en-US"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2" name="Rectangle 21"/>
              <p:cNvSpPr>
                <a:spLocks noRot="1" noChangeAspect="1" noMove="1" noResize="1" noEditPoints="1" noAdjustHandles="1" noChangeArrowheads="1" noChangeShapeType="1" noTextEdit="1"/>
              </p:cNvSpPr>
              <p:nvPr/>
            </p:nvSpPr>
            <p:spPr>
              <a:xfrm>
                <a:off x="2193201" y="580946"/>
                <a:ext cx="7704515" cy="1900264"/>
              </a:xfrm>
              <a:prstGeom prst="rect">
                <a:avLst/>
              </a:prstGeom>
              <a:blipFill>
                <a:blip r:embed="rId3"/>
                <a:stretch>
                  <a:fillRect l="-870" t="-1603" r="-554" b="-3846"/>
                </a:stretch>
              </a:blipFill>
            </p:spPr>
            <p:txBody>
              <a:bodyPr/>
              <a:lstStyle/>
              <a:p>
                <a:r>
                  <a:rPr lang="en-US">
                    <a:noFill/>
                  </a:rPr>
                  <a:t> </a:t>
                </a:r>
              </a:p>
            </p:txBody>
          </p:sp>
        </mc:Fallback>
      </mc:AlternateContent>
    </p:spTree>
    <p:extLst>
      <p:ext uri="{BB962C8B-B14F-4D97-AF65-F5344CB8AC3E}">
        <p14:creationId xmlns:p14="http://schemas.microsoft.com/office/powerpoint/2010/main" val="309625242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72046" y="635152"/>
                <a:ext cx="9396549" cy="6072111"/>
              </a:xfrm>
              <a:prstGeom prst="rect">
                <a:avLst/>
              </a:prstGeom>
            </p:spPr>
            <p:txBody>
              <a:bodyPr wrap="square">
                <a:spAutoFit/>
              </a:bodyPr>
              <a:lstStyle/>
              <a:p>
                <a:pPr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It is equivalent to write Θ(g(n)) = O(g(n)) </a:t>
                </a:r>
                <a14:m>
                  <m:oMath xmlns:m="http://schemas.openxmlformats.org/officeDocument/2006/math">
                    <m:r>
                      <a:rPr lang="en-US" sz="2400" b="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Ω(g(n)).</a:t>
                </a:r>
              </a:p>
              <a:p>
                <a:pPr marR="0">
                  <a:lnSpc>
                    <a:spcPct val="107000"/>
                  </a:lnSpc>
                  <a:spcBef>
                    <a:spcPts val="0"/>
                  </a:spcBef>
                  <a:spcAft>
                    <a:spcPts val="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f(n) </a:t>
                </a:r>
                <a14:m>
                  <m:oMath xmlns:m="http://schemas.openxmlformats.org/officeDocument/2006/math">
                    <m:r>
                      <a:rPr lang="en-US" sz="2400" b="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Θ(g(n)), we say that f(n) is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order</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of g(n).</a:t>
                </a:r>
              </a:p>
              <a:p>
                <a:pPr marR="0">
                  <a:lnSpc>
                    <a:spcPct val="107000"/>
                  </a:lnSpc>
                  <a:spcBef>
                    <a:spcPts val="0"/>
                  </a:spcBef>
                  <a:spcAft>
                    <a:spcPts val="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f(n) </a:t>
                </a:r>
                <a14:m>
                  <m:oMath xmlns:m="http://schemas.openxmlformats.org/officeDocument/2006/math">
                    <m:r>
                      <a:rPr lang="en-US" sz="2200" b="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Θ(g(n)),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r>
                  <a:rPr lang="en-US" sz="2200" dirty="0">
                    <a:latin typeface="Times New Roman" panose="02020603050405020304" pitchFamily="18" charset="0"/>
                    <a:cs typeface="Times New Roman" panose="02020603050405020304" pitchFamily="18" charset="0"/>
                  </a:rPr>
                  <a:t>1)   The Ɵ-notation asymptotically bounds a function f(n) from above and below.</a:t>
                </a:r>
              </a:p>
              <a:p>
                <a:pPr marL="914400" lvl="1" indent="-457200">
                  <a:buAutoNum type="alphaLcPeriod"/>
                </a:pPr>
                <a:r>
                  <a:rPr lang="en-US" sz="2200" dirty="0">
                    <a:solidFill>
                      <a:srgbClr val="0000FF"/>
                    </a:solidFill>
                    <a:latin typeface="Times New Roman" panose="02020603050405020304" pitchFamily="18" charset="0"/>
                    <a:cs typeface="Times New Roman" panose="02020603050405020304" pitchFamily="18" charset="0"/>
                  </a:rPr>
                  <a:t>g(n) is an asymptotically tight bound for f(n).</a:t>
                </a:r>
              </a:p>
              <a:p>
                <a:pPr marL="914400" lvl="1" indent="-457200">
                  <a:buAutoNum type="alphaLcPeriod"/>
                </a:pPr>
                <a:r>
                  <a:rPr lang="en-US" sz="2200" dirty="0">
                    <a:solidFill>
                      <a:srgbClr val="0000FF"/>
                    </a:solidFill>
                    <a:latin typeface="Times New Roman" panose="02020603050405020304" pitchFamily="18" charset="0"/>
                    <a:cs typeface="Times New Roman" panose="02020603050405020304" pitchFamily="18" charset="0"/>
                  </a:rPr>
                  <a:t>f(n) is bounded both above and below by some positive constant </a:t>
                </a:r>
              </a:p>
              <a:p>
                <a:r>
                  <a:rPr lang="en-US" sz="2200" dirty="0">
                    <a:solidFill>
                      <a:srgbClr val="0000FF"/>
                    </a:solidFill>
                    <a:latin typeface="Times New Roman" panose="02020603050405020304" pitchFamily="18" charset="0"/>
                    <a:cs typeface="Times New Roman" panose="02020603050405020304" pitchFamily="18" charset="0"/>
                  </a:rPr>
                  <a:t>                   multiples of g(n) for all large n</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a:p>
                <a:pPr marL="461963" lvl="0" indent="-461963"/>
                <a:r>
                  <a:rPr lang="en-US" sz="2200" dirty="0">
                    <a:latin typeface="Times New Roman" panose="02020603050405020304" pitchFamily="18" charset="0"/>
                    <a:cs typeface="Times New Roman" panose="02020603050405020304" pitchFamily="18" charset="0"/>
                  </a:rPr>
                  <a:t>2)   Every function used within Ɵ-notation is asymptotically nonnegative.</a:t>
                </a:r>
              </a:p>
              <a:p>
                <a:pPr marL="914400" lvl="1" indent="-457200">
                  <a:buAutoNum type="alphaLcPeriod"/>
                </a:pPr>
                <a:r>
                  <a:rPr lang="en-US" sz="2200" dirty="0">
                    <a:solidFill>
                      <a:srgbClr val="0000FF"/>
                    </a:solidFill>
                    <a:latin typeface="Times New Roman" panose="02020603050405020304" pitchFamily="18" charset="0"/>
                    <a:cs typeface="Times New Roman" panose="02020603050405020304" pitchFamily="18" charset="0"/>
                  </a:rPr>
                  <a:t>Ɵ(g(n)) requires all f(n) ε  Ɵ(g(n)) be asymptotically nonnegative </a:t>
                </a:r>
                <a:r>
                  <a:rPr lang="en-US" sz="2200" dirty="0">
                    <a:latin typeface="Times New Roman" panose="02020603050405020304" pitchFamily="18" charset="0"/>
                    <a:cs typeface="Times New Roman" panose="02020603050405020304" pitchFamily="18" charset="0"/>
                  </a:rPr>
                  <a:t>[i.e.,  f(n) be non-negative whenever n is sufficiently large.]</a:t>
                </a:r>
              </a:p>
              <a:p>
                <a:pPr marL="914400" lvl="1" indent="-457200">
                  <a:buAutoNum type="alphaLcPeriod" startAt="2"/>
                </a:pPr>
                <a:r>
                  <a:rPr lang="en-US" sz="2200" dirty="0">
                    <a:latin typeface="Times New Roman" panose="02020603050405020304" pitchFamily="18" charset="0"/>
                    <a:cs typeface="Times New Roman" panose="02020603050405020304" pitchFamily="18" charset="0"/>
                  </a:rPr>
                  <a:t>Consequently, the function  g(n) itself must be asymptotically </a:t>
                </a:r>
              </a:p>
              <a:p>
                <a:pPr lvl="1"/>
                <a:r>
                  <a:rPr lang="en-US" sz="2200" dirty="0">
                    <a:latin typeface="Times New Roman" panose="02020603050405020304" pitchFamily="18" charset="0"/>
                    <a:cs typeface="Times New Roman" panose="02020603050405020304" pitchFamily="18" charset="0"/>
                  </a:rPr>
                  <a:t>       nonnegative, </a:t>
                </a:r>
                <a:r>
                  <a:rPr lang="en-US" sz="2200" dirty="0">
                    <a:solidFill>
                      <a:srgbClr val="0000FF"/>
                    </a:solidFill>
                    <a:latin typeface="Times New Roman" panose="02020603050405020304" pitchFamily="18" charset="0"/>
                    <a:cs typeface="Times New Roman" panose="02020603050405020304" pitchFamily="18" charset="0"/>
                  </a:rPr>
                  <a:t>or else the set Ɵ(g(n)) is empty.</a:t>
                </a:r>
              </a:p>
              <a:p>
                <a:pPr lvl="1"/>
                <a:endParaRPr lang="en-US" sz="2400" dirty="0">
                  <a:latin typeface="Times New Roman" panose="02020603050405020304" pitchFamily="18" charset="0"/>
                  <a:cs typeface="Times New Roman" panose="02020603050405020304" pitchFamily="18" charset="0"/>
                </a:endParaRPr>
              </a:p>
              <a:p>
                <a:pPr marL="457200" lvl="0" indent="-457200">
                  <a:buAutoNum type="arabicParenR" startAt="3"/>
                </a:pPr>
                <a:r>
                  <a:rPr lang="en-US" sz="2200" dirty="0">
                    <a:solidFill>
                      <a:srgbClr val="0000FF"/>
                    </a:solidFill>
                    <a:latin typeface="Times New Roman" panose="02020603050405020304" pitchFamily="18" charset="0"/>
                    <a:cs typeface="Times New Roman" panose="02020603050405020304" pitchFamily="18" charset="0"/>
                  </a:rPr>
                  <a:t>Ɵ(g(n)) is the set of all functions that have the same order of growth as g(n) </a:t>
                </a:r>
              </a:p>
              <a:p>
                <a:pPr lvl="0"/>
                <a:r>
                  <a:rPr lang="en-US" sz="2200" dirty="0">
                    <a:latin typeface="Times New Roman" panose="02020603050405020304" pitchFamily="18" charset="0"/>
                    <a:cs typeface="Times New Roman" panose="02020603050405020304" pitchFamily="18" charset="0"/>
                  </a:rPr>
                  <a:t>       (to within a constant multiple, as n goes to infinite). </a:t>
                </a:r>
              </a:p>
            </p:txBody>
          </p:sp>
        </mc:Choice>
        <mc:Fallback xmlns="">
          <p:sp>
            <p:nvSpPr>
              <p:cNvPr id="2" name="Rectangle 1"/>
              <p:cNvSpPr>
                <a:spLocks noRot="1" noChangeAspect="1" noMove="1" noResize="1" noEditPoints="1" noAdjustHandles="1" noChangeArrowheads="1" noChangeShapeType="1" noTextEdit="1"/>
              </p:cNvSpPr>
              <p:nvPr/>
            </p:nvSpPr>
            <p:spPr>
              <a:xfrm>
                <a:off x="1672046" y="635152"/>
                <a:ext cx="9396549" cy="6072111"/>
              </a:xfrm>
              <a:prstGeom prst="rect">
                <a:avLst/>
              </a:prstGeom>
              <a:blipFill>
                <a:blip r:embed="rId2"/>
                <a:stretch>
                  <a:fillRect l="-973" t="-803" b="-1205"/>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38D0FCD4-D2CC-4F2A-9B43-7C399E01627F}"/>
              </a:ext>
            </a:extLst>
          </p:cNvPr>
          <p:cNvSpPr/>
          <p:nvPr/>
        </p:nvSpPr>
        <p:spPr>
          <a:xfrm>
            <a:off x="757458" y="669818"/>
            <a:ext cx="365947" cy="27584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A1AB3E7D-9415-4962-9BDD-6F329FE8BE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69709" flipH="1">
            <a:off x="8613657" y="655002"/>
            <a:ext cx="633550" cy="38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2369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44446" y="1498161"/>
                <a:ext cx="9263270" cy="443275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p>
              <a:p>
                <a:pPr marL="457200" lvl="0" indent="-457200">
                  <a:buAutoNum type="arabicParenR" startAt="3"/>
                </a:pPr>
                <a:r>
                  <a:rPr lang="en-US" sz="2200" dirty="0">
                    <a:solidFill>
                      <a:srgbClr val="0000FF"/>
                    </a:solidFill>
                    <a:latin typeface="Times New Roman" panose="02020603050405020304" pitchFamily="18" charset="0"/>
                    <a:cs typeface="Times New Roman" panose="02020603050405020304" pitchFamily="18" charset="0"/>
                  </a:rPr>
                  <a:t>Ɵ(g(n)) is the set of all functions that have the same order of growth as g(n) </a:t>
                </a:r>
              </a:p>
              <a:p>
                <a:pPr lvl="0"/>
                <a:r>
                  <a:rPr lang="en-US" sz="2200" dirty="0">
                    <a:latin typeface="Times New Roman" panose="02020603050405020304" pitchFamily="18" charset="0"/>
                    <a:cs typeface="Times New Roman" panose="02020603050405020304" pitchFamily="18" charset="0"/>
                  </a:rPr>
                  <a:t>       (to within a constant multiple, as n goes to infinite). </a:t>
                </a:r>
              </a:p>
              <a:p>
                <a:r>
                  <a:rPr lang="en-US" sz="2200" dirty="0">
                    <a:latin typeface="Times New Roman" panose="02020603050405020304" pitchFamily="18" charset="0"/>
                    <a:cs typeface="Times New Roman" panose="02020603050405020304" pitchFamily="18" charset="0"/>
                  </a:rPr>
                  <a:t> </a:t>
                </a:r>
              </a:p>
              <a:p>
                <a:pPr marL="914400" lvl="1" indent="-457200">
                  <a:lnSpc>
                    <a:spcPct val="150000"/>
                  </a:lnSpc>
                  <a:buAutoNum type="alphaLcPeriod"/>
                </a:pPr>
                <a:r>
                  <a:rPr lang="en-US" sz="2200" dirty="0">
                    <a:latin typeface="Times New Roman" panose="02020603050405020304" pitchFamily="18" charset="0"/>
                    <a:cs typeface="Times New Roman" panose="02020603050405020304" pitchFamily="18" charset="0"/>
                  </a:rPr>
                  <a:t>For example: Let g(n) = 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p>
              <a:p>
                <a:pPr marL="1257300" lvl="2"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Every quadratic function  f(n) = an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bn + c with a &gt; 0 is  </a:t>
                </a:r>
              </a:p>
              <a:p>
                <a:pPr lvl="2">
                  <a:lnSpc>
                    <a:spcPct val="150000"/>
                  </a:lnSpc>
                </a:pPr>
                <a:r>
                  <a:rPr lang="en-US" sz="2200" dirty="0">
                    <a:latin typeface="Times New Roman" panose="02020603050405020304" pitchFamily="18" charset="0"/>
                    <a:cs typeface="Times New Roman" panose="02020603050405020304" pitchFamily="18" charset="0"/>
                  </a:rPr>
                  <a:t>      in Ɵ(n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i.e., </a:t>
                </a:r>
                <a:r>
                  <a:rPr lang="en-US" sz="2200" dirty="0">
                    <a:latin typeface="Times New Roman" panose="02020603050405020304" pitchFamily="18" charset="0"/>
                    <a:ea typeface="Calibri" panose="020F0502020204030204" pitchFamily="34" charset="0"/>
                    <a:cs typeface="Times New Roman" panose="02020603050405020304" pitchFamily="18" charset="0"/>
                  </a:rPr>
                  <a:t>f(n)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Θ(</a:t>
                </a:r>
                <a:r>
                  <a:rPr lang="en-US" sz="2200" dirty="0">
                    <a:latin typeface="Times New Roman" panose="02020603050405020304" pitchFamily="18" charset="0"/>
                    <a:cs typeface="Times New Roman" panose="02020603050405020304" pitchFamily="18" charset="0"/>
                  </a:rPr>
                  <a:t>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p>
              <a:p>
                <a:pPr marL="1257300" lvl="2"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infinitely many others, which are in Ɵ(n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p>
              <a:p>
                <a:pPr marL="1714500" lvl="3"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f(n) = 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sin n  and </a:t>
                </a:r>
              </a:p>
              <a:p>
                <a:pPr marL="1714500" lvl="3"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f(n) = n</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log n.</a:t>
                </a:r>
              </a:p>
            </p:txBody>
          </p:sp>
        </mc:Choice>
        <mc:Fallback xmlns="">
          <p:sp>
            <p:nvSpPr>
              <p:cNvPr id="2" name="Rectangle 1"/>
              <p:cNvSpPr>
                <a:spLocks noRot="1" noChangeAspect="1" noMove="1" noResize="1" noEditPoints="1" noAdjustHandles="1" noChangeArrowheads="1" noChangeShapeType="1" noTextEdit="1"/>
              </p:cNvSpPr>
              <p:nvPr/>
            </p:nvSpPr>
            <p:spPr>
              <a:xfrm>
                <a:off x="1544446" y="1498161"/>
                <a:ext cx="9263270" cy="4432752"/>
              </a:xfrm>
              <a:prstGeom prst="rect">
                <a:avLst/>
              </a:prstGeom>
              <a:blipFill>
                <a:blip r:embed="rId2"/>
                <a:stretch>
                  <a:fillRect l="-724" b="-178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38D0FCD4-D2CC-4F2A-9B43-7C399E01627F}"/>
              </a:ext>
            </a:extLst>
          </p:cNvPr>
          <p:cNvSpPr/>
          <p:nvPr/>
        </p:nvSpPr>
        <p:spPr>
          <a:xfrm>
            <a:off x="692323" y="114699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A1AB3E7D-9415-4962-9BDD-6F329FE8BE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38419">
            <a:off x="583474" y="1146989"/>
            <a:ext cx="774675" cy="475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42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96687" y="1711990"/>
            <a:ext cx="6696890" cy="846010"/>
          </a:xfrm>
          <a:prstGeom prst="rect">
            <a:avLst/>
          </a:prstGeom>
          <a:solidFill>
            <a:srgbClr val="FFFF00"/>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7BE6A0B7-7E68-4FAD-B23B-1797ACB4D756}"/>
              </a:ext>
            </a:extLst>
          </p:cNvPr>
          <p:cNvSpPr txBox="1"/>
          <p:nvPr/>
        </p:nvSpPr>
        <p:spPr>
          <a:xfrm>
            <a:off x="1428203" y="828594"/>
            <a:ext cx="8112035" cy="6140142"/>
          </a:xfrm>
          <a:prstGeom prst="rect">
            <a:avLst/>
          </a:prstGeom>
          <a:noFill/>
        </p:spPr>
        <p:txBody>
          <a:bodyPr wrap="square" rtlCol="0">
            <a:spAutoFit/>
          </a:bodyPr>
          <a:lstStyle/>
          <a:p>
            <a:pPr>
              <a:spcAft>
                <a:spcPts val="600"/>
              </a:spcAft>
            </a:pPr>
            <a:r>
              <a:rPr lang="en-US" sz="2800" dirty="0"/>
              <a:t>Intractability</a:t>
            </a:r>
          </a:p>
          <a:p>
            <a:pPr>
              <a:spcAft>
                <a:spcPts val="1200"/>
              </a:spcAft>
            </a:pPr>
            <a:r>
              <a:rPr lang="en-US" sz="2200" dirty="0">
                <a:latin typeface="Times New Roman" panose="02020603050405020304" pitchFamily="18" charset="0"/>
                <a:cs typeface="Times New Roman" panose="02020603050405020304" pitchFamily="18" charset="0"/>
              </a:rPr>
              <a:t>Three general categories of problems:</a:t>
            </a:r>
          </a:p>
          <a:p>
            <a:pPr>
              <a:spcAft>
                <a:spcPts val="600"/>
              </a:spcAft>
            </a:pPr>
            <a:r>
              <a:rPr lang="en-US" sz="2200" i="1" dirty="0">
                <a:latin typeface="Times New Roman" panose="02020603050405020304" pitchFamily="18" charset="0"/>
                <a:cs typeface="Times New Roman" panose="02020603050405020304" pitchFamily="18" charset="0"/>
              </a:rPr>
              <a:t>Problems that have been proven to be intractable.</a:t>
            </a:r>
          </a:p>
          <a:p>
            <a:pPr>
              <a:spcAft>
                <a:spcPts val="600"/>
              </a:spcAft>
            </a:pPr>
            <a:r>
              <a:rPr lang="en-US" sz="2200" dirty="0">
                <a:latin typeface="Times New Roman" panose="02020603050405020304" pitchFamily="18" charset="0"/>
                <a:cs typeface="Times New Roman" panose="02020603050405020304" pitchFamily="18" charset="0"/>
              </a:rPr>
              <a:t>Examples:</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Problems that require a nonpolynomial amount of output.</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problem of determining </a:t>
            </a:r>
            <a:r>
              <a:rPr lang="en-US" sz="2200" i="1" dirty="0">
                <a:solidFill>
                  <a:srgbClr val="0000FF"/>
                </a:solidFill>
                <a:latin typeface="Times New Roman" panose="02020603050405020304" pitchFamily="18" charset="0"/>
                <a:cs typeface="Times New Roman" panose="02020603050405020304" pitchFamily="18" charset="0"/>
              </a:rPr>
              <a:t>all</a:t>
            </a:r>
            <a:r>
              <a:rPr lang="en-US" sz="2200" dirty="0">
                <a:solidFill>
                  <a:srgbClr val="0000FF"/>
                </a:solidFill>
                <a:latin typeface="Times New Roman" panose="02020603050405020304" pitchFamily="18" charset="0"/>
                <a:cs typeface="Times New Roman" panose="02020603050405020304" pitchFamily="18" charset="0"/>
              </a:rPr>
              <a:t> Hamilton Circuits. (n-1)! circuits.</a:t>
            </a:r>
          </a:p>
          <a:p>
            <a:pPr marL="914400" lvl="1"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The Halting problem: </a:t>
            </a:r>
            <a:r>
              <a:rPr lang="en-US" sz="2200" b="0" i="0" dirty="0">
                <a:effectLst/>
                <a:latin typeface="Times New Roman" panose="02020603050405020304" pitchFamily="18" charset="0"/>
                <a:cs typeface="Times New Roman" panose="02020603050405020304" pitchFamily="18" charset="0"/>
              </a:rPr>
              <a:t>given an algorithm and an input to the algorithm, the problem is to determine whether the algorithm will eventually halt when run with that input. </a:t>
            </a:r>
          </a:p>
          <a:p>
            <a:pPr marL="1371600" lvl="2" indent="-457200">
              <a:buFont typeface="Arial" panose="020B0604020202020204" pitchFamily="34" charset="0"/>
              <a:buChar char="•"/>
            </a:pPr>
            <a:r>
              <a:rPr lang="en-US" sz="2200" dirty="0">
                <a:solidFill>
                  <a:srgbClr val="0000FF"/>
                </a:solidFill>
                <a:latin typeface="Times New Roman" panose="02020603050405020304" pitchFamily="18" charset="0"/>
                <a:cs typeface="Times New Roman" panose="02020603050405020304" pitchFamily="18" charset="0"/>
              </a:rPr>
              <a:t>Alan Turing showed that this problem is </a:t>
            </a:r>
            <a:r>
              <a:rPr lang="en-US" sz="2200" i="1" dirty="0">
                <a:solidFill>
                  <a:srgbClr val="0000FF"/>
                </a:solidFill>
                <a:latin typeface="Times New Roman" panose="02020603050405020304" pitchFamily="18" charset="0"/>
                <a:cs typeface="Times New Roman" panose="02020603050405020304" pitchFamily="18" charset="0"/>
              </a:rPr>
              <a:t>undecidable. </a:t>
            </a:r>
            <a:r>
              <a:rPr lang="en-US" sz="2200" b="0" i="0" dirty="0">
                <a:solidFill>
                  <a:srgbClr val="0000FF"/>
                </a:solidFill>
                <a:effectLst/>
                <a:latin typeface="Times New Roman" panose="02020603050405020304" pitchFamily="18" charset="0"/>
                <a:cs typeface="Times New Roman" panose="02020603050405020304" pitchFamily="18" charset="0"/>
              </a:rPr>
              <a:t>Turing proved no algorithm exists that always correctly decides whether, for a given arbitrary program and input, the program halts when run with that input.</a:t>
            </a:r>
            <a:endParaRPr lang="en-US" sz="2200" i="1" dirty="0">
              <a:solidFill>
                <a:srgbClr val="0000FF"/>
              </a:solidFill>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natural</a:t>
            </a:r>
            <a:r>
              <a:rPr lang="en-US" sz="2200" i="1" dirty="0">
                <a:latin typeface="Times New Roman" panose="02020603050405020304" pitchFamily="18" charset="0"/>
                <a:cs typeface="Times New Roman" panose="02020603050405020304" pitchFamily="18" charset="0"/>
              </a:rPr>
              <a:t> decidable </a:t>
            </a:r>
            <a:r>
              <a:rPr lang="en-US" sz="2200" dirty="0">
                <a:latin typeface="Times New Roman" panose="02020603050405020304" pitchFamily="18" charset="0"/>
                <a:cs typeface="Times New Roman" panose="02020603050405020304" pitchFamily="18" charset="0"/>
              </a:rPr>
              <a:t>decision problems have been proven intractable</a:t>
            </a:r>
          </a:p>
        </p:txBody>
      </p:sp>
      <p:sp>
        <p:nvSpPr>
          <p:cNvPr id="3" name="TextBox 2">
            <a:extLst>
              <a:ext uri="{FF2B5EF4-FFF2-40B4-BE49-F238E27FC236}">
                <a16:creationId xmlns:a16="http://schemas.microsoft.com/office/drawing/2014/main" id="{A998769F-72EF-4E4D-8464-B7A686A445E7}"/>
              </a:ext>
            </a:extLst>
          </p:cNvPr>
          <p:cNvSpPr txBox="1"/>
          <p:nvPr/>
        </p:nvSpPr>
        <p:spPr>
          <a:xfrm>
            <a:off x="1850570" y="211161"/>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9962605" y="828594"/>
            <a:ext cx="870857" cy="1477328"/>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Does its Halt? Decidable?</a:t>
            </a:r>
          </a:p>
        </p:txBody>
      </p:sp>
      <p:cxnSp>
        <p:nvCxnSpPr>
          <p:cNvPr id="7" name="Straight Arrow Connector 6"/>
          <p:cNvCxnSpPr>
            <a:stCxn id="4" idx="3"/>
          </p:cNvCxnSpPr>
          <p:nvPr/>
        </p:nvCxnSpPr>
        <p:spPr>
          <a:xfrm>
            <a:off x="10833462" y="1567258"/>
            <a:ext cx="716281" cy="38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4" idx="1"/>
          </p:cNvCxnSpPr>
          <p:nvPr/>
        </p:nvCxnSpPr>
        <p:spPr>
          <a:xfrm flipV="1">
            <a:off x="9437914" y="1567258"/>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p:cNvSpPr/>
          <p:nvPr/>
        </p:nvSpPr>
        <p:spPr>
          <a:xfrm>
            <a:off x="8567057" y="1393371"/>
            <a:ext cx="870857" cy="42454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234057" y="1289956"/>
            <a:ext cx="631372" cy="646331"/>
          </a:xfrm>
          <a:prstGeom prst="rect">
            <a:avLst/>
          </a:prstGeom>
          <a:noFill/>
        </p:spPr>
        <p:txBody>
          <a:bodyPr wrap="square" rtlCol="0">
            <a:spAutoFit/>
          </a:bodyPr>
          <a:lstStyle/>
          <a:p>
            <a:r>
              <a:rPr lang="en-US" dirty="0"/>
              <a:t>Yes</a:t>
            </a:r>
          </a:p>
          <a:p>
            <a:r>
              <a:rPr lang="en-US" dirty="0"/>
              <a:t>no</a:t>
            </a:r>
          </a:p>
        </p:txBody>
      </p:sp>
      <p:cxnSp>
        <p:nvCxnSpPr>
          <p:cNvPr id="15" name="Straight Arrow Connector 14"/>
          <p:cNvCxnSpPr/>
          <p:nvPr/>
        </p:nvCxnSpPr>
        <p:spPr>
          <a:xfrm flipV="1">
            <a:off x="8053250" y="1613121"/>
            <a:ext cx="524691" cy="3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881257" y="1296040"/>
            <a:ext cx="794657" cy="369332"/>
          </a:xfrm>
          <a:prstGeom prst="rect">
            <a:avLst/>
          </a:prstGeom>
          <a:noFill/>
        </p:spPr>
        <p:txBody>
          <a:bodyPr wrap="square" rtlCol="0">
            <a:spAutoFit/>
          </a:bodyPr>
          <a:lstStyle/>
          <a:p>
            <a:r>
              <a:rPr lang="en-US" dirty="0"/>
              <a:t>input</a:t>
            </a:r>
          </a:p>
        </p:txBody>
      </p:sp>
      <p:sp>
        <p:nvSpPr>
          <p:cNvPr id="18" name="Freeform 17"/>
          <p:cNvSpPr/>
          <p:nvPr/>
        </p:nvSpPr>
        <p:spPr>
          <a:xfrm>
            <a:off x="7815943" y="1139727"/>
            <a:ext cx="1828817" cy="982987"/>
          </a:xfrm>
          <a:custGeom>
            <a:avLst/>
            <a:gdLst>
              <a:gd name="connsiteX0" fmla="*/ 87086 w 1828817"/>
              <a:gd name="connsiteY0" fmla="*/ 101244 h 982987"/>
              <a:gd name="connsiteX1" fmla="*/ 1534886 w 1828817"/>
              <a:gd name="connsiteY1" fmla="*/ 90359 h 982987"/>
              <a:gd name="connsiteX2" fmla="*/ 1600200 w 1828817"/>
              <a:gd name="connsiteY2" fmla="*/ 133902 h 982987"/>
              <a:gd name="connsiteX3" fmla="*/ 1643743 w 1828817"/>
              <a:gd name="connsiteY3" fmla="*/ 188330 h 982987"/>
              <a:gd name="connsiteX4" fmla="*/ 1665514 w 1828817"/>
              <a:gd name="connsiteY4" fmla="*/ 253644 h 982987"/>
              <a:gd name="connsiteX5" fmla="*/ 1676400 w 1828817"/>
              <a:gd name="connsiteY5" fmla="*/ 286302 h 982987"/>
              <a:gd name="connsiteX6" fmla="*/ 1709057 w 1828817"/>
              <a:gd name="connsiteY6" fmla="*/ 329844 h 982987"/>
              <a:gd name="connsiteX7" fmla="*/ 1752600 w 1828817"/>
              <a:gd name="connsiteY7" fmla="*/ 384273 h 982987"/>
              <a:gd name="connsiteX8" fmla="*/ 1774371 w 1828817"/>
              <a:gd name="connsiteY8" fmla="*/ 416930 h 982987"/>
              <a:gd name="connsiteX9" fmla="*/ 1807028 w 1828817"/>
              <a:gd name="connsiteY9" fmla="*/ 449587 h 982987"/>
              <a:gd name="connsiteX10" fmla="*/ 1817914 w 1828817"/>
              <a:gd name="connsiteY10" fmla="*/ 493130 h 982987"/>
              <a:gd name="connsiteX11" fmla="*/ 1828800 w 1828817"/>
              <a:gd name="connsiteY11" fmla="*/ 525787 h 982987"/>
              <a:gd name="connsiteX12" fmla="*/ 1807028 w 1828817"/>
              <a:gd name="connsiteY12" fmla="*/ 776159 h 982987"/>
              <a:gd name="connsiteX13" fmla="*/ 1785257 w 1828817"/>
              <a:gd name="connsiteY13" fmla="*/ 819702 h 982987"/>
              <a:gd name="connsiteX14" fmla="*/ 1752600 w 1828817"/>
              <a:gd name="connsiteY14" fmla="*/ 841473 h 982987"/>
              <a:gd name="connsiteX15" fmla="*/ 1698171 w 1828817"/>
              <a:gd name="connsiteY15" fmla="*/ 895902 h 982987"/>
              <a:gd name="connsiteX16" fmla="*/ 1665514 w 1828817"/>
              <a:gd name="connsiteY16" fmla="*/ 928559 h 982987"/>
              <a:gd name="connsiteX17" fmla="*/ 1567543 w 1828817"/>
              <a:gd name="connsiteY17" fmla="*/ 950330 h 982987"/>
              <a:gd name="connsiteX18" fmla="*/ 1458686 w 1828817"/>
              <a:gd name="connsiteY18" fmla="*/ 982987 h 982987"/>
              <a:gd name="connsiteX19" fmla="*/ 990600 w 1828817"/>
              <a:gd name="connsiteY19" fmla="*/ 972102 h 982987"/>
              <a:gd name="connsiteX20" fmla="*/ 914400 w 1828817"/>
              <a:gd name="connsiteY20" fmla="*/ 961216 h 982987"/>
              <a:gd name="connsiteX21" fmla="*/ 805543 w 1828817"/>
              <a:gd name="connsiteY21" fmla="*/ 950330 h 982987"/>
              <a:gd name="connsiteX22" fmla="*/ 718457 w 1828817"/>
              <a:gd name="connsiteY22" fmla="*/ 928559 h 982987"/>
              <a:gd name="connsiteX23" fmla="*/ 685800 w 1828817"/>
              <a:gd name="connsiteY23" fmla="*/ 917673 h 982987"/>
              <a:gd name="connsiteX24" fmla="*/ 609600 w 1828817"/>
              <a:gd name="connsiteY24" fmla="*/ 895902 h 982987"/>
              <a:gd name="connsiteX25" fmla="*/ 576943 w 1828817"/>
              <a:gd name="connsiteY25" fmla="*/ 874130 h 982987"/>
              <a:gd name="connsiteX26" fmla="*/ 500743 w 1828817"/>
              <a:gd name="connsiteY26" fmla="*/ 852359 h 982987"/>
              <a:gd name="connsiteX27" fmla="*/ 468086 w 1828817"/>
              <a:gd name="connsiteY27" fmla="*/ 819702 h 982987"/>
              <a:gd name="connsiteX28" fmla="*/ 435428 w 1828817"/>
              <a:gd name="connsiteY28" fmla="*/ 808816 h 982987"/>
              <a:gd name="connsiteX29" fmla="*/ 359228 w 1828817"/>
              <a:gd name="connsiteY29" fmla="*/ 787044 h 982987"/>
              <a:gd name="connsiteX30" fmla="*/ 326571 w 1828817"/>
              <a:gd name="connsiteY30" fmla="*/ 765273 h 982987"/>
              <a:gd name="connsiteX31" fmla="*/ 250371 w 1828817"/>
              <a:gd name="connsiteY31" fmla="*/ 732616 h 982987"/>
              <a:gd name="connsiteX32" fmla="*/ 206828 w 1828817"/>
              <a:gd name="connsiteY32" fmla="*/ 710844 h 982987"/>
              <a:gd name="connsiteX33" fmla="*/ 141514 w 1828817"/>
              <a:gd name="connsiteY33" fmla="*/ 689073 h 982987"/>
              <a:gd name="connsiteX34" fmla="*/ 119743 w 1828817"/>
              <a:gd name="connsiteY34" fmla="*/ 656416 h 982987"/>
              <a:gd name="connsiteX35" fmla="*/ 97971 w 1828817"/>
              <a:gd name="connsiteY35" fmla="*/ 634644 h 982987"/>
              <a:gd name="connsiteX36" fmla="*/ 54428 w 1828817"/>
              <a:gd name="connsiteY36" fmla="*/ 580216 h 982987"/>
              <a:gd name="connsiteX37" fmla="*/ 43543 w 1828817"/>
              <a:gd name="connsiteY37" fmla="*/ 547559 h 982987"/>
              <a:gd name="connsiteX38" fmla="*/ 10886 w 1828817"/>
              <a:gd name="connsiteY38" fmla="*/ 525787 h 982987"/>
              <a:gd name="connsiteX39" fmla="*/ 0 w 1828817"/>
              <a:gd name="connsiteY39" fmla="*/ 471359 h 982987"/>
              <a:gd name="connsiteX40" fmla="*/ 10886 w 1828817"/>
              <a:gd name="connsiteY40" fmla="*/ 373387 h 982987"/>
              <a:gd name="connsiteX41" fmla="*/ 43543 w 1828817"/>
              <a:gd name="connsiteY41" fmla="*/ 297187 h 982987"/>
              <a:gd name="connsiteX42" fmla="*/ 43543 w 1828817"/>
              <a:gd name="connsiteY42" fmla="*/ 210102 h 9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828817" h="982987">
                <a:moveTo>
                  <a:pt x="87086" y="101244"/>
                </a:moveTo>
                <a:cubicBezTo>
                  <a:pt x="568756" y="-91422"/>
                  <a:pt x="217290" y="41195"/>
                  <a:pt x="1534886" y="90359"/>
                </a:cubicBezTo>
                <a:cubicBezTo>
                  <a:pt x="1561034" y="91335"/>
                  <a:pt x="1600200" y="133902"/>
                  <a:pt x="1600200" y="133902"/>
                </a:cubicBezTo>
                <a:cubicBezTo>
                  <a:pt x="1639903" y="253006"/>
                  <a:pt x="1573400" y="75781"/>
                  <a:pt x="1643743" y="188330"/>
                </a:cubicBezTo>
                <a:cubicBezTo>
                  <a:pt x="1655906" y="207791"/>
                  <a:pt x="1658257" y="231873"/>
                  <a:pt x="1665514" y="253644"/>
                </a:cubicBezTo>
                <a:cubicBezTo>
                  <a:pt x="1669143" y="264530"/>
                  <a:pt x="1669515" y="277122"/>
                  <a:pt x="1676400" y="286302"/>
                </a:cubicBezTo>
                <a:lnTo>
                  <a:pt x="1709057" y="329844"/>
                </a:lnTo>
                <a:cubicBezTo>
                  <a:pt x="1730250" y="393423"/>
                  <a:pt x="1703361" y="335034"/>
                  <a:pt x="1752600" y="384273"/>
                </a:cubicBezTo>
                <a:cubicBezTo>
                  <a:pt x="1761851" y="393524"/>
                  <a:pt x="1765996" y="406879"/>
                  <a:pt x="1774371" y="416930"/>
                </a:cubicBezTo>
                <a:cubicBezTo>
                  <a:pt x="1784226" y="428757"/>
                  <a:pt x="1796142" y="438701"/>
                  <a:pt x="1807028" y="449587"/>
                </a:cubicBezTo>
                <a:cubicBezTo>
                  <a:pt x="1810657" y="464101"/>
                  <a:pt x="1813804" y="478745"/>
                  <a:pt x="1817914" y="493130"/>
                </a:cubicBezTo>
                <a:cubicBezTo>
                  <a:pt x="1821066" y="504163"/>
                  <a:pt x="1829241" y="514321"/>
                  <a:pt x="1828800" y="525787"/>
                </a:cubicBezTo>
                <a:cubicBezTo>
                  <a:pt x="1825580" y="609497"/>
                  <a:pt x="1819305" y="693291"/>
                  <a:pt x="1807028" y="776159"/>
                </a:cubicBezTo>
                <a:cubicBezTo>
                  <a:pt x="1804650" y="792211"/>
                  <a:pt x="1795646" y="807236"/>
                  <a:pt x="1785257" y="819702"/>
                </a:cubicBezTo>
                <a:cubicBezTo>
                  <a:pt x="1776882" y="829753"/>
                  <a:pt x="1763486" y="834216"/>
                  <a:pt x="1752600" y="841473"/>
                </a:cubicBezTo>
                <a:cubicBezTo>
                  <a:pt x="1712685" y="901344"/>
                  <a:pt x="1752600" y="850544"/>
                  <a:pt x="1698171" y="895902"/>
                </a:cubicBezTo>
                <a:cubicBezTo>
                  <a:pt x="1686345" y="905757"/>
                  <a:pt x="1678880" y="920921"/>
                  <a:pt x="1665514" y="928559"/>
                </a:cubicBezTo>
                <a:cubicBezTo>
                  <a:pt x="1657071" y="933384"/>
                  <a:pt x="1571036" y="949554"/>
                  <a:pt x="1567543" y="950330"/>
                </a:cubicBezTo>
                <a:cubicBezTo>
                  <a:pt x="1518189" y="961298"/>
                  <a:pt x="1512956" y="964897"/>
                  <a:pt x="1458686" y="982987"/>
                </a:cubicBezTo>
                <a:lnTo>
                  <a:pt x="990600" y="972102"/>
                </a:lnTo>
                <a:cubicBezTo>
                  <a:pt x="964963" y="971077"/>
                  <a:pt x="939882" y="964214"/>
                  <a:pt x="914400" y="961216"/>
                </a:cubicBezTo>
                <a:cubicBezTo>
                  <a:pt x="878183" y="956955"/>
                  <a:pt x="841829" y="953959"/>
                  <a:pt x="805543" y="950330"/>
                </a:cubicBezTo>
                <a:cubicBezTo>
                  <a:pt x="776514" y="943073"/>
                  <a:pt x="747325" y="936432"/>
                  <a:pt x="718457" y="928559"/>
                </a:cubicBezTo>
                <a:cubicBezTo>
                  <a:pt x="707387" y="925540"/>
                  <a:pt x="696833" y="920825"/>
                  <a:pt x="685800" y="917673"/>
                </a:cubicBezTo>
                <a:cubicBezTo>
                  <a:pt x="590093" y="890327"/>
                  <a:pt x="687920" y="922007"/>
                  <a:pt x="609600" y="895902"/>
                </a:cubicBezTo>
                <a:cubicBezTo>
                  <a:pt x="598714" y="888645"/>
                  <a:pt x="588645" y="879981"/>
                  <a:pt x="576943" y="874130"/>
                </a:cubicBezTo>
                <a:cubicBezTo>
                  <a:pt x="561323" y="866320"/>
                  <a:pt x="514699" y="855848"/>
                  <a:pt x="500743" y="852359"/>
                </a:cubicBezTo>
                <a:cubicBezTo>
                  <a:pt x="489857" y="841473"/>
                  <a:pt x="480895" y="828241"/>
                  <a:pt x="468086" y="819702"/>
                </a:cubicBezTo>
                <a:cubicBezTo>
                  <a:pt x="458538" y="813337"/>
                  <a:pt x="446461" y="811968"/>
                  <a:pt x="435428" y="808816"/>
                </a:cubicBezTo>
                <a:cubicBezTo>
                  <a:pt x="419152" y="804166"/>
                  <a:pt x="376627" y="795744"/>
                  <a:pt x="359228" y="787044"/>
                </a:cubicBezTo>
                <a:cubicBezTo>
                  <a:pt x="347526" y="781193"/>
                  <a:pt x="337930" y="771764"/>
                  <a:pt x="326571" y="765273"/>
                </a:cubicBezTo>
                <a:cubicBezTo>
                  <a:pt x="254361" y="724011"/>
                  <a:pt x="311436" y="758787"/>
                  <a:pt x="250371" y="732616"/>
                </a:cubicBezTo>
                <a:cubicBezTo>
                  <a:pt x="235456" y="726223"/>
                  <a:pt x="221895" y="716871"/>
                  <a:pt x="206828" y="710844"/>
                </a:cubicBezTo>
                <a:cubicBezTo>
                  <a:pt x="185520" y="702321"/>
                  <a:pt x="141514" y="689073"/>
                  <a:pt x="141514" y="689073"/>
                </a:cubicBezTo>
                <a:cubicBezTo>
                  <a:pt x="134257" y="678187"/>
                  <a:pt x="127916" y="666632"/>
                  <a:pt x="119743" y="656416"/>
                </a:cubicBezTo>
                <a:cubicBezTo>
                  <a:pt x="113332" y="648402"/>
                  <a:pt x="103251" y="643445"/>
                  <a:pt x="97971" y="634644"/>
                </a:cubicBezTo>
                <a:cubicBezTo>
                  <a:pt x="62918" y="576222"/>
                  <a:pt x="119473" y="623577"/>
                  <a:pt x="54428" y="580216"/>
                </a:cubicBezTo>
                <a:cubicBezTo>
                  <a:pt x="50800" y="569330"/>
                  <a:pt x="50711" y="556519"/>
                  <a:pt x="43543" y="547559"/>
                </a:cubicBezTo>
                <a:cubicBezTo>
                  <a:pt x="35370" y="537343"/>
                  <a:pt x="17377" y="537146"/>
                  <a:pt x="10886" y="525787"/>
                </a:cubicBezTo>
                <a:cubicBezTo>
                  <a:pt x="1706" y="509723"/>
                  <a:pt x="3629" y="489502"/>
                  <a:pt x="0" y="471359"/>
                </a:cubicBezTo>
                <a:cubicBezTo>
                  <a:pt x="3629" y="438702"/>
                  <a:pt x="3498" y="405404"/>
                  <a:pt x="10886" y="373387"/>
                </a:cubicBezTo>
                <a:cubicBezTo>
                  <a:pt x="20021" y="333801"/>
                  <a:pt x="40089" y="335184"/>
                  <a:pt x="43543" y="297187"/>
                </a:cubicBezTo>
                <a:cubicBezTo>
                  <a:pt x="46171" y="268278"/>
                  <a:pt x="43543" y="239130"/>
                  <a:pt x="43543" y="2101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7907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03FA65-C579-46D7-82DE-FC20818E1716}"/>
              </a:ext>
            </a:extLst>
          </p:cNvPr>
          <p:cNvSpPr txBox="1"/>
          <p:nvPr/>
        </p:nvSpPr>
        <p:spPr>
          <a:xfrm>
            <a:off x="1458686" y="2835041"/>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06163" y="1048112"/>
                <a:ext cx="9263269" cy="5568191"/>
              </a:xfrm>
              <a:prstGeom prst="rect">
                <a:avLst/>
              </a:prstGeom>
            </p:spPr>
            <p:txBody>
              <a:bodyPr wrap="square">
                <a:spAutoFit/>
              </a:bodyPr>
              <a:lstStyle/>
              <a:p>
                <a:pPr>
                  <a:lnSpc>
                    <a:spcPct val="107000"/>
                  </a:lnSpc>
                  <a:spcAft>
                    <a:spcPts val="800"/>
                  </a:spcAft>
                </a:pPr>
                <a:r>
                  <a:rPr lang="en-US" sz="2600" dirty="0">
                    <a:solidFill>
                      <a:srgbClr val="0033CC"/>
                    </a:solidFill>
                    <a:ea typeface="Calibri" panose="020F0502020204030204" pitchFamily="34" charset="0"/>
                    <a:cs typeface="Times New Roman" panose="02020603050405020304" pitchFamily="18" charset="0"/>
                  </a:rPr>
                  <a:t>Example 1.2:</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f(n) = ½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Let g(n) =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Show that 	½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 </a:t>
                </a:r>
                <a:r>
                  <a:rPr lang="en-US" sz="2200" dirty="0">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{½ 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3n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Lucida Sans Unicode" panose="020B0602030504020204" pitchFamily="34" charset="0"/>
                    <a:ea typeface="Calibri" panose="020F0502020204030204" pitchFamily="34" charset="0"/>
                    <a:cs typeface="Times New Roman" panose="02020603050405020304" pitchFamily="18" charset="0"/>
                  </a:rPr>
                  <a:t>Ɵ</a:t>
                </a:r>
                <a:r>
                  <a:rPr lang="en-US" sz="2000" dirty="0">
                    <a:latin typeface="Times New Roman" panose="02020603050405020304" pitchFamily="18" charset="0"/>
                    <a:ea typeface="Calibri" panose="020F0502020204030204" pitchFamily="34" charset="0"/>
                    <a:cs typeface="Times New Roman" panose="02020603050405020304" pitchFamily="18" charset="0"/>
                  </a:rPr>
                  <a:t>(n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Shown:    Need to determine positive constants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dirty="0">
                    <a:latin typeface="Times New Roman" panose="02020603050405020304" pitchFamily="18" charset="0"/>
                    <a:ea typeface="Calibri" panose="020F0502020204030204" pitchFamily="34" charset="0"/>
                    <a:cs typeface="Times New Roman" panose="02020603050405020304" pitchFamily="18" charset="0"/>
                  </a:rPr>
                  <a:t>such that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687388">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0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½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[by definition]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687388">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0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½  –  3/n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[Dividing by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687388">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½  –  3/n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0 &lt; ½  – 3/n   [since 0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 &lt; n</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indent="230188">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That is, the left-hand inequality can be made to hold for any value of           </a:t>
                </a:r>
              </a:p>
              <a:p>
                <a:pPr marL="914400" marR="0" indent="230188">
                  <a:lnSpc>
                    <a:spcPct val="107000"/>
                  </a:lnSpc>
                  <a:spcBef>
                    <a:spcPts val="0"/>
                  </a:spcBef>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7   </a:t>
                </a:r>
                <a:r>
                  <a:rPr lang="en-US" sz="2200" dirty="0">
                    <a:latin typeface="Times New Roman" panose="02020603050405020304" pitchFamily="18" charset="0"/>
                    <a:ea typeface="Calibri" panose="020F0502020204030204" pitchFamily="34" charset="0"/>
                    <a:cs typeface="Times New Roman" panose="02020603050405020304" pitchFamily="18" charset="0"/>
                  </a:rPr>
                  <a:t>by choosing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½  – 3/n  =  ½  –  3/7  =  1/14.</a:t>
                </a:r>
              </a:p>
              <a:p>
                <a:pPr marL="914400" marR="0" indent="230188">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to be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continued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06163" y="1048112"/>
                <a:ext cx="9263269" cy="5568191"/>
              </a:xfrm>
              <a:prstGeom prst="rect">
                <a:avLst/>
              </a:prstGeom>
              <a:blipFill>
                <a:blip r:embed="rId2"/>
                <a:stretch>
                  <a:fillRect l="-1184" t="-767" r="-6447" b="-2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126836A-6B27-46E3-A14B-E770C744C118}"/>
                  </a:ext>
                </a:extLst>
              </p:cNvPr>
              <p:cNvSpPr/>
              <p:nvPr/>
            </p:nvSpPr>
            <p:spPr>
              <a:xfrm>
                <a:off x="5760354" y="583051"/>
                <a:ext cx="5738918" cy="750975"/>
              </a:xfrm>
              <a:prstGeom prst="rect">
                <a:avLst/>
              </a:prstGeom>
            </p:spPr>
            <p:txBody>
              <a:bodyPr wrap="square">
                <a:spAutoFit/>
              </a:bodyPr>
              <a:lstStyle/>
              <a:p>
                <a:pPr>
                  <a:lnSpc>
                    <a:spcPct val="107000"/>
                  </a:lnSpc>
                  <a:spcAft>
                    <a:spcPts val="800"/>
                  </a:spcAft>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 { f(n) | </a:t>
                </a:r>
                <a14:m>
                  <m:oMath xmlns:m="http://schemas.openxmlformats.org/officeDocument/2006/math">
                    <m:r>
                      <a:rPr lang="en-US" sz="2000" i="1" dirty="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positive constants,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0  ≤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g(n) ≤ f(n) ≤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g(n) for all n ≥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D126836A-6B27-46E3-A14B-E770C744C118}"/>
                  </a:ext>
                </a:extLst>
              </p:cNvPr>
              <p:cNvSpPr>
                <a:spLocks noRot="1" noChangeAspect="1" noMove="1" noResize="1" noEditPoints="1" noAdjustHandles="1" noChangeArrowheads="1" noChangeShapeType="1" noTextEdit="1"/>
              </p:cNvSpPr>
              <p:nvPr/>
            </p:nvSpPr>
            <p:spPr>
              <a:xfrm>
                <a:off x="5760354" y="583051"/>
                <a:ext cx="5738918" cy="750975"/>
              </a:xfrm>
              <a:prstGeom prst="rect">
                <a:avLst/>
              </a:prstGeom>
              <a:blipFill>
                <a:blip r:embed="rId3"/>
                <a:stretch>
                  <a:fillRect l="-1169" t="-4878" b="-11382"/>
                </a:stretch>
              </a:blipFill>
            </p:spPr>
            <p:txBody>
              <a:bodyPr/>
              <a:lstStyle/>
              <a:p>
                <a:r>
                  <a:rPr lang="en-US">
                    <a:noFill/>
                  </a:rPr>
                  <a:t> </a:t>
                </a:r>
              </a:p>
            </p:txBody>
          </p:sp>
        </mc:Fallback>
      </mc:AlternateContent>
    </p:spTree>
    <p:extLst>
      <p:ext uri="{BB962C8B-B14F-4D97-AF65-F5344CB8AC3E}">
        <p14:creationId xmlns:p14="http://schemas.microsoft.com/office/powerpoint/2010/main" val="118533305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03FA65-C579-46D7-82DE-FC20818E1716}"/>
              </a:ext>
            </a:extLst>
          </p:cNvPr>
          <p:cNvSpPr txBox="1"/>
          <p:nvPr/>
        </p:nvSpPr>
        <p:spPr>
          <a:xfrm>
            <a:off x="1144988" y="2835041"/>
            <a:ext cx="9588326" cy="9179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3283" y="994345"/>
            <a:ext cx="9174613" cy="4433265"/>
          </a:xfrm>
          <a:prstGeom prst="rect">
            <a:avLst/>
          </a:prstGeom>
        </p:spPr>
        <p:txBody>
          <a:bodyPr wrap="square">
            <a:spAutoFit/>
          </a:bodyPr>
          <a:lstStyle/>
          <a:p>
            <a:pPr>
              <a:lnSpc>
                <a:spcPct val="107000"/>
              </a:lnSpc>
              <a:spcAft>
                <a:spcPts val="800"/>
              </a:spcAft>
            </a:pPr>
            <a:r>
              <a:rPr lang="en-US" sz="2400" dirty="0">
                <a:solidFill>
                  <a:srgbClr val="0033CC"/>
                </a:solidFill>
                <a:ea typeface="Calibri" panose="020F0502020204030204" pitchFamily="34" charset="0"/>
                <a:cs typeface="Times New Roman" panose="02020603050405020304" pitchFamily="18" charset="0"/>
              </a:rPr>
              <a:t>Example 1.2:</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f(n) = ½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Let g(n) =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Show that 	½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 </a:t>
            </a:r>
            <a:r>
              <a:rPr lang="en-US" sz="2200" dirty="0">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Shown: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Continue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Consider that ½  – 3/n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½    as  n  is very large.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right-hand inequality can be made to hold for any value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1  </a:t>
            </a:r>
            <a:r>
              <a:rPr lang="en-US" sz="2200" dirty="0">
                <a:latin typeface="Times New Roman" panose="02020603050405020304" pitchFamily="18" charset="0"/>
                <a:ea typeface="Calibri" panose="020F0502020204030204" pitchFamily="34" charset="0"/>
                <a:cs typeface="Times New Roman" panose="02020603050405020304" pitchFamily="18" charset="0"/>
              </a:rPr>
              <a:t>by choosing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  ½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Thus, by choosing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1/14,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½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dirty="0">
                <a:latin typeface="Times New Roman" panose="02020603050405020304" pitchFamily="18" charset="0"/>
                <a:ea typeface="Calibri" panose="020F0502020204030204" pitchFamily="34" charset="0"/>
                <a:cs typeface="Times New Roman" panose="02020603050405020304" pitchFamily="18" charset="0"/>
              </a:rPr>
              <a:t>= 7,  we verify that  ½n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3n = </a:t>
            </a:r>
            <a:r>
              <a:rPr lang="en-US" sz="2200" dirty="0">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QED.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88397" y="5576239"/>
            <a:ext cx="10829676" cy="919482"/>
          </a:xfrm>
          <a:prstGeom prst="rect">
            <a:avLst/>
          </a:prstGeom>
        </p:spPr>
        <p:txBody>
          <a:bodyPr wrap="square">
            <a:spAutoFit/>
          </a:bodyPr>
          <a:lstStyle/>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that 	1) Other choices for the constants exits.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2) A different function belonging to would usually require different constants.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14C2EEA-B355-4620-97BB-114829C4ACB4}"/>
                  </a:ext>
                </a:extLst>
              </p:cNvPr>
              <p:cNvSpPr txBox="1"/>
              <p:nvPr/>
            </p:nvSpPr>
            <p:spPr>
              <a:xfrm>
                <a:off x="8395062" y="5429794"/>
                <a:ext cx="2726919" cy="646331"/>
              </a:xfrm>
              <a:prstGeom prst="rect">
                <a:avLst/>
              </a:prstGeom>
              <a:noFill/>
              <a:ln>
                <a:solidFill>
                  <a:schemeClr val="accent1"/>
                </a:solidFill>
              </a:ln>
            </p:spPr>
            <p:txBody>
              <a:bodyPr wrap="square" rtlCol="0">
                <a:spAutoFit/>
              </a:bodyPr>
              <a:lstStyle/>
              <a:p>
                <a:r>
                  <a:rPr lang="en-US" dirty="0"/>
                  <a:t>Note that any quadratic functions f(n)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a:latin typeface="Lucida Sans Unicode" panose="020B0602030504020204" pitchFamily="34" charset="0"/>
                    <a:ea typeface="Calibri" panose="020F0502020204030204" pitchFamily="34" charset="0"/>
                    <a:cs typeface="Times New Roman" panose="02020603050405020304" pitchFamily="18" charset="0"/>
                  </a:rPr>
                  <a:t>Ɵ</a:t>
                </a:r>
                <a:r>
                  <a:rPr lang="en-US" dirty="0">
                    <a:latin typeface="Times New Roman" panose="02020603050405020304" pitchFamily="18" charset="0"/>
                    <a:ea typeface="Calibri" panose="020F0502020204030204" pitchFamily="34" charset="0"/>
                    <a:cs typeface="Times New Roman" panose="02020603050405020304" pitchFamily="18" charset="0"/>
                  </a:rPr>
                  <a:t>(n</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414C2EEA-B355-4620-97BB-114829C4ACB4}"/>
                  </a:ext>
                </a:extLst>
              </p:cNvPr>
              <p:cNvSpPr txBox="1">
                <a:spLocks noRot="1" noChangeAspect="1" noMove="1" noResize="1" noEditPoints="1" noAdjustHandles="1" noChangeArrowheads="1" noChangeShapeType="1" noTextEdit="1"/>
              </p:cNvSpPr>
              <p:nvPr/>
            </p:nvSpPr>
            <p:spPr>
              <a:xfrm>
                <a:off x="8395062" y="5429794"/>
                <a:ext cx="2726919" cy="646331"/>
              </a:xfrm>
              <a:prstGeom prst="rect">
                <a:avLst/>
              </a:prstGeom>
              <a:blipFill>
                <a:blip r:embed="rId2"/>
                <a:stretch>
                  <a:fillRect l="-1559" t="-4630" b="-13889"/>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02686983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5089" y="863567"/>
            <a:ext cx="9239415"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Let f(n) = ½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 3n.  Let g(n) =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c</a:t>
            </a:r>
            <a:r>
              <a:rPr lang="en-US" b="1" baseline="-25000" dirty="0">
                <a:solidFill>
                  <a:srgbClr val="000000"/>
                </a:solidFill>
                <a:latin typeface="Times New Roman Bold" panose="02020803070505020304" pitchFamily="18" charset="0"/>
                <a:ea typeface="Times New Roman" panose="02020603050405020304" pitchFamily="18" charset="0"/>
                <a:cs typeface="Times New Roman" panose="02020603050405020304" pitchFamily="18" charset="0"/>
              </a:rPr>
              <a:t>1</a:t>
            </a:r>
            <a:r>
              <a:rPr lang="en-US" b="1" dirty="0">
                <a:solidFill>
                  <a:srgbClr val="000000"/>
                </a:solidFill>
                <a:latin typeface="Times New Roman" panose="02020603050405020304" pitchFamily="18" charset="0"/>
                <a:ea typeface="Times New Roman" panose="02020603050405020304" pitchFamily="18" charset="0"/>
              </a:rPr>
              <a:t> = 1/14 = 0.071428571</a:t>
            </a:r>
            <a:endParaRPr lang="en-US" dirty="0"/>
          </a:p>
        </p:txBody>
      </p:sp>
      <p:graphicFrame>
        <p:nvGraphicFramePr>
          <p:cNvPr id="3" name="Table 2"/>
          <p:cNvGraphicFramePr>
            <a:graphicFrameLocks noGrp="1"/>
          </p:cNvGraphicFramePr>
          <p:nvPr/>
        </p:nvGraphicFramePr>
        <p:xfrm>
          <a:off x="2995373" y="1385456"/>
          <a:ext cx="4132257" cy="5226343"/>
        </p:xfrm>
        <a:graphic>
          <a:graphicData uri="http://schemas.openxmlformats.org/drawingml/2006/table">
            <a:tbl>
              <a:tblPr firstRow="1" firstCol="1" bandRow="1">
                <a:tableStyleId>{5C22544A-7EE6-4342-B048-85BDC9FD1C3A}</a:tableStyleId>
              </a:tblPr>
              <a:tblGrid>
                <a:gridCol w="1310894">
                  <a:extLst>
                    <a:ext uri="{9D8B030D-6E8A-4147-A177-3AD203B41FA5}">
                      <a16:colId xmlns:a16="http://schemas.microsoft.com/office/drawing/2014/main" val="20000"/>
                    </a:ext>
                  </a:extLst>
                </a:gridCol>
                <a:gridCol w="764883">
                  <a:extLst>
                    <a:ext uri="{9D8B030D-6E8A-4147-A177-3AD203B41FA5}">
                      <a16:colId xmlns:a16="http://schemas.microsoft.com/office/drawing/2014/main" val="20001"/>
                    </a:ext>
                  </a:extLst>
                </a:gridCol>
                <a:gridCol w="804893">
                  <a:extLst>
                    <a:ext uri="{9D8B030D-6E8A-4147-A177-3AD203B41FA5}">
                      <a16:colId xmlns:a16="http://schemas.microsoft.com/office/drawing/2014/main" val="20002"/>
                    </a:ext>
                  </a:extLst>
                </a:gridCol>
                <a:gridCol w="574252">
                  <a:extLst>
                    <a:ext uri="{9D8B030D-6E8A-4147-A177-3AD203B41FA5}">
                      <a16:colId xmlns:a16="http://schemas.microsoft.com/office/drawing/2014/main" val="20003"/>
                    </a:ext>
                  </a:extLst>
                </a:gridCol>
                <a:gridCol w="677335">
                  <a:extLst>
                    <a:ext uri="{9D8B030D-6E8A-4147-A177-3AD203B41FA5}">
                      <a16:colId xmlns:a16="http://schemas.microsoft.com/office/drawing/2014/main" val="20004"/>
                    </a:ext>
                  </a:extLst>
                </a:gridCol>
              </a:tblGrid>
              <a:tr h="123137">
                <a:tc>
                  <a:txBody>
                    <a:bodyPr/>
                    <a:lstStyle/>
                    <a:p>
                      <a:pPr>
                        <a:lnSpc>
                          <a:spcPct val="107000"/>
                        </a:lnSpc>
                      </a:pPr>
                      <a:endParaRPr lang="en-US" sz="600" dirty="0">
                        <a:effectLst/>
                        <a:latin typeface="Calibri" panose="020F0502020204030204" pitchFamily="34"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Calibri" panose="020F0502020204030204" pitchFamily="34"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Calibri" panose="020F0502020204030204" pitchFamily="34"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Calibri" panose="020F0502020204030204" pitchFamily="34"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Calibri" panose="020F0502020204030204" pitchFamily="34"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 ½ n</a:t>
                      </a:r>
                      <a:r>
                        <a:rPr lang="en-US" sz="600" baseline="30000" dirty="0">
                          <a:effectLst/>
                        </a:rPr>
                        <a:t>2</a:t>
                      </a:r>
                      <a:r>
                        <a:rPr lang="en-US" sz="600" dirty="0">
                          <a:effectLst/>
                        </a:rPr>
                        <a:t> – 3n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n</a:t>
                      </a:r>
                      <a:r>
                        <a:rPr lang="en-US" sz="600" baseline="300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0.07 n</a:t>
                      </a:r>
                      <a:r>
                        <a:rPr lang="en-US" sz="600" baseline="300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0.5 n</a:t>
                      </a:r>
                      <a:r>
                        <a:rPr lang="en-US" sz="600" baseline="300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3137">
                <a:tc>
                  <a:txBody>
                    <a:bodyPr/>
                    <a:lstStyle/>
                    <a:p>
                      <a:pPr marL="0" marR="0" algn="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0.07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0.28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-4</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1.12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23137">
                <a:tc>
                  <a:txBody>
                    <a:bodyPr/>
                    <a:lstStyle/>
                    <a:p>
                      <a:pPr marL="0" marR="0" algn="r">
                        <a:lnSpc>
                          <a:spcPct val="107000"/>
                        </a:lnSpc>
                        <a:spcBef>
                          <a:spcPts val="0"/>
                        </a:spcBef>
                        <a:spcAft>
                          <a:spcPts val="0"/>
                        </a:spcAft>
                      </a:pPr>
                      <a:r>
                        <a:rPr lang="en-US" sz="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3.5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solidFill>
                            <a:srgbClr val="0000FF"/>
                          </a:solidFill>
                          <a:effectLst/>
                        </a:rPr>
                        <a:t>3.43</a:t>
                      </a:r>
                      <a:endParaRPr lang="en-US" sz="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solidFill>
                            <a:srgbClr val="0000FF"/>
                          </a:solidFill>
                          <a:effectLst/>
                        </a:rPr>
                        <a:t>24.5</a:t>
                      </a:r>
                      <a:endParaRPr lang="en-US" sz="6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8</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64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4.48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13.5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5.67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11</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27.5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121</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8.47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60.5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12</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144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72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13</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45.5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169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11.83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14</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196</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13.72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98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67.5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15.75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112.5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16</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256</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17.92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93.5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289</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20.23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144.5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324</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22.68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162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19</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123.5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361</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25.27</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180.5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140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400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237.5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625</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43.75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312.5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360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900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63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3"/>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680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1600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112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4"/>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2500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175</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5"/>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60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1620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3600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252</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1800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6"/>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2240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4900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343</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2450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7"/>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80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2960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6400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448</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3200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8"/>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90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3780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8100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567</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4050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9"/>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4700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700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0"/>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19400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2800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1"/>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123500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17500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125000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2"/>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497000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70000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3"/>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12485000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1750000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12500000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4"/>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49970000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7000000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50000000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5"/>
                  </a:ext>
                </a:extLst>
              </a:tr>
              <a:tr h="123137">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199940000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400000000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28000000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200000000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6"/>
                  </a:ext>
                </a:extLst>
              </a:tr>
              <a:tr h="241573">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50000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1249850000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2500000000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175000000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1250000000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7"/>
                  </a:ext>
                </a:extLst>
              </a:tr>
              <a:tr h="241573">
                <a:tc>
                  <a:txBody>
                    <a:bodyPr/>
                    <a:lstStyle/>
                    <a:p>
                      <a:pPr marL="0" marR="0" algn="r">
                        <a:lnSpc>
                          <a:spcPct val="107000"/>
                        </a:lnSpc>
                        <a:spcBef>
                          <a:spcPts val="0"/>
                        </a:spcBef>
                        <a:spcAft>
                          <a:spcPts val="0"/>
                        </a:spcAft>
                      </a:pPr>
                      <a:r>
                        <a:rPr lang="en-US" sz="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4999700000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10000000000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a:effectLst/>
                        </a:rPr>
                        <a:t>700000000</a:t>
                      </a:r>
                      <a:endParaRPr lang="en-US" sz="60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600" dirty="0">
                          <a:effectLst/>
                        </a:rPr>
                        <a:t>5000000000</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38"/>
                  </a:ext>
                </a:extLst>
              </a:tr>
              <a:tr h="187128">
                <a:tc>
                  <a:txBody>
                    <a:bodyPr/>
                    <a:lstStyle/>
                    <a:p>
                      <a:pPr>
                        <a:lnSpc>
                          <a:spcPct val="107000"/>
                        </a:lnSpc>
                      </a:pPr>
                      <a:endParaRPr lang="en-US" sz="1100" dirty="0">
                        <a:effectLst/>
                        <a:latin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39"/>
                  </a:ext>
                </a:extLst>
              </a:tr>
            </a:tbl>
          </a:graphicData>
        </a:graphic>
      </p:graphicFrame>
    </p:spTree>
    <p:extLst>
      <p:ext uri="{BB962C8B-B14F-4D97-AF65-F5344CB8AC3E}">
        <p14:creationId xmlns:p14="http://schemas.microsoft.com/office/powerpoint/2010/main" val="10567192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9489" y="505758"/>
            <a:ext cx="8237551"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Let f(n) = ½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 3n.  Let g(n) =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c</a:t>
            </a:r>
            <a:r>
              <a:rPr lang="en-US" b="1" baseline="-25000" dirty="0">
                <a:solidFill>
                  <a:srgbClr val="000000"/>
                </a:solidFill>
                <a:latin typeface="Times New Roman Bold" panose="02020803070505020304" pitchFamily="18" charset="0"/>
                <a:ea typeface="Times New Roman" panose="02020603050405020304" pitchFamily="18" charset="0"/>
                <a:cs typeface="Times New Roman" panose="02020603050405020304" pitchFamily="18" charset="0"/>
              </a:rPr>
              <a:t>1</a:t>
            </a:r>
            <a:r>
              <a:rPr lang="en-US" b="1" dirty="0">
                <a:solidFill>
                  <a:srgbClr val="000000"/>
                </a:solidFill>
                <a:latin typeface="Times New Roman" panose="02020603050405020304" pitchFamily="18" charset="0"/>
                <a:ea typeface="Times New Roman" panose="02020603050405020304" pitchFamily="18" charset="0"/>
              </a:rPr>
              <a:t> = 1/14 = 0.071428571 and  </a:t>
            </a:r>
            <a:r>
              <a:rPr lang="en-US" b="1" dirty="0">
                <a:latin typeface="Times New Roman" panose="02020603050405020304" pitchFamily="18" charset="0"/>
                <a:ea typeface="Calibri" panose="020F0502020204030204" pitchFamily="34" charset="0"/>
                <a:cs typeface="Times New Roman" panose="02020603050405020304" pitchFamily="18" charset="0"/>
              </a:rPr>
              <a:t>c</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b="1" dirty="0">
                <a:latin typeface="Times New Roman" panose="02020603050405020304" pitchFamily="18" charset="0"/>
                <a:ea typeface="Calibri" panose="020F0502020204030204" pitchFamily="34" charset="0"/>
                <a:cs typeface="Times New Roman" panose="02020603050405020304" pitchFamily="18" charset="0"/>
              </a:rPr>
              <a:t>  =  ½ </a:t>
            </a:r>
            <a:endParaRPr lang="en-US" b="1" dirty="0"/>
          </a:p>
        </p:txBody>
      </p:sp>
      <p:graphicFrame>
        <p:nvGraphicFramePr>
          <p:cNvPr id="3" name="Table 2"/>
          <p:cNvGraphicFramePr>
            <a:graphicFrameLocks noGrp="1"/>
          </p:cNvGraphicFramePr>
          <p:nvPr/>
        </p:nvGraphicFramePr>
        <p:xfrm>
          <a:off x="2844298" y="1080347"/>
          <a:ext cx="5242178" cy="5896974"/>
        </p:xfrm>
        <a:graphic>
          <a:graphicData uri="http://schemas.openxmlformats.org/drawingml/2006/table">
            <a:tbl>
              <a:tblPr firstRow="1" firstCol="1" bandRow="1">
                <a:tableStyleId>{5C22544A-7EE6-4342-B048-85BDC9FD1C3A}</a:tableStyleId>
              </a:tblPr>
              <a:tblGrid>
                <a:gridCol w="1662999">
                  <a:extLst>
                    <a:ext uri="{9D8B030D-6E8A-4147-A177-3AD203B41FA5}">
                      <a16:colId xmlns:a16="http://schemas.microsoft.com/office/drawing/2014/main" val="20000"/>
                    </a:ext>
                  </a:extLst>
                </a:gridCol>
                <a:gridCol w="970331">
                  <a:extLst>
                    <a:ext uri="{9D8B030D-6E8A-4147-A177-3AD203B41FA5}">
                      <a16:colId xmlns:a16="http://schemas.microsoft.com/office/drawing/2014/main" val="20001"/>
                    </a:ext>
                  </a:extLst>
                </a:gridCol>
                <a:gridCol w="923172">
                  <a:extLst>
                    <a:ext uri="{9D8B030D-6E8A-4147-A177-3AD203B41FA5}">
                      <a16:colId xmlns:a16="http://schemas.microsoft.com/office/drawing/2014/main" val="20002"/>
                    </a:ext>
                  </a:extLst>
                </a:gridCol>
                <a:gridCol w="826409">
                  <a:extLst>
                    <a:ext uri="{9D8B030D-6E8A-4147-A177-3AD203B41FA5}">
                      <a16:colId xmlns:a16="http://schemas.microsoft.com/office/drawing/2014/main" val="20003"/>
                    </a:ext>
                  </a:extLst>
                </a:gridCol>
                <a:gridCol w="859267">
                  <a:extLst>
                    <a:ext uri="{9D8B030D-6E8A-4147-A177-3AD203B41FA5}">
                      <a16:colId xmlns:a16="http://schemas.microsoft.com/office/drawing/2014/main" val="20004"/>
                    </a:ext>
                  </a:extLst>
                </a:gridCol>
              </a:tblGrid>
              <a:tr h="0">
                <a:tc>
                  <a:txBody>
                    <a:bodyPr/>
                    <a:lstStyle/>
                    <a:p>
                      <a:pPr>
                        <a:lnSpc>
                          <a:spcPct val="107000"/>
                        </a:lnSpc>
                      </a:pPr>
                      <a:endParaRPr lang="en-US" sz="600" dirty="0">
                        <a:effectLst/>
                        <a:latin typeface="Times New Roman" panose="02020603050405020304" pitchFamily="18"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Times New Roman" panose="02020603050405020304" pitchFamily="18"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Times New Roman" panose="02020603050405020304" pitchFamily="18"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Times New Roman" panose="02020603050405020304" pitchFamily="18"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600">
                        <a:effectLst/>
                        <a:latin typeface="Times New Roman" panose="02020603050405020304" pitchFamily="18"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10414">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½ n</a:t>
                      </a:r>
                      <a:r>
                        <a:rPr lang="en-US" sz="1600" baseline="30000" dirty="0">
                          <a:effectLst/>
                          <a:latin typeface="Times New Roman" panose="02020603050405020304" pitchFamily="18" charset="0"/>
                          <a:cs typeface="Times New Roman" panose="02020603050405020304" pitchFamily="18" charset="0"/>
                        </a:rPr>
                        <a:t>2</a:t>
                      </a:r>
                      <a:r>
                        <a:rPr lang="en-US" sz="1600" dirty="0">
                          <a:effectLst/>
                          <a:latin typeface="Times New Roman" panose="02020603050405020304" pitchFamily="18" charset="0"/>
                          <a:cs typeface="Times New Roman" panose="02020603050405020304" pitchFamily="18" charset="0"/>
                        </a:rPr>
                        <a:t> – 3n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n</a:t>
                      </a:r>
                      <a:r>
                        <a:rPr lang="en-US" sz="1600" baseline="300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0.07 n</a:t>
                      </a:r>
                      <a:r>
                        <a:rPr lang="en-US" sz="1600" baseline="30000">
                          <a:effectLst/>
                          <a:latin typeface="Times New Roman" panose="02020603050405020304" pitchFamily="18" charset="0"/>
                          <a:cs typeface="Times New Roman" panose="02020603050405020304" pitchFamily="18" charset="0"/>
                        </a:rPr>
                        <a:t>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0.5 n</a:t>
                      </a:r>
                      <a:r>
                        <a:rPr lang="en-US" sz="1600" baseline="300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0414">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0</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0414">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-2.5</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1</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0.07</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0.5</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0414">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-4</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4</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0.28</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2</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0414">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-4</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16</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1.12</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8</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0414">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-2.5</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25</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1.75</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a:solidFill>
                            <a:srgbClr val="FF0000"/>
                          </a:solidFill>
                          <a:effectLst/>
                          <a:latin typeface="Times New Roman" panose="02020603050405020304" pitchFamily="18" charset="0"/>
                          <a:cs typeface="Times New Roman" panose="02020603050405020304" pitchFamily="18" charset="0"/>
                        </a:rPr>
                        <a:t>12.5</a:t>
                      </a:r>
                      <a:endParaRPr lang="en-US" sz="1600" b="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10414">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0</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36</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2.52</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b="1" dirty="0">
                          <a:solidFill>
                            <a:srgbClr val="FF0000"/>
                          </a:solidFill>
                          <a:effectLst/>
                          <a:latin typeface="Times New Roman" panose="02020603050405020304" pitchFamily="18" charset="0"/>
                          <a:cs typeface="Times New Roman" panose="02020603050405020304" pitchFamily="18" charset="0"/>
                        </a:rPr>
                        <a:t>18</a:t>
                      </a:r>
                      <a:endParaRPr lang="en-US"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3.5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3.43</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24.5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64</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4.48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32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13.5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81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5.67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40.5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50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27.5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8.47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60.5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36</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144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10.08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72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45.5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169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11.83</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84.5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56</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196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13.72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98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67.5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225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15.75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112.5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80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256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17.92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128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93.5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289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20.23</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144.5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108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324</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22.68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162</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123.5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361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25.27</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180.5</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r h="210414">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140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28</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rgbClr val="0000FF"/>
                          </a:solidFill>
                          <a:effectLst/>
                          <a:latin typeface="Times New Roman" panose="02020603050405020304" pitchFamily="18" charset="0"/>
                          <a:cs typeface="Times New Roman" panose="02020603050405020304" pitchFamily="18" charset="0"/>
                        </a:rPr>
                        <a:t>200</a:t>
                      </a:r>
                      <a:endParaRPr lang="en-US" sz="16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1"/>
                  </a:ext>
                </a:extLst>
              </a:tr>
              <a:tr h="319758">
                <a:tc>
                  <a:txBody>
                    <a:bodyPr/>
                    <a:lstStyle/>
                    <a:p>
                      <a:pPr>
                        <a:lnSpc>
                          <a:spcPct val="107000"/>
                        </a:lnSpc>
                      </a:pPr>
                      <a:endParaRPr lang="en-US" sz="1100" dirty="0">
                        <a:effectLst/>
                        <a:latin typeface="Times New Roman" panose="02020603050405020304" pitchFamily="18" charset="0"/>
                        <a:cs typeface="Times New Roman" panose="02020603050405020304" pitchFamily="18" charset="0"/>
                      </a:endParaRPr>
                    </a:p>
                  </a:txBody>
                  <a:tcPr marL="68580" marR="68580"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Times New Roman" panose="02020603050405020304" pitchFamily="18" charset="0"/>
                        <a:cs typeface="Times New Roman" panose="02020603050405020304" pitchFamily="18"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Times New Roman" panose="02020603050405020304" pitchFamily="18" charset="0"/>
                        <a:cs typeface="Times New Roman" panose="02020603050405020304" pitchFamily="18"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Times New Roman" panose="02020603050405020304" pitchFamily="18" charset="0"/>
                        <a:cs typeface="Times New Roman" panose="02020603050405020304" pitchFamily="18"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Times New Roman" panose="02020603050405020304" pitchFamily="18" charset="0"/>
                        <a:cs typeface="Times New Roman" panose="02020603050405020304" pitchFamily="18"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22"/>
                  </a:ext>
                </a:extLst>
              </a:tr>
            </a:tbl>
          </a:graphicData>
        </a:graphic>
      </p:graphicFrame>
      <p:sp>
        <p:nvSpPr>
          <p:cNvPr id="4" name="Arrow: Left 3">
            <a:extLst>
              <a:ext uri="{FF2B5EF4-FFF2-40B4-BE49-F238E27FC236}">
                <a16:creationId xmlns:a16="http://schemas.microsoft.com/office/drawing/2014/main" id="{4E63EA3E-707D-42D3-A107-2EB0BAF30A0B}"/>
              </a:ext>
            </a:extLst>
          </p:cNvPr>
          <p:cNvSpPr/>
          <p:nvPr/>
        </p:nvSpPr>
        <p:spPr>
          <a:xfrm>
            <a:off x="8174892" y="3072619"/>
            <a:ext cx="57052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A5608484-3FE5-460E-825E-14F912A62D67}"/>
              </a:ext>
            </a:extLst>
          </p:cNvPr>
          <p:cNvSpPr/>
          <p:nvPr/>
        </p:nvSpPr>
        <p:spPr>
          <a:xfrm>
            <a:off x="1948274" y="24351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CC9DDEBD-C045-4F47-AB43-19B52F975C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40784">
            <a:off x="1880571" y="2435108"/>
            <a:ext cx="733529"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578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0566" y="760200"/>
            <a:ext cx="6551873" cy="369332"/>
          </a:xfrm>
          <a:prstGeom prst="rect">
            <a:avLst/>
          </a:prstGeom>
        </p:spPr>
        <p:txBody>
          <a:bodyPr wrap="square">
            <a:spAutoFit/>
          </a:bodyPr>
          <a:lstStyle/>
          <a:p>
            <a:r>
              <a:rPr lang="en-US" b="1" dirty="0">
                <a:solidFill>
                  <a:srgbClr val="000000"/>
                </a:solidFill>
                <a:latin typeface="Times New Roman" panose="02020603050405020304" pitchFamily="18" charset="0"/>
                <a:ea typeface="Times New Roman" panose="02020603050405020304" pitchFamily="18" charset="0"/>
              </a:rPr>
              <a:t>Let f(n) = ½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 3n.  Let g(n) = n</a:t>
            </a:r>
            <a:r>
              <a:rPr lang="en-US" b="1" baseline="30000" dirty="0">
                <a:solidFill>
                  <a:srgbClr val="000000"/>
                </a:solidFill>
                <a:latin typeface="Times New Roman" panose="02020603050405020304" pitchFamily="18" charset="0"/>
                <a:ea typeface="Times New Roman" panose="02020603050405020304" pitchFamily="18" charset="0"/>
              </a:rPr>
              <a:t>2</a:t>
            </a:r>
            <a:r>
              <a:rPr lang="en-US" b="1" dirty="0">
                <a:solidFill>
                  <a:srgbClr val="000000"/>
                </a:solidFill>
                <a:latin typeface="Times New Roman" panose="02020603050405020304" pitchFamily="18" charset="0"/>
                <a:ea typeface="Times New Roman" panose="02020603050405020304" pitchFamily="18" charset="0"/>
              </a:rPr>
              <a:t>.       c</a:t>
            </a:r>
            <a:r>
              <a:rPr lang="en-US" b="1" baseline="-25000" dirty="0">
                <a:solidFill>
                  <a:srgbClr val="000000"/>
                </a:solidFill>
                <a:latin typeface="Times New Roman Bold" panose="02020803070505020304" pitchFamily="18" charset="0"/>
                <a:ea typeface="Times New Roman" panose="02020603050405020304" pitchFamily="18" charset="0"/>
                <a:cs typeface="Times New Roman" panose="02020603050405020304" pitchFamily="18" charset="0"/>
              </a:rPr>
              <a:t>1</a:t>
            </a:r>
            <a:r>
              <a:rPr lang="en-US" b="1" dirty="0">
                <a:solidFill>
                  <a:srgbClr val="000000"/>
                </a:solidFill>
                <a:latin typeface="Times New Roman" panose="02020603050405020304" pitchFamily="18" charset="0"/>
                <a:ea typeface="Times New Roman" panose="02020603050405020304" pitchFamily="18" charset="0"/>
              </a:rPr>
              <a:t> = 1/14 = 0.071428571</a:t>
            </a:r>
            <a:endParaRPr lang="en-US" dirty="0"/>
          </a:p>
        </p:txBody>
      </p:sp>
      <p:graphicFrame>
        <p:nvGraphicFramePr>
          <p:cNvPr id="3" name="Table 2"/>
          <p:cNvGraphicFramePr>
            <a:graphicFrameLocks noGrp="1"/>
          </p:cNvGraphicFramePr>
          <p:nvPr/>
        </p:nvGraphicFramePr>
        <p:xfrm>
          <a:off x="3011275" y="1213385"/>
          <a:ext cx="6267898" cy="5383539"/>
        </p:xfrm>
        <a:graphic>
          <a:graphicData uri="http://schemas.openxmlformats.org/drawingml/2006/table">
            <a:tbl>
              <a:tblPr firstRow="1" firstCol="1" bandRow="1">
                <a:tableStyleId>{5C22544A-7EE6-4342-B048-85BDC9FD1C3A}</a:tableStyleId>
              </a:tblPr>
              <a:tblGrid>
                <a:gridCol w="1312258">
                  <a:extLst>
                    <a:ext uri="{9D8B030D-6E8A-4147-A177-3AD203B41FA5}">
                      <a16:colId xmlns:a16="http://schemas.microsoft.com/office/drawing/2014/main" val="20000"/>
                    </a:ext>
                  </a:extLst>
                </a:gridCol>
                <a:gridCol w="1329583">
                  <a:extLst>
                    <a:ext uri="{9D8B030D-6E8A-4147-A177-3AD203B41FA5}">
                      <a16:colId xmlns:a16="http://schemas.microsoft.com/office/drawing/2014/main" val="20001"/>
                    </a:ext>
                  </a:extLst>
                </a:gridCol>
                <a:gridCol w="1296324">
                  <a:extLst>
                    <a:ext uri="{9D8B030D-6E8A-4147-A177-3AD203B41FA5}">
                      <a16:colId xmlns:a16="http://schemas.microsoft.com/office/drawing/2014/main" val="20002"/>
                    </a:ext>
                  </a:extLst>
                </a:gridCol>
                <a:gridCol w="1129085">
                  <a:extLst>
                    <a:ext uri="{9D8B030D-6E8A-4147-A177-3AD203B41FA5}">
                      <a16:colId xmlns:a16="http://schemas.microsoft.com/office/drawing/2014/main" val="20003"/>
                    </a:ext>
                  </a:extLst>
                </a:gridCol>
                <a:gridCol w="1200648">
                  <a:extLst>
                    <a:ext uri="{9D8B030D-6E8A-4147-A177-3AD203B41FA5}">
                      <a16:colId xmlns:a16="http://schemas.microsoft.com/office/drawing/2014/main" val="20004"/>
                    </a:ext>
                  </a:extLst>
                </a:gridCol>
              </a:tblGrid>
              <a:tr h="230676">
                <a:tc>
                  <a:txBody>
                    <a:bodyPr/>
                    <a:lstStyle/>
                    <a:p>
                      <a:pPr marL="0" marR="0" algn="r">
                        <a:lnSpc>
                          <a:spcPct val="107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 ½ n</a:t>
                      </a:r>
                      <a:r>
                        <a:rPr lang="en-US" sz="1600" baseline="30000" dirty="0">
                          <a:solidFill>
                            <a:schemeClr val="tx1"/>
                          </a:solidFill>
                          <a:effectLst/>
                          <a:latin typeface="Times New Roman" panose="02020603050405020304" pitchFamily="18" charset="0"/>
                          <a:cs typeface="Times New Roman" panose="02020603050405020304" pitchFamily="18" charset="0"/>
                        </a:rPr>
                        <a:t>2</a:t>
                      </a:r>
                      <a:r>
                        <a:rPr lang="en-US" sz="1600" dirty="0">
                          <a:solidFill>
                            <a:schemeClr val="tx1"/>
                          </a:solidFill>
                          <a:effectLst/>
                          <a:latin typeface="Times New Roman" panose="02020603050405020304" pitchFamily="18" charset="0"/>
                          <a:cs typeface="Times New Roman" panose="02020603050405020304" pitchFamily="18" charset="0"/>
                        </a:rPr>
                        <a:t> – 3n </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n</a:t>
                      </a:r>
                      <a:r>
                        <a:rPr lang="en-US" sz="1600" baseline="300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0.07 n</a:t>
                      </a:r>
                      <a:r>
                        <a:rPr lang="en-US" sz="1600" baseline="30000">
                          <a:solidFill>
                            <a:schemeClr val="tx1"/>
                          </a:solidFill>
                          <a:effectLst/>
                          <a:latin typeface="Times New Roman" panose="02020603050405020304" pitchFamily="18" charset="0"/>
                          <a:cs typeface="Times New Roman" panose="02020603050405020304" pitchFamily="18" charset="0"/>
                        </a:rPr>
                        <a:t>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solidFill>
                            <a:schemeClr val="tx1"/>
                          </a:solidFill>
                          <a:effectLst/>
                          <a:latin typeface="Times New Roman" panose="02020603050405020304" pitchFamily="18" charset="0"/>
                          <a:cs typeface="Times New Roman" panose="02020603050405020304" pitchFamily="18" charset="0"/>
                        </a:rPr>
                        <a:t>0.5 n</a:t>
                      </a:r>
                      <a:r>
                        <a:rPr lang="en-US" sz="1600" baseline="30000" dirty="0">
                          <a:solidFill>
                            <a:schemeClr val="tx1"/>
                          </a:solidFill>
                          <a:effectLst/>
                          <a:latin typeface="Times New Roman" panose="02020603050405020304" pitchFamily="18" charset="0"/>
                          <a:cs typeface="Times New Roman" panose="02020603050405020304" pitchFamily="18" charset="0"/>
                        </a:rPr>
                        <a:t>2</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140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237.5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625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43.75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312.5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360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900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450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680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1600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800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1100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2500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1250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1620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3600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1800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2240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4900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343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2450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2960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6400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448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3200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3780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8100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567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4050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4700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19400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2800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123500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17500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125000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497000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500000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12485000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1750000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12500000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49970000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30676">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199940000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28000000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200000000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6591">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1249850000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2500000000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175000000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1250000000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320724">
                <a:tc>
                  <a:txBody>
                    <a:bodyPr/>
                    <a:lstStyle/>
                    <a:p>
                      <a:pPr marL="0" marR="0" algn="r">
                        <a:lnSpc>
                          <a:spcPct val="107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4999700000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10000000000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700000000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5000000000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922" marR="38922"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350550">
                <a:tc>
                  <a:txBody>
                    <a:bodyPr/>
                    <a:lstStyle/>
                    <a:p>
                      <a:pPr>
                        <a:lnSpc>
                          <a:spcPct val="107000"/>
                        </a:lnSpc>
                      </a:pPr>
                      <a:endParaRPr lang="en-US" sz="1100" dirty="0">
                        <a:effectLst/>
                        <a:latin typeface="Calibri" panose="020F0502020204030204" pitchFamily="34" charset="0"/>
                      </a:endParaRPr>
                    </a:p>
                  </a:txBody>
                  <a:tcPr marL="68580" marR="68580"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tc>
                  <a:txBody>
                    <a:bodyPr/>
                    <a:lstStyle/>
                    <a:p>
                      <a:pPr>
                        <a:lnSpc>
                          <a:spcPct val="107000"/>
                        </a:lnSpc>
                      </a:pPr>
                      <a:endParaRPr lang="en-US" sz="600" dirty="0">
                        <a:effectLst/>
                        <a:latin typeface="Calibri" panose="020F0502020204030204" pitchFamily="34" charset="0"/>
                      </a:endParaRPr>
                    </a:p>
                  </a:txBody>
                  <a:tcPr marL="38922" marR="38922" marT="0" marB="0" anchor="b">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19"/>
                  </a:ext>
                </a:extLst>
              </a:tr>
            </a:tbl>
          </a:graphicData>
        </a:graphic>
      </p:graphicFrame>
      <p:sp>
        <p:nvSpPr>
          <p:cNvPr id="4" name="Arrow: Left 3">
            <a:extLst>
              <a:ext uri="{FF2B5EF4-FFF2-40B4-BE49-F238E27FC236}">
                <a16:creationId xmlns:a16="http://schemas.microsoft.com/office/drawing/2014/main" id="{632E5949-F408-44D3-A040-C295BBD22420}"/>
              </a:ext>
            </a:extLst>
          </p:cNvPr>
          <p:cNvSpPr/>
          <p:nvPr/>
        </p:nvSpPr>
        <p:spPr>
          <a:xfrm>
            <a:off x="9401907" y="5245296"/>
            <a:ext cx="570523"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08397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5E13CE-543F-484B-A51F-81BFBED56603}"/>
              </a:ext>
            </a:extLst>
          </p:cNvPr>
          <p:cNvSpPr txBox="1"/>
          <p:nvPr/>
        </p:nvSpPr>
        <p:spPr>
          <a:xfrm>
            <a:off x="1602378" y="2089464"/>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88096" y="583051"/>
                <a:ext cx="8380675" cy="6356420"/>
              </a:xfrm>
              <a:prstGeom prst="rect">
                <a:avLst/>
              </a:prstGeom>
            </p:spPr>
            <p:txBody>
              <a:bodyPr wrap="square">
                <a:spAutoFit/>
              </a:bodyPr>
              <a:lstStyle/>
              <a:p>
                <a:pPr>
                  <a:lnSpc>
                    <a:spcPct val="107000"/>
                  </a:lnSpc>
                  <a:spcAft>
                    <a:spcPts val="1200"/>
                  </a:spcAft>
                </a:pPr>
                <a:r>
                  <a:rPr lang="en-US" sz="2400" dirty="0">
                    <a:solidFill>
                      <a:srgbClr val="0033CC"/>
                    </a:solidFill>
                    <a:ea typeface="Calibri" panose="020F0502020204030204" pitchFamily="34" charset="0"/>
                    <a:cs typeface="Times New Roman" panose="02020603050405020304" pitchFamily="18" charset="0"/>
                  </a:rPr>
                  <a:t>Example 1.3:</a:t>
                </a:r>
                <a:endParaRPr lang="en-US" sz="2400" dirty="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Verify that 6n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Lucida Sans Unicode" panose="020B0602030504020204" pitchFamily="34" charset="0"/>
                    <a:ea typeface="Calibri" panose="020F0502020204030204" pitchFamily="34" charset="0"/>
                    <a:cs typeface="Times New Roman" panose="02020603050405020304" pitchFamily="18" charset="0"/>
                  </a:rPr>
                  <a:t>Ɵ</a:t>
                </a:r>
                <a:r>
                  <a:rPr lang="en-US" sz="2400"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Shown:     Suppose that the equality holds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Then positive constants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such that 6n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6n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aseline="30000" dirty="0">
                            <a:latin typeface="Times New Roman" panose="02020603050405020304" pitchFamily="18" charset="0"/>
                            <a:ea typeface="Calibri" panose="020F0502020204030204" pitchFamily="34" charset="0"/>
                            <a:cs typeface="Times New Roman" panose="02020603050405020304" pitchFamily="18" charset="0"/>
                          </a:rPr>
                          <m:t>2</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aseline="30000" dirty="0">
                            <a:latin typeface="Times New Roman" panose="02020603050405020304" pitchFamily="18" charset="0"/>
                            <a:ea typeface="Calibri" panose="020F0502020204030204" pitchFamily="34"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aseline="30000" dirty="0">
                            <a:latin typeface="Times New Roman" panose="02020603050405020304" pitchFamily="18" charset="0"/>
                            <a:ea typeface="Calibri" panose="020F0502020204030204" pitchFamily="34"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b="0" i="0" dirty="0" smtClean="0">
                            <a:latin typeface="Times New Roman" panose="02020603050405020304" pitchFamily="18" charset="0"/>
                            <a:ea typeface="Calibri" panose="020F0502020204030204" pitchFamily="34" charset="0"/>
                            <a:cs typeface="Times New Roman" panose="02020603050405020304" pitchFamily="18" charset="0"/>
                          </a:rPr>
                          <m:t>1</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aseline="30000" dirty="0">
                            <a:latin typeface="Times New Roman" panose="02020603050405020304" pitchFamily="18" charset="0"/>
                            <a:ea typeface="Calibri" panose="020F0502020204030204" pitchFamily="34"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m:rPr>
                            <m:nor/>
                          </m:rPr>
                          <a:rPr lang="en-US" sz="2400" b="0" i="0" dirty="0" smtClean="0">
                            <a:latin typeface="Times New Roman" panose="02020603050405020304" pitchFamily="18" charset="0"/>
                            <a:ea typeface="Calibri" panose="020F0502020204030204" pitchFamily="34" charset="0"/>
                            <a:cs typeface="Times New Roman" panose="02020603050405020304" pitchFamily="18" charset="0"/>
                          </a:rPr>
                          <m:t>1</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b="0" i="0" smtClean="0">
                            <a:latin typeface="Cambria Math" panose="02040503050406030204" pitchFamily="18" charset="0"/>
                            <a:cs typeface="Times New Roman" panose="02020603050405020304" pitchFamily="18" charset="0"/>
                          </a:rPr>
                          <m:t>1</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m:rPr>
                            <m:nor/>
                          </m:rPr>
                          <a:rPr lang="en-US" sz="2400" b="0" i="0" dirty="0" smtClean="0">
                            <a:latin typeface="Times New Roman" panose="02020603050405020304" pitchFamily="18" charset="0"/>
                            <a:ea typeface="Calibri" panose="020F0502020204030204" pitchFamily="34" charset="0"/>
                            <a:cs typeface="Times New Roman" panose="02020603050405020304" pitchFamily="18" charset="0"/>
                          </a:rPr>
                          <m:t>1</m:t>
                        </m:r>
                      </m:num>
                      <m:den>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6</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n</m:t>
                        </m:r>
                        <m:r>
                          <m:rPr>
                            <m:nor/>
                          </m:rPr>
                          <a:rPr lang="en-US" sz="2400" baseline="30000" dirty="0">
                            <a:latin typeface="Times New Roman" panose="02020603050405020304" pitchFamily="18" charset="0"/>
                            <a:ea typeface="Calibri" panose="020F0502020204030204" pitchFamily="34" charset="0"/>
                            <a:cs typeface="Times New Roman" panose="02020603050405020304" pitchFamily="18" charset="0"/>
                          </a:rPr>
                          <m:t>2</m:t>
                        </m:r>
                      </m:den>
                    </m:f>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c</m:t>
                        </m:r>
                        <m:r>
                          <m:rPr>
                            <m:nor/>
                          </m:rP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2</m:t>
                        </m:r>
                      </m:num>
                      <m:den>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6</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by dividing 6n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where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a:cs typeface="Times New Roman" panose="02020603050405020304" pitchFamily="18" charset="0"/>
                          </a:rPr>
                          <m:t>𝑐</m:t>
                        </m:r>
                      </m:num>
                      <m:den>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a:cs typeface="Times New Roman" panose="02020603050405020304" pitchFamily="18" charset="0"/>
                              </a:rPr>
                              <m:t>6</m:t>
                            </m:r>
                            <m:r>
                              <a:rPr lang="en-US" sz="2400" b="0" i="1" smtClean="0">
                                <a:latin typeface="Cambria Math"/>
                                <a:cs typeface="Times New Roman" panose="02020603050405020304" pitchFamily="18" charset="0"/>
                              </a:rPr>
                              <m:t>𝑛</m:t>
                            </m:r>
                          </m:e>
                          <m:sup>
                            <m:r>
                              <a:rPr lang="en-US" sz="2400" b="0" i="1" smtClean="0">
                                <a:latin typeface="Cambria Math"/>
                                <a:cs typeface="Times New Roman" panose="02020603050405020304" pitchFamily="18" charset="0"/>
                              </a:rPr>
                              <m:t>2</m:t>
                            </m:r>
                          </m:sup>
                        </m:sSup>
                      </m:den>
                    </m:f>
                  </m:oMath>
                </a14:m>
                <a:r>
                  <a:rPr lang="en-U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Calibri" panose="020F0502020204030204" pitchFamily="34" charset="0"/>
                    <a:ea typeface="Calibri" panose="020F0502020204030204" pitchFamily="34" charset="0"/>
                    <a:cs typeface="Times New Roman" panose="02020603050405020304" pitchFamily="18" charset="0"/>
                  </a:rPr>
                  <a:t> 0  as n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400" i="1" smtClean="0">
                        <a:latin typeface="Cambria Math"/>
                        <a:ea typeface="Cambria Math"/>
                        <a:cs typeface="Times New Roman" panose="02020603050405020304" pitchFamily="18" charset="0"/>
                      </a:rPr>
                      <m:t>∞</m:t>
                    </m:r>
                    <m:r>
                      <a:rPr lang="en-US" sz="2400" b="0" i="0" smtClean="0">
                        <a:latin typeface="Cambria Math"/>
                        <a:ea typeface="Cambria Math"/>
                        <a:cs typeface="Times New Roman" panose="02020603050405020304" pitchFamily="18" charset="0"/>
                      </a:rPr>
                      <m:t>,</m:t>
                    </m:r>
                  </m:oMath>
                </a14:m>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which cannot possibly hold for arbitrarily large n, since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is constant.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 is always bounded by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/6 ]. This contradicts the assumption that the equality holds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QED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8096" y="583051"/>
                <a:ext cx="8380675" cy="6356420"/>
              </a:xfrm>
              <a:prstGeom prst="rect">
                <a:avLst/>
              </a:prstGeom>
              <a:blipFill>
                <a:blip r:embed="rId2"/>
                <a:stretch>
                  <a:fillRect l="-1091" t="-672" r="-1018" b="-2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E560F64-9020-4082-AA15-D2AA803ECDD9}"/>
                  </a:ext>
                </a:extLst>
              </p:cNvPr>
              <p:cNvSpPr/>
              <p:nvPr/>
            </p:nvSpPr>
            <p:spPr>
              <a:xfrm>
                <a:off x="5760354" y="583051"/>
                <a:ext cx="5738918" cy="750975"/>
              </a:xfrm>
              <a:prstGeom prst="rect">
                <a:avLst/>
              </a:prstGeom>
            </p:spPr>
            <p:txBody>
              <a:bodyPr wrap="square">
                <a:spAutoFit/>
              </a:bodyPr>
              <a:lstStyle/>
              <a:p>
                <a:pPr>
                  <a:lnSpc>
                    <a:spcPct val="107000"/>
                  </a:lnSpc>
                  <a:spcAft>
                    <a:spcPts val="800"/>
                  </a:spcAft>
                </a:pP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 { f(n) | </a:t>
                </a:r>
                <a14:m>
                  <m:oMath xmlns:m="http://schemas.openxmlformats.org/officeDocument/2006/math">
                    <m:r>
                      <a:rPr lang="en-US" sz="2000" i="1" dirty="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positive constants,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0  ≤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g(n) ≤ f(n) ≤ c</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g(n) for all n ≥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CE560F64-9020-4082-AA15-D2AA803ECDD9}"/>
                  </a:ext>
                </a:extLst>
              </p:cNvPr>
              <p:cNvSpPr>
                <a:spLocks noRot="1" noChangeAspect="1" noMove="1" noResize="1" noEditPoints="1" noAdjustHandles="1" noChangeArrowheads="1" noChangeShapeType="1" noTextEdit="1"/>
              </p:cNvSpPr>
              <p:nvPr/>
            </p:nvSpPr>
            <p:spPr>
              <a:xfrm>
                <a:off x="5760354" y="583051"/>
                <a:ext cx="5738918" cy="750975"/>
              </a:xfrm>
              <a:prstGeom prst="rect">
                <a:avLst/>
              </a:prstGeom>
              <a:blipFill>
                <a:blip r:embed="rId3"/>
                <a:stretch>
                  <a:fillRect l="-1169" t="-4878" b="-11382"/>
                </a:stretch>
              </a:blipFill>
            </p:spPr>
            <p:txBody>
              <a:bodyPr/>
              <a:lstStyle/>
              <a:p>
                <a:r>
                  <a:rPr lang="en-US">
                    <a:noFill/>
                  </a:rPr>
                  <a:t> </a:t>
                </a:r>
              </a:p>
            </p:txBody>
          </p:sp>
        </mc:Fallback>
      </mc:AlternateContent>
    </p:spTree>
    <p:extLst>
      <p:ext uri="{BB962C8B-B14F-4D97-AF65-F5344CB8AC3E}">
        <p14:creationId xmlns:p14="http://schemas.microsoft.com/office/powerpoint/2010/main" val="256010162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35219-84C4-4EFB-BB89-6575D19F721F}"/>
              </a:ext>
            </a:extLst>
          </p:cNvPr>
          <p:cNvSpPr txBox="1"/>
          <p:nvPr/>
        </p:nvSpPr>
        <p:spPr>
          <a:xfrm>
            <a:off x="1335062" y="2447109"/>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82310" y="896822"/>
                <a:ext cx="8825948" cy="5807680"/>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1.4: </a:t>
                </a:r>
                <a:r>
                  <a:rPr lang="en-US" sz="2400" dirty="0">
                    <a:ea typeface="Calibri" panose="020F0502020204030204" pitchFamily="34" charset="0"/>
                    <a:cs typeface="Times New Roman" panose="02020603050405020304" pitchFamily="18" charset="0"/>
                  </a:rPr>
                  <a:t>(similar to Example 1.2)</a:t>
                </a:r>
                <a:endParaRPr lang="en-US" sz="2600" dirty="0">
                  <a:effectLst/>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Prove that  ½ n(n-1) =  </a:t>
                </a:r>
                <a:r>
                  <a:rPr lang="en-US" sz="2200" dirty="0">
                    <a:effectLst/>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Shown:   Need to determine positive constants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such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0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½n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n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all n ≥ n</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[by definition]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0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[dividing by 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Consider that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0  &lt;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[since 0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indent="4572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&lt;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That is, the left-hand inequality can be made to hold for any value of      n  ≥  2 by choosing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4</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82310" y="896822"/>
                <a:ext cx="8825948" cy="5807680"/>
              </a:xfrm>
              <a:prstGeom prst="rect">
                <a:avLst/>
              </a:prstGeom>
              <a:blipFill>
                <a:blip r:embed="rId2"/>
                <a:stretch>
                  <a:fillRect l="-1244" t="-735" b="-1154"/>
                </a:stretch>
              </a:blipFill>
            </p:spPr>
            <p:txBody>
              <a:bodyPr/>
              <a:lstStyle/>
              <a:p>
                <a:r>
                  <a:rPr lang="en-US">
                    <a:noFill/>
                  </a:rPr>
                  <a:t> </a:t>
                </a:r>
              </a:p>
            </p:txBody>
          </p:sp>
        </mc:Fallback>
      </mc:AlternateContent>
    </p:spTree>
    <p:extLst>
      <p:ext uri="{BB962C8B-B14F-4D97-AF65-F5344CB8AC3E}">
        <p14:creationId xmlns:p14="http://schemas.microsoft.com/office/powerpoint/2010/main" val="202895699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02796" y="1135360"/>
                <a:ext cx="9104244" cy="5112425"/>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1.4:</a:t>
                </a:r>
                <a:endParaRPr lang="en-US" sz="2400" dirty="0">
                  <a:effectLst/>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Prove that  ½ n(n-1) =  </a:t>
                </a:r>
                <a:r>
                  <a:rPr lang="en-US" sz="2200" dirty="0">
                    <a:effectLst/>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Shown: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Consider that  ½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as n is very large.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right-hand inequality can be made to hold for any value of  n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(or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&gt; 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if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is undefined)  by choosing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Thus, by choosing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¼ , c</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  and  n</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 we can verify that       ½n(n-1) = </a:t>
                </a:r>
                <a:r>
                  <a:rPr lang="en-US" sz="2200" dirty="0">
                    <a:effectLst/>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QED.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02796" y="1135360"/>
                <a:ext cx="9104244" cy="5112425"/>
              </a:xfrm>
              <a:prstGeom prst="rect">
                <a:avLst/>
              </a:prstGeom>
              <a:blipFill>
                <a:blip r:embed="rId2"/>
                <a:stretch>
                  <a:fillRect l="-1072" t="-834" b="-1549"/>
                </a:stretch>
              </a:blipFill>
            </p:spPr>
            <p:txBody>
              <a:bodyPr/>
              <a:lstStyle/>
              <a:p>
                <a:r>
                  <a:rPr lang="en-US">
                    <a:noFill/>
                  </a:rPr>
                  <a:t> </a:t>
                </a:r>
              </a:p>
            </p:txBody>
          </p:sp>
        </mc:Fallback>
      </mc:AlternateContent>
    </p:spTree>
    <p:extLst>
      <p:ext uri="{BB962C8B-B14F-4D97-AF65-F5344CB8AC3E}">
        <p14:creationId xmlns:p14="http://schemas.microsoft.com/office/powerpoint/2010/main" val="40529546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03FA65-C579-46D7-82DE-FC20818E1716}"/>
              </a:ext>
            </a:extLst>
          </p:cNvPr>
          <p:cNvSpPr txBox="1"/>
          <p:nvPr/>
        </p:nvSpPr>
        <p:spPr>
          <a:xfrm>
            <a:off x="1776549" y="1435612"/>
            <a:ext cx="9274628" cy="1140123"/>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AD43945F-BB6A-4532-8703-A506C0848C10}"/>
              </a:ext>
            </a:extLst>
          </p:cNvPr>
          <p:cNvSpPr txBox="1"/>
          <p:nvPr/>
        </p:nvSpPr>
        <p:spPr>
          <a:xfrm>
            <a:off x="1776549" y="4311129"/>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154803" y="1319608"/>
                <a:ext cx="8669951" cy="4218784"/>
              </a:xfrm>
              <a:prstGeom prst="rect">
                <a:avLst/>
              </a:prstGeom>
            </p:spPr>
            <p:txBody>
              <a:bodyPr wrap="square">
                <a:spAutoFit/>
              </a:bodyPr>
              <a:lstStyle/>
              <a:p>
                <a:r>
                  <a:rPr lang="en-US" sz="2400" dirty="0">
                    <a:solidFill>
                      <a:srgbClr val="0000FF"/>
                    </a:solidFill>
                    <a:ea typeface="Calibri" panose="020F0502020204030204" pitchFamily="34" charset="0"/>
                    <a:cs typeface="Times New Roman" panose="02020603050405020304" pitchFamily="18" charset="0"/>
                  </a:rPr>
                  <a:t>An Asymptotic upper bound for f(n)</a:t>
                </a:r>
                <a:endParaRPr lang="en-US" sz="2400" dirty="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a:t>
                </a:r>
                <a:r>
                  <a:rPr lang="en-US" sz="2400" dirty="0">
                    <a:solidFill>
                      <a:srgbClr val="0000FF"/>
                    </a:solidFill>
                    <a:ea typeface="Calibri" panose="020F0502020204030204" pitchFamily="34" charset="0"/>
                    <a:cs typeface="Times New Roman" panose="02020603050405020304" pitchFamily="18" charset="0"/>
                  </a:rPr>
                  <a:t>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Big Oh </a:t>
                </a:r>
                <a:r>
                  <a:rPr lang="en-US" sz="2400" dirty="0">
                    <a:solidFill>
                      <a:srgbClr val="0000FF"/>
                    </a:solidFill>
                    <a:ea typeface="Calibri" panose="020F0502020204030204" pitchFamily="34" charset="0"/>
                    <a:cs typeface="Times New Roman" panose="02020603050405020304" pitchFamily="18" charset="0"/>
                  </a:rPr>
                  <a:t>notation</a:t>
                </a:r>
                <a:r>
                  <a:rPr lang="en-US" sz="2400" dirty="0">
                    <a:ea typeface="Calibri" panose="020F0502020204030204" pitchFamily="34" charset="0"/>
                    <a:cs typeface="Times New Roman" panose="02020603050405020304" pitchFamily="18" charset="0"/>
                  </a:rPr>
                  <a:t>, sometimes, </a:t>
                </a:r>
                <a:r>
                  <a:rPr lang="en-US" sz="2400" dirty="0">
                    <a:latin typeface="Times New Roman" panose="02020603050405020304" pitchFamily="18" charset="0"/>
                    <a:ea typeface="Calibri" panose="020F0502020204030204" pitchFamily="34" charset="0"/>
                    <a:cs typeface="Times New Roman" panose="02020603050405020304" pitchFamily="18" charset="0"/>
                  </a:rPr>
                  <a:t>Oh </a:t>
                </a:r>
                <a:r>
                  <a:rPr lang="en-US" sz="2400" dirty="0">
                    <a:ea typeface="Calibri" panose="020F0502020204030204" pitchFamily="34" charset="0"/>
                    <a:cs typeface="Times New Roman" panose="02020603050405020304" pitchFamily="18" charset="0"/>
                  </a:rPr>
                  <a:t>notation)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Big-oh of g of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Definition: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 function f(n) is said to be in O(g(n)), denoted f(n) </a:t>
                </a:r>
                <a14:m>
                  <m:oMath xmlns:m="http://schemas.openxmlformats.org/officeDocument/2006/math">
                    <m:r>
                      <a:rPr lang="en-US" sz="2400" i="1"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O(g(n)), </a:t>
                </a:r>
                <a:r>
                  <a:rPr lang="en-US" sz="2400" dirty="0">
                    <a:latin typeface="Times New Roman" panose="02020603050405020304" pitchFamily="18" charset="0"/>
                    <a:ea typeface="Calibri" panose="020F0502020204030204" pitchFamily="34" charset="0"/>
                    <a:cs typeface="Times New Roman" panose="02020603050405020304" pitchFamily="18" charset="0"/>
                  </a:rPr>
                  <a:t>if f(n) is bounded above by some constant multiple of g(n)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for some nonnegative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i.e., </a:t>
                </a:r>
              </a:p>
              <a:p>
                <a:pPr>
                  <a:lnSpc>
                    <a:spcPct val="107000"/>
                  </a:lnSpc>
                  <a:spcBef>
                    <a:spcPts val="1200"/>
                  </a:spcBef>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O(g(n)) = {f(n) | there exist positive constants c and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0 ≤ f(n) ≤ cg(n) for all n ≥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54803" y="1319608"/>
                <a:ext cx="8669951" cy="4218784"/>
              </a:xfrm>
              <a:prstGeom prst="rect">
                <a:avLst/>
              </a:prstGeom>
              <a:blipFill>
                <a:blip r:embed="rId2"/>
                <a:stretch>
                  <a:fillRect l="-1054" t="-1154" r="-1687" b="-2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9D91013-2169-4FC5-8291-0ED40CDA845F}"/>
                  </a:ext>
                </a:extLst>
              </p:cNvPr>
              <p:cNvSpPr/>
              <p:nvPr/>
            </p:nvSpPr>
            <p:spPr>
              <a:xfrm>
                <a:off x="2154804" y="5538392"/>
                <a:ext cx="8669950" cy="96584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Ɵ(g(n)) = { f(n) | </a:t>
                </a:r>
                <a14:m>
                  <m:oMath xmlns:m="http://schemas.openxmlformats.org/officeDocument/2006/math">
                    <m:r>
                      <a:rPr lang="en-US" sz="2400" i="1" dirty="0" smtClean="0">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positive constants, 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a:t>
                </a:r>
              </a:p>
              <a:p>
                <a:pPr>
                  <a:lnSpc>
                    <a:spcPct val="107000"/>
                  </a:lnSpc>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0  ≤ 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g(n) ≤ f(n) ≤ c</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g(n) for all n ≥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69D91013-2169-4FC5-8291-0ED40CDA845F}"/>
                  </a:ext>
                </a:extLst>
              </p:cNvPr>
              <p:cNvSpPr>
                <a:spLocks noRot="1" noChangeAspect="1" noMove="1" noResize="1" noEditPoints="1" noAdjustHandles="1" noChangeArrowheads="1" noChangeShapeType="1" noTextEdit="1"/>
              </p:cNvSpPr>
              <p:nvPr/>
            </p:nvSpPr>
            <p:spPr>
              <a:xfrm>
                <a:off x="2154804" y="5538392"/>
                <a:ext cx="8669950" cy="965842"/>
              </a:xfrm>
              <a:prstGeom prst="rect">
                <a:avLst/>
              </a:prstGeom>
              <a:blipFill>
                <a:blip r:embed="rId3"/>
                <a:stretch>
                  <a:fillRect l="-982" t="-4375" b="-12500"/>
                </a:stretch>
              </a:blipFill>
            </p:spPr>
            <p:txBody>
              <a:bodyPr/>
              <a:lstStyle/>
              <a:p>
                <a:r>
                  <a:rPr lang="en-US">
                    <a:noFill/>
                  </a:rPr>
                  <a:t> </a:t>
                </a:r>
              </a:p>
            </p:txBody>
          </p:sp>
        </mc:Fallback>
      </mc:AlternateContent>
    </p:spTree>
    <p:extLst>
      <p:ext uri="{BB962C8B-B14F-4D97-AF65-F5344CB8AC3E}">
        <p14:creationId xmlns:p14="http://schemas.microsoft.com/office/powerpoint/2010/main" val="269847041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5810F5D-FA2F-4D3A-B2B7-CB4638526DC2}"/>
              </a:ext>
            </a:extLst>
          </p:cNvPr>
          <p:cNvSpPr txBox="1"/>
          <p:nvPr/>
        </p:nvSpPr>
        <p:spPr>
          <a:xfrm>
            <a:off x="1469934" y="4908709"/>
            <a:ext cx="9581243" cy="54254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10748" y="555594"/>
            <a:ext cx="6806317" cy="2123658"/>
          </a:xfrm>
          <a:prstGeom prst="rect">
            <a:avLst/>
          </a:prstGeom>
        </p:spPr>
        <p:txBody>
          <a:bodyPr wrap="square">
            <a:spAutoFit/>
          </a:bodyPr>
          <a:lstStyle/>
          <a:p>
            <a:r>
              <a:rPr lang="en-US" sz="2400" dirty="0">
                <a:solidFill>
                  <a:srgbClr val="0000FF"/>
                </a:solidFill>
                <a:ea typeface="Calibri" panose="020F0502020204030204" pitchFamily="34" charset="0"/>
                <a:cs typeface="Times New Roman" panose="02020603050405020304" pitchFamily="18" charset="0"/>
              </a:rPr>
              <a:t>An Asymptotic upper bound for f(n)</a:t>
            </a:r>
            <a:endParaRPr lang="en-US" sz="2400" dirty="0">
              <a:ea typeface="Calibri" panose="020F0502020204030204" pitchFamily="34" charset="0"/>
              <a:cs typeface="Times New Roman" panose="02020603050405020304" pitchFamily="18" charset="0"/>
            </a:endParaRP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a:t>
            </a:r>
            <a:r>
              <a:rPr lang="en-US" sz="2400" dirty="0">
                <a:solidFill>
                  <a:srgbClr val="0000FF"/>
                </a:solidFill>
                <a:ea typeface="Calibri" panose="020F0502020204030204" pitchFamily="34" charset="0"/>
                <a:cs typeface="Times New Roman" panose="02020603050405020304" pitchFamily="18" charset="0"/>
              </a:rPr>
              <a:t>notation (Big Oh notation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ea typeface="Calibri" panose="020F0502020204030204" pitchFamily="34" charset="0"/>
                <a:cs typeface="Times New Roman" panose="02020603050405020304" pitchFamily="18" charset="0"/>
              </a:rPr>
              <a:t>Big-oh of g of n</a:t>
            </a:r>
          </a:p>
          <a:p>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For a given complexity function g(n),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O(g(n)) = {f(n) | there exist positive constants c and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a:t>
            </a:r>
          </a:p>
          <a:p>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0 ≤ f(n) ≤ cg(n) for all n ≥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Line 63"/>
          <p:cNvCxnSpPr>
            <a:cxnSpLocks noChangeShapeType="1"/>
          </p:cNvCxnSpPr>
          <p:nvPr/>
        </p:nvCxnSpPr>
        <p:spPr bwMode="auto">
          <a:xfrm>
            <a:off x="3642692" y="2826626"/>
            <a:ext cx="16510" cy="20637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 name="Line 64"/>
          <p:cNvCxnSpPr>
            <a:cxnSpLocks noChangeShapeType="1"/>
          </p:cNvCxnSpPr>
          <p:nvPr/>
        </p:nvCxnSpPr>
        <p:spPr bwMode="auto">
          <a:xfrm flipV="1">
            <a:off x="3642692" y="4834393"/>
            <a:ext cx="3346505" cy="2105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 name="Freeform 4"/>
          <p:cNvSpPr>
            <a:spLocks/>
          </p:cNvSpPr>
          <p:nvPr/>
        </p:nvSpPr>
        <p:spPr bwMode="auto">
          <a:xfrm>
            <a:off x="3642692" y="3726421"/>
            <a:ext cx="3235186" cy="800100"/>
          </a:xfrm>
          <a:custGeom>
            <a:avLst/>
            <a:gdLst>
              <a:gd name="T0" fmla="*/ 0 w 3672"/>
              <a:gd name="T1" fmla="*/ 972 h 1260"/>
              <a:gd name="T2" fmla="*/ 36 w 3672"/>
              <a:gd name="T3" fmla="*/ 960 h 1260"/>
              <a:gd name="T4" fmla="*/ 108 w 3672"/>
              <a:gd name="T5" fmla="*/ 984 h 1260"/>
              <a:gd name="T6" fmla="*/ 240 w 3672"/>
              <a:gd name="T7" fmla="*/ 1032 h 1260"/>
              <a:gd name="T8" fmla="*/ 300 w 3672"/>
              <a:gd name="T9" fmla="*/ 1092 h 1260"/>
              <a:gd name="T10" fmla="*/ 360 w 3672"/>
              <a:gd name="T11" fmla="*/ 1152 h 1260"/>
              <a:gd name="T12" fmla="*/ 372 w 3672"/>
              <a:gd name="T13" fmla="*/ 1188 h 1260"/>
              <a:gd name="T14" fmla="*/ 444 w 3672"/>
              <a:gd name="T15" fmla="*/ 1260 h 1260"/>
              <a:gd name="T16" fmla="*/ 576 w 3672"/>
              <a:gd name="T17" fmla="*/ 852 h 1260"/>
              <a:gd name="T18" fmla="*/ 660 w 3672"/>
              <a:gd name="T19" fmla="*/ 720 h 1260"/>
              <a:gd name="T20" fmla="*/ 696 w 3672"/>
              <a:gd name="T21" fmla="*/ 612 h 1260"/>
              <a:gd name="T22" fmla="*/ 708 w 3672"/>
              <a:gd name="T23" fmla="*/ 576 h 1260"/>
              <a:gd name="T24" fmla="*/ 744 w 3672"/>
              <a:gd name="T25" fmla="*/ 564 h 1260"/>
              <a:gd name="T26" fmla="*/ 828 w 3672"/>
              <a:gd name="T27" fmla="*/ 480 h 1260"/>
              <a:gd name="T28" fmla="*/ 924 w 3672"/>
              <a:gd name="T29" fmla="*/ 504 h 1260"/>
              <a:gd name="T30" fmla="*/ 996 w 3672"/>
              <a:gd name="T31" fmla="*/ 528 h 1260"/>
              <a:gd name="T32" fmla="*/ 1056 w 3672"/>
              <a:gd name="T33" fmla="*/ 588 h 1260"/>
              <a:gd name="T34" fmla="*/ 1116 w 3672"/>
              <a:gd name="T35" fmla="*/ 636 h 1260"/>
              <a:gd name="T36" fmla="*/ 1524 w 3672"/>
              <a:gd name="T37" fmla="*/ 756 h 1260"/>
              <a:gd name="T38" fmla="*/ 1668 w 3672"/>
              <a:gd name="T39" fmla="*/ 828 h 1260"/>
              <a:gd name="T40" fmla="*/ 1704 w 3672"/>
              <a:gd name="T41" fmla="*/ 840 h 1260"/>
              <a:gd name="T42" fmla="*/ 2040 w 3672"/>
              <a:gd name="T43" fmla="*/ 828 h 1260"/>
              <a:gd name="T44" fmla="*/ 2112 w 3672"/>
              <a:gd name="T45" fmla="*/ 804 h 1260"/>
              <a:gd name="T46" fmla="*/ 2412 w 3672"/>
              <a:gd name="T47" fmla="*/ 732 h 1260"/>
              <a:gd name="T48" fmla="*/ 2592 w 3672"/>
              <a:gd name="T49" fmla="*/ 648 h 1260"/>
              <a:gd name="T50" fmla="*/ 2628 w 3672"/>
              <a:gd name="T51" fmla="*/ 624 h 1260"/>
              <a:gd name="T52" fmla="*/ 2700 w 3672"/>
              <a:gd name="T53" fmla="*/ 600 h 1260"/>
              <a:gd name="T54" fmla="*/ 2844 w 3672"/>
              <a:gd name="T55" fmla="*/ 492 h 1260"/>
              <a:gd name="T56" fmla="*/ 2916 w 3672"/>
              <a:gd name="T57" fmla="*/ 444 h 1260"/>
              <a:gd name="T58" fmla="*/ 2952 w 3672"/>
              <a:gd name="T59" fmla="*/ 432 h 1260"/>
              <a:gd name="T60" fmla="*/ 3024 w 3672"/>
              <a:gd name="T61" fmla="*/ 384 h 1260"/>
              <a:gd name="T62" fmla="*/ 3180 w 3672"/>
              <a:gd name="T63" fmla="*/ 324 h 1260"/>
              <a:gd name="T64" fmla="*/ 3300 w 3672"/>
              <a:gd name="T65" fmla="*/ 228 h 1260"/>
              <a:gd name="T66" fmla="*/ 3396 w 3672"/>
              <a:gd name="T67" fmla="*/ 144 h 1260"/>
              <a:gd name="T68" fmla="*/ 3432 w 3672"/>
              <a:gd name="T69" fmla="*/ 120 h 1260"/>
              <a:gd name="T70" fmla="*/ 3468 w 3672"/>
              <a:gd name="T71" fmla="*/ 96 h 1260"/>
              <a:gd name="T72" fmla="*/ 3672 w 3672"/>
              <a:gd name="T73" fmla="*/ 0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2" h="1260">
                <a:moveTo>
                  <a:pt x="0" y="972"/>
                </a:moveTo>
                <a:cubicBezTo>
                  <a:pt x="12" y="968"/>
                  <a:pt x="23" y="959"/>
                  <a:pt x="36" y="960"/>
                </a:cubicBezTo>
                <a:cubicBezTo>
                  <a:pt x="61" y="963"/>
                  <a:pt x="83" y="979"/>
                  <a:pt x="108" y="984"/>
                </a:cubicBezTo>
                <a:cubicBezTo>
                  <a:pt x="163" y="995"/>
                  <a:pt x="194" y="1002"/>
                  <a:pt x="240" y="1032"/>
                </a:cubicBezTo>
                <a:cubicBezTo>
                  <a:pt x="304" y="1128"/>
                  <a:pt x="220" y="1012"/>
                  <a:pt x="300" y="1092"/>
                </a:cubicBezTo>
                <a:cubicBezTo>
                  <a:pt x="380" y="1172"/>
                  <a:pt x="264" y="1088"/>
                  <a:pt x="360" y="1152"/>
                </a:cubicBezTo>
                <a:cubicBezTo>
                  <a:pt x="364" y="1164"/>
                  <a:pt x="364" y="1178"/>
                  <a:pt x="372" y="1188"/>
                </a:cubicBezTo>
                <a:cubicBezTo>
                  <a:pt x="393" y="1215"/>
                  <a:pt x="444" y="1260"/>
                  <a:pt x="444" y="1260"/>
                </a:cubicBezTo>
                <a:cubicBezTo>
                  <a:pt x="627" y="1214"/>
                  <a:pt x="453" y="975"/>
                  <a:pt x="576" y="852"/>
                </a:cubicBezTo>
                <a:cubicBezTo>
                  <a:pt x="598" y="786"/>
                  <a:pt x="602" y="759"/>
                  <a:pt x="660" y="720"/>
                </a:cubicBezTo>
                <a:cubicBezTo>
                  <a:pt x="682" y="586"/>
                  <a:pt x="654" y="696"/>
                  <a:pt x="696" y="612"/>
                </a:cubicBezTo>
                <a:cubicBezTo>
                  <a:pt x="702" y="601"/>
                  <a:pt x="699" y="585"/>
                  <a:pt x="708" y="576"/>
                </a:cubicBezTo>
                <a:cubicBezTo>
                  <a:pt x="717" y="567"/>
                  <a:pt x="732" y="568"/>
                  <a:pt x="744" y="564"/>
                </a:cubicBezTo>
                <a:cubicBezTo>
                  <a:pt x="799" y="481"/>
                  <a:pt x="765" y="501"/>
                  <a:pt x="828" y="480"/>
                </a:cubicBezTo>
                <a:cubicBezTo>
                  <a:pt x="937" y="516"/>
                  <a:pt x="765" y="461"/>
                  <a:pt x="924" y="504"/>
                </a:cubicBezTo>
                <a:cubicBezTo>
                  <a:pt x="948" y="511"/>
                  <a:pt x="996" y="528"/>
                  <a:pt x="996" y="528"/>
                </a:cubicBezTo>
                <a:cubicBezTo>
                  <a:pt x="1060" y="624"/>
                  <a:pt x="976" y="508"/>
                  <a:pt x="1056" y="588"/>
                </a:cubicBezTo>
                <a:cubicBezTo>
                  <a:pt x="1110" y="642"/>
                  <a:pt x="1046" y="613"/>
                  <a:pt x="1116" y="636"/>
                </a:cubicBezTo>
                <a:cubicBezTo>
                  <a:pt x="1245" y="765"/>
                  <a:pt x="1343" y="741"/>
                  <a:pt x="1524" y="756"/>
                </a:cubicBezTo>
                <a:cubicBezTo>
                  <a:pt x="1617" y="818"/>
                  <a:pt x="1569" y="795"/>
                  <a:pt x="1668" y="828"/>
                </a:cubicBezTo>
                <a:cubicBezTo>
                  <a:pt x="1680" y="832"/>
                  <a:pt x="1704" y="840"/>
                  <a:pt x="1704" y="840"/>
                </a:cubicBezTo>
                <a:cubicBezTo>
                  <a:pt x="1816" y="836"/>
                  <a:pt x="1928" y="838"/>
                  <a:pt x="2040" y="828"/>
                </a:cubicBezTo>
                <a:cubicBezTo>
                  <a:pt x="2065" y="826"/>
                  <a:pt x="2087" y="808"/>
                  <a:pt x="2112" y="804"/>
                </a:cubicBezTo>
                <a:cubicBezTo>
                  <a:pt x="2214" y="787"/>
                  <a:pt x="2314" y="765"/>
                  <a:pt x="2412" y="732"/>
                </a:cubicBezTo>
                <a:cubicBezTo>
                  <a:pt x="2484" y="708"/>
                  <a:pt x="2528" y="691"/>
                  <a:pt x="2592" y="648"/>
                </a:cubicBezTo>
                <a:cubicBezTo>
                  <a:pt x="2604" y="640"/>
                  <a:pt x="2614" y="629"/>
                  <a:pt x="2628" y="624"/>
                </a:cubicBezTo>
                <a:cubicBezTo>
                  <a:pt x="2652" y="616"/>
                  <a:pt x="2700" y="600"/>
                  <a:pt x="2700" y="600"/>
                </a:cubicBezTo>
                <a:cubicBezTo>
                  <a:pt x="2743" y="557"/>
                  <a:pt x="2793" y="526"/>
                  <a:pt x="2844" y="492"/>
                </a:cubicBezTo>
                <a:cubicBezTo>
                  <a:pt x="2868" y="476"/>
                  <a:pt x="2889" y="453"/>
                  <a:pt x="2916" y="444"/>
                </a:cubicBezTo>
                <a:cubicBezTo>
                  <a:pt x="2928" y="440"/>
                  <a:pt x="2941" y="438"/>
                  <a:pt x="2952" y="432"/>
                </a:cubicBezTo>
                <a:cubicBezTo>
                  <a:pt x="2977" y="418"/>
                  <a:pt x="2997" y="393"/>
                  <a:pt x="3024" y="384"/>
                </a:cubicBezTo>
                <a:cubicBezTo>
                  <a:pt x="3078" y="366"/>
                  <a:pt x="3127" y="342"/>
                  <a:pt x="3180" y="324"/>
                </a:cubicBezTo>
                <a:cubicBezTo>
                  <a:pt x="3202" y="257"/>
                  <a:pt x="3246" y="264"/>
                  <a:pt x="3300" y="228"/>
                </a:cubicBezTo>
                <a:cubicBezTo>
                  <a:pt x="3340" y="168"/>
                  <a:pt x="3312" y="200"/>
                  <a:pt x="3396" y="144"/>
                </a:cubicBezTo>
                <a:cubicBezTo>
                  <a:pt x="3408" y="136"/>
                  <a:pt x="3420" y="128"/>
                  <a:pt x="3432" y="120"/>
                </a:cubicBezTo>
                <a:cubicBezTo>
                  <a:pt x="3444" y="112"/>
                  <a:pt x="3468" y="96"/>
                  <a:pt x="3468" y="96"/>
                </a:cubicBezTo>
                <a:cubicBezTo>
                  <a:pt x="3527" y="8"/>
                  <a:pt x="3576" y="0"/>
                  <a:pt x="3672" y="0"/>
                </a:cubicBezTo>
              </a:path>
            </a:pathLst>
          </a:custGeom>
          <a:solidFill>
            <a:schemeClr val="bg1"/>
          </a:solidFill>
          <a:ln w="28575">
            <a:solidFill>
              <a:srgbClr val="0000CC"/>
            </a:solidFill>
            <a:round/>
            <a:headEnd/>
            <a:tailEnd/>
          </a:ln>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3657932" y="3351771"/>
            <a:ext cx="3219946" cy="1249680"/>
          </a:xfrm>
          <a:custGeom>
            <a:avLst/>
            <a:gdLst>
              <a:gd name="T0" fmla="*/ 0 w 3540"/>
              <a:gd name="T1" fmla="*/ 1968 h 1968"/>
              <a:gd name="T2" fmla="*/ 96 w 3540"/>
              <a:gd name="T3" fmla="*/ 1956 h 1968"/>
              <a:gd name="T4" fmla="*/ 276 w 3540"/>
              <a:gd name="T5" fmla="*/ 1836 h 1968"/>
              <a:gd name="T6" fmla="*/ 384 w 3540"/>
              <a:gd name="T7" fmla="*/ 1752 h 1968"/>
              <a:gd name="T8" fmla="*/ 528 w 3540"/>
              <a:gd name="T9" fmla="*/ 1656 h 1968"/>
              <a:gd name="T10" fmla="*/ 600 w 3540"/>
              <a:gd name="T11" fmla="*/ 1620 h 1968"/>
              <a:gd name="T12" fmla="*/ 636 w 3540"/>
              <a:gd name="T13" fmla="*/ 1584 h 1968"/>
              <a:gd name="T14" fmla="*/ 660 w 3540"/>
              <a:gd name="T15" fmla="*/ 1548 h 1968"/>
              <a:gd name="T16" fmla="*/ 768 w 3540"/>
              <a:gd name="T17" fmla="*/ 1488 h 1968"/>
              <a:gd name="T18" fmla="*/ 804 w 3540"/>
              <a:gd name="T19" fmla="*/ 1452 h 1968"/>
              <a:gd name="T20" fmla="*/ 876 w 3540"/>
              <a:gd name="T21" fmla="*/ 1428 h 1968"/>
              <a:gd name="T22" fmla="*/ 996 w 3540"/>
              <a:gd name="T23" fmla="*/ 1320 h 1968"/>
              <a:gd name="T24" fmla="*/ 1320 w 3540"/>
              <a:gd name="T25" fmla="*/ 1008 h 1968"/>
              <a:gd name="T26" fmla="*/ 1464 w 3540"/>
              <a:gd name="T27" fmla="*/ 912 h 1968"/>
              <a:gd name="T28" fmla="*/ 1740 w 3540"/>
              <a:gd name="T29" fmla="*/ 780 h 1968"/>
              <a:gd name="T30" fmla="*/ 1872 w 3540"/>
              <a:gd name="T31" fmla="*/ 720 h 1968"/>
              <a:gd name="T32" fmla="*/ 1980 w 3540"/>
              <a:gd name="T33" fmla="*/ 696 h 1968"/>
              <a:gd name="T34" fmla="*/ 2124 w 3540"/>
              <a:gd name="T35" fmla="*/ 648 h 1968"/>
              <a:gd name="T36" fmla="*/ 2160 w 3540"/>
              <a:gd name="T37" fmla="*/ 624 h 1968"/>
              <a:gd name="T38" fmla="*/ 2256 w 3540"/>
              <a:gd name="T39" fmla="*/ 600 h 1968"/>
              <a:gd name="T40" fmla="*/ 2376 w 3540"/>
              <a:gd name="T41" fmla="*/ 552 h 1968"/>
              <a:gd name="T42" fmla="*/ 2484 w 3540"/>
              <a:gd name="T43" fmla="*/ 528 h 1968"/>
              <a:gd name="T44" fmla="*/ 2652 w 3540"/>
              <a:gd name="T45" fmla="*/ 480 h 1968"/>
              <a:gd name="T46" fmla="*/ 2700 w 3540"/>
              <a:gd name="T47" fmla="*/ 456 h 1968"/>
              <a:gd name="T48" fmla="*/ 2796 w 3540"/>
              <a:gd name="T49" fmla="*/ 432 h 1968"/>
              <a:gd name="T50" fmla="*/ 2952 w 3540"/>
              <a:gd name="T51" fmla="*/ 360 h 1968"/>
              <a:gd name="T52" fmla="*/ 3132 w 3540"/>
              <a:gd name="T53" fmla="*/ 216 h 1968"/>
              <a:gd name="T54" fmla="*/ 3204 w 3540"/>
              <a:gd name="T55" fmla="*/ 180 h 1968"/>
              <a:gd name="T56" fmla="*/ 3312 w 3540"/>
              <a:gd name="T57" fmla="*/ 72 h 1968"/>
              <a:gd name="T58" fmla="*/ 3540 w 3540"/>
              <a:gd name="T59"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40" h="1968">
                <a:moveTo>
                  <a:pt x="0" y="1968"/>
                </a:moveTo>
                <a:cubicBezTo>
                  <a:pt x="32" y="1964"/>
                  <a:pt x="66" y="1967"/>
                  <a:pt x="96" y="1956"/>
                </a:cubicBezTo>
                <a:cubicBezTo>
                  <a:pt x="143" y="1939"/>
                  <a:pt x="229" y="1867"/>
                  <a:pt x="276" y="1836"/>
                </a:cubicBezTo>
                <a:cubicBezTo>
                  <a:pt x="338" y="1795"/>
                  <a:pt x="288" y="1784"/>
                  <a:pt x="384" y="1752"/>
                </a:cubicBezTo>
                <a:cubicBezTo>
                  <a:pt x="453" y="1729"/>
                  <a:pt x="476" y="1690"/>
                  <a:pt x="528" y="1656"/>
                </a:cubicBezTo>
                <a:cubicBezTo>
                  <a:pt x="636" y="1584"/>
                  <a:pt x="487" y="1714"/>
                  <a:pt x="600" y="1620"/>
                </a:cubicBezTo>
                <a:cubicBezTo>
                  <a:pt x="613" y="1609"/>
                  <a:pt x="625" y="1597"/>
                  <a:pt x="636" y="1584"/>
                </a:cubicBezTo>
                <a:cubicBezTo>
                  <a:pt x="645" y="1573"/>
                  <a:pt x="649" y="1557"/>
                  <a:pt x="660" y="1548"/>
                </a:cubicBezTo>
                <a:cubicBezTo>
                  <a:pt x="711" y="1504"/>
                  <a:pt x="719" y="1504"/>
                  <a:pt x="768" y="1488"/>
                </a:cubicBezTo>
                <a:cubicBezTo>
                  <a:pt x="780" y="1476"/>
                  <a:pt x="789" y="1460"/>
                  <a:pt x="804" y="1452"/>
                </a:cubicBezTo>
                <a:cubicBezTo>
                  <a:pt x="826" y="1440"/>
                  <a:pt x="876" y="1428"/>
                  <a:pt x="876" y="1428"/>
                </a:cubicBezTo>
                <a:cubicBezTo>
                  <a:pt x="893" y="1377"/>
                  <a:pt x="945" y="1337"/>
                  <a:pt x="996" y="1320"/>
                </a:cubicBezTo>
                <a:cubicBezTo>
                  <a:pt x="1102" y="1214"/>
                  <a:pt x="1205" y="1104"/>
                  <a:pt x="1320" y="1008"/>
                </a:cubicBezTo>
                <a:cubicBezTo>
                  <a:pt x="1367" y="969"/>
                  <a:pt x="1405" y="932"/>
                  <a:pt x="1464" y="912"/>
                </a:cubicBezTo>
                <a:cubicBezTo>
                  <a:pt x="1543" y="833"/>
                  <a:pt x="1640" y="817"/>
                  <a:pt x="1740" y="780"/>
                </a:cubicBezTo>
                <a:cubicBezTo>
                  <a:pt x="1784" y="763"/>
                  <a:pt x="1827" y="735"/>
                  <a:pt x="1872" y="720"/>
                </a:cubicBezTo>
                <a:cubicBezTo>
                  <a:pt x="1907" y="708"/>
                  <a:pt x="1945" y="707"/>
                  <a:pt x="1980" y="696"/>
                </a:cubicBezTo>
                <a:cubicBezTo>
                  <a:pt x="2028" y="682"/>
                  <a:pt x="2076" y="664"/>
                  <a:pt x="2124" y="648"/>
                </a:cubicBezTo>
                <a:cubicBezTo>
                  <a:pt x="2138" y="643"/>
                  <a:pt x="2146" y="629"/>
                  <a:pt x="2160" y="624"/>
                </a:cubicBezTo>
                <a:cubicBezTo>
                  <a:pt x="2191" y="613"/>
                  <a:pt x="2224" y="608"/>
                  <a:pt x="2256" y="600"/>
                </a:cubicBezTo>
                <a:cubicBezTo>
                  <a:pt x="2456" y="550"/>
                  <a:pt x="2227" y="602"/>
                  <a:pt x="2376" y="552"/>
                </a:cubicBezTo>
                <a:cubicBezTo>
                  <a:pt x="2411" y="540"/>
                  <a:pt x="2449" y="539"/>
                  <a:pt x="2484" y="528"/>
                </a:cubicBezTo>
                <a:cubicBezTo>
                  <a:pt x="2656" y="476"/>
                  <a:pt x="2442" y="533"/>
                  <a:pt x="2652" y="480"/>
                </a:cubicBezTo>
                <a:cubicBezTo>
                  <a:pt x="2669" y="476"/>
                  <a:pt x="2683" y="462"/>
                  <a:pt x="2700" y="456"/>
                </a:cubicBezTo>
                <a:cubicBezTo>
                  <a:pt x="2731" y="446"/>
                  <a:pt x="2766" y="447"/>
                  <a:pt x="2796" y="432"/>
                </a:cubicBezTo>
                <a:cubicBezTo>
                  <a:pt x="2846" y="407"/>
                  <a:pt x="2899" y="378"/>
                  <a:pt x="2952" y="360"/>
                </a:cubicBezTo>
                <a:cubicBezTo>
                  <a:pt x="2982" y="270"/>
                  <a:pt x="3059" y="265"/>
                  <a:pt x="3132" y="216"/>
                </a:cubicBezTo>
                <a:cubicBezTo>
                  <a:pt x="3179" y="185"/>
                  <a:pt x="3154" y="197"/>
                  <a:pt x="3204" y="180"/>
                </a:cubicBezTo>
                <a:cubicBezTo>
                  <a:pt x="3224" y="119"/>
                  <a:pt x="3251" y="92"/>
                  <a:pt x="3312" y="72"/>
                </a:cubicBezTo>
                <a:cubicBezTo>
                  <a:pt x="3372" y="12"/>
                  <a:pt x="3455" y="0"/>
                  <a:pt x="354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67"/>
          <p:cNvCxnSpPr>
            <a:cxnSpLocks noChangeShapeType="1"/>
          </p:cNvCxnSpPr>
          <p:nvPr/>
        </p:nvCxnSpPr>
        <p:spPr bwMode="auto">
          <a:xfrm>
            <a:off x="4637267" y="4030971"/>
            <a:ext cx="0" cy="89916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cxnSp>
      <p:sp>
        <p:nvSpPr>
          <p:cNvPr id="8" name="Rectangle 6"/>
          <p:cNvSpPr>
            <a:spLocks noChangeArrowheads="1"/>
          </p:cNvSpPr>
          <p:nvPr/>
        </p:nvSpPr>
        <p:spPr bwMode="auto">
          <a:xfrm>
            <a:off x="-87465" y="6168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7"/>
          <p:cNvSpPr>
            <a:spLocks noChangeArrowheads="1"/>
          </p:cNvSpPr>
          <p:nvPr/>
        </p:nvSpPr>
        <p:spPr bwMode="auto">
          <a:xfrm>
            <a:off x="6456423" y="2918774"/>
            <a:ext cx="8429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cg(n)</a:t>
            </a:r>
            <a:endParaRPr kumimoji="0" lang="en-US" altLang="en-US" sz="2000" b="0" i="0" u="none" strike="noStrike" cap="none" normalizeH="0" baseline="0" dirty="0">
              <a:ln>
                <a:noFill/>
              </a:ln>
              <a:solidFill>
                <a:schemeClr val="tx1"/>
              </a:solidFill>
              <a:effectLst/>
            </a:endParaRPr>
          </a:p>
        </p:txBody>
      </p:sp>
      <p:sp>
        <p:nvSpPr>
          <p:cNvPr id="10" name="Rectangle 8"/>
          <p:cNvSpPr>
            <a:spLocks noChangeArrowheads="1"/>
          </p:cNvSpPr>
          <p:nvPr/>
        </p:nvSpPr>
        <p:spPr bwMode="auto">
          <a:xfrm>
            <a:off x="6599583" y="3744754"/>
            <a:ext cx="7792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f(n</a:t>
            </a: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p:txBody>
      </p:sp>
      <p:sp>
        <p:nvSpPr>
          <p:cNvPr id="15" name="Rectangle 14"/>
          <p:cNvSpPr/>
          <p:nvPr/>
        </p:nvSpPr>
        <p:spPr>
          <a:xfrm>
            <a:off x="4487185" y="4958039"/>
            <a:ext cx="6700300" cy="421654"/>
          </a:xfrm>
          <a:prstGeom prst="rect">
            <a:avLst/>
          </a:prstGeom>
        </p:spPr>
        <p:txBody>
          <a:bodyPr wrap="square">
            <a:spAutoFit/>
          </a:bodyPr>
          <a:lstStyle/>
          <a:p>
            <a:pPr>
              <a:lnSpc>
                <a:spcPct val="107000"/>
              </a:lnSpc>
              <a:spcBef>
                <a:spcPts val="120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n</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f(n) = O(g(n))   where c and n</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are positive integer 1, 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1510747" y="5414626"/>
            <a:ext cx="8953169" cy="816890"/>
          </a:xfrm>
          <a:prstGeom prst="rect">
            <a:avLst/>
          </a:prstGeom>
        </p:spPr>
        <p:txBody>
          <a:bodyPr wrap="square">
            <a:spAutoFit/>
          </a:bodyPr>
          <a:lstStyle/>
          <a:p>
            <a:pPr>
              <a:lnSpc>
                <a:spcPct val="107000"/>
              </a:lnSpc>
              <a:spcBef>
                <a:spcPts val="12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1.2. (b) O-notation gives an upper bound for a function to within a constant factor.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126836A-6B27-46E3-A14B-E770C744C118}"/>
                  </a:ext>
                </a:extLst>
              </p:cNvPr>
              <p:cNvSpPr/>
              <p:nvPr/>
            </p:nvSpPr>
            <p:spPr>
              <a:xfrm>
                <a:off x="6524833" y="752658"/>
                <a:ext cx="4662652" cy="10802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Ɵ(g(n)) = { f(n) | </a:t>
                </a:r>
                <a14:m>
                  <m:oMath xmlns:m="http://schemas.openxmlformats.org/officeDocument/2006/math">
                    <m:r>
                      <a:rPr lang="en-US" sz="20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positive constants, 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g(n) ≤ </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f(n) ≤ c</a:t>
                </a:r>
                <a:r>
                  <a:rPr lang="en-US" sz="2000"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g(n) </a:t>
                </a:r>
                <a14:m>
                  <m:oMath xmlns:m="http://schemas.openxmlformats.org/officeDocument/2006/math">
                    <m:r>
                      <a:rPr lang="en-US" sz="2000" i="1" dirty="0" smtClean="0">
                        <a:solidFill>
                          <a:srgbClr val="0000FF"/>
                        </a:solidFill>
                        <a:latin typeface="Cambria Math"/>
                        <a:ea typeface="Cambria Math"/>
                        <a:cs typeface="Times New Roman" panose="02020603050405020304" pitchFamily="18" charset="0"/>
                      </a:rPr>
                      <m:t>∀</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n</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D126836A-6B27-46E3-A14B-E770C744C118}"/>
                  </a:ext>
                </a:extLst>
              </p:cNvPr>
              <p:cNvSpPr>
                <a:spLocks noRot="1" noChangeAspect="1" noMove="1" noResize="1" noEditPoints="1" noAdjustHandles="1" noChangeArrowheads="1" noChangeShapeType="1" noTextEdit="1"/>
              </p:cNvSpPr>
              <p:nvPr/>
            </p:nvSpPr>
            <p:spPr>
              <a:xfrm>
                <a:off x="6524833" y="752658"/>
                <a:ext cx="4662652" cy="1080296"/>
              </a:xfrm>
              <a:prstGeom prst="rect">
                <a:avLst/>
              </a:prstGeom>
              <a:blipFill>
                <a:blip r:embed="rId2"/>
                <a:stretch>
                  <a:fillRect l="-1173" t="-2222" b="-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83BFEDC-A4CF-4750-B80B-E4E15E8A9267}"/>
                  </a:ext>
                </a:extLst>
              </p:cNvPr>
              <p:cNvSpPr/>
              <p:nvPr/>
            </p:nvSpPr>
            <p:spPr>
              <a:xfrm>
                <a:off x="3512545" y="5804172"/>
                <a:ext cx="4804520" cy="388696"/>
              </a:xfrm>
              <a:prstGeom prst="rect">
                <a:avLst/>
              </a:prstGeom>
            </p:spPr>
            <p:txBody>
              <a:bodyPr wrap="non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If f(n)</a:t>
                </a:r>
                <a:r>
                  <a:rPr lang="en-US" b="1"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b="1" i="1">
                        <a:latin typeface="Cambria Math" panose="02040503050406030204" pitchFamily="18" charset="0"/>
                        <a:ea typeface="Calibri" panose="020F0502020204030204" pitchFamily="34" charset="0"/>
                        <a:cs typeface="Times New Roman" panose="02020603050405020304" pitchFamily="18" charset="0"/>
                      </a:rPr>
                      <m:t>∈</m:t>
                    </m:r>
                  </m:oMath>
                </a14:m>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O(g(n)), we say that f(n) is </a:t>
                </a:r>
                <a:r>
                  <a:rPr lang="en-US" b="1" i="1" dirty="0">
                    <a:latin typeface="Times New Roman" panose="02020603050405020304" pitchFamily="18" charset="0"/>
                    <a:ea typeface="Calibri" panose="020F0502020204030204" pitchFamily="34" charset="0"/>
                    <a:cs typeface="Times New Roman" panose="02020603050405020304" pitchFamily="18" charset="0"/>
                  </a:rPr>
                  <a:t>big O </a:t>
                </a:r>
                <a:r>
                  <a:rPr lang="en-US" dirty="0">
                    <a:latin typeface="Times New Roman" panose="02020603050405020304" pitchFamily="18" charset="0"/>
                    <a:ea typeface="Calibri" panose="020F0502020204030204" pitchFamily="34" charset="0"/>
                    <a:cs typeface="Times New Roman" panose="02020603050405020304" pitchFamily="18" charset="0"/>
                  </a:rPr>
                  <a:t>of g(n).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583BFEDC-A4CF-4750-B80B-E4E15E8A9267}"/>
                  </a:ext>
                </a:extLst>
              </p:cNvPr>
              <p:cNvSpPr>
                <a:spLocks noRot="1" noChangeAspect="1" noMove="1" noResize="1" noEditPoints="1" noAdjustHandles="1" noChangeArrowheads="1" noChangeShapeType="1" noTextEdit="1"/>
              </p:cNvSpPr>
              <p:nvPr/>
            </p:nvSpPr>
            <p:spPr>
              <a:xfrm>
                <a:off x="3512545" y="5804172"/>
                <a:ext cx="4804520" cy="388696"/>
              </a:xfrm>
              <a:prstGeom prst="rect">
                <a:avLst/>
              </a:prstGeom>
              <a:blipFill>
                <a:blip r:embed="rId3"/>
                <a:stretch>
                  <a:fillRect l="-1015" t="-7813" r="-254" b="-18750"/>
                </a:stretch>
              </a:blipFill>
            </p:spPr>
            <p:txBody>
              <a:bodyPr/>
              <a:lstStyle/>
              <a:p>
                <a:r>
                  <a:rPr lang="en-US">
                    <a:noFill/>
                  </a:rPr>
                  <a:t> </a:t>
                </a:r>
              </a:p>
            </p:txBody>
          </p:sp>
        </mc:Fallback>
      </mc:AlternateContent>
    </p:spTree>
    <p:extLst>
      <p:ext uri="{BB962C8B-B14F-4D97-AF65-F5344CB8AC3E}">
        <p14:creationId xmlns:p14="http://schemas.microsoft.com/office/powerpoint/2010/main" val="409225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5913" y="2495903"/>
            <a:ext cx="10080173" cy="976639"/>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E6A0B7-7E68-4FAD-B23B-1797ACB4D756}"/>
                  </a:ext>
                </a:extLst>
              </p:cNvPr>
              <p:cNvSpPr txBox="1"/>
              <p:nvPr/>
            </p:nvSpPr>
            <p:spPr>
              <a:xfrm>
                <a:off x="1920238" y="1378115"/>
                <a:ext cx="7968343" cy="5493812"/>
              </a:xfrm>
              <a:prstGeom prst="rect">
                <a:avLst/>
              </a:prstGeom>
              <a:noFill/>
            </p:spPr>
            <p:txBody>
              <a:bodyPr wrap="square" rtlCol="0">
                <a:spAutoFit/>
              </a:bodyPr>
              <a:lstStyle/>
              <a:p>
                <a:pPr>
                  <a:spcAft>
                    <a:spcPts val="1800"/>
                  </a:spcAft>
                </a:pPr>
                <a:r>
                  <a:rPr lang="en-US" sz="2800" dirty="0"/>
                  <a:t>Intractability</a:t>
                </a:r>
              </a:p>
              <a:p>
                <a:pPr>
                  <a:spcAft>
                    <a:spcPts val="1200"/>
                  </a:spcAft>
                </a:pPr>
                <a:r>
                  <a:rPr lang="en-US" sz="2400" dirty="0">
                    <a:latin typeface="Times New Roman" panose="02020603050405020304" pitchFamily="18" charset="0"/>
                    <a:cs typeface="Times New Roman" panose="02020603050405020304" pitchFamily="18" charset="0"/>
                  </a:rPr>
                  <a:t>Three general categories of problems:</a:t>
                </a:r>
              </a:p>
              <a:p>
                <a:pPr>
                  <a:spcAft>
                    <a:spcPts val="1200"/>
                  </a:spcAft>
                </a:pPr>
                <a:r>
                  <a:rPr lang="en-US" sz="2400" i="1" dirty="0">
                    <a:latin typeface="Times New Roman" panose="02020603050405020304" pitchFamily="18" charset="0"/>
                    <a:cs typeface="Times New Roman" panose="02020603050405020304" pitchFamily="18" charset="0"/>
                  </a:rPr>
                  <a:t>Problems that have not been proven to be intractable, but for which polynomial-time algorithms have never been found.</a:t>
                </a:r>
              </a:p>
              <a:p>
                <a:r>
                  <a:rPr lang="en-US" sz="2400" dirty="0">
                    <a:latin typeface="Times New Roman" panose="02020603050405020304" pitchFamily="18" charset="0"/>
                    <a:cs typeface="Times New Roman" panose="02020603050405020304" pitchFamily="18" charset="0"/>
                  </a:rPr>
                  <a:t>Examples:</a:t>
                </a:r>
              </a:p>
              <a:p>
                <a:r>
                  <a:rPr lang="en-US" sz="2400" dirty="0">
                    <a:latin typeface="Times New Roman" panose="02020603050405020304" pitchFamily="18" charset="0"/>
                    <a:cs typeface="Times New Roman" panose="02020603050405020304" pitchFamily="18" charset="0"/>
                  </a:rPr>
                  <a:t>If we state the problems so as to require one solution,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0-1 Knapsack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Traveling Salesperson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Sum-of-Subsets problem,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m-Coloring problem for 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3,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Hamiltonian Circuits problem, and so forth.</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Boolean satisfiability problem (SAT)</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N-puzzle</a:t>
                </a:r>
              </a:p>
            </p:txBody>
          </p:sp>
        </mc:Choice>
        <mc:Fallback xmlns="">
          <p:sp>
            <p:nvSpPr>
              <p:cNvPr id="2" name="TextBox 1">
                <a:extLst>
                  <a:ext uri="{FF2B5EF4-FFF2-40B4-BE49-F238E27FC236}">
                    <a16:creationId xmlns:a16="http://schemas.microsoft.com/office/drawing/2014/main" id="{7BE6A0B7-7E68-4FAD-B23B-1797ACB4D756}"/>
                  </a:ext>
                </a:extLst>
              </p:cNvPr>
              <p:cNvSpPr txBox="1">
                <a:spLocks noRot="1" noChangeAspect="1" noMove="1" noResize="1" noEditPoints="1" noAdjustHandles="1" noChangeArrowheads="1" noChangeShapeType="1" noTextEdit="1"/>
              </p:cNvSpPr>
              <p:nvPr/>
            </p:nvSpPr>
            <p:spPr>
              <a:xfrm>
                <a:off x="1920238" y="1378115"/>
                <a:ext cx="7968343" cy="5493812"/>
              </a:xfrm>
              <a:prstGeom prst="rect">
                <a:avLst/>
              </a:prstGeom>
              <a:blipFill>
                <a:blip r:embed="rId2"/>
                <a:stretch>
                  <a:fillRect l="-1530" t="-999" b="-166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98769F-72EF-4E4D-8464-B7A686A445E7}"/>
              </a:ext>
            </a:extLst>
          </p:cNvPr>
          <p:cNvSpPr txBox="1"/>
          <p:nvPr/>
        </p:nvSpPr>
        <p:spPr>
          <a:xfrm>
            <a:off x="1920239" y="72473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53315768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98171" y="2063932"/>
                <a:ext cx="9120146" cy="2957028"/>
              </a:xfrm>
              <a:prstGeom prst="rect">
                <a:avLst/>
              </a:prstGeom>
            </p:spPr>
            <p:txBody>
              <a:bodyPr wrap="square">
                <a:spAutoFit/>
              </a:bodyPr>
              <a:lstStyle/>
              <a:p>
                <a:pPr marL="461963" indent="-461963">
                  <a:lnSpc>
                    <a:spcPct val="150000"/>
                  </a:lnSpc>
                  <a:spcBef>
                    <a:spcPts val="120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We write f(n) = O(g(n)) if there are positive constant n</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c such that to the right of n</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value of f(n) always lies on or below cg(n).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If f(n)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O(g(n)), we say that f(n) is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big O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 g(n).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50000"/>
                  </a:lnSpc>
                  <a:spcBef>
                    <a:spcPts val="1200"/>
                  </a:spcBef>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We say that “big O” puts an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asymptotic upper bound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on a complexity function.</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98171" y="2063932"/>
                <a:ext cx="9120146" cy="2957028"/>
              </a:xfrm>
              <a:prstGeom prst="rect">
                <a:avLst/>
              </a:prstGeom>
              <a:blipFill>
                <a:blip r:embed="rId2"/>
                <a:stretch>
                  <a:fillRect l="-936" r="-1604" b="-3711"/>
                </a:stretch>
              </a:blipFill>
            </p:spPr>
            <p:txBody>
              <a:bodyPr/>
              <a:lstStyle/>
              <a:p>
                <a:r>
                  <a:rPr lang="en-US">
                    <a:noFill/>
                  </a:rPr>
                  <a:t> </a:t>
                </a:r>
              </a:p>
            </p:txBody>
          </p:sp>
        </mc:Fallback>
      </mc:AlternateContent>
    </p:spTree>
    <p:extLst>
      <p:ext uri="{BB962C8B-B14F-4D97-AF65-F5344CB8AC3E}">
        <p14:creationId xmlns:p14="http://schemas.microsoft.com/office/powerpoint/2010/main" val="38957331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6894" y="601165"/>
                <a:ext cx="9326880" cy="5196294"/>
              </a:xfrm>
              <a:prstGeom prst="rect">
                <a:avLst/>
              </a:prstGeom>
            </p:spPr>
            <p:txBody>
              <a:bodyPr wrap="square">
                <a:spAutoFit/>
              </a:bodyPr>
              <a:lstStyle/>
              <a:p>
                <a:pPr>
                  <a:spcBef>
                    <a:spcPts val="120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600"/>
                  </a:spcBef>
                  <a:spcAft>
                    <a:spcPts val="600"/>
                  </a:spcAft>
                  <a:buFont typeface="+mj-lt"/>
                  <a:buAutoNum type="arabicPeriod"/>
                  <a:tabLst>
                    <a:tab pos="50482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 O-notation to give an upper bound on a 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600"/>
                  </a:spcBef>
                  <a:spcAft>
                    <a:spcPts val="600"/>
                  </a:spcAft>
                  <a:buFont typeface="+mj-lt"/>
                  <a:buAutoNum type="alphaLcPeriod"/>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g(n) is an asymptotic upper bound on f(n):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lvl="1">
                  <a:spcBef>
                    <a:spcPts val="600"/>
                  </a:spcBef>
                  <a:spcAft>
                    <a:spcPts val="600"/>
                  </a:spcAft>
                  <a:tabLst>
                    <a:tab pos="9144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all values n  ≥  n</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value of the function f(n) is on or below cg(n).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600"/>
                  </a:spcBef>
                  <a:spcAft>
                    <a:spcPts val="600"/>
                  </a:spcAft>
                  <a:buFont typeface="+mj-lt"/>
                  <a:buAutoNum type="arabicPeriod"/>
                  <a:tabLst>
                    <a:tab pos="50482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When f(n) = O(g(n),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we claim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some constant multiple of g(n) is an asymptotic upper bound on f(n),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with no claim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about how tight an upper bound it 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600"/>
                  </a:spcBef>
                  <a:spcAft>
                    <a:spcPts val="600"/>
                  </a:spcAft>
                  <a:buFont typeface="+mj-lt"/>
                  <a:buAutoNum type="arabicPeriod"/>
                  <a:tabLst>
                    <a:tab pos="50482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Write f(n) = O(g(n)) to indicate that a function f(n) is member of the set O(g(n)).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600"/>
                  </a:spcBef>
                  <a:spcAft>
                    <a:spcPts val="600"/>
                  </a:spcAft>
                  <a:buFont typeface="+mj-lt"/>
                  <a:buAutoNum type="arabicPeriod"/>
                  <a:tabLst>
                    <a:tab pos="50482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O(g(n)) is the set of all functions with a smaller or same order of growth as g(n) (to within a constant multiple, as n goes to infinity).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600"/>
                  </a:spcBef>
                  <a:spcAft>
                    <a:spcPts val="600"/>
                  </a:spcAft>
                  <a:buFont typeface="+mj-lt"/>
                  <a:buAutoNum type="arabicPeriod"/>
                  <a:tabLst>
                    <a:tab pos="50482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f(n) = Ɵ(g(n)) implies that f(n) = O(g(n)).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600"/>
                  </a:spcBef>
                  <a:spcAft>
                    <a:spcPts val="600"/>
                  </a:spcAft>
                  <a:buFont typeface="+mj-lt"/>
                  <a:buAutoNum type="alphaLcPeriod"/>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Written set-theoretically, we have Ɵ(g(n))  </a:t>
                </a:r>
                <a14:m>
                  <m:oMath xmlns:m="http://schemas.openxmlformats.org/officeDocument/2006/math">
                    <m:r>
                      <a:rPr lang="en-US" sz="2000" i="1" u="sng">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O(g(n)).  [note: </a:t>
                </a:r>
                <a14:m>
                  <m:oMath xmlns:m="http://schemas.openxmlformats.org/officeDocument/2006/math">
                    <m:r>
                      <a:rPr lang="en-US" sz="2000" i="1" u="sng"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denotes subset.]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R="0" lvl="1">
                  <a:spcBef>
                    <a:spcPts val="600"/>
                  </a:spcBef>
                  <a:spcAft>
                    <a:spcPts val="600"/>
                  </a:spcAft>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  Ɵ notation is stronger notation than O-notation.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86894" y="601165"/>
                <a:ext cx="9326880" cy="5196294"/>
              </a:xfrm>
              <a:prstGeom prst="rect">
                <a:avLst/>
              </a:prstGeom>
              <a:blipFill>
                <a:blip r:embed="rId2"/>
                <a:stretch>
                  <a:fillRect l="-588" b="-1056"/>
                </a:stretch>
              </a:blipFill>
            </p:spPr>
            <p:txBody>
              <a:bodyPr/>
              <a:lstStyle/>
              <a:p>
                <a:r>
                  <a:rPr lang="en-US">
                    <a:noFill/>
                  </a:rPr>
                  <a:t> </a:t>
                </a:r>
              </a:p>
            </p:txBody>
          </p:sp>
        </mc:Fallback>
      </mc:AlternateContent>
    </p:spTree>
    <p:extLst>
      <p:ext uri="{BB962C8B-B14F-4D97-AF65-F5344CB8AC3E}">
        <p14:creationId xmlns:p14="http://schemas.microsoft.com/office/powerpoint/2010/main" val="288714143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649" y="1490649"/>
            <a:ext cx="9096293" cy="4602222"/>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Example 1.5:</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Prove that 100n + 5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       100n + 5 ≤ 100n + n  (for all n ≥ 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101n ≤ 101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Thus, c = 101 and </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b="1" dirty="0">
                <a:latin typeface="Times New Roman" panose="02020603050405020304" pitchFamily="18" charset="0"/>
                <a:ea typeface="Calibri" panose="020F0502020204030204" pitchFamily="34" charset="0"/>
                <a:cs typeface="Times New Roman" panose="02020603050405020304" pitchFamily="18" charset="0"/>
              </a:rPr>
              <a:t> = 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that the definition gives us many choice for selecting constants c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For example: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100n + 5 ≤  100n + 5n 		(for all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105n  ≤  105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Thus,   c = 105 and </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b="1" dirty="0">
                <a:latin typeface="Times New Roman" panose="02020603050405020304" pitchFamily="18" charset="0"/>
                <a:ea typeface="Calibri" panose="020F0502020204030204" pitchFamily="34" charset="0"/>
                <a:cs typeface="Times New Roman" panose="02020603050405020304" pitchFamily="18" charset="0"/>
              </a:rPr>
              <a:t> =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C7019A3F-9A50-4574-8C0B-A2582F4D079B}"/>
              </a:ext>
            </a:extLst>
          </p:cNvPr>
          <p:cNvSpPr/>
          <p:nvPr/>
        </p:nvSpPr>
        <p:spPr>
          <a:xfrm>
            <a:off x="745130" y="2232561"/>
            <a:ext cx="561156" cy="31750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0BAF266-B29C-4170-BD6F-147D826688E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62347">
            <a:off x="640847" y="2055223"/>
            <a:ext cx="665440" cy="49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5620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4" y="1767071"/>
            <a:ext cx="9191708" cy="283026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Examples 1.6:</a:t>
            </a:r>
          </a:p>
          <a:p>
            <a:pPr marL="504825" marR="0">
              <a:lnSpc>
                <a:spcPct val="107000"/>
              </a:lnSpc>
              <a:spcBef>
                <a:spcPts val="12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O(g(n)) is the set of all functions with a smaller or same order of growth as g(n) (to within a constant multiple, as n goes to infinity).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n ε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100</a:t>
            </a:r>
            <a:r>
              <a:rPr lang="en-US" sz="2200" b="1" dirty="0">
                <a:latin typeface="Times New Roman" panose="02020603050405020304" pitchFamily="18" charset="0"/>
                <a:ea typeface="Calibri" panose="020F0502020204030204" pitchFamily="34" charset="0"/>
                <a:cs typeface="Times New Roman" panose="02020603050405020304" pitchFamily="18" charset="0"/>
              </a:rPr>
              <a:t>n + 5  ε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½ </a:t>
            </a:r>
            <a:r>
              <a:rPr lang="en-US" sz="2200" b="1" dirty="0">
                <a:latin typeface="Times New Roman" panose="02020603050405020304" pitchFamily="18" charset="0"/>
                <a:ea typeface="Calibri" panose="020F0502020204030204" pitchFamily="34" charset="0"/>
                <a:cs typeface="Times New Roman" panose="02020603050405020304" pitchFamily="18" charset="0"/>
              </a:rPr>
              <a:t>n(n-1) ε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On the other hand,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b="1"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0.00001</a:t>
            </a:r>
            <a:r>
              <a:rPr lang="en-US" sz="2200" b="1"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b="1"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200" b="1" dirty="0">
                <a:latin typeface="Times New Roman" panose="02020603050405020304" pitchFamily="18" charset="0"/>
                <a:ea typeface="Calibri" panose="020F0502020204030204" pitchFamily="34" charset="0"/>
                <a:cs typeface="Times New Roman" panose="02020603050405020304" pitchFamily="18" charset="0"/>
              </a:rPr>
              <a:t> + n + 1 ≠ </a:t>
            </a:r>
            <a:r>
              <a:rPr lang="en-US" sz="2200" dirty="0">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65157083-8517-483C-9D7D-C9781A8CB8E7}"/>
              </a:ext>
            </a:extLst>
          </p:cNvPr>
          <p:cNvSpPr/>
          <p:nvPr/>
        </p:nvSpPr>
        <p:spPr>
          <a:xfrm>
            <a:off x="1279434" y="296913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772863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FA1E7C-8F9A-4D23-AE32-95E53EE94346}"/>
              </a:ext>
            </a:extLst>
          </p:cNvPr>
          <p:cNvSpPr txBox="1"/>
          <p:nvPr/>
        </p:nvSpPr>
        <p:spPr>
          <a:xfrm>
            <a:off x="1776549" y="1109653"/>
            <a:ext cx="9274628" cy="1140123"/>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67FA1E7C-8F9A-4D23-AE32-95E53EE94346}"/>
              </a:ext>
            </a:extLst>
          </p:cNvPr>
          <p:cNvSpPr txBox="1"/>
          <p:nvPr/>
        </p:nvSpPr>
        <p:spPr>
          <a:xfrm>
            <a:off x="1776549" y="4311129"/>
            <a:ext cx="9274628" cy="114012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46258" y="1328546"/>
                <a:ext cx="8773696" cy="3936655"/>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An Asymptotic lower bound on a function</a:t>
                </a:r>
                <a:endParaRPr lang="en-US" sz="2600" dirty="0">
                  <a:ea typeface="Calibri" panose="020F0502020204030204" pitchFamily="34" charset="0"/>
                  <a:cs typeface="Times New Roman" panose="02020603050405020304" pitchFamily="18" charset="0"/>
                </a:endParaRPr>
              </a:p>
              <a:p>
                <a:pPr>
                  <a:spcAft>
                    <a:spcPts val="1800"/>
                  </a:spcAft>
                </a:pP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600" dirty="0">
                    <a:solidFill>
                      <a:srgbClr val="0000FF"/>
                    </a:solidFill>
                    <a:ea typeface="Calibri" panose="020F0502020204030204" pitchFamily="34" charset="0"/>
                    <a:cs typeface="Times New Roman" panose="02020603050405020304" pitchFamily="18" charset="0"/>
                  </a:rPr>
                  <a:t>notation (Big-omega of g of n)</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Definition: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 function f(n) is said to be in Ω(g(n)), denoted f(n) </a:t>
                </a:r>
                <a14:m>
                  <m:oMath xmlns:m="http://schemas.openxmlformats.org/officeDocument/2006/math">
                    <m:r>
                      <a:rPr lang="en-US" sz="2400" i="1">
                        <a:solidFill>
                          <a:srgbClr val="0033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Ω(g(n)), </a:t>
                </a:r>
                <a:r>
                  <a:rPr lang="en-US" sz="2400" dirty="0">
                    <a:latin typeface="Times New Roman" panose="02020603050405020304" pitchFamily="18" charset="0"/>
                    <a:ea typeface="Calibri" panose="020F0502020204030204" pitchFamily="34" charset="0"/>
                    <a:cs typeface="Times New Roman" panose="02020603050405020304" pitchFamily="18" charset="0"/>
                  </a:rPr>
                  <a:t>if f(n) is bounded below by some constant multiple of g(n) for all n ≥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for some nonnegative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i.e., </a:t>
                </a:r>
              </a:p>
              <a:p>
                <a:pPr>
                  <a:lnSpc>
                    <a:spcPct val="107000"/>
                  </a:lnSpc>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Ω(g(n)) = { f(n) | there exist positive constants c and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a:t>
                </a:r>
              </a:p>
              <a:p>
                <a:pPr>
                  <a:lnSpc>
                    <a:spcPct val="107000"/>
                  </a:lnSpc>
                  <a:spcAft>
                    <a:spcPts val="800"/>
                  </a:spcAft>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0  ≤  cg(n)  ≤ f(n) for all n  ≥  n</a:t>
                </a:r>
                <a:r>
                  <a:rPr lang="en-US" sz="24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46258" y="1328546"/>
                <a:ext cx="8773696" cy="3936655"/>
              </a:xfrm>
              <a:prstGeom prst="rect">
                <a:avLst/>
              </a:prstGeom>
              <a:blipFill>
                <a:blip r:embed="rId2"/>
                <a:stretch>
                  <a:fillRect l="-1250" t="-1238" r="-2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26836A-6B27-46E3-A14B-E770C744C118}"/>
                  </a:ext>
                </a:extLst>
              </p:cNvPr>
              <p:cNvSpPr/>
              <p:nvPr/>
            </p:nvSpPr>
            <p:spPr>
              <a:xfrm>
                <a:off x="1883968" y="5385934"/>
                <a:ext cx="8498275" cy="96584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Ɵ(g(n)) = { f(n) | </a:t>
                </a:r>
                <a14:m>
                  <m:oMath xmlns:m="http://schemas.openxmlformats.org/officeDocument/2006/math">
                    <m:r>
                      <a:rPr lang="en-US" sz="240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positive constants,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such that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  ≤ c</a:t>
                </a:r>
                <a:r>
                  <a:rPr lang="en-US" sz="2400"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g(n) ≤ f(n)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g(n) </a:t>
                </a:r>
                <a14:m>
                  <m:oMath xmlns:m="http://schemas.openxmlformats.org/officeDocument/2006/math">
                    <m:r>
                      <a:rPr lang="en-US" sz="2400" i="1" dirty="0" smtClean="0">
                        <a:solidFill>
                          <a:srgbClr val="0000FF"/>
                        </a:solidFill>
                        <a:latin typeface="Cambria Math"/>
                        <a:ea typeface="Cambria Math"/>
                        <a:cs typeface="Times New Roman" panose="02020603050405020304" pitchFamily="18" charset="0"/>
                      </a:rPr>
                      <m:t>∀</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n</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D126836A-6B27-46E3-A14B-E770C744C118}"/>
                  </a:ext>
                </a:extLst>
              </p:cNvPr>
              <p:cNvSpPr>
                <a:spLocks noRot="1" noChangeAspect="1" noMove="1" noResize="1" noEditPoints="1" noAdjustHandles="1" noChangeArrowheads="1" noChangeShapeType="1" noTextEdit="1"/>
              </p:cNvSpPr>
              <p:nvPr/>
            </p:nvSpPr>
            <p:spPr>
              <a:xfrm>
                <a:off x="1883968" y="5385934"/>
                <a:ext cx="8498275" cy="965842"/>
              </a:xfrm>
              <a:prstGeom prst="rect">
                <a:avLst/>
              </a:prstGeom>
              <a:blipFill>
                <a:blip r:embed="rId3"/>
                <a:stretch>
                  <a:fillRect l="-1003" t="-4375" b="-12500"/>
                </a:stretch>
              </a:blipFill>
            </p:spPr>
            <p:txBody>
              <a:bodyPr/>
              <a:lstStyle/>
              <a:p>
                <a:r>
                  <a:rPr lang="en-US">
                    <a:noFill/>
                  </a:rPr>
                  <a:t> </a:t>
                </a:r>
              </a:p>
            </p:txBody>
          </p:sp>
        </mc:Fallback>
      </mc:AlternateContent>
    </p:spTree>
    <p:extLst>
      <p:ext uri="{BB962C8B-B14F-4D97-AF65-F5344CB8AC3E}">
        <p14:creationId xmlns:p14="http://schemas.microsoft.com/office/powerpoint/2010/main" val="42159792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1FA1747F-8FF0-4106-B118-91FA0F9CE3E2}"/>
              </a:ext>
            </a:extLst>
          </p:cNvPr>
          <p:cNvSpPr txBox="1"/>
          <p:nvPr/>
        </p:nvSpPr>
        <p:spPr>
          <a:xfrm>
            <a:off x="1510610" y="4990801"/>
            <a:ext cx="9390519" cy="63693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31234" y="936797"/>
            <a:ext cx="9151952" cy="1446550"/>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Figure 1.2. (c). Ω-notation gives a lower bound for a function to within a constant factor.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We write f(n) = Ω(g(n)) if there are positive constants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and c such that to the right of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the value of f(n) always lies on or above cg(n).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 name="Line 70"/>
          <p:cNvCxnSpPr>
            <a:cxnSpLocks noChangeShapeType="1"/>
          </p:cNvCxnSpPr>
          <p:nvPr/>
        </p:nvCxnSpPr>
        <p:spPr bwMode="auto">
          <a:xfrm>
            <a:off x="2990049" y="2582092"/>
            <a:ext cx="15875" cy="22512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 name="Line 71"/>
          <p:cNvCxnSpPr>
            <a:cxnSpLocks noChangeShapeType="1"/>
          </p:cNvCxnSpPr>
          <p:nvPr/>
        </p:nvCxnSpPr>
        <p:spPr bwMode="auto">
          <a:xfrm>
            <a:off x="2990049" y="4842225"/>
            <a:ext cx="4046855" cy="30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5" name="Freeform 4"/>
          <p:cNvSpPr>
            <a:spLocks/>
          </p:cNvSpPr>
          <p:nvPr/>
        </p:nvSpPr>
        <p:spPr bwMode="auto">
          <a:xfrm>
            <a:off x="3005924" y="3537935"/>
            <a:ext cx="3967370" cy="977900"/>
          </a:xfrm>
          <a:custGeom>
            <a:avLst/>
            <a:gdLst>
              <a:gd name="T0" fmla="*/ 0 w 3444"/>
              <a:gd name="T1" fmla="*/ 1428 h 1480"/>
              <a:gd name="T2" fmla="*/ 84 w 3444"/>
              <a:gd name="T3" fmla="*/ 1332 h 1480"/>
              <a:gd name="T4" fmla="*/ 156 w 3444"/>
              <a:gd name="T5" fmla="*/ 1224 h 1480"/>
              <a:gd name="T6" fmla="*/ 192 w 3444"/>
              <a:gd name="T7" fmla="*/ 1152 h 1480"/>
              <a:gd name="T8" fmla="*/ 228 w 3444"/>
              <a:gd name="T9" fmla="*/ 1128 h 1480"/>
              <a:gd name="T10" fmla="*/ 336 w 3444"/>
              <a:gd name="T11" fmla="*/ 1092 h 1480"/>
              <a:gd name="T12" fmla="*/ 372 w 3444"/>
              <a:gd name="T13" fmla="*/ 1128 h 1480"/>
              <a:gd name="T14" fmla="*/ 408 w 3444"/>
              <a:gd name="T15" fmla="*/ 1140 h 1480"/>
              <a:gd name="T16" fmla="*/ 684 w 3444"/>
              <a:gd name="T17" fmla="*/ 1404 h 1480"/>
              <a:gd name="T18" fmla="*/ 864 w 3444"/>
              <a:gd name="T19" fmla="*/ 1428 h 1480"/>
              <a:gd name="T20" fmla="*/ 876 w 3444"/>
              <a:gd name="T21" fmla="*/ 1380 h 1480"/>
              <a:gd name="T22" fmla="*/ 912 w 3444"/>
              <a:gd name="T23" fmla="*/ 1356 h 1480"/>
              <a:gd name="T24" fmla="*/ 948 w 3444"/>
              <a:gd name="T25" fmla="*/ 1248 h 1480"/>
              <a:gd name="T26" fmla="*/ 1020 w 3444"/>
              <a:gd name="T27" fmla="*/ 1176 h 1480"/>
              <a:gd name="T28" fmla="*/ 1152 w 3444"/>
              <a:gd name="T29" fmla="*/ 1068 h 1480"/>
              <a:gd name="T30" fmla="*/ 1176 w 3444"/>
              <a:gd name="T31" fmla="*/ 1032 h 1480"/>
              <a:gd name="T32" fmla="*/ 1284 w 3444"/>
              <a:gd name="T33" fmla="*/ 960 h 1480"/>
              <a:gd name="T34" fmla="*/ 1356 w 3444"/>
              <a:gd name="T35" fmla="*/ 900 h 1480"/>
              <a:gd name="T36" fmla="*/ 1428 w 3444"/>
              <a:gd name="T37" fmla="*/ 828 h 1480"/>
              <a:gd name="T38" fmla="*/ 1488 w 3444"/>
              <a:gd name="T39" fmla="*/ 780 h 1480"/>
              <a:gd name="T40" fmla="*/ 1524 w 3444"/>
              <a:gd name="T41" fmla="*/ 744 h 1480"/>
              <a:gd name="T42" fmla="*/ 1596 w 3444"/>
              <a:gd name="T43" fmla="*/ 696 h 1480"/>
              <a:gd name="T44" fmla="*/ 1620 w 3444"/>
              <a:gd name="T45" fmla="*/ 660 h 1480"/>
              <a:gd name="T46" fmla="*/ 1692 w 3444"/>
              <a:gd name="T47" fmla="*/ 612 h 1480"/>
              <a:gd name="T48" fmla="*/ 1788 w 3444"/>
              <a:gd name="T49" fmla="*/ 516 h 1480"/>
              <a:gd name="T50" fmla="*/ 2064 w 3444"/>
              <a:gd name="T51" fmla="*/ 324 h 1480"/>
              <a:gd name="T52" fmla="*/ 2280 w 3444"/>
              <a:gd name="T53" fmla="*/ 228 h 1480"/>
              <a:gd name="T54" fmla="*/ 2424 w 3444"/>
              <a:gd name="T55" fmla="*/ 156 h 1480"/>
              <a:gd name="T56" fmla="*/ 2724 w 3444"/>
              <a:gd name="T57" fmla="*/ 144 h 1480"/>
              <a:gd name="T58" fmla="*/ 2976 w 3444"/>
              <a:gd name="T59" fmla="*/ 72 h 1480"/>
              <a:gd name="T60" fmla="*/ 3168 w 3444"/>
              <a:gd name="T61" fmla="*/ 60 h 1480"/>
              <a:gd name="T62" fmla="*/ 3444 w 3444"/>
              <a:gd name="T63"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4" h="1480">
                <a:moveTo>
                  <a:pt x="0" y="1428"/>
                </a:moveTo>
                <a:cubicBezTo>
                  <a:pt x="56" y="1344"/>
                  <a:pt x="24" y="1372"/>
                  <a:pt x="84" y="1332"/>
                </a:cubicBezTo>
                <a:cubicBezTo>
                  <a:pt x="108" y="1296"/>
                  <a:pt x="142" y="1265"/>
                  <a:pt x="156" y="1224"/>
                </a:cubicBezTo>
                <a:cubicBezTo>
                  <a:pt x="166" y="1195"/>
                  <a:pt x="169" y="1175"/>
                  <a:pt x="192" y="1152"/>
                </a:cubicBezTo>
                <a:cubicBezTo>
                  <a:pt x="202" y="1142"/>
                  <a:pt x="216" y="1136"/>
                  <a:pt x="228" y="1128"/>
                </a:cubicBezTo>
                <a:cubicBezTo>
                  <a:pt x="266" y="1071"/>
                  <a:pt x="270" y="1076"/>
                  <a:pt x="336" y="1092"/>
                </a:cubicBezTo>
                <a:cubicBezTo>
                  <a:pt x="348" y="1104"/>
                  <a:pt x="358" y="1119"/>
                  <a:pt x="372" y="1128"/>
                </a:cubicBezTo>
                <a:cubicBezTo>
                  <a:pt x="383" y="1135"/>
                  <a:pt x="399" y="1132"/>
                  <a:pt x="408" y="1140"/>
                </a:cubicBezTo>
                <a:cubicBezTo>
                  <a:pt x="498" y="1220"/>
                  <a:pt x="564" y="1364"/>
                  <a:pt x="684" y="1404"/>
                </a:cubicBezTo>
                <a:cubicBezTo>
                  <a:pt x="730" y="1473"/>
                  <a:pt x="719" y="1480"/>
                  <a:pt x="864" y="1428"/>
                </a:cubicBezTo>
                <a:cubicBezTo>
                  <a:pt x="880" y="1422"/>
                  <a:pt x="867" y="1394"/>
                  <a:pt x="876" y="1380"/>
                </a:cubicBezTo>
                <a:cubicBezTo>
                  <a:pt x="884" y="1368"/>
                  <a:pt x="900" y="1364"/>
                  <a:pt x="912" y="1356"/>
                </a:cubicBezTo>
                <a:cubicBezTo>
                  <a:pt x="924" y="1320"/>
                  <a:pt x="936" y="1284"/>
                  <a:pt x="948" y="1248"/>
                </a:cubicBezTo>
                <a:cubicBezTo>
                  <a:pt x="959" y="1216"/>
                  <a:pt x="996" y="1200"/>
                  <a:pt x="1020" y="1176"/>
                </a:cubicBezTo>
                <a:cubicBezTo>
                  <a:pt x="1061" y="1135"/>
                  <a:pt x="1111" y="1109"/>
                  <a:pt x="1152" y="1068"/>
                </a:cubicBezTo>
                <a:cubicBezTo>
                  <a:pt x="1162" y="1058"/>
                  <a:pt x="1165" y="1041"/>
                  <a:pt x="1176" y="1032"/>
                </a:cubicBezTo>
                <a:cubicBezTo>
                  <a:pt x="1209" y="1004"/>
                  <a:pt x="1253" y="991"/>
                  <a:pt x="1284" y="960"/>
                </a:cubicBezTo>
                <a:cubicBezTo>
                  <a:pt x="1306" y="938"/>
                  <a:pt x="1334" y="922"/>
                  <a:pt x="1356" y="900"/>
                </a:cubicBezTo>
                <a:cubicBezTo>
                  <a:pt x="1445" y="811"/>
                  <a:pt x="1343" y="885"/>
                  <a:pt x="1428" y="828"/>
                </a:cubicBezTo>
                <a:cubicBezTo>
                  <a:pt x="1482" y="747"/>
                  <a:pt x="1418" y="826"/>
                  <a:pt x="1488" y="780"/>
                </a:cubicBezTo>
                <a:cubicBezTo>
                  <a:pt x="1502" y="771"/>
                  <a:pt x="1511" y="754"/>
                  <a:pt x="1524" y="744"/>
                </a:cubicBezTo>
                <a:cubicBezTo>
                  <a:pt x="1547" y="726"/>
                  <a:pt x="1596" y="696"/>
                  <a:pt x="1596" y="696"/>
                </a:cubicBezTo>
                <a:cubicBezTo>
                  <a:pt x="1604" y="684"/>
                  <a:pt x="1609" y="669"/>
                  <a:pt x="1620" y="660"/>
                </a:cubicBezTo>
                <a:cubicBezTo>
                  <a:pt x="1642" y="641"/>
                  <a:pt x="1692" y="612"/>
                  <a:pt x="1692" y="612"/>
                </a:cubicBezTo>
                <a:cubicBezTo>
                  <a:pt x="1719" y="571"/>
                  <a:pt x="1753" y="551"/>
                  <a:pt x="1788" y="516"/>
                </a:cubicBezTo>
                <a:cubicBezTo>
                  <a:pt x="1819" y="393"/>
                  <a:pt x="1959" y="363"/>
                  <a:pt x="2064" y="324"/>
                </a:cubicBezTo>
                <a:cubicBezTo>
                  <a:pt x="2136" y="297"/>
                  <a:pt x="2213" y="265"/>
                  <a:pt x="2280" y="228"/>
                </a:cubicBezTo>
                <a:cubicBezTo>
                  <a:pt x="2420" y="150"/>
                  <a:pt x="2284" y="203"/>
                  <a:pt x="2424" y="156"/>
                </a:cubicBezTo>
                <a:cubicBezTo>
                  <a:pt x="2519" y="124"/>
                  <a:pt x="2624" y="148"/>
                  <a:pt x="2724" y="144"/>
                </a:cubicBezTo>
                <a:cubicBezTo>
                  <a:pt x="2808" y="116"/>
                  <a:pt x="2892" y="100"/>
                  <a:pt x="2976" y="72"/>
                </a:cubicBezTo>
                <a:cubicBezTo>
                  <a:pt x="3037" y="52"/>
                  <a:pt x="3104" y="64"/>
                  <a:pt x="3168" y="60"/>
                </a:cubicBezTo>
                <a:cubicBezTo>
                  <a:pt x="3258" y="37"/>
                  <a:pt x="3350" y="0"/>
                  <a:pt x="3444" y="0"/>
                </a:cubicBezTo>
              </a:path>
            </a:pathLst>
          </a:cu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Freeform 5"/>
          <p:cNvSpPr>
            <a:spLocks/>
          </p:cNvSpPr>
          <p:nvPr/>
        </p:nvSpPr>
        <p:spPr bwMode="auto">
          <a:xfrm>
            <a:off x="2966499" y="3970638"/>
            <a:ext cx="4046220" cy="541020"/>
          </a:xfrm>
          <a:custGeom>
            <a:avLst/>
            <a:gdLst>
              <a:gd name="T0" fmla="*/ 0 w 3672"/>
              <a:gd name="T1" fmla="*/ 800 h 800"/>
              <a:gd name="T2" fmla="*/ 396 w 3672"/>
              <a:gd name="T3" fmla="*/ 764 h 800"/>
              <a:gd name="T4" fmla="*/ 468 w 3672"/>
              <a:gd name="T5" fmla="*/ 740 h 800"/>
              <a:gd name="T6" fmla="*/ 504 w 3672"/>
              <a:gd name="T7" fmla="*/ 716 h 800"/>
              <a:gd name="T8" fmla="*/ 768 w 3672"/>
              <a:gd name="T9" fmla="*/ 644 h 800"/>
              <a:gd name="T10" fmla="*/ 1032 w 3672"/>
              <a:gd name="T11" fmla="*/ 560 h 800"/>
              <a:gd name="T12" fmla="*/ 1188 w 3672"/>
              <a:gd name="T13" fmla="*/ 500 h 800"/>
              <a:gd name="T14" fmla="*/ 1284 w 3672"/>
              <a:gd name="T15" fmla="*/ 452 h 800"/>
              <a:gd name="T16" fmla="*/ 1392 w 3672"/>
              <a:gd name="T17" fmla="*/ 416 h 800"/>
              <a:gd name="T18" fmla="*/ 1500 w 3672"/>
              <a:gd name="T19" fmla="*/ 368 h 800"/>
              <a:gd name="T20" fmla="*/ 1668 w 3672"/>
              <a:gd name="T21" fmla="*/ 284 h 800"/>
              <a:gd name="T22" fmla="*/ 1824 w 3672"/>
              <a:gd name="T23" fmla="*/ 224 h 800"/>
              <a:gd name="T24" fmla="*/ 1920 w 3672"/>
              <a:gd name="T25" fmla="*/ 200 h 800"/>
              <a:gd name="T26" fmla="*/ 1968 w 3672"/>
              <a:gd name="T27" fmla="*/ 188 h 800"/>
              <a:gd name="T28" fmla="*/ 2388 w 3672"/>
              <a:gd name="T29" fmla="*/ 92 h 800"/>
              <a:gd name="T30" fmla="*/ 3672 w 3672"/>
              <a:gd name="T31" fmla="*/ 8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2" h="800">
                <a:moveTo>
                  <a:pt x="0" y="800"/>
                </a:moveTo>
                <a:cubicBezTo>
                  <a:pt x="175" y="742"/>
                  <a:pt x="47" y="777"/>
                  <a:pt x="396" y="764"/>
                </a:cubicBezTo>
                <a:cubicBezTo>
                  <a:pt x="420" y="756"/>
                  <a:pt x="447" y="754"/>
                  <a:pt x="468" y="740"/>
                </a:cubicBezTo>
                <a:cubicBezTo>
                  <a:pt x="480" y="732"/>
                  <a:pt x="491" y="722"/>
                  <a:pt x="504" y="716"/>
                </a:cubicBezTo>
                <a:cubicBezTo>
                  <a:pt x="585" y="680"/>
                  <a:pt x="682" y="661"/>
                  <a:pt x="768" y="644"/>
                </a:cubicBezTo>
                <a:cubicBezTo>
                  <a:pt x="839" y="596"/>
                  <a:pt x="948" y="581"/>
                  <a:pt x="1032" y="560"/>
                </a:cubicBezTo>
                <a:cubicBezTo>
                  <a:pt x="1083" y="526"/>
                  <a:pt x="1133" y="527"/>
                  <a:pt x="1188" y="500"/>
                </a:cubicBezTo>
                <a:cubicBezTo>
                  <a:pt x="1220" y="484"/>
                  <a:pt x="1252" y="468"/>
                  <a:pt x="1284" y="452"/>
                </a:cubicBezTo>
                <a:cubicBezTo>
                  <a:pt x="1318" y="435"/>
                  <a:pt x="1360" y="437"/>
                  <a:pt x="1392" y="416"/>
                </a:cubicBezTo>
                <a:cubicBezTo>
                  <a:pt x="1425" y="394"/>
                  <a:pt x="1467" y="390"/>
                  <a:pt x="1500" y="368"/>
                </a:cubicBezTo>
                <a:cubicBezTo>
                  <a:pt x="1545" y="338"/>
                  <a:pt x="1622" y="299"/>
                  <a:pt x="1668" y="284"/>
                </a:cubicBezTo>
                <a:cubicBezTo>
                  <a:pt x="1720" y="267"/>
                  <a:pt x="1771" y="238"/>
                  <a:pt x="1824" y="224"/>
                </a:cubicBezTo>
                <a:cubicBezTo>
                  <a:pt x="1856" y="215"/>
                  <a:pt x="1888" y="208"/>
                  <a:pt x="1920" y="200"/>
                </a:cubicBezTo>
                <a:cubicBezTo>
                  <a:pt x="1936" y="196"/>
                  <a:pt x="1968" y="188"/>
                  <a:pt x="1968" y="188"/>
                </a:cubicBezTo>
                <a:cubicBezTo>
                  <a:pt x="2054" y="131"/>
                  <a:pt x="2277" y="114"/>
                  <a:pt x="2388" y="92"/>
                </a:cubicBezTo>
                <a:cubicBezTo>
                  <a:pt x="2848" y="0"/>
                  <a:pt x="2428" y="80"/>
                  <a:pt x="3672" y="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7" name="Line 74"/>
          <p:cNvCxnSpPr>
            <a:cxnSpLocks noChangeShapeType="1"/>
          </p:cNvCxnSpPr>
          <p:nvPr/>
        </p:nvCxnSpPr>
        <p:spPr bwMode="auto">
          <a:xfrm>
            <a:off x="4144617" y="4193256"/>
            <a:ext cx="0" cy="8001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 name="AutoShape 96"/>
          <p:cNvCxnSpPr>
            <a:cxnSpLocks noChangeShapeType="1"/>
          </p:cNvCxnSpPr>
          <p:nvPr/>
        </p:nvCxnSpPr>
        <p:spPr bwMode="auto">
          <a:xfrm rot="10800000">
            <a:off x="7123039" y="4088748"/>
            <a:ext cx="403860" cy="152400"/>
          </a:xfrm>
          <a:prstGeom prst="curvedConnector3">
            <a:avLst>
              <a:gd name="adj1" fmla="val 49940"/>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 name="Rectangle 7"/>
          <p:cNvSpPr>
            <a:spLocks noChangeArrowheads="1"/>
          </p:cNvSpPr>
          <p:nvPr/>
        </p:nvSpPr>
        <p:spPr bwMode="auto">
          <a:xfrm>
            <a:off x="0" y="7532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8"/>
          <p:cNvSpPr>
            <a:spLocks noChangeArrowheads="1"/>
          </p:cNvSpPr>
          <p:nvPr/>
        </p:nvSpPr>
        <p:spPr bwMode="auto">
          <a:xfrm>
            <a:off x="0" y="12104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2582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p:nvPr/>
        </p:nvSpPr>
        <p:spPr>
          <a:xfrm>
            <a:off x="7358976" y="4164948"/>
            <a:ext cx="712054" cy="400110"/>
          </a:xfrm>
          <a:prstGeom prst="rect">
            <a:avLst/>
          </a:prstGeom>
        </p:spPr>
        <p:txBody>
          <a:bodyPr wrap="none">
            <a:spAutoFit/>
          </a:bodyPr>
          <a:lstStyle/>
          <a:p>
            <a:r>
              <a:rPr lang="en-US" altLang="en-US" sz="2000" b="1" dirty="0">
                <a:latin typeface="Calibri" panose="020F0502020204030204" pitchFamily="34" charset="0"/>
                <a:ea typeface="Calibri" panose="020F0502020204030204" pitchFamily="34" charset="0"/>
                <a:cs typeface="Times New Roman" panose="02020603050405020304" pitchFamily="18" charset="0"/>
              </a:rPr>
              <a:t>cg(n)</a:t>
            </a:r>
            <a:endParaRPr lang="en-US" sz="2000" dirty="0"/>
          </a:p>
        </p:txBody>
      </p:sp>
      <p:sp>
        <p:nvSpPr>
          <p:cNvPr id="15" name="Rectangle 14"/>
          <p:cNvSpPr/>
          <p:nvPr/>
        </p:nvSpPr>
        <p:spPr>
          <a:xfrm>
            <a:off x="4896441" y="4003703"/>
            <a:ext cx="1199559" cy="369332"/>
          </a:xfrm>
          <a:prstGeom prst="rect">
            <a:avLst/>
          </a:prstGeom>
        </p:spPr>
        <p:txBody>
          <a:bodyPr wrap="none">
            <a:spAutoFit/>
          </a:bodyPr>
          <a:lstStyle/>
          <a:p>
            <a:pPr lvl="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asymptote</a:t>
            </a:r>
            <a:endParaRPr lang="en-US" altLang="en-US" sz="1000" dirty="0"/>
          </a:p>
        </p:txBody>
      </p:sp>
      <p:sp>
        <p:nvSpPr>
          <p:cNvPr id="16" name="Rectangle 15"/>
          <p:cNvSpPr/>
          <p:nvPr/>
        </p:nvSpPr>
        <p:spPr>
          <a:xfrm>
            <a:off x="6596573" y="3039292"/>
            <a:ext cx="758384" cy="400110"/>
          </a:xfrm>
          <a:prstGeom prst="rect">
            <a:avLst/>
          </a:prstGeom>
        </p:spPr>
        <p:txBody>
          <a:bodyPr wrap="square">
            <a:spAutoFit/>
          </a:bodyPr>
          <a:lstStyle/>
          <a:p>
            <a:r>
              <a:rPr lang="en-US" altLang="en-US" sz="2000" b="1" dirty="0">
                <a:latin typeface="Calibri" panose="020F0502020204030204" pitchFamily="34" charset="0"/>
                <a:ea typeface="Calibri" panose="020F0502020204030204" pitchFamily="34" charset="0"/>
                <a:cs typeface="Times New Roman" panose="02020603050405020304" pitchFamily="18" charset="0"/>
              </a:rPr>
              <a:t>f(n)</a:t>
            </a:r>
            <a:endParaRPr lang="en-US" sz="2000" dirty="0"/>
          </a:p>
        </p:txBody>
      </p:sp>
      <p:sp>
        <p:nvSpPr>
          <p:cNvPr id="19" name="Rectangle 18"/>
          <p:cNvSpPr/>
          <p:nvPr/>
        </p:nvSpPr>
        <p:spPr>
          <a:xfrm>
            <a:off x="3898540" y="4985819"/>
            <a:ext cx="2589724" cy="430887"/>
          </a:xfrm>
          <a:prstGeom prst="rect">
            <a:avLst/>
          </a:prstGeom>
        </p:spPr>
        <p:txBody>
          <a:bodyPr wrap="square">
            <a:spAutoFit/>
          </a:bodyPr>
          <a:lstStyle/>
          <a:p>
            <a:r>
              <a:rPr lang="en-US" sz="2200" b="1" dirty="0">
                <a:latin typeface="Calibri" panose="020F0502020204030204" pitchFamily="34" charset="0"/>
                <a:ea typeface="Calibri" panose="020F0502020204030204" pitchFamily="34" charset="0"/>
                <a:cs typeface="Times New Roman" panose="02020603050405020304" pitchFamily="18" charset="0"/>
              </a:rPr>
              <a:t> n</a:t>
            </a:r>
            <a:r>
              <a:rPr lang="en-US" sz="2200" b="1" baseline="-25000" dirty="0">
                <a:latin typeface="Calibri" panose="020F0502020204030204" pitchFamily="34" charset="0"/>
                <a:ea typeface="Calibri" panose="020F0502020204030204" pitchFamily="34" charset="0"/>
                <a:cs typeface="Times New Roman" panose="02020603050405020304" pitchFamily="18" charset="0"/>
              </a:rPr>
              <a:t>0</a:t>
            </a:r>
            <a:r>
              <a:rPr lang="en-US" sz="2200" b="1" dirty="0">
                <a:latin typeface="Calibri" panose="020F0502020204030204" pitchFamily="34" charset="0"/>
                <a:ea typeface="Calibri" panose="020F0502020204030204" pitchFamily="34" charset="0"/>
                <a:cs typeface="Times New Roman" panose="02020603050405020304" pitchFamily="18" charset="0"/>
              </a:rPr>
              <a:t>     f(n) = Ω(g(n))</a:t>
            </a:r>
            <a:endParaRPr lang="en-US" sz="2200" dirty="0"/>
          </a:p>
        </p:txBody>
      </p:sp>
      <mc:AlternateContent xmlns:mc="http://schemas.openxmlformats.org/markup-compatibility/2006" xmlns:a14="http://schemas.microsoft.com/office/drawing/2010/main">
        <mc:Choice Requires="a14">
          <p:sp>
            <p:nvSpPr>
              <p:cNvPr id="20" name="Rectangle 19"/>
              <p:cNvSpPr/>
              <p:nvPr/>
            </p:nvSpPr>
            <p:spPr>
              <a:xfrm>
                <a:off x="1680774" y="5536482"/>
                <a:ext cx="8863054" cy="769441"/>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If f(n)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200" b="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Ω(g(n)), we say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 is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omega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of g(n).</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say that “Ω” puts an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asymptotic lower bound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on a complexity function.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1680774" y="5536482"/>
                <a:ext cx="8863054" cy="769441"/>
              </a:xfrm>
              <a:prstGeom prst="rect">
                <a:avLst/>
              </a:prstGeom>
              <a:blipFill>
                <a:blip r:embed="rId2"/>
                <a:stretch>
                  <a:fillRect l="-894" t="-6349" b="-15079"/>
                </a:stretch>
              </a:blipFill>
            </p:spPr>
            <p:txBody>
              <a:bodyPr/>
              <a:lstStyle/>
              <a:p>
                <a:r>
                  <a:rPr lang="en-US">
                    <a:noFill/>
                  </a:rPr>
                  <a:t> </a:t>
                </a:r>
              </a:p>
            </p:txBody>
          </p:sp>
        </mc:Fallback>
      </mc:AlternateContent>
      <p:sp>
        <p:nvSpPr>
          <p:cNvPr id="17" name="Thought Bubble: Cloud 16">
            <a:extLst>
              <a:ext uri="{FF2B5EF4-FFF2-40B4-BE49-F238E27FC236}">
                <a16:creationId xmlns:a16="http://schemas.microsoft.com/office/drawing/2014/main" id="{7B8DB846-4E82-4E7F-BE5B-0E74FA7AEB1C}"/>
              </a:ext>
            </a:extLst>
          </p:cNvPr>
          <p:cNvSpPr/>
          <p:nvPr/>
        </p:nvSpPr>
        <p:spPr>
          <a:xfrm>
            <a:off x="1013269" y="3324871"/>
            <a:ext cx="562414" cy="37013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17" descr="Image result for smiley face images">
            <a:extLst>
              <a:ext uri="{FF2B5EF4-FFF2-40B4-BE49-F238E27FC236}">
                <a16:creationId xmlns:a16="http://schemas.microsoft.com/office/drawing/2014/main" id="{0895C17C-AAF1-41E6-A0B7-28AF319D09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05317">
            <a:off x="915826" y="3192255"/>
            <a:ext cx="659857"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583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223841"/>
            <a:ext cx="9088341" cy="6380208"/>
          </a:xfrm>
          <a:prstGeom prst="rect">
            <a:avLst/>
          </a:prstGeom>
        </p:spPr>
        <p:txBody>
          <a:bodyPr wrap="square">
            <a:spAutoFit/>
          </a:bodyPr>
          <a:lstStyle/>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Ω-notation describes a lower bound,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mj-lt"/>
              <a:buAutoNum type="alphaLcPeriod"/>
              <a:tabLst>
                <a:tab pos="10287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For all values n  ≥  n</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the value of f(n) is on or above cg(n).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1000"/>
              </a:spcAft>
              <a:buFont typeface="+mj-lt"/>
              <a:buAutoNum type="alphaLcPeriod"/>
              <a:tabLst>
                <a:tab pos="10287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When we use Ω-notation to bound the best-case running time of an algorithm, by implication we also bound the running time of the algorithm on arbitrary inputs as well.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15000"/>
              </a:lnSpc>
              <a:spcBef>
                <a:spcPts val="0"/>
              </a:spcBef>
              <a:spcAft>
                <a:spcPts val="1000"/>
              </a:spcAft>
              <a:buFont typeface="+mj-lt"/>
              <a:buAutoNum type="romanLcPeriod"/>
              <a:tabLst>
                <a:tab pos="14859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For example,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13716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best-case running time of insertion sort is Ω(n), which implies that the running time of insertion sort is Ω(n).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1313" marR="0" lvl="0" indent="-341313">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2.   Ω(g(n)) stands for the set of all functions with a </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larger or same</a:t>
            </a:r>
            <a:r>
              <a:rPr lang="en-US" sz="2000" dirty="0">
                <a:latin typeface="Times New Roman" panose="02020603050405020304" pitchFamily="18" charset="0"/>
                <a:ea typeface="Calibri" panose="020F0502020204030204" pitchFamily="34" charset="0"/>
                <a:cs typeface="Times New Roman" panose="02020603050405020304" pitchFamily="18" charset="0"/>
              </a:rPr>
              <a:t> order of growth as g(n) (to within a constant multiple, as n goes to infinity).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3.   The running time of insertion sort therefore falls between Ω(n) and O(n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since it falls anywhere between a linear function of n and a quadratic function of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4.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59189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0505" y="1384731"/>
            <a:ext cx="8603312" cy="4320157"/>
          </a:xfrm>
          <a:prstGeom prst="rect">
            <a:avLst/>
          </a:prstGeom>
        </p:spPr>
        <p:txBody>
          <a:bodyPr wrap="square">
            <a:spAutoFit/>
          </a:bodyPr>
          <a:lstStyle/>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4.   These bounds are asymptotically as tight as possible: for instance, the running time of insertion sort is </a:t>
            </a:r>
            <a:r>
              <a:rPr lang="en-US" sz="2000" dirty="0">
                <a:solidFill>
                  <a:srgbClr val="4601CF"/>
                </a:solidFill>
                <a:latin typeface="Times New Roman" panose="02020603050405020304" pitchFamily="18" charset="0"/>
                <a:ea typeface="Calibri" panose="020F0502020204030204" pitchFamily="34" charset="0"/>
                <a:cs typeface="Times New Roman" panose="02020603050405020304" pitchFamily="18" charset="0"/>
              </a:rPr>
              <a:t>not</a:t>
            </a:r>
            <a:r>
              <a:rPr lang="en-US" sz="2000" dirty="0">
                <a:latin typeface="Times New Roman" panose="02020603050405020304" pitchFamily="18" charset="0"/>
                <a:ea typeface="Calibri" panose="020F0502020204030204" pitchFamily="34" charset="0"/>
                <a:cs typeface="Times New Roman" panose="02020603050405020304" pitchFamily="18" charset="0"/>
              </a:rPr>
              <a:t> Ω(n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since there exist an input for which insertion sort runs in Ɵ(n) time (e.g., when the input is already sorted).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5.   It is not contradictory to say that the </a:t>
            </a:r>
            <a:r>
              <a:rPr lang="en-US" sz="2000" dirty="0">
                <a:solidFill>
                  <a:srgbClr val="4601CF"/>
                </a:solidFill>
                <a:latin typeface="Times New Roman" panose="02020603050405020304" pitchFamily="18" charset="0"/>
                <a:ea typeface="Calibri" panose="020F0502020204030204" pitchFamily="34" charset="0"/>
                <a:cs typeface="Times New Roman" panose="02020603050405020304" pitchFamily="18" charset="0"/>
              </a:rPr>
              <a:t>worst-case</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running time</a:t>
            </a:r>
            <a:r>
              <a:rPr lang="en-US" sz="2000" dirty="0">
                <a:latin typeface="Times New Roman" panose="02020603050405020304" pitchFamily="18" charset="0"/>
                <a:ea typeface="Calibri" panose="020F0502020204030204" pitchFamily="34" charset="0"/>
                <a:cs typeface="Times New Roman" panose="02020603050405020304" pitchFamily="18" charset="0"/>
              </a:rPr>
              <a:t> of insertion sort is Ω(n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since there exists an input that cause the algorithm to take Ω(n</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time.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15000"/>
              </a:lnSpc>
              <a:spcBef>
                <a:spcPts val="0"/>
              </a:spcBef>
              <a:spcAft>
                <a:spcPts val="1000"/>
              </a:spcAft>
              <a:tabLst>
                <a:tab pos="619125"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6.   When we say that the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running time</a:t>
            </a:r>
            <a:r>
              <a:rPr lang="en-US" sz="2000" dirty="0">
                <a:latin typeface="Times New Roman" panose="02020603050405020304" pitchFamily="18" charset="0"/>
                <a:ea typeface="Calibri" panose="020F0502020204030204" pitchFamily="34" charset="0"/>
                <a:cs typeface="Times New Roman" panose="02020603050405020304" pitchFamily="18" charset="0"/>
              </a:rPr>
              <a:t> (no modifier) of an algorithm is Ω(g(n)), we mean that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no matter what particular input of size n is chosen for each value of n</a:t>
            </a:r>
            <a:r>
              <a:rPr lang="en-US" sz="2000" dirty="0">
                <a:latin typeface="Times New Roman" panose="02020603050405020304" pitchFamily="18" charset="0"/>
                <a:ea typeface="Calibri" panose="020F0502020204030204" pitchFamily="34" charset="0"/>
                <a:cs typeface="Times New Roman" panose="02020603050405020304" pitchFamily="18" charset="0"/>
              </a:rPr>
              <a:t>, the running time on that input is at least a constant time g(n), for sufficiently large n.</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5789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70A887-CE52-431C-B8B5-3471E0EDC9D7}"/>
              </a:ext>
            </a:extLst>
          </p:cNvPr>
          <p:cNvSpPr txBox="1"/>
          <p:nvPr/>
        </p:nvSpPr>
        <p:spPr>
          <a:xfrm>
            <a:off x="1088571" y="1924981"/>
            <a:ext cx="9344297" cy="13929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02797" y="1487154"/>
            <a:ext cx="9144000" cy="406765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1.7: </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Prove that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Ω(n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  	             0  ≤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for all n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That is we can select c = 1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Calibri" panose="020F0502020204030204" pitchFamily="34"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Example 1.8:</a:t>
            </a:r>
          </a:p>
          <a:p>
            <a:pPr marL="504825"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Ω(g(n)) stands for the set of all functions with a larger or same order of growth as g(n) (to within a constant multiple, as n goes to infinity).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b="1" dirty="0">
                <a:latin typeface="Times New Roman" panose="02020603050405020304" pitchFamily="18" charset="0"/>
                <a:ea typeface="Calibri" panose="020F0502020204030204" pitchFamily="34" charset="0"/>
                <a:cs typeface="Times New Roman" panose="02020603050405020304" pitchFamily="18" charset="0"/>
              </a:rPr>
              <a:t> ε Ω</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½ </a:t>
            </a:r>
            <a:r>
              <a:rPr lang="en-US" sz="2200" b="1" dirty="0">
                <a:latin typeface="Times New Roman" panose="02020603050405020304" pitchFamily="18" charset="0"/>
                <a:ea typeface="Calibri" panose="020F0502020204030204" pitchFamily="34" charset="0"/>
                <a:cs typeface="Times New Roman" panose="02020603050405020304" pitchFamily="18" charset="0"/>
              </a:rPr>
              <a:t>n(n-1) ε Ω</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But 100n + 5</a:t>
            </a:r>
            <a:r>
              <a:rPr lang="en-US" sz="2200" b="1" dirty="0">
                <a:latin typeface="Times New Roman" panose="02020603050405020304" pitchFamily="18" charset="0"/>
                <a:ea typeface="Calibri" panose="020F0502020204030204" pitchFamily="34" charset="0"/>
                <a:cs typeface="Times New Roman" panose="02020603050405020304" pitchFamily="18" charset="0"/>
              </a:rPr>
              <a:t> ≠ Ω</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848B3679-3FA2-4AC8-A2D6-AD248800F1EA}"/>
              </a:ext>
            </a:extLst>
          </p:cNvPr>
          <p:cNvSpPr/>
          <p:nvPr/>
        </p:nvSpPr>
        <p:spPr>
          <a:xfrm>
            <a:off x="3695509" y="1032723"/>
            <a:ext cx="580400" cy="318433"/>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DA25BDCE-9411-4718-9C1D-DBD6727AD59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10881">
            <a:off x="3591224" y="823851"/>
            <a:ext cx="770111" cy="52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98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FE115D-0A34-42E5-817A-03C7EBA86991}"/>
              </a:ext>
            </a:extLst>
          </p:cNvPr>
          <p:cNvSpPr txBox="1"/>
          <p:nvPr/>
        </p:nvSpPr>
        <p:spPr>
          <a:xfrm>
            <a:off x="1833525" y="2230717"/>
            <a:ext cx="9274628" cy="114012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10747" y="1285465"/>
            <a:ext cx="9151951" cy="4631909"/>
          </a:xfrm>
          <a:prstGeom prst="rect">
            <a:avLst/>
          </a:prstGeom>
        </p:spPr>
        <p:txBody>
          <a:bodyPr wrap="square">
            <a:spAutoFit/>
          </a:bodyPr>
          <a:lstStyle/>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33CC"/>
                </a:solidFill>
                <a:ea typeface="Calibri" panose="020F0502020204030204" pitchFamily="34" charset="0"/>
                <a:cs typeface="Times New Roman" panose="02020603050405020304" pitchFamily="18" charset="0"/>
              </a:rPr>
              <a:t>Theorem 1.2:</a:t>
            </a:r>
            <a:endParaRPr lang="en-US" sz="2400" dirty="0">
              <a:ea typeface="Calibri" panose="020F0502020204030204" pitchFamily="34" charset="0"/>
              <a:cs typeface="Times New Roman" panose="02020603050405020304" pitchFamily="18" charset="0"/>
            </a:endParaRPr>
          </a:p>
          <a:p>
            <a:pPr marL="504825" marR="0">
              <a:lnSpc>
                <a:spcPct val="107000"/>
              </a:lnSpc>
              <a:spcBef>
                <a:spcPts val="1200"/>
              </a:spcBef>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For any two functions f(n) and g(n), we have f(n) =  Ɵ(g(n)) if, and only if f(n) = O(g(n)) and f(n) = Ω(g(n)).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lnSpc>
                <a:spcPct val="107000"/>
              </a:lnSpc>
              <a:spcBef>
                <a:spcPts val="1200"/>
              </a:spcBef>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Proof: Followed by their definitions.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400" dirty="0">
                <a:ea typeface="Calibri" panose="020F0502020204030204" pitchFamily="34" charset="0"/>
                <a:cs typeface="Times New Roman" panose="02020603050405020304" pitchFamily="18" charset="0"/>
              </a:rPr>
              <a:t>Example 1.9: </a:t>
            </a:r>
          </a:p>
          <a:p>
            <a:pPr marL="461963">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Our proof that an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bn</a:t>
            </a:r>
            <a:r>
              <a:rPr lang="en-US" sz="2200" dirty="0">
                <a:latin typeface="Times New Roman" panose="02020603050405020304" pitchFamily="18" charset="0"/>
                <a:ea typeface="Calibri" panose="020F0502020204030204" pitchFamily="34" charset="0"/>
                <a:cs typeface="Times New Roman" panose="02020603050405020304" pitchFamily="18" charset="0"/>
              </a:rPr>
              <a:t> + c = Ɵ(n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for a</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ny</a:t>
            </a:r>
            <a:r>
              <a:rPr lang="en-US" sz="2200" dirty="0">
                <a:latin typeface="Times New Roman" panose="02020603050405020304" pitchFamily="18" charset="0"/>
                <a:ea typeface="Calibri" panose="020F0502020204030204" pitchFamily="34" charset="0"/>
                <a:cs typeface="Times New Roman" panose="02020603050405020304" pitchFamily="18" charset="0"/>
              </a:rPr>
              <a:t> constant a, b and c, where a &gt; 0, immediately implies that an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bn</a:t>
            </a:r>
            <a:r>
              <a:rPr lang="en-US" sz="2200" dirty="0">
                <a:latin typeface="Times New Roman" panose="02020603050405020304" pitchFamily="18" charset="0"/>
                <a:ea typeface="Calibri" panose="020F0502020204030204" pitchFamily="34" charset="0"/>
                <a:cs typeface="Times New Roman" panose="02020603050405020304" pitchFamily="18" charset="0"/>
              </a:rPr>
              <a:t> + c = Ω(n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an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bn</a:t>
            </a:r>
            <a:r>
              <a:rPr lang="en-US" sz="2200" dirty="0">
                <a:latin typeface="Times New Roman" panose="02020603050405020304" pitchFamily="18" charset="0"/>
                <a:ea typeface="Calibri" panose="020F0502020204030204" pitchFamily="34" charset="0"/>
                <a:cs typeface="Times New Roman" panose="02020603050405020304" pitchFamily="18" charset="0"/>
              </a:rPr>
              <a:t> + c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837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1227" y="1102532"/>
            <a:ext cx="10254344" cy="769812"/>
          </a:xfrm>
          <a:prstGeom prst="rect">
            <a:avLst/>
          </a:prstGeom>
          <a:solidFill>
            <a:srgbClr val="FFFF00"/>
          </a:solidFill>
        </p:spPr>
        <p:txBody>
          <a:bodyPr wrap="square" rtlCol="0">
            <a:spAutoFit/>
          </a:bodyPr>
          <a:lstStyle/>
          <a:p>
            <a:endParaRPr lang="en-US" dirty="0">
              <a:solidFill>
                <a:srgbClr val="0000FF"/>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920239" y="1309512"/>
                <a:ext cx="8908868" cy="515525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where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is a finite set of states, </a:t>
                </a:r>
              </a:p>
              <a:p>
                <a:pPr marL="919163" lvl="1" indent="-461963">
                  <a:buFont typeface="Arial" panose="020B0604020202020204" pitchFamily="34" charset="0"/>
                  <a:buChar char="•"/>
                </a:pP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an alphabet containing the blank symbol B,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partial function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if, and only if, for the pair (s, x),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(s, x) = (s’, x’, d).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undefined for the pair (s, x), then the Turing machine T will halt.</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 x, s’, x’, d) means that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Turing machine T enters the state s’,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writes the symbol x’ in the current cell, erasing x, and </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moves right one cell if d = R or moves left one cell if d = L.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920239" y="1309512"/>
                <a:ext cx="8908868" cy="5155257"/>
              </a:xfrm>
              <a:prstGeom prst="rect">
                <a:avLst/>
              </a:prstGeom>
              <a:blipFill>
                <a:blip r:embed="rId2"/>
                <a:stretch>
                  <a:fillRect l="-1232" t="-947" r="-1437" b="-189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FBEBAF0-629C-43BB-8604-0E4E7C1089DE}"/>
              </a:ext>
            </a:extLst>
          </p:cNvPr>
          <p:cNvSpPr txBox="1"/>
          <p:nvPr/>
        </p:nvSpPr>
        <p:spPr>
          <a:xfrm>
            <a:off x="1824445" y="60281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28466432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3154" y="661852"/>
            <a:ext cx="8525692" cy="5924699"/>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Insertion Sort </a:t>
            </a:r>
          </a:p>
          <a:p>
            <a:r>
              <a:rPr lang="en-US" sz="2400" dirty="0">
                <a:ea typeface="Calibri" panose="020F0502020204030204" pitchFamily="34" charset="0"/>
                <a:cs typeface="Times New Roman" panose="02020603050405020304" pitchFamily="18" charset="0"/>
              </a:rPr>
              <a:t>Algorithm Insertion-Sort(A[0..n-1])</a:t>
            </a:r>
          </a:p>
          <a:p>
            <a:r>
              <a:rPr lang="en-US" sz="2200" dirty="0">
                <a:ea typeface="Calibri" panose="020F0502020204030204" pitchFamily="34" charset="0"/>
                <a:cs typeface="Times New Roman" panose="02020603050405020304" pitchFamily="18" charset="0"/>
              </a:rPr>
              <a:t>//sorts a given array by insertion sort</a:t>
            </a:r>
          </a:p>
          <a:p>
            <a:r>
              <a:rPr lang="en-US" sz="2200" dirty="0">
                <a:ea typeface="Calibri" panose="020F0502020204030204" pitchFamily="34" charset="0"/>
                <a:cs typeface="Times New Roman" panose="02020603050405020304" pitchFamily="18" charset="0"/>
              </a:rPr>
              <a:t>//Input: An array A[0..n-1] of n orderable elements</a:t>
            </a:r>
          </a:p>
          <a:p>
            <a:r>
              <a:rPr lang="en-US" sz="2200" dirty="0">
                <a:ea typeface="Calibri" panose="020F0502020204030204" pitchFamily="34" charset="0"/>
                <a:cs typeface="Times New Roman" panose="02020603050405020304" pitchFamily="18" charset="0"/>
              </a:rPr>
              <a:t>//Output: Array A[0..n-1] sorted in </a:t>
            </a:r>
            <a:r>
              <a:rPr lang="en-US" sz="2200" dirty="0" err="1">
                <a:ea typeface="Calibri" panose="020F0502020204030204" pitchFamily="34" charset="0"/>
                <a:cs typeface="Times New Roman" panose="02020603050405020304" pitchFamily="18" charset="0"/>
              </a:rPr>
              <a:t>nondecreasing</a:t>
            </a:r>
            <a:r>
              <a:rPr lang="en-US" sz="2200" dirty="0">
                <a:ea typeface="Calibri" panose="020F0502020204030204" pitchFamily="34" charset="0"/>
                <a:cs typeface="Times New Roman" panose="02020603050405020304" pitchFamily="18" charset="0"/>
              </a:rPr>
              <a:t> order					</a:t>
            </a:r>
          </a:p>
          <a:p>
            <a:pPr>
              <a:spcAft>
                <a:spcPts val="600"/>
              </a:spcAf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 to n – 1)</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p>
          <a:p>
            <a:pPr indent="457200">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do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key ←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r>
              <a:rPr lang="en-US" sz="2200" dirty="0">
                <a:ea typeface="Calibri" panose="020F0502020204030204" pitchFamily="34" charset="0"/>
                <a:cs typeface="Times New Roman" panose="02020603050405020304" pitchFamily="18" charset="0"/>
              </a:rPr>
              <a:t>						</a:t>
            </a:r>
          </a:p>
          <a:p>
            <a:pPr>
              <a:spcAft>
                <a:spcPts val="600"/>
              </a:spcAft>
            </a:pPr>
            <a:r>
              <a:rPr lang="en-US" sz="2200" dirty="0">
                <a:ea typeface="Calibri" panose="020F0502020204030204" pitchFamily="34" charset="0"/>
                <a:cs typeface="Times New Roman" panose="02020603050405020304" pitchFamily="18" charset="0"/>
              </a:rPr>
              <a:t>	     //Insert A[j] into the sorted sequence A[1 .. j-1].		</a:t>
            </a:r>
          </a:p>
          <a:p>
            <a:pPr>
              <a:spcAft>
                <a:spcPts val="600"/>
              </a:spcAft>
            </a:pPr>
            <a:r>
              <a:rPr lang="en-US" sz="2200" dirty="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j ←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1							</a:t>
            </a:r>
          </a:p>
          <a:p>
            <a:pPr>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while (j ≥ 0 </a:t>
            </a:r>
            <a:r>
              <a:rPr lang="en-US" sz="2200" spc="-100" dirty="0">
                <a:latin typeface="Consolas" panose="020B0609020204030204" pitchFamily="49" charset="0"/>
                <a:ea typeface="Calibri" panose="020F0502020204030204" pitchFamily="34" charset="0"/>
                <a:cs typeface="Times New Roman" panose="02020603050405020304" pitchFamily="18" charset="0"/>
              </a:rPr>
              <a:t>and </a:t>
            </a:r>
            <a:r>
              <a:rPr lang="en-US" sz="2200" spc="-100" dirty="0">
                <a:solidFill>
                  <a:srgbClr val="4601CF"/>
                </a:solidFill>
                <a:latin typeface="Consolas" panose="020B0609020204030204" pitchFamily="49" charset="0"/>
                <a:ea typeface="Calibri" panose="020F0502020204030204" pitchFamily="34" charset="0"/>
                <a:cs typeface="Times New Roman" panose="02020603050405020304" pitchFamily="18" charset="0"/>
              </a:rPr>
              <a:t>A[j] &gt; key)</a:t>
            </a:r>
            <a:r>
              <a:rPr lang="en-US" sz="2200" spc="-100" dirty="0">
                <a:latin typeface="Consolas" panose="020B0609020204030204" pitchFamily="49" charset="0"/>
                <a:ea typeface="Calibri" panose="020F0502020204030204" pitchFamily="34" charset="0"/>
                <a:cs typeface="Times New Roman" panose="02020603050405020304" pitchFamily="18" charset="0"/>
              </a:rPr>
              <a:t>					    do  </a:t>
            </a:r>
            <a:r>
              <a:rPr lang="en-US" sz="22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A[j+1] ← A[j]					</a:t>
            </a:r>
          </a:p>
          <a:p>
            <a:pPr>
              <a:spcAft>
                <a:spcPts val="6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j ← j – 1 </a:t>
            </a:r>
            <a:r>
              <a:rPr lang="en-US" sz="2200" spc="-100" dirty="0">
                <a:solidFill>
                  <a:srgbClr val="C00000"/>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//end </a:t>
            </a:r>
            <a:r>
              <a:rPr lang="en-US" sz="2200" dirty="0" err="1">
                <a:ea typeface="Calibri" panose="020F0502020204030204" pitchFamily="34" charset="0"/>
                <a:cs typeface="Times New Roman" panose="02020603050405020304" pitchFamily="18" charset="0"/>
              </a:rPr>
              <a:t>doWhile</a:t>
            </a:r>
            <a:r>
              <a:rPr lang="en-US" sz="2200" dirty="0">
                <a:ea typeface="Calibri" panose="020F0502020204030204" pitchFamily="34" charset="0"/>
                <a:cs typeface="Times New Roman" panose="02020603050405020304" pitchFamily="18" charset="0"/>
              </a:rPr>
              <a:t>			</a:t>
            </a:r>
          </a:p>
          <a:p>
            <a:pPr>
              <a:spcAft>
                <a:spcPts val="600"/>
              </a:spcAft>
            </a:pPr>
            <a:r>
              <a:rPr lang="en-US" sz="2200" dirty="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  A[j+1] ← key;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dirty="0">
                <a:ea typeface="Calibri" panose="020F0502020204030204" pitchFamily="34" charset="0"/>
                <a:cs typeface="Times New Roman" panose="02020603050405020304" pitchFamily="18" charset="0"/>
              </a:rPr>
              <a:t>//end </a:t>
            </a:r>
            <a:r>
              <a:rPr lang="en-US" sz="2200" dirty="0" err="1">
                <a:ea typeface="Calibri" panose="020F0502020204030204" pitchFamily="34" charset="0"/>
                <a:cs typeface="Times New Roman" panose="02020603050405020304" pitchFamily="18" charset="0"/>
              </a:rPr>
              <a:t>doFor</a:t>
            </a:r>
            <a:r>
              <a:rPr lang="en-US" sz="2200" dirty="0">
                <a:ea typeface="Calibri" panose="020F0502020204030204" pitchFamily="34" charset="0"/>
                <a:cs typeface="Times New Roman" panose="02020603050405020304" pitchFamily="18" charset="0"/>
              </a:rPr>
              <a:t>	                                            	</a:t>
            </a:r>
            <a:endParaRPr lang="en-US" sz="2200" dirty="0">
              <a:effectLst/>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45335123-D195-49EF-B1EE-06527F633E97}"/>
              </a:ext>
            </a:extLst>
          </p:cNvPr>
          <p:cNvSpPr/>
          <p:nvPr/>
        </p:nvSpPr>
        <p:spPr>
          <a:xfrm>
            <a:off x="789262" y="3714699"/>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DD238B19-1898-4B8D-8AE5-6BEE27D8EE3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33351">
            <a:off x="789262" y="3714699"/>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3216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A867AB-B4F3-43C1-9715-C72A4A45A931}"/>
              </a:ext>
            </a:extLst>
          </p:cNvPr>
          <p:cNvSpPr txBox="1"/>
          <p:nvPr/>
        </p:nvSpPr>
        <p:spPr>
          <a:xfrm>
            <a:off x="1553154" y="4877360"/>
            <a:ext cx="9567692" cy="91384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54332" y="644434"/>
                <a:ext cx="9184514" cy="5640455"/>
              </a:xfrm>
              <a:prstGeom prst="rect">
                <a:avLst/>
              </a:prstGeom>
            </p:spPr>
            <p:txBody>
              <a:bodyPr wrap="square">
                <a:spAutoFit/>
              </a:bodyPr>
              <a:lstStyle/>
              <a:p>
                <a:pPr>
                  <a:lnSpc>
                    <a:spcPct val="107000"/>
                  </a:lnSpc>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Algorithm Insertion-Sort(A)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a:t>
                </a:r>
                <a:r>
                  <a:rPr lang="en-US" sz="20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000" dirty="0">
                    <a:latin typeface="Times New Roman" panose="02020603050405020304" pitchFamily="18" charset="0"/>
                    <a:ea typeface="Calibri" panose="020F0502020204030204" pitchFamily="34" charset="0"/>
                    <a:cs typeface="Times New Roman" panose="02020603050405020304" pitchFamily="18" charset="0"/>
                  </a:rPr>
                  <a:t>) of the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latin typeface="Times New Roman" panose="02020603050405020304" pitchFamily="18" charset="0"/>
                    <a:ea typeface="Calibri" panose="020F0502020204030204" pitchFamily="34" charset="0"/>
                    <a:cs typeface="Times New Roman" panose="02020603050405020304" pitchFamily="18" charset="0"/>
                  </a:rPr>
                  <a:t> ≤ a’</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 ≤ …,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a’</a:t>
                </a:r>
                <a:r>
                  <a:rPr lang="en-US" sz="20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Cost(steps/</a:t>
                </a:r>
                <a:r>
                  <a:rPr lang="en-US" sz="2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nsec</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times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for (j ← 2 to length[A]) do {				c1           </a:t>
                </a:r>
                <a14:m>
                  <m:oMath xmlns:m="http://schemas.openxmlformats.org/officeDocument/2006/math">
                    <m:nary>
                      <m:naryPr>
                        <m:chr m:val="∑"/>
                        <m:limLoc m:val="subSup"/>
                        <m:ctrlPr>
                          <a:rPr lang="en-US" sz="2000" i="1">
                            <a:solidFill>
                              <a:srgbClr val="C00000"/>
                            </a:solidFill>
                            <a:latin typeface="Cambria Math" panose="02040503050406030204" pitchFamily="18" charset="0"/>
                            <a:cs typeface="Times New Roman" panose="02020603050405020304" pitchFamily="18" charset="0"/>
                          </a:rPr>
                        </m:ctrlPr>
                      </m:naryPr>
                      <m:sub>
                        <m:r>
                          <m:rPr>
                            <m:brk m:alnAt="25"/>
                          </m:rPr>
                          <a:rPr lang="en-US" sz="2000" b="0" i="1" smtClean="0">
                            <a:solidFill>
                              <a:srgbClr val="C00000"/>
                            </a:solidFill>
                            <a:latin typeface="Cambria Math" panose="02040503050406030204" pitchFamily="18" charset="0"/>
                            <a:cs typeface="Times New Roman" panose="02020603050405020304" pitchFamily="18" charset="0"/>
                          </a:rPr>
                          <m:t>𝑗</m:t>
                        </m:r>
                        <m:r>
                          <a:rPr lang="en-US" sz="2000" b="0" i="1" smtClean="0">
                            <a:solidFill>
                              <a:srgbClr val="C00000"/>
                            </a:solidFill>
                            <a:latin typeface="Cambria Math" panose="02040503050406030204" pitchFamily="18" charset="0"/>
                            <a:cs typeface="Times New Roman" panose="02020603050405020304" pitchFamily="18" charset="0"/>
                          </a:rPr>
                          <m:t>=2</m:t>
                        </m:r>
                      </m:sub>
                      <m:sup>
                        <m:r>
                          <a:rPr lang="en-US" sz="2000" b="0" i="1" smtClean="0">
                            <a:solidFill>
                              <a:srgbClr val="C00000"/>
                            </a:solidFill>
                            <a:latin typeface="Cambria Math" panose="02040503050406030204" pitchFamily="18" charset="0"/>
                            <a:cs typeface="Times New Roman" panose="02020603050405020304" pitchFamily="18" charset="0"/>
                          </a:rPr>
                          <m:t>𝑛</m:t>
                        </m:r>
                        <m:r>
                          <a:rPr lang="en-US" sz="2000" b="0" i="1" smtClean="0">
                            <a:solidFill>
                              <a:srgbClr val="C00000"/>
                            </a:solidFill>
                            <a:latin typeface="Cambria Math" panose="02040503050406030204" pitchFamily="18" charset="0"/>
                            <a:cs typeface="Times New Roman" panose="02020603050405020304" pitchFamily="18" charset="0"/>
                          </a:rPr>
                          <m:t>+1</m:t>
                        </m:r>
                      </m:sup>
                      <m:e>
                        <m:r>
                          <a:rPr lang="en-US" sz="2000" b="0" i="1" smtClean="0">
                            <a:solidFill>
                              <a:srgbClr val="C00000"/>
                            </a:solidFill>
                            <a:latin typeface="Cambria Math" panose="02040503050406030204" pitchFamily="18" charset="0"/>
                            <a:cs typeface="Times New Roman" panose="02020603050405020304" pitchFamily="18" charset="0"/>
                          </a:rPr>
                          <m:t>1=</m:t>
                        </m:r>
                        <m:r>
                          <a:rPr lang="en-US" sz="2000" b="0" i="1" smtClean="0">
                            <a:solidFill>
                              <a:srgbClr val="C00000"/>
                            </a:solidFill>
                            <a:latin typeface="Cambria Math" panose="02040503050406030204" pitchFamily="18" charset="0"/>
                            <a:cs typeface="Times New Roman" panose="02020603050405020304" pitchFamily="18" charset="0"/>
                          </a:rPr>
                          <m:t>𝑛</m:t>
                        </m:r>
                      </m:e>
                    </m:nary>
                  </m:oMath>
                </a14:m>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key ← A[j];					c2	   n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 / </a:t>
                </a:r>
                <a:r>
                  <a:rPr lang="en-US" sz="2000" i="1" dirty="0">
                    <a:latin typeface="Times New Roman" panose="02020603050405020304" pitchFamily="18" charset="0"/>
                    <a:ea typeface="Calibri" panose="020F0502020204030204" pitchFamily="34" charset="0"/>
                    <a:cs typeface="Times New Roman" panose="02020603050405020304" pitchFamily="18" charset="0"/>
                  </a:rPr>
                  <a:t>Insert A[j] into the sorted sequence A[1 .. j-1].</a:t>
                </a:r>
                <a:r>
                  <a:rPr lang="en-US" sz="2000" dirty="0">
                    <a:latin typeface="Times New Roman" panose="02020603050405020304" pitchFamily="18" charset="0"/>
                    <a:ea typeface="Calibri" panose="020F0502020204030204" pitchFamily="34" charset="0"/>
                    <a:cs typeface="Times New Roman" panose="02020603050405020304" pitchFamily="18" charset="0"/>
                  </a:rPr>
                  <a:t>	0	   n - 1??</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j – 1;					c4	   n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while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&gt; 0 and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key</a:t>
                </a:r>
                <a:r>
                  <a:rPr lang="en-US" sz="2000" dirty="0">
                    <a:latin typeface="Times New Roman" panose="02020603050405020304" pitchFamily="18" charset="0"/>
                    <a:ea typeface="Calibri" panose="020F0502020204030204" pitchFamily="34" charset="0"/>
                    <a:cs typeface="Times New Roman" panose="02020603050405020304" pitchFamily="18" charset="0"/>
                  </a:rPr>
                  <a:t>)  do {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c5	 </a:t>
                </a:r>
                <a14:m>
                  <m:oMath xmlns:m="http://schemas.openxmlformats.org/officeDocument/2006/math">
                    <m:nary>
                      <m:naryPr>
                        <m:chr m:val="∑"/>
                        <m:limLoc m:val="subSup"/>
                        <m:ctrlPr>
                          <a:rPr lang="en-US" sz="2000" i="1">
                            <a:solidFill>
                              <a:srgbClr val="0000FF"/>
                            </a:solidFill>
                            <a:latin typeface="Cambria Math" panose="02040503050406030204" pitchFamily="18" charset="0"/>
                            <a:cs typeface="Times New Roman" panose="02020603050405020304" pitchFamily="18" charset="0"/>
                          </a:rPr>
                        </m:ctrlPr>
                      </m:naryPr>
                      <m:sub>
                        <m:r>
                          <m:rPr>
                            <m:sty m:val="p"/>
                            <m:brk m:alnAt="25"/>
                          </m:rPr>
                          <a:rPr lang="en-US" sz="2000" b="0" smtClean="0">
                            <a:solidFill>
                              <a:srgbClr val="0000FF"/>
                            </a:solidFill>
                            <a:latin typeface="Cambria Math" panose="02040503050406030204" pitchFamily="18" charset="0"/>
                            <a:cs typeface="Times New Roman" panose="02020603050405020304" pitchFamily="18" charset="0"/>
                          </a:rPr>
                          <m:t>j</m:t>
                        </m:r>
                        <m:r>
                          <a:rPr lang="en-US" sz="2000" b="0" smtClean="0">
                            <a:solidFill>
                              <a:srgbClr val="0000FF"/>
                            </a:solidFill>
                            <a:latin typeface="Cambria Math" panose="02040503050406030204" pitchFamily="18" charset="0"/>
                            <a:cs typeface="Times New Roman" panose="02020603050405020304" pitchFamily="18" charset="0"/>
                          </a:rPr>
                          <m:t>=2</m:t>
                        </m:r>
                      </m:sub>
                      <m:sup>
                        <m:r>
                          <m:rPr>
                            <m:sty m:val="p"/>
                          </m:rPr>
                          <a:rPr lang="en-US" sz="2000" b="0" smtClean="0">
                            <a:solidFill>
                              <a:srgbClr val="0000FF"/>
                            </a:solidFill>
                            <a:latin typeface="Cambria Math" panose="02040503050406030204" pitchFamily="18" charset="0"/>
                            <a:cs typeface="Times New Roman" panose="02020603050405020304" pitchFamily="18" charset="0"/>
                          </a:rPr>
                          <m:t>n</m:t>
                        </m:r>
                      </m:sup>
                      <m:e>
                        <m:sSub>
                          <m:sSubPr>
                            <m:ctrlPr>
                              <a:rPr lang="en-US" sz="2000" i="1">
                                <a:solidFill>
                                  <a:srgbClr val="0000FF"/>
                                </a:solidFill>
                                <a:latin typeface="Cambria Math" panose="02040503050406030204" pitchFamily="18" charset="0"/>
                                <a:cs typeface="Times New Roman" panose="02020603050405020304" pitchFamily="18" charset="0"/>
                              </a:rPr>
                            </m:ctrlPr>
                          </m:sSubPr>
                          <m:e>
                            <m:r>
                              <m:rPr>
                                <m:sty m:val="p"/>
                              </m:rPr>
                              <a:rPr lang="en-US" sz="2000" b="0" smtClean="0">
                                <a:solidFill>
                                  <a:srgbClr val="0000FF"/>
                                </a:solidFill>
                                <a:latin typeface="Cambria Math" panose="02040503050406030204" pitchFamily="18" charset="0"/>
                                <a:cs typeface="Times New Roman" panose="02020603050405020304" pitchFamily="18" charset="0"/>
                              </a:rPr>
                              <m:t>t</m:t>
                            </m:r>
                          </m:e>
                          <m:sub>
                            <m:r>
                              <m:rPr>
                                <m:sty m:val="p"/>
                              </m:rPr>
                              <a:rPr lang="en-US" sz="2000" b="0" smtClean="0">
                                <a:solidFill>
                                  <a:srgbClr val="0000FF"/>
                                </a:solidFill>
                                <a:latin typeface="Cambria Math" panose="02040503050406030204" pitchFamily="18" charset="0"/>
                                <a:cs typeface="Times New Roman" panose="02020603050405020304" pitchFamily="18" charset="0"/>
                              </a:rPr>
                              <m:t>j</m:t>
                            </m:r>
                          </m:sub>
                        </m:sSub>
                      </m:e>
                    </m:nary>
                    <m:r>
                      <a:rPr lang="en-US" sz="2000" b="0" smtClean="0">
                        <a:solidFill>
                          <a:srgbClr val="0000FF"/>
                        </a:solidFill>
                        <a:latin typeface="Cambria Math" panose="02040503050406030204" pitchFamily="18" charset="0"/>
                        <a:cs typeface="Times New Roman" panose="02020603050405020304" pitchFamily="18" charset="0"/>
                      </a:rPr>
                      <m:t> </m:t>
                    </m:r>
                  </m:oMath>
                </a14:m>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A[i+1] ← A[</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c6	 </a:t>
                </a:r>
                <a14:m>
                  <m:oMath xmlns:m="http://schemas.openxmlformats.org/officeDocument/2006/math">
                    <m:nary>
                      <m:naryPr>
                        <m:chr m:val="∑"/>
                        <m:limLoc m:val="subSup"/>
                        <m:ctrlPr>
                          <a:rPr lang="en-US" sz="2000" i="1">
                            <a:solidFill>
                              <a:srgbClr val="FF0000"/>
                            </a:solidFill>
                            <a:latin typeface="Cambria Math" panose="02040503050406030204" pitchFamily="18" charset="0"/>
                            <a:cs typeface="Times New Roman" panose="02020603050405020304" pitchFamily="18" charset="0"/>
                          </a:rPr>
                        </m:ctrlPr>
                      </m:naryPr>
                      <m:sub>
                        <m:r>
                          <m:rPr>
                            <m:sty m:val="p"/>
                            <m:brk m:alnAt="25"/>
                          </m:rPr>
                          <a:rPr lang="en-US" sz="2000" b="0" i="1" smtClean="0">
                            <a:solidFill>
                              <a:srgbClr val="FF0000"/>
                            </a:solidFill>
                            <a:latin typeface="Cambria Math" panose="02040503050406030204" pitchFamily="18" charset="0"/>
                            <a:cs typeface="Times New Roman" panose="02020603050405020304" pitchFamily="18" charset="0"/>
                          </a:rPr>
                          <m:t>j</m:t>
                        </m:r>
                        <m:r>
                          <a:rPr lang="en-US" sz="2000" b="0" smtClean="0">
                            <a:solidFill>
                              <a:srgbClr val="FF0000"/>
                            </a:solidFill>
                            <a:latin typeface="Cambria Math" panose="02040503050406030204" pitchFamily="18" charset="0"/>
                            <a:cs typeface="Times New Roman" panose="02020603050405020304" pitchFamily="18" charset="0"/>
                          </a:rPr>
                          <m:t>=</m:t>
                        </m:r>
                        <m:r>
                          <a:rPr lang="en-US" sz="2000" b="0" i="1">
                            <a:solidFill>
                              <a:srgbClr val="FF0000"/>
                            </a:solidFill>
                            <a:latin typeface="Cambria Math" panose="02040503050406030204" pitchFamily="18" charset="0"/>
                            <a:cs typeface="Times New Roman" panose="02020603050405020304" pitchFamily="18" charset="0"/>
                          </a:rPr>
                          <m:t>2</m:t>
                        </m:r>
                      </m:sub>
                      <m:sup>
                        <m:r>
                          <m:rPr>
                            <m:sty m:val="p"/>
                          </m:rPr>
                          <a:rPr lang="en-US" sz="2000" b="0" i="1" smtClean="0">
                            <a:solidFill>
                              <a:srgbClr val="FF0000"/>
                            </a:solidFill>
                            <a:latin typeface="Cambria Math" panose="02040503050406030204" pitchFamily="18" charset="0"/>
                            <a:cs typeface="Times New Roman" panose="02020603050405020304" pitchFamily="18" charset="0"/>
                          </a:rPr>
                          <m:t>n</m:t>
                        </m:r>
                      </m:sup>
                      <m:e>
                        <m:sSub>
                          <m:sSubPr>
                            <m:ctrlPr>
                              <a:rPr lang="en-US" sz="2000" i="1">
                                <a:solidFill>
                                  <a:srgbClr val="FF0000"/>
                                </a:solidFill>
                                <a:latin typeface="Cambria Math" panose="02040503050406030204" pitchFamily="18" charset="0"/>
                                <a:cs typeface="Times New Roman" panose="02020603050405020304" pitchFamily="18" charset="0"/>
                              </a:rPr>
                            </m:ctrlPr>
                          </m:sSubPr>
                          <m:e>
                            <m:r>
                              <a:rPr lang="en-US" sz="2000" b="0" smtClean="0">
                                <a:solidFill>
                                  <a:srgbClr val="FF0000"/>
                                </a:solidFill>
                                <a:latin typeface="Cambria Math" panose="02040503050406030204" pitchFamily="18" charset="0"/>
                                <a:cs typeface="Times New Roman" panose="02020603050405020304" pitchFamily="18" charset="0"/>
                              </a:rPr>
                              <m:t>(</m:t>
                            </m:r>
                            <m:r>
                              <m:rPr>
                                <m:sty m:val="p"/>
                              </m:rPr>
                              <a:rPr lang="en-US" sz="2000" b="0" i="1">
                                <a:solidFill>
                                  <a:srgbClr val="FF0000"/>
                                </a:solidFill>
                                <a:latin typeface="Cambria Math" panose="02040503050406030204" pitchFamily="18" charset="0"/>
                                <a:cs typeface="Times New Roman" panose="02020603050405020304" pitchFamily="18" charset="0"/>
                              </a:rPr>
                              <m:t>t</m:t>
                            </m:r>
                          </m:e>
                          <m:sub>
                            <m:r>
                              <m:rPr>
                                <m:sty m:val="p"/>
                              </m:rPr>
                              <a:rPr lang="en-US" sz="2000" b="0" i="1" smtClean="0">
                                <a:solidFill>
                                  <a:srgbClr val="FF0000"/>
                                </a:solidFill>
                                <a:latin typeface="Cambria Math" panose="02040503050406030204" pitchFamily="18" charset="0"/>
                                <a:cs typeface="Times New Roman" panose="02020603050405020304" pitchFamily="18" charset="0"/>
                              </a:rPr>
                              <m:t>j</m:t>
                            </m:r>
                          </m:sub>
                        </m:sSub>
                        <m:r>
                          <a:rPr lang="en-US" sz="2000" b="0" smtClean="0">
                            <a:solidFill>
                              <a:srgbClr val="FF0000"/>
                            </a:solidFill>
                            <a:latin typeface="Cambria Math" panose="02040503050406030204" pitchFamily="18" charset="0"/>
                            <a:cs typeface="Times New Roman" panose="02020603050405020304" pitchFamily="18" charset="0"/>
                          </a:rPr>
                          <m:t>−</m:t>
                        </m:r>
                        <m:r>
                          <a:rPr lang="en-US" sz="2000" b="0" i="1">
                            <a:solidFill>
                              <a:srgbClr val="FF0000"/>
                            </a:solidFill>
                            <a:latin typeface="Cambria Math" panose="02040503050406030204" pitchFamily="18" charset="0"/>
                            <a:cs typeface="Times New Roman" panose="02020603050405020304" pitchFamily="18" charset="0"/>
                          </a:rPr>
                          <m:t>1</m:t>
                        </m:r>
                        <m:r>
                          <a:rPr lang="en-US" sz="2000" b="0">
                            <a:solidFill>
                              <a:srgbClr val="FF0000"/>
                            </a:solidFill>
                            <a:latin typeface="Cambria Math" panose="02040503050406030204" pitchFamily="18" charset="0"/>
                            <a:cs typeface="Times New Roman" panose="02020603050405020304" pitchFamily="18" charset="0"/>
                          </a:rPr>
                          <m:t>)</m:t>
                        </m:r>
                      </m:e>
                    </m:nary>
                  </m:oMath>
                </a14:m>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i="1" dirty="0">
                    <a:latin typeface="Times New Roman" panose="02020603050405020304" pitchFamily="18" charset="0"/>
                    <a:ea typeface="Calibri" panose="020F0502020204030204" pitchFamily="34" charset="0"/>
                    <a:cs typeface="Times New Roman" panose="02020603050405020304" pitchFamily="18" charset="0"/>
                  </a:rPr>
                  <a:t>end while-loop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c7	</a:t>
                </a:r>
                <a:r>
                  <a:rPr lang="en-US" sz="2000" dirty="0">
                    <a:solidFill>
                      <a:srgbClr val="C00000"/>
                    </a:solidFill>
                    <a:cs typeface="Times New Roman" panose="02020603050405020304" pitchFamily="18" charset="0"/>
                  </a:rPr>
                  <a:t> </a:t>
                </a:r>
                <a14:m>
                  <m:oMath xmlns:m="http://schemas.openxmlformats.org/officeDocument/2006/math">
                    <m:nary>
                      <m:naryPr>
                        <m:chr m:val="∑"/>
                        <m:limLoc m:val="subSup"/>
                        <m:ctrlPr>
                          <a:rPr lang="en-US" sz="2000" i="1">
                            <a:solidFill>
                              <a:srgbClr val="FF0000"/>
                            </a:solidFill>
                            <a:latin typeface="Cambria Math" panose="02040503050406030204" pitchFamily="18" charset="0"/>
                            <a:cs typeface="Times New Roman" panose="02020603050405020304" pitchFamily="18" charset="0"/>
                          </a:rPr>
                        </m:ctrlPr>
                      </m:naryPr>
                      <m:sub>
                        <m:r>
                          <m:rPr>
                            <m:sty m:val="p"/>
                            <m:brk m:alnAt="25"/>
                          </m:rPr>
                          <a:rPr lang="en-US" sz="2000" b="0" i="1" smtClean="0">
                            <a:solidFill>
                              <a:srgbClr val="FF0000"/>
                            </a:solidFill>
                            <a:latin typeface="Cambria Math" panose="02040503050406030204" pitchFamily="18" charset="0"/>
                            <a:cs typeface="Times New Roman" panose="02020603050405020304" pitchFamily="18" charset="0"/>
                          </a:rPr>
                          <m:t>j</m:t>
                        </m:r>
                        <m:r>
                          <a:rPr lang="en-US" sz="2000" b="0" smtClean="0">
                            <a:solidFill>
                              <a:srgbClr val="FF0000"/>
                            </a:solidFill>
                            <a:latin typeface="Cambria Math" panose="02040503050406030204" pitchFamily="18" charset="0"/>
                            <a:cs typeface="Times New Roman" panose="02020603050405020304" pitchFamily="18" charset="0"/>
                          </a:rPr>
                          <m:t>=</m:t>
                        </m:r>
                        <m:r>
                          <a:rPr lang="en-US" sz="2000" b="0" i="1">
                            <a:solidFill>
                              <a:srgbClr val="FF0000"/>
                            </a:solidFill>
                            <a:latin typeface="Cambria Math" panose="02040503050406030204" pitchFamily="18" charset="0"/>
                            <a:cs typeface="Times New Roman" panose="02020603050405020304" pitchFamily="18" charset="0"/>
                          </a:rPr>
                          <m:t>2</m:t>
                        </m:r>
                      </m:sub>
                      <m:sup>
                        <m:r>
                          <m:rPr>
                            <m:sty m:val="p"/>
                          </m:rPr>
                          <a:rPr lang="en-US" sz="2000" b="0" i="1" smtClean="0">
                            <a:solidFill>
                              <a:srgbClr val="FF0000"/>
                            </a:solidFill>
                            <a:latin typeface="Cambria Math" panose="02040503050406030204" pitchFamily="18" charset="0"/>
                            <a:cs typeface="Times New Roman" panose="02020603050405020304" pitchFamily="18" charset="0"/>
                          </a:rPr>
                          <m:t>n</m:t>
                        </m:r>
                      </m:sup>
                      <m:e>
                        <m:sSub>
                          <m:sSubPr>
                            <m:ctrlPr>
                              <a:rPr lang="en-US" sz="2000" i="1">
                                <a:solidFill>
                                  <a:srgbClr val="FF0000"/>
                                </a:solidFill>
                                <a:latin typeface="Cambria Math" panose="02040503050406030204" pitchFamily="18" charset="0"/>
                                <a:cs typeface="Times New Roman" panose="02020603050405020304" pitchFamily="18" charset="0"/>
                              </a:rPr>
                            </m:ctrlPr>
                          </m:sSubPr>
                          <m:e>
                            <m:r>
                              <a:rPr lang="en-US" sz="2000" b="0" smtClean="0">
                                <a:solidFill>
                                  <a:srgbClr val="FF0000"/>
                                </a:solidFill>
                                <a:latin typeface="Cambria Math" panose="02040503050406030204" pitchFamily="18" charset="0"/>
                                <a:cs typeface="Times New Roman" panose="02020603050405020304" pitchFamily="18" charset="0"/>
                              </a:rPr>
                              <m:t>(</m:t>
                            </m:r>
                            <m:r>
                              <m:rPr>
                                <m:sty m:val="p"/>
                              </m:rPr>
                              <a:rPr lang="en-US" sz="2000" b="0" i="1">
                                <a:solidFill>
                                  <a:srgbClr val="FF0000"/>
                                </a:solidFill>
                                <a:latin typeface="Cambria Math" panose="02040503050406030204" pitchFamily="18" charset="0"/>
                                <a:cs typeface="Times New Roman" panose="02020603050405020304" pitchFamily="18" charset="0"/>
                              </a:rPr>
                              <m:t>t</m:t>
                            </m:r>
                          </m:e>
                          <m:sub>
                            <m:r>
                              <m:rPr>
                                <m:sty m:val="p"/>
                              </m:rPr>
                              <a:rPr lang="en-US" sz="2000" b="0" i="1" smtClean="0">
                                <a:solidFill>
                                  <a:srgbClr val="FF0000"/>
                                </a:solidFill>
                                <a:latin typeface="Cambria Math" panose="02040503050406030204" pitchFamily="18" charset="0"/>
                                <a:cs typeface="Times New Roman" panose="02020603050405020304" pitchFamily="18" charset="0"/>
                              </a:rPr>
                              <m:t>j</m:t>
                            </m:r>
                          </m:sub>
                        </m:sSub>
                        <m:r>
                          <a:rPr lang="en-US" sz="2000" b="0" smtClean="0">
                            <a:solidFill>
                              <a:srgbClr val="FF0000"/>
                            </a:solidFill>
                            <a:latin typeface="Cambria Math" panose="02040503050406030204" pitchFamily="18" charset="0"/>
                            <a:cs typeface="Times New Roman" panose="02020603050405020304" pitchFamily="18" charset="0"/>
                          </a:rPr>
                          <m:t>−</m:t>
                        </m:r>
                        <m:r>
                          <a:rPr lang="en-US" sz="2000" b="0" i="1">
                            <a:solidFill>
                              <a:srgbClr val="FF0000"/>
                            </a:solidFill>
                            <a:latin typeface="Cambria Math" panose="02040503050406030204" pitchFamily="18" charset="0"/>
                            <a:cs typeface="Times New Roman" panose="02020603050405020304" pitchFamily="18" charset="0"/>
                          </a:rPr>
                          <m:t>1</m:t>
                        </m:r>
                        <m:r>
                          <a:rPr lang="en-US" sz="2000" b="0">
                            <a:solidFill>
                              <a:srgbClr val="FF0000"/>
                            </a:solidFill>
                            <a:latin typeface="Cambria Math" panose="02040503050406030204" pitchFamily="18" charset="0"/>
                            <a:cs typeface="Times New Roman" panose="02020603050405020304" pitchFamily="18" charset="0"/>
                          </a:rPr>
                          <m:t>)</m:t>
                        </m:r>
                      </m:e>
                    </m:nary>
                  </m:oMath>
                </a14:m>
                <a:endParaRPr lang="en-US" sz="2000" dirty="0">
                  <a:latin typeface="Times New Roman" panose="02020603050405020304" pitchFamily="18" charset="0"/>
                  <a:ea typeface="Calibri" panose="020F0502020204030204" pitchFamily="34"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rPr>
                  <a:t> 	   A[i+1] ← key; }   // </a:t>
                </a:r>
                <a:r>
                  <a:rPr lang="en-US" sz="2000" i="1" dirty="0">
                    <a:latin typeface="Times New Roman" panose="02020603050405020304" pitchFamily="18" charset="0"/>
                    <a:ea typeface="Calibri" panose="020F0502020204030204" pitchFamily="34" charset="0"/>
                  </a:rPr>
                  <a:t>end for </a:t>
                </a:r>
                <a:r>
                  <a:rPr lang="en-US" sz="2000" dirty="0">
                    <a:latin typeface="Times New Roman" panose="02020603050405020304" pitchFamily="18" charset="0"/>
                    <a:ea typeface="Calibri" panose="020F0502020204030204" pitchFamily="34" charset="0"/>
                  </a:rPr>
                  <a:t>	                             c8              n - 1	</a:t>
                </a: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1454332" y="644434"/>
                <a:ext cx="9184514" cy="5640455"/>
              </a:xfrm>
              <a:prstGeom prst="rect">
                <a:avLst/>
              </a:prstGeom>
              <a:blipFill>
                <a:blip r:embed="rId2"/>
                <a:stretch>
                  <a:fillRect l="-730" t="-649" b="-4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628644" y="222290"/>
                <a:ext cx="7193819" cy="913840"/>
              </a:xfrm>
              <a:prstGeom prst="rect">
                <a:avLst/>
              </a:prstGeom>
              <a:solidFill>
                <a:srgbClr val="00B0F0"/>
              </a:solidFill>
            </p:spPr>
            <p:txBody>
              <a:bodyPr wrap="square" rtlCol="0">
                <a:spAutoFit/>
              </a:bodyPr>
              <a:lstStyle/>
              <a:p>
                <a:pPr>
                  <a:lnSpc>
                    <a:spcPct val="107000"/>
                  </a:lnSpc>
                  <a:spcAft>
                    <a:spcPts val="1200"/>
                  </a:spcAft>
                </a:pPr>
                <a:r>
                  <a:rPr lang="en-US"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T(n) = </a:t>
                </a:r>
                <a:r>
                  <a:rPr lang="en-US" b="1" dirty="0">
                    <a:latin typeface="Times New Roman" panose="02020603050405020304" pitchFamily="18" charset="0"/>
                    <a:ea typeface="Calibri" panose="020F0502020204030204" pitchFamily="34" charset="0"/>
                    <a:cs typeface="Times New Roman" panose="02020603050405020304" pitchFamily="18" charset="0"/>
                  </a:rPr>
                  <a:t>c1* n  +  c2*(n-1)  +  c4*(n-1)  </a:t>
                </a:r>
                <a:r>
                  <a:rPr lang="en-US"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c5 * </a:t>
                </a:r>
                <a14:m>
                  <m:oMath xmlns:m="http://schemas.openxmlformats.org/officeDocument/2006/math">
                    <m:nary>
                      <m:naryPr>
                        <m:chr m:val="∑"/>
                        <m:limLoc m:val="subSup"/>
                        <m:ctrlPr>
                          <a:rPr lang="en-US" b="1" i="1">
                            <a:solidFill>
                              <a:srgbClr val="0000FF"/>
                            </a:solidFill>
                            <a:latin typeface="Cambria Math" panose="02040503050406030204" pitchFamily="18" charset="0"/>
                            <a:cs typeface="Times New Roman" panose="02020603050405020304" pitchFamily="18" charset="0"/>
                          </a:rPr>
                        </m:ctrlPr>
                      </m:naryPr>
                      <m:sub>
                        <m:r>
                          <m:rPr>
                            <m:brk m:alnAt="25"/>
                          </m:rPr>
                          <a:rPr lang="en-US" b="1">
                            <a:solidFill>
                              <a:srgbClr val="0000FF"/>
                            </a:solidFill>
                            <a:latin typeface="Cambria Math" panose="02040503050406030204" pitchFamily="18" charset="0"/>
                            <a:cs typeface="Times New Roman" panose="02020603050405020304" pitchFamily="18" charset="0"/>
                          </a:rPr>
                          <m:t>𝐣</m:t>
                        </m:r>
                        <m:r>
                          <a:rPr lang="en-US" b="1">
                            <a:solidFill>
                              <a:srgbClr val="0000FF"/>
                            </a:solidFill>
                            <a:latin typeface="Cambria Math" panose="02040503050406030204" pitchFamily="18" charset="0"/>
                            <a:cs typeface="Times New Roman" panose="02020603050405020304" pitchFamily="18" charset="0"/>
                          </a:rPr>
                          <m:t>=</m:t>
                        </m:r>
                        <m:r>
                          <a:rPr lang="en-US" b="1">
                            <a:solidFill>
                              <a:srgbClr val="0000FF"/>
                            </a:solidFill>
                            <a:latin typeface="Cambria Math" panose="02040503050406030204" pitchFamily="18" charset="0"/>
                            <a:cs typeface="Times New Roman" panose="02020603050405020304" pitchFamily="18" charset="0"/>
                          </a:rPr>
                          <m:t>𝟐</m:t>
                        </m:r>
                      </m:sub>
                      <m:sup>
                        <m:r>
                          <a:rPr lang="en-US" b="1">
                            <a:solidFill>
                              <a:srgbClr val="0000FF"/>
                            </a:solidFill>
                            <a:latin typeface="Cambria Math" panose="02040503050406030204" pitchFamily="18" charset="0"/>
                            <a:cs typeface="Times New Roman" panose="02020603050405020304" pitchFamily="18" charset="0"/>
                          </a:rPr>
                          <m:t>𝐧</m:t>
                        </m:r>
                      </m:sup>
                      <m:e>
                        <m:sSub>
                          <m:sSubPr>
                            <m:ctrlPr>
                              <a:rPr lang="en-US" b="1" i="1">
                                <a:solidFill>
                                  <a:srgbClr val="0000FF"/>
                                </a:solidFill>
                                <a:latin typeface="Cambria Math" panose="02040503050406030204" pitchFamily="18" charset="0"/>
                                <a:cs typeface="Times New Roman" panose="02020603050405020304" pitchFamily="18" charset="0"/>
                              </a:rPr>
                            </m:ctrlPr>
                          </m:sSubPr>
                          <m:e>
                            <m:r>
                              <a:rPr lang="en-US" b="1">
                                <a:solidFill>
                                  <a:srgbClr val="0000FF"/>
                                </a:solidFill>
                                <a:latin typeface="Cambria Math" panose="02040503050406030204" pitchFamily="18" charset="0"/>
                                <a:cs typeface="Times New Roman" panose="02020603050405020304" pitchFamily="18" charset="0"/>
                              </a:rPr>
                              <m:t>𝐭</m:t>
                            </m:r>
                          </m:e>
                          <m:sub>
                            <m:r>
                              <a:rPr lang="en-US" b="1">
                                <a:solidFill>
                                  <a:srgbClr val="0000FF"/>
                                </a:solidFill>
                                <a:latin typeface="Cambria Math" panose="02040503050406030204" pitchFamily="18" charset="0"/>
                                <a:cs typeface="Times New Roman" panose="02020603050405020304" pitchFamily="18" charset="0"/>
                              </a:rPr>
                              <m:t>𝐣</m:t>
                            </m:r>
                          </m:sub>
                        </m:sSub>
                      </m:e>
                    </m:nary>
                  </m:oMath>
                </a14:m>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c6* </a:t>
                </a:r>
                <a14:m>
                  <m:oMath xmlns:m="http://schemas.openxmlformats.org/officeDocument/2006/math">
                    <m:nary>
                      <m:naryPr>
                        <m:chr m:val="∑"/>
                        <m:limLoc m:val="subSup"/>
                        <m:ctrlPr>
                          <a:rPr lang="en-US" i="1">
                            <a:solidFill>
                              <a:srgbClr val="C00000"/>
                            </a:solidFill>
                            <a:latin typeface="Cambria Math" panose="02040503050406030204" pitchFamily="18" charset="0"/>
                            <a:cs typeface="Times New Roman" panose="02020603050405020304" pitchFamily="18" charset="0"/>
                          </a:rPr>
                        </m:ctrlPr>
                      </m:naryPr>
                      <m:sub>
                        <m:r>
                          <m:rPr>
                            <m:sty m:val="p"/>
                            <m:brk m:alnAt="25"/>
                          </m:rPr>
                          <a:rPr lang="en-US">
                            <a:solidFill>
                              <a:srgbClr val="C00000"/>
                            </a:solidFill>
                            <a:latin typeface="Cambria Math" panose="02040503050406030204" pitchFamily="18" charset="0"/>
                            <a:cs typeface="Times New Roman" panose="02020603050405020304" pitchFamily="18" charset="0"/>
                          </a:rPr>
                          <m:t>j</m:t>
                        </m:r>
                        <m:r>
                          <a:rPr lang="en-US">
                            <a:solidFill>
                              <a:srgbClr val="C00000"/>
                            </a:solidFill>
                            <a:latin typeface="Cambria Math" panose="02040503050406030204" pitchFamily="18" charset="0"/>
                            <a:cs typeface="Times New Roman" panose="02020603050405020304" pitchFamily="18" charset="0"/>
                          </a:rPr>
                          <m:t>=2</m:t>
                        </m:r>
                      </m:sub>
                      <m:sup>
                        <m:r>
                          <m:rPr>
                            <m:sty m:val="p"/>
                          </m:rPr>
                          <a:rPr lang="en-US">
                            <a:solidFill>
                              <a:srgbClr val="C00000"/>
                            </a:solidFill>
                            <a:latin typeface="Cambria Math" panose="02040503050406030204" pitchFamily="18" charset="0"/>
                            <a:cs typeface="Times New Roman" panose="02020603050405020304" pitchFamily="18" charset="0"/>
                          </a:rPr>
                          <m:t>n</m:t>
                        </m:r>
                      </m:sup>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m:t>
                            </m:r>
                            <m:r>
                              <m:rPr>
                                <m:sty m:val="p"/>
                              </m:rPr>
                              <a:rPr lang="en-US">
                                <a:solidFill>
                                  <a:srgbClr val="C00000"/>
                                </a:solidFill>
                                <a:latin typeface="Cambria Math" panose="02040503050406030204" pitchFamily="18" charset="0"/>
                                <a:cs typeface="Times New Roman" panose="02020603050405020304" pitchFamily="18" charset="0"/>
                              </a:rPr>
                              <m:t>t</m:t>
                            </m:r>
                          </m:e>
                          <m:sub>
                            <m:r>
                              <m:rPr>
                                <m:sty m:val="p"/>
                              </m:rPr>
                              <a:rPr lang="en-US">
                                <a:solidFill>
                                  <a:srgbClr val="C00000"/>
                                </a:solidFill>
                                <a:latin typeface="Cambria Math" panose="02040503050406030204" pitchFamily="18" charset="0"/>
                                <a:cs typeface="Times New Roman" panose="02020603050405020304" pitchFamily="18" charset="0"/>
                              </a:rPr>
                              <m:t>j</m:t>
                            </m:r>
                          </m:sub>
                        </m:sSub>
                        <m:r>
                          <a:rPr lang="en-US">
                            <a:solidFill>
                              <a:srgbClr val="C00000"/>
                            </a:solidFill>
                            <a:latin typeface="Cambria Math" panose="02040503050406030204" pitchFamily="18" charset="0"/>
                            <a:cs typeface="Times New Roman" panose="02020603050405020304" pitchFamily="18" charset="0"/>
                          </a:rPr>
                          <m:t>−1)</m:t>
                        </m:r>
                      </m:e>
                    </m:nary>
                  </m:oMath>
                </a14:m>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endParaRPr lang="en-US"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c7*</a:t>
                </a:r>
                <a:r>
                  <a:rPr lang="en-US" b="1" dirty="0">
                    <a:solidFill>
                      <a:srgbClr val="C00000"/>
                    </a:solidFill>
                    <a:cs typeface="Times New Roman" panose="02020603050405020304" pitchFamily="18" charset="0"/>
                  </a:rPr>
                  <a:t> </a:t>
                </a:r>
                <a14:m>
                  <m:oMath xmlns:m="http://schemas.openxmlformats.org/officeDocument/2006/math">
                    <m:nary>
                      <m:naryPr>
                        <m:chr m:val="∑"/>
                        <m:limLoc m:val="subSup"/>
                        <m:ctrlPr>
                          <a:rPr lang="en-US" i="1">
                            <a:solidFill>
                              <a:srgbClr val="C00000"/>
                            </a:solidFill>
                            <a:latin typeface="Cambria Math" panose="02040503050406030204" pitchFamily="18" charset="0"/>
                            <a:cs typeface="Times New Roman" panose="02020603050405020304" pitchFamily="18" charset="0"/>
                          </a:rPr>
                        </m:ctrlPr>
                      </m:naryPr>
                      <m:sub>
                        <m:r>
                          <m:rPr>
                            <m:sty m:val="p"/>
                            <m:brk m:alnAt="25"/>
                          </m:rPr>
                          <a:rPr lang="en-US">
                            <a:solidFill>
                              <a:srgbClr val="C00000"/>
                            </a:solidFill>
                            <a:latin typeface="Cambria Math" panose="02040503050406030204" pitchFamily="18" charset="0"/>
                            <a:cs typeface="Times New Roman" panose="02020603050405020304" pitchFamily="18" charset="0"/>
                          </a:rPr>
                          <m:t>j</m:t>
                        </m:r>
                        <m:r>
                          <a:rPr lang="en-US">
                            <a:solidFill>
                              <a:srgbClr val="C00000"/>
                            </a:solidFill>
                            <a:latin typeface="Cambria Math" panose="02040503050406030204" pitchFamily="18" charset="0"/>
                            <a:cs typeface="Times New Roman" panose="02020603050405020304" pitchFamily="18" charset="0"/>
                          </a:rPr>
                          <m:t>=2</m:t>
                        </m:r>
                      </m:sub>
                      <m:sup>
                        <m:r>
                          <m:rPr>
                            <m:sty m:val="p"/>
                          </m:rPr>
                          <a:rPr lang="en-US">
                            <a:solidFill>
                              <a:srgbClr val="C00000"/>
                            </a:solidFill>
                            <a:latin typeface="Cambria Math" panose="02040503050406030204" pitchFamily="18" charset="0"/>
                            <a:cs typeface="Times New Roman" panose="02020603050405020304" pitchFamily="18" charset="0"/>
                          </a:rPr>
                          <m:t>n</m:t>
                        </m:r>
                      </m:sup>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m:t>
                            </m:r>
                            <m:r>
                              <m:rPr>
                                <m:sty m:val="p"/>
                              </m:rPr>
                              <a:rPr lang="en-US">
                                <a:solidFill>
                                  <a:srgbClr val="C00000"/>
                                </a:solidFill>
                                <a:latin typeface="Cambria Math" panose="02040503050406030204" pitchFamily="18" charset="0"/>
                                <a:cs typeface="Times New Roman" panose="02020603050405020304" pitchFamily="18" charset="0"/>
                              </a:rPr>
                              <m:t>t</m:t>
                            </m:r>
                          </m:e>
                          <m:sub>
                            <m:r>
                              <m:rPr>
                                <m:sty m:val="p"/>
                              </m:rPr>
                              <a:rPr lang="en-US">
                                <a:solidFill>
                                  <a:srgbClr val="C00000"/>
                                </a:solidFill>
                                <a:latin typeface="Cambria Math" panose="02040503050406030204" pitchFamily="18" charset="0"/>
                                <a:cs typeface="Times New Roman" panose="02020603050405020304" pitchFamily="18" charset="0"/>
                              </a:rPr>
                              <m:t>j</m:t>
                            </m:r>
                          </m:sub>
                        </m:sSub>
                        <m:r>
                          <a:rPr lang="en-US">
                            <a:solidFill>
                              <a:srgbClr val="C00000"/>
                            </a:solidFill>
                            <a:latin typeface="Cambria Math" panose="02040503050406030204" pitchFamily="18" charset="0"/>
                            <a:cs typeface="Times New Roman" panose="02020603050405020304" pitchFamily="18" charset="0"/>
                          </a:rPr>
                          <m:t>−1)</m:t>
                        </m:r>
                      </m:e>
                    </m:nary>
                  </m:oMath>
                </a14:m>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rPr>
                  <a:t>+  c8 (n-1).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628644" y="222290"/>
                <a:ext cx="7193819" cy="913840"/>
              </a:xfrm>
              <a:prstGeom prst="rect">
                <a:avLst/>
              </a:prstGeom>
              <a:blipFill rotWithShape="1">
                <a:blip r:embed="rId3"/>
                <a:stretch>
                  <a:fillRect l="-678" t="-46000" r="-678" b="-7133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45335123-D195-49EF-B1EE-06527F633E97}"/>
              </a:ext>
            </a:extLst>
          </p:cNvPr>
          <p:cNvSpPr/>
          <p:nvPr/>
        </p:nvSpPr>
        <p:spPr>
          <a:xfrm flipH="1">
            <a:off x="10059684" y="1715966"/>
            <a:ext cx="579161"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hought Bubble: Cloud 3">
            <a:extLst>
              <a:ext uri="{FF2B5EF4-FFF2-40B4-BE49-F238E27FC236}">
                <a16:creationId xmlns:a16="http://schemas.microsoft.com/office/drawing/2014/main" id="{45335123-D195-49EF-B1EE-06527F633E97}"/>
              </a:ext>
            </a:extLst>
          </p:cNvPr>
          <p:cNvSpPr/>
          <p:nvPr/>
        </p:nvSpPr>
        <p:spPr>
          <a:xfrm rot="10351337">
            <a:off x="10663742" y="1461389"/>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F951001F-A754-42A6-A8D1-767E5409390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0430">
            <a:off x="632168" y="2137989"/>
            <a:ext cx="674148" cy="41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9676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A306AA-2C5A-4DDB-87B9-E53034751011}"/>
              </a:ext>
            </a:extLst>
          </p:cNvPr>
          <p:cNvSpPr txBox="1"/>
          <p:nvPr/>
        </p:nvSpPr>
        <p:spPr>
          <a:xfrm>
            <a:off x="1244986" y="3755446"/>
            <a:ext cx="6784317" cy="166707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42553" y="1726803"/>
                <a:ext cx="8484042" cy="3669915"/>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of the algorithm is </a:t>
                </a:r>
                <a:r>
                  <a:rPr lang="en-US" sz="2200" dirty="0">
                    <a:solidFill>
                      <a:srgbClr val="4601CF"/>
                    </a:solidFill>
                    <a:latin typeface="Times New Roman" panose="02020603050405020304" pitchFamily="18" charset="0"/>
                    <a:ea typeface="Calibri" panose="020F0502020204030204" pitchFamily="34" charset="0"/>
                    <a:cs typeface="Times New Roman" panose="02020603050405020304" pitchFamily="18" charset="0"/>
                  </a:rPr>
                  <a:t>the key comparison A[j] &gt; key</a:t>
                </a:r>
                <a:r>
                  <a:rPr lang="en-US" sz="2200" dirty="0">
                    <a:latin typeface="Times New Roman" panose="02020603050405020304" pitchFamily="18" charset="0"/>
                    <a:ea typeface="Calibri" panose="020F0502020204030204" pitchFamily="34" charset="0"/>
                    <a:cs typeface="Times New Roman" panose="02020603050405020304" pitchFamily="18" charset="0"/>
                  </a:rPr>
                  <a:t>. (Why not j ≥ 0 itself?)</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key comparisons in this algorithm depends on the nature of the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{will go over later a thorough analysis.}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worst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a:t>
                </a:r>
                <a14:m>
                  <m:oMath xmlns:m="http://schemas.openxmlformats.org/officeDocument/2006/math">
                    <m:nary>
                      <m:naryPr>
                        <m:chr m:val="∑"/>
                        <m:limLoc m:val="subSup"/>
                        <m:ctrlPr>
                          <a:rPr lang="en-US" sz="2200" i="1" smtClean="0">
                            <a:solidFill>
                              <a:srgbClr val="0000FF"/>
                            </a:solidFill>
                            <a:latin typeface="Cambria Math" panose="02040503050406030204" pitchFamily="18" charset="0"/>
                            <a:cs typeface="Times New Roman" panose="02020603050405020304" pitchFamily="18" charset="0"/>
                          </a:rPr>
                        </m:ctrlPr>
                      </m:naryPr>
                      <m:sub>
                        <m:r>
                          <m:rPr>
                            <m:brk m:alnAt="25"/>
                          </m:rPr>
                          <a:rPr lang="en-US" sz="2200" b="0" i="1" smtClean="0">
                            <a:solidFill>
                              <a:srgbClr val="0000FF"/>
                            </a:solidFill>
                            <a:latin typeface="Cambria Math" panose="02040503050406030204" pitchFamily="18" charset="0"/>
                            <a:cs typeface="Times New Roman" panose="02020603050405020304" pitchFamily="18" charset="0"/>
                          </a:rPr>
                          <m:t>𝑖</m:t>
                        </m:r>
                        <m:r>
                          <a:rPr lang="en-US" sz="2200" b="0" i="1" smtClean="0">
                            <a:solidFill>
                              <a:srgbClr val="0000FF"/>
                            </a:solidFill>
                            <a:latin typeface="Cambria Math" panose="02040503050406030204" pitchFamily="18" charset="0"/>
                            <a:cs typeface="Times New Roman" panose="02020603050405020304" pitchFamily="18" charset="0"/>
                          </a:rPr>
                          <m:t>=1</m:t>
                        </m:r>
                      </m:sub>
                      <m:sup>
                        <m:r>
                          <a:rPr lang="en-US" sz="2200" b="0" i="1" smtClean="0">
                            <a:solidFill>
                              <a:srgbClr val="0000FF"/>
                            </a:solidFill>
                            <a:latin typeface="Cambria Math" panose="02040503050406030204" pitchFamily="18" charset="0"/>
                            <a:cs typeface="Times New Roman" panose="02020603050405020304" pitchFamily="18" charset="0"/>
                          </a:rPr>
                          <m:t>𝑛</m:t>
                        </m:r>
                        <m:r>
                          <a:rPr lang="en-US" sz="2200" b="0" i="1" smtClean="0">
                            <a:solidFill>
                              <a:srgbClr val="0000FF"/>
                            </a:solidFill>
                            <a:latin typeface="Cambria Math" panose="02040503050406030204" pitchFamily="18" charset="0"/>
                            <a:cs typeface="Times New Roman" panose="02020603050405020304" pitchFamily="18" charset="0"/>
                          </a:rPr>
                          <m:t>−1</m:t>
                        </m:r>
                      </m:sup>
                      <m:e>
                        <m:nary>
                          <m:naryPr>
                            <m:chr m:val="∑"/>
                            <m:limLoc m:val="subSup"/>
                            <m:ctrlPr>
                              <a:rPr lang="en-US" sz="2200" i="1" smtClean="0">
                                <a:solidFill>
                                  <a:srgbClr val="0000FF"/>
                                </a:solidFill>
                                <a:latin typeface="Cambria Math" panose="02040503050406030204" pitchFamily="18" charset="0"/>
                                <a:cs typeface="Times New Roman" panose="02020603050405020304" pitchFamily="18" charset="0"/>
                              </a:rPr>
                            </m:ctrlPr>
                          </m:naryPr>
                          <m:sub>
                            <m:r>
                              <m:rPr>
                                <m:brk m:alnAt="25"/>
                              </m:rPr>
                              <a:rPr lang="en-US" sz="2200" b="0" i="1" smtClean="0">
                                <a:solidFill>
                                  <a:srgbClr val="0000FF"/>
                                </a:solidFill>
                                <a:latin typeface="Cambria Math" panose="02040503050406030204" pitchFamily="18" charset="0"/>
                                <a:cs typeface="Times New Roman" panose="02020603050405020304" pitchFamily="18" charset="0"/>
                              </a:rPr>
                              <m:t>𝑗</m:t>
                            </m:r>
                            <m:r>
                              <a:rPr lang="en-US" sz="2200" b="0" i="1" smtClean="0">
                                <a:solidFill>
                                  <a:srgbClr val="0000FF"/>
                                </a:solidFill>
                                <a:latin typeface="Cambria Math" panose="02040503050406030204" pitchFamily="18" charset="0"/>
                                <a:cs typeface="Times New Roman" panose="02020603050405020304" pitchFamily="18" charset="0"/>
                              </a:rPr>
                              <m:t>=</m:t>
                            </m:r>
                            <m:r>
                              <a:rPr lang="en-US" sz="2200" b="0" i="1" smtClean="0">
                                <a:solidFill>
                                  <a:srgbClr val="0000FF"/>
                                </a:solidFill>
                                <a:latin typeface="Cambria Math" panose="02040503050406030204" pitchFamily="18" charset="0"/>
                                <a:cs typeface="Times New Roman" panose="02020603050405020304" pitchFamily="18" charset="0"/>
                              </a:rPr>
                              <m:t>𝑖</m:t>
                            </m:r>
                            <m:r>
                              <a:rPr lang="en-US" sz="2200" b="0" i="1" smtClean="0">
                                <a:solidFill>
                                  <a:srgbClr val="0000FF"/>
                                </a:solidFill>
                                <a:latin typeface="Cambria Math" panose="02040503050406030204" pitchFamily="18" charset="0"/>
                                <a:cs typeface="Times New Roman" panose="02020603050405020304" pitchFamily="18" charset="0"/>
                              </a:rPr>
                              <m:t>−1</m:t>
                            </m:r>
                          </m:sub>
                          <m:sup>
                            <m:r>
                              <a:rPr lang="en-US" sz="2200" b="0" i="1" smtClean="0">
                                <a:solidFill>
                                  <a:srgbClr val="0000FF"/>
                                </a:solidFill>
                                <a:latin typeface="Cambria Math" panose="02040503050406030204" pitchFamily="18" charset="0"/>
                                <a:cs typeface="Times New Roman" panose="02020603050405020304" pitchFamily="18" charset="0"/>
                              </a:rPr>
                              <m:t>0</m:t>
                            </m:r>
                          </m:sup>
                          <m:e>
                            <m:r>
                              <a:rPr lang="en-US" sz="2200" b="0" i="1" smtClean="0">
                                <a:solidFill>
                                  <a:srgbClr val="0000FF"/>
                                </a:solidFill>
                                <a:latin typeface="Cambria Math" panose="02040503050406030204" pitchFamily="18" charset="0"/>
                                <a:cs typeface="Times New Roman" panose="02020603050405020304" pitchFamily="18" charset="0"/>
                              </a:rPr>
                              <m:t>1</m:t>
                            </m:r>
                          </m:e>
                        </m:nary>
                      </m:e>
                    </m:nary>
                    <m:r>
                      <a:rPr lang="en-US" sz="2200" b="0" i="1" smtClean="0">
                        <a:solidFill>
                          <a:srgbClr val="0000FF"/>
                        </a:solidFill>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200" i="1" smtClean="0">
                            <a:solidFill>
                              <a:srgbClr val="0000FF"/>
                            </a:solidFill>
                            <a:latin typeface="Cambria Math" panose="02040503050406030204" pitchFamily="18" charset="0"/>
                            <a:cs typeface="Times New Roman" panose="02020603050405020304" pitchFamily="18" charset="0"/>
                          </a:rPr>
                        </m:ctrlPr>
                      </m:naryPr>
                      <m:sub>
                        <m:r>
                          <m:rPr>
                            <m:brk m:alnAt="25"/>
                          </m:rPr>
                          <a:rPr lang="en-US" sz="2200" b="0" i="1" smtClean="0">
                            <a:solidFill>
                              <a:srgbClr val="0000FF"/>
                            </a:solidFill>
                            <a:latin typeface="Cambria Math" panose="02040503050406030204" pitchFamily="18" charset="0"/>
                            <a:cs typeface="Times New Roman" panose="02020603050405020304" pitchFamily="18" charset="0"/>
                          </a:rPr>
                          <m:t>𝑖</m:t>
                        </m:r>
                        <m:r>
                          <a:rPr lang="en-US" sz="2200" b="0" i="1" smtClean="0">
                            <a:solidFill>
                              <a:srgbClr val="0000FF"/>
                            </a:solidFill>
                            <a:latin typeface="Cambria Math" panose="02040503050406030204" pitchFamily="18" charset="0"/>
                            <a:cs typeface="Times New Roman" panose="02020603050405020304" pitchFamily="18" charset="0"/>
                          </a:rPr>
                          <m:t>=1</m:t>
                        </m:r>
                      </m:sub>
                      <m:sup>
                        <m:r>
                          <a:rPr lang="en-US" sz="2200" b="0" i="1" smtClean="0">
                            <a:solidFill>
                              <a:srgbClr val="0000FF"/>
                            </a:solidFill>
                            <a:latin typeface="Cambria Math" panose="02040503050406030204" pitchFamily="18" charset="0"/>
                            <a:cs typeface="Times New Roman" panose="02020603050405020304" pitchFamily="18" charset="0"/>
                          </a:rPr>
                          <m:t>𝑛</m:t>
                        </m:r>
                        <m:r>
                          <a:rPr lang="en-US" sz="2200" b="0" i="1" smtClean="0">
                            <a:solidFill>
                              <a:srgbClr val="0000FF"/>
                            </a:solidFill>
                            <a:latin typeface="Cambria Math" panose="02040503050406030204" pitchFamily="18" charset="0"/>
                            <a:cs typeface="Times New Roman" panose="02020603050405020304" pitchFamily="18" charset="0"/>
                          </a:rPr>
                          <m:t>−1</m:t>
                        </m:r>
                      </m:sup>
                      <m:e>
                        <m:r>
                          <a:rPr lang="en-US" sz="2200" b="0" i="1" smtClean="0">
                            <a:solidFill>
                              <a:srgbClr val="0000FF"/>
                            </a:solidFill>
                            <a:latin typeface="Cambria Math" panose="02040503050406030204" pitchFamily="18" charset="0"/>
                            <a:cs typeface="Times New Roman" panose="02020603050405020304" pitchFamily="18" charset="0"/>
                          </a:rPr>
                          <m:t>𝑖</m:t>
                        </m:r>
                      </m:e>
                    </m:nary>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(n-1)n/2   ε  Θ(n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best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a:t>
                </a:r>
                <a14:m>
                  <m:oMath xmlns:m="http://schemas.openxmlformats.org/officeDocument/2006/math">
                    <m:nary>
                      <m:naryPr>
                        <m:chr m:val="∑"/>
                        <m:limLoc m:val="subSup"/>
                        <m:ctrlPr>
                          <a:rPr lang="en-US" sz="2200" i="1" smtClean="0">
                            <a:solidFill>
                              <a:srgbClr val="0000FF"/>
                            </a:solidFill>
                            <a:latin typeface="Cambria Math" panose="02040503050406030204" pitchFamily="18" charset="0"/>
                            <a:cs typeface="Times New Roman" panose="02020603050405020304" pitchFamily="18" charset="0"/>
                          </a:rPr>
                        </m:ctrlPr>
                      </m:naryPr>
                      <m:sub>
                        <m:r>
                          <m:rPr>
                            <m:brk m:alnAt="25"/>
                          </m:rPr>
                          <a:rPr lang="en-US" sz="2200" b="0" i="1" smtClean="0">
                            <a:solidFill>
                              <a:srgbClr val="0000FF"/>
                            </a:solidFill>
                            <a:latin typeface="Cambria Math" panose="02040503050406030204" pitchFamily="18" charset="0"/>
                            <a:cs typeface="Times New Roman" panose="02020603050405020304" pitchFamily="18" charset="0"/>
                          </a:rPr>
                          <m:t>𝑖</m:t>
                        </m:r>
                        <m:r>
                          <a:rPr lang="en-US" sz="2200" b="0" i="1" smtClean="0">
                            <a:solidFill>
                              <a:srgbClr val="0000FF"/>
                            </a:solidFill>
                            <a:latin typeface="Cambria Math" panose="02040503050406030204" pitchFamily="18" charset="0"/>
                            <a:cs typeface="Times New Roman" panose="02020603050405020304" pitchFamily="18" charset="0"/>
                          </a:rPr>
                          <m:t>=1</m:t>
                        </m:r>
                      </m:sub>
                      <m:sup>
                        <m:r>
                          <a:rPr lang="en-US" sz="2200" b="0" i="1" smtClean="0">
                            <a:solidFill>
                              <a:srgbClr val="0000FF"/>
                            </a:solidFill>
                            <a:latin typeface="Cambria Math" panose="02040503050406030204" pitchFamily="18" charset="0"/>
                            <a:cs typeface="Times New Roman" panose="02020603050405020304" pitchFamily="18" charset="0"/>
                          </a:rPr>
                          <m:t>𝑛</m:t>
                        </m:r>
                        <m:r>
                          <a:rPr lang="en-US" sz="2200" b="0" i="1" smtClean="0">
                            <a:solidFill>
                              <a:srgbClr val="0000FF"/>
                            </a:solidFill>
                            <a:latin typeface="Cambria Math" panose="02040503050406030204" pitchFamily="18" charset="0"/>
                            <a:cs typeface="Times New Roman" panose="02020603050405020304" pitchFamily="18" charset="0"/>
                          </a:rPr>
                          <m:t>−1</m:t>
                        </m:r>
                      </m:sup>
                      <m:e>
                        <m:r>
                          <a:rPr lang="en-US" sz="2200" b="0" i="1" smtClean="0">
                            <a:solidFill>
                              <a:srgbClr val="0000FF"/>
                            </a:solidFill>
                            <a:latin typeface="Cambria Math" panose="02040503050406030204" pitchFamily="18" charset="0"/>
                            <a:cs typeface="Times New Roman" panose="02020603050405020304" pitchFamily="18" charset="0"/>
                          </a:rPr>
                          <m:t>1</m:t>
                        </m:r>
                      </m:e>
                    </m:nary>
                    <m:r>
                      <a:rPr lang="en-US" sz="2200" b="0" i="1" smtClean="0">
                        <a:solidFill>
                          <a:srgbClr val="0000FF"/>
                        </a:solidFill>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ε  Θ(n)</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avg</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   ε  Θ(n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42553" y="1726803"/>
                <a:ext cx="8484042" cy="3669915"/>
              </a:xfrm>
              <a:prstGeom prst="rect">
                <a:avLst/>
              </a:prstGeom>
              <a:blipFill>
                <a:blip r:embed="rId2"/>
                <a:stretch>
                  <a:fillRect l="-934" t="-997" b="-6645"/>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45335123-D195-49EF-B1EE-06527F633E97}"/>
              </a:ext>
            </a:extLst>
          </p:cNvPr>
          <p:cNvSpPr/>
          <p:nvPr/>
        </p:nvSpPr>
        <p:spPr>
          <a:xfrm>
            <a:off x="767952" y="3880235"/>
            <a:ext cx="477033" cy="26059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90AD1220-886F-4367-B9A0-D245C2AEAA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64966">
            <a:off x="787334" y="3904674"/>
            <a:ext cx="320425" cy="263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5BE7FD-F410-4FC9-A6AB-00C08408A876}"/>
              </a:ext>
            </a:extLst>
          </p:cNvPr>
          <p:cNvSpPr txBox="1"/>
          <p:nvPr/>
        </p:nvSpPr>
        <p:spPr>
          <a:xfrm>
            <a:off x="8118763" y="3214255"/>
            <a:ext cx="3953163" cy="2031325"/>
          </a:xfrm>
          <a:prstGeom prst="rect">
            <a:avLst/>
          </a:prstGeom>
          <a:noFill/>
          <a:ln>
            <a:solidFill>
              <a:srgbClr val="C00000"/>
            </a:solidFill>
          </a:ln>
        </p:spPr>
        <p:txBody>
          <a:bodyPr wrap="square" rtlCol="0">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for </a:t>
            </a:r>
            <a:r>
              <a:rPr lang="en-US"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to n - 1</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do  </a:t>
            </a: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key ← A[</a:t>
            </a: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j ← </a:t>
            </a:r>
            <a:r>
              <a:rPr lang="en-US"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while j ≥ 0 and </a:t>
            </a:r>
            <a:r>
              <a:rPr lang="en-US" dirty="0">
                <a:solidFill>
                  <a:srgbClr val="4601CF"/>
                </a:solidFill>
                <a:latin typeface="Times New Roman" panose="02020603050405020304" pitchFamily="18" charset="0"/>
                <a:ea typeface="Calibri" panose="020F0502020204030204" pitchFamily="34" charset="0"/>
                <a:cs typeface="Times New Roman" panose="02020603050405020304" pitchFamily="18" charset="0"/>
              </a:rPr>
              <a:t>A[j] &gt; key</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do  {   A[j+1] ← A[j];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j ← j – 1;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 	      A[j+1] ← key;	 </a:t>
            </a:r>
            <a:r>
              <a:rPr lang="en-US"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b="1" dirty="0">
              <a:solidFill>
                <a:srgbClr val="C00000"/>
              </a:solidFill>
            </a:endParaRPr>
          </a:p>
        </p:txBody>
      </p:sp>
    </p:spTree>
    <p:extLst>
      <p:ext uri="{BB962C8B-B14F-4D97-AF65-F5344CB8AC3E}">
        <p14:creationId xmlns:p14="http://schemas.microsoft.com/office/powerpoint/2010/main" val="137094156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318CE-9C64-4E54-9B54-34ACD02A6F99}"/>
              </a:ext>
            </a:extLst>
          </p:cNvPr>
          <p:cNvSpPr txBox="1"/>
          <p:nvPr/>
        </p:nvSpPr>
        <p:spPr>
          <a:xfrm>
            <a:off x="792481" y="1472135"/>
            <a:ext cx="10049690" cy="151490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6651" y="953080"/>
            <a:ext cx="9048584" cy="5443926"/>
          </a:xfrm>
          <a:prstGeom prst="rect">
            <a:avLst/>
          </a:prstGeom>
        </p:spPr>
        <p:txBody>
          <a:bodyPr wrap="square">
            <a:spAutoFit/>
          </a:bodyPr>
          <a:lstStyle/>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Useful Property Involving the Asymptotic Notations </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a typeface="Calibri" panose="020F0502020204030204" pitchFamily="34" charset="0"/>
                <a:cs typeface="Times New Roman" panose="02020603050405020304" pitchFamily="18" charset="0"/>
              </a:rPr>
              <a:t>Theorem 1.3.</a:t>
            </a:r>
          </a:p>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and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then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Since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by definition of O-notation, there exist some positive constants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Similarly, Since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by definition of O-notation, there exist some positive constants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341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311" y="483952"/>
            <a:ext cx="8963769" cy="6084486"/>
          </a:xfrm>
          <a:prstGeom prst="rect">
            <a:avLst/>
          </a:prstGeom>
        </p:spPr>
        <p:txBody>
          <a:bodyPr wrap="square">
            <a:spAutoFit/>
          </a:bodyPr>
          <a:lstStyle/>
          <a:p>
            <a:r>
              <a:rPr lang="en-US" sz="2200" dirty="0">
                <a:solidFill>
                  <a:srgbClr val="0000FF"/>
                </a:solidFill>
                <a:ea typeface="Calibri" panose="020F0502020204030204" pitchFamily="34" charset="0"/>
                <a:cs typeface="Times New Roman" panose="02020603050405020304" pitchFamily="18" charset="0"/>
              </a:rPr>
              <a:t>Useful Property Involving the Asymptotic Notations </a:t>
            </a:r>
            <a:endParaRPr lang="en-US" sz="2200" dirty="0">
              <a:ea typeface="Calibri" panose="020F0502020204030204" pitchFamily="34" charset="0"/>
              <a:cs typeface="Times New Roman" panose="02020603050405020304" pitchFamily="18" charset="0"/>
            </a:endParaRPr>
          </a:p>
          <a:p>
            <a:r>
              <a:rPr lang="en-US" sz="2200" dirty="0">
                <a:ea typeface="Calibri" panose="020F0502020204030204" pitchFamily="34" charset="0"/>
                <a:cs typeface="Times New Roman" panose="02020603050405020304" pitchFamily="18" charset="0"/>
              </a:rPr>
              <a:t>Theorem 1.3.</a:t>
            </a: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	If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and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then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Proof:</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max{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n ≥ max{n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Then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 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2max[g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Hence,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O(max[g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all n ≥ max{n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with the constant c = 2c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2max{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max{n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required by the O-notation definition.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87348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DD678-442C-4337-9541-B67F4BC3742D}"/>
              </a:ext>
            </a:extLst>
          </p:cNvPr>
          <p:cNvSpPr txBox="1"/>
          <p:nvPr/>
        </p:nvSpPr>
        <p:spPr>
          <a:xfrm>
            <a:off x="644436" y="2805201"/>
            <a:ext cx="10145484" cy="220222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059388" y="2191477"/>
            <a:ext cx="7649156" cy="2742354"/>
          </a:xfrm>
          <a:prstGeom prst="rect">
            <a:avLst/>
          </a:prstGeom>
        </p:spPr>
        <p:txBody>
          <a:bodyPr wrap="square">
            <a:spAutoFit/>
          </a:bodyPr>
          <a:lstStyle/>
          <a:p>
            <a:pPr algn="just">
              <a:lnSpc>
                <a:spcPct val="107000"/>
              </a:lnSpc>
              <a:spcAft>
                <a:spcPts val="800"/>
              </a:spcAft>
            </a:pPr>
            <a:r>
              <a:rPr lang="en-US" sz="2400" dirty="0">
                <a:ea typeface="Calibri" panose="020F0502020204030204" pitchFamily="34" charset="0"/>
                <a:cs typeface="Times New Roman" panose="02020603050405020304" pitchFamily="18" charset="0"/>
              </a:rPr>
              <a:t>Corollary  1.3.1.</a:t>
            </a:r>
          </a:p>
          <a:p>
            <a:pPr marL="342900" marR="0" lvl="0" indent="-342900">
              <a:lnSpc>
                <a:spcPct val="115000"/>
              </a:lnSpc>
              <a:spcBef>
                <a:spcPts val="1200"/>
              </a:spcBef>
              <a:spcAft>
                <a:spcPts val="1000"/>
              </a:spcAft>
              <a:buFont typeface="+mj-lt"/>
              <a:buAutoNum type="alphaL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If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ε Ω(g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and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Ω(g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then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Ω(max{g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15000"/>
              </a:lnSpc>
              <a:spcBef>
                <a:spcPts val="1200"/>
              </a:spcBef>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    If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ε Ɵ(g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and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(n)ε Ɵ(g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then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 ε Ɵ(max{g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(n), g</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507539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CEC9FA-0095-4BA2-B5DB-B6AFB2B4425D}"/>
              </a:ext>
            </a:extLst>
          </p:cNvPr>
          <p:cNvSpPr txBox="1"/>
          <p:nvPr/>
        </p:nvSpPr>
        <p:spPr>
          <a:xfrm>
            <a:off x="1306672" y="1702620"/>
            <a:ext cx="10123287" cy="158051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99265" y="1129478"/>
            <a:ext cx="8677145" cy="5237524"/>
          </a:xfrm>
          <a:prstGeom prst="rect">
            <a:avLst/>
          </a:prstGeom>
        </p:spPr>
        <p:txBody>
          <a:bodyPr wrap="square">
            <a:spAutoFit/>
          </a:bodyPr>
          <a:lstStyle/>
          <a:p>
            <a:pPr>
              <a:lnSpc>
                <a:spcPct val="107000"/>
              </a:lnSpc>
              <a:spcAft>
                <a:spcPts val="800"/>
              </a:spcAft>
            </a:pPr>
            <a:r>
              <a:rPr lang="en-US" sz="2400" dirty="0">
                <a:solidFill>
                  <a:srgbClr val="0000FF"/>
                </a:solidFill>
                <a:ea typeface="Calibri" panose="020F0502020204030204" pitchFamily="34" charset="0"/>
                <a:cs typeface="Times New Roman" panose="02020603050405020304" pitchFamily="18" charset="0"/>
              </a:rPr>
              <a:t>Example 1.10:</a:t>
            </a:r>
            <a:endParaRPr lang="en-US" sz="2400" dirty="0">
              <a:ea typeface="Calibri" panose="020F0502020204030204" pitchFamily="34" charset="0"/>
              <a:cs typeface="Times New Roman" panose="02020603050405020304" pitchFamily="18" charset="0"/>
            </a:endParaRPr>
          </a:p>
          <a:p>
            <a:pPr>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a two-part algorithm: </a:t>
            </a:r>
          </a:p>
          <a:p>
            <a:pPr marL="800100" lvl="1" indent="-342900">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first,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sort the array </a:t>
            </a:r>
            <a:r>
              <a:rPr lang="en-US" sz="2200" dirty="0">
                <a:latin typeface="Times New Roman" panose="02020603050405020304" pitchFamily="18" charset="0"/>
                <a:ea typeface="Calibri" panose="020F0502020204030204" pitchFamily="34" charset="0"/>
                <a:cs typeface="Times New Roman" panose="02020603050405020304" pitchFamily="18" charset="0"/>
              </a:rPr>
              <a:t>by applying some known sorting algorithm; </a:t>
            </a:r>
          </a:p>
          <a:p>
            <a:pPr marL="800100" lvl="1" indent="-342900">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second,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scan</a:t>
            </a:r>
            <a:r>
              <a:rPr lang="en-US" sz="2200" dirty="0">
                <a:latin typeface="Times New Roman" panose="02020603050405020304" pitchFamily="18" charset="0"/>
                <a:ea typeface="Calibri" panose="020F0502020204030204" pitchFamily="34" charset="0"/>
                <a:cs typeface="Times New Roman" panose="02020603050405020304" pitchFamily="18" charset="0"/>
              </a:rPr>
              <a:t> the sorted array to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check its consecutive element for equality.</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800100" indent="-342900">
              <a:spcAft>
                <a:spcPts val="12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If a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sorting algorithm</a:t>
            </a:r>
            <a:r>
              <a:rPr lang="en-US" sz="2200" dirty="0">
                <a:latin typeface="Times New Roman" panose="02020603050405020304" pitchFamily="18" charset="0"/>
                <a:ea typeface="Calibri" panose="020F0502020204030204" pitchFamily="34" charset="0"/>
                <a:cs typeface="Times New Roman" panose="02020603050405020304" pitchFamily="18" charset="0"/>
              </a:rPr>
              <a:t> used in the first part makes no more than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½ n(n-1) </a:t>
            </a:r>
            <a:r>
              <a:rPr lang="en-US" sz="2200" dirty="0">
                <a:latin typeface="Times New Roman" panose="02020603050405020304" pitchFamily="18" charset="0"/>
                <a:ea typeface="Calibri" panose="020F0502020204030204" pitchFamily="34" charset="0"/>
                <a:cs typeface="Times New Roman" panose="02020603050405020304" pitchFamily="18" charset="0"/>
              </a:rPr>
              <a:t>comparisons, it is in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If the second part makes no more than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latin typeface="Times New Roman" panose="02020603050405020304" pitchFamily="18" charset="0"/>
                <a:ea typeface="Calibri" panose="020F0502020204030204" pitchFamily="34" charset="0"/>
                <a:cs typeface="Times New Roman" panose="02020603050405020304" pitchFamily="18" charset="0"/>
              </a:rPr>
              <a:t> comparisons, then it       is in O(n). </a:t>
            </a:r>
          </a:p>
          <a:p>
            <a:pPr marL="800100" lvl="1" indent="-342900">
              <a:spcAft>
                <a:spcPts val="12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Thus, the efficiency of the entire algorithm will be in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½ n(n-1) + n-1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O(max{n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O(n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A9AFBF36-EF55-4632-AB00-58F8FBC46786}"/>
              </a:ext>
            </a:extLst>
          </p:cNvPr>
          <p:cNvSpPr/>
          <p:nvPr/>
        </p:nvSpPr>
        <p:spPr>
          <a:xfrm>
            <a:off x="762040" y="203394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BBC6773C-4ADE-4FBF-AF47-F0C8E0E4B3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256" y="2033945"/>
            <a:ext cx="64341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7336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F7A250-2E68-48C2-8200-BFAB8634C94E}"/>
              </a:ext>
            </a:extLst>
          </p:cNvPr>
          <p:cNvSpPr txBox="1"/>
          <p:nvPr/>
        </p:nvSpPr>
        <p:spPr>
          <a:xfrm>
            <a:off x="1190058" y="3082314"/>
            <a:ext cx="10123287" cy="158051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26650" y="1099572"/>
            <a:ext cx="9602904" cy="5044138"/>
          </a:xfrm>
          <a:prstGeom prst="rect">
            <a:avLst/>
          </a:prstGeom>
        </p:spPr>
        <p:txBody>
          <a:bodyPr wrap="square">
            <a:spAutoFit/>
          </a:bodyPr>
          <a:lstStyle/>
          <a:p>
            <a:pPr>
              <a:lnSpc>
                <a:spcPct val="107000"/>
              </a:lnSpc>
              <a:spcAft>
                <a:spcPts val="1200"/>
              </a:spcAft>
            </a:pPr>
            <a:r>
              <a:rPr lang="en-US" sz="2600" dirty="0">
                <a:solidFill>
                  <a:srgbClr val="0000FF"/>
                </a:solidFill>
                <a:ea typeface="Calibri" panose="020F0502020204030204" pitchFamily="34" charset="0"/>
                <a:cs typeface="Times New Roman" panose="02020603050405020304" pitchFamily="18" charset="0"/>
              </a:rPr>
              <a:t>Using Limits for Comparing Orders of Growth </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convenient method for comparing the orders of growth of two specific functions</a:t>
            </a:r>
            <a:r>
              <a:rPr lang="en-US" sz="2200" dirty="0">
                <a:latin typeface="Times New Roman" panose="02020603050405020304" pitchFamily="18" charset="0"/>
                <a:ea typeface="Calibri" panose="020F0502020204030204" pitchFamily="34" charset="0"/>
                <a:cs typeface="Times New Roman" panose="02020603050405020304" pitchFamily="18" charset="0"/>
              </a:rPr>
              <a:t> is based on computing the limit of the ratio of two functions in question.</a:t>
            </a:r>
          </a:p>
          <a:p>
            <a:pPr>
              <a:lnSpc>
                <a:spcPct val="107000"/>
              </a:lnSpc>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Three principal cases may arise:</a:t>
            </a:r>
          </a:p>
          <a:p>
            <a:r>
              <a:rPr lang="en-US" sz="24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f(n)          0	implies that f(n) has a smaller order of growth than g(n)</a:t>
            </a:r>
          </a:p>
          <a:p>
            <a:r>
              <a:rPr lang="en-US" sz="2200" dirty="0" err="1">
                <a:latin typeface="Times New Roman" panose="02020603050405020304" pitchFamily="18" charset="0"/>
                <a:cs typeface="Times New Roman" panose="02020603050405020304" pitchFamily="18" charset="0"/>
              </a:rPr>
              <a:t>lim</a:t>
            </a:r>
            <a:r>
              <a:rPr lang="en-US" sz="2200" dirty="0">
                <a:latin typeface="Times New Roman" panose="02020603050405020304" pitchFamily="18" charset="0"/>
                <a:cs typeface="Times New Roman" panose="02020603050405020304" pitchFamily="18" charset="0"/>
              </a:rPr>
              <a:t>       ----  =      c &gt; 0 	implies that f(n) has the same order of growth as g(n)</a:t>
            </a:r>
          </a:p>
          <a:p>
            <a:r>
              <a:rPr lang="en-US" sz="2200" dirty="0">
                <a:latin typeface="Times New Roman" panose="02020603050405020304" pitchFamily="18" charset="0"/>
                <a:cs typeface="Times New Roman" panose="02020603050405020304" pitchFamily="18" charset="0"/>
              </a:rPr>
              <a:t>n → ∞ g(n)	  ∞	implies that f(n) has a larger order of growth than g(n).</a:t>
            </a:r>
          </a:p>
          <a:p>
            <a:r>
              <a:rPr lang="en-US" sz="2200" dirty="0">
                <a:latin typeface="Times New Roman" panose="02020603050405020304" pitchFamily="18" charset="0"/>
                <a:cs typeface="Times New Roman" panose="02020603050405020304" pitchFamily="18" charset="0"/>
              </a:rPr>
              <a:t>			</a:t>
            </a: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Note that</a:t>
            </a:r>
          </a:p>
          <a:p>
            <a:pPr marL="342900" lvl="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first two cases mean that f(n) ε O(g(n)).</a:t>
            </a:r>
          </a:p>
          <a:p>
            <a:pPr marL="342900" lvl="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second case means that f(n) ε Ɵ(g(n))</a:t>
            </a:r>
          </a:p>
          <a:p>
            <a:pPr marL="342900" lvl="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last two mean that f(n) ε Ω(g(n)).</a:t>
            </a:r>
          </a:p>
        </p:txBody>
      </p:sp>
      <p:sp>
        <p:nvSpPr>
          <p:cNvPr id="3" name="Left Brace 2"/>
          <p:cNvSpPr/>
          <p:nvPr/>
        </p:nvSpPr>
        <p:spPr>
          <a:xfrm>
            <a:off x="3307744" y="3455127"/>
            <a:ext cx="125232" cy="8348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ABA307D2-FFF9-464A-99B4-7D02612AB256}"/>
              </a:ext>
            </a:extLst>
          </p:cNvPr>
          <p:cNvSpPr/>
          <p:nvPr/>
        </p:nvSpPr>
        <p:spPr>
          <a:xfrm>
            <a:off x="558216" y="3288280"/>
            <a:ext cx="600024" cy="40057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0000FF"/>
              </a:solidFill>
            </a:endParaRPr>
          </a:p>
        </p:txBody>
      </p:sp>
      <p:pic>
        <p:nvPicPr>
          <p:cNvPr id="6" name="Picture 5" descr="Image result for smiley face images">
            <a:extLst>
              <a:ext uri="{FF2B5EF4-FFF2-40B4-BE49-F238E27FC236}">
                <a16:creationId xmlns:a16="http://schemas.microsoft.com/office/drawing/2014/main" id="{0CA168A2-AB0D-4F3F-89E4-1C57002C9C6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38313">
            <a:off x="558215" y="3340222"/>
            <a:ext cx="600024" cy="40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266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757" y="1728846"/>
                <a:ext cx="7884854" cy="4004366"/>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err="1">
                    <a:solidFill>
                      <a:srgbClr val="0000FF"/>
                    </a:solidFill>
                    <a:ea typeface="Calibri" panose="020F0502020204030204" pitchFamily="34" charset="0"/>
                    <a:cs typeface="Times New Roman" panose="02020603050405020304" pitchFamily="18" charset="0"/>
                  </a:rPr>
                  <a:t>L’Hôpital’s</a:t>
                </a:r>
                <a:r>
                  <a:rPr lang="en-US" sz="2400" dirty="0">
                    <a:solidFill>
                      <a:srgbClr val="0000FF"/>
                    </a:solidFill>
                    <a:ea typeface="Calibri" panose="020F0502020204030204" pitchFamily="34" charset="0"/>
                    <a:cs typeface="Times New Roman" panose="02020603050405020304" pitchFamily="18" charset="0"/>
                  </a:rPr>
                  <a:t> rule</a:t>
                </a: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lim>
                          </m:limLow>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𝑓</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𝑔</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en>
                          </m:f>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lim>
                          </m:limLow>
                        </m:fName>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𝑓</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𝑔</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en>
                          </m:f>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2400" dirty="0" err="1">
                    <a:solidFill>
                      <a:srgbClr val="0000FF"/>
                    </a:solidFill>
                    <a:effectLst/>
                    <a:ea typeface="Calibri" panose="020F0502020204030204" pitchFamily="34" charset="0"/>
                    <a:cs typeface="Times New Roman" panose="02020603050405020304" pitchFamily="18" charset="0"/>
                  </a:rPr>
                  <a:t>Stirling’s</a:t>
                </a:r>
                <a:r>
                  <a:rPr lang="en-US" sz="2400" dirty="0">
                    <a:solidFill>
                      <a:srgbClr val="0000FF"/>
                    </a:solidFill>
                    <a:effectLst/>
                    <a:ea typeface="Calibri" panose="020F0502020204030204" pitchFamily="34" charset="0"/>
                    <a:cs typeface="Times New Roman" panose="02020603050405020304" pitchFamily="18" charset="0"/>
                  </a:rPr>
                  <a:t> formula</a:t>
                </a: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n! 	≈   </a:t>
                </a:r>
                <a14:m>
                  <m:oMath xmlns:m="http://schemas.openxmlformats.org/officeDocument/2006/math">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𝑒</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  ( 1+  Ɵ</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𝑒</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large values of 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weak upper bound on the factorial function is n!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86757" y="1728846"/>
                <a:ext cx="7884854" cy="4004366"/>
              </a:xfrm>
              <a:prstGeom prst="rect">
                <a:avLst/>
              </a:prstGeom>
              <a:blipFill>
                <a:blip r:embed="rId2"/>
                <a:stretch>
                  <a:fillRect l="-1005" t="-1067" b="-213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F1FA1154-2E3C-4344-B304-099D71161E05}"/>
              </a:ext>
            </a:extLst>
          </p:cNvPr>
          <p:cNvSpPr/>
          <p:nvPr/>
        </p:nvSpPr>
        <p:spPr>
          <a:xfrm>
            <a:off x="1791967" y="238040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4EFB7B81-8322-4E96-8CB7-7C1A2025FA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4671">
            <a:off x="1755732" y="2384906"/>
            <a:ext cx="709421" cy="42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83249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0F14A66-8713-459D-A254-3D187614312F}"/>
              </a:ext>
            </a:extLst>
          </p:cNvPr>
          <p:cNvSpPr txBox="1"/>
          <p:nvPr/>
        </p:nvSpPr>
        <p:spPr>
          <a:xfrm>
            <a:off x="1288870" y="2468974"/>
            <a:ext cx="10325370" cy="250362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12854" y="1230536"/>
                <a:ext cx="8586652" cy="4529510"/>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using the limit-based approach to comparing orders of growth of two functions: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ea typeface="Calibri" panose="020F0502020204030204" pitchFamily="34" charset="0"/>
                    <a:cs typeface="Times New Roman" panose="02020603050405020304" pitchFamily="18" charset="0"/>
                  </a:rPr>
                  <a:t>Example 1.11: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Compare the orders of growth of ½ n(n-1)  and  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b="0" smtClean="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m:t>
                            </m:r>
                          </m:lim>
                        </m:limLow>
                      </m:fName>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b="0" smtClean="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e>
                    </m:func>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b="0" smtClean="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m:t>
                            </m:r>
                          </m:lim>
                        </m:limLow>
                      </m:fName>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( 1−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½.</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the limit is equal to a positive constant, the function have the same order of growth or, symbolically,   ½ n(n-1) ε Ɵ(n</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2854" y="1230536"/>
                <a:ext cx="8586652" cy="4529510"/>
              </a:xfrm>
              <a:prstGeom prst="rect">
                <a:avLst/>
              </a:prstGeom>
              <a:blipFill>
                <a:blip r:embed="rId2"/>
                <a:stretch>
                  <a:fillRect l="-1278" t="-942" b="-2288"/>
                </a:stretch>
              </a:blipFill>
            </p:spPr>
            <p:txBody>
              <a:bodyPr/>
              <a:lstStyle/>
              <a:p>
                <a:r>
                  <a:rPr lang="en-US">
                    <a:noFill/>
                  </a:rPr>
                  <a:t> </a:t>
                </a:r>
              </a:p>
            </p:txBody>
          </p:sp>
        </mc:Fallback>
      </mc:AlternateContent>
    </p:spTree>
    <p:extLst>
      <p:ext uri="{BB962C8B-B14F-4D97-AF65-F5344CB8AC3E}">
        <p14:creationId xmlns:p14="http://schemas.microsoft.com/office/powerpoint/2010/main" val="20283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Asymptotic Analysis</a:t>
            </a:r>
            <a:r>
              <a:rPr lang="en-US" sz="2400" dirty="0">
                <a:latin typeface="Times New Roman" panose="02020603050405020304" pitchFamily="18" charset="0"/>
                <a:cs typeface="Times New Roman" panose="02020603050405020304" pitchFamily="18" charset="0"/>
              </a:rPr>
              <a:t>,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a:t>
            </a:r>
            <a:r>
              <a:rPr lang="en-US" sz="2400" dirty="0">
                <a:solidFill>
                  <a:srgbClr val="0000FF"/>
                </a:solidFill>
                <a:latin typeface="Times New Roman" panose="02020603050405020304" pitchFamily="18" charset="0"/>
                <a:cs typeface="Times New Roman" panose="02020603050405020304" pitchFamily="18" charset="0"/>
              </a:rPr>
              <a:t>best, average, and worst case </a:t>
            </a:r>
            <a:r>
              <a:rPr lang="en-US" sz="2400" dirty="0">
                <a:latin typeface="Times New Roman" panose="02020603050405020304" pitchFamily="18" charset="0"/>
                <a:cs typeface="Times New Roman" panose="02020603050405020304" pitchFamily="18" charset="0"/>
              </a:rPr>
              <a:t>behaviors of an algorithm.</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Complexity classes</a:t>
            </a:r>
            <a:r>
              <a:rPr lang="en-US" sz="2400" dirty="0">
                <a:latin typeface="Times New Roman" panose="02020603050405020304" pitchFamily="18" charset="0"/>
                <a:cs typeface="Times New Roman" panose="02020603050405020304" pitchFamily="18" charset="0"/>
              </a:rPr>
              <a:t>, such as </a:t>
            </a:r>
            <a:r>
              <a:rPr lang="en-US" sz="2400" dirty="0">
                <a:solidFill>
                  <a:srgbClr val="0000FF"/>
                </a:solidFill>
                <a:latin typeface="Times New Roman" panose="02020603050405020304" pitchFamily="18" charset="0"/>
                <a:cs typeface="Times New Roman" panose="02020603050405020304" pitchFamily="18" charset="0"/>
              </a:rPr>
              <a:t>constant, logarithmic, linear, quadratic, and exponential.</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Recurrence Relations </a:t>
            </a:r>
            <a:r>
              <a:rPr lang="en-US" sz="2400" dirty="0">
                <a:latin typeface="Times New Roman" panose="02020603050405020304" pitchFamily="18" charset="0"/>
                <a:cs typeface="Times New Roman" panose="02020603050405020304" pitchFamily="18" charset="0"/>
              </a:rPr>
              <a:t>and their solutions.</a:t>
            </a:r>
          </a:p>
          <a:p>
            <a:pPr marL="914400" lvl="1" indent="-452438">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Time and space trade-offs </a:t>
            </a:r>
            <a:r>
              <a:rPr lang="en-US" sz="2400" dirty="0">
                <a:latin typeface="Times New Roman" panose="02020603050405020304" pitchFamily="18" charset="0"/>
                <a:cs typeface="Times New Roman" panose="02020603050405020304" pitchFamily="18" charset="0"/>
              </a:rPr>
              <a:t>in algorithms.</a:t>
            </a:r>
          </a:p>
        </p:txBody>
      </p:sp>
      <p:pic>
        <p:nvPicPr>
          <p:cNvPr id="4" name="Picture 2" descr="Image result for smiley face images">
            <a:extLst>
              <a:ext uri="{FF2B5EF4-FFF2-40B4-BE49-F238E27FC236}">
                <a16:creationId xmlns:a16="http://schemas.microsoft.com/office/drawing/2014/main" id="{0DF64361-18E7-41BB-AE98-57FDD0A001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95222"/>
            <a:ext cx="627018" cy="4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549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5DE6C-2F00-427A-BDB4-904D6607FCAA}"/>
              </a:ext>
            </a:extLst>
          </p:cNvPr>
          <p:cNvSpPr/>
          <p:nvPr/>
        </p:nvSpPr>
        <p:spPr>
          <a:xfrm>
            <a:off x="1641566" y="1036037"/>
            <a:ext cx="8908868" cy="4785926"/>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a:t>
            </a:r>
          </a:p>
          <a:p>
            <a:pPr lvl="3"/>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a:t>
            </a:r>
          </a:p>
          <a:p>
            <a:pPr lvl="2"/>
            <a:r>
              <a:rPr lang="en-US" sz="2400" dirty="0">
                <a:latin typeface="Times New Roman" panose="02020603050405020304" pitchFamily="18" charset="0"/>
                <a:cs typeface="Times New Roman" panose="02020603050405020304" pitchFamily="18" charset="0"/>
              </a:rPr>
              <a:t>is run on the tape shown in the following figure?   </a:t>
            </a:r>
          </a:p>
        </p:txBody>
      </p:sp>
      <p:sp>
        <p:nvSpPr>
          <p:cNvPr id="4" name="Oval 3"/>
          <p:cNvSpPr/>
          <p:nvPr/>
        </p:nvSpPr>
        <p:spPr>
          <a:xfrm>
            <a:off x="6256420"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p>
        </p:txBody>
      </p:sp>
      <p:sp>
        <p:nvSpPr>
          <p:cNvPr id="5" name="Oval 4"/>
          <p:cNvSpPr/>
          <p:nvPr/>
        </p:nvSpPr>
        <p:spPr>
          <a:xfrm>
            <a:off x="8526378" y="3039979"/>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endParaRPr lang="en-US" dirty="0"/>
          </a:p>
        </p:txBody>
      </p:sp>
      <p:sp>
        <p:nvSpPr>
          <p:cNvPr id="6" name="Oval 5"/>
          <p:cNvSpPr/>
          <p:nvPr/>
        </p:nvSpPr>
        <p:spPr>
          <a:xfrm>
            <a:off x="6256420"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endParaRPr lang="en-US" dirty="0"/>
          </a:p>
        </p:txBody>
      </p:sp>
      <p:sp>
        <p:nvSpPr>
          <p:cNvPr id="7" name="Oval 6"/>
          <p:cNvSpPr/>
          <p:nvPr/>
        </p:nvSpPr>
        <p:spPr>
          <a:xfrm>
            <a:off x="8526377" y="4315326"/>
            <a:ext cx="585537" cy="561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endParaRPr lang="en-US" dirty="0"/>
          </a:p>
        </p:txBody>
      </p:sp>
      <p:cxnSp>
        <p:nvCxnSpPr>
          <p:cNvPr id="9" name="Straight Arrow Connector 8"/>
          <p:cNvCxnSpPr>
            <a:stCxn id="4" idx="6"/>
            <a:endCxn id="5" idx="2"/>
          </p:cNvCxnSpPr>
          <p:nvPr/>
        </p:nvCxnSpPr>
        <p:spPr>
          <a:xfrm>
            <a:off x="6841957" y="3320716"/>
            <a:ext cx="1684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90872" y="2951384"/>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1/1/R</a:t>
            </a:r>
          </a:p>
        </p:txBody>
      </p:sp>
      <p:cxnSp>
        <p:nvCxnSpPr>
          <p:cNvPr id="11" name="Straight Arrow Connector 10"/>
          <p:cNvCxnSpPr>
            <a:stCxn id="7" idx="2"/>
            <a:endCxn id="6" idx="6"/>
          </p:cNvCxnSpPr>
          <p:nvPr/>
        </p:nvCxnSpPr>
        <p:spPr>
          <a:xfrm flipH="1">
            <a:off x="6841957" y="4596063"/>
            <a:ext cx="1684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19471" y="4507468"/>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1/0/R</a:t>
            </a:r>
          </a:p>
        </p:txBody>
      </p:sp>
      <p:cxnSp>
        <p:nvCxnSpPr>
          <p:cNvPr id="15" name="Straight Arrow Connector 14"/>
          <p:cNvCxnSpPr/>
          <p:nvPr/>
        </p:nvCxnSpPr>
        <p:spPr>
          <a:xfrm flipH="1">
            <a:off x="6841957" y="3320716"/>
            <a:ext cx="1712493" cy="1275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9471" y="3989565"/>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B/B/R</a:t>
            </a:r>
          </a:p>
        </p:txBody>
      </p:sp>
      <p:cxnSp>
        <p:nvCxnSpPr>
          <p:cNvPr id="18" name="Straight Arrow Connector 17"/>
          <p:cNvCxnSpPr>
            <a:stCxn id="5" idx="4"/>
            <a:endCxn id="7" idx="0"/>
          </p:cNvCxnSpPr>
          <p:nvPr/>
        </p:nvCxnSpPr>
        <p:spPr>
          <a:xfrm flipH="1">
            <a:off x="8819146" y="3601453"/>
            <a:ext cx="1" cy="713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5"/>
          </p:cNvCxnSpPr>
          <p:nvPr/>
        </p:nvCxnSpPr>
        <p:spPr>
          <a:xfrm flipH="1">
            <a:off x="6756207" y="3333111"/>
            <a:ext cx="1776187" cy="18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806483" y="3833882"/>
            <a:ext cx="1042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1/0/L</a:t>
            </a:r>
          </a:p>
        </p:txBody>
      </p:sp>
      <p:sp>
        <p:nvSpPr>
          <p:cNvPr id="24" name="TextBox 23"/>
          <p:cNvSpPr txBox="1"/>
          <p:nvPr/>
        </p:nvSpPr>
        <p:spPr>
          <a:xfrm>
            <a:off x="5280488" y="2608375"/>
            <a:ext cx="5646821" cy="2646948"/>
          </a:xfrm>
          <a:prstGeom prst="rect">
            <a:avLst/>
          </a:prstGeom>
          <a:noFill/>
        </p:spPr>
        <p:txBody>
          <a:bodyPr wrap="square" rtlCol="0">
            <a:spAutoFit/>
          </a:bodyPr>
          <a:lstStyle/>
          <a:p>
            <a:endParaRPr lang="en-US" dirty="0"/>
          </a:p>
        </p:txBody>
      </p:sp>
      <p:cxnSp>
        <p:nvCxnSpPr>
          <p:cNvPr id="27" name="Straight Arrow Connector 26"/>
          <p:cNvCxnSpPr/>
          <p:nvPr/>
        </p:nvCxnSpPr>
        <p:spPr>
          <a:xfrm>
            <a:off x="6549188" y="3615298"/>
            <a:ext cx="0" cy="70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24853" y="3378313"/>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0/0/R</a:t>
            </a:r>
          </a:p>
        </p:txBody>
      </p:sp>
      <p:sp>
        <p:nvSpPr>
          <p:cNvPr id="30" name="TextBox 29"/>
          <p:cNvSpPr txBox="1"/>
          <p:nvPr/>
        </p:nvSpPr>
        <p:spPr>
          <a:xfrm>
            <a:off x="6518254" y="3747183"/>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B/B/R</a:t>
            </a:r>
          </a:p>
        </p:txBody>
      </p:sp>
      <p:cxnSp>
        <p:nvCxnSpPr>
          <p:cNvPr id="32" name="Straight Arrow Connector 31"/>
          <p:cNvCxnSpPr/>
          <p:nvPr/>
        </p:nvCxnSpPr>
        <p:spPr>
          <a:xfrm flipV="1">
            <a:off x="6396103" y="3557155"/>
            <a:ext cx="0" cy="772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44969" y="3802291"/>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0/0/R</a:t>
            </a:r>
          </a:p>
        </p:txBody>
      </p:sp>
      <p:cxnSp>
        <p:nvCxnSpPr>
          <p:cNvPr id="35" name="Curved Connector 34"/>
          <p:cNvCxnSpPr/>
          <p:nvPr/>
        </p:nvCxnSpPr>
        <p:spPr>
          <a:xfrm rot="10800000" flipV="1">
            <a:off x="6281220" y="3023883"/>
            <a:ext cx="283798" cy="193777"/>
          </a:xfrm>
          <a:prstGeom prst="curvedConnector3">
            <a:avLst>
              <a:gd name="adj1" fmla="val 3015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725919" y="2719884"/>
            <a:ext cx="87904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0/0/R</a:t>
            </a:r>
          </a:p>
        </p:txBody>
      </p:sp>
      <p:cxnSp>
        <p:nvCxnSpPr>
          <p:cNvPr id="62" name="Curved Connector 61"/>
          <p:cNvCxnSpPr/>
          <p:nvPr/>
        </p:nvCxnSpPr>
        <p:spPr>
          <a:xfrm rot="16200000" flipV="1">
            <a:off x="5618437" y="3931734"/>
            <a:ext cx="1283990" cy="22859"/>
          </a:xfrm>
          <a:prstGeom prst="curvedConnector4">
            <a:avLst>
              <a:gd name="adj1" fmla="val -866"/>
              <a:gd name="adj2" fmla="val 176674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5388347" y="4138136"/>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B/B/R</a:t>
            </a:r>
          </a:p>
        </p:txBody>
      </p:sp>
      <p:cxnSp>
        <p:nvCxnSpPr>
          <p:cNvPr id="126" name="Straight Arrow Connector 125"/>
          <p:cNvCxnSpPr/>
          <p:nvPr/>
        </p:nvCxnSpPr>
        <p:spPr>
          <a:xfrm flipV="1">
            <a:off x="6759423" y="3333111"/>
            <a:ext cx="1702785" cy="107937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7161998" y="3671445"/>
            <a:ext cx="879046" cy="369332"/>
          </a:xfrm>
          <a:prstGeom prst="rect">
            <a:avLst/>
          </a:prstGeom>
          <a:noFill/>
        </p:spPr>
        <p:txBody>
          <a:bodyPr wrap="square" rtlCol="0">
            <a:spAutoFit/>
          </a:bodyPr>
          <a:lstStyle/>
          <a:p>
            <a:r>
              <a:rPr lang="en-US" dirty="0">
                <a:solidFill>
                  <a:srgbClr val="FF0000"/>
                </a:solidFill>
                <a:latin typeface="Times New Roman" panose="02020603050405020304" pitchFamily="18" charset="0"/>
                <a:cs typeface="Times New Roman" panose="02020603050405020304" pitchFamily="18" charset="0"/>
              </a:rPr>
              <a:t>1/1/R</a:t>
            </a:r>
          </a:p>
        </p:txBody>
      </p:sp>
    </p:spTree>
    <p:extLst>
      <p:ext uri="{BB962C8B-B14F-4D97-AF65-F5344CB8AC3E}">
        <p14:creationId xmlns:p14="http://schemas.microsoft.com/office/powerpoint/2010/main" val="158695987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3A4C6E-89C0-4BB5-86E9-B48C4EE42EEC}"/>
              </a:ext>
            </a:extLst>
          </p:cNvPr>
          <p:cNvSpPr txBox="1"/>
          <p:nvPr/>
        </p:nvSpPr>
        <p:spPr>
          <a:xfrm>
            <a:off x="1176154" y="4376151"/>
            <a:ext cx="10249492" cy="193535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0504" y="667077"/>
                <a:ext cx="9374589" cy="5644430"/>
              </a:xfrm>
              <a:prstGeom prst="rect">
                <a:avLst/>
              </a:prstGeom>
            </p:spPr>
            <p:txBody>
              <a:bodyPr wrap="square">
                <a:spAutoFit/>
              </a:bodyPr>
              <a:lstStyle/>
              <a:p>
                <a:pPr>
                  <a:lnSpc>
                    <a:spcPct val="107000"/>
                  </a:lnSpc>
                  <a:spcBef>
                    <a:spcPts val="1200"/>
                  </a:spcBef>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Example 1.12.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Compare the orders of growth of log</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and √n .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func>
                          </m:num>
                          <m:den>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rad>
                          </m:den>
                        </m:f>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up>
                            </m:sSup>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rad>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up>
                            </m:sSup>
                          </m:den>
                        </m:f>
                      </m:e>
                    </m:func>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sub>
                        </m:sSub>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a:effectLst/>
                                        <a:latin typeface="Cambria Math" panose="02040503050406030204" pitchFamily="18" charset="0"/>
                                        <a:ea typeface="Calibri" panose="020F0502020204030204" pitchFamily="34" charset="0"/>
                                        <a:cs typeface="Times New Roman" panose="02020603050405020304" pitchFamily="18" charset="0"/>
                                      </a:rPr>
                                      <m:t>𝑒</m:t>
                                    </m:r>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e>
                            </m:d>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num>
                          <m:den>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2 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rad>
                              </m:den>
                            </m:f>
                          </m:den>
                        </m:f>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de-DE"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de-DE" sz="2200" dirty="0">
                    <a:latin typeface="Times New Roman" panose="02020603050405020304" pitchFamily="18" charset="0"/>
                    <a:ea typeface="Calibri" panose="020F0502020204030204" pitchFamily="34" charset="0"/>
                    <a:cs typeface="Times New Roman" panose="02020603050405020304" pitchFamily="18" charset="0"/>
                  </a:rPr>
                  <a:t>          </a:t>
                </a:r>
                <a:r>
                  <a:rPr lang="de-DE"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de-DE" sz="2200" i="1">
                        <a:effectLst/>
                        <a:latin typeface="Cambria Math" panose="02040503050406030204" pitchFamily="18" charset="0"/>
                        <a:ea typeface="Calibri" panose="020F0502020204030204" pitchFamily="34" charset="0"/>
                        <a:cs typeface="Times New Roman" panose="02020603050405020304" pitchFamily="18" charset="0"/>
                      </a:rPr>
                      <m:t>2 </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de-DE"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de-DE" sz="22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de-DE" sz="2200" i="1">
                            <a:effectLst/>
                            <a:latin typeface="Cambria Math" panose="02040503050406030204" pitchFamily="18" charset="0"/>
                            <a:ea typeface="Calibri" panose="020F0502020204030204" pitchFamily="34" charset="0"/>
                            <a:cs typeface="Times New Roman" panose="02020603050405020304" pitchFamily="18" charset="0"/>
                          </a:rPr>
                          <m:t>𝑒</m:t>
                        </m:r>
                      </m:e>
                    </m:func>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de-DE"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de-DE" sz="2200" i="1">
                                <a:effectLst/>
                                <a:latin typeface="Cambria Math" panose="02040503050406030204" pitchFamily="18" charset="0"/>
                                <a:ea typeface="Calibri" panose="020F0502020204030204" pitchFamily="34" charset="0"/>
                                <a:cs typeface="Times New Roman" panose="02020603050405020304" pitchFamily="18" charset="0"/>
                              </a:rPr>
                              <m:t>𝑛</m:t>
                            </m:r>
                            <m:r>
                              <a:rPr lang="de-DE" sz="2200" i="1">
                                <a:effectLst/>
                                <a:latin typeface="Cambria Math" panose="02040503050406030204" pitchFamily="18" charset="0"/>
                                <a:ea typeface="Calibri" panose="020F0502020204030204" pitchFamily="34" charset="0"/>
                                <a:cs typeface="Times New Roman" panose="02020603050405020304" pitchFamily="18" charset="0"/>
                              </a:rPr>
                              <m:t> → ∞</m:t>
                            </m:r>
                          </m:lim>
                        </m:limLow>
                        <m:r>
                          <a:rPr lang="de-DE" sz="2200" i="1">
                            <a:effectLst/>
                            <a:latin typeface="Cambria Math" panose="02040503050406030204" pitchFamily="18" charset="0"/>
                            <a:ea typeface="Calibri" panose="020F0502020204030204" pitchFamily="34" charset="0"/>
                            <a:cs typeface="Times New Roman" panose="02020603050405020304" pitchFamily="18" charset="0"/>
                          </a:rPr>
                          <m:t> </m:t>
                        </m:r>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de-DE" sz="2200" i="1">
                                    <a:effectLst/>
                                    <a:latin typeface="Cambria Math" panose="02040503050406030204" pitchFamily="18" charset="0"/>
                                    <a:ea typeface="Calibri" panose="020F0502020204030204" pitchFamily="34" charset="0"/>
                                    <a:cs typeface="Times New Roman" panose="02020603050405020304" pitchFamily="18" charset="0"/>
                                  </a:rPr>
                                  <m:t>𝑛</m:t>
                                </m:r>
                              </m:e>
                            </m:rad>
                          </m:num>
                          <m:den>
                            <m:r>
                              <a:rPr lang="de-DE" sz="2200" i="1">
                                <a:effectLst/>
                                <a:latin typeface="Cambria Math" panose="02040503050406030204" pitchFamily="18" charset="0"/>
                                <a:ea typeface="Calibri" panose="020F0502020204030204" pitchFamily="34" charset="0"/>
                                <a:cs typeface="Times New Roman" panose="02020603050405020304" pitchFamily="18" charset="0"/>
                              </a:rPr>
                              <m:t>𝑛</m:t>
                            </m:r>
                          </m:den>
                        </m:f>
                      </m:e>
                    </m:func>
                  </m:oMath>
                </a14:m>
                <a:r>
                  <a:rPr lang="de-DE"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de-DE" sz="22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Since the limit is equal to zero, 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has a smaller order of growth than √n. </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Since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 → ∞</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func>
                          </m:num>
                          <m:den>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e>
                            </m:rad>
                          </m:den>
                        </m:f>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 =0,</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we can use the so-called little-oh notation: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1828800" marR="0" indent="4572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ε  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use o-notation to denote an upper bound that is not asymptotically tight. Unlike the big-oh, the little-oh notation is rarely used in analysis of algorithms.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50504" y="667077"/>
                <a:ext cx="9374589" cy="5644430"/>
              </a:xfrm>
              <a:prstGeom prst="rect">
                <a:avLst/>
              </a:prstGeom>
              <a:blipFill rotWithShape="0">
                <a:blip r:embed="rId2"/>
                <a:stretch>
                  <a:fillRect l="-845" t="-648" r="-4746" b="-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597208-2A12-453C-A53F-A2561A56EE61}"/>
                  </a:ext>
                </a:extLst>
              </p:cNvPr>
              <p:cNvSpPr txBox="1"/>
              <p:nvPr/>
            </p:nvSpPr>
            <p:spPr>
              <a:xfrm>
                <a:off x="9622971" y="435429"/>
                <a:ext cx="2159726" cy="1154547"/>
              </a:xfrm>
              <a:prstGeom prst="rect">
                <a:avLst/>
              </a:prstGeom>
              <a:no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pPr>
                        <m:e>
                          <m:r>
                            <a:rPr lang="en-US" i="1">
                              <a:latin typeface="Cambria Math" panose="02040503050406030204" pitchFamily="18" charset="0"/>
                              <a:ea typeface="Calibri" panose="020F0502020204030204" pitchFamily="34" charset="0"/>
                              <a:cs typeface="Times New Roman" panose="02020603050405020304" pitchFamily="18" charset="0"/>
                            </a:rPr>
                            <m:t>(  </m:t>
                          </m:r>
                          <m:func>
                            <m:funcPr>
                              <m:ctrlPr>
                                <a:rPr lang="en-US" i="1">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log</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fName>
                            <m:e>
                              <m:r>
                                <a:rPr lang="en-US" i="1">
                                  <a:latin typeface="Cambria Math" panose="02040503050406030204" pitchFamily="18" charset="0"/>
                                  <a:ea typeface="Calibri" panose="020F0502020204030204" pitchFamily="34" charset="0"/>
                                  <a:cs typeface="Times New Roman" panose="02020603050405020304" pitchFamily="18" charset="0"/>
                                </a:rPr>
                                <m:t>𝑛</m:t>
                              </m:r>
                            </m:e>
                          </m:func>
                          <m:r>
                            <a:rPr lang="en-US" i="1">
                              <a:latin typeface="Cambria Math" panose="02040503050406030204" pitchFamily="18" charset="0"/>
                              <a:ea typeface="Calibri" panose="020F0502020204030204" pitchFamily="34" charset="0"/>
                              <a:cs typeface="Times New Roman" panose="02020603050405020304" pitchFamily="18" charset="0"/>
                            </a:rPr>
                            <m:t>)</m:t>
                          </m:r>
                        </m:e>
                        <m:sup>
                          <m:r>
                            <a:rPr lang="en-US" i="1">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en-US" dirty="0">
                  <a:ea typeface="Calibri" panose="020F0502020204030204" pitchFamily="34" charset="0"/>
                  <a:cs typeface="Times New Roman" panose="02020603050405020304" pitchFamily="18" charset="0"/>
                </a:endParaRPr>
              </a:p>
              <a:p>
                <a:r>
                  <a:rPr lang="en-US" dirty="0"/>
                  <a:t>= </a:t>
                </a:r>
                <a14:m>
                  <m:oMath xmlns:m="http://schemas.openxmlformats.org/officeDocument/2006/math">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func>
                          <m:funcPr>
                            <m:ctrlPr>
                              <a:rPr lang="en-US" i="1">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log</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fName>
                          <m:e>
                            <m:r>
                              <a:rPr lang="en-US" i="1">
                                <a:latin typeface="Cambria Math" panose="02040503050406030204" pitchFamily="18" charset="0"/>
                                <a:ea typeface="Calibri" panose="020F0502020204030204" pitchFamily="34" charset="0"/>
                                <a:cs typeface="Times New Roman" panose="02020603050405020304" pitchFamily="18" charset="0"/>
                              </a:rPr>
                              <m:t>𝑒</m:t>
                            </m:r>
                          </m:e>
                        </m:func>
                        <m:r>
                          <a:rPr lang="en-US" i="1">
                            <a:latin typeface="Cambria Math" panose="02040503050406030204" pitchFamily="18" charset="0"/>
                            <a:ea typeface="Calibri" panose="020F0502020204030204" pitchFamily="34" charset="0"/>
                            <a:cs typeface="Times New Roman" panose="02020603050405020304" pitchFamily="18" charset="0"/>
                          </a:rPr>
                          <m:t>   </m:t>
                        </m:r>
                      </m:e>
                    </m:d>
                    <m:r>
                      <a:rPr lang="en-US" i="1">
                        <a:latin typeface="Cambria Math" panose="02040503050406030204" pitchFamily="18" charset="0"/>
                        <a:ea typeface="Calibri" panose="020F0502020204030204" pitchFamily="34" charset="0"/>
                        <a:cs typeface="Times New Roman" panose="02020603050405020304" pitchFamily="18" charset="0"/>
                      </a:rPr>
                      <m:t> (   </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b="0" i="1" smtClean="0">
                            <a:latin typeface="Cambria Math" panose="02040503050406030204" pitchFamily="18" charset="0"/>
                            <a:ea typeface="Calibri" panose="020F0502020204030204" pitchFamily="34" charset="0"/>
                            <a:cs typeface="Times New Roman" panose="02020603050405020304" pitchFamily="18" charset="0"/>
                          </a:rPr>
                          <m:t>𝑛</m:t>
                        </m:r>
                        <m:r>
                          <a:rPr lang="en-US" b="0" i="1" smtClean="0">
                            <a:latin typeface="Cambria Math" panose="02040503050406030204" pitchFamily="18" charset="0"/>
                            <a:ea typeface="Calibri" panose="020F0502020204030204" pitchFamily="34" charset="0"/>
                            <a:cs typeface="Times New Roman" panose="02020603050405020304" pitchFamily="18" charset="0"/>
                          </a:rPr>
                          <m:t>′</m:t>
                        </m:r>
                      </m:num>
                      <m:den>
                        <m:r>
                          <a:rPr lang="en-US" i="1">
                            <a:latin typeface="Cambria Math" panose="02040503050406030204" pitchFamily="18" charset="0"/>
                            <a:ea typeface="Calibri" panose="020F0502020204030204" pitchFamily="34" charset="0"/>
                            <a:cs typeface="Times New Roman" panose="02020603050405020304" pitchFamily="18" charset="0"/>
                          </a:rPr>
                          <m:t>𝑛</m:t>
                        </m:r>
                      </m:den>
                    </m:f>
                    <m:r>
                      <a:rPr lang="en-US" i="1">
                        <a:latin typeface="Cambria Math" panose="02040503050406030204" pitchFamily="18" charset="0"/>
                        <a:ea typeface="Calibri" panose="020F0502020204030204" pitchFamily="34" charset="0"/>
                        <a:cs typeface="Times New Roman" panose="02020603050405020304" pitchFamily="18" charset="0"/>
                      </a:rPr>
                      <m:t>  ) </m:t>
                    </m:r>
                  </m:oMath>
                </a14:m>
                <a:endParaRPr lang="en-US" dirty="0"/>
              </a:p>
              <a:p>
                <a:r>
                  <a:rPr lang="en-US" dirty="0">
                    <a:ea typeface="Calibri" panose="020F0502020204030204" pitchFamily="34" charset="0"/>
                    <a:cs typeface="Times New Roman" panose="02020603050405020304" pitchFamily="18" charset="0"/>
                  </a:rPr>
                  <a:t>=</a:t>
                </a:r>
                <a14:m>
                  <m:oMath xmlns:m="http://schemas.openxmlformats.org/officeDocument/2006/math">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r>
                          <a:rPr lang="en-US" i="1">
                            <a:latin typeface="Cambria Math" panose="02040503050406030204" pitchFamily="18" charset="0"/>
                            <a:ea typeface="Calibri" panose="020F0502020204030204" pitchFamily="34" charset="0"/>
                            <a:cs typeface="Times New Roman" panose="02020603050405020304" pitchFamily="18" charset="0"/>
                          </a:rPr>
                          <m:t> </m:t>
                        </m:r>
                        <m:func>
                          <m:funcPr>
                            <m:ctrlPr>
                              <a:rPr lang="en-US" i="1">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latin typeface="Cambria Math" panose="02040503050406030204" pitchFamily="18" charset="0"/>
                                    <a:ea typeface="Calibri" panose="020F0502020204030204" pitchFamily="34" charset="0"/>
                                    <a:cs typeface="Times New Roman" panose="02020603050405020304" pitchFamily="18" charset="0"/>
                                  </a:rPr>
                                  <m:t>log</m:t>
                                </m:r>
                              </m:e>
                              <m:sub>
                                <m:r>
                                  <a:rPr lang="en-US" i="1">
                                    <a:latin typeface="Cambria Math" panose="02040503050406030204" pitchFamily="18" charset="0"/>
                                    <a:ea typeface="Calibri" panose="020F0502020204030204" pitchFamily="34" charset="0"/>
                                    <a:cs typeface="Times New Roman" panose="02020603050405020304" pitchFamily="18" charset="0"/>
                                  </a:rPr>
                                  <m:t>2</m:t>
                                </m:r>
                              </m:sub>
                            </m:sSub>
                          </m:fName>
                          <m:e>
                            <m:r>
                              <a:rPr lang="en-US" i="1">
                                <a:latin typeface="Cambria Math" panose="02040503050406030204" pitchFamily="18" charset="0"/>
                                <a:ea typeface="Calibri" panose="020F0502020204030204" pitchFamily="34" charset="0"/>
                                <a:cs typeface="Times New Roman" panose="02020603050405020304" pitchFamily="18" charset="0"/>
                              </a:rPr>
                              <m:t>𝑒</m:t>
                            </m:r>
                          </m:e>
                        </m:func>
                        <m:r>
                          <a:rPr lang="en-US" i="1">
                            <a:latin typeface="Cambria Math" panose="02040503050406030204" pitchFamily="18" charset="0"/>
                            <a:ea typeface="Calibri" panose="020F0502020204030204" pitchFamily="34" charset="0"/>
                            <a:cs typeface="Times New Roman" panose="02020603050405020304" pitchFamily="18" charset="0"/>
                          </a:rPr>
                          <m:t>   </m:t>
                        </m:r>
                      </m:e>
                    </m:d>
                    <m:r>
                      <a:rPr lang="en-US" i="1">
                        <a:latin typeface="Cambria Math" panose="02040503050406030204" pitchFamily="18" charset="0"/>
                        <a:ea typeface="Calibri" panose="020F0502020204030204" pitchFamily="34" charset="0"/>
                        <a:cs typeface="Times New Roman" panose="02020603050405020304" pitchFamily="18" charset="0"/>
                      </a:rPr>
                      <m:t> (   </m:t>
                    </m:r>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i="1">
                            <a:latin typeface="Cambria Math" panose="02040503050406030204" pitchFamily="18" charset="0"/>
                            <a:ea typeface="Calibri" panose="020F0502020204030204" pitchFamily="34" charset="0"/>
                            <a:cs typeface="Times New Roman" panose="02020603050405020304" pitchFamily="18" charset="0"/>
                          </a:rPr>
                          <m:t>1</m:t>
                        </m:r>
                      </m:num>
                      <m:den>
                        <m:r>
                          <a:rPr lang="en-US" i="1">
                            <a:latin typeface="Cambria Math" panose="02040503050406030204" pitchFamily="18" charset="0"/>
                            <a:ea typeface="Calibri" panose="020F0502020204030204" pitchFamily="34" charset="0"/>
                            <a:cs typeface="Times New Roman" panose="02020603050405020304" pitchFamily="18" charset="0"/>
                          </a:rPr>
                          <m:t>𝑛</m:t>
                        </m:r>
                      </m:den>
                    </m:f>
                    <m:r>
                      <a:rPr lang="en-US" i="1">
                        <a:latin typeface="Cambria Math" panose="02040503050406030204" pitchFamily="18" charset="0"/>
                        <a:ea typeface="Calibri" panose="020F0502020204030204" pitchFamily="34" charset="0"/>
                        <a:cs typeface="Times New Roman" panose="02020603050405020304" pitchFamily="18" charset="0"/>
                      </a:rPr>
                      <m:t>  )</m:t>
                    </m:r>
                  </m:oMath>
                </a14:m>
                <a:endParaRPr lang="en-US" dirty="0"/>
              </a:p>
            </p:txBody>
          </p:sp>
        </mc:Choice>
        <mc:Fallback xmlns="">
          <p:sp>
            <p:nvSpPr>
              <p:cNvPr id="3" name="TextBox 2">
                <a:extLst>
                  <a:ext uri="{FF2B5EF4-FFF2-40B4-BE49-F238E27FC236}">
                    <a16:creationId xmlns:a16="http://schemas.microsoft.com/office/drawing/2014/main" id="{66597208-2A12-453C-A53F-A2561A56EE61}"/>
                  </a:ext>
                </a:extLst>
              </p:cNvPr>
              <p:cNvSpPr txBox="1">
                <a:spLocks noRot="1" noChangeAspect="1" noMove="1" noResize="1" noEditPoints="1" noAdjustHandles="1" noChangeArrowheads="1" noChangeShapeType="1" noTextEdit="1"/>
              </p:cNvSpPr>
              <p:nvPr/>
            </p:nvSpPr>
            <p:spPr>
              <a:xfrm>
                <a:off x="9622971" y="435429"/>
                <a:ext cx="2159726" cy="1154547"/>
              </a:xfrm>
              <a:prstGeom prst="rect">
                <a:avLst/>
              </a:prstGeom>
              <a:blipFill>
                <a:blip r:embed="rId3"/>
                <a:stretch>
                  <a:fillRect l="-2247"/>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19970587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D55F0E-D30C-4083-8DAF-7D16CD3E2A36}"/>
              </a:ext>
            </a:extLst>
          </p:cNvPr>
          <p:cNvSpPr txBox="1"/>
          <p:nvPr/>
        </p:nvSpPr>
        <p:spPr>
          <a:xfrm>
            <a:off x="1628889" y="4961707"/>
            <a:ext cx="10123287" cy="1580511"/>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063920" y="1106037"/>
                <a:ext cx="9112194" cy="5072542"/>
              </a:xfrm>
              <a:prstGeom prst="rect">
                <a:avLst/>
              </a:prstGeom>
            </p:spPr>
            <p:txBody>
              <a:bodyPr wrap="square">
                <a:spAutoFit/>
              </a:bodyPr>
              <a:lstStyle/>
              <a:p>
                <a:pPr>
                  <a:lnSpc>
                    <a:spcPct val="107000"/>
                  </a:lnSpc>
                  <a:spcBef>
                    <a:spcPts val="1200"/>
                  </a:spcBef>
                  <a:spcAft>
                    <a:spcPts val="800"/>
                  </a:spcAft>
                </a:pPr>
                <a:r>
                  <a:rPr lang="en-US" sz="2400" dirty="0">
                    <a:ea typeface="Calibri" panose="020F0502020204030204" pitchFamily="34" charset="0"/>
                    <a:cs typeface="Times New Roman" panose="02020603050405020304" pitchFamily="18" charset="0"/>
                  </a:rPr>
                  <a:t>Example 1.13: </a:t>
                </a:r>
                <a:r>
                  <a:rPr lang="en-US" sz="2400" dirty="0">
                    <a:effectLst/>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Compare the order of growth of n! and 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Take advantage of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Stirling’s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formula, we get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𝑙𝑖𝑚</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lim>
                          </m:limLow>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2</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den>
                          </m:f>
                        </m:e>
                      </m:func>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𝑙𝑖𝑚</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𝜋</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𝑒</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den>
                        </m:f>
                      </m:e>
                    </m:func>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𝑙𝑖𝑚</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lim>
                        </m:limLow>
                      </m:fName>
                      <m:e>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𝜋</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rad>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𝑙𝑖𝑚</m:t>
                            </m:r>
                          </m:e>
                          <m:li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lim>
                        </m:limLow>
                      </m:fName>
                      <m:e>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𝜋</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𝑒</m:t>
                                </m:r>
                              </m:den>
                            </m:f>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func>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   for large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Thus</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though  2</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grows very fast, n! grows still faster</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We can write symbolically that n! ε Ω(2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63920" y="1106037"/>
                <a:ext cx="9112194" cy="5072542"/>
              </a:xfrm>
              <a:prstGeom prst="rect">
                <a:avLst/>
              </a:prstGeom>
              <a:blipFill>
                <a:blip r:embed="rId2"/>
                <a:stretch>
                  <a:fillRect l="-1071" t="-840" b="-1801"/>
                </a:stretch>
              </a:blipFill>
            </p:spPr>
            <p:txBody>
              <a:bodyPr/>
              <a:lstStyle/>
              <a:p>
                <a:r>
                  <a:rPr lang="en-US">
                    <a:noFill/>
                  </a:rPr>
                  <a:t> </a:t>
                </a:r>
              </a:p>
            </p:txBody>
          </p:sp>
        </mc:Fallback>
      </mc:AlternateContent>
    </p:spTree>
    <p:extLst>
      <p:ext uri="{BB962C8B-B14F-4D97-AF65-F5344CB8AC3E}">
        <p14:creationId xmlns:p14="http://schemas.microsoft.com/office/powerpoint/2010/main" val="36310595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0756" y="2761358"/>
            <a:ext cx="8151222" cy="1800493"/>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rPr>
              <a:t>Note: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while </a:t>
            </a:r>
            <a:r>
              <a:rPr lang="en-US" sz="2400" dirty="0">
                <a:solidFill>
                  <a:srgbClr val="0000FF"/>
                </a:solidFill>
                <a:latin typeface="Times New Roman" panose="02020603050405020304" pitchFamily="18" charset="0"/>
                <a:ea typeface="Calibri" panose="020F0502020204030204" pitchFamily="34" charset="0"/>
              </a:rPr>
              <a:t>big-omega notation </a:t>
            </a:r>
            <a:r>
              <a:rPr lang="en-US" sz="2400" i="1" dirty="0">
                <a:latin typeface="Times New Roman" panose="02020603050405020304" pitchFamily="18" charset="0"/>
                <a:ea typeface="Calibri" panose="020F0502020204030204" pitchFamily="34" charset="0"/>
              </a:rPr>
              <a:t>does not </a:t>
            </a:r>
            <a:r>
              <a:rPr lang="en-US" sz="2400" dirty="0">
                <a:latin typeface="Times New Roman" panose="02020603050405020304" pitchFamily="18" charset="0"/>
                <a:ea typeface="Calibri" panose="020F0502020204030204" pitchFamily="34" charset="0"/>
              </a:rPr>
              <a:t>preclude the possibility that n! and 2</a:t>
            </a:r>
            <a:r>
              <a:rPr lang="en-US" sz="2400" baseline="30000" dirty="0">
                <a:latin typeface="Times New Roman" panose="02020603050405020304" pitchFamily="18" charset="0"/>
                <a:ea typeface="Calibri" panose="020F0502020204030204" pitchFamily="34" charset="0"/>
              </a:rPr>
              <a:t>n</a:t>
            </a:r>
            <a:r>
              <a:rPr lang="en-US" sz="2400" dirty="0">
                <a:latin typeface="Times New Roman" panose="02020603050405020304" pitchFamily="18" charset="0"/>
                <a:ea typeface="Calibri" panose="020F0502020204030204" pitchFamily="34" charset="0"/>
              </a:rPr>
              <a:t>  have the same order of growth,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the </a:t>
            </a:r>
            <a:r>
              <a:rPr lang="en-US" sz="2400" dirty="0">
                <a:solidFill>
                  <a:srgbClr val="0000FF"/>
                </a:solidFill>
                <a:latin typeface="Times New Roman" panose="02020603050405020304" pitchFamily="18" charset="0"/>
                <a:ea typeface="Calibri" panose="020F0502020204030204" pitchFamily="34" charset="0"/>
              </a:rPr>
              <a:t>limit computed here </a:t>
            </a:r>
            <a:r>
              <a:rPr lang="en-US" sz="2400" dirty="0">
                <a:latin typeface="Times New Roman" panose="02020603050405020304" pitchFamily="18" charset="0"/>
                <a:ea typeface="Calibri" panose="020F0502020204030204" pitchFamily="34" charset="0"/>
              </a:rPr>
              <a:t>certainly </a:t>
            </a:r>
            <a:r>
              <a:rPr lang="en-US" sz="2400" i="1" dirty="0">
                <a:latin typeface="Times New Roman" panose="02020603050405020304" pitchFamily="18" charset="0"/>
                <a:ea typeface="Calibri" panose="020F0502020204030204" pitchFamily="34" charset="0"/>
              </a:rPr>
              <a:t>does</a:t>
            </a:r>
            <a:r>
              <a:rPr lang="en-US" sz="2400" dirty="0">
                <a:latin typeface="Times New Roman" panose="02020603050405020304" pitchFamily="18" charset="0"/>
                <a:ea typeface="Calibri" panose="020F0502020204030204" pitchFamily="34" charset="0"/>
              </a:rPr>
              <a:t> (preclude). </a:t>
            </a:r>
            <a:endParaRPr lang="en-US" sz="2400" dirty="0"/>
          </a:p>
        </p:txBody>
      </p:sp>
    </p:spTree>
    <p:extLst>
      <p:ext uri="{BB962C8B-B14F-4D97-AF65-F5344CB8AC3E}">
        <p14:creationId xmlns:p14="http://schemas.microsoft.com/office/powerpoint/2010/main" val="239591005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821416" y="716450"/>
          <a:ext cx="8549168" cy="5845892"/>
        </p:xfrm>
        <a:graphic>
          <a:graphicData uri="http://schemas.openxmlformats.org/drawingml/2006/table">
            <a:tbl>
              <a:tblPr firstRow="1" firstCol="1" bandRow="1" bandCol="1">
                <a:tableStyleId>{5C22544A-7EE6-4342-B048-85BDC9FD1C3A}</a:tableStyleId>
              </a:tblPr>
              <a:tblGrid>
                <a:gridCol w="1747861">
                  <a:extLst>
                    <a:ext uri="{9D8B030D-6E8A-4147-A177-3AD203B41FA5}">
                      <a16:colId xmlns:a16="http://schemas.microsoft.com/office/drawing/2014/main" val="20000"/>
                    </a:ext>
                  </a:extLst>
                </a:gridCol>
                <a:gridCol w="1872256">
                  <a:extLst>
                    <a:ext uri="{9D8B030D-6E8A-4147-A177-3AD203B41FA5}">
                      <a16:colId xmlns:a16="http://schemas.microsoft.com/office/drawing/2014/main" val="20001"/>
                    </a:ext>
                  </a:extLst>
                </a:gridCol>
                <a:gridCol w="4929051">
                  <a:extLst>
                    <a:ext uri="{9D8B030D-6E8A-4147-A177-3AD203B41FA5}">
                      <a16:colId xmlns:a16="http://schemas.microsoft.com/office/drawing/2014/main" val="20002"/>
                    </a:ext>
                  </a:extLst>
                </a:gridCol>
              </a:tblGrid>
              <a:tr h="207207">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Class</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Name</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Comments / </a:t>
                      </a:r>
                      <a:r>
                        <a:rPr lang="en-US" sz="2000" b="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Table 1.2: Basis Efficiency Class </a:t>
                      </a:r>
                      <a:endParaRPr lang="en-US" sz="1600" b="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7207">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Constant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21620">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log 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logarithmic</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a:solidFill>
                            <a:schemeClr val="tx1"/>
                          </a:solidFill>
                          <a:effectLst/>
                          <a:latin typeface="Times New Roman" panose="02020603050405020304" pitchFamily="18" charset="0"/>
                          <a:cs typeface="Times New Roman" panose="02020603050405020304" pitchFamily="18" charset="0"/>
                        </a:rPr>
                        <a:t>Result of cutting a problem’s size by a constant factor on each iteration of the algorithm. Binary search</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4413">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linear</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Algorithms that scan a list of size n belong to this class. Sequential search</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4413">
                <a:tc>
                  <a:txBody>
                    <a:bodyPr/>
                    <a:lstStyle/>
                    <a:p>
                      <a:pPr marL="0" marR="0" algn="ctr">
                        <a:lnSpc>
                          <a:spcPct val="107000"/>
                        </a:lnSpc>
                        <a:spcBef>
                          <a:spcPts val="0"/>
                        </a:spcBef>
                        <a:spcAft>
                          <a:spcPts val="800"/>
                        </a:spcAft>
                      </a:pPr>
                      <a:r>
                        <a:rPr lang="en-US" sz="2000" dirty="0" err="1">
                          <a:solidFill>
                            <a:schemeClr val="tx1"/>
                          </a:solidFill>
                          <a:effectLst/>
                          <a:latin typeface="Times New Roman" panose="02020603050405020304" pitchFamily="18" charset="0"/>
                          <a:cs typeface="Times New Roman" panose="02020603050405020304" pitchFamily="18" charset="0"/>
                        </a:rPr>
                        <a:t>nlogn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n-log-n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Many of divide-and-conquer algorithms, such as, merge sort, quicksort…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21620">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r>
                        <a:rPr lang="en-US" sz="2000" baseline="30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quadratic</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Two embedded loops algorithms; insertion sort; certain operation on n-by-n matrices.</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036033">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r>
                        <a:rPr lang="en-US" sz="2000" baseline="30000" dirty="0">
                          <a:solidFill>
                            <a:schemeClr val="tx1"/>
                          </a:solidFill>
                          <a:effectLst/>
                          <a:latin typeface="Times New Roman" panose="02020603050405020304" pitchFamily="18" charset="0"/>
                          <a:cs typeface="Times New Roman" panose="02020603050405020304" pitchFamily="18" charset="0"/>
                        </a:rPr>
                        <a:t>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cubic</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Three embedded loops algorithms. Several nontrivial algorithms from linear algebra, such as multiply two n-by-n matrices by the definition-based algorithm.</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4413">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r>
                        <a:rPr lang="en-US" sz="2000" baseline="30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exponential</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Algorithms generate all subsets of an n-element set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4413">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factorial</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0000"/>
                        </a:lnSpc>
                        <a:spcBef>
                          <a:spcPts val="0"/>
                        </a:spcBef>
                        <a:spcAft>
                          <a:spcPts val="0"/>
                        </a:spcAft>
                      </a:pPr>
                      <a:r>
                        <a:rPr lang="en-US" sz="2000" dirty="0">
                          <a:solidFill>
                            <a:schemeClr val="tx1"/>
                          </a:solidFill>
                          <a:effectLst/>
                          <a:latin typeface="Times New Roman" panose="02020603050405020304" pitchFamily="18" charset="0"/>
                          <a:cs typeface="Times New Roman" panose="02020603050405020304" pitchFamily="18" charset="0"/>
                        </a:rPr>
                        <a:t>Algorithms generate all permutations of an n-element set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2248" marR="622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7" name="Thought Bubble: Cloud 6">
            <a:extLst>
              <a:ext uri="{FF2B5EF4-FFF2-40B4-BE49-F238E27FC236}">
                <a16:creationId xmlns:a16="http://schemas.microsoft.com/office/drawing/2014/main" id="{0CBA07DA-7100-4FEB-88D4-730B9CEE18F4}"/>
              </a:ext>
            </a:extLst>
          </p:cNvPr>
          <p:cNvSpPr/>
          <p:nvPr/>
        </p:nvSpPr>
        <p:spPr>
          <a:xfrm>
            <a:off x="479161" y="11430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4F096011-FE60-421B-A63E-4DE04DD5EE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88250">
            <a:off x="366008" y="1143030"/>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3922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710" y="1291176"/>
            <a:ext cx="9190950" cy="1194238"/>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Table 1.3:  </a:t>
            </a:r>
            <a:r>
              <a:rPr lang="en-US" sz="2200" dirty="0">
                <a:latin typeface="Times New Roman" panose="02020603050405020304" pitchFamily="18" charset="0"/>
                <a:ea typeface="Calibri" panose="020F0502020204030204" pitchFamily="34" charset="0"/>
                <a:cs typeface="Times New Roman" panose="02020603050405020304" pitchFamily="18" charset="0"/>
              </a:rPr>
              <a:t>Values (some approximate) of several functions important for algorithms’ analysis. See how the functions grow as n grows from 10, 10</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10</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550502" y="2985502"/>
          <a:ext cx="8921366" cy="3200400"/>
        </p:xfrm>
        <a:graphic>
          <a:graphicData uri="http://schemas.openxmlformats.org/drawingml/2006/table">
            <a:tbl>
              <a:tblPr firstRow="1" firstCol="1" bandRow="1">
                <a:tableStyleId>{5C22544A-7EE6-4342-B048-85BDC9FD1C3A}</a:tableStyleId>
              </a:tblPr>
              <a:tblGrid>
                <a:gridCol w="1119111">
                  <a:extLst>
                    <a:ext uri="{9D8B030D-6E8A-4147-A177-3AD203B41FA5}">
                      <a16:colId xmlns:a16="http://schemas.microsoft.com/office/drawing/2014/main" val="20000"/>
                    </a:ext>
                  </a:extLst>
                </a:gridCol>
                <a:gridCol w="1119111">
                  <a:extLst>
                    <a:ext uri="{9D8B030D-6E8A-4147-A177-3AD203B41FA5}">
                      <a16:colId xmlns:a16="http://schemas.microsoft.com/office/drawing/2014/main" val="20001"/>
                    </a:ext>
                  </a:extLst>
                </a:gridCol>
                <a:gridCol w="1135800">
                  <a:extLst>
                    <a:ext uri="{9D8B030D-6E8A-4147-A177-3AD203B41FA5}">
                      <a16:colId xmlns:a16="http://schemas.microsoft.com/office/drawing/2014/main" val="20002"/>
                    </a:ext>
                  </a:extLst>
                </a:gridCol>
                <a:gridCol w="1135800">
                  <a:extLst>
                    <a:ext uri="{9D8B030D-6E8A-4147-A177-3AD203B41FA5}">
                      <a16:colId xmlns:a16="http://schemas.microsoft.com/office/drawing/2014/main" val="20003"/>
                    </a:ext>
                  </a:extLst>
                </a:gridCol>
                <a:gridCol w="1091295">
                  <a:extLst>
                    <a:ext uri="{9D8B030D-6E8A-4147-A177-3AD203B41FA5}">
                      <a16:colId xmlns:a16="http://schemas.microsoft.com/office/drawing/2014/main" val="20004"/>
                    </a:ext>
                  </a:extLst>
                </a:gridCol>
                <a:gridCol w="926907">
                  <a:extLst>
                    <a:ext uri="{9D8B030D-6E8A-4147-A177-3AD203B41FA5}">
                      <a16:colId xmlns:a16="http://schemas.microsoft.com/office/drawing/2014/main" val="20005"/>
                    </a:ext>
                  </a:extLst>
                </a:gridCol>
                <a:gridCol w="1208598">
                  <a:extLst>
                    <a:ext uri="{9D8B030D-6E8A-4147-A177-3AD203B41FA5}">
                      <a16:colId xmlns:a16="http://schemas.microsoft.com/office/drawing/2014/main" val="20006"/>
                    </a:ext>
                  </a:extLst>
                </a:gridCol>
                <a:gridCol w="1184744">
                  <a:extLst>
                    <a:ext uri="{9D8B030D-6E8A-4147-A177-3AD203B41FA5}">
                      <a16:colId xmlns:a16="http://schemas.microsoft.com/office/drawing/2014/main" val="20007"/>
                    </a:ext>
                  </a:extLst>
                </a:gridCol>
              </a:tblGrid>
              <a:tr h="457200">
                <a:tc>
                  <a:txBody>
                    <a:bodyPr/>
                    <a:lstStyle/>
                    <a:p>
                      <a:pPr marL="0" marR="0" algn="ctr">
                        <a:lnSpc>
                          <a:spcPct val="107000"/>
                        </a:lnSpc>
                        <a:spcBef>
                          <a:spcPts val="0"/>
                        </a:spcBef>
                        <a:spcAft>
                          <a:spcPts val="800"/>
                        </a:spcAft>
                      </a:pPr>
                      <a:r>
                        <a:rPr lang="en-US" sz="2000" dirty="0">
                          <a:solidFill>
                            <a:schemeClr val="tx1"/>
                          </a:solidFill>
                          <a:effectLst/>
                        </a:rPr>
                        <a:t>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log</a:t>
                      </a:r>
                      <a:r>
                        <a:rPr lang="en-US" sz="2000" baseline="-25000" dirty="0">
                          <a:solidFill>
                            <a:schemeClr val="tx1"/>
                          </a:solidFill>
                          <a:effectLst/>
                        </a:rPr>
                        <a:t>2</a:t>
                      </a:r>
                      <a:r>
                        <a:rPr lang="en-US" sz="2000" dirty="0">
                          <a:solidFill>
                            <a:schemeClr val="tx1"/>
                          </a:solidFill>
                          <a:effectLst/>
                        </a:rPr>
                        <a:t> 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n log</a:t>
                      </a:r>
                      <a:r>
                        <a:rPr lang="en-US" sz="2000" baseline="-25000" dirty="0">
                          <a:solidFill>
                            <a:schemeClr val="tx1"/>
                          </a:solidFill>
                          <a:effectLst/>
                        </a:rPr>
                        <a:t>2</a:t>
                      </a:r>
                      <a:r>
                        <a:rPr lang="en-US" sz="2000" dirty="0">
                          <a:solidFill>
                            <a:schemeClr val="tx1"/>
                          </a:solidFill>
                          <a:effectLst/>
                        </a:rPr>
                        <a:t> 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n</a:t>
                      </a:r>
                      <a:r>
                        <a:rPr lang="en-US" sz="2000" baseline="30000" dirty="0">
                          <a:solidFill>
                            <a:schemeClr val="tx1"/>
                          </a:solidFill>
                          <a:effectLst/>
                        </a:rPr>
                        <a:t>2</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n</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2</a:t>
                      </a:r>
                      <a:r>
                        <a:rPr lang="en-US" sz="2000" baseline="30000" dirty="0">
                          <a:solidFill>
                            <a:schemeClr val="tx1"/>
                          </a:solidFill>
                          <a:effectLst/>
                        </a:rPr>
                        <a:t>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rPr>
                        <a:t>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200">
                <a:tc>
                  <a:txBody>
                    <a:bodyPr/>
                    <a:lstStyle/>
                    <a:p>
                      <a:pPr marL="0" marR="0" algn="ctr">
                        <a:lnSpc>
                          <a:spcPct val="100000"/>
                        </a:lnSpc>
                        <a:spcBef>
                          <a:spcPts val="0"/>
                        </a:spcBef>
                        <a:spcAft>
                          <a:spcPts val="1200"/>
                        </a:spcAft>
                      </a:pPr>
                      <a:r>
                        <a:rPr lang="en-US" sz="2000" dirty="0">
                          <a:solidFill>
                            <a:schemeClr val="tx1"/>
                          </a:solidFill>
                          <a:effectLst/>
                        </a:rPr>
                        <a:t>10</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3.3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1</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3.3*10</a:t>
                      </a:r>
                      <a:r>
                        <a:rPr lang="en-US" sz="2000" baseline="30000" dirty="0">
                          <a:solidFill>
                            <a:schemeClr val="tx1"/>
                          </a:solidFill>
                          <a:effectLst/>
                        </a:rPr>
                        <a:t>1</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2</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3.6*10</a:t>
                      </a:r>
                      <a:r>
                        <a:rPr lang="en-US" sz="2000" baseline="30000" dirty="0">
                          <a:solidFill>
                            <a:schemeClr val="tx1"/>
                          </a:solidFill>
                          <a:effectLst/>
                        </a:rPr>
                        <a:t>6</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457200">
                <a:tc rowSpan="2">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2</a:t>
                      </a:r>
                      <a:endParaRPr lang="en-US" sz="2000" dirty="0">
                        <a:solidFill>
                          <a:schemeClr val="tx1"/>
                        </a:solidFill>
                        <a:effectLst/>
                      </a:endParaRPr>
                    </a:p>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6.6</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2</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6.6*10</a:t>
                      </a:r>
                      <a:r>
                        <a:rPr lang="en-US" sz="2000" baseline="30000" dirty="0">
                          <a:solidFill>
                            <a:schemeClr val="tx1"/>
                          </a:solidFill>
                          <a:effectLst/>
                        </a:rPr>
                        <a:t>2</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4</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6</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1.3*10</a:t>
                      </a:r>
                      <a:r>
                        <a:rPr lang="en-US" sz="2000" baseline="30000" dirty="0">
                          <a:solidFill>
                            <a:schemeClr val="tx1"/>
                          </a:solidFill>
                          <a:effectLst/>
                        </a:rPr>
                        <a:t>30</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9.3*10</a:t>
                      </a:r>
                      <a:r>
                        <a:rPr lang="en-US" sz="2000" baseline="30000" dirty="0">
                          <a:solidFill>
                            <a:schemeClr val="tx1"/>
                          </a:solidFill>
                          <a:effectLst/>
                        </a:rPr>
                        <a:t>157</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2"/>
                  </a:ext>
                </a:extLst>
              </a:tr>
              <a:tr h="457200">
                <a:tc vMerge="1">
                  <a:txBody>
                    <a:bodyPr/>
                    <a:lstStyle/>
                    <a:p>
                      <a:endParaRPr lang="en-US"/>
                    </a:p>
                  </a:txBody>
                  <a:tcPr/>
                </a:tc>
                <a:tc>
                  <a:txBody>
                    <a:bodyPr/>
                    <a:lstStyle/>
                    <a:p>
                      <a:pPr marL="0" marR="0" algn="ctr">
                        <a:lnSpc>
                          <a:spcPct val="100000"/>
                        </a:lnSpc>
                        <a:spcBef>
                          <a:spcPts val="0"/>
                        </a:spcBef>
                        <a:spcAft>
                          <a:spcPts val="1200"/>
                        </a:spcAft>
                      </a:pPr>
                      <a:r>
                        <a:rPr lang="en-US" sz="2000">
                          <a:solidFill>
                            <a:schemeClr val="tx1"/>
                          </a:solidFill>
                          <a:effectLst/>
                        </a:rPr>
                        <a:t>10</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1.0*10</a:t>
                      </a:r>
                      <a:r>
                        <a:rPr lang="en-US" sz="2000" baseline="30000" dirty="0">
                          <a:solidFill>
                            <a:schemeClr val="tx1"/>
                          </a:solidFill>
                          <a:effectLst/>
                        </a:rPr>
                        <a:t>3</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6</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9</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3"/>
                  </a:ext>
                </a:extLst>
              </a:tr>
              <a:tr h="457200">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4</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13</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4</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1.3*10</a:t>
                      </a:r>
                      <a:r>
                        <a:rPr lang="en-US" sz="2000" baseline="30000">
                          <a:solidFill>
                            <a:schemeClr val="tx1"/>
                          </a:solidFill>
                          <a:effectLst/>
                        </a:rPr>
                        <a:t>4</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8</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12</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4"/>
                  </a:ext>
                </a:extLst>
              </a:tr>
              <a:tr h="457200">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5</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17</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5</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1.7*10</a:t>
                      </a:r>
                      <a:r>
                        <a:rPr lang="en-US" sz="2000" baseline="30000">
                          <a:solidFill>
                            <a:schemeClr val="tx1"/>
                          </a:solidFill>
                          <a:effectLst/>
                        </a:rPr>
                        <a:t>5</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10</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15</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extLst>
                  <a:ext uri="{0D108BD9-81ED-4DB2-BD59-A6C34878D82A}">
                    <a16:rowId xmlns:a16="http://schemas.microsoft.com/office/drawing/2014/main" val="10005"/>
                  </a:ext>
                </a:extLst>
              </a:tr>
              <a:tr h="457200">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6</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20</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6</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2.0*10</a:t>
                      </a:r>
                      <a:r>
                        <a:rPr lang="en-US" sz="2000" baseline="30000">
                          <a:solidFill>
                            <a:schemeClr val="tx1"/>
                          </a:solidFill>
                          <a:effectLst/>
                        </a:rPr>
                        <a:t>6</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a:solidFill>
                            <a:schemeClr val="tx1"/>
                          </a:solidFill>
                          <a:effectLst/>
                        </a:rPr>
                        <a:t>10</a:t>
                      </a:r>
                      <a:r>
                        <a:rPr lang="en-US" sz="2000" baseline="30000">
                          <a:solidFill>
                            <a:schemeClr val="tx1"/>
                          </a:solidFill>
                          <a:effectLst/>
                        </a:rPr>
                        <a:t>12</a:t>
                      </a:r>
                      <a:endParaRPr lang="en-US"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10</a:t>
                      </a:r>
                      <a:r>
                        <a:rPr lang="en-US" sz="2000" baseline="30000" dirty="0">
                          <a:solidFill>
                            <a:schemeClr val="tx1"/>
                          </a:solidFill>
                          <a:effectLst/>
                        </a:rPr>
                        <a:t>18</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200"/>
                        </a:spcAft>
                      </a:pPr>
                      <a:r>
                        <a:rPr lang="en-US" sz="2000" dirty="0">
                          <a:solidFill>
                            <a:schemeClr val="tx1"/>
                          </a:solidFill>
                          <a:effectLst/>
                        </a:rPr>
                        <a: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 name="Rectangle 1"/>
          <p:cNvSpPr>
            <a:spLocks noChangeArrowheads="1"/>
          </p:cNvSpPr>
          <p:nvPr/>
        </p:nvSpPr>
        <p:spPr bwMode="auto">
          <a:xfrm>
            <a:off x="2835332" y="3118134"/>
            <a:ext cx="80261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0758914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25665-9C65-48EE-937F-1A4391944BFE}"/>
              </a:ext>
            </a:extLst>
          </p:cNvPr>
          <p:cNvSpPr txBox="1"/>
          <p:nvPr/>
        </p:nvSpPr>
        <p:spPr>
          <a:xfrm>
            <a:off x="1158626" y="3625554"/>
            <a:ext cx="10123287" cy="158051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77298" y="931818"/>
            <a:ext cx="9057678" cy="4274247"/>
          </a:xfrm>
          <a:prstGeom prst="rect">
            <a:avLst/>
          </a:prstGeom>
        </p:spPr>
        <p:txBody>
          <a:bodyPr wrap="square">
            <a:spAutoFit/>
          </a:bodyPr>
          <a:lstStyle/>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o-notation </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asymptotic upper bound provided by O-notation may or may not be asymptotically tight.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The bound 2n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is asymptotically tight, but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the bound 2n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is not.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Use o-notation to denote an upper bound that is </a:t>
            </a:r>
            <a:r>
              <a:rPr lang="en-US" sz="2200" i="1" dirty="0">
                <a:latin typeface="Times New Roman" panose="02020603050405020304" pitchFamily="18" charset="0"/>
                <a:ea typeface="Calibri" panose="020F0502020204030204" pitchFamily="34" charset="0"/>
                <a:cs typeface="Times New Roman" panose="02020603050405020304" pitchFamily="18" charset="0"/>
              </a:rPr>
              <a:t>not </a:t>
            </a:r>
            <a:r>
              <a:rPr lang="en-US" sz="2200" dirty="0">
                <a:latin typeface="Times New Roman" panose="02020603050405020304" pitchFamily="18" charset="0"/>
                <a:ea typeface="Calibri" panose="020F0502020204030204" pitchFamily="34" charset="0"/>
                <a:cs typeface="Times New Roman" panose="02020603050405020304" pitchFamily="18" charset="0"/>
              </a:rPr>
              <a:t>asymptotically tight.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a typeface="Calibri" panose="020F0502020204030204" pitchFamily="34" charset="0"/>
                <a:cs typeface="Times New Roman" panose="02020603050405020304" pitchFamily="18" charset="0"/>
              </a:rPr>
              <a:t>Definition: little-oh of g of n</a:t>
            </a:r>
            <a:endParaRPr lang="en-US" sz="2400" dirty="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o(g(n)) = { f(n) |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for any</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  c &gt; 0, there exists a constant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                         n</a:t>
            </a:r>
            <a:r>
              <a:rPr lang="en-US" sz="2200" baseline="-25000" dirty="0">
                <a:latin typeface="Times New Roman" panose="02020603050405020304" pitchFamily="18" charset="0"/>
                <a:ea typeface="Calibri" panose="020F0502020204030204" pitchFamily="34" charset="0"/>
              </a:rPr>
              <a:t>0</a:t>
            </a:r>
            <a:r>
              <a:rPr lang="en-US" sz="2200" dirty="0">
                <a:latin typeface="Times New Roman" panose="02020603050405020304" pitchFamily="18" charset="0"/>
                <a:ea typeface="Calibri" panose="020F0502020204030204" pitchFamily="34" charset="0"/>
              </a:rPr>
              <a:t> &gt;  0 such that  0 ≤ f(n) </a:t>
            </a:r>
            <a:r>
              <a:rPr lang="en-US" sz="2200" dirty="0">
                <a:solidFill>
                  <a:srgbClr val="0000FF"/>
                </a:solidFill>
                <a:latin typeface="Times New Roman" panose="02020603050405020304" pitchFamily="18" charset="0"/>
                <a:ea typeface="Calibri" panose="020F0502020204030204" pitchFamily="34" charset="0"/>
              </a:rPr>
              <a:t> </a:t>
            </a:r>
            <a:r>
              <a:rPr lang="en-US" sz="2200" b="1" dirty="0">
                <a:solidFill>
                  <a:srgbClr val="0000FF"/>
                </a:solidFill>
                <a:latin typeface="Times New Roman" panose="02020603050405020304" pitchFamily="18" charset="0"/>
                <a:ea typeface="Calibri" panose="020F0502020204030204" pitchFamily="34" charset="0"/>
              </a:rPr>
              <a:t>&lt;</a:t>
            </a:r>
            <a:r>
              <a:rPr lang="en-US" sz="2200" dirty="0">
                <a:solidFill>
                  <a:srgbClr val="0000FF"/>
                </a:solidFill>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cg(n), for all n ≥ n</a:t>
            </a:r>
            <a:r>
              <a:rPr lang="en-US" sz="2200" baseline="-25000" dirty="0">
                <a:latin typeface="Times New Roman" panose="02020603050405020304" pitchFamily="18" charset="0"/>
                <a:ea typeface="Calibri" panose="020F0502020204030204" pitchFamily="34" charset="0"/>
              </a:rPr>
              <a:t>0</a:t>
            </a:r>
            <a:r>
              <a:rPr lang="en-US" sz="2200" dirty="0">
                <a:latin typeface="Times New Roman" panose="02020603050405020304" pitchFamily="18" charset="0"/>
                <a:ea typeface="Calibri" panose="020F0502020204030204" pitchFamily="34" charset="0"/>
              </a:rPr>
              <a:t>.}</a:t>
            </a:r>
            <a:endParaRPr lang="en-US" sz="2200" dirty="0"/>
          </a:p>
        </p:txBody>
      </p:sp>
      <mc:AlternateContent xmlns:mc="http://schemas.openxmlformats.org/markup-compatibility/2006" xmlns:a14="http://schemas.microsoft.com/office/drawing/2010/main">
        <mc:Choice Requires="a14">
          <p:sp>
            <p:nvSpPr>
              <p:cNvPr id="4" name="Rectangle 3"/>
              <p:cNvSpPr/>
              <p:nvPr/>
            </p:nvSpPr>
            <p:spPr>
              <a:xfrm>
                <a:off x="1675915" y="5206065"/>
                <a:ext cx="9260443" cy="1107996"/>
              </a:xfrm>
              <a:prstGeom prst="rect">
                <a:avLst/>
              </a:prstGeom>
              <a:ln>
                <a:solidFill>
                  <a:srgbClr val="0000FF"/>
                </a:solidFill>
              </a:ln>
            </p:spPr>
            <p:txBody>
              <a:bodyPr wrap="square">
                <a:spAutoFit/>
              </a:bodyPr>
              <a:lstStyle/>
              <a:p>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Asymptotic upper bound for f(n)</a:t>
                </a: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b="1" dirty="0">
                    <a:latin typeface="Times New Roman" panose="02020603050405020304" pitchFamily="18" charset="0"/>
                    <a:ea typeface="Calibri" panose="020F0502020204030204" pitchFamily="34" charset="0"/>
                    <a:cs typeface="Times New Roman" panose="02020603050405020304" pitchFamily="18" charset="0"/>
                  </a:rPr>
                  <a:t>Big-oh of g of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For a given complexity function g(n),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O(g(n)) = {f(n) | </a:t>
                </a:r>
                <a14:m>
                  <m:oMath xmlns:m="http://schemas.openxmlformats.org/officeDocument/2006/math">
                    <m:r>
                      <a:rPr lang="en-US" sz="2200" i="1" dirty="0" smtClean="0">
                        <a:solidFill>
                          <a:srgbClr val="0033CC"/>
                        </a:solidFill>
                        <a:latin typeface="Cambria Math"/>
                        <a:ea typeface="Cambria Math"/>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positive constants c and n</a:t>
                </a:r>
                <a:r>
                  <a:rPr lang="en-US" sz="22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0 ≤ f(n) ≤ cg(n) </a:t>
                </a:r>
                <a14:m>
                  <m:oMath xmlns:m="http://schemas.openxmlformats.org/officeDocument/2006/math">
                    <m:r>
                      <a:rPr lang="en-US" sz="2200" i="1" dirty="0" smtClean="0">
                        <a:solidFill>
                          <a:srgbClr val="0033CC"/>
                        </a:solidFill>
                        <a:latin typeface="Cambria Math"/>
                        <a:ea typeface="Cambria Math"/>
                        <a:cs typeface="Times New Roman" panose="02020603050405020304" pitchFamily="18" charset="0"/>
                      </a:rPr>
                      <m:t>∀</m:t>
                    </m:r>
                  </m:oMath>
                </a14:m>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 ≥ n</a:t>
                </a:r>
                <a:r>
                  <a:rPr lang="en-US" sz="22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675915" y="5206065"/>
                <a:ext cx="9260443" cy="1107996"/>
              </a:xfrm>
              <a:prstGeom prst="rect">
                <a:avLst/>
              </a:prstGeom>
              <a:blipFill>
                <a:blip r:embed="rId2"/>
                <a:stretch>
                  <a:fillRect l="-789" t="-3804" r="-263" b="-9239"/>
                </a:stretch>
              </a:blipFill>
              <a:ln>
                <a:solidFill>
                  <a:srgbClr val="0000FF"/>
                </a:solidFill>
              </a:ln>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DAD3D916-45E6-4B52-9E82-9876E65A3EB1}"/>
              </a:ext>
            </a:extLst>
          </p:cNvPr>
          <p:cNvSpPr/>
          <p:nvPr/>
        </p:nvSpPr>
        <p:spPr>
          <a:xfrm>
            <a:off x="699233" y="450902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4EBBC382-E9CE-4462-98B5-6102BDF1352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98921">
            <a:off x="762378" y="4509026"/>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3361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086068-F37B-4EB0-9255-3A89A96C11C8}"/>
              </a:ext>
            </a:extLst>
          </p:cNvPr>
          <p:cNvSpPr txBox="1"/>
          <p:nvPr/>
        </p:nvSpPr>
        <p:spPr>
          <a:xfrm>
            <a:off x="1795728" y="4048443"/>
            <a:ext cx="9091362" cy="1259431"/>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2F88D91E-E0B7-418E-9340-EE4B8B147862}"/>
              </a:ext>
            </a:extLst>
          </p:cNvPr>
          <p:cNvSpPr txBox="1"/>
          <p:nvPr/>
        </p:nvSpPr>
        <p:spPr>
          <a:xfrm>
            <a:off x="1795728" y="2023700"/>
            <a:ext cx="9091362" cy="125943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034777" y="2023700"/>
            <a:ext cx="8849802" cy="3886770"/>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Example 1.14: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Show that 2n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but   2n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Proof of 2n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Assume that 2n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o(n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That means,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69963" marR="0" indent="-512763">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for any positive constant c  &gt;  0, there exists a constant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&gt;  0 </a:t>
            </a:r>
          </a:p>
          <a:p>
            <a:pPr marL="969963" marR="0" indent="-512763">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such that 0  ≤  2n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&lt;</a:t>
            </a:r>
            <a:r>
              <a:rPr lang="en-US" sz="2200" dirty="0">
                <a:latin typeface="Times New Roman" panose="02020603050405020304" pitchFamily="18" charset="0"/>
                <a:ea typeface="Calibri" panose="020F0502020204030204" pitchFamily="34" charset="0"/>
                <a:cs typeface="Times New Roman" panose="02020603050405020304" pitchFamily="18" charset="0"/>
              </a:rPr>
              <a:t> cn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However,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c = 1, that 2n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&lt;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all n  ≥  n</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is no longer valid.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8C3376C-0DBA-4292-9B31-26D5998C8DB3}"/>
              </a:ext>
            </a:extLst>
          </p:cNvPr>
          <p:cNvSpPr/>
          <p:nvPr/>
        </p:nvSpPr>
        <p:spPr>
          <a:xfrm>
            <a:off x="1033311" y="214341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7D6ACF6A-923E-451A-BFCF-9C7A66725B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2988">
            <a:off x="971385" y="2083557"/>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198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70991" y="688705"/>
                <a:ext cx="8627166" cy="5848524"/>
              </a:xfrm>
              <a:prstGeom prst="rect">
                <a:avLst/>
              </a:prstGeom>
            </p:spPr>
            <p:txBody>
              <a:bodyPr wrap="square">
                <a:spAutoFit/>
              </a:bodyPr>
              <a:lstStyle/>
              <a:p>
                <a:pPr marR="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Note that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00050" marR="0" lvl="0" indent="-400050">
                  <a:lnSpc>
                    <a:spcPct val="107000"/>
                  </a:lnSpc>
                  <a:spcBef>
                    <a:spcPts val="0"/>
                  </a:spcBef>
                  <a:spcAft>
                    <a:spcPts val="10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definitions of O-notation and o-notation are similar. The main   difference is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O(g(n)), the bound 0  ≤  f(n)  ≤  cg(n) holds for </a:t>
                </a:r>
                <a:r>
                  <a:rPr lang="en-US" sz="22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some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constant c  &gt;  0, but in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o(g(n)), the bound 0 ≤ f(n) &lt; cg(n) holds for </a:t>
                </a:r>
                <a:r>
                  <a:rPr lang="en-US" sz="22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all</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constant c &gt;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96875" marR="0" lvl="0" indent="-396875">
                  <a:lnSpc>
                    <a:spcPct val="107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2.   Intuitively, in the o-notation, the function f(n) becomes insignificant relative to g(n) as n approaches infinity; that is,  </a:t>
                </a:r>
                <a14:m>
                  <m:oMath xmlns:m="http://schemas.openxmlformats.org/officeDocument/2006/math">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lim>
                        </m:limLow>
                      </m:fName>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𝑓</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𝑔</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en>
                        </m:f>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 =0</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Some authors use this limit as a definition of the o-notation; the definition here also restricts the anonymous functions to be asymptotically nonnegative.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70991" y="688705"/>
                <a:ext cx="8627166" cy="5848524"/>
              </a:xfrm>
              <a:prstGeom prst="rect">
                <a:avLst/>
              </a:prstGeom>
              <a:blipFill>
                <a:blip r:embed="rId2"/>
                <a:stretch>
                  <a:fillRect l="-918" t="-730" r="-353"/>
                </a:stretch>
              </a:blipFill>
            </p:spPr>
            <p:txBody>
              <a:bodyPr/>
              <a:lstStyle/>
              <a:p>
                <a:r>
                  <a:rPr lang="en-US">
                    <a:noFill/>
                  </a:rPr>
                  <a:t> </a:t>
                </a:r>
              </a:p>
            </p:txBody>
          </p:sp>
        </mc:Fallback>
      </mc:AlternateContent>
    </p:spTree>
    <p:extLst>
      <p:ext uri="{BB962C8B-B14F-4D97-AF65-F5344CB8AC3E}">
        <p14:creationId xmlns:p14="http://schemas.microsoft.com/office/powerpoint/2010/main" val="72666224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4043AE-6516-4BC4-882C-7A81C9B96B75}"/>
              </a:ext>
            </a:extLst>
          </p:cNvPr>
          <p:cNvSpPr txBox="1"/>
          <p:nvPr/>
        </p:nvSpPr>
        <p:spPr>
          <a:xfrm>
            <a:off x="1821854" y="2912961"/>
            <a:ext cx="9081277" cy="155453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89151" y="1522839"/>
            <a:ext cx="8213697" cy="3756734"/>
          </a:xfrm>
          <a:prstGeom prst="rect">
            <a:avLst/>
          </a:prstGeom>
        </p:spPr>
        <p:txBody>
          <a:bodyPr wrap="square">
            <a:spAutoFit/>
          </a:bodyPr>
          <a:lstStyle/>
          <a:p>
            <a:pPr>
              <a:lnSpc>
                <a:spcPct val="107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ω</a:t>
            </a:r>
            <a:r>
              <a:rPr lang="en-US" sz="2600" dirty="0">
                <a:ea typeface="Calibri" panose="020F0502020204030204" pitchFamily="34" charset="0"/>
                <a:cs typeface="Times New Roman" panose="02020603050405020304" pitchFamily="18" charset="0"/>
              </a:rPr>
              <a:t>-notation</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Use it to denote a lower bound that is </a:t>
            </a:r>
            <a:r>
              <a:rPr lang="en-US" sz="2200" i="1" dirty="0">
                <a:latin typeface="Times New Roman" panose="02020603050405020304" pitchFamily="18" charset="0"/>
                <a:ea typeface="Calibri" panose="020F0502020204030204" pitchFamily="34" charset="0"/>
                <a:cs typeface="Times New Roman" panose="02020603050405020304" pitchFamily="18" charset="0"/>
              </a:rPr>
              <a:t>not</a:t>
            </a:r>
            <a:r>
              <a:rPr lang="en-US" sz="2200" dirty="0">
                <a:latin typeface="Times New Roman" panose="02020603050405020304" pitchFamily="18" charset="0"/>
                <a:ea typeface="Calibri" panose="020F0502020204030204" pitchFamily="34" charset="0"/>
                <a:cs typeface="Times New Roman" panose="02020603050405020304" pitchFamily="18" charset="0"/>
              </a:rPr>
              <a:t> asymptotically tight.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a typeface="Calibri" panose="020F0502020204030204" pitchFamily="34" charset="0"/>
                <a:cs typeface="Times New Roman" panose="02020603050405020304" pitchFamily="18" charset="0"/>
              </a:rPr>
              <a:t>Definition: little-omega of g of n</a:t>
            </a:r>
            <a:endParaRPr lang="en-US" sz="2400" dirty="0">
              <a:ea typeface="Calibri" panose="020F0502020204030204" pitchFamily="34" charset="0"/>
              <a:cs typeface="Times New Roman" panose="02020603050405020304" pitchFamily="18" charset="0"/>
            </a:endParaRPr>
          </a:p>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ω(g(n)) = { f(n) |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for any</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  c &gt; 0, there exists a </a:t>
            </a:r>
          </a:p>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constant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0  ≤  cg(n)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&lt;</a:t>
            </a:r>
            <a:r>
              <a:rPr lang="en-US" sz="2200" dirty="0">
                <a:latin typeface="Times New Roman" panose="02020603050405020304" pitchFamily="18" charset="0"/>
                <a:ea typeface="Calibri" panose="020F0502020204030204" pitchFamily="34" charset="0"/>
                <a:cs typeface="Times New Roman" panose="02020603050405020304" pitchFamily="18" charset="0"/>
              </a:rPr>
              <a:t>  f(n), for all </a:t>
            </a:r>
          </a:p>
          <a:p>
            <a:pPr indent="457200">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Another way to define it is by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f(n)ε ω(g(n)) if and only if g(n) ε o(f(n)).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B4ADB3E8-3B3F-40C4-8A17-4EFDE487B08C}"/>
              </a:ext>
            </a:extLst>
          </p:cNvPr>
          <p:cNvSpPr/>
          <p:nvPr/>
        </p:nvSpPr>
        <p:spPr>
          <a:xfrm>
            <a:off x="819306" y="340120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5" name="Rectangle 4"/>
              <p:cNvSpPr/>
              <p:nvPr/>
            </p:nvSpPr>
            <p:spPr>
              <a:xfrm>
                <a:off x="1945608" y="5335161"/>
                <a:ext cx="8523092" cy="1015663"/>
              </a:xfrm>
              <a:prstGeom prst="rect">
                <a:avLst/>
              </a:prstGeom>
              <a:ln>
                <a:solidFill>
                  <a:srgbClr val="0000FF"/>
                </a:solidFill>
              </a:ln>
            </p:spPr>
            <p:txBody>
              <a:bodyPr wrap="square">
                <a:spAutoFit/>
              </a:bodyPr>
              <a:lstStyle/>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Asymptotic upper bound for f(n)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Big-oh of g of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For a given complexity function g(n),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O(g(n)) = {f(n) | </a:t>
                </a:r>
                <a14:m>
                  <m:oMath xmlns:m="http://schemas.openxmlformats.org/officeDocument/2006/math">
                    <m:r>
                      <a:rPr lang="en-US" sz="2000" b="0" i="1" dirty="0" smtClean="0">
                        <a:solidFill>
                          <a:srgbClr val="0033CC"/>
                        </a:solidFill>
                        <a:latin typeface="Cambria Math"/>
                        <a:ea typeface="Cambria Math"/>
                        <a:cs typeface="Times New Roman" panose="02020603050405020304" pitchFamily="18" charset="0"/>
                      </a:rPr>
                      <m:t>∃</m:t>
                    </m:r>
                  </m:oMath>
                </a14:m>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positive constants c and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such that 0 ≤ f(n) ≤ cg(n) </a:t>
                </a:r>
                <a14:m>
                  <m:oMath xmlns:m="http://schemas.openxmlformats.org/officeDocument/2006/math">
                    <m:r>
                      <a:rPr lang="en-US" sz="2000" b="0" i="1" dirty="0" smtClean="0">
                        <a:solidFill>
                          <a:srgbClr val="0033CC"/>
                        </a:solidFill>
                        <a:latin typeface="Cambria Math"/>
                        <a:ea typeface="Cambria Math"/>
                        <a:cs typeface="Times New Roman" panose="02020603050405020304" pitchFamily="18" charset="0"/>
                      </a:rPr>
                      <m:t>∀</m:t>
                    </m:r>
                  </m:oMath>
                </a14:m>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n ≥ n</a:t>
                </a:r>
                <a:r>
                  <a:rPr lang="en-US" sz="2000" baseline="-25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0</a:t>
                </a:r>
                <a:r>
                  <a:rPr lang="en-US" sz="20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945608" y="5335161"/>
                <a:ext cx="8523092" cy="1015663"/>
              </a:xfrm>
              <a:prstGeom prst="rect">
                <a:avLst/>
              </a:prstGeom>
              <a:blipFill>
                <a:blip r:embed="rId2"/>
                <a:stretch>
                  <a:fillRect l="-643" t="-2959" b="-8284"/>
                </a:stretch>
              </a:blipFill>
              <a:ln>
                <a:solidFill>
                  <a:srgbClr val="0000FF"/>
                </a:solidFill>
              </a:ln>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CE663A2F-410D-41CE-BFE6-C4009AA32A8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5868">
            <a:off x="819306" y="3296702"/>
            <a:ext cx="665826" cy="49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8342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3275" y="953896"/>
            <a:ext cx="9088341" cy="5507726"/>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1.15: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Show that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2 = ω(n)   but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/2  ≠  ω(n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919163" lvl="1" indent="-461963">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relation f(n) = ω(g(n)) implies that </a:t>
            </a:r>
          </a:p>
          <a:p>
            <a:pPr marL="1376363" lvl="2" indent="-461963">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lim</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 → ∞</a:t>
            </a:r>
            <a:r>
              <a:rPr lang="en-US" sz="2200" dirty="0">
                <a:latin typeface="Times New Roman" panose="02020603050405020304" pitchFamily="18" charset="0"/>
                <a:ea typeface="Calibri" panose="020F0502020204030204" pitchFamily="34" charset="0"/>
                <a:cs typeface="Times New Roman" panose="02020603050405020304" pitchFamily="18" charset="0"/>
              </a:rPr>
              <a:t> f(n)/g(n) = ∞, </a:t>
            </a:r>
          </a:p>
          <a:p>
            <a:pPr marL="919163" lvl="1" indent="-461963">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if the limit exists. </a:t>
            </a:r>
          </a:p>
          <a:p>
            <a:pPr marL="461963"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i.e., f(n) becomes arbitrarily large relative to g(n) as n approaches infinity.</a:t>
            </a:r>
          </a:p>
          <a:p>
            <a:pPr marL="461963" marR="0" indent="-461963">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61963" marR="0" indent="-461963">
              <a:lnSpc>
                <a:spcPct val="107000"/>
              </a:lnSpc>
              <a:spcBef>
                <a:spcPts val="0"/>
              </a:spcBef>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Proof of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 ≠ ω(n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461963" marR="0" indent="-461963">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Assume that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/2 = ω(n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That means, for any positive constant c &gt; 0, there exists a constant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a:t>
            </a:r>
          </a:p>
          <a:p>
            <a:pPr marL="461963" marR="0" indent="-461963">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0  ≤  c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&lt; </a:t>
            </a: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/2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r>
              <a:rPr lang="en-US" sz="2200" dirty="0">
                <a:latin typeface="Times New Roman" panose="02020603050405020304" pitchFamily="18" charset="0"/>
                <a:ea typeface="Calibri" panose="020F0502020204030204" pitchFamily="34" charset="0"/>
                <a:cs typeface="Times New Roman" panose="02020603050405020304" pitchFamily="18" charset="0"/>
              </a:rPr>
              <a:t>      However, if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 = 1, that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&lt;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for all n  ≥  n</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is no longer valid.</a:t>
            </a:r>
            <a:endParaRPr lang="en-US" sz="2200" dirty="0">
              <a:latin typeface="Times New Roman" panose="02020603050405020304" pitchFamily="18" charset="0"/>
              <a:cs typeface="Times New Roman" panose="02020603050405020304" pitchFamily="18" charset="0"/>
            </a:endParaRPr>
          </a:p>
        </p:txBody>
      </p:sp>
      <p:sp>
        <p:nvSpPr>
          <p:cNvPr id="3" name="Oval Callout 2"/>
          <p:cNvSpPr/>
          <p:nvPr/>
        </p:nvSpPr>
        <p:spPr>
          <a:xfrm>
            <a:off x="710214" y="5344356"/>
            <a:ext cx="443883" cy="3373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26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D9F973B-E6A6-4315-ABCA-A9800782DE69}"/>
              </a:ext>
            </a:extLst>
          </p:cNvPr>
          <p:cNvGraphicFramePr>
            <a:graphicFrameLocks noGrp="1"/>
          </p:cNvGraphicFramePr>
          <p:nvPr>
            <p:extLst>
              <p:ext uri="{D42A27DB-BD31-4B8C-83A1-F6EECF244321}">
                <p14:modId xmlns:p14="http://schemas.microsoft.com/office/powerpoint/2010/main" val="3779921388"/>
              </p:ext>
            </p:extLst>
          </p:nvPr>
        </p:nvGraphicFramePr>
        <p:xfrm>
          <a:off x="2715749" y="71966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4" name="Table 2">
            <a:extLst>
              <a:ext uri="{FF2B5EF4-FFF2-40B4-BE49-F238E27FC236}">
                <a16:creationId xmlns:a16="http://schemas.microsoft.com/office/drawing/2014/main" id="{C09A6713-9C9E-463F-B646-971DB5D5CBA3}"/>
              </a:ext>
            </a:extLst>
          </p:cNvPr>
          <p:cNvGraphicFramePr>
            <a:graphicFrameLocks noGrp="1"/>
          </p:cNvGraphicFramePr>
          <p:nvPr>
            <p:extLst>
              <p:ext uri="{D42A27DB-BD31-4B8C-83A1-F6EECF244321}">
                <p14:modId xmlns:p14="http://schemas.microsoft.com/office/powerpoint/2010/main" val="440066941"/>
              </p:ext>
            </p:extLst>
          </p:nvPr>
        </p:nvGraphicFramePr>
        <p:xfrm>
          <a:off x="2715749" y="1588107"/>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5" name="Table 2">
            <a:extLst>
              <a:ext uri="{FF2B5EF4-FFF2-40B4-BE49-F238E27FC236}">
                <a16:creationId xmlns:a16="http://schemas.microsoft.com/office/drawing/2014/main" id="{6DE9A39D-DC4B-4C29-98D1-7DDCD964695F}"/>
              </a:ext>
            </a:extLst>
          </p:cNvPr>
          <p:cNvGraphicFramePr>
            <a:graphicFrameLocks noGrp="1"/>
          </p:cNvGraphicFramePr>
          <p:nvPr>
            <p:extLst>
              <p:ext uri="{D42A27DB-BD31-4B8C-83A1-F6EECF244321}">
                <p14:modId xmlns:p14="http://schemas.microsoft.com/office/powerpoint/2010/main" val="4252272362"/>
              </p:ext>
            </p:extLst>
          </p:nvPr>
        </p:nvGraphicFramePr>
        <p:xfrm>
          <a:off x="2715749" y="239800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6" name="Table 2">
            <a:extLst>
              <a:ext uri="{FF2B5EF4-FFF2-40B4-BE49-F238E27FC236}">
                <a16:creationId xmlns:a16="http://schemas.microsoft.com/office/drawing/2014/main" id="{D0E575AC-935C-4E55-A74F-F36CBB51602C}"/>
              </a:ext>
            </a:extLst>
          </p:cNvPr>
          <p:cNvGraphicFramePr>
            <a:graphicFrameLocks noGrp="1"/>
          </p:cNvGraphicFramePr>
          <p:nvPr>
            <p:extLst>
              <p:ext uri="{D42A27DB-BD31-4B8C-83A1-F6EECF244321}">
                <p14:modId xmlns:p14="http://schemas.microsoft.com/office/powerpoint/2010/main" val="3534853248"/>
              </p:ext>
            </p:extLst>
          </p:nvPr>
        </p:nvGraphicFramePr>
        <p:xfrm>
          <a:off x="2715749" y="3286278"/>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7" name="Table 2">
            <a:extLst>
              <a:ext uri="{FF2B5EF4-FFF2-40B4-BE49-F238E27FC236}">
                <a16:creationId xmlns:a16="http://schemas.microsoft.com/office/drawing/2014/main" id="{4E4084D5-401E-4807-9DD4-09F86E9750DD}"/>
              </a:ext>
            </a:extLst>
          </p:cNvPr>
          <p:cNvGraphicFramePr>
            <a:graphicFrameLocks noGrp="1"/>
          </p:cNvGraphicFramePr>
          <p:nvPr>
            <p:extLst>
              <p:ext uri="{D42A27DB-BD31-4B8C-83A1-F6EECF244321}">
                <p14:modId xmlns:p14="http://schemas.microsoft.com/office/powerpoint/2010/main" val="3536378272"/>
              </p:ext>
            </p:extLst>
          </p:nvPr>
        </p:nvGraphicFramePr>
        <p:xfrm>
          <a:off x="2715749" y="4148426"/>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8" name="Table 2">
            <a:extLst>
              <a:ext uri="{FF2B5EF4-FFF2-40B4-BE49-F238E27FC236}">
                <a16:creationId xmlns:a16="http://schemas.microsoft.com/office/drawing/2014/main" id="{5FC967D3-E669-48E4-A145-E002648B61D9}"/>
              </a:ext>
            </a:extLst>
          </p:cNvPr>
          <p:cNvGraphicFramePr>
            <a:graphicFrameLocks noGrp="1"/>
          </p:cNvGraphicFramePr>
          <p:nvPr>
            <p:extLst>
              <p:ext uri="{D42A27DB-BD31-4B8C-83A1-F6EECF244321}">
                <p14:modId xmlns:p14="http://schemas.microsoft.com/office/powerpoint/2010/main" val="3821373981"/>
              </p:ext>
            </p:extLst>
          </p:nvPr>
        </p:nvGraphicFramePr>
        <p:xfrm>
          <a:off x="2715749" y="5010574"/>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65277">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graphicFrame>
        <p:nvGraphicFramePr>
          <p:cNvPr id="9" name="Table 2">
            <a:extLst>
              <a:ext uri="{FF2B5EF4-FFF2-40B4-BE49-F238E27FC236}">
                <a16:creationId xmlns:a16="http://schemas.microsoft.com/office/drawing/2014/main" id="{C1286E99-FA7A-46B7-8DCF-AD38C4B56153}"/>
              </a:ext>
            </a:extLst>
          </p:cNvPr>
          <p:cNvGraphicFramePr>
            <a:graphicFrameLocks noGrp="1"/>
          </p:cNvGraphicFramePr>
          <p:nvPr>
            <p:extLst>
              <p:ext uri="{D42A27DB-BD31-4B8C-83A1-F6EECF244321}">
                <p14:modId xmlns:p14="http://schemas.microsoft.com/office/powerpoint/2010/main" val="948115502"/>
              </p:ext>
            </p:extLst>
          </p:nvPr>
        </p:nvGraphicFramePr>
        <p:xfrm>
          <a:off x="2715749" y="5820471"/>
          <a:ext cx="8128003" cy="457200"/>
        </p:xfrm>
        <a:graphic>
          <a:graphicData uri="http://schemas.openxmlformats.org/drawingml/2006/table">
            <a:tbl>
              <a:tblPr firstRow="1" bandRow="1">
                <a:tableStyleId>{5C22544A-7EE6-4342-B048-85BDC9FD1C3A}</a:tableStyleId>
              </a:tblPr>
              <a:tblGrid>
                <a:gridCol w="625231">
                  <a:extLst>
                    <a:ext uri="{9D8B030D-6E8A-4147-A177-3AD203B41FA5}">
                      <a16:colId xmlns:a16="http://schemas.microsoft.com/office/drawing/2014/main" val="3470449343"/>
                    </a:ext>
                  </a:extLst>
                </a:gridCol>
                <a:gridCol w="625231">
                  <a:extLst>
                    <a:ext uri="{9D8B030D-6E8A-4147-A177-3AD203B41FA5}">
                      <a16:colId xmlns:a16="http://schemas.microsoft.com/office/drawing/2014/main" val="2851125058"/>
                    </a:ext>
                  </a:extLst>
                </a:gridCol>
                <a:gridCol w="625231">
                  <a:extLst>
                    <a:ext uri="{9D8B030D-6E8A-4147-A177-3AD203B41FA5}">
                      <a16:colId xmlns:a16="http://schemas.microsoft.com/office/drawing/2014/main" val="455290085"/>
                    </a:ext>
                  </a:extLst>
                </a:gridCol>
                <a:gridCol w="625231">
                  <a:extLst>
                    <a:ext uri="{9D8B030D-6E8A-4147-A177-3AD203B41FA5}">
                      <a16:colId xmlns:a16="http://schemas.microsoft.com/office/drawing/2014/main" val="1898932698"/>
                    </a:ext>
                  </a:extLst>
                </a:gridCol>
                <a:gridCol w="625231">
                  <a:extLst>
                    <a:ext uri="{9D8B030D-6E8A-4147-A177-3AD203B41FA5}">
                      <a16:colId xmlns:a16="http://schemas.microsoft.com/office/drawing/2014/main" val="1950554693"/>
                    </a:ext>
                  </a:extLst>
                </a:gridCol>
                <a:gridCol w="625231">
                  <a:extLst>
                    <a:ext uri="{9D8B030D-6E8A-4147-A177-3AD203B41FA5}">
                      <a16:colId xmlns:a16="http://schemas.microsoft.com/office/drawing/2014/main" val="835055556"/>
                    </a:ext>
                  </a:extLst>
                </a:gridCol>
                <a:gridCol w="625231">
                  <a:extLst>
                    <a:ext uri="{9D8B030D-6E8A-4147-A177-3AD203B41FA5}">
                      <a16:colId xmlns:a16="http://schemas.microsoft.com/office/drawing/2014/main" val="366721405"/>
                    </a:ext>
                  </a:extLst>
                </a:gridCol>
                <a:gridCol w="625231">
                  <a:extLst>
                    <a:ext uri="{9D8B030D-6E8A-4147-A177-3AD203B41FA5}">
                      <a16:colId xmlns:a16="http://schemas.microsoft.com/office/drawing/2014/main" val="3878478904"/>
                    </a:ext>
                  </a:extLst>
                </a:gridCol>
                <a:gridCol w="625231">
                  <a:extLst>
                    <a:ext uri="{9D8B030D-6E8A-4147-A177-3AD203B41FA5}">
                      <a16:colId xmlns:a16="http://schemas.microsoft.com/office/drawing/2014/main" val="486578387"/>
                    </a:ext>
                  </a:extLst>
                </a:gridCol>
                <a:gridCol w="625231">
                  <a:extLst>
                    <a:ext uri="{9D8B030D-6E8A-4147-A177-3AD203B41FA5}">
                      <a16:colId xmlns:a16="http://schemas.microsoft.com/office/drawing/2014/main" val="1972980819"/>
                    </a:ext>
                  </a:extLst>
                </a:gridCol>
                <a:gridCol w="625231">
                  <a:extLst>
                    <a:ext uri="{9D8B030D-6E8A-4147-A177-3AD203B41FA5}">
                      <a16:colId xmlns:a16="http://schemas.microsoft.com/office/drawing/2014/main" val="2521592839"/>
                    </a:ext>
                  </a:extLst>
                </a:gridCol>
                <a:gridCol w="625231">
                  <a:extLst>
                    <a:ext uri="{9D8B030D-6E8A-4147-A177-3AD203B41FA5}">
                      <a16:colId xmlns:a16="http://schemas.microsoft.com/office/drawing/2014/main" val="1046828335"/>
                    </a:ext>
                  </a:extLst>
                </a:gridCol>
                <a:gridCol w="625231">
                  <a:extLst>
                    <a:ext uri="{9D8B030D-6E8A-4147-A177-3AD203B41FA5}">
                      <a16:colId xmlns:a16="http://schemas.microsoft.com/office/drawing/2014/main" val="3472400637"/>
                    </a:ext>
                  </a:extLst>
                </a:gridCol>
              </a:tblGrid>
              <a:tr h="370840">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1530906"/>
                  </a:ext>
                </a:extLst>
              </a:tr>
            </a:tbl>
          </a:graphicData>
        </a:graphic>
      </p:graphicFrame>
      <p:sp>
        <p:nvSpPr>
          <p:cNvPr id="10" name="Arrow: Down 9">
            <a:extLst>
              <a:ext uri="{FF2B5EF4-FFF2-40B4-BE49-F238E27FC236}">
                <a16:creationId xmlns:a16="http://schemas.microsoft.com/office/drawing/2014/main" id="{794CFF22-8689-46CF-BE1F-0FE221A63469}"/>
              </a:ext>
            </a:extLst>
          </p:cNvPr>
          <p:cNvSpPr/>
          <p:nvPr/>
        </p:nvSpPr>
        <p:spPr>
          <a:xfrm>
            <a:off x="4846446" y="35705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A67DBD4B-D5D9-473D-B0EF-3F34D7926E7B}"/>
              </a:ext>
            </a:extLst>
          </p:cNvPr>
          <p:cNvSpPr/>
          <p:nvPr/>
        </p:nvSpPr>
        <p:spPr>
          <a:xfrm>
            <a:off x="5425566" y="1207950"/>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1CE3145-EFA1-44D2-8EA5-35B5E1A71883}"/>
              </a:ext>
            </a:extLst>
          </p:cNvPr>
          <p:cNvSpPr/>
          <p:nvPr/>
        </p:nvSpPr>
        <p:spPr>
          <a:xfrm>
            <a:off x="7315326" y="5446002"/>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20691372-130B-4610-B852-F6D70DC18A43}"/>
              </a:ext>
            </a:extLst>
          </p:cNvPr>
          <p:cNvSpPr/>
          <p:nvPr/>
        </p:nvSpPr>
        <p:spPr>
          <a:xfrm>
            <a:off x="6688309" y="4647959"/>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AB98603-0414-430E-8145-2A559D6612F4}"/>
              </a:ext>
            </a:extLst>
          </p:cNvPr>
          <p:cNvSpPr/>
          <p:nvPr/>
        </p:nvSpPr>
        <p:spPr>
          <a:xfrm>
            <a:off x="7324035" y="3785811"/>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3DA33D3-F03A-43E3-9F79-EA3EFA206C84}"/>
              </a:ext>
            </a:extLst>
          </p:cNvPr>
          <p:cNvSpPr/>
          <p:nvPr/>
        </p:nvSpPr>
        <p:spPr>
          <a:xfrm>
            <a:off x="6688309" y="2897537"/>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90BF360-BD66-401C-B787-6283400236F8}"/>
              </a:ext>
            </a:extLst>
          </p:cNvPr>
          <p:cNvSpPr/>
          <p:nvPr/>
        </p:nvSpPr>
        <p:spPr>
          <a:xfrm>
            <a:off x="6026457" y="2076693"/>
            <a:ext cx="182880" cy="36261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C0ABE0-0C4B-4B5E-B8E3-BC416FCC59A3}"/>
              </a:ext>
            </a:extLst>
          </p:cNvPr>
          <p:cNvSpPr txBox="1"/>
          <p:nvPr/>
        </p:nvSpPr>
        <p:spPr>
          <a:xfrm>
            <a:off x="4437142" y="357051"/>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7A4AD35-4ECA-47D7-9B09-25AA2AE02ADE}"/>
              </a:ext>
            </a:extLst>
          </p:cNvPr>
          <p:cNvSpPr txBox="1"/>
          <p:nvPr/>
        </p:nvSpPr>
        <p:spPr>
          <a:xfrm>
            <a:off x="5029326" y="119040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D4B668B-1F8D-4D6B-A3EA-4E33B5319670}"/>
              </a:ext>
            </a:extLst>
          </p:cNvPr>
          <p:cNvSpPr txBox="1"/>
          <p:nvPr/>
        </p:nvSpPr>
        <p:spPr>
          <a:xfrm>
            <a:off x="5617154" y="2031063"/>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1</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A81D2C0-283D-406E-BF37-B69A9428A2AE}"/>
              </a:ext>
            </a:extLst>
          </p:cNvPr>
          <p:cNvSpPr txBox="1"/>
          <p:nvPr/>
        </p:nvSpPr>
        <p:spPr>
          <a:xfrm>
            <a:off x="6279006" y="289079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5EA825-C64C-4611-BE0F-F910D8C80991}"/>
              </a:ext>
            </a:extLst>
          </p:cNvPr>
          <p:cNvSpPr txBox="1"/>
          <p:nvPr/>
        </p:nvSpPr>
        <p:spPr>
          <a:xfrm>
            <a:off x="6932149" y="3757928"/>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0FFF248-68CA-44A2-AE36-6D512484AE2F}"/>
              </a:ext>
            </a:extLst>
          </p:cNvPr>
          <p:cNvSpPr txBox="1"/>
          <p:nvPr/>
        </p:nvSpPr>
        <p:spPr>
          <a:xfrm>
            <a:off x="6279006" y="4626792"/>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EE4F66C-95A5-45D6-A0DB-EEA9891997B7}"/>
              </a:ext>
            </a:extLst>
          </p:cNvPr>
          <p:cNvSpPr txBox="1"/>
          <p:nvPr/>
        </p:nvSpPr>
        <p:spPr>
          <a:xfrm>
            <a:off x="6932149" y="5439285"/>
            <a:ext cx="409303" cy="369332"/>
          </a:xfrm>
          <a:prstGeom prst="rect">
            <a:avLst/>
          </a:prstGeom>
          <a:noFill/>
          <a:ln w="19050">
            <a:solidFill>
              <a:schemeClr val="tx1"/>
            </a:solidFill>
          </a:ln>
        </p:spPr>
        <p:txBody>
          <a:bodyPr wrap="square" rtlCol="0">
            <a:spAutoFit/>
          </a:bodyPr>
          <a:lstStyle/>
          <a:p>
            <a:pPr algn="r"/>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87A8153-C694-4318-8688-20C1839AA810}"/>
              </a:ext>
            </a:extLst>
          </p:cNvPr>
          <p:cNvSpPr txBox="1"/>
          <p:nvPr/>
        </p:nvSpPr>
        <p:spPr>
          <a:xfrm>
            <a:off x="9488113" y="6245555"/>
            <a:ext cx="1544317" cy="369332"/>
          </a:xfrm>
          <a:prstGeom prst="rect">
            <a:avLst/>
          </a:prstGeom>
          <a:noFill/>
        </p:spPr>
        <p:txBody>
          <a:bodyPr wrap="square" rtlCol="0">
            <a:spAutoFit/>
          </a:bodyPr>
          <a:lstStyle/>
          <a:p>
            <a:r>
              <a:rPr lang="en-US" dirty="0"/>
              <a:t>Machine Halts</a:t>
            </a:r>
          </a:p>
        </p:txBody>
      </p:sp>
      <p:sp>
        <p:nvSpPr>
          <p:cNvPr id="25" name="TextBox 24">
            <a:extLst>
              <a:ext uri="{FF2B5EF4-FFF2-40B4-BE49-F238E27FC236}">
                <a16:creationId xmlns:a16="http://schemas.microsoft.com/office/drawing/2014/main" id="{97FD8E10-D909-4469-B86B-98EB7347590A}"/>
              </a:ext>
            </a:extLst>
          </p:cNvPr>
          <p:cNvSpPr txBox="1"/>
          <p:nvPr/>
        </p:nvSpPr>
        <p:spPr>
          <a:xfrm>
            <a:off x="5143992" y="336151"/>
            <a:ext cx="3490683" cy="369332"/>
          </a:xfrm>
          <a:prstGeom prst="rect">
            <a:avLst/>
          </a:prstGeom>
          <a:noFill/>
        </p:spPr>
        <p:txBody>
          <a:bodyPr wrap="square" rtlCol="0">
            <a:spAutoFit/>
          </a:bodyPr>
          <a:lstStyle/>
          <a:p>
            <a:r>
              <a:rPr lang="en-US" dirty="0" err="1"/>
              <a:t>ReadWrite</a:t>
            </a:r>
            <a:r>
              <a:rPr lang="en-US" dirty="0"/>
              <a:t> Head at initial position</a:t>
            </a:r>
          </a:p>
        </p:txBody>
      </p:sp>
      <p:sp>
        <p:nvSpPr>
          <p:cNvPr id="26" name="TextBox 25">
            <a:extLst>
              <a:ext uri="{FF2B5EF4-FFF2-40B4-BE49-F238E27FC236}">
                <a16:creationId xmlns:a16="http://schemas.microsoft.com/office/drawing/2014/main" id="{035133D2-25C9-4FF4-9568-08A8161E3E34}"/>
              </a:ext>
            </a:extLst>
          </p:cNvPr>
          <p:cNvSpPr txBox="1"/>
          <p:nvPr/>
        </p:nvSpPr>
        <p:spPr>
          <a:xfrm>
            <a:off x="2715749" y="6307669"/>
            <a:ext cx="64762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The steps produced by running T on the tape.</a:t>
            </a:r>
          </a:p>
        </p:txBody>
      </p:sp>
      <p:sp>
        <p:nvSpPr>
          <p:cNvPr id="27" name="TextBox 26">
            <a:extLst>
              <a:ext uri="{FF2B5EF4-FFF2-40B4-BE49-F238E27FC236}">
                <a16:creationId xmlns:a16="http://schemas.microsoft.com/office/drawing/2014/main" id="{B31B7485-7DB4-46A5-A000-02E1F16FEDF6}"/>
              </a:ext>
            </a:extLst>
          </p:cNvPr>
          <p:cNvSpPr txBox="1"/>
          <p:nvPr/>
        </p:nvSpPr>
        <p:spPr>
          <a:xfrm>
            <a:off x="289660" y="859470"/>
            <a:ext cx="2204764" cy="4801314"/>
          </a:xfrm>
          <a:prstGeom prst="rect">
            <a:avLst/>
          </a:prstGeom>
          <a:noFill/>
        </p:spPr>
        <p:txBody>
          <a:bodyPr wrap="square">
            <a:spAutoFit/>
          </a:bodyPr>
          <a:lstStyle/>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0, s</a:t>
            </a:r>
            <a:r>
              <a:rPr lang="en-US" sz="1800" baseline="-25000" dirty="0">
                <a:solidFill>
                  <a:srgbClr val="0000FF"/>
                </a:solidFill>
                <a:latin typeface="Times New Roman" panose="02020603050405020304" pitchFamily="18" charset="0"/>
                <a:cs typeface="Times New Roman" panose="02020603050405020304" pitchFamily="18" charset="0"/>
              </a:rPr>
              <a:t>0</a:t>
            </a:r>
            <a:r>
              <a:rPr lang="en-US" sz="1800" dirty="0">
                <a:solidFill>
                  <a:srgbClr val="0000FF"/>
                </a:solidFill>
                <a:latin typeface="Times New Roman" panose="02020603050405020304" pitchFamily="18" charset="0"/>
                <a:cs typeface="Times New Roman" panose="02020603050405020304" pitchFamily="18" charset="0"/>
              </a:rPr>
              <a:t>, 0,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0, L),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1</a:t>
            </a:r>
            <a:r>
              <a:rPr lang="en-US" sz="1800" dirty="0">
                <a:solidFill>
                  <a:srgbClr val="0000FF"/>
                </a:solidFill>
                <a:latin typeface="Times New Roman" panose="02020603050405020304" pitchFamily="18" charset="0"/>
                <a:cs typeface="Times New Roman" panose="02020603050405020304" pitchFamily="18" charset="0"/>
              </a:rPr>
              <a:t>, B,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B, R), </a:t>
            </a:r>
          </a:p>
          <a:p>
            <a:pPr marL="230188" lvl="3"/>
            <a:r>
              <a:rPr lang="en-US" sz="1800" dirty="0">
                <a:solidFill>
                  <a:srgbClr val="0000FF"/>
                </a:solidFill>
                <a:latin typeface="Times New Roman" panose="02020603050405020304" pitchFamily="18" charset="0"/>
                <a:cs typeface="Times New Roman" panose="02020603050405020304" pitchFamily="18" charset="0"/>
              </a:rPr>
              <a:t>(s</a:t>
            </a:r>
            <a:r>
              <a:rPr lang="en-US" sz="1800" baseline="-25000" dirty="0">
                <a:solidFill>
                  <a:srgbClr val="0000FF"/>
                </a:solidFill>
                <a:latin typeface="Times New Roman" panose="02020603050405020304" pitchFamily="18" charset="0"/>
                <a:cs typeface="Times New Roman" panose="02020603050405020304" pitchFamily="18" charset="0"/>
              </a:rPr>
              <a:t>2</a:t>
            </a:r>
            <a:r>
              <a:rPr lang="en-US" sz="1800" dirty="0">
                <a:solidFill>
                  <a:srgbClr val="0000FF"/>
                </a:solidFill>
                <a:latin typeface="Times New Roman" panose="02020603050405020304" pitchFamily="18" charset="0"/>
                <a:cs typeface="Times New Roman" panose="02020603050405020304" pitchFamily="18" charset="0"/>
              </a:rPr>
              <a:t>, 1, s</a:t>
            </a:r>
            <a:r>
              <a:rPr lang="en-US" sz="1800" baseline="-25000" dirty="0">
                <a:solidFill>
                  <a:srgbClr val="0000FF"/>
                </a:solidFill>
                <a:latin typeface="Times New Roman" panose="02020603050405020304" pitchFamily="18" charset="0"/>
                <a:cs typeface="Times New Roman" panose="02020603050405020304" pitchFamily="18" charset="0"/>
              </a:rPr>
              <a:t>3</a:t>
            </a:r>
            <a:r>
              <a:rPr lang="en-US" sz="1800" dirty="0">
                <a:solidFill>
                  <a:srgbClr val="0000FF"/>
                </a:solidFill>
                <a:latin typeface="Times New Roman" panose="02020603050405020304" pitchFamily="18" charset="0"/>
                <a:cs typeface="Times New Roman" panose="02020603050405020304" pitchFamily="18" charset="0"/>
              </a:rPr>
              <a:t>, 0, R)</a:t>
            </a:r>
          </a:p>
          <a:p>
            <a:pPr marL="230188" lvl="3"/>
            <a:r>
              <a:rPr lang="en-US" dirty="0">
                <a:latin typeface="Times New Roman" panose="02020603050405020304" pitchFamily="18" charset="0"/>
                <a:cs typeface="Times New Roman" panose="02020603050405020304" pitchFamily="18" charset="0"/>
              </a:rPr>
              <a:t>Erase the first </a:t>
            </a:r>
          </a:p>
          <a:p>
            <a:pPr marL="230188" lvl="3"/>
            <a:r>
              <a:rPr lang="en-US" sz="1800" dirty="0">
                <a:latin typeface="Times New Roman" panose="02020603050405020304" pitchFamily="18" charset="0"/>
                <a:cs typeface="Times New Roman" panose="02020603050405020304" pitchFamily="18" charset="0"/>
              </a:rPr>
              <a:t>11 to 00 only.</a:t>
            </a:r>
          </a:p>
          <a:p>
            <a:pPr marL="230188" lvl="3"/>
            <a:endParaRPr lang="en-US" dirty="0">
              <a:latin typeface="Times New Roman" panose="02020603050405020304" pitchFamily="18" charset="0"/>
              <a:cs typeface="Times New Roman" panose="02020603050405020304" pitchFamily="18" charset="0"/>
            </a:endParaRPr>
          </a:p>
          <a:p>
            <a:pPr marL="230188" lvl="3"/>
            <a:r>
              <a:rPr lang="en-US" dirty="0">
                <a:latin typeface="Times New Roman" panose="02020603050405020304" pitchFamily="18" charset="0"/>
                <a:cs typeface="Times New Roman" panose="02020603050405020304" pitchFamily="18" charset="0"/>
              </a:rPr>
              <a:t>Add:</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B, 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B, R)</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0, s</a:t>
            </a:r>
            <a:r>
              <a:rPr lang="en-US" baseline="-25000" dirty="0">
                <a:solidFill>
                  <a:srgbClr val="FF0000"/>
                </a:solidFill>
                <a:latin typeface="Times New Roman" panose="02020603050405020304" pitchFamily="18" charset="0"/>
                <a:cs typeface="Times New Roman" panose="02020603050405020304" pitchFamily="18" charset="0"/>
              </a:rPr>
              <a:t>0</a:t>
            </a:r>
            <a:r>
              <a:rPr lang="en-US" dirty="0">
                <a:solidFill>
                  <a:srgbClr val="FF0000"/>
                </a:solidFill>
                <a:latin typeface="Times New Roman" panose="02020603050405020304" pitchFamily="18" charset="0"/>
                <a:cs typeface="Times New Roman" panose="02020603050405020304" pitchFamily="18" charset="0"/>
              </a:rPr>
              <a:t>, 0, R)</a:t>
            </a:r>
          </a:p>
          <a:p>
            <a:pPr marL="230188" lvl="3"/>
            <a:r>
              <a:rPr lang="en-US" dirty="0">
                <a:solidFill>
                  <a:srgbClr val="FF0000"/>
                </a:solidFill>
                <a:latin typeface="Times New Roman" panose="02020603050405020304" pitchFamily="18" charset="0"/>
                <a:cs typeface="Times New Roman" panose="02020603050405020304" pitchFamily="18" charset="0"/>
              </a:rPr>
              <a:t>(s</a:t>
            </a:r>
            <a:r>
              <a:rPr lang="en-US" baseline="-25000" dirty="0">
                <a:solidFill>
                  <a:srgbClr val="FF0000"/>
                </a:solidFill>
                <a:latin typeface="Times New Roman" panose="02020603050405020304" pitchFamily="18" charset="0"/>
                <a:cs typeface="Times New Roman" panose="02020603050405020304" pitchFamily="18" charset="0"/>
              </a:rPr>
              <a:t>3</a:t>
            </a:r>
            <a:r>
              <a:rPr lang="en-US" dirty="0">
                <a:solidFill>
                  <a:srgbClr val="FF0000"/>
                </a:solidFill>
                <a:latin typeface="Times New Roman" panose="02020603050405020304" pitchFamily="18" charset="0"/>
                <a:cs typeface="Times New Roman" panose="02020603050405020304" pitchFamily="18" charset="0"/>
              </a:rPr>
              <a:t>, 1, s</a:t>
            </a:r>
            <a:r>
              <a:rPr lang="en-US" baseline="-25000" dirty="0">
                <a:solidFill>
                  <a:srgbClr val="FF0000"/>
                </a:solidFill>
                <a:latin typeface="Times New Roman" panose="02020603050405020304" pitchFamily="18" charset="0"/>
                <a:cs typeface="Times New Roman" panose="02020603050405020304" pitchFamily="18" charset="0"/>
              </a:rPr>
              <a:t>1</a:t>
            </a:r>
            <a:r>
              <a:rPr lang="en-US" dirty="0">
                <a:solidFill>
                  <a:srgbClr val="FF0000"/>
                </a:solidFill>
                <a:latin typeface="Times New Roman" panose="02020603050405020304" pitchFamily="18" charset="0"/>
                <a:cs typeface="Times New Roman" panose="02020603050405020304" pitchFamily="18" charset="0"/>
              </a:rPr>
              <a:t>, 1, R)</a:t>
            </a:r>
          </a:p>
          <a:p>
            <a:pPr marL="230188" lvl="3"/>
            <a:r>
              <a:rPr lang="en-US" dirty="0">
                <a:latin typeface="Times New Roman" panose="02020603050405020304" pitchFamily="18" charset="0"/>
                <a:cs typeface="Times New Roman" panose="02020603050405020304" pitchFamily="18" charset="0"/>
              </a:rPr>
              <a:t>Erase all the even pairs of 1s to 0 between B’s only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53809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017" y="1706573"/>
            <a:ext cx="9104244" cy="3692678"/>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the following, assume that f(n) and g(n) are asymptotically positive.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Transitivity: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Ɵ(g(n)) and g(n) = Ɵ(h(n)) imply f(n) = Ɵ(h(n)).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 and g(n) = O(h(n)) imply f(n) = O(h(n)).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Ω(g(n)) and g(n) = Ω(h(n)) imply f(n) = Ω (h(n)).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 and g(n) = o(h(n)) imply f(n) = o(h(n)).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ω(g(n)) and g(n) = ω(h(n)) imply f(n) = ω(h(n)).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881203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5898" y="1395659"/>
            <a:ext cx="8211805" cy="4540474"/>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Reflexivity: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Ɵ(f(n))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Ω(f(n))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Symmetry: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Ɵ(g(n)) if and only if g(n) = Ɵ(f(n))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Transpose symmetry: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O(g(n))if and only if  g(n) = Ω(f(n))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 if and only if g(n) = ω(f(n))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723669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8212" y="981984"/>
            <a:ext cx="8984974" cy="5370829"/>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Because these properties hold for asymptotic notations, one can drawn an analogy between the asymptotic comparison of two functions f and g and the comparison of two real numbers a and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  ≈  a  ≤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Ω(g(n))  ≈  a  ≥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Ɵ (g(n))  ≈  a  =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o(g(n))    ≈  a  &lt;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f(n) = ω (g(n))   ≈ a  &gt;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We say that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1000"/>
              </a:spcAft>
              <a:buFont typeface="+mj-lt"/>
              <a:buAutoNum type="arabicPeriod"/>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f(n) is asymptotically smaller than g(n) if f(n) = o(g(n)).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1000"/>
              </a:spcAft>
              <a:buFont typeface="+mj-lt"/>
              <a:buAutoNum type="arabicPeriod"/>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f(n) is asymptotically larger than g(n) if f(n) = ω (g(n)).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35486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6177" y="1045969"/>
            <a:ext cx="8859646" cy="5370829"/>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One property of real numbers does not carry over to asymptotic notation: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Trichotomy: For any real two real numbers a and b, exactly one of the 	 	        following must hold: </a:t>
            </a:r>
          </a:p>
          <a:p>
            <a:pPr>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 &lt; b, a = b or a &gt; b.</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Although any two real numbers can be compared, </a:t>
            </a:r>
            <a:r>
              <a:rPr lang="en-US" sz="2200" i="1" dirty="0">
                <a:latin typeface="Times New Roman" panose="02020603050405020304" pitchFamily="18" charset="0"/>
                <a:ea typeface="Calibri" panose="020F0502020204030204" pitchFamily="34" charset="0"/>
                <a:cs typeface="Times New Roman" panose="02020603050405020304" pitchFamily="18" charset="0"/>
              </a:rPr>
              <a:t>not</a:t>
            </a:r>
            <a:r>
              <a:rPr lang="en-US" sz="2200" dirty="0">
                <a:latin typeface="Times New Roman" panose="02020603050405020304" pitchFamily="18" charset="0"/>
                <a:ea typeface="Calibri" panose="020F0502020204030204" pitchFamily="34" charset="0"/>
                <a:cs typeface="Times New Roman" panose="02020603050405020304" pitchFamily="18" charset="0"/>
              </a:rPr>
              <a:t> all functions are asymptotically comparable.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That is, for two functions f(n) and g(n), it may be the case that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neither f(n) = O(g(n))  nor f(n) = Ω(g(n)) holds.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functions n and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1+sin n  </a:t>
            </a:r>
            <a:r>
              <a:rPr lang="en-US" sz="2200" dirty="0">
                <a:latin typeface="Times New Roman" panose="02020603050405020304" pitchFamily="18" charset="0"/>
                <a:ea typeface="Calibri" panose="020F0502020204030204" pitchFamily="34" charset="0"/>
                <a:cs typeface="Times New Roman" panose="02020603050405020304" pitchFamily="18" charset="0"/>
              </a:rPr>
              <a:t>cannot be compared using asymptotic notation,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 value of the exponent in n</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1+sin n  </a:t>
            </a:r>
            <a:r>
              <a:rPr lang="en-US" sz="2200" dirty="0">
                <a:latin typeface="Times New Roman" panose="02020603050405020304" pitchFamily="18" charset="0"/>
                <a:ea typeface="Calibri" panose="020F0502020204030204" pitchFamily="34" charset="0"/>
                <a:cs typeface="Times New Roman" panose="02020603050405020304" pitchFamily="18" charset="0"/>
              </a:rPr>
              <a:t>oscillates between 0 and 2, taking on all values in between.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06354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899" y="1250305"/>
            <a:ext cx="9120146" cy="4823565"/>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Recall the definitions:</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1. For a given function g(n),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Lucida Sans Unicode" panose="020B0602030504020204" pitchFamily="34" charset="0"/>
                <a:ea typeface="Calibri" panose="020F0502020204030204" pitchFamily="34" charset="0"/>
                <a:cs typeface="Times New Roman" panose="02020603050405020304" pitchFamily="18" charset="0"/>
              </a:rPr>
              <a:t>Ɵ</a:t>
            </a:r>
            <a:r>
              <a:rPr lang="en-US" sz="2200" dirty="0">
                <a:latin typeface="Times New Roman" panose="02020603050405020304" pitchFamily="18" charset="0"/>
                <a:ea typeface="Calibri" panose="020F0502020204030204" pitchFamily="34" charset="0"/>
                <a:cs typeface="Times New Roman" panose="02020603050405020304" pitchFamily="18" charset="0"/>
              </a:rPr>
              <a:t>(g(n)) = {f(n) | there exist positive constants,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such that 0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g(n)  ≤  f(n)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g(n),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2. For a given function g(n),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O(g(n)) = {f(n) | </a:t>
            </a:r>
            <a:r>
              <a:rPr lang="en-US" sz="2200" i="1" dirty="0">
                <a:latin typeface="Times New Roman" panose="02020603050405020304" pitchFamily="18" charset="0"/>
                <a:ea typeface="Calibri" panose="020F0502020204030204" pitchFamily="34" charset="0"/>
                <a:cs typeface="Times New Roman" panose="02020603050405020304" pitchFamily="18" charset="0"/>
              </a:rPr>
              <a:t>there exist</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constants c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such that 0  ≤  f(n)  ≤  cg(n),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3. For a given function g(n),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Ω(g(n)) = {f(n) | </a:t>
            </a:r>
            <a:r>
              <a:rPr lang="en-US" sz="2200" i="1" dirty="0">
                <a:latin typeface="Times New Roman" panose="02020603050405020304" pitchFamily="18" charset="0"/>
                <a:ea typeface="Calibri" panose="020F0502020204030204" pitchFamily="34" charset="0"/>
                <a:cs typeface="Times New Roman" panose="02020603050405020304" pitchFamily="18" charset="0"/>
              </a:rPr>
              <a:t>there exist</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constants c and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such that 0  ≤  cg(n)  ≤  f(n),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35E8FD7A-8CCB-4A95-A9BA-1F2E9C01BFF4}"/>
              </a:ext>
            </a:extLst>
          </p:cNvPr>
          <p:cNvSpPr/>
          <p:nvPr/>
        </p:nvSpPr>
        <p:spPr>
          <a:xfrm>
            <a:off x="588397" y="24585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1601765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9287" y="1631589"/>
            <a:ext cx="9120146" cy="4349845"/>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Recall the definitions:</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1.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4. For a given function g(n),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o(g(n)) = {f(n) | </a:t>
            </a:r>
            <a:r>
              <a:rPr lang="en-US" sz="2200" i="1" dirty="0">
                <a:latin typeface="Times New Roman" panose="02020603050405020304" pitchFamily="18" charset="0"/>
                <a:ea typeface="Calibri" panose="020F0502020204030204" pitchFamily="34" charset="0"/>
                <a:cs typeface="Times New Roman" panose="02020603050405020304" pitchFamily="18" charset="0"/>
              </a:rPr>
              <a:t>for any</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  c  &gt;  0, there exists a constant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0  ≤  f(n)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&lt;</a:t>
            </a:r>
            <a:r>
              <a:rPr lang="en-US" sz="2200" dirty="0">
                <a:latin typeface="Times New Roman" panose="02020603050405020304" pitchFamily="18" charset="0"/>
                <a:ea typeface="Calibri" panose="020F0502020204030204" pitchFamily="34" charset="0"/>
                <a:cs typeface="Times New Roman" panose="02020603050405020304" pitchFamily="18" charset="0"/>
              </a:rPr>
              <a:t>  cg(n),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5. For a given function g(n),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ω(g(n)) = {f(n) | </a:t>
            </a:r>
            <a:r>
              <a:rPr lang="en-US" sz="2200" i="1" dirty="0">
                <a:latin typeface="Times New Roman" panose="02020603050405020304" pitchFamily="18" charset="0"/>
                <a:ea typeface="Calibri" panose="020F0502020204030204" pitchFamily="34" charset="0"/>
                <a:cs typeface="Times New Roman" panose="02020603050405020304" pitchFamily="18" charset="0"/>
              </a:rPr>
              <a:t>for any</a:t>
            </a:r>
            <a:r>
              <a:rPr lang="en-US" sz="2200" dirty="0">
                <a:latin typeface="Times New Roman" panose="02020603050405020304" pitchFamily="18" charset="0"/>
                <a:ea typeface="Calibri" panose="020F0502020204030204" pitchFamily="34" charset="0"/>
                <a:cs typeface="Times New Roman" panose="02020603050405020304" pitchFamily="18" charset="0"/>
              </a:rPr>
              <a:t> positive constant  c &gt; 0, there exists a constant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&gt;  0 such that 0  ≤  cg(n)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&lt;</a:t>
            </a:r>
            <a:r>
              <a:rPr lang="en-US" sz="2200" dirty="0">
                <a:latin typeface="Times New Roman" panose="02020603050405020304" pitchFamily="18" charset="0"/>
                <a:ea typeface="Calibri" panose="020F0502020204030204" pitchFamily="34" charset="0"/>
                <a:cs typeface="Times New Roman" panose="02020603050405020304" pitchFamily="18" charset="0"/>
              </a:rPr>
              <a:t>  f(n), for all n  ≥  n</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55D3464-A4F9-4B02-9153-840190F3487B}"/>
              </a:ext>
            </a:extLst>
          </p:cNvPr>
          <p:cNvSpPr/>
          <p:nvPr/>
        </p:nvSpPr>
        <p:spPr>
          <a:xfrm>
            <a:off x="588397" y="24585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1169037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32B32-B4A1-4CE0-AA40-BCB68F4FDFB9}"/>
              </a:ext>
            </a:extLst>
          </p:cNvPr>
          <p:cNvSpPr/>
          <p:nvPr/>
        </p:nvSpPr>
        <p:spPr>
          <a:xfrm>
            <a:off x="3666309" y="2747857"/>
            <a:ext cx="4876799" cy="1649811"/>
          </a:xfrm>
          <a:prstGeom prst="rect">
            <a:avLst/>
          </a:prstGeom>
        </p:spPr>
        <p:txBody>
          <a:bodyPr wrap="square">
            <a:spAutoFit/>
          </a:bodyPr>
          <a:lstStyle/>
          <a:p>
            <a:pPr algn="ctr">
              <a:lnSpc>
                <a:spcPct val="107000"/>
              </a:lnSpc>
            </a:pPr>
            <a:r>
              <a:rPr lang="en-US" sz="3200" dirty="0">
                <a:ea typeface="Calibri" panose="020F0502020204030204" pitchFamily="34" charset="0"/>
                <a:cs typeface="Times New Roman" panose="02020603050405020304" pitchFamily="18" charset="0"/>
              </a:rPr>
              <a:t>Background: </a:t>
            </a:r>
          </a:p>
          <a:p>
            <a:pPr algn="ctr">
              <a:lnSpc>
                <a:spcPct val="107000"/>
              </a:lnSpc>
            </a:pPr>
            <a:r>
              <a:rPr lang="en-US" sz="3200" dirty="0">
                <a:ea typeface="Calibri" panose="020F0502020204030204" pitchFamily="34" charset="0"/>
                <a:cs typeface="Times New Roman" panose="02020603050405020304" pitchFamily="18" charset="0"/>
              </a:rPr>
              <a:t>Standards, Notations, </a:t>
            </a:r>
          </a:p>
          <a:p>
            <a:pPr algn="ctr">
              <a:lnSpc>
                <a:spcPct val="107000"/>
              </a:lnSpc>
            </a:pPr>
            <a:r>
              <a:rPr lang="en-US" sz="3200" dirty="0">
                <a:ea typeface="Calibri" panose="020F0502020204030204" pitchFamily="34" charset="0"/>
                <a:cs typeface="Times New Roman" panose="02020603050405020304" pitchFamily="18" charset="0"/>
              </a:rPr>
              <a:t>and Common Functions</a:t>
            </a:r>
          </a:p>
        </p:txBody>
      </p:sp>
    </p:spTree>
    <p:extLst>
      <p:ext uri="{BB962C8B-B14F-4D97-AF65-F5344CB8AC3E}">
        <p14:creationId xmlns:p14="http://schemas.microsoft.com/office/powerpoint/2010/main" val="39151286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2972" y="2311037"/>
            <a:ext cx="8499566" cy="2235926"/>
          </a:xfrm>
        </p:spPr>
        <p:txBody>
          <a:bodyPr>
            <a:normAutofit fontScale="85000" lnSpcReduction="20000"/>
          </a:bodyPr>
          <a:lstStyle/>
          <a:p>
            <a:r>
              <a:rPr lang="en-US" sz="5200" dirty="0"/>
              <a:t>Section 05</a:t>
            </a:r>
          </a:p>
          <a:p>
            <a:endParaRPr lang="en-US" sz="4300" dirty="0"/>
          </a:p>
          <a:p>
            <a:r>
              <a:rPr lang="en-US" sz="4300" dirty="0"/>
              <a:t>Fundamentals of </a:t>
            </a:r>
          </a:p>
          <a:p>
            <a:r>
              <a:rPr lang="en-US" sz="4300" dirty="0"/>
              <a:t>the Analysis of Algorithm Efficiency</a:t>
            </a:r>
          </a:p>
          <a:p>
            <a:endParaRPr lang="en-US" dirty="0"/>
          </a:p>
        </p:txBody>
      </p:sp>
    </p:spTree>
    <p:extLst>
      <p:ext uri="{BB962C8B-B14F-4D97-AF65-F5344CB8AC3E}">
        <p14:creationId xmlns:p14="http://schemas.microsoft.com/office/powerpoint/2010/main" val="226548956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816" y="1381223"/>
            <a:ext cx="8772939" cy="5003806"/>
          </a:xfrm>
          <a:prstGeom prst="rect">
            <a:avLst/>
          </a:prstGeom>
        </p:spPr>
        <p:txBody>
          <a:bodyPr wrap="square">
            <a:spAutoFit/>
          </a:bodyPr>
          <a:lstStyle/>
          <a:p>
            <a:pPr>
              <a:lnSpc>
                <a:spcPct val="150000"/>
              </a:lnSpc>
              <a:spcAft>
                <a:spcPts val="1200"/>
              </a:spcAft>
              <a:tabLst>
                <a:tab pos="0" algn="l"/>
              </a:tabLst>
            </a:pPr>
            <a:r>
              <a:rPr lang="en-US" sz="2600" dirty="0">
                <a:ea typeface="Calibri" panose="020F0502020204030204" pitchFamily="34" charset="0"/>
                <a:cs typeface="Times New Roman" panose="02020603050405020304" pitchFamily="18" charset="0"/>
              </a:rPr>
              <a:t>The Asymptotic Efficiency of Algorithms:</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 the running time of a program T(n) as </a:t>
            </a:r>
          </a:p>
          <a:p>
            <a:pPr marL="914400" lvl="1" indent="-4572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f(n) of the size of its input,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f(n))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371600" lvl="2" indent="-4572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running time of an algorithm increases </a:t>
            </a:r>
            <a:r>
              <a:rPr lang="en-US" sz="2400" dirty="0">
                <a:latin typeface="Times New Roman" panose="02020603050405020304" pitchFamily="18" charset="0"/>
                <a:ea typeface="Calibri" panose="020F0502020204030204" pitchFamily="34" charset="0"/>
                <a:cs typeface="Times New Roman" panose="02020603050405020304" pitchFamily="18" charset="0"/>
              </a:rPr>
              <a:t>with the size of    the input</a:t>
            </a:r>
          </a:p>
          <a:p>
            <a:pPr marL="1371600" lvl="2" indent="-4572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running time of an algorithm 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limit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the size of the input 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without bound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Let N = {0, 1, 2, …} be the set of natural numbers.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[non-negative integer  0, 1, .. ; </a:t>
            </a:r>
          </a:p>
          <a:p>
            <a:pPr marL="342900" marR="0" lvl="0" indent="-342900">
              <a:lnSpc>
                <a:spcPct val="115000"/>
              </a:lnSpc>
              <a:spcBef>
                <a:spcPts val="0"/>
              </a:spcBef>
              <a:spcAft>
                <a:spcPts val="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positive integer 1, 2, .. . (traditional way)]</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91813" y="2123933"/>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46" y="2123933"/>
            <a:ext cx="74381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12625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8828" y="962197"/>
            <a:ext cx="8808211" cy="5232202"/>
          </a:xfrm>
          <a:prstGeom prst="rect">
            <a:avLst/>
          </a:prstGeom>
        </p:spPr>
        <p:txBody>
          <a:bodyPr wrap="square">
            <a:spAutoFit/>
          </a:bodyPr>
          <a:lstStyle/>
          <a:p>
            <a:pPr>
              <a:lnSpc>
                <a:spcPct val="150000"/>
              </a:lnSpc>
              <a:spcAft>
                <a:spcPts val="1200"/>
              </a:spcAft>
              <a:tabLst>
                <a:tab pos="0" algn="l"/>
              </a:tabLst>
            </a:pPr>
            <a:r>
              <a:rPr lang="en-US" sz="2600" dirty="0">
                <a:ea typeface="Calibri" panose="020F0502020204030204" pitchFamily="34" charset="0"/>
                <a:cs typeface="Times New Roman" panose="02020603050405020304" pitchFamily="18" charset="0"/>
              </a:rPr>
              <a:t>The Asymptotic Efficiency of Algorithms:</a:t>
            </a:r>
          </a:p>
          <a:p>
            <a:pPr>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running time of a program T(n) is defined as a function f(n) of the size of its input,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T(n) ∞ f(n))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running time of an algorithm increases </a:t>
            </a:r>
            <a:r>
              <a:rPr lang="en-US" sz="2400" dirty="0">
                <a:latin typeface="Times New Roman" panose="02020603050405020304" pitchFamily="18" charset="0"/>
                <a:ea typeface="Calibri" panose="020F0502020204030204" pitchFamily="34" charset="0"/>
                <a:cs typeface="Times New Roman" panose="02020603050405020304" pitchFamily="18" charset="0"/>
              </a:rPr>
              <a:t>with the size of the input</a:t>
            </a:r>
          </a:p>
          <a:p>
            <a:pPr marL="914400" lvl="1" indent="-457200">
              <a:spcAft>
                <a:spcPts val="1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running time of an algorithm 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the limit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the size of the input increases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without bound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he asymptotic running time of an algorithm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defined in terms of functions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whose domains are the set of natural numbers</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How to describe the worst-case running-time function </a:t>
            </a:r>
            <a:r>
              <a:rPr lang="en-US" sz="2400" i="1" dirty="0">
                <a:latin typeface="Times New Roman" panose="02020603050405020304" pitchFamily="18" charset="0"/>
                <a:ea typeface="Calibri" panose="020F0502020204030204" pitchFamily="34" charset="0"/>
                <a:cs typeface="Times New Roman" panose="02020603050405020304" pitchFamily="18" charset="0"/>
              </a:rPr>
              <a:t>f(n) ,</a:t>
            </a:r>
            <a:r>
              <a:rPr lang="en-US" sz="2400" dirty="0">
                <a:latin typeface="Times New Roman" panose="02020603050405020304" pitchFamily="18" charset="0"/>
                <a:ea typeface="Calibri" panose="020F0502020204030204" pitchFamily="34" charset="0"/>
                <a:cs typeface="Times New Roman" panose="02020603050405020304" pitchFamily="18" charset="0"/>
              </a:rPr>
              <a:t> defined only on integer input sizes?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24435" y="198459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D75707F-8440-4893-B706-B7C503D121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867" y="1984595"/>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715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2526" y="851371"/>
            <a:ext cx="9817769" cy="68065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ED5DE6C-2F00-427A-BDB4-904D6607FCAA}"/>
                  </a:ext>
                </a:extLst>
              </p:cNvPr>
              <p:cNvSpPr/>
              <p:nvPr/>
            </p:nvSpPr>
            <p:spPr>
              <a:xfrm>
                <a:off x="1260565" y="851371"/>
                <a:ext cx="9259389" cy="5678478"/>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V be a subset of an alphabet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Turing machine T = &lt; S,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a:t>
                </a:r>
                <a:r>
                  <a:rPr lang="en-US" sz="2400" dirty="0">
                    <a:solidFill>
                      <a:srgbClr val="0000FF"/>
                    </a:solidFill>
                    <a:latin typeface="Times New Roman" panose="02020603050405020304" pitchFamily="18" charset="0"/>
                    <a:cs typeface="Times New Roman" panose="02020603050405020304" pitchFamily="18" charset="0"/>
                  </a:rPr>
                  <a:t>recognizes a string x in V* </a:t>
                </a:r>
                <a:r>
                  <a:rPr lang="en-US" sz="2400" dirty="0">
                    <a:latin typeface="Times New Roman" panose="02020603050405020304" pitchFamily="18" charset="0"/>
                    <a:cs typeface="Times New Roman" panose="02020603050405020304" pitchFamily="18" charset="0"/>
                  </a:rPr>
                  <a:t>if, and only if  T starting in the initial position when x is written on the tape, halts in a final state. </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is said to </a:t>
                </a:r>
                <a:r>
                  <a:rPr lang="en-US" sz="2400" dirty="0">
                    <a:solidFill>
                      <a:srgbClr val="0000FF"/>
                    </a:solidFill>
                    <a:latin typeface="Times New Roman" panose="02020603050405020304" pitchFamily="18" charset="0"/>
                    <a:cs typeface="Times New Roman" panose="02020603050405020304" pitchFamily="18" charset="0"/>
                  </a:rPr>
                  <a:t>recognize a subset A of V* </a:t>
                </a:r>
                <a:r>
                  <a:rPr lang="en-US" sz="2400" dirty="0">
                    <a:latin typeface="Times New Roman" panose="02020603050405020304" pitchFamily="18" charset="0"/>
                    <a:cs typeface="Times New Roman" panose="02020603050405020304" pitchFamily="18" charset="0"/>
                  </a:rPr>
                  <a:t>if x is recognized by T if and only if x belongs to A.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Turing machine T = &lt; S,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&gt;  is said to be </a:t>
                </a:r>
                <a:r>
                  <a:rPr lang="en-US" sz="2400" dirty="0">
                    <a:solidFill>
                      <a:srgbClr val="0000FF"/>
                    </a:solidFill>
                    <a:latin typeface="Times New Roman" panose="02020603050405020304" pitchFamily="18" charset="0"/>
                    <a:cs typeface="Times New Roman" panose="02020603050405020304" pitchFamily="18" charset="0"/>
                  </a:rPr>
                  <a:t>nondeterministic</a:t>
                </a:r>
                <a:r>
                  <a:rPr lang="en-US" sz="2400" dirty="0">
                    <a:latin typeface="Times New Roman" panose="02020603050405020304" pitchFamily="18" charset="0"/>
                    <a:cs typeface="Times New Roman" panose="02020603050405020304" pitchFamily="18" charset="0"/>
                  </a:rPr>
                  <a:t>, if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𝛿</m:t>
                    </m:r>
                  </m:oMath>
                </a14:m>
                <a:r>
                  <a:rPr lang="en-US" sz="2400" dirty="0">
                    <a:latin typeface="Times New Roman" panose="02020603050405020304" pitchFamily="18" charset="0"/>
                    <a:cs typeface="Times New Roman" panose="02020603050405020304" pitchFamily="18" charset="0"/>
                  </a:rPr>
                  <a:t> is </a:t>
                </a:r>
                <a:r>
                  <a:rPr lang="en-US" sz="2400" dirty="0">
                    <a:solidFill>
                      <a:srgbClr val="0000FF"/>
                    </a:solidFill>
                    <a:latin typeface="Times New Roman" panose="02020603050405020304" pitchFamily="18" charset="0"/>
                    <a:cs typeface="Times New Roman" panose="02020603050405020304" pitchFamily="18" charset="0"/>
                  </a:rPr>
                  <a:t>a relation </a:t>
                </a:r>
                <a:r>
                  <a:rPr lang="en-US" sz="2400" dirty="0">
                    <a:latin typeface="Times New Roman" panose="02020603050405020304" pitchFamily="18" charset="0"/>
                    <a:cs typeface="Times New Roman" panose="02020603050405020304" pitchFamily="18" charset="0"/>
                  </a:rPr>
                  <a:t>from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to S x </a:t>
                </a:r>
                <a14:m>
                  <m:oMath xmlns:m="http://schemas.openxmlformats.org/officeDocument/2006/math">
                    <m:r>
                      <a:rPr lang="en-US" sz="2400" i="1" dirty="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x {R, L} and a starting state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marL="919163" lvl="1"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 is the final tape when the Turing machine T defined by the seven five-tuples (</a:t>
                </a:r>
                <a:r>
                  <a:rPr lang="en-US" sz="2400" dirty="0">
                    <a:solidFill>
                      <a:srgbClr val="3404BC"/>
                    </a:solidFill>
                    <a:latin typeface="Times New Roman" panose="02020603050405020304" pitchFamily="18" charset="0"/>
                    <a:cs typeface="Times New Roman" panose="02020603050405020304" pitchFamily="18" charset="0"/>
                  </a:rPr>
                  <a:t>s</a:t>
                </a:r>
                <a:r>
                  <a:rPr lang="en-US" sz="2400" baseline="-25000" dirty="0">
                    <a:solidFill>
                      <a:srgbClr val="3404BC"/>
                    </a:solidFill>
                    <a:latin typeface="Times New Roman" panose="02020603050405020304" pitchFamily="18" charset="0"/>
                    <a:cs typeface="Times New Roman" panose="02020603050405020304" pitchFamily="18" charset="0"/>
                  </a:rPr>
                  <a:t>0</a:t>
                </a:r>
                <a:r>
                  <a:rPr lang="en-US" sz="2400" dirty="0">
                    <a:solidFill>
                      <a:srgbClr val="3404BC"/>
                    </a:solidFill>
                    <a:latin typeface="Times New Roman" panose="02020603050405020304" pitchFamily="18" charset="0"/>
                    <a:cs typeface="Times New Roman" panose="02020603050405020304" pitchFamily="18" charset="0"/>
                  </a:rPr>
                  <a:t>, 0</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a:t>
                </a:r>
                <a:r>
                  <a:rPr lang="en-US" sz="2400" dirty="0">
                    <a:solidFill>
                      <a:srgbClr val="0000FF"/>
                    </a:solidFill>
                    <a:latin typeface="Times New Roman" panose="02020603050405020304" pitchFamily="18" charset="0"/>
                    <a:cs typeface="Times New Roman" panose="02020603050405020304" pitchFamily="18" charset="0"/>
                  </a:rPr>
                  <a:t>s</a:t>
                </a:r>
                <a:r>
                  <a:rPr lang="en-US" sz="2400" baseline="-25000" dirty="0">
                    <a:solidFill>
                      <a:srgbClr val="0000FF"/>
                    </a:solidFill>
                    <a:latin typeface="Times New Roman" panose="02020603050405020304" pitchFamily="18" charset="0"/>
                    <a:cs typeface="Times New Roman" panose="02020603050405020304" pitchFamily="18" charset="0"/>
                  </a:rPr>
                  <a:t>0</a:t>
                </a:r>
                <a:r>
                  <a:rPr lang="en-US" sz="2400" dirty="0">
                    <a:solidFill>
                      <a:srgbClr val="0000FF"/>
                    </a:solidFill>
                    <a:latin typeface="Times New Roman" panose="02020603050405020304" pitchFamily="18" charset="0"/>
                    <a:cs typeface="Times New Roman" panose="02020603050405020304" pitchFamily="18" charset="0"/>
                  </a:rPr>
                  <a:t>, 0, </a:t>
                </a:r>
                <a:r>
                  <a:rPr lang="en-US" sz="2400" dirty="0">
                    <a:latin typeface="Times New Roman" panose="02020603050405020304" pitchFamily="18" charset="0"/>
                    <a:cs typeface="Times New Roman" panose="02020603050405020304" pitchFamily="18" charset="0"/>
                  </a:rPr>
                  <a:t>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R),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s</a:t>
                </a:r>
                <a:r>
                  <a:rPr lang="en-US" sz="2400" baseline="-25000" dirty="0">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0, R),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 L), (s</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B,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 R), (s</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1, s</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0, R) is run on the tape shown in the following figure?    </a:t>
                </a:r>
              </a:p>
            </p:txBody>
          </p:sp>
        </mc:Choice>
        <mc:Fallback xmlns="">
          <p:sp>
            <p:nvSpPr>
              <p:cNvPr id="2" name="Rectangle 1">
                <a:extLst>
                  <a:ext uri="{FF2B5EF4-FFF2-40B4-BE49-F238E27FC236}">
                    <a16:creationId xmlns:a16="http://schemas.microsoft.com/office/drawing/2014/main" id="{DED5DE6C-2F00-427A-BDB4-904D6607FCAA}"/>
                  </a:ext>
                </a:extLst>
              </p:cNvPr>
              <p:cNvSpPr>
                <a:spLocks noRot="1" noChangeAspect="1" noMove="1" noResize="1" noEditPoints="1" noAdjustHandles="1" noChangeArrowheads="1" noChangeShapeType="1" noTextEdit="1"/>
              </p:cNvSpPr>
              <p:nvPr/>
            </p:nvSpPr>
            <p:spPr>
              <a:xfrm>
                <a:off x="1260565" y="851371"/>
                <a:ext cx="9259389" cy="5678478"/>
              </a:xfrm>
              <a:prstGeom prst="rect">
                <a:avLst/>
              </a:prstGeom>
              <a:blipFill>
                <a:blip r:embed="rId2"/>
                <a:stretch>
                  <a:fillRect l="-1185" t="-967" r="-132" b="-1611"/>
                </a:stretch>
              </a:blipFill>
            </p:spPr>
            <p:txBody>
              <a:bodyPr/>
              <a:lstStyle/>
              <a:p>
                <a:r>
                  <a:rPr lang="en-US">
                    <a:noFill/>
                  </a:rPr>
                  <a:t> </a:t>
                </a:r>
              </a:p>
            </p:txBody>
          </p:sp>
        </mc:Fallback>
      </mc:AlternateContent>
    </p:spTree>
    <p:extLst>
      <p:ext uri="{BB962C8B-B14F-4D97-AF65-F5344CB8AC3E}">
        <p14:creationId xmlns:p14="http://schemas.microsoft.com/office/powerpoint/2010/main" val="251302980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3843" y="1936958"/>
            <a:ext cx="7598797" cy="3538918"/>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Example 1.1: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worst-case running time of insertion sort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	T(n)</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dirty="0">
                <a:latin typeface="Times New Roman" panose="02020603050405020304" pitchFamily="18" charset="0"/>
                <a:ea typeface="Calibri" panose="020F0502020204030204" pitchFamily="34" charset="0"/>
                <a:cs typeface="Times New Roman" panose="02020603050405020304" pitchFamily="18" charset="0"/>
              </a:rPr>
              <a:t>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as the input size n becomes large enough.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worse-case running time of merge sort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	T(n) = Ɵ</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nlog</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i="1"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22810" y="2181464"/>
            <a:ext cx="441375" cy="29177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DEDF2279-1761-4578-B71E-469FB7DBE9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8303">
            <a:off x="610583" y="2073823"/>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90900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632B32-B4A1-4CE0-AA40-BCB68F4FDFB9}"/>
              </a:ext>
            </a:extLst>
          </p:cNvPr>
          <p:cNvSpPr/>
          <p:nvPr/>
        </p:nvSpPr>
        <p:spPr>
          <a:xfrm>
            <a:off x="3666309" y="2747857"/>
            <a:ext cx="4876799" cy="1649811"/>
          </a:xfrm>
          <a:prstGeom prst="rect">
            <a:avLst/>
          </a:prstGeom>
        </p:spPr>
        <p:txBody>
          <a:bodyPr wrap="square">
            <a:spAutoFit/>
          </a:bodyPr>
          <a:lstStyle/>
          <a:p>
            <a:pPr algn="ctr">
              <a:lnSpc>
                <a:spcPct val="107000"/>
              </a:lnSpc>
            </a:pPr>
            <a:r>
              <a:rPr lang="en-US" sz="3200" dirty="0">
                <a:ea typeface="Calibri" panose="020F0502020204030204" pitchFamily="34" charset="0"/>
                <a:cs typeface="Times New Roman" panose="02020603050405020304" pitchFamily="18" charset="0"/>
              </a:rPr>
              <a:t>Background: </a:t>
            </a:r>
          </a:p>
          <a:p>
            <a:pPr algn="ctr">
              <a:lnSpc>
                <a:spcPct val="107000"/>
              </a:lnSpc>
            </a:pPr>
            <a:r>
              <a:rPr lang="en-US" sz="3200" dirty="0">
                <a:ea typeface="Calibri" panose="020F0502020204030204" pitchFamily="34" charset="0"/>
                <a:cs typeface="Times New Roman" panose="02020603050405020304" pitchFamily="18" charset="0"/>
              </a:rPr>
              <a:t>Standards, Notations, </a:t>
            </a:r>
          </a:p>
          <a:p>
            <a:pPr algn="ctr">
              <a:lnSpc>
                <a:spcPct val="107000"/>
              </a:lnSpc>
            </a:pPr>
            <a:r>
              <a:rPr lang="en-US" sz="3200" dirty="0">
                <a:ea typeface="Calibri" panose="020F0502020204030204" pitchFamily="34" charset="0"/>
                <a:cs typeface="Times New Roman" panose="02020603050405020304" pitchFamily="18" charset="0"/>
              </a:rPr>
              <a:t>and Common Functions</a:t>
            </a:r>
          </a:p>
        </p:txBody>
      </p:sp>
    </p:spTree>
    <p:extLst>
      <p:ext uri="{BB962C8B-B14F-4D97-AF65-F5344CB8AC3E}">
        <p14:creationId xmlns:p14="http://schemas.microsoft.com/office/powerpoint/2010/main" val="68493275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5">
            <a:extLst>
              <a:ext uri="{FF2B5EF4-FFF2-40B4-BE49-F238E27FC236}">
                <a16:creationId xmlns:a16="http://schemas.microsoft.com/office/drawing/2014/main" id="{2F88D91E-E0B7-418E-9340-EE4B8B147862}"/>
              </a:ext>
            </a:extLst>
          </p:cNvPr>
          <p:cNvSpPr txBox="1"/>
          <p:nvPr/>
        </p:nvSpPr>
        <p:spPr>
          <a:xfrm>
            <a:off x="1662738" y="3129811"/>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35698" y="844603"/>
            <a:ext cx="9183757" cy="3308213"/>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Background: Standards, Notations and Common Functions</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Monotonicity</a:t>
            </a:r>
            <a:endParaRPr lang="en-US" sz="2600" dirty="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f(n) is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monotonically increasing</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m ≤ n  implies  f(m) ≤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 is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monotonically decreasing</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m ≤ n  implies  f(m) ≥ f(n).</a:t>
            </a:r>
          </a:p>
          <a:p>
            <a:pPr>
              <a:spcAft>
                <a:spcPts val="1800"/>
              </a:spcAft>
            </a:pPr>
            <a:r>
              <a:rPr lang="en-US" sz="2200" dirty="0"/>
              <a:t>Note: Give a situation that If m = n implies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f(m) ≤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function f(n) is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strictly increasing</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m &lt; n  implies  f(m) &lt; f(n) and </a:t>
            </a:r>
          </a:p>
          <a:p>
            <a:pPr>
              <a:spcAft>
                <a:spcPts val="600"/>
              </a:spcAft>
            </a:pP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strictly decreasing</a:t>
            </a:r>
            <a:r>
              <a:rPr lang="en-US" sz="2200" i="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m &lt; n  implies  f(m) &gt; f(n).</a:t>
            </a:r>
          </a:p>
        </p:txBody>
      </p:sp>
      <p:cxnSp>
        <p:nvCxnSpPr>
          <p:cNvPr id="3" name="Line 35"/>
          <p:cNvCxnSpPr>
            <a:cxnSpLocks noChangeShapeType="1"/>
          </p:cNvCxnSpPr>
          <p:nvPr/>
        </p:nvCxnSpPr>
        <p:spPr bwMode="auto">
          <a:xfrm>
            <a:off x="3151394" y="5127958"/>
            <a:ext cx="0" cy="2286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 name="Line 6"/>
          <p:cNvCxnSpPr>
            <a:cxnSpLocks noChangeShapeType="1"/>
          </p:cNvCxnSpPr>
          <p:nvPr/>
        </p:nvCxnSpPr>
        <p:spPr bwMode="auto">
          <a:xfrm>
            <a:off x="2466229" y="4754578"/>
            <a:ext cx="0" cy="1257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 name="Line 10"/>
          <p:cNvCxnSpPr>
            <a:cxnSpLocks noChangeShapeType="1"/>
          </p:cNvCxnSpPr>
          <p:nvPr/>
        </p:nvCxnSpPr>
        <p:spPr bwMode="auto">
          <a:xfrm>
            <a:off x="2466229" y="5994733"/>
            <a:ext cx="2185284" cy="1143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 name="Freeform 5"/>
          <p:cNvSpPr>
            <a:spLocks/>
          </p:cNvSpPr>
          <p:nvPr/>
        </p:nvSpPr>
        <p:spPr bwMode="auto">
          <a:xfrm>
            <a:off x="2752614" y="4754578"/>
            <a:ext cx="1930426" cy="891921"/>
          </a:xfrm>
          <a:custGeom>
            <a:avLst/>
            <a:gdLst>
              <a:gd name="T0" fmla="*/ 0 w 1800"/>
              <a:gd name="T1" fmla="*/ 1080 h 1080"/>
              <a:gd name="T2" fmla="*/ 360 w 1800"/>
              <a:gd name="T3" fmla="*/ 720 h 1080"/>
              <a:gd name="T4" fmla="*/ 900 w 1800"/>
              <a:gd name="T5" fmla="*/ 720 h 1080"/>
              <a:gd name="T6" fmla="*/ 1260 w 1800"/>
              <a:gd name="T7" fmla="*/ 360 h 1080"/>
              <a:gd name="T8" fmla="*/ 1440 w 1800"/>
              <a:gd name="T9" fmla="*/ 180 h 1080"/>
              <a:gd name="T10" fmla="*/ 1620 w 1800"/>
              <a:gd name="T11" fmla="*/ 180 h 1080"/>
              <a:gd name="T12" fmla="*/ 1800 w 1800"/>
              <a:gd name="T13" fmla="*/ 0 h 1080"/>
            </a:gdLst>
            <a:ahLst/>
            <a:cxnLst>
              <a:cxn ang="0">
                <a:pos x="T0" y="T1"/>
              </a:cxn>
              <a:cxn ang="0">
                <a:pos x="T2" y="T3"/>
              </a:cxn>
              <a:cxn ang="0">
                <a:pos x="T4" y="T5"/>
              </a:cxn>
              <a:cxn ang="0">
                <a:pos x="T6" y="T7"/>
              </a:cxn>
              <a:cxn ang="0">
                <a:pos x="T8" y="T9"/>
              </a:cxn>
              <a:cxn ang="0">
                <a:pos x="T10" y="T11"/>
              </a:cxn>
              <a:cxn ang="0">
                <a:pos x="T12" y="T13"/>
              </a:cxn>
            </a:cxnLst>
            <a:rect l="0" t="0" r="r" b="b"/>
            <a:pathLst>
              <a:path w="1800" h="1080">
                <a:moveTo>
                  <a:pt x="0" y="1080"/>
                </a:moveTo>
                <a:cubicBezTo>
                  <a:pt x="105" y="930"/>
                  <a:pt x="210" y="780"/>
                  <a:pt x="360" y="720"/>
                </a:cubicBezTo>
                <a:cubicBezTo>
                  <a:pt x="510" y="660"/>
                  <a:pt x="750" y="780"/>
                  <a:pt x="900" y="720"/>
                </a:cubicBezTo>
                <a:cubicBezTo>
                  <a:pt x="1050" y="660"/>
                  <a:pt x="1170" y="450"/>
                  <a:pt x="1260" y="360"/>
                </a:cubicBezTo>
                <a:cubicBezTo>
                  <a:pt x="1350" y="270"/>
                  <a:pt x="1380" y="210"/>
                  <a:pt x="1440" y="180"/>
                </a:cubicBezTo>
                <a:cubicBezTo>
                  <a:pt x="1500" y="150"/>
                  <a:pt x="1560" y="210"/>
                  <a:pt x="1620" y="180"/>
                </a:cubicBezTo>
                <a:cubicBezTo>
                  <a:pt x="1680" y="150"/>
                  <a:pt x="1770" y="30"/>
                  <a:pt x="180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a:off x="2711339" y="5600398"/>
            <a:ext cx="73660" cy="73660"/>
          </a:xfrm>
          <a:prstGeom prst="ellipse">
            <a:avLst/>
          </a:prstGeom>
          <a:solidFill>
            <a:srgbClr val="8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8" name="Line 21"/>
          <p:cNvCxnSpPr>
            <a:cxnSpLocks noChangeShapeType="1"/>
          </p:cNvCxnSpPr>
          <p:nvPr/>
        </p:nvCxnSpPr>
        <p:spPr bwMode="auto">
          <a:xfrm>
            <a:off x="2755154" y="5663263"/>
            <a:ext cx="0" cy="342900"/>
          </a:xfrm>
          <a:prstGeom prst="line">
            <a:avLst/>
          </a:prstGeom>
          <a:noFill/>
          <a:ln w="1905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9" name="Line 22"/>
          <p:cNvCxnSpPr>
            <a:cxnSpLocks noChangeShapeType="1"/>
          </p:cNvCxnSpPr>
          <p:nvPr/>
        </p:nvCxnSpPr>
        <p:spPr bwMode="auto">
          <a:xfrm>
            <a:off x="6534673" y="4710182"/>
            <a:ext cx="0" cy="1257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23"/>
          <p:cNvCxnSpPr>
            <a:cxnSpLocks noChangeShapeType="1"/>
          </p:cNvCxnSpPr>
          <p:nvPr/>
        </p:nvCxnSpPr>
        <p:spPr bwMode="auto">
          <a:xfrm>
            <a:off x="6535308" y="5950337"/>
            <a:ext cx="2163419" cy="1016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Oval 10"/>
          <p:cNvSpPr>
            <a:spLocks noChangeArrowheads="1"/>
          </p:cNvSpPr>
          <p:nvPr/>
        </p:nvSpPr>
        <p:spPr bwMode="auto">
          <a:xfrm>
            <a:off x="6781053" y="5503932"/>
            <a:ext cx="78740" cy="8382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cxnSp>
        <p:nvCxnSpPr>
          <p:cNvPr id="12" name="Line 26"/>
          <p:cNvCxnSpPr>
            <a:cxnSpLocks noChangeShapeType="1"/>
          </p:cNvCxnSpPr>
          <p:nvPr/>
        </p:nvCxnSpPr>
        <p:spPr bwMode="auto">
          <a:xfrm>
            <a:off x="6820423" y="5587752"/>
            <a:ext cx="4445" cy="372745"/>
          </a:xfrm>
          <a:prstGeom prst="line">
            <a:avLst/>
          </a:prstGeom>
          <a:noFill/>
          <a:ln w="19050">
            <a:solidFill>
              <a:srgbClr val="000000"/>
            </a:solidFill>
            <a:prstDash val="sysDash"/>
            <a:round/>
            <a:headEnd/>
            <a:tailEnd/>
          </a:ln>
          <a:extLst>
            <a:ext uri="{909E8E84-426E-40DD-AFC4-6F175D3DCCD1}">
              <a14:hiddenFill xmlns:a14="http://schemas.microsoft.com/office/drawing/2010/main">
                <a:noFill/>
              </a14:hiddenFill>
            </a:ext>
          </a:extLst>
        </p:spPr>
      </p:cxnSp>
      <p:sp>
        <p:nvSpPr>
          <p:cNvPr id="13" name="Freeform 12"/>
          <p:cNvSpPr>
            <a:spLocks/>
          </p:cNvSpPr>
          <p:nvPr/>
        </p:nvSpPr>
        <p:spPr bwMode="auto">
          <a:xfrm>
            <a:off x="6859793" y="4466176"/>
            <a:ext cx="1266440" cy="1084746"/>
          </a:xfrm>
          <a:custGeom>
            <a:avLst/>
            <a:gdLst>
              <a:gd name="T0" fmla="*/ 0 w 1745"/>
              <a:gd name="T1" fmla="*/ 1341 h 1342"/>
              <a:gd name="T2" fmla="*/ 131 w 1745"/>
              <a:gd name="T3" fmla="*/ 1287 h 1342"/>
              <a:gd name="T4" fmla="*/ 131 w 1745"/>
              <a:gd name="T5" fmla="*/ 1287 h 1342"/>
              <a:gd name="T6" fmla="*/ 393 w 1745"/>
              <a:gd name="T7" fmla="*/ 1200 h 1342"/>
              <a:gd name="T8" fmla="*/ 502 w 1745"/>
              <a:gd name="T9" fmla="*/ 1156 h 1342"/>
              <a:gd name="T10" fmla="*/ 742 w 1745"/>
              <a:gd name="T11" fmla="*/ 1058 h 1342"/>
              <a:gd name="T12" fmla="*/ 840 w 1745"/>
              <a:gd name="T13" fmla="*/ 1014 h 1342"/>
              <a:gd name="T14" fmla="*/ 993 w 1745"/>
              <a:gd name="T15" fmla="*/ 949 h 1342"/>
              <a:gd name="T16" fmla="*/ 1069 w 1745"/>
              <a:gd name="T17" fmla="*/ 916 h 1342"/>
              <a:gd name="T18" fmla="*/ 1222 w 1745"/>
              <a:gd name="T19" fmla="*/ 785 h 1342"/>
              <a:gd name="T20" fmla="*/ 1374 w 1745"/>
              <a:gd name="T21" fmla="*/ 654 h 1342"/>
              <a:gd name="T22" fmla="*/ 1462 w 1745"/>
              <a:gd name="T23" fmla="*/ 567 h 1342"/>
              <a:gd name="T24" fmla="*/ 1538 w 1745"/>
              <a:gd name="T25" fmla="*/ 458 h 1342"/>
              <a:gd name="T26" fmla="*/ 1614 w 1745"/>
              <a:gd name="T27" fmla="*/ 360 h 1342"/>
              <a:gd name="T28" fmla="*/ 1647 w 1745"/>
              <a:gd name="T29" fmla="*/ 294 h 1342"/>
              <a:gd name="T30" fmla="*/ 1713 w 1745"/>
              <a:gd name="T31" fmla="*/ 130 h 1342"/>
              <a:gd name="T32" fmla="*/ 1723 w 1745"/>
              <a:gd name="T33" fmla="*/ 87 h 1342"/>
              <a:gd name="T34" fmla="*/ 1734 w 1745"/>
              <a:gd name="T35" fmla="*/ 54 h 1342"/>
              <a:gd name="T36" fmla="*/ 1745 w 1745"/>
              <a:gd name="T37" fmla="*/ 0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5" h="1342">
                <a:moveTo>
                  <a:pt x="0" y="1341"/>
                </a:moveTo>
                <a:cubicBezTo>
                  <a:pt x="91" y="1326"/>
                  <a:pt x="47" y="1342"/>
                  <a:pt x="131" y="1287"/>
                </a:cubicBezTo>
                <a:lnTo>
                  <a:pt x="131" y="1287"/>
                </a:lnTo>
                <a:cubicBezTo>
                  <a:pt x="218" y="1257"/>
                  <a:pt x="306" y="1228"/>
                  <a:pt x="393" y="1200"/>
                </a:cubicBezTo>
                <a:cubicBezTo>
                  <a:pt x="433" y="1187"/>
                  <a:pt x="460" y="1166"/>
                  <a:pt x="502" y="1156"/>
                </a:cubicBezTo>
                <a:cubicBezTo>
                  <a:pt x="573" y="1113"/>
                  <a:pt x="661" y="1078"/>
                  <a:pt x="742" y="1058"/>
                </a:cubicBezTo>
                <a:cubicBezTo>
                  <a:pt x="837" y="992"/>
                  <a:pt x="682" y="1095"/>
                  <a:pt x="840" y="1014"/>
                </a:cubicBezTo>
                <a:cubicBezTo>
                  <a:pt x="889" y="989"/>
                  <a:pt x="947" y="980"/>
                  <a:pt x="993" y="949"/>
                </a:cubicBezTo>
                <a:cubicBezTo>
                  <a:pt x="1037" y="918"/>
                  <a:pt x="1012" y="930"/>
                  <a:pt x="1069" y="916"/>
                </a:cubicBezTo>
                <a:cubicBezTo>
                  <a:pt x="1107" y="858"/>
                  <a:pt x="1171" y="831"/>
                  <a:pt x="1222" y="785"/>
                </a:cubicBezTo>
                <a:cubicBezTo>
                  <a:pt x="1272" y="740"/>
                  <a:pt x="1318" y="692"/>
                  <a:pt x="1374" y="654"/>
                </a:cubicBezTo>
                <a:cubicBezTo>
                  <a:pt x="1399" y="616"/>
                  <a:pt x="1424" y="592"/>
                  <a:pt x="1462" y="567"/>
                </a:cubicBezTo>
                <a:cubicBezTo>
                  <a:pt x="1487" y="531"/>
                  <a:pt x="1507" y="489"/>
                  <a:pt x="1538" y="458"/>
                </a:cubicBezTo>
                <a:cubicBezTo>
                  <a:pt x="1566" y="430"/>
                  <a:pt x="1601" y="400"/>
                  <a:pt x="1614" y="360"/>
                </a:cubicBezTo>
                <a:cubicBezTo>
                  <a:pt x="1653" y="244"/>
                  <a:pt x="1592" y="417"/>
                  <a:pt x="1647" y="294"/>
                </a:cubicBezTo>
                <a:cubicBezTo>
                  <a:pt x="1672" y="237"/>
                  <a:pt x="1679" y="182"/>
                  <a:pt x="1713" y="130"/>
                </a:cubicBezTo>
                <a:cubicBezTo>
                  <a:pt x="1716" y="116"/>
                  <a:pt x="1719" y="101"/>
                  <a:pt x="1723" y="87"/>
                </a:cubicBezTo>
                <a:cubicBezTo>
                  <a:pt x="1726" y="76"/>
                  <a:pt x="1731" y="65"/>
                  <a:pt x="1734" y="54"/>
                </a:cubicBezTo>
                <a:cubicBezTo>
                  <a:pt x="1739" y="36"/>
                  <a:pt x="1745" y="0"/>
                  <a:pt x="1745"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14" name="Straight Connector 13"/>
          <p:cNvCxnSpPr/>
          <p:nvPr/>
        </p:nvCxnSpPr>
        <p:spPr>
          <a:xfrm>
            <a:off x="7176023" y="5439797"/>
            <a:ext cx="4445" cy="50863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6238" y="5227072"/>
            <a:ext cx="4445" cy="72644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534038" y="5416302"/>
            <a:ext cx="646430" cy="82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6534038" y="5197227"/>
            <a:ext cx="1092200" cy="1968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531499" y="4466176"/>
            <a:ext cx="2539" cy="14955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2468769" y="4466176"/>
            <a:ext cx="2541" cy="15260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8"/>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0"/>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23"/>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ea typeface="Calibri" panose="020F0502020204030204" pitchFamily="34" charset="0"/>
                <a:cs typeface="Courier New" panose="02070309020205020404" pitchFamily="49"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9"/>
          <p:cNvSpPr/>
          <p:nvPr/>
        </p:nvSpPr>
        <p:spPr>
          <a:xfrm>
            <a:off x="5889261" y="5293931"/>
            <a:ext cx="638316" cy="400110"/>
          </a:xfrm>
          <a:prstGeom prst="rect">
            <a:avLst/>
          </a:prstGeom>
        </p:spPr>
        <p:txBody>
          <a:bodyPr wrap="none">
            <a:spAutoFit/>
          </a:bodyPr>
          <a:lstStyle/>
          <a:p>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f(m)</a:t>
            </a:r>
            <a:endParaRPr lang="en-US" sz="2000" dirty="0"/>
          </a:p>
        </p:txBody>
      </p:sp>
      <p:sp>
        <p:nvSpPr>
          <p:cNvPr id="31" name="Rectangle 30"/>
          <p:cNvSpPr/>
          <p:nvPr/>
        </p:nvSpPr>
        <p:spPr>
          <a:xfrm>
            <a:off x="5935699" y="4962384"/>
            <a:ext cx="567784" cy="400110"/>
          </a:xfrm>
          <a:prstGeom prst="rect">
            <a:avLst/>
          </a:prstGeom>
        </p:spPr>
        <p:txBody>
          <a:bodyPr wrap="none">
            <a:spAutoFit/>
          </a:bodyPr>
          <a:lstStyle/>
          <a:p>
            <a:pPr lvl="0" eaLnBrk="0" fontAlgn="base" hangingPunct="0">
              <a:spcBef>
                <a:spcPct val="0"/>
              </a:spcBef>
              <a:spcAft>
                <a:spcPct val="0"/>
              </a:spcAf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f(n)</a:t>
            </a:r>
            <a:endParaRPr lang="en-US" altLang="en-US" sz="2000" dirty="0"/>
          </a:p>
        </p:txBody>
      </p:sp>
      <p:sp>
        <p:nvSpPr>
          <p:cNvPr id="32" name="Rectangle 31"/>
          <p:cNvSpPr/>
          <p:nvPr/>
        </p:nvSpPr>
        <p:spPr>
          <a:xfrm>
            <a:off x="7466976" y="6000448"/>
            <a:ext cx="312906" cy="400110"/>
          </a:xfrm>
          <a:prstGeom prst="rect">
            <a:avLst/>
          </a:prstGeom>
        </p:spPr>
        <p:txBody>
          <a:bodyPr wrap="none">
            <a:spAutoFit/>
          </a:bodyPr>
          <a:lstStyle/>
          <a:p>
            <a:pPr lvl="0" eaLnBrk="0" fontAlgn="base" hangingPunct="0">
              <a:spcBef>
                <a:spcPct val="0"/>
              </a:spcBef>
              <a:spcAft>
                <a:spcPct val="0"/>
              </a:spcAf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n</a:t>
            </a:r>
            <a:endParaRPr lang="en-US" altLang="en-US" sz="2000" dirty="0"/>
          </a:p>
        </p:txBody>
      </p:sp>
      <p:sp>
        <p:nvSpPr>
          <p:cNvPr id="33" name="Rectangle 32"/>
          <p:cNvSpPr/>
          <p:nvPr/>
        </p:nvSpPr>
        <p:spPr>
          <a:xfrm>
            <a:off x="7051810" y="5997961"/>
            <a:ext cx="383438" cy="400110"/>
          </a:xfrm>
          <a:prstGeom prst="rect">
            <a:avLst/>
          </a:prstGeom>
        </p:spPr>
        <p:txBody>
          <a:bodyPr wrap="none">
            <a:spAutoFit/>
          </a:bodyPr>
          <a:lstStyle/>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m</a:t>
            </a:r>
            <a:endParaRPr lang="en-US" altLang="en-US" sz="2000" dirty="0"/>
          </a:p>
        </p:txBody>
      </p:sp>
      <p:cxnSp>
        <p:nvCxnSpPr>
          <p:cNvPr id="23" name="Straight Arrow Connector 22"/>
          <p:cNvCxnSpPr/>
          <p:nvPr/>
        </p:nvCxnSpPr>
        <p:spPr>
          <a:xfrm flipH="1">
            <a:off x="7779882" y="4962384"/>
            <a:ext cx="1221505" cy="23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02056" y="4710182"/>
            <a:ext cx="2139192" cy="923330"/>
          </a:xfrm>
          <a:prstGeom prst="rect">
            <a:avLst/>
          </a:prstGeom>
          <a:noFill/>
        </p:spPr>
        <p:txBody>
          <a:bodyPr wrap="square" rtlCol="0">
            <a:spAutoFit/>
          </a:bodyPr>
          <a:lstStyle/>
          <a:p>
            <a:r>
              <a:rPr lang="en-US" dirty="0"/>
              <a:t>The coordination of this point is x = n and y = f(n).</a:t>
            </a:r>
          </a:p>
        </p:txBody>
      </p:sp>
      <p:sp>
        <p:nvSpPr>
          <p:cNvPr id="34" name="Thought Bubble: Cloud 33">
            <a:extLst>
              <a:ext uri="{FF2B5EF4-FFF2-40B4-BE49-F238E27FC236}">
                <a16:creationId xmlns:a16="http://schemas.microsoft.com/office/drawing/2014/main" id="{52E6B448-4EFF-4809-9AA8-50070F744703}"/>
              </a:ext>
            </a:extLst>
          </p:cNvPr>
          <p:cNvSpPr/>
          <p:nvPr/>
        </p:nvSpPr>
        <p:spPr>
          <a:xfrm>
            <a:off x="615188" y="2515030"/>
            <a:ext cx="621429" cy="349313"/>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FF0000"/>
                </a:solidFill>
              </a:rPr>
              <a:t>H</a:t>
            </a:r>
          </a:p>
        </p:txBody>
      </p:sp>
      <p:pic>
        <p:nvPicPr>
          <p:cNvPr id="35" name="Picture 34" descr="Image result for smiley face images">
            <a:extLst>
              <a:ext uri="{FF2B5EF4-FFF2-40B4-BE49-F238E27FC236}">
                <a16:creationId xmlns:a16="http://schemas.microsoft.com/office/drawing/2014/main" id="{35E41455-4226-4E01-9F23-E2FEBDF14C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71184">
            <a:off x="718136" y="2461893"/>
            <a:ext cx="612305" cy="40651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136154" y="5360192"/>
            <a:ext cx="567824" cy="23670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28" name="Right Triangle 27"/>
          <p:cNvSpPr/>
          <p:nvPr/>
        </p:nvSpPr>
        <p:spPr>
          <a:xfrm flipH="1">
            <a:off x="7119658" y="5216911"/>
            <a:ext cx="506579" cy="23287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98222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350017" y="49479"/>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18701" y="679195"/>
            <a:ext cx="8849800" cy="4893647"/>
          </a:xfrm>
          <a:prstGeom prst="rect">
            <a:avLst/>
          </a:prstGeom>
        </p:spPr>
        <p:txBody>
          <a:bodyPr wrap="square">
            <a:spAutoFit/>
          </a:bodyPr>
          <a:lstStyle/>
          <a:p>
            <a:pPr>
              <a:spcAft>
                <a:spcPts val="1200"/>
              </a:spcAft>
            </a:pPr>
            <a:r>
              <a:rPr lang="en-US" sz="2400" dirty="0">
                <a:ea typeface="Calibri" panose="020F0502020204030204" pitchFamily="34" charset="0"/>
                <a:cs typeface="Times New Roman" panose="02020603050405020304" pitchFamily="18" charset="0"/>
              </a:rPr>
              <a:t>Example 1.16:</a:t>
            </a: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any real constant a ≥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polynomial function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monotonically increasing</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e.g.,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for all a </a:t>
            </a:r>
            <a:r>
              <a:rPr lang="en-US" sz="2200" dirty="0">
                <a:latin typeface="Times New Roman" panose="02020603050405020304" pitchFamily="18" charset="0"/>
                <a:ea typeface="Calibri" panose="020F0502020204030204" pitchFamily="34" charset="0"/>
                <a:cs typeface="Times New Roman" panose="02020603050405020304" pitchFamily="18" charset="0"/>
              </a:rPr>
              <a:t>≥ 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any real constant a ≤ 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function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monotonically decreasing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e.g.,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4</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latin typeface="Times New Roman" panose="02020603050405020304" pitchFamily="18" charset="0"/>
                <a:ea typeface="Calibri" panose="020F0502020204030204" pitchFamily="34" charset="0"/>
                <a:cs typeface="Times New Roman" panose="02020603050405020304" pitchFamily="18" charset="0"/>
              </a:rPr>
              <a:t> for all a ≤ 0.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all n and a ≥ 1, 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exponential</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function a</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monotonically increasing</a:t>
            </a:r>
            <a:r>
              <a:rPr lang="en-US" sz="2200" dirty="0">
                <a:latin typeface="Times New Roman" panose="02020603050405020304" pitchFamily="18" charset="0"/>
                <a:ea typeface="Calibri" panose="020F0502020204030204" pitchFamily="34" charset="0"/>
                <a:cs typeface="Times New Roman" panose="02020603050405020304" pitchFamily="18" charset="0"/>
              </a:rPr>
              <a:t>  in n</a:t>
            </a:r>
            <a:r>
              <a:rPr lang="en-US" sz="2200" b="1"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e.g., a</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for all a ≥ 1. </a:t>
            </a: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define a</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for any a.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C1172CD3-5ED4-4ED7-AD7B-CD12E6447149}"/>
              </a:ext>
            </a:extLst>
          </p:cNvPr>
          <p:cNvSpPr/>
          <p:nvPr/>
        </p:nvSpPr>
        <p:spPr>
          <a:xfrm>
            <a:off x="684191" y="332070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0662224F-C063-4981-9A64-A9DC698C23B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17315">
            <a:off x="684191" y="3320371"/>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12092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50319" y="2799284"/>
            <a:ext cx="9045963" cy="143205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25731" y="1815351"/>
            <a:ext cx="7975915" cy="4052520"/>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Floors  and Ceilings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For any real number x, we denote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tabLst>
                <a:tab pos="457200" algn="l"/>
              </a:tabLst>
            </a:pP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to be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greatest integer less than or equal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(read “the floor of x”)</a:t>
            </a:r>
            <a:r>
              <a:rPr lang="en-US" sz="2200" dirty="0">
                <a:latin typeface="Times New Roman" panose="02020603050405020304" pitchFamily="18" charset="0"/>
                <a:ea typeface="Calibri" panose="020F0502020204030204" pitchFamily="34" charset="0"/>
                <a:cs typeface="Times New Roman" panose="02020603050405020304" pitchFamily="18" charset="0"/>
              </a:rPr>
              <a:t> 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tabLst>
                <a:tab pos="457200" algn="l"/>
              </a:tabLst>
            </a:pP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to be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least integer greater than or equal to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lvl="1">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(read “the ceiling of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real x,    x – 1  &lt;  </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  </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&lt;  x + 1.  </a:t>
            </a:r>
          </a:p>
          <a:p>
            <a:pPr>
              <a:lnSpc>
                <a:spcPct val="107000"/>
              </a:lnSpc>
              <a:spcAft>
                <a:spcPts val="600"/>
              </a:spcAft>
            </a:pPr>
            <a:r>
              <a:rPr lang="en-US" sz="22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2.1 – 1  &lt;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2.1</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2.1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2.1</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3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&lt;  2.1 + 1;</a:t>
            </a:r>
          </a:p>
          <a:p>
            <a:pPr>
              <a:lnSpc>
                <a:spcPct val="107000"/>
              </a:lnSpc>
              <a:spcAft>
                <a:spcPts val="600"/>
              </a:spcAft>
            </a:pPr>
            <a:r>
              <a:rPr lang="en-US" sz="22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 – 1  &lt;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3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&lt;  3 + 1;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FA0BFEA0-36B1-4A06-9BE0-E3C71A74A5C4}"/>
              </a:ext>
            </a:extLst>
          </p:cNvPr>
          <p:cNvSpPr/>
          <p:nvPr/>
        </p:nvSpPr>
        <p:spPr>
          <a:xfrm>
            <a:off x="588397" y="24585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25F7C95F-D475-4981-9FFF-DDC57DE3A8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69501">
            <a:off x="692681" y="2458553"/>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0135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436997" y="1996599"/>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57778" y="1273164"/>
                <a:ext cx="8849800" cy="4170372"/>
              </a:xfrm>
              <a:prstGeom prst="rect">
                <a:avLst/>
              </a:prstGeom>
            </p:spPr>
            <p:txBody>
              <a:bodyPr wrap="square">
                <a:spAutoFit/>
              </a:bodyPr>
              <a:lstStyle/>
              <a:p>
                <a:pPr>
                  <a:spcAft>
                    <a:spcPts val="1200"/>
                  </a:spcAft>
                </a:pPr>
                <a:r>
                  <a:rPr lang="en-US" sz="2400" dirty="0">
                    <a:ea typeface="Calibri" panose="020F0502020204030204" pitchFamily="34" charset="0"/>
                    <a:cs typeface="Times New Roman" panose="02020603050405020304" pitchFamily="18" charset="0"/>
                  </a:rPr>
                  <a:t>Example 1.16 (Continued):</a:t>
                </a:r>
              </a:p>
              <a:p>
                <a:pPr>
                  <a:spcAft>
                    <a:spcPts val="1200"/>
                  </a:spcAft>
                </a:pPr>
                <a:endParaRPr lang="en-US" sz="2400" dirty="0">
                  <a:ea typeface="Calibri" panose="020F0502020204030204" pitchFamily="34" charset="0"/>
                  <a:cs typeface="Times New Roman" panose="02020603050405020304" pitchFamily="18" charset="0"/>
                </a:endParaRPr>
              </a:p>
              <a:p>
                <a:pPr>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Both the floor function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f(x) =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the ceiling function f(x)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are monotonically increasing.</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lvl="1">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e.g., let x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3. 6, 3.8, 4.0}. For 3.6 &lt; 3.8 &lt; 4.0,  </a:t>
                </a:r>
              </a:p>
              <a:p>
                <a:pPr lvl="2">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3.6</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3.8</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lvl="2">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3.6</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4.0</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4.</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p>
              <a:p>
                <a:pPr marL="974725" lvl="2" indent="-60325">
                  <a:spcBef>
                    <a:spcPts val="60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3.6</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3.8</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4.0</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and there all equal to 4.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57778" y="1273164"/>
                <a:ext cx="8849800" cy="4170372"/>
              </a:xfrm>
              <a:prstGeom prst="rect">
                <a:avLst/>
              </a:prstGeom>
              <a:blipFill>
                <a:blip r:embed="rId2"/>
                <a:stretch>
                  <a:fillRect l="-1103" t="-1170" b="-190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C1172CD3-5ED4-4ED7-AD7B-CD12E6447149}"/>
              </a:ext>
            </a:extLst>
          </p:cNvPr>
          <p:cNvSpPr/>
          <p:nvPr/>
        </p:nvSpPr>
        <p:spPr>
          <a:xfrm>
            <a:off x="684191" y="332070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0662224F-C063-4981-9A64-A9DC698C23B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17315">
            <a:off x="684191" y="3320371"/>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4200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946934" y="3570249"/>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46934" y="1998819"/>
            <a:ext cx="9128097" cy="3993978"/>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Example 1.17: </a:t>
            </a: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If x = 2, an integer number then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x  =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If   x is decimal number such as 2.1 then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&lt;  x  &lt;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dirty="0">
                <a:latin typeface="Courier New" panose="02070309020205020404" pitchFamily="49"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x+n</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for real x and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for real x and integer n. </a:t>
            </a:r>
          </a:p>
          <a:p>
            <a:pPr lvl="1">
              <a:lnSpc>
                <a:spcPct val="107000"/>
              </a:lnSpc>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e.g., </a:t>
            </a:r>
          </a:p>
          <a:p>
            <a:pPr lvl="1">
              <a:lnSpc>
                <a:spcPct val="107000"/>
              </a:lnSpc>
            </a:pP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 + 4</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a:t>
            </a:r>
          </a:p>
          <a:p>
            <a:pPr lvl="1">
              <a:lnSpc>
                <a:spcPct val="107000"/>
              </a:lnSpc>
            </a:pP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3.1+ 4</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30F620BF-A25A-4A78-B49C-0E5112CC19D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7754">
            <a:off x="1116969" y="3839657"/>
            <a:ext cx="668238" cy="44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3956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2F88D91E-E0B7-418E-9340-EE4B8B147862}"/>
              </a:ext>
            </a:extLst>
          </p:cNvPr>
          <p:cNvSpPr txBox="1"/>
          <p:nvPr/>
        </p:nvSpPr>
        <p:spPr>
          <a:xfrm>
            <a:off x="1227910" y="4727577"/>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89165" y="1201783"/>
            <a:ext cx="9474925" cy="4866525"/>
          </a:xfrm>
          <a:prstGeom prst="rect">
            <a:avLst/>
          </a:prstGeom>
        </p:spPr>
        <p:txBody>
          <a:bodyPr wrap="square">
            <a:spAutoFit/>
          </a:bodyPr>
          <a:lstStyle/>
          <a:p>
            <a:pPr>
              <a:lnSpc>
                <a:spcPct val="107000"/>
              </a:lnSpc>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Example 1.18: </a:t>
            </a:r>
          </a:p>
          <a:p>
            <a:pPr>
              <a:lnSpc>
                <a:spcPct val="107000"/>
              </a:lnSpc>
            </a:pP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3.8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-3.8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-4</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3.8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4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7.6/2</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7.6/2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 + 4 =7 ≠ 7.6</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-3.8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-3</a:t>
            </a:r>
            <a:r>
              <a:rPr lang="en-US" sz="2200" dirty="0">
                <a:latin typeface="Times New Roman" panose="02020603050405020304" pitchFamily="18" charset="0"/>
                <a:ea typeface="Calibri" panose="020F0502020204030204" pitchFamily="34" charset="0"/>
                <a:cs typeface="Times New Roman" panose="02020603050405020304" pitchFamily="18" charset="0"/>
              </a:rPr>
              <a:t>			   where a real number n is 7.6 (not an integer).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3			</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7/2</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7/2</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 + 4 = 7</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For any </a:t>
            </a:r>
            <a:r>
              <a:rPr lang="en-US" sz="22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integer</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n/2 </a:t>
            </a:r>
            <a:r>
              <a:rPr lang="en-US" sz="22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n/2 </a:t>
            </a:r>
            <a:r>
              <a:rPr lang="en-US" sz="22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n.</a:t>
            </a:r>
            <a:r>
              <a:rPr lang="en-US" sz="2200" dirty="0">
                <a:latin typeface="Times New Roman" panose="02020603050405020304" pitchFamily="18" charset="0"/>
                <a:ea typeface="Calibri" panose="020F0502020204030204" pitchFamily="34" charset="0"/>
                <a:cs typeface="Times New Roman" panose="02020603050405020304" pitchFamily="18" charset="0"/>
              </a:rPr>
              <a:t>      [Proof: (x-1)/2 + (x+1)/2 = x]</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baseline="30000" dirty="0">
                <a:solidFill>
                  <a:srgbClr val="0000FF"/>
                </a:solidFill>
                <a:latin typeface="Times New Roman" panose="02020603050405020304" pitchFamily="18" charset="0"/>
                <a:ea typeface="Calibri" panose="020F0502020204030204" pitchFamily="34" charset="0"/>
              </a:rPr>
              <a:t>┌ </a:t>
            </a:r>
            <a:r>
              <a:rPr lang="en-US" sz="2200" dirty="0">
                <a:solidFill>
                  <a:srgbClr val="0000FF"/>
                </a:solidFill>
                <a:latin typeface="Times New Roman" panose="02020603050405020304" pitchFamily="18" charset="0"/>
                <a:ea typeface="Calibri" panose="020F0502020204030204" pitchFamily="34" charset="0"/>
              </a:rPr>
              <a:t>log(n+1) </a:t>
            </a:r>
            <a:r>
              <a:rPr lang="en-US" sz="2200" baseline="30000" dirty="0">
                <a:solidFill>
                  <a:srgbClr val="0000FF"/>
                </a:solidFill>
                <a:latin typeface="Times New Roman" panose="02020603050405020304" pitchFamily="18" charset="0"/>
                <a:ea typeface="Calibri" panose="020F0502020204030204" pitchFamily="34" charset="0"/>
              </a:rPr>
              <a:t>┐</a:t>
            </a:r>
            <a:r>
              <a:rPr lang="en-US" sz="2200" dirty="0">
                <a:solidFill>
                  <a:srgbClr val="0000FF"/>
                </a:solidFill>
                <a:latin typeface="Times New Roman" panose="02020603050405020304" pitchFamily="18" charset="0"/>
                <a:ea typeface="Calibri" panose="020F0502020204030204" pitchFamily="34" charset="0"/>
              </a:rPr>
              <a:t> = </a:t>
            </a:r>
            <a:r>
              <a:rPr lang="en-US" sz="2200" baseline="-25000" dirty="0">
                <a:solidFill>
                  <a:srgbClr val="0000FF"/>
                </a:solidFill>
                <a:latin typeface="Times New Roman" panose="02020603050405020304" pitchFamily="18" charset="0"/>
                <a:ea typeface="Calibri" panose="020F0502020204030204" pitchFamily="34" charset="0"/>
              </a:rPr>
              <a:t>└ </a:t>
            </a:r>
            <a:r>
              <a:rPr lang="en-US" sz="2200" dirty="0">
                <a:solidFill>
                  <a:srgbClr val="0000FF"/>
                </a:solidFill>
                <a:latin typeface="Times New Roman" panose="02020603050405020304" pitchFamily="18" charset="0"/>
                <a:ea typeface="Calibri" panose="020F0502020204030204" pitchFamily="34" charset="0"/>
              </a:rPr>
              <a:t>log n </a:t>
            </a:r>
            <a:r>
              <a:rPr lang="en-US" sz="2200" baseline="-25000" dirty="0">
                <a:solidFill>
                  <a:srgbClr val="0000FF"/>
                </a:solidFill>
                <a:latin typeface="Times New Roman" panose="02020603050405020304" pitchFamily="18" charset="0"/>
                <a:ea typeface="Calibri" panose="020F0502020204030204" pitchFamily="34" charset="0"/>
              </a:rPr>
              <a:t>┘</a:t>
            </a:r>
            <a:r>
              <a:rPr lang="en-US" sz="2200" dirty="0">
                <a:solidFill>
                  <a:srgbClr val="0000FF"/>
                </a:solidFill>
                <a:latin typeface="Times New Roman" panose="02020603050405020304" pitchFamily="18" charset="0"/>
                <a:ea typeface="Calibri" panose="020F0502020204030204" pitchFamily="34" charset="0"/>
              </a:rPr>
              <a:t> + 1 </a:t>
            </a:r>
            <a:endParaRPr lang="en-US" sz="2200" dirty="0">
              <a:solidFill>
                <a:srgbClr val="0000FF"/>
              </a:solidFill>
            </a:endParaRPr>
          </a:p>
        </p:txBody>
      </p:sp>
      <p:sp>
        <p:nvSpPr>
          <p:cNvPr id="3" name="AutoShape 97"/>
          <p:cNvSpPr>
            <a:spLocks/>
          </p:cNvSpPr>
          <p:nvPr/>
        </p:nvSpPr>
        <p:spPr bwMode="auto">
          <a:xfrm>
            <a:off x="5056305" y="3034744"/>
            <a:ext cx="119615" cy="939772"/>
          </a:xfrm>
          <a:prstGeom prst="leftBrace">
            <a:avLst>
              <a:gd name="adj1" fmla="val 66317"/>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4" name="AutoShape 98"/>
          <p:cNvCxnSpPr>
            <a:cxnSpLocks noChangeShapeType="1"/>
          </p:cNvCxnSpPr>
          <p:nvPr/>
        </p:nvCxnSpPr>
        <p:spPr bwMode="auto">
          <a:xfrm flipH="1">
            <a:off x="2894622" y="3504630"/>
            <a:ext cx="2161683" cy="98028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 name="Thought Bubble: Cloud 4">
            <a:extLst>
              <a:ext uri="{FF2B5EF4-FFF2-40B4-BE49-F238E27FC236}">
                <a16:creationId xmlns:a16="http://schemas.microsoft.com/office/drawing/2014/main" id="{25AE027C-6431-4D87-B501-F6AD6A2AABEC}"/>
              </a:ext>
            </a:extLst>
          </p:cNvPr>
          <p:cNvSpPr/>
          <p:nvPr/>
        </p:nvSpPr>
        <p:spPr>
          <a:xfrm>
            <a:off x="393013" y="4404584"/>
            <a:ext cx="547513" cy="26321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927E1F41-21F2-4C99-9D86-44938200A2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22679">
            <a:off x="416785" y="4274234"/>
            <a:ext cx="547514" cy="421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70502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1511" y="2551701"/>
            <a:ext cx="7906536" cy="2941318"/>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For any real number n ≥ 0 and integers a, b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n/a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/b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n/ab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e.g.,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/3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7.6/(2*3)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n/a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/b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n/ab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e.g.,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/3</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7.6/(2*3)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a/b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 + (b-1))/b   e.g.,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 </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(7.6 + (2 – 1))/2 = 8.6/2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a/b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(a - (b-1))/b    e.g., </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7.6/2</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 (7.6 - (2 – 1))/2 =  6.6/2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099779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379990" y="74013"/>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54234" y="769938"/>
                <a:ext cx="8330696" cy="5318123"/>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Polynomials </a:t>
                </a:r>
                <a:endParaRPr lang="en-US" sz="2600" dirty="0">
                  <a:effectLst/>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Given a nonnegative integer </a:t>
                </a:r>
                <a:r>
                  <a:rPr lang="en-US" sz="22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polynomial in n of degree d </a:t>
                </a:r>
                <a:r>
                  <a:rPr lang="en-US" sz="2200"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a function p(n) of the form</a:t>
                </a:r>
                <a:endParaRPr lang="en-US" sz="22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p(n) = </a:t>
                </a:r>
                <a14:m>
                  <m:oMath xmlns:m="http://schemas.openxmlformats.org/officeDocument/2006/math">
                    <m:nary>
                      <m:naryPr>
                        <m:chr m:val="∑"/>
                        <m:limLoc m:val="subSup"/>
                        <m:ctrlPr>
                          <a:rPr lang="en-US" sz="2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𝑑</m:t>
                        </m:r>
                      </m:sup>
                      <m:e>
                        <m:sSub>
                          <m:sSubPr>
                            <m:ctrlPr>
                              <a:rPr lang="en-US" sz="2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p>
                        </m:sSup>
                      </m:e>
                    </m:nary>
                  </m:oMath>
                </a14:m>
                <a:endPar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220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sup>
                    </m:s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 </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r>
                  <a:rPr lang="en-US" sz="2200" dirty="0">
                    <a:solidFill>
                      <a:srgbClr val="0000FF"/>
                    </a:solidFill>
                    <a:ea typeface="Calibri" panose="020F0502020204030204" pitchFamily="34" charset="0"/>
                    <a:cs typeface="Times New Roman" panose="02020603050405020304" pitchFamily="18" charset="0"/>
                  </a:rPr>
                  <a:t>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0</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the constants a</a:t>
                </a:r>
                <a:r>
                  <a:rPr lang="en-US" sz="22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2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a:t>
                </a:r>
                <a:r>
                  <a:rPr lang="en-US" sz="22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are the coefficients of the polynomial and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0</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defTabSz="114300">
                  <a:spcBef>
                    <a:spcPts val="600"/>
                  </a:spcBef>
                  <a:spcAft>
                    <a:spcPts val="600"/>
                  </a:spcAft>
                </a:pPr>
                <a14:m>
                  <m:oMath xmlns:m="http://schemas.openxmlformats.org/officeDocument/2006/math">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For</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an</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asymptotically</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positive</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polynomial</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p</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n</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of</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degree</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dirty="0" smtClean="0">
                        <a:solidFill>
                          <a:srgbClr val="0000FF"/>
                        </a:solidFill>
                        <a:latin typeface="Times New Roman" panose="02020603050405020304" pitchFamily="18" charset="0"/>
                        <a:ea typeface="Calibri" panose="020F0502020204030204" pitchFamily="34" charset="0"/>
                        <a:cs typeface="Times New Roman" panose="02020603050405020304" pitchFamily="18" charset="0"/>
                      </a:rPr>
                      <m:t>d</m:t>
                    </m:r>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p>
              <a:p>
                <a:pPr>
                  <a:spcBef>
                    <a:spcPts val="600"/>
                  </a:spcBef>
                  <a:spcAft>
                    <a:spcPts val="600"/>
                  </a:spcAft>
                </a:pPr>
                <a:r>
                  <a:rPr lang="en-US" sz="2200" b="0" dirty="0">
                    <a:solidFill>
                      <a:srgbClr val="0000FF"/>
                    </a:solidFill>
                    <a:ea typeface="Calibri" panose="020F0502020204030204" pitchFamily="34" charset="0"/>
                    <a:cs typeface="Times New Roman" panose="02020603050405020304" pitchFamily="18" charset="0"/>
                  </a:rPr>
                  <a:t>	</a:t>
                </a:r>
                <a14:m>
                  <m:oMath xmlns:m="http://schemas.openxmlformats.org/officeDocument/2006/math">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𝑃</m:t>
                    </m:r>
                    <m:d>
                      <m:d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d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d>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sup>
                    </m:s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𝑑</m:t>
                        </m:r>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 </a:t>
                </a: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r>
                  <a:rPr lang="en-US" sz="2200" dirty="0">
                    <a:solidFill>
                      <a:srgbClr val="0000FF"/>
                    </a:solidFill>
                    <a:ea typeface="Calibri" panose="020F0502020204030204" pitchFamily="34" charset="0"/>
                    <a:cs typeface="Times New Roman" panose="02020603050405020304" pitchFamily="18" charset="0"/>
                  </a:rPr>
                  <a:t>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0</m:t>
                        </m:r>
                      </m:sub>
                    </m:sSub>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latin typeface="Cambria Math" panose="02040503050406030204" pitchFamily="18" charset="0"/>
                            <a:ea typeface="Calibri" panose="020F0502020204030204" pitchFamily="34" charset="0"/>
                            <a:cs typeface="Times New Roman" panose="02020603050405020304" pitchFamily="18" charset="0"/>
                          </a:rPr>
                          <m:t>0</m:t>
                        </m:r>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p>
              <a:p>
                <a:pPr>
                  <a:spcBef>
                    <a:spcPts val="600"/>
                  </a:spcBef>
                  <a:spcAft>
                    <a:spcPts val="600"/>
                  </a:spcAft>
                </a:pP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have p(n) =  Θ(n</a:t>
                </a:r>
                <a:r>
                  <a:rPr lang="en-US" sz="22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54234" y="769938"/>
                <a:ext cx="8330696" cy="5318123"/>
              </a:xfrm>
              <a:prstGeom prst="rect">
                <a:avLst/>
              </a:prstGeom>
              <a:blipFill>
                <a:blip r:embed="rId2"/>
                <a:stretch>
                  <a:fillRect l="-1317" t="-916" b="-1260"/>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AAAB378-54E6-4A32-A02C-96C9E22E99EC}"/>
              </a:ext>
            </a:extLst>
          </p:cNvPr>
          <p:cNvSpPr/>
          <p:nvPr/>
        </p:nvSpPr>
        <p:spPr>
          <a:xfrm>
            <a:off x="743939" y="2572870"/>
            <a:ext cx="510284" cy="31181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8347763-2C40-4D13-AFF9-51E34BDBA70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2298">
            <a:off x="764910" y="2484374"/>
            <a:ext cx="487875" cy="4050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9FBD14-9BD8-4924-BA46-B3511ADDAD52}"/>
              </a:ext>
            </a:extLst>
          </p:cNvPr>
          <p:cNvSpPr txBox="1"/>
          <p:nvPr/>
        </p:nvSpPr>
        <p:spPr>
          <a:xfrm>
            <a:off x="9359153" y="2321859"/>
            <a:ext cx="1703294"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Is a constant , (or a linear) a polynomial?</a:t>
            </a:r>
          </a:p>
        </p:txBody>
      </p:sp>
    </p:spTree>
    <p:extLst>
      <p:ext uri="{BB962C8B-B14F-4D97-AF65-F5344CB8AC3E}">
        <p14:creationId xmlns:p14="http://schemas.microsoft.com/office/powerpoint/2010/main" val="407875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18674" y="3787076"/>
            <a:ext cx="9994231" cy="2798208"/>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719944" y="1438272"/>
            <a:ext cx="8908868" cy="5032147"/>
          </a:xfrm>
          <a:prstGeom prst="rect">
            <a:avLst/>
          </a:prstGeom>
        </p:spPr>
        <p:txBody>
          <a:bodyPr wrap="square">
            <a:spAutoFit/>
          </a:bodyPr>
          <a:lstStyle/>
          <a:p>
            <a:pPr>
              <a:spcAft>
                <a:spcPts val="1800"/>
              </a:spcAft>
            </a:pPr>
            <a:r>
              <a:rPr lang="en-US" sz="2600" dirty="0">
                <a:cs typeface="Times New Roman" panose="02020603050405020304" pitchFamily="18" charset="0"/>
              </a:rPr>
              <a:t>Turing Machine</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this model to make precise some of the notions concerning computational complexity.</a:t>
            </a:r>
          </a:p>
          <a:p>
            <a:pPr marL="461963" indent="-461963">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decision problem, known yes-or-no problem, </a:t>
            </a:r>
            <a:r>
              <a:rPr lang="en-US" sz="2400" dirty="0">
                <a:latin typeface="Times New Roman" panose="02020603050405020304" pitchFamily="18" charset="0"/>
                <a:cs typeface="Times New Roman" panose="02020603050405020304" pitchFamily="18" charset="0"/>
              </a:rPr>
              <a:t>asks whether statements from a particular class of statements are true. </a:t>
            </a:r>
            <a:endParaRPr lang="en-US" sz="2400" dirty="0">
              <a:solidFill>
                <a:srgbClr val="0000FF"/>
              </a:solidFill>
              <a:latin typeface="Times New Roman" panose="02020603050405020304" pitchFamily="18"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a:t>
            </a:r>
            <a:r>
              <a:rPr lang="en-US" sz="2400" dirty="0">
                <a:latin typeface="Times New Roman" panose="02020603050405020304" pitchFamily="18" charset="0"/>
                <a:cs typeface="Times New Roman" panose="02020603050405020304" pitchFamily="18" charset="0"/>
              </a:rPr>
              <a:t>is the decision problem that asks whether a Turing machine T eventually halts when given an input string x.</a:t>
            </a:r>
          </a:p>
          <a:p>
            <a:pPr marL="461963"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halting problem is an unsolvable decision problem</a:t>
            </a:r>
            <a:r>
              <a:rPr lang="en-US" sz="2400" dirty="0">
                <a:latin typeface="Times New Roman" panose="02020603050405020304" pitchFamily="18" charset="0"/>
                <a:cs typeface="Times New Roman" panose="02020603050405020304" pitchFamily="18" charset="0"/>
              </a:rPr>
              <a:t>. </a:t>
            </a:r>
          </a:p>
          <a:p>
            <a:pPr marL="919163" lvl="1" indent="-461963">
              <a:spcAft>
                <a:spcPts val="12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Given an encoding of a Turing machine T and its input string x as input, no Turing machine exists that can determine whether T eventually halts when starts with x written on its tape.</a:t>
            </a:r>
          </a:p>
        </p:txBody>
      </p:sp>
      <p:sp>
        <p:nvSpPr>
          <p:cNvPr id="3" name="TextBox 2">
            <a:extLst>
              <a:ext uri="{FF2B5EF4-FFF2-40B4-BE49-F238E27FC236}">
                <a16:creationId xmlns:a16="http://schemas.microsoft.com/office/drawing/2014/main" id="{A516FB8D-D513-4FE3-91FA-E759A553D8A1}"/>
              </a:ext>
            </a:extLst>
          </p:cNvPr>
          <p:cNvSpPr txBox="1"/>
          <p:nvPr/>
        </p:nvSpPr>
        <p:spPr>
          <a:xfrm>
            <a:off x="1598022" y="58540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405608810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071194" y="5157002"/>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023606" y="1173027"/>
                <a:ext cx="7747411" cy="4832092"/>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Polynomials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p(n) = </a:t>
                </a:r>
                <a14:m>
                  <m:oMath xmlns:m="http://schemas.openxmlformats.org/officeDocument/2006/math">
                    <m:nary>
                      <m:naryPr>
                        <m:chr m:val="∑"/>
                        <m:limLoc m:val="subSup"/>
                        <m:ctrlPr>
                          <a:rPr lang="en-US" sz="2200" i="1">
                            <a:latin typeface="Cambria Math" panose="02040503050406030204" pitchFamily="18" charset="0"/>
                            <a:ea typeface="Calibri" panose="020F0502020204030204" pitchFamily="34" charset="0"/>
                            <a:cs typeface="Times New Roman" panose="02020603050405020304" pitchFamily="18" charset="0"/>
                          </a:rPr>
                        </m:ctrlPr>
                      </m:naryPr>
                      <m:sub>
                        <m:r>
                          <a:rPr lang="en-US" sz="2200" b="0" i="1">
                            <a:latin typeface="Cambria Math" panose="02040503050406030204" pitchFamily="18" charset="0"/>
                            <a:ea typeface="Calibri" panose="020F0502020204030204" pitchFamily="34" charset="0"/>
                            <a:cs typeface="Times New Roman" panose="02020603050405020304" pitchFamily="18" charset="0"/>
                          </a:rPr>
                          <m:t>𝑖</m:t>
                        </m:r>
                        <m:r>
                          <a:rPr lang="en-US" sz="2200" b="0" i="1">
                            <a:latin typeface="Cambria Math" panose="02040503050406030204" pitchFamily="18" charset="0"/>
                            <a:ea typeface="Calibri" panose="020F0502020204030204" pitchFamily="34" charset="0"/>
                            <a:cs typeface="Times New Roman" panose="02020603050405020304" pitchFamily="18" charset="0"/>
                          </a:rPr>
                          <m:t>=0</m:t>
                        </m:r>
                      </m:sub>
                      <m:sup>
                        <m:r>
                          <a:rPr lang="en-US" sz="2200" b="0" i="1">
                            <a:latin typeface="Cambria Math" panose="02040503050406030204" pitchFamily="18" charset="0"/>
                            <a:ea typeface="Calibri" panose="020F0502020204030204" pitchFamily="34" charset="0"/>
                            <a:cs typeface="Times New Roman" panose="02020603050405020304" pitchFamily="18" charset="0"/>
                          </a:rPr>
                          <m:t>𝑑</m:t>
                        </m:r>
                      </m:sup>
                      <m:e>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a:latin typeface="Cambria Math" panose="02040503050406030204" pitchFamily="18" charset="0"/>
                                <a:ea typeface="Calibri" panose="020F0502020204030204" pitchFamily="34" charset="0"/>
                                <a:cs typeface="Times New Roman" panose="02020603050405020304" pitchFamily="18" charset="0"/>
                              </a:rPr>
                              <m:t>𝑎</m:t>
                            </m:r>
                          </m:e>
                          <m:sub>
                            <m:r>
                              <a:rPr lang="en-US" sz="2200" b="0" i="1">
                                <a:latin typeface="Cambria Math" panose="02040503050406030204" pitchFamily="18" charset="0"/>
                                <a:ea typeface="Calibri" panose="020F0502020204030204" pitchFamily="34" charset="0"/>
                                <a:cs typeface="Times New Roman" panose="02020603050405020304" pitchFamily="18" charset="0"/>
                              </a:rPr>
                              <m:t>𝑖</m:t>
                            </m:r>
                          </m:sub>
                        </m:sSub>
                        <m:r>
                          <a:rPr lang="en-US" sz="22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a:latin typeface="Cambria Math" panose="02040503050406030204" pitchFamily="18" charset="0"/>
                                <a:ea typeface="Calibri" panose="020F0502020204030204" pitchFamily="34" charset="0"/>
                                <a:cs typeface="Times New Roman" panose="02020603050405020304" pitchFamily="18" charset="0"/>
                              </a:rPr>
                              <m:t>𝑖</m:t>
                            </m:r>
                          </m:sup>
                        </m:sSup>
                      </m:e>
                    </m:nary>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1200"/>
                  </a:spcAft>
                  <a:buFont typeface="+mj-lt"/>
                  <a:buAutoNum type="arabicPeriod"/>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polynomial is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asymptotically positive</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if and only if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200" i="1" baseline="-250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&gt;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1200"/>
                  </a:spcAft>
                  <a:buFont typeface="+mj-lt"/>
                  <a:buAutoNum type="arabicPeriod"/>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For an asymptotically positive polynomial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of degree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we have </a:t>
                </a:r>
                <a:r>
                  <a:rPr lang="en-US" sz="2200" i="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p(n) =  Θ(</a:t>
                </a:r>
                <a:r>
                  <a:rPr lang="en-US" sz="2200" i="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i="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12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any real constant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function </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monotonically increasing</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12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any real constant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the function  </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monotonically decreasing.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12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function f(n) is </a:t>
                </a:r>
                <a:r>
                  <a:rPr lang="en-US" sz="2200" i="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polynomially</a:t>
                </a:r>
                <a:r>
                  <a:rPr lang="en-US" sz="2200"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bounded</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if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for some constant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23606" y="1173027"/>
                <a:ext cx="7747411" cy="4832092"/>
              </a:xfrm>
              <a:prstGeom prst="rect">
                <a:avLst/>
              </a:prstGeom>
              <a:blipFill>
                <a:blip r:embed="rId2"/>
                <a:stretch>
                  <a:fillRect l="-1416" t="-1009" b="-1513"/>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580CA517-2B5C-47D6-AB10-F94B84E63E3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7726" y="1907176"/>
            <a:ext cx="626937" cy="40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8994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50341" y="1292677"/>
                <a:ext cx="8291317" cy="4707571"/>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Polynomials </a:t>
                </a:r>
                <a:endParaRPr lang="en-US" sz="2600" dirty="0">
                  <a:effectLst/>
                  <a:ea typeface="Calibri" panose="020F0502020204030204" pitchFamily="34" charset="0"/>
                  <a:cs typeface="Times New Roman" panose="02020603050405020304" pitchFamily="18" charset="0"/>
                </a:endParaRPr>
              </a:p>
              <a:p>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buFont typeface="+mj-lt"/>
                  <a:buAutoNum type="arabicPeriod"/>
                </a:pPr>
                <a:r>
                  <a:rPr lang="en-US" sz="2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buAutoNum type="arabicPeriod" startAt="5"/>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function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polynomially</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bounded</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if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for some   </a:t>
                </a:r>
              </a:p>
              <a:p>
                <a:pPr marR="0" lvl="0">
                  <a:spcBef>
                    <a:spcPts val="0"/>
                  </a:spcBef>
                  <a:spcAft>
                    <a:spcPts val="12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xample</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57300" lvl="2" indent="-342900">
                  <a:spcAft>
                    <a:spcPts val="120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given x, y, z and prime p, construct a polynomial-time algorithm for computing </a:t>
                </a:r>
                <a14:m>
                  <m:oMath xmlns:m="http://schemas.openxmlformats.org/officeDocument/2006/math">
                    <m:sSup>
                      <m:sSup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sSup>
                          <m:sSup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p>
                        </m:sSup>
                      </m:sup>
                    </m:sSup>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𝑚𝑜𝑑</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57300" lvl="2" indent="-342900">
                  <a:spcAft>
                    <a:spcPts val="120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What is </a:t>
                </a:r>
                <a:r>
                  <a:rPr lang="en-US" sz="2200" i="1"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How this algorithm is considered to be polynomial,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𝜃</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i="1"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50341" y="1292677"/>
                <a:ext cx="8291317" cy="4707571"/>
              </a:xfrm>
              <a:prstGeom prst="rect">
                <a:avLst/>
              </a:prstGeom>
              <a:blipFill>
                <a:blip r:embed="rId2"/>
                <a:stretch>
                  <a:fillRect l="-1324" t="-103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B667D576-D22F-44A8-A7D6-4AF4F45CD53F}"/>
              </a:ext>
            </a:extLst>
          </p:cNvPr>
          <p:cNvSpPr/>
          <p:nvPr/>
        </p:nvSpPr>
        <p:spPr>
          <a:xfrm>
            <a:off x="1052347" y="4365589"/>
            <a:ext cx="454236" cy="2238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27A4E3A-AA83-4CA2-945E-D0DD16C329B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347" y="4136571"/>
            <a:ext cx="601525" cy="45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1940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54150" y="438254"/>
                <a:ext cx="8677902" cy="6073586"/>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Exponentials </a:t>
                </a:r>
                <a:endParaRPr lang="en-US" sz="26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all real a &gt; 0, m and n, we have the following identities: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0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000"/>
                  </a:spcAft>
                </a:pPr>
                <a:endParaRPr lang="en-US" sz="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0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example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4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 5</m:t>
                        </m:r>
                      </m:e>
                      <m:sup>
                        <m:sSup>
                          <m:sSupPr>
                            <m:ctrlPr>
                              <a:rPr lang="en-US" sz="240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en-US" sz="2400"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20</m:t>
                            </m:r>
                          </m:sup>
                        </m:sSup>
                      </m:sup>
                    </m:sSup>
                  </m:oMath>
                </a14:m>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 5</m:t>
                        </m:r>
                      </m:e>
                      <m:sup>
                        <m:sSup>
                          <m:sSupPr>
                            <m:ctrlPr>
                              <a:rPr lang="en-US"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2</m:t>
                            </m:r>
                          </m:e>
                          <m:sup>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2+18</m:t>
                            </m:r>
                          </m:sup>
                        </m:sSup>
                      </m:sup>
                    </m:sSup>
                  </m:oMath>
                </a14:m>
                <a:r>
                  <a:rPr lang="en-US" sz="24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40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 5</m:t>
                        </m:r>
                      </m:e>
                      <m:sup>
                        <m:sSup>
                          <m:sSupPr>
                            <m:ctrlPr>
                              <a:rPr lang="en-US" sz="2400" i="1">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en-US" sz="2400" b="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400" i="1">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∗2</m:t>
                            </m:r>
                          </m:e>
                          <m:sup>
                            <m:r>
                              <a:rPr lang="en-US" sz="2400" b="0" i="1" smtClean="0">
                                <a:solidFill>
                                  <a:srgbClr val="0000FF"/>
                                </a:solidFill>
                                <a:latin typeface="Cambria Math" panose="02040503050406030204" pitchFamily="18" charset="0"/>
                                <a:ea typeface="Times New Roman" panose="02020603050405020304" pitchFamily="18" charset="0"/>
                                <a:cs typeface="Times New Roman" panose="02020603050405020304" pitchFamily="18" charset="0"/>
                              </a:rPr>
                              <m:t>18</m:t>
                            </m:r>
                          </m:sup>
                        </m:sSup>
                      </m:sup>
                    </m:sSup>
                  </m:oMath>
                </a14:m>
                <a:r>
                  <a:rPr lang="en-US" sz="24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400" i="1" smtClean="0">
                            <a:solidFill>
                              <a:srgbClr val="0000FF"/>
                            </a:solidFill>
                            <a:latin typeface="Cambria Math" panose="02040503050406030204" pitchFamily="18" charset="0"/>
                            <a:cs typeface="Times New Roman" panose="02020603050405020304" pitchFamily="18" charset="0"/>
                          </a:rPr>
                        </m:ctrlPr>
                      </m:sSupPr>
                      <m:e>
                        <m:sSup>
                          <m:sSupPr>
                            <m:ctrlPr>
                              <a:rPr lang="en-US" sz="240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(5</m:t>
                            </m:r>
                          </m:e>
                          <m:sup>
                            <m:r>
                              <a:rPr lang="en-US" sz="2400" b="0" i="1" smtClean="0">
                                <a:solidFill>
                                  <a:srgbClr val="0000FF"/>
                                </a:solidFill>
                                <a:latin typeface="Cambria Math" panose="02040503050406030204" pitchFamily="18" charset="0"/>
                                <a:cs typeface="Times New Roman" panose="02020603050405020304" pitchFamily="18" charset="0"/>
                              </a:rPr>
                              <m:t>4 </m:t>
                            </m:r>
                          </m:sup>
                        </m:sSup>
                        <m:r>
                          <a:rPr lang="en-US" sz="2400" b="0" i="1" smtClean="0">
                            <a:solidFill>
                              <a:srgbClr val="0000FF"/>
                            </a:solidFill>
                            <a:latin typeface="Cambria Math" panose="02040503050406030204" pitchFamily="18" charset="0"/>
                            <a:cs typeface="Times New Roman" panose="02020603050405020304" pitchFamily="18" charset="0"/>
                          </a:rPr>
                          <m:t>)</m:t>
                        </m:r>
                      </m:e>
                      <m:sup>
                        <m:sSup>
                          <m:sSupPr>
                            <m:ctrlPr>
                              <a:rPr lang="en-US" sz="240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2</m:t>
                            </m:r>
                          </m:e>
                          <m:sup>
                            <m:r>
                              <a:rPr lang="en-US" sz="2400" b="0" i="1" smtClean="0">
                                <a:solidFill>
                                  <a:srgbClr val="0000FF"/>
                                </a:solidFill>
                                <a:latin typeface="Cambria Math" panose="02040503050406030204" pitchFamily="18" charset="0"/>
                                <a:cs typeface="Times New Roman" panose="02020603050405020304" pitchFamily="18" charset="0"/>
                              </a:rPr>
                              <m:t>18</m:t>
                            </m:r>
                          </m:sup>
                        </m:sSup>
                      </m:sup>
                    </m:sSup>
                  </m:oMath>
                </a14:m>
                <a:endParaRPr lang="en-US" sz="2400" b="0" dirty="0">
                  <a:latin typeface="Calibri" panose="020F0502020204030204" pitchFamily="34" charset="0"/>
                  <a:cs typeface="Times New Roman" panose="02020603050405020304" pitchFamily="18" charset="0"/>
                </a:endParaRPr>
              </a:p>
              <a:p>
                <a:pPr>
                  <a:lnSpc>
                    <a:spcPct val="107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	 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2</a:t>
                </a:r>
                <a:r>
                  <a:rPr lang="en-US" sz="2400"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2 </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r>
                  <a:rPr lang="en-US" sz="2400" baseline="-25000" dirty="0">
                    <a:latin typeface="Calibri" panose="020F0502020204030204" pitchFamily="34" charset="0"/>
                    <a:ea typeface="Calibri" panose="020F0502020204030204" pitchFamily="34" charset="0"/>
                    <a:cs typeface="Times New Roman" panose="02020603050405020304" pitchFamily="18" charset="0"/>
                  </a:rPr>
                  <a:t>*</a:t>
                </a:r>
                <a:r>
                  <a:rPr lang="en-US" sz="2400" baseline="30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5</a:t>
                </a:r>
                <a:r>
                  <a:rPr lang="en-US" sz="2400" baseline="30000" dirty="0">
                    <a:latin typeface="Calibri" panose="020F0502020204030204" pitchFamily="34" charset="0"/>
                    <a:ea typeface="Calibri" panose="020F0502020204030204" pitchFamily="34" charset="0"/>
                    <a:cs typeface="Times New Roman" panose="02020603050405020304" pitchFamily="18" charset="0"/>
                  </a:rPr>
                  <a:t>4 </a:t>
                </a:r>
              </a:p>
              <a:p>
                <a:pPr>
                  <a:lnSpc>
                    <a:spcPct val="107000"/>
                  </a:lnSpc>
                  <a:spcAft>
                    <a:spcPts val="10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54150" y="438254"/>
                <a:ext cx="8677902" cy="6073586"/>
              </a:xfrm>
              <a:prstGeom prst="rect">
                <a:avLst/>
              </a:prstGeom>
              <a:blipFill>
                <a:blip r:embed="rId2"/>
                <a:stretch>
                  <a:fillRect l="-1264" t="-70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E1402C63-9B6E-469D-AB83-AD79E9DE435B}"/>
              </a:ext>
            </a:extLst>
          </p:cNvPr>
          <p:cNvSpPr/>
          <p:nvPr/>
        </p:nvSpPr>
        <p:spPr>
          <a:xfrm>
            <a:off x="1936376" y="4692573"/>
            <a:ext cx="388814" cy="34098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5862255-D2C9-470C-B0CB-5121D63F3C9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04195">
            <a:off x="1879960" y="4758603"/>
            <a:ext cx="519493" cy="291918"/>
          </a:xfrm>
          <a:prstGeom prst="rect">
            <a:avLst/>
          </a:prstGeom>
          <a:noFill/>
          <a:extLst>
            <a:ext uri="{909E8E84-426E-40DD-AFC4-6F175D3DCCD1}">
              <a14:hiddenFill xmlns:a14="http://schemas.microsoft.com/office/drawing/2010/main">
                <a:solidFill>
                  <a:srgbClr val="FFFFFF"/>
                </a:solidFill>
              </a14:hiddenFill>
            </a:ext>
          </a:extLst>
        </p:spPr>
      </p:pic>
      <p:sp>
        <p:nvSpPr>
          <p:cNvPr id="3" name="Left Brace 2">
            <a:extLst>
              <a:ext uri="{FF2B5EF4-FFF2-40B4-BE49-F238E27FC236}">
                <a16:creationId xmlns:a16="http://schemas.microsoft.com/office/drawing/2014/main" id="{D212F3C9-28C6-40BE-A06C-573BF78F65AC}"/>
              </a:ext>
            </a:extLst>
          </p:cNvPr>
          <p:cNvSpPr/>
          <p:nvPr/>
        </p:nvSpPr>
        <p:spPr>
          <a:xfrm rot="16200000">
            <a:off x="4455462" y="5665694"/>
            <a:ext cx="45719" cy="412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8A493C18-F9CD-48CE-BCAC-17EAE947600B}"/>
              </a:ext>
            </a:extLst>
          </p:cNvPr>
          <p:cNvSpPr/>
          <p:nvPr/>
        </p:nvSpPr>
        <p:spPr>
          <a:xfrm rot="16200000">
            <a:off x="5405720" y="5665694"/>
            <a:ext cx="45719" cy="412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CDF16D26-FC1E-41FB-BE44-C047F4863BFA}"/>
              </a:ext>
            </a:extLst>
          </p:cNvPr>
          <p:cNvSpPr/>
          <p:nvPr/>
        </p:nvSpPr>
        <p:spPr>
          <a:xfrm rot="16200000">
            <a:off x="7082572" y="5666635"/>
            <a:ext cx="91438" cy="11853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F60E2D19-B6CA-4DAB-9525-564C4BA9E90D}"/>
              </a:ext>
            </a:extLst>
          </p:cNvPr>
          <p:cNvSpPr/>
          <p:nvPr/>
        </p:nvSpPr>
        <p:spPr>
          <a:xfrm rot="16200000">
            <a:off x="7131316" y="5665694"/>
            <a:ext cx="45719" cy="412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84485BAE-9283-4898-A09F-DB48AAFA2BB9}"/>
              </a:ext>
            </a:extLst>
          </p:cNvPr>
          <p:cNvSpPr/>
          <p:nvPr/>
        </p:nvSpPr>
        <p:spPr>
          <a:xfrm rot="16200000">
            <a:off x="8108470" y="5665694"/>
            <a:ext cx="45719" cy="412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A8366658-12E0-4753-855A-4A457AD255CA}"/>
              </a:ext>
            </a:extLst>
          </p:cNvPr>
          <p:cNvSpPr/>
          <p:nvPr/>
        </p:nvSpPr>
        <p:spPr>
          <a:xfrm rot="16200000">
            <a:off x="4913556" y="5567977"/>
            <a:ext cx="119683" cy="9901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6DE236AE-E21E-40B9-B3D4-A95FAE3B343D}"/>
              </a:ext>
            </a:extLst>
          </p:cNvPr>
          <p:cNvSpPr/>
          <p:nvPr/>
        </p:nvSpPr>
        <p:spPr>
          <a:xfrm rot="16200000">
            <a:off x="7589410" y="5549530"/>
            <a:ext cx="119683" cy="9901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5AFF7631-FFC3-4352-B832-24847AC885F2}"/>
              </a:ext>
            </a:extLst>
          </p:cNvPr>
          <p:cNvSpPr/>
          <p:nvPr/>
        </p:nvSpPr>
        <p:spPr>
          <a:xfrm rot="16200000">
            <a:off x="5543218" y="5643776"/>
            <a:ext cx="45720" cy="11853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11C4CC9D-EC70-4D5C-A5EA-4B478D3E9CD7}"/>
              </a:ext>
            </a:extLst>
          </p:cNvPr>
          <p:cNvSpPr/>
          <p:nvPr/>
        </p:nvSpPr>
        <p:spPr>
          <a:xfrm rot="16200000">
            <a:off x="6317698" y="5698222"/>
            <a:ext cx="45721" cy="16272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D5FC6963-BFE3-469F-861C-5030606F96C1}"/>
              </a:ext>
            </a:extLst>
          </p:cNvPr>
          <p:cNvSpPr/>
          <p:nvPr/>
        </p:nvSpPr>
        <p:spPr>
          <a:xfrm rot="16200000">
            <a:off x="3043377" y="5801435"/>
            <a:ext cx="45719" cy="412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9DAE018A-9BB5-499E-B8FE-CE78B0B738DB}"/>
              </a:ext>
            </a:extLst>
          </p:cNvPr>
          <p:cNvSpPr/>
          <p:nvPr/>
        </p:nvSpPr>
        <p:spPr>
          <a:xfrm rot="16200000">
            <a:off x="2798936" y="5731588"/>
            <a:ext cx="45719" cy="2826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641B5D9-D937-4C1B-8B8F-291A507D3D79}"/>
              </a:ext>
            </a:extLst>
          </p:cNvPr>
          <p:cNvSpPr txBox="1"/>
          <p:nvPr/>
        </p:nvSpPr>
        <p:spPr>
          <a:xfrm>
            <a:off x="8902295" y="5737412"/>
            <a:ext cx="1936034" cy="369332"/>
          </a:xfrm>
          <a:prstGeom prst="rect">
            <a:avLst/>
          </a:prstGeom>
          <a:noFill/>
        </p:spPr>
        <p:txBody>
          <a:bodyPr wrap="square" rtlCol="0">
            <a:spAutoFit/>
          </a:bodyPr>
          <a:lstStyle/>
          <a:p>
            <a:r>
              <a:rPr lang="en-US" dirty="0"/>
              <a:t>Required  6 *</a:t>
            </a:r>
          </a:p>
        </p:txBody>
      </p:sp>
    </p:spTree>
    <p:extLst>
      <p:ext uri="{BB962C8B-B14F-4D97-AF65-F5344CB8AC3E}">
        <p14:creationId xmlns:p14="http://schemas.microsoft.com/office/powerpoint/2010/main" val="40212742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650" y="1099572"/>
            <a:ext cx="9740348" cy="5121082"/>
          </a:xfrm>
          <a:prstGeom prst="rect">
            <a:avLst/>
          </a:prstGeom>
        </p:spPr>
        <p:txBody>
          <a:bodyPr wrap="square">
            <a:spAutoFit/>
          </a:bodyPr>
          <a:lstStyle/>
          <a:p>
            <a:pPr>
              <a:lnSpc>
                <a:spcPct val="107000"/>
              </a:lnSpc>
              <a:spcAft>
                <a:spcPts val="1800"/>
              </a:spcAft>
            </a:pPr>
            <a:r>
              <a:rPr lang="en-US" sz="2600" dirty="0">
                <a:solidFill>
                  <a:srgbClr val="0000FF"/>
                </a:solidFill>
                <a:ea typeface="Calibri" panose="020F0502020204030204" pitchFamily="34" charset="0"/>
                <a:cs typeface="Times New Roman" panose="02020603050405020304" pitchFamily="18" charset="0"/>
              </a:rPr>
              <a:t>Using Limits for Comparing Orders of Growth </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much more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convenient method for comparing the orders of growth of two specific functions</a:t>
            </a:r>
            <a:r>
              <a:rPr lang="en-US" sz="2200" dirty="0">
                <a:latin typeface="Times New Roman" panose="02020603050405020304" pitchFamily="18" charset="0"/>
                <a:ea typeface="Calibri" panose="020F0502020204030204" pitchFamily="34" charset="0"/>
                <a:cs typeface="Times New Roman" panose="02020603050405020304" pitchFamily="18" charset="0"/>
              </a:rPr>
              <a:t> is based on computing the limit of the ratio of two functions in question.</a:t>
            </a:r>
          </a:p>
          <a:p>
            <a:pPr>
              <a:lnSpc>
                <a:spcPct val="107000"/>
              </a:lnSpc>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Three principal cases may arise:</a:t>
            </a:r>
          </a:p>
          <a:p>
            <a:r>
              <a:rPr lang="en-US" sz="24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f(n)          0	implies that f(n) has a smaller order of growth than g(n)</a:t>
            </a:r>
          </a:p>
          <a:p>
            <a:r>
              <a:rPr lang="en-US" sz="2200" dirty="0" err="1">
                <a:latin typeface="Times New Roman" panose="02020603050405020304" pitchFamily="18" charset="0"/>
                <a:cs typeface="Times New Roman" panose="02020603050405020304" pitchFamily="18" charset="0"/>
              </a:rPr>
              <a:t>lim</a:t>
            </a:r>
            <a:r>
              <a:rPr lang="en-US" sz="2200" dirty="0">
                <a:latin typeface="Times New Roman" panose="02020603050405020304" pitchFamily="18" charset="0"/>
                <a:cs typeface="Times New Roman" panose="02020603050405020304" pitchFamily="18" charset="0"/>
              </a:rPr>
              <a:t>       ----  =      c &gt; 0 	implies that f(n) has the same order of growth as g(n)</a:t>
            </a:r>
          </a:p>
          <a:p>
            <a:r>
              <a:rPr lang="en-US" sz="2200" dirty="0">
                <a:latin typeface="Times New Roman" panose="02020603050405020304" pitchFamily="18" charset="0"/>
                <a:cs typeface="Times New Roman" panose="02020603050405020304" pitchFamily="18" charset="0"/>
              </a:rPr>
              <a:t>n → ∞ g(n)	  ∞	implies that f(n) has a larger order of growth than g(n).</a:t>
            </a:r>
          </a:p>
          <a:p>
            <a:r>
              <a:rPr lang="en-US" sz="2200" dirty="0">
                <a:latin typeface="Times New Roman" panose="02020603050405020304" pitchFamily="18" charset="0"/>
                <a:cs typeface="Times New Roman" panose="02020603050405020304" pitchFamily="18" charset="0"/>
              </a:rPr>
              <a:t>			</a:t>
            </a: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Note that</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first two cases mean that f(n) ε O(g(n)).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second case means that f(n) ε Ɵ(g(n))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last two mean that f(n) ε Ω(g(n)).</a:t>
            </a:r>
          </a:p>
        </p:txBody>
      </p:sp>
      <p:sp>
        <p:nvSpPr>
          <p:cNvPr id="3" name="Left Brace 2"/>
          <p:cNvSpPr/>
          <p:nvPr/>
        </p:nvSpPr>
        <p:spPr>
          <a:xfrm>
            <a:off x="3325161" y="3527471"/>
            <a:ext cx="125232" cy="8348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ABA307D2-FFF9-464A-99B4-7D02612AB256}"/>
              </a:ext>
            </a:extLst>
          </p:cNvPr>
          <p:cNvSpPr/>
          <p:nvPr/>
        </p:nvSpPr>
        <p:spPr>
          <a:xfrm>
            <a:off x="558216" y="328828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FF0000"/>
                </a:solidFill>
              </a:rPr>
              <a:t>R</a:t>
            </a:r>
          </a:p>
        </p:txBody>
      </p:sp>
    </p:spTree>
    <p:extLst>
      <p:ext uri="{BB962C8B-B14F-4D97-AF65-F5344CB8AC3E}">
        <p14:creationId xmlns:p14="http://schemas.microsoft.com/office/powerpoint/2010/main" val="3593929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506071" y="2662518"/>
            <a:ext cx="9048717" cy="119230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7212" y="1271451"/>
                <a:ext cx="8917576" cy="4823243"/>
              </a:xfrm>
              <a:prstGeom prst="rect">
                <a:avLst/>
              </a:prstGeom>
            </p:spPr>
            <p:txBody>
              <a:bodyPr wrap="square">
                <a:spAutoFit/>
              </a:bodyPr>
              <a:lstStyle/>
              <a:p>
                <a:pPr marL="461963"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0</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a:t>
                </a:r>
              </a:p>
              <a:p>
                <a:pPr marL="461963" indent="-461963">
                  <a:spcAft>
                    <a:spcPts val="1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For all n and a, b ≥ 1, both functions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polynomial in n of degree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a</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exponential</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are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monotonically increasing</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8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For all real constants a and b such that a &gt;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2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lim</a:t>
                </a:r>
                <a:r>
                  <a:rPr lang="en-US" sz="24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4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num>
                      <m:den>
                        <m:sSup>
                          <m:sSupPr>
                            <m:ctrlP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4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𝑛</m:t>
                            </m:r>
                          </m:sup>
                        </m:sSup>
                      </m:den>
                    </m:f>
                  </m:oMath>
                </a14:m>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rate of growth of polynomials and exponentials is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o(a</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919163" lvl="1" indent="-461963">
                  <a:lnSpc>
                    <a:spcPct val="107000"/>
                  </a:lnSpc>
                  <a:spcAft>
                    <a:spcPts val="1800"/>
                  </a:spcAft>
                  <a:buFont typeface="Arial" panose="020B0604020202020204" pitchFamily="34" charset="0"/>
                  <a:buChar char="•"/>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[i.e., as n → </a:t>
                </a:r>
                <a:r>
                  <a:rPr lang="en-US" sz="2200" dirty="0">
                    <a:solidFill>
                      <a:srgbClr val="0000FF"/>
                    </a:solidFill>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the gap between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and a</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grows infinitely large,     for any integer n </a:t>
                </a:r>
                <a14:m>
                  <m:oMath xmlns:m="http://schemas.openxmlformats.org/officeDocument/2006/math">
                    <m:r>
                      <a:rPr lang="en-US" sz="2200" b="0" i="1"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ny </a:t>
                </a:r>
                <a14:m>
                  <m:oMath xmlns:m="http://schemas.openxmlformats.org/officeDocument/2006/math">
                    <m:r>
                      <a:rPr lang="en-US" sz="2200" b="0" i="1" dirty="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𝑒𝑥𝑝𝑜𝑛𝑒𝑛𝑡𝑖𝑎𝑙</m:t>
                    </m:r>
                    <m:r>
                      <a:rPr lang="en-US" sz="2200" b="0" i="1" dirty="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𝑓𝑢𝑛𝑐𝑡𝑖𝑜𝑛</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200" i="1" dirty="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𝑠𝑢𝑐h</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𝑎𝑠</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2</m:t>
                        </m:r>
                        <m:r>
                          <a:rPr lang="en-US" sz="2200" b="0" i="1" baseline="30000" dirty="0"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𝑎𝑛</m:t>
                        </m:r>
                      </m:e>
                    </m:d>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𝑤𝑖𝑡h</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𝑏𝑎𝑠𝑒</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200" b="0" i="1" dirty="0"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0" dirty="0" smtClean="0">
                        <a:effectLst/>
                        <a:latin typeface="Cambria Math" panose="02040503050406030204" pitchFamily="18" charset="0"/>
                        <a:ea typeface="Cambria Math" panose="02040503050406030204" pitchFamily="18" charset="0"/>
                        <a:cs typeface="Times New Roman" panose="02020603050405020304" pitchFamily="18" charset="0"/>
                      </a:rPr>
                      <m:t>2</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grows faster than any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polynomial function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(such as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b</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7212" y="1271451"/>
                <a:ext cx="8917576" cy="4823243"/>
              </a:xfrm>
              <a:prstGeom prst="rect">
                <a:avLst/>
              </a:prstGeom>
              <a:blipFill>
                <a:blip r:embed="rId2"/>
                <a:stretch>
                  <a:fillRect l="-821" t="-885" b="-1517"/>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0C017D1B-6917-483C-A2D0-36EBB35AF1D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9336">
            <a:off x="574765" y="1436913"/>
            <a:ext cx="609601" cy="38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97561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31951" y="2043954"/>
            <a:ext cx="9109730" cy="201476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31951" y="720067"/>
            <a:ext cx="9128097" cy="5786199"/>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Logarithms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following notations may be used: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 n = log</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(binary logarithm)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ln n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e</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(natural logarithm)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(log 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k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(exponentiation)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log(log n)	(composition)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Adopt that logarithm functions will apply only to the next term in the formula. </a:t>
            </a:r>
          </a:p>
          <a:p>
            <a:pPr marL="919163" lvl="1" indent="-461963">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 n + k  will mean  (log n) + k   but not</a:t>
            </a:r>
            <a:r>
              <a:rPr lang="en-US" sz="2200" dirty="0">
                <a:latin typeface="Times New Roman" panose="02020603050405020304" pitchFamily="18" charset="0"/>
                <a:ea typeface="Calibri" panose="020F0502020204030204" pitchFamily="34" charset="0"/>
                <a:cs typeface="Times New Roman" panose="02020603050405020304" pitchFamily="18" charset="0"/>
              </a:rPr>
              <a:t>  log(n + k).</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ourier New" panose="02070309020205020404" pitchFamily="49"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indent="-461963">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If a constant  b  &gt;  1,  for  n  &gt;  0</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function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strictly increasing. (i.e., log</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83993BEA-0F93-45CD-8C55-84687592795A}"/>
              </a:ext>
            </a:extLst>
          </p:cNvPr>
          <p:cNvSpPr/>
          <p:nvPr/>
        </p:nvSpPr>
        <p:spPr>
          <a:xfrm>
            <a:off x="1087160" y="267099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FC3C3C6-2221-4C83-9D1E-48DA435A79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78978">
            <a:off x="1087160" y="2670988"/>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27218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657895" y="2541684"/>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40039" y="1002310"/>
                <a:ext cx="9573370" cy="5165838"/>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all real a &gt; 0, b &gt; 0, c &gt; 0, and 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0000FF"/>
                    </a:solidFill>
                    <a:effectLst/>
                    <a:ea typeface="Calibri" panose="020F0502020204030204" pitchFamily="34" charset="0"/>
                    <a:cs typeface="Times New Roman" panose="02020603050405020304" pitchFamily="18" charset="0"/>
                  </a:rPr>
                  <a:t> </a:t>
                </a:r>
                <a14:m>
                  <m:oMath xmlns:m="http://schemas.openxmlformats.org/officeDocument/2006/math">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func>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=0</m:t>
                    </m:r>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func>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e>
                      <m:sup>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p>
              <a:p>
                <a:pPr indent="365760">
                  <a:lnSpc>
                    <a:spcPct val="107000"/>
                  </a:lnSpc>
                  <a:spcAft>
                    <a:spcPts val="1000"/>
                  </a:spcAft>
                </a:pPr>
                <a:r>
                  <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t>𝑎</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𝑎</m:t>
                            </m:r>
                          </m:e>
                        </m:func>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∗1= </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𝑎</m:t>
                        </m:r>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sSup>
                          <m:sSupPr>
                            <m:ctrlP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t>𝑏</m:t>
                            </m:r>
                          </m:e>
                          <m:sup>
                            <m:func>
                              <m:funcPr>
                                <m:ctrlP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CC"/>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0000CC"/>
                                    </a:solidFill>
                                    <a:latin typeface="Cambria Math" panose="02040503050406030204" pitchFamily="18" charset="0"/>
                                    <a:ea typeface="Calibri" panose="020F0502020204030204" pitchFamily="34" charset="0"/>
                                    <a:cs typeface="Times New Roman" panose="02020603050405020304" pitchFamily="18" charset="0"/>
                                  </a:rPr>
                                  <m:t>𝑎</m:t>
                                </m:r>
                              </m:e>
                            </m:func>
                          </m:sup>
                        </m:sSup>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𝑖</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𝑒</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𝑎</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e>
                      <m:sup>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𝑎</m:t>
                            </m:r>
                          </m:e>
                        </m:func>
                      </m:sup>
                    </m:sSup>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oMath>
                </a14:m>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(ab) = </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b</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den>
                    </m:f>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 </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 </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c</a:t>
                </a:r>
                <a:r>
                  <a:rPr lang="en-US" sz="2200"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b</a:t>
                </a: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14:m>
                  <m:oMath xmlns:m="http://schemas.openxmlformats.org/officeDocument/2006/math">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sup>
                        </m:sSup>
                      </m:e>
                    </m:func>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e>
                    </m:func>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lnSpc>
                    <a:spcPct val="107000"/>
                  </a:lnSpc>
                  <a:spcAft>
                    <a:spcPts val="1000"/>
                  </a:spcAft>
                </a:pPr>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den>
                        </m:f>
                      </m:e>
                    </m:func>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 −</m:t>
                    </m:r>
                    <m:func>
                      <m:func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e>
                    </m:func>
                  </m:oMath>
                </a14:m>
                <a:r>
                  <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r>
                  <a:rPr lang="en-US"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14:m>
                  <m:oMath xmlns:m="http://schemas.openxmlformats.org/officeDocument/2006/math">
                    <m:func>
                      <m:func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0000FF"/>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𝑏</m:t>
                            </m:r>
                          </m:sub>
                        </m:sSub>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m:t>
                        </m:r>
                      </m:fName>
                      <m:e>
                        <m:f>
                          <m:fPr>
                            <m:ctrlP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ctrlPr>
                          </m:fPr>
                          <m:num>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1</m:t>
                            </m:r>
                          </m:num>
                          <m:den>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𝑎</m:t>
                            </m:r>
                          </m:den>
                        </m:f>
                      </m:e>
                    </m:func>
                    <m:r>
                      <a:rPr lang="en-US" sz="2200" i="1">
                        <a:solidFill>
                          <a:srgbClr val="0000FF"/>
                        </a:solidFill>
                        <a:latin typeface="Cambria Math" panose="02040503050406030204" pitchFamily="18" charset="0"/>
                        <a:ea typeface="Calibri" panose="020F0502020204030204" pitchFamily="34" charset="0"/>
                        <a:cs typeface="Times New Roman" panose="02020603050405020304" pitchFamily="18" charset="0"/>
                      </a:rPr>
                      <m:t> )= </m:t>
                    </m:r>
                  </m:oMath>
                </a14:m>
                <a:r>
                  <a:rPr lang="en-US" sz="2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t>
                </a:r>
                <a:r>
                  <a:rPr lang="en-US"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 - </a:t>
                </a:r>
                <a:r>
                  <a:rPr lang="en-US" sz="2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t>
                </a:r>
                <a:r>
                  <a:rPr lang="en-US" sz="2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a:t>
                </a:r>
                <a:r>
                  <a:rPr lang="en-US"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0 -  </a:t>
                </a:r>
                <a:r>
                  <a:rPr lang="en-US" sz="2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log</a:t>
                </a:r>
                <a:r>
                  <a:rPr lang="en-US" sz="2200" baseline="-250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t>
                </a:r>
                <a:r>
                  <a:rPr lang="en-US" sz="22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a:t>
                </a:r>
                <a:r>
                  <a:rPr lang="en-US"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40039" y="1002310"/>
                <a:ext cx="9573370" cy="5165838"/>
              </a:xfrm>
              <a:prstGeom prst="rect">
                <a:avLst/>
              </a:prstGeom>
              <a:blipFill>
                <a:blip r:embed="rId2"/>
                <a:stretch>
                  <a:fillRect l="-827" t="-708" b="-118"/>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2A4A5B4D-E8FB-4DAA-9C95-0043E6DDFB56}"/>
              </a:ext>
            </a:extLst>
          </p:cNvPr>
          <p:cNvSpPr/>
          <p:nvPr/>
        </p:nvSpPr>
        <p:spPr>
          <a:xfrm>
            <a:off x="1229259" y="2739908"/>
            <a:ext cx="529203" cy="37843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A3A48001-CDD9-40C8-AC1E-802D32CC7D6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18558">
            <a:off x="1045028" y="2621280"/>
            <a:ext cx="695011" cy="47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2064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44825" y="695239"/>
                <a:ext cx="9573370" cy="5688480"/>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For all real a &gt; 0, b &gt; 0, c &gt; 0, and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2200" b="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indent="365760"/>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a:t>
                </a:r>
                <a:r>
                  <a:rPr lang="en-US" sz="2400"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func>
                          <m:func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e>
                        </m:func>
                      </m:den>
                    </m:f>
                  </m:oMath>
                </a14:m>
                <a:r>
                  <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e>
                    </m:func>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func>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=1/</m:t>
                    </m:r>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func>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14:m>
                  <m:oMathPara xmlns:m="http://schemas.openxmlformats.org/officeDocument/2006/math">
                    <m:oMathParaPr>
                      <m:jc m:val="left"/>
                    </m:oMathParaPr>
                    <m:oMath xmlns:m="http://schemas.openxmlformats.org/officeDocument/2006/math">
                      <m:func>
                        <m:func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0"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func>
                                <m:func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e>
                              </m:func>
                            </m:num>
                            <m:den>
                              <m:func>
                                <m:func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e>
                              </m:func>
                            </m:den>
                          </m:f>
                        </m:e>
                      </m:func>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e>
                      </m:func>
                      <m:func>
                        <m:funcPr>
                          <m:ctrlPr>
                            <a:rPr lang="en-US" sz="200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00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1.01</m:t>
                              </m:r>
                            </m:e>
                          </m:d>
                        </m:e>
                      </m:func>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65760"/>
                <a14:m>
                  <m:oMath xmlns:m="http://schemas.openxmlformats.org/officeDocument/2006/math">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e>
                          <m:sup>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e>
                    </m:func>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a</m:t>
                    </m:r>
                    <m: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e>
                      <m:sup>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indent="365760"/>
                <a:r>
                  <a:rPr lang="en-US" sz="2200" dirty="0">
                    <a:solidFill>
                      <a:srgbClr val="FF0000"/>
                    </a:solidFill>
                    <a:ea typeface="Calibri" panose="020F0502020204030204" pitchFamily="34" charset="0"/>
                    <a:cs typeface="Times New Roman" panose="02020603050405020304" pitchFamily="18" charset="0"/>
                  </a:rPr>
                  <a:t>                       </a:t>
                </a:r>
                <a14:m>
                  <m:oMath xmlns:m="http://schemas.openxmlformats.org/officeDocument/2006/math">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𝑐</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𝑎</m:t>
                        </m:r>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func>
                      <m:func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𝑐</m:t>
                        </m:r>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  </m:t>
                        </m:r>
                      </m:e>
                    </m:func>
                    <m:r>
                      <a:rPr lang="en-US" sz="2200" i="1">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dirty="0" smtClean="0">
                            <a:solidFill>
                              <a:srgbClr val="FF0000"/>
                            </a:solidFill>
                            <a:effectLst/>
                            <a:latin typeface="Cambria Math" panose="02040503050406030204" pitchFamily="18" charset="0"/>
                            <a:cs typeface="Times New Roman" panose="02020603050405020304" pitchFamily="18" charset="0"/>
                          </a:rPr>
                        </m:ctrlPr>
                      </m:fPr>
                      <m:num>
                        <m:func>
                          <m:funcPr>
                            <m:ctrlPr>
                              <a:rPr lang="en-US" sz="2200" i="1" dirty="0" smtClean="0">
                                <a:solidFill>
                                  <a:srgbClr val="FF0000"/>
                                </a:solidFill>
                                <a:effectLst/>
                                <a:latin typeface="Cambria Math" panose="02040503050406030204" pitchFamily="18" charset="0"/>
                                <a:cs typeface="Times New Roman" panose="02020603050405020304" pitchFamily="18" charset="0"/>
                              </a:rPr>
                            </m:ctrlPr>
                          </m:funcPr>
                          <m:fName>
                            <m:sSub>
                              <m:sSubPr>
                                <m:ctrlPr>
                                  <a:rPr lang="en-US" sz="2200" i="1" dirty="0" smtClean="0">
                                    <a:solidFill>
                                      <a:srgbClr val="FF0000"/>
                                    </a:solidFill>
                                    <a:effectLst/>
                                    <a:latin typeface="Cambria Math" panose="02040503050406030204" pitchFamily="18" charset="0"/>
                                    <a:cs typeface="Times New Roman" panose="02020603050405020304" pitchFamily="18" charset="0"/>
                                  </a:rPr>
                                </m:ctrlPr>
                              </m:sSubPr>
                              <m:e>
                                <m:r>
                                  <m:rPr>
                                    <m:sty m:val="p"/>
                                  </m:rPr>
                                  <a:rPr lang="en-US" sz="2200" i="0" dirty="0" smtClean="0">
                                    <a:solidFill>
                                      <a:srgbClr val="FF0000"/>
                                    </a:solidFill>
                                    <a:effectLst/>
                                    <a:latin typeface="Cambria Math" panose="02040503050406030204" pitchFamily="18" charset="0"/>
                                    <a:cs typeface="Times New Roman" panose="02020603050405020304" pitchFamily="18" charset="0"/>
                                  </a:rPr>
                                  <m:t>log</m:t>
                                </m:r>
                              </m:e>
                              <m:sub>
                                <m:r>
                                  <a:rPr lang="en-US" sz="2200" b="0" i="1" dirty="0" smtClean="0">
                                    <a:solidFill>
                                      <a:srgbClr val="FF0000"/>
                                    </a:solidFill>
                                    <a:effectLst/>
                                    <a:latin typeface="Cambria Math" panose="02040503050406030204" pitchFamily="18" charset="0"/>
                                    <a:cs typeface="Times New Roman" panose="02020603050405020304" pitchFamily="18" charset="0"/>
                                  </a:rPr>
                                  <m:t>𝑐</m:t>
                                </m:r>
                              </m:sub>
                            </m:sSub>
                          </m:fName>
                          <m:e>
                            <m:r>
                              <a:rPr lang="en-US" sz="2200" b="0" i="1" dirty="0" smtClean="0">
                                <a:solidFill>
                                  <a:srgbClr val="FF0000"/>
                                </a:solidFill>
                                <a:effectLst/>
                                <a:latin typeface="Cambria Math" panose="02040503050406030204" pitchFamily="18" charset="0"/>
                                <a:cs typeface="Times New Roman" panose="02020603050405020304" pitchFamily="18" charset="0"/>
                              </a:rPr>
                              <m:t>𝑎</m:t>
                            </m:r>
                          </m:e>
                        </m:func>
                      </m:num>
                      <m:den>
                        <m:func>
                          <m:funcPr>
                            <m:ctrlPr>
                              <a:rPr lang="en-US" sz="2200" i="1" dirty="0" smtClean="0">
                                <a:solidFill>
                                  <a:srgbClr val="FF0000"/>
                                </a:solidFill>
                                <a:effectLst/>
                                <a:latin typeface="Cambria Math" panose="02040503050406030204" pitchFamily="18" charset="0"/>
                                <a:cs typeface="Times New Roman" panose="02020603050405020304" pitchFamily="18" charset="0"/>
                              </a:rPr>
                            </m:ctrlPr>
                          </m:funcPr>
                          <m:fName>
                            <m:sSub>
                              <m:sSubPr>
                                <m:ctrlPr>
                                  <a:rPr lang="en-US" sz="2200" i="1" dirty="0" smtClean="0">
                                    <a:solidFill>
                                      <a:srgbClr val="FF0000"/>
                                    </a:solidFill>
                                    <a:effectLst/>
                                    <a:latin typeface="Cambria Math" panose="02040503050406030204" pitchFamily="18" charset="0"/>
                                    <a:cs typeface="Times New Roman" panose="02020603050405020304" pitchFamily="18" charset="0"/>
                                  </a:rPr>
                                </m:ctrlPr>
                              </m:sSubPr>
                              <m:e>
                                <m:r>
                                  <m:rPr>
                                    <m:sty m:val="p"/>
                                  </m:rPr>
                                  <a:rPr lang="en-US" sz="2200" i="0" dirty="0" smtClean="0">
                                    <a:solidFill>
                                      <a:srgbClr val="FF0000"/>
                                    </a:solidFill>
                                    <a:effectLst/>
                                    <a:latin typeface="Cambria Math" panose="02040503050406030204" pitchFamily="18" charset="0"/>
                                    <a:cs typeface="Times New Roman" panose="02020603050405020304" pitchFamily="18" charset="0"/>
                                  </a:rPr>
                                  <m:t>log</m:t>
                                </m:r>
                              </m:e>
                              <m:sub>
                                <m:r>
                                  <a:rPr lang="en-US" sz="2200" b="0" i="1" dirty="0" smtClean="0">
                                    <a:solidFill>
                                      <a:srgbClr val="FF0000"/>
                                    </a:solidFill>
                                    <a:effectLst/>
                                    <a:latin typeface="Cambria Math" panose="02040503050406030204" pitchFamily="18" charset="0"/>
                                    <a:cs typeface="Times New Roman" panose="02020603050405020304" pitchFamily="18" charset="0"/>
                                  </a:rPr>
                                  <m:t>𝑐</m:t>
                                </m:r>
                              </m:sub>
                            </m:sSub>
                          </m:fName>
                          <m:e>
                            <m:r>
                              <a:rPr lang="en-US" sz="2200" b="0" i="1" dirty="0" smtClean="0">
                                <a:solidFill>
                                  <a:srgbClr val="FF0000"/>
                                </a:solidFill>
                                <a:effectLst/>
                                <a:latin typeface="Cambria Math" panose="02040503050406030204" pitchFamily="18" charset="0"/>
                                <a:cs typeface="Times New Roman" panose="02020603050405020304" pitchFamily="18" charset="0"/>
                              </a:rPr>
                              <m:t>𝑏</m:t>
                            </m:r>
                          </m:e>
                        </m:func>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365760"/>
                <a:endParaRPr lang="en-US" sz="2400" i="1" dirty="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endParaRPr>
              </a:p>
              <a:p>
                <a:pPr indent="365760"/>
                <a14:m>
                  <m:oMath xmlns:m="http://schemas.openxmlformats.org/officeDocument/2006/math">
                    <m:sSup>
                      <m:sSup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𝑎</m:t>
                        </m:r>
                      </m:e>
                      <m:sup>
                        <m:func>
                          <m:func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𝑐</m:t>
                            </m:r>
                          </m:e>
                        </m:func>
                      </m:sup>
                    </m:sSup>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𝑐</m:t>
                        </m:r>
                      </m:e>
                      <m:sup>
                        <m:func>
                          <m:func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400" i="1">
                                <a:solidFill>
                                  <a:srgbClr val="0000CC"/>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r>
                      <a:rPr lang="en-US"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……(1.02)</a:t>
                </a:r>
              </a:p>
              <a:p>
                <a:pPr indent="365125">
                  <a:tabLst>
                    <a:tab pos="341313" algn="l"/>
                  </a:tabLst>
                </a:pPr>
                <a:r>
                  <a:rPr lang="en-US" sz="2200" dirty="0">
                    <a:effectLst/>
                    <a:latin typeface="Courier New" panose="02070309020205020404" pitchFamily="49" charset="0"/>
                    <a:ea typeface="Calibri" panose="020F0502020204030204" pitchFamily="34" charset="0"/>
                    <a:cs typeface="Times New Roman" panose="02020603050405020304" pitchFamily="18" charset="0"/>
                  </a:rPr>
                  <a:t>    </a:t>
                </a:r>
                <a14:m>
                  <m:oMath xmlns:m="http://schemas.openxmlformats.org/officeDocument/2006/math">
                    <m:r>
                      <a:rPr lang="en-US" sz="2200" i="1">
                        <a:effectLst/>
                        <a:latin typeface="Cambria Math" panose="02040503050406030204" pitchFamily="18" charset="0"/>
                        <a:ea typeface="Calibri" panose="020F0502020204030204" pitchFamily="34" charset="0"/>
                        <a:cs typeface="Courier New" panose="02070309020205020404" pitchFamily="49"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sSup>
                          <m:sSup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pPr>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𝑎</m:t>
                            </m:r>
                          </m:e>
                          <m:sup>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𝑐</m:t>
                                </m:r>
                              </m:e>
                            </m:func>
                          </m:sup>
                        </m:sSup>
                      </m:e>
                    </m:func>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𝑐</m:t>
                        </m:r>
                      </m:e>
                    </m:func>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𝑎</m:t>
                        </m:r>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m:t>
                        </m:r>
                      </m:e>
                    </m:func>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𝑎</m:t>
                        </m:r>
                      </m:e>
                    </m:func>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𝑐</m:t>
                        </m:r>
                      </m:e>
                    </m:func>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 = </m:t>
                    </m:r>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00206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sSup>
                          <m:sSup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pPr>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𝑐</m:t>
                            </m:r>
                          </m:e>
                          <m:sup>
                            <m:func>
                              <m:func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log</m:t>
                                    </m:r>
                                  </m:e>
                                  <m:sub>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𝑎</m:t>
                                </m:r>
                              </m:e>
                            </m:func>
                          </m:sup>
                        </m:sSup>
                      </m:e>
                    </m:func>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𝑒</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sup>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e>
                          </m:func>
                        </m:sup>
                      </m:sSup>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𝑐</m:t>
                          </m:r>
                        </m:e>
                        <m:sup>
                          <m:func>
                            <m:func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oMath>
                  </m:oMathPara>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where, in each equation above, logarithm bases are not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44825" y="695239"/>
                <a:ext cx="9573370" cy="5688480"/>
              </a:xfrm>
              <a:prstGeom prst="rect">
                <a:avLst/>
              </a:prstGeom>
              <a:blipFill>
                <a:blip r:embed="rId2"/>
                <a:stretch>
                  <a:fillRect l="-827" t="-857" b="-1179"/>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ACE74E96-1A87-4D49-956F-6BAE6BAE8C8A}"/>
              </a:ext>
            </a:extLst>
          </p:cNvPr>
          <p:cNvSpPr/>
          <p:nvPr/>
        </p:nvSpPr>
        <p:spPr>
          <a:xfrm>
            <a:off x="899079" y="2589153"/>
            <a:ext cx="349449" cy="26120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5CC8D95F-D374-4629-9850-1F8D976F2E3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21900">
            <a:off x="720037" y="2372405"/>
            <a:ext cx="707534" cy="433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44806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2F88D91E-E0B7-418E-9340-EE4B8B147862}"/>
              </a:ext>
            </a:extLst>
          </p:cNvPr>
          <p:cNvSpPr txBox="1"/>
          <p:nvPr/>
        </p:nvSpPr>
        <p:spPr>
          <a:xfrm>
            <a:off x="1785579" y="1729323"/>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85579" y="1794719"/>
                <a:ext cx="9488179" cy="4743286"/>
              </a:xfrm>
              <a:prstGeom prst="rect">
                <a:avLst/>
              </a:prstGeom>
            </p:spPr>
            <p:txBody>
              <a:bodyPr wrap="square">
                <a:spAutoFit/>
              </a:bodyPr>
              <a:lstStyle/>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Polynomial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and Polylogarithmic (</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functions  </a:t>
                </a:r>
              </a:p>
              <a:p>
                <a:pPr>
                  <a:lnSpc>
                    <a:spcPct val="150000"/>
                  </a:lnSpc>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1"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a:t>
                </a:r>
                <a:r>
                  <a:rPr lang="en-US" sz="2400" b="1"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o(</a:t>
                </a:r>
                <a:r>
                  <a:rPr lang="en-US" sz="2400" b="1"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1"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b="1"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 &gt; 0.</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polylogarithmic function in n is a polynomial in the logarithm of n,</a:t>
                </a:r>
              </a:p>
              <a:p>
                <a:pPr>
                  <a:lnSpc>
                    <a:spcPct val="150000"/>
                  </a:lnSpc>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 </m:t>
                        </m:r>
                        <m:r>
                          <a:rPr lang="en-US" sz="2400" i="1">
                            <a:latin typeface="Cambria Math" panose="02040503050406030204" pitchFamily="18" charset="0"/>
                          </a:rPr>
                          <m:t>𝑎</m:t>
                        </m:r>
                      </m:e>
                      <m:sub>
                        <m:r>
                          <a:rPr lang="en-US" sz="2400" i="1">
                            <a:latin typeface="Cambria Math" panose="02040503050406030204" pitchFamily="18" charset="0"/>
                          </a:rPr>
                          <m:t>𝑘</m:t>
                        </m:r>
                      </m:sub>
                    </m:sSub>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𝑙𝑜𝑔</m:t>
                        </m:r>
                      </m:e>
                      <m:sup>
                        <m:r>
                          <a:rPr lang="en-US" sz="2400" i="1">
                            <a:latin typeface="Cambria Math" panose="02040503050406030204" pitchFamily="18" charset="0"/>
                          </a:rPr>
                          <m:t>𝑘</m:t>
                        </m:r>
                      </m:sup>
                    </m:sSup>
                    <m:d>
                      <m:dPr>
                        <m:ctrlPr>
                          <a:rPr lang="en-US" sz="2400" i="1">
                            <a:latin typeface="Cambria Math" panose="02040503050406030204" pitchFamily="18" charset="0"/>
                          </a:rPr>
                        </m:ctrlPr>
                      </m:dPr>
                      <m:e>
                        <m:r>
                          <a:rPr lang="en-US" sz="2400" i="1">
                            <a:latin typeface="Cambria Math" panose="02040503050406030204" pitchFamily="18" charset="0"/>
                          </a:rPr>
                          <m:t>𝑛</m:t>
                        </m:r>
                      </m:e>
                    </m:d>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1</m:t>
                        </m:r>
                      </m:sub>
                    </m:sSub>
                    <m:func>
                      <m:funcPr>
                        <m:ctrlPr>
                          <a:rPr lang="en-US" sz="2400" i="1">
                            <a:latin typeface="Cambria Math" panose="02040503050406030204" pitchFamily="18" charset="0"/>
                          </a:rPr>
                        </m:ctrlPr>
                      </m:funcPr>
                      <m:fName>
                        <m:r>
                          <a:rPr lang="en-US" sz="2400" i="1">
                            <a:latin typeface="Cambria Math" panose="02040503050406030204" pitchFamily="18" charset="0"/>
                          </a:rPr>
                          <m:t>𝑙𝑜𝑔</m:t>
                        </m:r>
                      </m:fName>
                      <m:e>
                        <m:d>
                          <m:dPr>
                            <m:ctrlPr>
                              <a:rPr lang="en-US" sz="2400" i="1">
                                <a:latin typeface="Cambria Math" panose="02040503050406030204" pitchFamily="18" charset="0"/>
                              </a:rPr>
                            </m:ctrlPr>
                          </m:dPr>
                          <m:e>
                            <m:r>
                              <a:rPr lang="en-US" sz="2400" i="1">
                                <a:latin typeface="Cambria Math" panose="02040503050406030204" pitchFamily="18" charset="0"/>
                              </a:rPr>
                              <m:t>𝑛</m:t>
                            </m:r>
                          </m:e>
                        </m:d>
                      </m:e>
                    </m:fun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𝑜</m:t>
                        </m:r>
                      </m:sub>
                    </m:sSub>
                    <m:r>
                      <a:rPr lang="en-US" sz="2400" i="1">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o(</a:t>
                </a:r>
                <a:r>
                  <a:rPr lang="en-US" sz="2400" i="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i="1"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i="1"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function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f</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is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poly-logarithmically bounded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if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i="1"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k</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for some constant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k</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p>
              <a:p>
                <a:pPr marL="914400" indent="-461963">
                  <a:lnSpc>
                    <a:spcPct val="150000"/>
                  </a:lnSpc>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It has poly-logarithmic order.</a:t>
                </a:r>
              </a:p>
              <a:p>
                <a:pPr>
                  <a:lnSpc>
                    <a:spcPct val="150000"/>
                  </a:lnSpc>
                </a:pPr>
                <a:endParaRPr lang="en-US" sz="22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5579" y="1794719"/>
                <a:ext cx="9488179" cy="4743286"/>
              </a:xfrm>
              <a:prstGeom prst="rect">
                <a:avLst/>
              </a:prstGeom>
              <a:blipFill>
                <a:blip r:embed="rId2"/>
                <a:stretch>
                  <a:fillRect l="-900"/>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949FBE2-7D40-4410-8931-21F744861D72}"/>
              </a:ext>
            </a:extLst>
          </p:cNvPr>
          <p:cNvSpPr/>
          <p:nvPr/>
        </p:nvSpPr>
        <p:spPr>
          <a:xfrm>
            <a:off x="911184" y="1923275"/>
            <a:ext cx="526847" cy="35881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920D45F-ACE3-44D6-8BC3-CC714AD8A97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92870">
            <a:off x="918241" y="1923274"/>
            <a:ext cx="592505" cy="35881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a_{k}\log ^{k}(n)+\cdots +a_{1}\log(n)+a_{0}.\,">
            <a:extLst>
              <a:ext uri="{FF2B5EF4-FFF2-40B4-BE49-F238E27FC236}">
                <a16:creationId xmlns:a16="http://schemas.microsoft.com/office/drawing/2014/main" id="{B6463FDE-8F69-4B7E-9E9E-BF46AEF03587}"/>
              </a:ext>
            </a:extLst>
          </p:cNvPr>
          <p:cNvSpPr>
            <a:spLocks noChangeAspect="1" noChangeArrowheads="1"/>
          </p:cNvSpPr>
          <p:nvPr/>
        </p:nvSpPr>
        <p:spPr bwMode="auto">
          <a:xfrm>
            <a:off x="123825"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4748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6650" y="1099572"/>
            <a:ext cx="9740348" cy="4926990"/>
          </a:xfrm>
          <a:prstGeom prst="rect">
            <a:avLst/>
          </a:prstGeom>
        </p:spPr>
        <p:txBody>
          <a:bodyPr wrap="square">
            <a:spAutoFit/>
          </a:bodyPr>
          <a:lstStyle/>
          <a:p>
            <a:pPr>
              <a:lnSpc>
                <a:spcPct val="107000"/>
              </a:lnSpc>
              <a:spcAft>
                <a:spcPts val="800"/>
              </a:spcAft>
            </a:pPr>
            <a:r>
              <a:rPr lang="en-US" sz="2400" dirty="0">
                <a:solidFill>
                  <a:srgbClr val="0000FF"/>
                </a:solidFill>
                <a:ea typeface="Calibri" panose="020F0502020204030204" pitchFamily="34" charset="0"/>
                <a:cs typeface="Times New Roman" panose="02020603050405020304" pitchFamily="18" charset="0"/>
              </a:rPr>
              <a:t>Using Limits for Comparing Orders of Growth </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much more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convenient method for comparing the orders of growth of two specific functions</a:t>
            </a:r>
            <a:r>
              <a:rPr lang="en-US" sz="2200" dirty="0">
                <a:latin typeface="Times New Roman" panose="02020603050405020304" pitchFamily="18" charset="0"/>
                <a:ea typeface="Calibri" panose="020F0502020204030204" pitchFamily="34" charset="0"/>
                <a:cs typeface="Times New Roman" panose="02020603050405020304" pitchFamily="18" charset="0"/>
              </a:rPr>
              <a:t> is based on computing the limit of the ratio of two functions in question.</a:t>
            </a:r>
          </a:p>
          <a:p>
            <a:pPr>
              <a:lnSpc>
                <a:spcPct val="107000"/>
              </a:lnSpc>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Three principal cases may arise:</a:t>
            </a:r>
          </a:p>
          <a:p>
            <a:r>
              <a:rPr lang="en-US" sz="24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f(n)          0	implies that f(n) has a smaller order of growth than g(n)</a:t>
            </a:r>
          </a:p>
          <a:p>
            <a:r>
              <a:rPr lang="en-US" sz="2200" dirty="0" err="1">
                <a:latin typeface="Times New Roman" panose="02020603050405020304" pitchFamily="18" charset="0"/>
                <a:cs typeface="Times New Roman" panose="02020603050405020304" pitchFamily="18" charset="0"/>
              </a:rPr>
              <a:t>lim</a:t>
            </a:r>
            <a:r>
              <a:rPr lang="en-US" sz="2200" dirty="0">
                <a:latin typeface="Times New Roman" panose="02020603050405020304" pitchFamily="18" charset="0"/>
                <a:cs typeface="Times New Roman" panose="02020603050405020304" pitchFamily="18" charset="0"/>
              </a:rPr>
              <a:t>       ----  =      c &gt; 0 	implies that f(n) has the same order of growth as g(n)</a:t>
            </a:r>
          </a:p>
          <a:p>
            <a:r>
              <a:rPr lang="en-US" sz="2200" dirty="0">
                <a:latin typeface="Times New Roman" panose="02020603050405020304" pitchFamily="18" charset="0"/>
                <a:cs typeface="Times New Roman" panose="02020603050405020304" pitchFamily="18" charset="0"/>
              </a:rPr>
              <a:t>n → ∞ g(n)	  ∞	implies that f(n) has a larger order of growth than g(n).</a:t>
            </a:r>
          </a:p>
          <a:p>
            <a:r>
              <a:rPr lang="en-US" sz="2200" dirty="0">
                <a:latin typeface="Times New Roman" panose="02020603050405020304" pitchFamily="18" charset="0"/>
                <a:cs typeface="Times New Roman" panose="02020603050405020304" pitchFamily="18" charset="0"/>
              </a:rPr>
              <a:t>			</a:t>
            </a:r>
            <a:endParaRPr lang="en-US" sz="2200" dirty="0">
              <a:solidFill>
                <a:srgbClr val="0033CC"/>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Note that</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first two cases mean that f(n) ε O(g(n)).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second case means that f(n) ε Ɵ(g(n))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 last two mean that f(n) ε Ω(g(n)).</a:t>
            </a:r>
          </a:p>
        </p:txBody>
      </p:sp>
      <p:sp>
        <p:nvSpPr>
          <p:cNvPr id="3" name="Left Brace 2"/>
          <p:cNvSpPr/>
          <p:nvPr/>
        </p:nvSpPr>
        <p:spPr>
          <a:xfrm>
            <a:off x="3307744" y="3371353"/>
            <a:ext cx="125232" cy="8348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ABA307D2-FFF9-464A-99B4-7D02612AB256}"/>
              </a:ext>
            </a:extLst>
          </p:cNvPr>
          <p:cNvSpPr/>
          <p:nvPr/>
        </p:nvSpPr>
        <p:spPr>
          <a:xfrm>
            <a:off x="558216" y="328828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solidFill>
                  <a:srgbClr val="FF0000"/>
                </a:solidFill>
              </a:rPr>
              <a:t>R</a:t>
            </a:r>
            <a:endParaRPr lang="en-US" dirty="0">
              <a:solidFill>
                <a:srgbClr val="FF0000"/>
              </a:solidFill>
            </a:endParaRPr>
          </a:p>
        </p:txBody>
      </p:sp>
    </p:spTree>
    <p:extLst>
      <p:ext uri="{BB962C8B-B14F-4D97-AF65-F5344CB8AC3E}">
        <p14:creationId xmlns:p14="http://schemas.microsoft.com/office/powerpoint/2010/main" val="310633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8147" y="2439539"/>
            <a:ext cx="9946106" cy="2990714"/>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45921" y="750571"/>
            <a:ext cx="8752114" cy="5909310"/>
          </a:xfrm>
          <a:prstGeom prst="rect">
            <a:avLst/>
          </a:prstGeom>
        </p:spPr>
        <p:txBody>
          <a:bodyPr wrap="square">
            <a:spAutoFit/>
          </a:bodyPr>
          <a:lstStyle/>
          <a:p>
            <a:pPr>
              <a:spcAft>
                <a:spcPts val="600"/>
              </a:spcAft>
            </a:pPr>
            <a:r>
              <a:rPr lang="en-US" sz="3200" dirty="0">
                <a:cs typeface="Times New Roman" panose="02020603050405020304" pitchFamily="18" charset="0"/>
              </a:rPr>
              <a:t>The </a:t>
            </a:r>
            <a:r>
              <a:rPr lang="en-US" sz="3200" dirty="0">
                <a:solidFill>
                  <a:srgbClr val="0000FF"/>
                </a:solidFill>
                <a:cs typeface="Times New Roman" panose="02020603050405020304" pitchFamily="18" charset="0"/>
              </a:rPr>
              <a:t>P class problem</a:t>
            </a:r>
            <a:r>
              <a:rPr lang="en-US" sz="3200" dirty="0">
                <a:cs typeface="Times New Roman" panose="02020603050405020304" pitchFamily="18" charset="0"/>
              </a:rPr>
              <a:t>: </a:t>
            </a: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i="1" dirty="0">
                <a:solidFill>
                  <a:srgbClr val="0000FF"/>
                </a:solidFill>
                <a:latin typeface="Times New Roman" panose="02020603050405020304" pitchFamily="18" charset="0"/>
                <a:cs typeface="Times New Roman" panose="02020603050405020304" pitchFamily="18" charset="0"/>
              </a:rPr>
              <a:t>complexity class P </a:t>
            </a:r>
            <a:r>
              <a:rPr lang="en-US" sz="2400" dirty="0">
                <a:latin typeface="Times New Roman" panose="02020603050405020304" pitchFamily="18" charset="0"/>
                <a:cs typeface="Times New Roman" panose="02020603050405020304" pitchFamily="18" charset="0"/>
              </a:rPr>
              <a:t>consists of problems that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problem can be  solved in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O(</a:t>
            </a:r>
            <a:r>
              <a:rPr lang="en-US" sz="2400" dirty="0" err="1">
                <a:latin typeface="Times New Roman" panose="02020603050405020304" pitchFamily="18" charset="0"/>
                <a:cs typeface="Times New Roman" panose="02020603050405020304" pitchFamily="18" charset="0"/>
              </a:rPr>
              <a:t>n</a:t>
            </a:r>
            <a:r>
              <a:rPr lang="en-US" sz="2400" baseline="30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for some constant k, where n is the input’s size to the problem.</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problem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in the</a:t>
            </a:r>
            <a:r>
              <a:rPr lang="en-US" sz="2400" dirty="0">
                <a:solidFill>
                  <a:srgbClr val="0000FF"/>
                </a:solidFill>
                <a:latin typeface="Times New Roman" panose="02020603050405020304" pitchFamily="18" charset="0"/>
                <a:cs typeface="Times New Roman" panose="02020603050405020304" pitchFamily="18" charset="0"/>
              </a:rPr>
              <a:t> complexity class P </a:t>
            </a: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it is a decision</a:t>
            </a:r>
            <a:r>
              <a:rPr lang="en-US" sz="2400" dirty="0">
                <a:solidFill>
                  <a:srgbClr val="0000FF"/>
                </a:solidFill>
                <a:latin typeface="Times New Roman" panose="02020603050405020304" pitchFamily="18" charset="0"/>
                <a:cs typeface="Times New Roman" panose="02020603050405020304" pitchFamily="18" charset="0"/>
              </a:rPr>
              <a:t> problem </a:t>
            </a:r>
            <a:r>
              <a:rPr lang="en-US" sz="2400" dirty="0">
                <a:latin typeface="Times New Roman" panose="02020603050405020304" pitchFamily="18" charset="0"/>
                <a:cs typeface="Times New Roman" panose="02020603050405020304" pitchFamily="18" charset="0"/>
              </a:rPr>
              <a:t>and there exists an algorithm that solves </a:t>
            </a:r>
            <a:r>
              <a:rPr lang="en-US" sz="2400" dirty="0">
                <a:solidFill>
                  <a:srgbClr val="0000FF"/>
                </a:solidFill>
                <a:latin typeface="Times New Roman" panose="02020603050405020304" pitchFamily="18" charset="0"/>
                <a:cs typeface="Times New Roman" panose="02020603050405020304" pitchFamily="18" charset="0"/>
              </a:rPr>
              <a:t>any instance of input size </a:t>
            </a:r>
            <a:r>
              <a:rPr lang="en-US" sz="2400" dirty="0">
                <a:latin typeface="Times New Roman" panose="02020603050405020304" pitchFamily="18" charset="0"/>
                <a:cs typeface="Times New Roman" panose="02020603050405020304" pitchFamily="18" charset="0"/>
              </a:rPr>
              <a:t>n in time </a:t>
            </a:r>
            <a:r>
              <a:rPr lang="en-US" sz="2400" dirty="0">
                <a:solidFill>
                  <a:srgbClr val="0000FF"/>
                </a:solidFill>
                <a:latin typeface="Times New Roman" panose="02020603050405020304" pitchFamily="18" charset="0"/>
                <a:cs typeface="Times New Roman" panose="02020603050405020304" pitchFamily="18" charset="0"/>
              </a:rPr>
              <a:t>O(</a:t>
            </a:r>
            <a:r>
              <a:rPr lang="en-US" sz="2400" dirty="0" err="1">
                <a:solidFill>
                  <a:srgbClr val="0000FF"/>
                </a:solidFill>
                <a:latin typeface="Times New Roman" panose="02020603050405020304" pitchFamily="18" charset="0"/>
                <a:cs typeface="Times New Roman" panose="02020603050405020304" pitchFamily="18" charset="0"/>
              </a:rPr>
              <a:t>n</a:t>
            </a:r>
            <a:r>
              <a:rPr lang="en-US" sz="2400" baseline="30000" dirty="0" err="1">
                <a:solidFill>
                  <a:srgbClr val="0000FF"/>
                </a:solidFill>
                <a:latin typeface="Times New Roman" panose="02020603050405020304" pitchFamily="18" charset="0"/>
                <a:cs typeface="Times New Roman" panose="02020603050405020304" pitchFamily="18" charset="0"/>
              </a:rPr>
              <a:t>k</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some integer  k.</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Equivalently, </a:t>
            </a:r>
            <a:r>
              <a:rPr lang="en-US" sz="2400" dirty="0">
                <a:solidFill>
                  <a:srgbClr val="0000FF"/>
                </a:solidFill>
                <a:latin typeface="Times New Roman" panose="02020603050405020304" pitchFamily="18" charset="0"/>
                <a:cs typeface="Times New Roman" panose="02020603050405020304" pitchFamily="18" charset="0"/>
              </a:rPr>
              <a:t>the complexity class P </a:t>
            </a:r>
            <a:r>
              <a:rPr lang="en-US" sz="2400" dirty="0">
                <a:latin typeface="Times New Roman" panose="02020603050405020304" pitchFamily="18" charset="0"/>
                <a:cs typeface="Times New Roman" panose="02020603050405020304" pitchFamily="18" charset="0"/>
              </a:rPr>
              <a:t>contains all </a:t>
            </a:r>
            <a:r>
              <a:rPr lang="en-US" sz="2400" dirty="0">
                <a:solidFill>
                  <a:srgbClr val="0000FF"/>
                </a:solidFill>
                <a:latin typeface="Times New Roman" panose="02020603050405020304" pitchFamily="18" charset="0"/>
                <a:cs typeface="Times New Roman" panose="02020603050405020304" pitchFamily="18" charset="0"/>
              </a:rPr>
              <a:t>decision problems </a:t>
            </a:r>
            <a:r>
              <a:rPr lang="en-US" sz="2400" dirty="0">
                <a:latin typeface="Times New Roman" panose="02020603050405020304" pitchFamily="18" charset="0"/>
                <a:cs typeface="Times New Roman" panose="02020603050405020304" pitchFamily="18" charset="0"/>
              </a:rPr>
              <a:t>that can be solved by a </a:t>
            </a:r>
            <a:r>
              <a:rPr lang="en-US" sz="2400" dirty="0">
                <a:solidFill>
                  <a:srgbClr val="0000FF"/>
                </a:solidFill>
                <a:latin typeface="Times New Roman" panose="02020603050405020304" pitchFamily="18" charset="0"/>
                <a:cs typeface="Times New Roman" panose="02020603050405020304" pitchFamily="18" charset="0"/>
              </a:rPr>
              <a:t>deterministic Turing machine </a:t>
            </a:r>
            <a:r>
              <a:rPr lang="en-US" sz="2400" dirty="0">
                <a:latin typeface="Times New Roman" panose="02020603050405020304" pitchFamily="18" charset="0"/>
                <a:cs typeface="Times New Roman" panose="02020603050405020304" pitchFamily="18" charset="0"/>
              </a:rPr>
              <a:t>using a polynomial amount of computation time, or </a:t>
            </a:r>
            <a:r>
              <a:rPr lang="en-US" sz="2400" dirty="0">
                <a:solidFill>
                  <a:srgbClr val="0000FF"/>
                </a:solidFill>
                <a:latin typeface="Times New Roman" panose="02020603050405020304" pitchFamily="18" charset="0"/>
                <a:cs typeface="Times New Roman" panose="02020603050405020304" pitchFamily="18" charset="0"/>
              </a:rPr>
              <a:t>polynomial time</a:t>
            </a:r>
            <a:r>
              <a:rPr lang="en-US" sz="24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is known to contain many natural problems, including the decision versions of linear programming, computing GCD, and finding a maximum matching. </a:t>
            </a:r>
          </a:p>
        </p:txBody>
      </p:sp>
    </p:spTree>
    <p:extLst>
      <p:ext uri="{BB962C8B-B14F-4D97-AF65-F5344CB8AC3E}">
        <p14:creationId xmlns:p14="http://schemas.microsoft.com/office/powerpoint/2010/main" val="326294823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50606" y="5129788"/>
            <a:ext cx="9090787" cy="1571863"/>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80376" y="550425"/>
                <a:ext cx="8517279" cy="6083653"/>
              </a:xfrm>
              <a:prstGeom prst="rect">
                <a:avLst/>
              </a:prstGeom>
            </p:spPr>
            <p:txBody>
              <a:bodyPr wrap="square">
                <a:spAutoFit/>
              </a:bodyPr>
              <a:lstStyle/>
              <a:p>
                <a:r>
                  <a:rPr lang="en-US" sz="2400" dirty="0">
                    <a:solidFill>
                      <a:srgbClr val="0000FF"/>
                    </a:solidFill>
                    <a:ea typeface="Calibri" panose="020F0502020204030204" pitchFamily="34" charset="0"/>
                    <a:cs typeface="Times New Roman" panose="02020603050405020304" pitchFamily="18" charset="0"/>
                  </a:rPr>
                  <a:t>Relate the growth of polynomials and polylogarithms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by </a:t>
                </a: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substituting log</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for  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a  in the following equation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lim</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sup>
                        </m:sSup>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0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yielding (using    </a:t>
                </a:r>
                <a14:m>
                  <m:oMath xmlns:m="http://schemas.openxmlformats.org/officeDocument/2006/math">
                    <m:sSup>
                      <m:sSup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𝑎</m:t>
                        </m:r>
                      </m:e>
                      <m:sup>
                        <m:func>
                          <m:func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𝑐</m:t>
                            </m:r>
                          </m:e>
                        </m:func>
                      </m:sup>
                    </m:sSup>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𝑐</m:t>
                        </m:r>
                      </m:e>
                      <m:sup>
                        <m:func>
                          <m:func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b>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𝑏</m:t>
                                </m:r>
                              </m:sub>
                            </m:sSub>
                          </m:fName>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𝑎</m:t>
                            </m:r>
                          </m:e>
                        </m:func>
                      </m:sup>
                    </m:sSup>
                  </m:oMath>
                </a14:m>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lim</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𝑙𝑜𝑔</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𝑙𝑜𝑔𝑛</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where log n is </a:t>
                </a:r>
                <a14:m>
                  <m:oMath xmlns:m="http://schemas.openxmlformats.org/officeDocument/2006/math">
                    <m:sSub>
                      <m:sSubPr>
                        <m:ctrlPr>
                          <a:rPr lang="en-US" sz="2200" i="1" smtClean="0">
                            <a:effectLst/>
                            <a:latin typeface="Cambria Math" panose="02040503050406030204" pitchFamily="18" charset="0"/>
                            <a:cs typeface="Times New Roman" panose="02020603050405020304" pitchFamily="18" charset="0"/>
                          </a:rPr>
                        </m:ctrlPr>
                      </m:sSubPr>
                      <m:e>
                        <m:r>
                          <a:rPr lang="en-US" sz="2200" b="0" i="1" smtClean="0">
                            <a:effectLst/>
                            <a:latin typeface="Cambria Math" panose="02040503050406030204" pitchFamily="18" charset="0"/>
                            <a:cs typeface="Times New Roman" panose="02020603050405020304" pitchFamily="18" charset="0"/>
                          </a:rPr>
                          <m:t>𝑙𝑜𝑔</m:t>
                        </m:r>
                      </m:e>
                      <m:sub>
                        <m:r>
                          <a:rPr lang="en-US" sz="2200" b="0" i="1" smtClean="0">
                            <a:effectLst/>
                            <a:latin typeface="Cambria Math" panose="02040503050406030204" pitchFamily="18" charset="0"/>
                            <a:cs typeface="Times New Roman" panose="02020603050405020304" pitchFamily="18" charset="0"/>
                          </a:rPr>
                          <m:t>2</m:t>
                        </m:r>
                      </m:sub>
                    </m:sSub>
                    <m:r>
                      <a:rPr lang="en-US" sz="2200" b="0" i="1" smtClean="0">
                        <a:effectLst/>
                        <a:latin typeface="Cambria Math" panose="02040503050406030204" pitchFamily="18" charset="0"/>
                        <a:cs typeface="Times New Roman" panose="02020603050405020304" pitchFamily="18" charset="0"/>
                      </a:rPr>
                      <m:t>𝑛</m:t>
                    </m:r>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lim</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𝑙𝑜𝑔</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e>
                              <m:sup>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m:t>
                                    </m:r>
                                    <m:r>
                                      <m:rPr>
                                        <m:sty m:val="p"/>
                                      </m:rPr>
                                      <a:rPr lang="en-US" sz="2200" b="0" i="0" smtClean="0">
                                        <a:effectLst/>
                                        <a:latin typeface="Cambria Math" panose="02040503050406030204" pitchFamily="18" charset="0"/>
                                        <a:ea typeface="Calibri" panose="020F0502020204030204" pitchFamily="34" charset="0"/>
                                        <a:cs typeface="Times New Roman" panose="02020603050405020304" pitchFamily="18" charset="0"/>
                                      </a:rPr>
                                      <m:t>o</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𝑔</m:t>
                                    </m:r>
                                  </m:fName>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e>
                                </m:func>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sup>
                        </m:sSup>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lim</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𝑙𝑜𝑔</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𝑛</m:t>
                        </m:r>
                      </m:num>
                      <m:den>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2 </m:t>
                                </m:r>
                              </m:sup>
                            </m:sSup>
                            <m:r>
                              <a:rPr lang="en-US" sz="2200" b="0" i="1" smtClean="0">
                                <a:solidFill>
                                  <a:srgbClr val="C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sup>
                        </m:sSup>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lim</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𝑙𝑜𝑔</m:t>
                            </m:r>
                          </m:e>
                          <m:sup>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p>
                        </m:sSup>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num>
                      <m:den>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p>
                        </m:sSup>
                        <m:r>
                          <a:rPr lang="en-US" sz="22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p>
              <a:p>
                <a:r>
                  <a:rPr lang="en-US" sz="12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From this limit, we conclude that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 o(</a:t>
                </a:r>
                <a:r>
                  <a:rPr lang="en-US" sz="22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for any constant a &gt; 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Thus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any positive polynomial function,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grows faster than any polylogarithmic function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b</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80376" y="550425"/>
                <a:ext cx="8517279" cy="6083653"/>
              </a:xfrm>
              <a:prstGeom prst="rect">
                <a:avLst/>
              </a:prstGeom>
              <a:blipFill>
                <a:blip r:embed="rId2"/>
                <a:stretch>
                  <a:fillRect l="-1145" t="-802" b="-140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8248D526-787B-493A-8CF9-4CAAD5A4D7B0}"/>
              </a:ext>
            </a:extLst>
          </p:cNvPr>
          <p:cNvSpPr/>
          <p:nvPr/>
        </p:nvSpPr>
        <p:spPr>
          <a:xfrm>
            <a:off x="2324834" y="1571863"/>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34FE245-92DB-4D27-80C2-0358B39D85C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10238">
            <a:off x="2324834" y="1571861"/>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416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2F88D91E-E0B7-418E-9340-EE4B8B147862}"/>
              </a:ext>
            </a:extLst>
          </p:cNvPr>
          <p:cNvSpPr txBox="1"/>
          <p:nvPr/>
        </p:nvSpPr>
        <p:spPr>
          <a:xfrm>
            <a:off x="1485069" y="1403383"/>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20024" y="452782"/>
            <a:ext cx="9151951" cy="6074355"/>
          </a:xfrm>
          <a:prstGeom prst="rect">
            <a:avLst/>
          </a:prstGeom>
        </p:spPr>
        <p:txBody>
          <a:bodyPr wrap="square">
            <a:spAutoFit/>
          </a:bodyPr>
          <a:lstStyle/>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Functional iteration </a:t>
            </a:r>
            <a:endParaRPr lang="en-US" sz="2600" dirty="0">
              <a:ea typeface="Calibri" panose="020F0502020204030204" pitchFamily="34" charset="0"/>
              <a:cs typeface="Times New Roman" panose="02020603050405020304" pitchFamily="18" charset="0"/>
            </a:endParaRPr>
          </a:p>
          <a:p>
            <a:pPr>
              <a:lnSpc>
                <a:spcPct val="107000"/>
              </a:lnSpc>
              <a:spcAft>
                <a:spcPts val="800"/>
              </a:spcAft>
              <a:tabLst>
                <a:tab pos="781050" algn="l"/>
              </a:tabLs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f(n) be a function over the real. For non-negative integers </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we recursively define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tabLst>
                <a:tab pos="781050" algn="l"/>
              </a:tabLs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tabLst>
                <a:tab pos="781050" algn="l"/>
              </a:tabLs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18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 ( f</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f(n) = 2n,  then  f</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(n) = n,	 by definition of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(n) = n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 = f(f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(n)) = f(n) = 2n, letting n =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(n)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 = f(f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 = f(</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2n</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2n</a:t>
            </a:r>
            <a:r>
              <a:rPr lang="en-US" sz="2400" dirty="0">
                <a:latin typeface="Times New Roman" panose="02020603050405020304" pitchFamily="18" charset="0"/>
                <a:ea typeface="Calibri" panose="020F0502020204030204" pitchFamily="34" charset="0"/>
                <a:cs typeface="Times New Roman" panose="02020603050405020304" pitchFamily="18" charset="0"/>
              </a:rPr>
              <a:t>) =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(n) = f(f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 = f(f(f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(n))) = f(f(2n))= f(2(2n)) =  2 (2(2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n,   letting n = f</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(n) = 2(2n)</a:t>
            </a: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f(f</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f(2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2(2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42"/>
          <p:cNvSpPr>
            <a:spLocks/>
          </p:cNvSpPr>
          <p:nvPr/>
        </p:nvSpPr>
        <p:spPr bwMode="auto">
          <a:xfrm>
            <a:off x="3587932" y="1597672"/>
            <a:ext cx="121920" cy="870855"/>
          </a:xfrm>
          <a:prstGeom prst="leftBrace">
            <a:avLst>
              <a:gd name="adj1" fmla="val 5361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Thought Bubble: Cloud 5">
            <a:extLst>
              <a:ext uri="{FF2B5EF4-FFF2-40B4-BE49-F238E27FC236}">
                <a16:creationId xmlns:a16="http://schemas.microsoft.com/office/drawing/2014/main" id="{25D7246A-680D-4CF1-9AA0-72585B3BFDEA}"/>
              </a:ext>
            </a:extLst>
          </p:cNvPr>
          <p:cNvSpPr/>
          <p:nvPr/>
        </p:nvSpPr>
        <p:spPr>
          <a:xfrm>
            <a:off x="563067" y="2359899"/>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8B6155AB-8FAC-4C37-9740-F8F86945E9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9873">
            <a:off x="563067" y="2359898"/>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13820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2F88D91E-E0B7-418E-9340-EE4B8B147862}"/>
              </a:ext>
            </a:extLst>
          </p:cNvPr>
          <p:cNvSpPr txBox="1"/>
          <p:nvPr/>
        </p:nvSpPr>
        <p:spPr>
          <a:xfrm>
            <a:off x="1469637" y="602771"/>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1974328" y="1039240"/>
            <a:ext cx="8345329" cy="5047536"/>
          </a:xfrm>
          <a:prstGeom prst="rect">
            <a:avLst/>
          </a:prstGeom>
        </p:spPr>
        <p:txBody>
          <a:bodyPr wrap="square">
            <a:spAutoFit/>
          </a:bodyPr>
          <a:lstStyle/>
          <a:p>
            <a:r>
              <a:rPr lang="en-US" sz="2400" dirty="0">
                <a:solidFill>
                  <a:srgbClr val="0000FF"/>
                </a:solidFill>
                <a:ea typeface="Calibri" panose="020F0502020204030204" pitchFamily="34" charset="0"/>
                <a:cs typeface="Times New Roman" panose="02020603050405020304" pitchFamily="18" charset="0"/>
              </a:rPr>
              <a:t>The iterated logarithm function,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log*n</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Be sure to distinguish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indent="457200"/>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the logarithm function applied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times in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succession, starting with argument n). </a:t>
            </a:r>
          </a:p>
          <a:p>
            <a:pPr indent="457200"/>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i.e., log(log( … log(log n)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from</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latin typeface="Times New Roman" panose="02020603050405020304" pitchFamily="18" charset="0"/>
                <a:ea typeface="Calibri" panose="020F0502020204030204" pitchFamily="34" charset="0"/>
                <a:cs typeface="Times New Roman" panose="02020603050405020304" pitchFamily="18" charset="0"/>
              </a:rPr>
              <a:t>	(the logarithm of n raised to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th</a:t>
            </a:r>
            <a:r>
              <a:rPr lang="en-US" sz="2400" dirty="0">
                <a:latin typeface="Times New Roman" panose="02020603050405020304" pitchFamily="18" charset="0"/>
                <a:ea typeface="Calibri" panose="020F0502020204030204" pitchFamily="34" charset="0"/>
                <a:cs typeface="Times New Roman" panose="02020603050405020304" pitchFamily="18" charset="0"/>
              </a:rPr>
              <a:t> power).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i.e.,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 n) (log n) …. (log n), </a:t>
            </a:r>
            <a:r>
              <a:rPr lang="en-US" sz="2400" dirty="0">
                <a:latin typeface="Times New Roman" panose="02020603050405020304" pitchFamily="18" charset="0"/>
                <a:ea typeface="Calibri" panose="020F0502020204030204" pitchFamily="34" charset="0"/>
                <a:cs typeface="Times New Roman" panose="02020603050405020304" pitchFamily="18" charset="0"/>
              </a:rPr>
              <a:t>multiplying log n 		for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times.)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74495758-F37E-4A4D-B4CC-6C773992607A}"/>
              </a:ext>
            </a:extLst>
          </p:cNvPr>
          <p:cNvSpPr/>
          <p:nvPr/>
        </p:nvSpPr>
        <p:spPr>
          <a:xfrm>
            <a:off x="588397" y="2458554"/>
            <a:ext cx="554970" cy="38624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45EE2FA1-8518-49EA-A64B-3AA5E79AA4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01098">
            <a:off x="596945" y="2472039"/>
            <a:ext cx="511466" cy="403583"/>
          </a:xfrm>
          <a:prstGeom prst="rect">
            <a:avLst/>
          </a:prstGeom>
          <a:noFill/>
          <a:extLst>
            <a:ext uri="{909E8E84-426E-40DD-AFC4-6F175D3DCCD1}">
              <a14:hiddenFill xmlns:a14="http://schemas.microsoft.com/office/drawing/2010/main">
                <a:solidFill>
                  <a:srgbClr val="FFFFFF"/>
                </a:solidFill>
              </a14:hiddenFill>
            </a:ext>
          </a:extLst>
        </p:spPr>
      </p:pic>
      <p:sp>
        <p:nvSpPr>
          <p:cNvPr id="2" name="Left Brace 1">
            <a:extLst>
              <a:ext uri="{FF2B5EF4-FFF2-40B4-BE49-F238E27FC236}">
                <a16:creationId xmlns:a16="http://schemas.microsoft.com/office/drawing/2014/main" id="{45C2D094-224A-4F37-9384-DC16AD6D3D33}"/>
              </a:ext>
            </a:extLst>
          </p:cNvPr>
          <p:cNvSpPr/>
          <p:nvPr/>
        </p:nvSpPr>
        <p:spPr>
          <a:xfrm rot="16200000">
            <a:off x="5508101" y="2704030"/>
            <a:ext cx="253751" cy="2168434"/>
          </a:xfrm>
          <a:prstGeom prst="leftBrace">
            <a:avLst>
              <a:gd name="adj1" fmla="val 8333"/>
              <a:gd name="adj2" fmla="val 512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63765BA-01C9-4C3B-9379-26C8FC58B014}"/>
              </a:ext>
            </a:extLst>
          </p:cNvPr>
          <p:cNvSpPr/>
          <p:nvPr/>
        </p:nvSpPr>
        <p:spPr>
          <a:xfrm>
            <a:off x="5634976" y="3789823"/>
            <a:ext cx="922047" cy="369332"/>
          </a:xfrm>
          <a:prstGeom prst="rect">
            <a:avLst/>
          </a:prstGeom>
        </p:spPr>
        <p:txBody>
          <a:bodyPr wrap="none">
            <a:spAutoFit/>
          </a:bodyPr>
          <a:lstStyle/>
          <a:p>
            <a:r>
              <a:rPr lang="en-US"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times </a:t>
            </a:r>
            <a:endParaRPr lang="en-US" dirty="0"/>
          </a:p>
        </p:txBody>
      </p:sp>
    </p:spTree>
    <p:extLst>
      <p:ext uri="{BB962C8B-B14F-4D97-AF65-F5344CB8AC3E}">
        <p14:creationId xmlns:p14="http://schemas.microsoft.com/office/powerpoint/2010/main" val="26943387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
            <a:extLst>
              <a:ext uri="{FF2B5EF4-FFF2-40B4-BE49-F238E27FC236}">
                <a16:creationId xmlns:a16="http://schemas.microsoft.com/office/drawing/2014/main" id="{2F88D91E-E0B7-418E-9340-EE4B8B147862}"/>
              </a:ext>
            </a:extLst>
          </p:cNvPr>
          <p:cNvSpPr txBox="1"/>
          <p:nvPr/>
        </p:nvSpPr>
        <p:spPr>
          <a:xfrm>
            <a:off x="1335166" y="1257355"/>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1611086" y="714103"/>
            <a:ext cx="8962461" cy="5285444"/>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The iterated logarithm function,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log*n</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endParaRPr lang="en-US" sz="2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n</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be defined as successive </a:t>
            </a:r>
            <a:r>
              <a:rPr lang="en-US" sz="2400" i="1"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time applications of log (n), with f(n) = log n; i.e., log(… log(log(n))…).</a:t>
            </a:r>
          </a:p>
          <a:p>
            <a:pPr>
              <a:spcAft>
                <a:spcPts val="1200"/>
              </a:spcAft>
            </a:pP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Because the logarithm of a non-positive number is undefined,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is defined only if  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&gt;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iterated algorithm, log*n (read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log star of n</a:t>
            </a:r>
            <a:r>
              <a:rPr lang="en-US" sz="2400" dirty="0">
                <a:latin typeface="Times New Roman" panose="02020603050405020304" pitchFamily="18" charset="0"/>
                <a:ea typeface="Calibri" panose="020F0502020204030204" pitchFamily="34" charset="0"/>
                <a:cs typeface="Times New Roman" panose="02020603050405020304" pitchFamily="18" charset="0"/>
              </a:rPr>
              <a:t>), is defined as: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log*n = min{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 |  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i.e., minimum number of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iterations such that number of application log stops when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8637B7B-9A63-4325-A9CE-D5D4FD5DBEC7}"/>
              </a:ext>
            </a:extLst>
          </p:cNvPr>
          <p:cNvSpPr/>
          <p:nvPr/>
        </p:nvSpPr>
        <p:spPr>
          <a:xfrm>
            <a:off x="689997" y="2957318"/>
            <a:ext cx="492444"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B5C2268-BB4A-4609-B4B9-66799A52104C}"/>
              </a:ext>
            </a:extLst>
          </p:cNvPr>
          <p:cNvSpPr txBox="1"/>
          <p:nvPr/>
        </p:nvSpPr>
        <p:spPr>
          <a:xfrm>
            <a:off x="7889967" y="3356825"/>
            <a:ext cx="2351314" cy="369332"/>
          </a:xfrm>
          <a:prstGeom prst="rect">
            <a:avLst/>
          </a:prstGeom>
          <a:noFill/>
          <a:ln>
            <a:solidFill>
              <a:schemeClr val="accent1"/>
            </a:solidFill>
          </a:ln>
        </p:spPr>
        <p:txBody>
          <a:bodyPr wrap="square" rtlCol="0">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a:t>
            </a:r>
            <a:r>
              <a:rPr lang="en-US"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 log(log</a:t>
            </a:r>
            <a:r>
              <a:rPr lang="en-US"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(i-1)</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endParaRPr lang="en-US" dirty="0"/>
          </a:p>
        </p:txBody>
      </p:sp>
      <p:pic>
        <p:nvPicPr>
          <p:cNvPr id="6" name="Picture 5" descr="Image result for smiley face images">
            <a:extLst>
              <a:ext uri="{FF2B5EF4-FFF2-40B4-BE49-F238E27FC236}">
                <a16:creationId xmlns:a16="http://schemas.microsoft.com/office/drawing/2014/main" id="{B011C796-89FF-421A-A36F-AEBE0FEE4DD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7411">
            <a:off x="568530" y="2957318"/>
            <a:ext cx="581002" cy="39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05682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401683" y="2962440"/>
            <a:ext cx="9257352" cy="1618525"/>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2107475" y="940525"/>
            <a:ext cx="8682842" cy="5644351"/>
          </a:xfrm>
          <a:prstGeom prst="rect">
            <a:avLst/>
          </a:prstGeom>
        </p:spPr>
        <p:txBody>
          <a:bodyPr wrap="square">
            <a:spAutoFit/>
          </a:bodyPr>
          <a:lstStyle/>
          <a:p>
            <a:r>
              <a:rPr lang="en-US" sz="2600" dirty="0">
                <a:solidFill>
                  <a:srgbClr val="0000FF"/>
                </a:solidFill>
                <a:ea typeface="Calibri" panose="020F0502020204030204" pitchFamily="34" charset="0"/>
                <a:cs typeface="Times New Roman" panose="02020603050405020304" pitchFamily="18" charset="0"/>
              </a:rPr>
              <a:t>The iterated logarithm function,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log*n</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The iterated logarithm function is defined as</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log*n = min{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0 |  log</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n  ≤  1}.   </a:t>
            </a: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i.e., minimum number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iterations such that number of application log stops when it is less than or equal to 1. </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The iterated logarithm is a very slowly growing function.</a:t>
            </a:r>
          </a:p>
          <a:p>
            <a:r>
              <a:rPr lang="en-US" sz="2200" dirty="0">
                <a:latin typeface="Times New Roman" panose="02020603050405020304" pitchFamily="18" charset="0"/>
                <a:cs typeface="Times New Roman" panose="02020603050405020304" pitchFamily="18" charset="0"/>
              </a:rPr>
              <a:t> </a:t>
            </a:r>
          </a:p>
          <a:p>
            <a:r>
              <a:rPr lang="en-US" sz="2200" dirty="0">
                <a:solidFill>
                  <a:srgbClr val="0000FF"/>
                </a:solidFill>
                <a:latin typeface="Times New Roman" panose="02020603050405020304" pitchFamily="18" charset="0"/>
                <a:cs typeface="Times New Roman" panose="02020603050405020304" pitchFamily="18" charset="0"/>
              </a:rPr>
              <a:t>      log*   2   =  1     [since log</a:t>
            </a:r>
            <a:r>
              <a:rPr lang="en-US" sz="2200" baseline="30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2  	= 1  ≤  1]</a:t>
            </a:r>
          </a:p>
          <a:p>
            <a:r>
              <a:rPr lang="en-US" sz="2200" dirty="0">
                <a:solidFill>
                  <a:srgbClr val="0000FF"/>
                </a:solidFill>
                <a:latin typeface="Times New Roman" panose="02020603050405020304" pitchFamily="18" charset="0"/>
                <a:cs typeface="Times New Roman" panose="02020603050405020304" pitchFamily="18" charset="0"/>
              </a:rPr>
              <a:t>      log*   4   =  2     [since log</a:t>
            </a:r>
            <a:r>
              <a:rPr lang="en-US" sz="2200" baseline="30000" dirty="0">
                <a:solidFill>
                  <a:srgbClr val="0000FF"/>
                </a:solidFill>
                <a:latin typeface="Times New Roman" panose="02020603050405020304" pitchFamily="18" charset="0"/>
                <a:cs typeface="Times New Roman" panose="02020603050405020304" pitchFamily="18" charset="0"/>
              </a:rPr>
              <a:t>(2)</a:t>
            </a:r>
            <a:r>
              <a:rPr lang="en-US" sz="2200" dirty="0">
                <a:solidFill>
                  <a:srgbClr val="0000FF"/>
                </a:solidFill>
                <a:latin typeface="Times New Roman" panose="02020603050405020304" pitchFamily="18" charset="0"/>
                <a:cs typeface="Times New Roman" panose="02020603050405020304" pitchFamily="18" charset="0"/>
              </a:rPr>
              <a:t>    4  	= log (log</a:t>
            </a:r>
            <a:r>
              <a:rPr lang="en-US" sz="2200" baseline="30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2</a:t>
            </a:r>
            <a:r>
              <a:rPr lang="en-US" sz="2200" baseline="30000" dirty="0">
                <a:solidFill>
                  <a:srgbClr val="0000FF"/>
                </a:solidFill>
                <a:latin typeface="Times New Roman" panose="02020603050405020304" pitchFamily="18" charset="0"/>
                <a:cs typeface="Times New Roman" panose="02020603050405020304" pitchFamily="18" charset="0"/>
              </a:rPr>
              <a:t>2</a:t>
            </a:r>
            <a:r>
              <a:rPr lang="en-US" sz="2200" dirty="0">
                <a:solidFill>
                  <a:srgbClr val="0000FF"/>
                </a:solidFill>
                <a:latin typeface="Times New Roman" panose="02020603050405020304" pitchFamily="18" charset="0"/>
                <a:cs typeface="Times New Roman" panose="02020603050405020304" pitchFamily="18" charset="0"/>
              </a:rPr>
              <a:t>)  = log 2  ≤  1]</a:t>
            </a:r>
          </a:p>
          <a:p>
            <a:r>
              <a:rPr lang="en-US" sz="2200" dirty="0">
                <a:solidFill>
                  <a:srgbClr val="0000FF"/>
                </a:solidFill>
                <a:latin typeface="Times New Roman" panose="02020603050405020304" pitchFamily="18" charset="0"/>
                <a:cs typeface="Times New Roman" panose="02020603050405020304" pitchFamily="18" charset="0"/>
              </a:rPr>
              <a:t>      log* 16   =  3     [since log</a:t>
            </a:r>
            <a:r>
              <a:rPr lang="en-US" sz="2200" baseline="30000" dirty="0">
                <a:solidFill>
                  <a:srgbClr val="0000FF"/>
                </a:solidFill>
                <a:latin typeface="Times New Roman" panose="02020603050405020304" pitchFamily="18" charset="0"/>
                <a:cs typeface="Times New Roman" panose="02020603050405020304" pitchFamily="18" charset="0"/>
              </a:rPr>
              <a:t>(3)</a:t>
            </a:r>
            <a:r>
              <a:rPr lang="en-US" sz="2200" dirty="0">
                <a:solidFill>
                  <a:srgbClr val="0000FF"/>
                </a:solidFill>
                <a:latin typeface="Times New Roman" panose="02020603050405020304" pitchFamily="18" charset="0"/>
                <a:cs typeface="Times New Roman" panose="02020603050405020304" pitchFamily="18" charset="0"/>
              </a:rPr>
              <a:t>  16  	= log (log (log</a:t>
            </a:r>
            <a:r>
              <a:rPr lang="en-US" sz="2200" baseline="30000" dirty="0">
                <a:solidFill>
                  <a:srgbClr val="0000FF"/>
                </a:solidFill>
                <a:latin typeface="Times New Roman" panose="02020603050405020304" pitchFamily="18" charset="0"/>
                <a:cs typeface="Times New Roman" panose="02020603050405020304" pitchFamily="18" charset="0"/>
              </a:rPr>
              <a:t>(1)</a:t>
            </a:r>
            <a:r>
              <a:rPr lang="en-US" sz="2200" dirty="0">
                <a:solidFill>
                  <a:srgbClr val="0000FF"/>
                </a:solidFill>
                <a:latin typeface="Times New Roman" panose="02020603050405020304" pitchFamily="18" charset="0"/>
                <a:cs typeface="Times New Roman" panose="02020603050405020304" pitchFamily="18" charset="0"/>
              </a:rPr>
              <a:t>  2</a:t>
            </a:r>
            <a:r>
              <a:rPr lang="en-US" sz="2200" baseline="30000" dirty="0">
                <a:solidFill>
                  <a:srgbClr val="0000FF"/>
                </a:solidFill>
                <a:latin typeface="Times New Roman" panose="02020603050405020304" pitchFamily="18" charset="0"/>
                <a:cs typeface="Times New Roman" panose="02020603050405020304" pitchFamily="18" charset="0"/>
              </a:rPr>
              <a:t>4</a:t>
            </a:r>
            <a:r>
              <a:rPr lang="en-US" sz="2200" dirty="0">
                <a:solidFill>
                  <a:srgbClr val="0000FF"/>
                </a:solidFill>
                <a:latin typeface="Times New Roman" panose="02020603050405020304" pitchFamily="18" charset="0"/>
                <a:cs typeface="Times New Roman" panose="02020603050405020304" pitchFamily="18" charset="0"/>
              </a:rPr>
              <a:t>))  </a:t>
            </a:r>
          </a:p>
          <a:p>
            <a:r>
              <a:rPr lang="en-US" sz="2200" dirty="0">
                <a:solidFill>
                  <a:srgbClr val="0000FF"/>
                </a:solidFill>
                <a:latin typeface="Times New Roman" panose="02020603050405020304" pitchFamily="18" charset="0"/>
                <a:cs typeface="Times New Roman" panose="02020603050405020304" pitchFamily="18" charset="0"/>
              </a:rPr>
              <a:t>  	      				= log (log 4)   =  log 2  ≤  1]</a:t>
            </a:r>
          </a:p>
          <a:p>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47E18A61-051F-447D-A358-25153F4E439C}"/>
              </a:ext>
            </a:extLst>
          </p:cNvPr>
          <p:cNvSpPr/>
          <p:nvPr/>
        </p:nvSpPr>
        <p:spPr>
          <a:xfrm>
            <a:off x="717706" y="213528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4B5DF6-2B4D-4C81-BC5A-C568A2B996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47" y="2135281"/>
            <a:ext cx="665826" cy="414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3664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5520" y="1004817"/>
            <a:ext cx="9451154" cy="5370701"/>
          </a:xfrm>
          <a:prstGeom prst="rect">
            <a:avLst/>
          </a:prstGeom>
        </p:spPr>
        <p:txBody>
          <a:bodyPr wrap="square">
            <a:spAutoFit/>
          </a:bodyPr>
          <a:lstStyle/>
          <a:p>
            <a:pPr>
              <a:spcAft>
                <a:spcPts val="1800"/>
              </a:spcAft>
            </a:pPr>
            <a:r>
              <a:rPr lang="en-US" sz="2600" dirty="0">
                <a:solidFill>
                  <a:srgbClr val="0000FF"/>
                </a:solidFill>
                <a:ea typeface="Calibri" panose="020F0502020204030204" pitchFamily="34" charset="0"/>
                <a:cs typeface="Times New Roman" panose="02020603050405020304" pitchFamily="18" charset="0"/>
              </a:rPr>
              <a:t>The iterated logarithm function, </a:t>
            </a:r>
            <a:r>
              <a:rPr lang="en-US" sz="26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log*n</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The iterated logarithm function is defined as</a:t>
            </a: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log*n = min{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  log</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n  ≤  1}.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i.e., minimum number of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iterations such that number of application log stops when it is less than or equal to 1. </a:t>
            </a:r>
          </a:p>
          <a:p>
            <a:endParaRPr lang="en-US" sz="2200" dirty="0">
              <a:latin typeface="Times New Roman" panose="02020603050405020304" pitchFamily="18" charset="0"/>
              <a:cs typeface="Times New Roman" panose="02020603050405020304" pitchFamily="18" charset="0"/>
            </a:endParaRPr>
          </a:p>
          <a:p>
            <a:r>
              <a:rPr lang="en-US" sz="2200" dirty="0">
                <a:solidFill>
                  <a:srgbClr val="0000FF"/>
                </a:solidFill>
                <a:latin typeface="Times New Roman" panose="02020603050405020304" pitchFamily="18" charset="0"/>
                <a:cs typeface="Times New Roman" panose="02020603050405020304" pitchFamily="18" charset="0"/>
              </a:rPr>
              <a:t>log* 65536   =  4   </a:t>
            </a:r>
            <a:r>
              <a:rPr lang="en-US" sz="2400" dirty="0">
                <a:latin typeface="Times New Roman" panose="02020603050405020304" pitchFamily="18" charset="0"/>
                <a:cs typeface="Times New Roman" panose="02020603050405020304" pitchFamily="18" charset="0"/>
              </a:rPr>
              <a:t>[since log</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65536  =  log (log (log (log</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16</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log (log ( log (16))), 16 = 2</a:t>
            </a:r>
            <a:r>
              <a:rPr lang="en-US" sz="2400" baseline="30000"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log (lg 4)</a:t>
            </a:r>
          </a:p>
          <a:p>
            <a:r>
              <a:rPr lang="en-US" sz="2400" dirty="0">
                <a:latin typeface="Times New Roman" panose="02020603050405020304" pitchFamily="18" charset="0"/>
                <a:cs typeface="Times New Roman" panose="02020603050405020304" pitchFamily="18" charset="0"/>
              </a:rPr>
              <a:t>					 =  log 2 ≤  1]</a:t>
            </a:r>
          </a:p>
          <a:p>
            <a:r>
              <a:rPr lang="en-US" sz="2200" dirty="0">
                <a:solidFill>
                  <a:srgbClr val="0000FF"/>
                </a:solidFill>
                <a:latin typeface="Times New Roman" panose="02020603050405020304" pitchFamily="18" charset="0"/>
                <a:cs typeface="Times New Roman" panose="02020603050405020304" pitchFamily="18" charset="0"/>
              </a:rPr>
              <a:t>log* 4294967296   =</a:t>
            </a:r>
          </a:p>
          <a:p>
            <a:r>
              <a:rPr lang="en-US" sz="2200" dirty="0">
                <a:solidFill>
                  <a:srgbClr val="0000FF"/>
                </a:solidFill>
                <a:latin typeface="Times New Roman" panose="02020603050405020304" pitchFamily="18" charset="0"/>
                <a:cs typeface="Times New Roman" panose="02020603050405020304" pitchFamily="18" charset="0"/>
              </a:rPr>
              <a:t>log* (2</a:t>
            </a:r>
            <a:r>
              <a:rPr lang="en-US" sz="2200" baseline="30000" dirty="0">
                <a:solidFill>
                  <a:srgbClr val="0000FF"/>
                </a:solidFill>
                <a:latin typeface="Times New Roman" panose="02020603050405020304" pitchFamily="18" charset="0"/>
                <a:cs typeface="Times New Roman" panose="02020603050405020304" pitchFamily="18" charset="0"/>
              </a:rPr>
              <a:t>65536</a:t>
            </a:r>
            <a:r>
              <a:rPr lang="en-US" sz="2200" dirty="0">
                <a:solidFill>
                  <a:srgbClr val="0000FF"/>
                </a:solidFill>
                <a:latin typeface="Times New Roman" panose="02020603050405020304" pitchFamily="18" charset="0"/>
                <a:cs typeface="Times New Roman" panose="02020603050405020304" pitchFamily="18" charset="0"/>
              </a:rPr>
              <a:t> ) =  5    </a:t>
            </a:r>
            <a:r>
              <a:rPr lang="en-US" sz="2400" dirty="0">
                <a:latin typeface="Times New Roman" panose="02020603050405020304" pitchFamily="18" charset="0"/>
                <a:cs typeface="Times New Roman" panose="02020603050405020304" pitchFamily="18" charset="0"/>
              </a:rPr>
              <a:t>[since log</a:t>
            </a:r>
            <a:r>
              <a:rPr lang="en-US" sz="2400" baseline="30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65536    </a:t>
            </a:r>
            <a:r>
              <a:rPr lang="en-US" sz="2400" dirty="0">
                <a:latin typeface="Times New Roman" panose="02020603050405020304" pitchFamily="18" charset="0"/>
                <a:cs typeface="Times New Roman" panose="02020603050405020304" pitchFamily="18" charset="0"/>
              </a:rPr>
              <a:t>=  log (log</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65536</a:t>
            </a:r>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  log( log (log (log (log</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2</a:t>
            </a:r>
            <a:r>
              <a:rPr lang="en-US" sz="2400" baseline="30000" dirty="0">
                <a:latin typeface="Times New Roman" panose="02020603050405020304" pitchFamily="18" charset="0"/>
                <a:cs typeface="Times New Roman" panose="02020603050405020304" pitchFamily="18" charset="0"/>
              </a:rPr>
              <a:t>65536</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  log (log (log (log (65536))))  ≤  1]</a:t>
            </a:r>
          </a:p>
        </p:txBody>
      </p:sp>
      <p:sp>
        <p:nvSpPr>
          <p:cNvPr id="5" name="Thought Bubble: Cloud 4">
            <a:extLst>
              <a:ext uri="{FF2B5EF4-FFF2-40B4-BE49-F238E27FC236}">
                <a16:creationId xmlns:a16="http://schemas.microsoft.com/office/drawing/2014/main" id="{1AA31D50-631D-4D6A-9DAD-9D4372FE714C}"/>
              </a:ext>
            </a:extLst>
          </p:cNvPr>
          <p:cNvSpPr/>
          <p:nvPr/>
        </p:nvSpPr>
        <p:spPr>
          <a:xfrm>
            <a:off x="643816" y="2809536"/>
            <a:ext cx="372184" cy="35960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DDDB5486-D7D4-44B1-A5FD-803EAD78769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247" y="2809536"/>
            <a:ext cx="737061"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61921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887" y="1367797"/>
            <a:ext cx="8453887" cy="1615827"/>
          </a:xfrm>
          <a:prstGeom prst="rect">
            <a:avLst/>
          </a:prstGeom>
        </p:spPr>
        <p:txBody>
          <a:bodyPr wrap="square">
            <a:spAutoFit/>
          </a:bodyPr>
          <a:lstStyle/>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Since the number of atoms in the observable universe is estimated to be about 10</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80</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is much less than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65536</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rarely encounter an input size n such that log* n &gt; 5.</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595887" y="4983061"/>
            <a:ext cx="8252788" cy="1723549"/>
          </a:xfrm>
          <a:prstGeom prst="rect">
            <a:avLst/>
          </a:prstGeom>
          <a:noFill/>
        </p:spPr>
        <p:txBody>
          <a:bodyPr wrap="square" rtlCol="0">
            <a:spAutoFit/>
          </a:bodyPr>
          <a:lstStyle/>
          <a:p>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Recall:  Using binary representation, the input size will be the number of bits it takes to encode n, which is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log</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a:t>
            </a:r>
            <a:r>
              <a:rPr lang="en-US" sz="2200" i="1"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For example,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total number of bits</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for multiplying</a:t>
            </a:r>
            <a:r>
              <a:rPr lang="en-US" sz="22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two integers n, m. (</a:t>
            </a:r>
            <a:r>
              <a:rPr lang="en-US" sz="2200" dirty="0" err="1">
                <a:solidFill>
                  <a:srgbClr val="0033CC"/>
                </a:solidFill>
                <a:latin typeface="Times New Roman" panose="02020603050405020304" pitchFamily="18" charset="0"/>
                <a:ea typeface="Calibri" panose="020F0502020204030204" pitchFamily="34" charset="0"/>
                <a:cs typeface="Times New Roman" panose="02020603050405020304" pitchFamily="18" charset="0"/>
              </a:rPr>
              <a:t>i.e</a:t>
            </a: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bits(n) * bits(m))</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799639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601119"/>
            <a:ext cx="9144000" cy="2232138"/>
          </a:xfrm>
        </p:spPr>
        <p:txBody>
          <a:bodyPr>
            <a:normAutofit/>
          </a:bodyPr>
          <a:lstStyle/>
          <a:p>
            <a:r>
              <a:rPr lang="en-US" sz="4400" dirty="0"/>
              <a:t>Section 06</a:t>
            </a:r>
          </a:p>
          <a:p>
            <a:r>
              <a:rPr lang="en-US" sz="4000" dirty="0"/>
              <a:t>Fundamentals of </a:t>
            </a:r>
          </a:p>
          <a:p>
            <a:r>
              <a:rPr lang="en-US" sz="4000" dirty="0"/>
              <a:t>Algorithm Efficiency Analysis</a:t>
            </a:r>
          </a:p>
        </p:txBody>
      </p:sp>
    </p:spTree>
    <p:extLst>
      <p:ext uri="{BB962C8B-B14F-4D97-AF65-F5344CB8AC3E}">
        <p14:creationId xmlns:p14="http://schemas.microsoft.com/office/powerpoint/2010/main" val="415709480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808F3-52B5-4C0D-B9EF-8F0593A01E29}"/>
              </a:ext>
            </a:extLst>
          </p:cNvPr>
          <p:cNvSpPr/>
          <p:nvPr/>
        </p:nvSpPr>
        <p:spPr>
          <a:xfrm>
            <a:off x="3840480" y="3119906"/>
            <a:ext cx="4511040" cy="991618"/>
          </a:xfrm>
          <a:prstGeom prst="rect">
            <a:avLst/>
          </a:prstGeom>
        </p:spPr>
        <p:txBody>
          <a:bodyPr wrap="square">
            <a:spAutoFit/>
          </a:bodyPr>
          <a:lstStyle/>
          <a:p>
            <a:pPr algn="ctr">
              <a:lnSpc>
                <a:spcPct val="107000"/>
              </a:lnSpc>
            </a:pPr>
            <a:r>
              <a:rPr lang="en-US"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Mathematical Analysis of </a:t>
            </a:r>
            <a:r>
              <a:rPr lang="en-US" sz="2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Non-recursive Algorithms </a:t>
            </a:r>
            <a:endParaRPr lang="en-US" sz="28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095430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2F88D91E-E0B7-418E-9340-EE4B8B147862}"/>
              </a:ext>
            </a:extLst>
          </p:cNvPr>
          <p:cNvSpPr txBox="1"/>
          <p:nvPr/>
        </p:nvSpPr>
        <p:spPr>
          <a:xfrm>
            <a:off x="1632288" y="456157"/>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32288" y="995412"/>
            <a:ext cx="9366637" cy="5632311"/>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Guideline for Analyzing Time Efficiency of Non-recursive Algorithms:</a:t>
            </a:r>
          </a:p>
          <a:p>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Decide on a parameter (or parameters) indicating an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input’s size.</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2.    Identify the algorithm’s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3.    Check whether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number of times the basic operation </a:t>
            </a:r>
            <a:r>
              <a:rPr lang="en-US" sz="2200" dirty="0">
                <a:latin typeface="Times New Roman" panose="02020603050405020304" pitchFamily="18" charset="0"/>
                <a:ea typeface="Calibri" panose="020F0502020204030204" pitchFamily="34" charset="0"/>
                <a:cs typeface="Times New Roman" panose="02020603050405020304" pitchFamily="18" charset="0"/>
              </a:rPr>
              <a:t>is executed depends only on the size of an input.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2200" dirty="0">
                <a:latin typeface="Times New Roman" panose="02020603050405020304" pitchFamily="18" charset="0"/>
                <a:ea typeface="Calibri" panose="020F0502020204030204" pitchFamily="34" charset="0"/>
                <a:cs typeface="Times New Roman" panose="02020603050405020304" pitchFamily="18" charset="0"/>
              </a:rPr>
              <a:t>If it also depends on other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additional property, </a:t>
            </a:r>
            <a:r>
              <a:rPr lang="en-US" sz="2200" dirty="0">
                <a:latin typeface="Times New Roman" panose="02020603050405020304" pitchFamily="18" charset="0"/>
                <a:ea typeface="Calibri" panose="020F0502020204030204" pitchFamily="34" charset="0"/>
                <a:cs typeface="Times New Roman" panose="02020603050405020304" pitchFamily="18" charset="0"/>
              </a:rPr>
              <a:t>then investigate the worst-case</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a:t>
            </a:r>
            <a:r>
              <a:rPr lang="en-US" sz="2200" dirty="0">
                <a:latin typeface="Times New Roman" panose="02020603050405020304" pitchFamily="18" charset="0"/>
                <a:ea typeface="Calibri" panose="020F0502020204030204" pitchFamily="34" charset="0"/>
                <a:cs typeface="Times New Roman" panose="02020603050405020304" pitchFamily="18" charset="0"/>
              </a:rPr>
              <a:t>, best-case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200" dirty="0">
                <a:latin typeface="Times New Roman" panose="02020603050405020304" pitchFamily="18" charset="0"/>
                <a:ea typeface="Calibri" panose="020F0502020204030204" pitchFamily="34" charset="0"/>
                <a:cs typeface="Times New Roman" panose="02020603050405020304" pitchFamily="18" charset="0"/>
              </a:rPr>
              <a:t>, and, if necessary, average-case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 )</a:t>
            </a:r>
            <a:r>
              <a:rPr lang="en-US" sz="2200" dirty="0">
                <a:latin typeface="Times New Roman" panose="02020603050405020304" pitchFamily="18" charset="0"/>
                <a:ea typeface="Calibri" panose="020F0502020204030204" pitchFamily="34" charset="0"/>
                <a:cs typeface="Times New Roman" panose="02020603050405020304" pitchFamily="18" charset="0"/>
              </a:rPr>
              <a:t> efficiencies.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04825"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Set up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sum expressing the number of times the algorithm’s basic operation is executed.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228600" marR="0"/>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buAutoNum type="arabicPeriod" startAt="5"/>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Using standard formulas and rules of sum manipulation (summations), </a:t>
            </a: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either find a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closed-form formula for the count </a:t>
            </a:r>
          </a:p>
          <a:p>
            <a:pPr marL="1371600" marR="0" lvl="0" indent="-461963">
              <a:buFont typeface="Arial" panose="020B0604020202020204" pitchFamily="34" charset="0"/>
              <a:buChar char="•"/>
              <a:tabLst>
                <a:tab pos="5048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or, at the very least,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CA06F6D0-F63D-4994-9F77-0D8E8167BF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714" y="1715588"/>
            <a:ext cx="623361" cy="39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46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3483" y="5262950"/>
            <a:ext cx="9939001" cy="1231142"/>
          </a:xfrm>
          <a:prstGeom prst="rect">
            <a:avLst/>
          </a:prstGeom>
          <a:solidFill>
            <a:srgbClr val="FFFF00"/>
          </a:solidFill>
        </p:spPr>
        <p:txBody>
          <a:bodyPr wrap="square" rtlCol="0">
            <a:spAutoFit/>
          </a:bodyPr>
          <a:lstStyle/>
          <a:p>
            <a:endParaRPr lang="en-US" dirty="0"/>
          </a:p>
        </p:txBody>
      </p:sp>
      <p:sp>
        <p:nvSpPr>
          <p:cNvPr id="2" name="Rectangle 1">
            <a:extLst>
              <a:ext uri="{FF2B5EF4-FFF2-40B4-BE49-F238E27FC236}">
                <a16:creationId xmlns:a16="http://schemas.microsoft.com/office/drawing/2014/main" id="{DED5DE6C-2F00-427A-BDB4-904D6607FCAA}"/>
              </a:ext>
            </a:extLst>
          </p:cNvPr>
          <p:cNvSpPr/>
          <p:nvPr/>
        </p:nvSpPr>
        <p:spPr>
          <a:xfrm>
            <a:off x="1681443" y="1325241"/>
            <a:ext cx="8281851" cy="5062924"/>
          </a:xfrm>
          <a:prstGeom prst="rect">
            <a:avLst/>
          </a:prstGeom>
        </p:spPr>
        <p:txBody>
          <a:bodyPr wrap="square">
            <a:spAutoFit/>
          </a:bodyPr>
          <a:lstStyle/>
          <a:p>
            <a:pPr>
              <a:spcAft>
                <a:spcPts val="1800"/>
              </a:spcAft>
            </a:pPr>
            <a:r>
              <a:rPr lang="en-US" sz="2200" dirty="0">
                <a:latin typeface="Times New Roman" panose="02020603050405020304" pitchFamily="18" charset="0"/>
                <a:cs typeface="Times New Roman" panose="02020603050405020304" pitchFamily="18" charset="0"/>
              </a:rPr>
              <a:t>The </a:t>
            </a:r>
            <a:r>
              <a:rPr lang="en-US" sz="2200" dirty="0">
                <a:solidFill>
                  <a:srgbClr val="0000FF"/>
                </a:solidFill>
                <a:latin typeface="Times New Roman" panose="02020603050405020304" pitchFamily="18" charset="0"/>
                <a:cs typeface="Times New Roman" panose="02020603050405020304" pitchFamily="18" charset="0"/>
              </a:rPr>
              <a:t>P class problem</a:t>
            </a:r>
            <a:r>
              <a:rPr lang="en-US" sz="2200" dirty="0">
                <a:latin typeface="Times New Roman" panose="02020603050405020304" pitchFamily="18" charset="0"/>
                <a:cs typeface="Times New Roman" panose="02020603050405020304" pitchFamily="18" charset="0"/>
              </a:rPr>
              <a:t>:  </a:t>
            </a:r>
          </a:p>
          <a:p>
            <a:pPr marL="461963" indent="-461963">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a:t>
            </a:r>
            <a:r>
              <a:rPr lang="en-US" sz="2200" dirty="0">
                <a:solidFill>
                  <a:srgbClr val="0000FF"/>
                </a:solidFill>
                <a:latin typeface="Times New Roman" panose="02020603050405020304" pitchFamily="18" charset="0"/>
                <a:cs typeface="Times New Roman" panose="02020603050405020304" pitchFamily="18" charset="0"/>
              </a:rPr>
              <a:t> language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is in P if and only if there exists a deterministic Turing machine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such that</a:t>
            </a:r>
          </a:p>
          <a:p>
            <a:pPr marL="461963" indent="-461963"/>
            <a:r>
              <a:rPr lang="en-US" sz="2200" i="1" dirty="0">
                <a:latin typeface="Times New Roman" panose="02020603050405020304" pitchFamily="18" charset="0"/>
                <a:cs typeface="Times New Roman" panose="02020603050405020304" pitchFamily="18" charset="0"/>
              </a:rPr>
              <a:t>		M</a:t>
            </a:r>
            <a:r>
              <a:rPr lang="en-US" sz="2200" dirty="0">
                <a:latin typeface="Times New Roman" panose="02020603050405020304" pitchFamily="18" charset="0"/>
                <a:cs typeface="Times New Roman" panose="02020603050405020304" pitchFamily="18" charset="0"/>
              </a:rPr>
              <a:t> runs for polynomial time on all inputs,</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1, and</a:t>
            </a:r>
          </a:p>
          <a:p>
            <a:pPr marL="461963" indent="-461963"/>
            <a:r>
              <a:rPr lang="en-US" sz="2200" dirty="0">
                <a:latin typeface="Times New Roman" panose="02020603050405020304" pitchFamily="18" charset="0"/>
                <a:cs typeface="Times New Roman" panose="02020603050405020304" pitchFamily="18" charset="0"/>
              </a:rPr>
              <a:t>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not in </a:t>
            </a:r>
            <a:r>
              <a:rPr lang="en-US" sz="2200" i="1" dirty="0">
                <a:latin typeface="Times New Roman" panose="02020603050405020304" pitchFamily="18" charset="0"/>
                <a:cs typeface="Times New Roman" panose="02020603050405020304" pitchFamily="18" charset="0"/>
              </a:rPr>
              <a:t>L</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a:t>
            </a:r>
            <a:r>
              <a:rPr lang="en-US" sz="2200" dirty="0">
                <a:latin typeface="Times New Roman" panose="02020603050405020304" pitchFamily="18" charset="0"/>
                <a:cs typeface="Times New Roman" panose="02020603050405020304" pitchFamily="18" charset="0"/>
              </a:rPr>
              <a:t> outputs 0.</a:t>
            </a:r>
          </a:p>
          <a:p>
            <a:pPr marL="461963" indent="-461963"/>
            <a:endParaRPr lang="en-US" sz="2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Cobham’s</a:t>
            </a:r>
            <a:r>
              <a:rPr lang="en-US" sz="2200" dirty="0">
                <a:latin typeface="Times New Roman" panose="02020603050405020304" pitchFamily="18" charset="0"/>
                <a:cs typeface="Times New Roman" panose="02020603050405020304" pitchFamily="18" charset="0"/>
              </a:rPr>
              <a:t> thesis holds that </a:t>
            </a:r>
            <a:r>
              <a:rPr lang="en-US" sz="2200" dirty="0">
                <a:solidFill>
                  <a:srgbClr val="0000FF"/>
                </a:solidFill>
                <a:latin typeface="Times New Roman" panose="02020603050405020304" pitchFamily="18" charset="0"/>
                <a:cs typeface="Times New Roman" panose="02020603050405020304" pitchFamily="18" charset="0"/>
              </a:rPr>
              <a:t>P is the class of computational problems that are "efficiently solvable" or “tractable</a:t>
            </a:r>
            <a:r>
              <a:rPr lang="en-US" sz="2200" dirty="0">
                <a:latin typeface="Times New Roman" panose="02020603050405020304" pitchFamily="18" charset="0"/>
                <a:cs typeface="Times New Roman" panose="02020603050405020304" pitchFamily="18" charset="0"/>
              </a:rPr>
              <a:t>”; </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practice, some problems not known to be in P have practical solutions, and some that are in P do not.</a:t>
            </a:r>
            <a:r>
              <a:rPr lang="en-US" sz="2200" b="1" dirty="0">
                <a:latin typeface="Times New Roman" panose="02020603050405020304" pitchFamily="18" charset="0"/>
                <a:cs typeface="Times New Roman" panose="02020603050405020304" pitchFamily="18" charset="0"/>
                <a:hlinkClick r:id="rId2"/>
              </a:rPr>
              <a:t> </a:t>
            </a:r>
          </a:p>
          <a:p>
            <a:pPr marL="914400" lvl="1" indent="-457200">
              <a:buFont typeface="Arial" panose="020B0604020202020204" pitchFamily="34" charset="0"/>
              <a:buChar char="•"/>
            </a:pPr>
            <a:r>
              <a:rPr lang="en-US" sz="2200" b="0" i="0" dirty="0">
                <a:solidFill>
                  <a:srgbClr val="4D5156"/>
                </a:solidFill>
                <a:effectLst/>
                <a:latin typeface="Times New Roman" panose="02020603050405020304" pitchFamily="18" charset="0"/>
                <a:cs typeface="Times New Roman" panose="02020603050405020304" pitchFamily="18" charset="0"/>
              </a:rPr>
              <a:t>asserts that computational problems can be feasibly computed on some computational device only if they can be computed in polynomial time (that is, if they are in the complexity class P).</a:t>
            </a:r>
            <a:endParaRPr lang="en-US" sz="2200" b="1" dirty="0">
              <a:latin typeface="Times New Roman" panose="02020603050405020304" pitchFamily="18" charset="0"/>
              <a:cs typeface="Times New Roman" panose="02020603050405020304" pitchFamily="18" charset="0"/>
              <a:hlinkClick r:id="rId2"/>
            </a:endParaRPr>
          </a:p>
        </p:txBody>
      </p:sp>
      <p:sp>
        <p:nvSpPr>
          <p:cNvPr id="3" name="TextBox 2">
            <a:extLst>
              <a:ext uri="{FF2B5EF4-FFF2-40B4-BE49-F238E27FC236}">
                <a16:creationId xmlns:a16="http://schemas.microsoft.com/office/drawing/2014/main" id="{85F2450A-12B4-4DB0-908B-DB67BE992E3E}"/>
              </a:ext>
            </a:extLst>
          </p:cNvPr>
          <p:cNvSpPr txBox="1"/>
          <p:nvPr/>
        </p:nvSpPr>
        <p:spPr>
          <a:xfrm>
            <a:off x="1772193" y="634539"/>
            <a:ext cx="7968343" cy="584775"/>
          </a:xfrm>
          <a:prstGeom prst="rect">
            <a:avLst/>
          </a:prstGeom>
          <a:noFill/>
        </p:spPr>
        <p:txBody>
          <a:bodyPr wrap="square" rtlCol="0">
            <a:spAutoFit/>
          </a:bodyPr>
          <a:lstStyle/>
          <a:p>
            <a:r>
              <a:rPr lang="en-US" sz="3200" dirty="0"/>
              <a:t>Computational Complexity and Intractability</a:t>
            </a:r>
          </a:p>
        </p:txBody>
      </p:sp>
      <p:sp>
        <p:nvSpPr>
          <p:cNvPr id="4" name="TextBox 3"/>
          <p:cNvSpPr txBox="1"/>
          <p:nvPr/>
        </p:nvSpPr>
        <p:spPr>
          <a:xfrm>
            <a:off x="8398042" y="2831432"/>
            <a:ext cx="22298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TM(01011)  yields 1.</a:t>
            </a:r>
          </a:p>
          <a:p>
            <a:r>
              <a:rPr lang="en-US" dirty="0"/>
              <a:t>TM(11) yields 0</a:t>
            </a:r>
          </a:p>
        </p:txBody>
      </p:sp>
    </p:spTree>
    <p:extLst>
      <p:ext uri="{BB962C8B-B14F-4D97-AF65-F5344CB8AC3E}">
        <p14:creationId xmlns:p14="http://schemas.microsoft.com/office/powerpoint/2010/main" val="413884169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3608" y="720443"/>
            <a:ext cx="9128097" cy="5757089"/>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Mathematical Analysis of </a:t>
            </a:r>
            <a:r>
              <a:rPr lang="en-US" sz="2600" dirty="0" err="1">
                <a:ea typeface="Calibri" panose="020F0502020204030204" pitchFamily="34" charset="0"/>
                <a:cs typeface="Times New Roman" panose="02020603050405020304" pitchFamily="18" charset="0"/>
              </a:rPr>
              <a:t>Nonrecursive</a:t>
            </a:r>
            <a:r>
              <a:rPr lang="en-US" sz="2600" dirty="0">
                <a:ea typeface="Calibri" panose="020F0502020204030204" pitchFamily="34" charset="0"/>
                <a:cs typeface="Times New Roman" panose="02020603050405020304" pitchFamily="18" charset="0"/>
              </a:rPr>
              <a:t> Algorithms </a:t>
            </a:r>
          </a:p>
          <a:p>
            <a:pPr>
              <a:lnSpc>
                <a:spcPct val="107000"/>
              </a:lnSpc>
            </a:pPr>
            <a:r>
              <a:rPr lang="en-US" sz="1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a typeface="Calibri" panose="020F0502020204030204" pitchFamily="34" charset="0"/>
                <a:cs typeface="Times New Roman" panose="02020603050405020304" pitchFamily="18" charset="0"/>
              </a:rPr>
              <a:t>Example 1.22: </a:t>
            </a:r>
            <a:r>
              <a:rPr lang="en-US" sz="2400" dirty="0" err="1">
                <a:ea typeface="Calibri" panose="020F0502020204030204" pitchFamily="34" charset="0"/>
                <a:cs typeface="Times New Roman" panose="02020603050405020304" pitchFamily="18" charset="0"/>
              </a:rPr>
              <a:t>MaxElement</a:t>
            </a:r>
            <a:r>
              <a:rPr lang="en-US" sz="2400" dirty="0">
                <a:ea typeface="Calibri" panose="020F0502020204030204" pitchFamily="34" charset="0"/>
                <a:cs typeface="Times New Roman" panose="02020603050405020304" pitchFamily="18" charset="0"/>
              </a:rPr>
              <a:t>(A[0..n-1])</a:t>
            </a: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 given list of n numbers is implemented as a array  A[0..n-1].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Find the value of the largest elements in a list of n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MaxElement</a:t>
            </a:r>
            <a:r>
              <a:rPr lang="en-US" sz="2200" spc="-100" dirty="0">
                <a:latin typeface="Consolas" panose="020B0609020204030204" pitchFamily="49" charset="0"/>
                <a:ea typeface="Calibri" panose="020F0502020204030204" pitchFamily="34" charset="0"/>
                <a:cs typeface="Times New Roman" panose="02020603050405020304" pitchFamily="18" charset="0"/>
              </a:rPr>
              <a:t>( A[0 .. n-1] )</a:t>
            </a:r>
          </a:p>
          <a:p>
            <a:pPr marL="4572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//Determines the value of the largest element in a given array.</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Input:     An array A[0 .. n-1] of real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value of the largest element in 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A[0];</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for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1 to n – 1) do {</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 if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 A[</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a:t>
            </a:r>
            <a:r>
              <a:rPr lang="en-US" sz="2200" spc="-100" dirty="0" err="1">
                <a:latin typeface="Consolas" panose="020B0609020204030204" pitchFamily="49" charset="0"/>
                <a:ea typeface="Calibri" panose="020F0502020204030204" pitchFamily="34" charset="0"/>
                <a:cs typeface="Times New Roman" panose="02020603050405020304" pitchFamily="18" charset="0"/>
              </a:rPr>
              <a:t>maxVal</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959" y="123011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56768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9327" y="734664"/>
            <a:ext cx="9306056" cy="6099555"/>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Analysis Framework (in analyzing non-recursive algorithm):</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600"/>
              </a:spcAft>
              <a:buFont typeface="+mj-lt"/>
              <a:buAutoNum type="arabicPeriod"/>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Measuring an input’s size </a:t>
            </a:r>
            <a:r>
              <a:rPr lang="en-US" sz="2200" dirty="0">
                <a:latin typeface="Times New Roman" panose="02020603050405020304" pitchFamily="18" charset="0"/>
                <a:ea typeface="Calibri" panose="020F0502020204030204" pitchFamily="34" charset="0"/>
                <a:cs typeface="Times New Roman" panose="02020603050405020304" pitchFamily="18" charset="0"/>
              </a:rPr>
              <a:t>(decide on a parameter(s) indicating an input size):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742950" marR="0">
              <a:spcBef>
                <a:spcPts val="0"/>
              </a:spcBef>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 number of n elements in the array.</a:t>
            </a:r>
          </a:p>
          <a:p>
            <a:pPr marL="517525" indent="-457200">
              <a:spcAft>
                <a:spcPts val="600"/>
              </a:spcAft>
              <a:buAutoNum type="arabicPeriod" startAt="2"/>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Units for measuring running time (identify the algorithm’s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60325">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As a rule, it is located in its inner-most loop):</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In the  for-loop body, we have two operations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  the comparison operation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spcBef>
                <a:spcPts val="0"/>
              </a:spcBef>
              <a:spcAft>
                <a:spcPts val="1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b.  the assignment operation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basic operation</a:t>
            </a:r>
            <a:r>
              <a:rPr lang="en-US" sz="2200" dirty="0">
                <a:latin typeface="Times New Roman" panose="02020603050405020304" pitchFamily="18" charset="0"/>
                <a:ea typeface="Calibri" panose="020F0502020204030204" pitchFamily="34" charset="0"/>
                <a:cs typeface="Times New Roman" panose="02020603050405020304" pitchFamily="18" charset="0"/>
              </a:rPr>
              <a:t> for this algorithm is </a:t>
            </a:r>
          </a:p>
          <a:p>
            <a:pPr marL="1257300" marR="0" indent="-342900">
              <a:spcBef>
                <a:spcPts val="0"/>
              </a:spcBef>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comparison operation  </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&gt; </a:t>
            </a:r>
            <a:r>
              <a:rPr lang="en-US" sz="22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maxVal</a:t>
            </a:r>
            <a:r>
              <a:rPr lang="en-US" sz="22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p>
          <a:p>
            <a:pPr marL="1714500" lvl="1" indent="-342900">
              <a:spcAft>
                <a:spcPts val="600"/>
              </a:spcAft>
              <a:buFont typeface="Arial" panose="020B0604020202020204" pitchFamily="34" charset="0"/>
              <a:buChar char="•"/>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since the comparison operation is executed for each repetition of the loop </a:t>
            </a:r>
          </a:p>
          <a:p>
            <a:pPr marL="1714500" lvl="1" indent="-342900">
              <a:spcAft>
                <a:spcPts val="600"/>
              </a:spcAft>
              <a:buFont typeface="Arial" panose="020B0604020202020204" pitchFamily="34" charset="0"/>
              <a:buChar char="•"/>
            </a:pP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but not the assignment operation</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7926880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9191" y="903008"/>
            <a:ext cx="8674873" cy="5940088"/>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buAutoNum type="arabicPeriod" startAt="3"/>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Check whether the number of times the basic operation is executed depends only on the size of an input. </a:t>
            </a:r>
          </a:p>
          <a:p>
            <a:pPr marL="919163" lvl="1"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also depends on some additional property, then investigate separately</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worst-case (O),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average-case (Θ ), and if necessary, </a:t>
            </a:r>
          </a:p>
          <a:p>
            <a:pPr marL="1376363" lvl="2" indent="-461963">
              <a:spcAft>
                <a:spcPts val="600"/>
              </a:spcAft>
              <a:buFont typeface="Arial" panose="020B0604020202020204" pitchFamily="34" charset="0"/>
              <a:buChar char="•"/>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best-case ( Ω)                                                                  </a:t>
            </a:r>
          </a:p>
          <a:p>
            <a:pPr lvl="2">
              <a:spcAft>
                <a:spcPts val="1800"/>
              </a:spcAft>
              <a:tabLst>
                <a:tab pos="733425"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efficiencies.</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1800"/>
              </a:spcAft>
              <a:tabLst>
                <a:tab pos="733425"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up a sum expression the number of times the algorithm’s basic operation is executed.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spcBef>
                <a:spcPts val="0"/>
              </a:spcBef>
              <a:spcAft>
                <a:spcPts val="600"/>
              </a:spcAft>
              <a:tabLst>
                <a:tab pos="733425" algn="l"/>
              </a:tabLst>
            </a:pPr>
            <a:r>
              <a:rPr lang="en-US" sz="2200" i="1" dirty="0">
                <a:latin typeface="Times New Roman" panose="02020603050405020304" pitchFamily="18" charset="0"/>
                <a:ea typeface="Calibri" panose="020F0502020204030204" pitchFamily="34" charset="0"/>
                <a:cs typeface="Times New Roman" panose="02020603050405020304" pitchFamily="18" charset="0"/>
              </a:rPr>
              <a:t>5.    Using standard formulas and rules of sum manipulation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either find a closed form formula for the count or, </a:t>
            </a:r>
            <a:r>
              <a:rPr lang="en-US" sz="2200" i="1" dirty="0">
                <a:latin typeface="Times New Roman" panose="02020603050405020304" pitchFamily="18" charset="0"/>
                <a:ea typeface="Calibri" panose="020F0502020204030204" pitchFamily="34" charset="0"/>
                <a:cs typeface="Times New Roman" panose="02020603050405020304" pitchFamily="18" charset="0"/>
              </a:rPr>
              <a:t>at the very least,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establish its order of growth.</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1234075" y="2635511"/>
            <a:ext cx="513426" cy="2737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35B3A9D8-2CAA-4216-8FD9-1D80EF5F5D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520" y="2521929"/>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37876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52546" y="1443182"/>
                <a:ext cx="8886907" cy="5476820"/>
              </a:xfrm>
              <a:prstGeom prst="rect">
                <a:avLst/>
              </a:prstGeom>
            </p:spPr>
            <p:txBody>
              <a:bodyPr wrap="square">
                <a:spAutoFit/>
              </a:bodyPr>
              <a:lstStyle/>
              <a:p>
                <a:pPr>
                  <a:spcAft>
                    <a:spcPts val="1800"/>
                  </a:spcAft>
                </a:pPr>
                <a:r>
                  <a:rPr lang="en-US" sz="2400" dirty="0">
                    <a:ea typeface="Calibri" panose="020F0502020204030204" pitchFamily="34" charset="0"/>
                    <a:cs typeface="Times New Roman" panose="02020603050405020304" pitchFamily="18" charset="0"/>
                  </a:rPr>
                  <a:t>Analysis Framework (in analyzing non-recursive algorithm):</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0"/>
                  </a:spcAft>
                </a:pPr>
                <a:r>
                  <a:rPr lang="en-US" sz="2400" dirty="0">
                    <a:ea typeface="Calibri" panose="020F0502020204030204" pitchFamily="34" charset="0"/>
                    <a:cs typeface="Times New Roman" panose="02020603050405020304" pitchFamily="18" charset="0"/>
                  </a:rPr>
                  <a:t>Example: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running time efficiency for the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MaxElement</a:t>
                </a:r>
                <a:r>
                  <a:rPr lang="en-US" sz="2200" dirty="0">
                    <a:latin typeface="Times New Roman" panose="02020603050405020304" pitchFamily="18" charset="0"/>
                    <a:ea typeface="Calibri" panose="020F0502020204030204" pitchFamily="34" charset="0"/>
                    <a:cs typeface="Times New Roman" panose="02020603050405020304" pitchFamily="18" charset="0"/>
                  </a:rPr>
                  <a:t>,                   	     using step 4 and 5):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9163" lvl="1" indent="-461963">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C(n) denote the number of times this comparison is executed and be defined in term of a function of size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28575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smtClean="0">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….step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C(n)  = </a:t>
                </a:r>
                <a14:m>
                  <m:oMath xmlns:m="http://schemas.openxmlformats.org/officeDocument/2006/math">
                    <m:nary>
                      <m:naryPr>
                        <m:chr m:val="∑"/>
                        <m:limLoc m:val="subSup"/>
                        <m:ctrlPr>
                          <a:rPr lang="en-US" sz="2200" i="1">
                            <a:latin typeface="Cambria Math" panose="02040503050406030204" pitchFamily="18" charset="0"/>
                            <a:cs typeface="Times New Roman" panose="02020603050405020304" pitchFamily="18" charset="0"/>
                          </a:rPr>
                        </m:ctrlPr>
                      </m:naryPr>
                      <m:sub>
                        <m:r>
                          <m:rPr>
                            <m:brk m:alnAt="25"/>
                          </m:rPr>
                          <a:rPr lang="en-US" sz="2200" b="0" i="1" smtClean="0">
                            <a:latin typeface="Cambria Math"/>
                            <a:cs typeface="Times New Roman" panose="02020603050405020304" pitchFamily="18" charset="0"/>
                          </a:rPr>
                          <m:t>𝑖</m:t>
                        </m:r>
                        <m:r>
                          <a:rPr lang="en-US" sz="2200" b="0" i="1" smtClean="0">
                            <a:latin typeface="Cambria Math"/>
                            <a:cs typeface="Times New Roman" panose="02020603050405020304" pitchFamily="18" charset="0"/>
                          </a:rPr>
                          <m:t>=1</m:t>
                        </m:r>
                      </m:sub>
                      <m:sup>
                        <m:r>
                          <a:rPr lang="en-US" sz="2200" b="0" i="1" smtClean="0">
                            <a:latin typeface="Cambria Math"/>
                            <a:cs typeface="Times New Roman" panose="02020603050405020304" pitchFamily="18" charset="0"/>
                          </a:rPr>
                          <m:t>𝑛</m:t>
                        </m:r>
                        <m:r>
                          <a:rPr lang="en-US" sz="2200" b="0" i="1" smtClean="0">
                            <a:latin typeface="Cambria Math"/>
                            <a:cs typeface="Times New Roman" panose="02020603050405020304" pitchFamily="18" charset="0"/>
                          </a:rPr>
                          <m:t>−1</m:t>
                        </m:r>
                      </m:sup>
                      <m:e>
                        <m:r>
                          <a:rPr lang="en-US" sz="2200" b="0" i="1" smtClean="0">
                            <a:latin typeface="Cambria Math"/>
                            <a:cs typeface="Times New Roman" panose="02020603050405020304" pitchFamily="18" charset="0"/>
                          </a:rPr>
                          <m:t>1</m:t>
                        </m:r>
                      </m:e>
                    </m:nary>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                </a:t>
                </a:r>
                <a:r>
                  <a:rPr lang="en-US" sz="2200" dirty="0">
                    <a:latin typeface="Times New Roman" panose="02020603050405020304" pitchFamily="18" charset="0"/>
                    <a:ea typeface="Calibri" panose="020F0502020204030204" pitchFamily="34" charset="0"/>
                    <a:cs typeface="Times New Roman" panose="02020603050405020304" pitchFamily="18" charset="0"/>
                  </a:rPr>
                  <a:t>	  ….. step 5 (in closed form,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a:t>
                </a:r>
                <a:r>
                  <a:rPr lang="en-US" sz="2200" dirty="0">
                    <a:latin typeface="Times New Roman" panose="02020603050405020304" pitchFamily="18" charset="0"/>
                    <a:ea typeface="Calibri" panose="020F0502020204030204" pitchFamily="34" charset="0"/>
                    <a:cs typeface="Times New Roman" panose="02020603050405020304" pitchFamily="18" charset="0"/>
                  </a:rPr>
                  <a:t> , or </a:t>
                </a:r>
              </a:p>
              <a:p>
                <a:pPr marL="914400" marR="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order of growth,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0" marR="0" indent="457200">
                  <a:lnSpc>
                    <a:spcPct val="107000"/>
                  </a:lnSpc>
                  <a:spcBef>
                    <a:spcPts val="0"/>
                  </a:spcBef>
                  <a:spcAft>
                    <a:spcPts val="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QED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52546" y="1443182"/>
                <a:ext cx="8886907" cy="5476820"/>
              </a:xfrm>
              <a:prstGeom prst="rect">
                <a:avLst/>
              </a:prstGeom>
              <a:blipFill>
                <a:blip r:embed="rId2"/>
                <a:stretch>
                  <a:fillRect l="-1029" t="-891" r="-960" b="-89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391" y="1160374"/>
            <a:ext cx="665827"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6395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7F9814-287C-40E9-8BA4-E926B82132C7}"/>
              </a:ext>
            </a:extLst>
          </p:cNvPr>
          <p:cNvSpPr/>
          <p:nvPr/>
        </p:nvSpPr>
        <p:spPr>
          <a:xfrm>
            <a:off x="2233747" y="2811783"/>
            <a:ext cx="7946573" cy="1752403"/>
          </a:xfrm>
          <a:prstGeom prst="rect">
            <a:avLst/>
          </a:prstGeom>
        </p:spPr>
        <p:txBody>
          <a:bodyPr wrap="square">
            <a:spAutoFit/>
          </a:bodyPr>
          <a:lstStyle/>
          <a:p>
            <a:pPr>
              <a:lnSpc>
                <a:spcPct val="107000"/>
              </a:lnSpc>
              <a:spcAft>
                <a:spcPts val="800"/>
              </a:spcAft>
            </a:pPr>
            <a:r>
              <a:rPr lang="en-US" sz="3200" dirty="0">
                <a:solidFill>
                  <a:srgbClr val="FF0000"/>
                </a:solidFill>
                <a:ea typeface="Calibri" panose="020F0502020204030204" pitchFamily="34" charset="0"/>
                <a:cs typeface="Times New Roman" panose="02020603050405020304" pitchFamily="18" charset="0"/>
              </a:rPr>
              <a:t>Mathematical Analysis of </a:t>
            </a:r>
            <a:r>
              <a:rPr lang="en-US" sz="3200" dirty="0">
                <a:solidFill>
                  <a:srgbClr val="0000FF"/>
                </a:solidFill>
                <a:ea typeface="Calibri" panose="020F0502020204030204" pitchFamily="34" charset="0"/>
                <a:cs typeface="Times New Roman" panose="02020603050405020304" pitchFamily="18" charset="0"/>
              </a:rPr>
              <a:t>Recursive </a:t>
            </a:r>
            <a:r>
              <a:rPr lang="en-US" sz="3200" dirty="0">
                <a:solidFill>
                  <a:srgbClr val="FF0000"/>
                </a:solidFill>
                <a:ea typeface="Calibri" panose="020F0502020204030204" pitchFamily="34" charset="0"/>
                <a:cs typeface="Times New Roman" panose="02020603050405020304" pitchFamily="18" charset="0"/>
              </a:rPr>
              <a:t>Algorithms </a:t>
            </a:r>
            <a:endParaRPr lang="en-US" sz="3200" dirty="0">
              <a:ea typeface="Calibri" panose="020F0502020204030204" pitchFamily="34" charset="0"/>
              <a:cs typeface="Times New Roman" panose="02020603050405020304" pitchFamily="18" charset="0"/>
            </a:endParaRPr>
          </a:p>
          <a:p>
            <a:pPr algn="ctr">
              <a:lnSpc>
                <a:spcPct val="107000"/>
              </a:lnSpc>
              <a:spcAft>
                <a:spcPts val="800"/>
              </a:spcAft>
            </a:pPr>
            <a:r>
              <a:rPr lang="en-US" sz="3200" dirty="0">
                <a:ea typeface="Calibri" panose="020F0502020204030204" pitchFamily="34" charset="0"/>
                <a:cs typeface="Times New Roman" panose="02020603050405020304" pitchFamily="18" charset="0"/>
              </a:rPr>
              <a:t>Methods for Solving Recurrence Relations of Given Recursive Algorithms </a:t>
            </a:r>
          </a:p>
        </p:txBody>
      </p:sp>
    </p:spTree>
    <p:extLst>
      <p:ext uri="{BB962C8B-B14F-4D97-AF65-F5344CB8AC3E}">
        <p14:creationId xmlns:p14="http://schemas.microsoft.com/office/powerpoint/2010/main" val="277236059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5">
            <a:extLst>
              <a:ext uri="{FF2B5EF4-FFF2-40B4-BE49-F238E27FC236}">
                <a16:creationId xmlns:a16="http://schemas.microsoft.com/office/drawing/2014/main" id="{2F88D91E-E0B7-418E-9340-EE4B8B147862}"/>
              </a:ext>
            </a:extLst>
          </p:cNvPr>
          <p:cNvSpPr txBox="1"/>
          <p:nvPr/>
        </p:nvSpPr>
        <p:spPr>
          <a:xfrm>
            <a:off x="746040" y="1166949"/>
            <a:ext cx="7304380" cy="44413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54020" y="580950"/>
            <a:ext cx="8683959" cy="5974649"/>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equation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recurrence relation</a:t>
            </a:r>
            <a:r>
              <a:rPr lang="en-US" sz="2200" dirty="0">
                <a:latin typeface="Times New Roman" panose="02020603050405020304" pitchFamily="18" charset="0"/>
                <a:ea typeface="Calibri" panose="020F0502020204030204" pitchFamily="34" charset="0"/>
                <a:cs typeface="Times New Roman" panose="02020603050405020304" pitchFamily="18" charset="0"/>
              </a:rPr>
              <a:t> or simply a recurrence) with initial condition: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Applying this given recurrence relation, the first few terms are 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T(2) = 2T(1) + 1 = 2*1 + 1 =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T(3) = 2T(2) + 1 = 2*3 + 1 = 7</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T(4) = 2T(3) + 1 = 2*7 + 1 = 15</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38D0FCD4-D2CC-4F2A-9B43-7C399E01627F}"/>
              </a:ext>
            </a:extLst>
          </p:cNvPr>
          <p:cNvSpPr/>
          <p:nvPr/>
        </p:nvSpPr>
        <p:spPr>
          <a:xfrm>
            <a:off x="673851" y="268022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7EE06CE-B207-4BBD-8B8C-58AD2BC2A445}"/>
                  </a:ext>
                </a:extLst>
              </p:cNvPr>
              <p:cNvSpPr txBox="1"/>
              <p:nvPr/>
            </p:nvSpPr>
            <p:spPr>
              <a:xfrm>
                <a:off x="8076995" y="287647"/>
                <a:ext cx="4063203" cy="1323439"/>
              </a:xfrm>
              <a:prstGeom prst="rect">
                <a:avLst/>
              </a:prstGeom>
              <a:noFill/>
              <a:ln>
                <a:solidFill>
                  <a:schemeClr val="accent1"/>
                </a:solidFill>
              </a:ln>
            </p:spPr>
            <p:txBody>
              <a:bodyPr wrap="square" rtlCol="0">
                <a:spAutoFit/>
              </a:bodyPr>
              <a:lstStyle/>
              <a:p>
                <a:r>
                  <a:rPr lang="en-US" sz="1600" dirty="0"/>
                  <a:t>Algorithm F(n)  //an example</a:t>
                </a:r>
              </a:p>
              <a:p>
                <a:r>
                  <a:rPr lang="en-US" sz="1600" dirty="0"/>
                  <a:t>{ If n </a:t>
                </a:r>
                <a14:m>
                  <m:oMath xmlns:m="http://schemas.openxmlformats.org/officeDocument/2006/math">
                    <m:r>
                      <a:rPr lang="en-US" sz="1600" i="1" dirty="0" smtClean="0">
                        <a:latin typeface="Cambria Math" panose="02040503050406030204" pitchFamily="18" charset="0"/>
                        <a:ea typeface="Cambria Math" panose="02040503050406030204" pitchFamily="18" charset="0"/>
                      </a:rPr>
                      <m:t>≤</m:t>
                    </m:r>
                  </m:oMath>
                </a14:m>
                <a:r>
                  <a:rPr lang="en-US" sz="1600" dirty="0"/>
                  <a:t> 1 return 1;</a:t>
                </a:r>
              </a:p>
              <a:p>
                <a:r>
                  <a:rPr lang="en-US" sz="1600" dirty="0"/>
                  <a:t>else </a:t>
                </a:r>
                <a:r>
                  <a:rPr lang="en-US" sz="1600" dirty="0">
                    <a:solidFill>
                      <a:srgbClr val="FF0000"/>
                    </a:solidFill>
                  </a:rPr>
                  <a:t>F(n -1)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m:t>
                    </m:r>
                  </m:oMath>
                </a14:m>
                <a:r>
                  <a:rPr lang="en-US" sz="1600" dirty="0">
                    <a:solidFill>
                      <a:srgbClr val="FF0000"/>
                    </a:solidFill>
                  </a:rPr>
                  <a:t> F(n – 1) </a:t>
                </a:r>
                <a14:m>
                  <m:oMath xmlns:m="http://schemas.openxmlformats.org/officeDocument/2006/math">
                    <m:r>
                      <a:rPr lang="en-US" sz="1600" i="1">
                        <a:solidFill>
                          <a:srgbClr val="FF0000"/>
                        </a:solidFill>
                        <a:latin typeface="Cambria Math" panose="02040503050406030204" pitchFamily="18" charset="0"/>
                        <a:ea typeface="Cambria Math" panose="02040503050406030204" pitchFamily="18" charset="0"/>
                      </a:rPr>
                      <m:t>∎</m:t>
                    </m:r>
                  </m:oMath>
                </a14:m>
                <a:r>
                  <a:rPr lang="en-US" sz="1600" dirty="0">
                    <a:solidFill>
                      <a:srgbClr val="FF0000"/>
                    </a:solidFill>
                  </a:rPr>
                  <a:t> c;} where</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m:t>
                    </m:r>
                  </m:oMath>
                </a14:m>
                <a:r>
                  <a:rPr lang="en-US" sz="1600" dirty="0">
                    <a:solidFill>
                      <a:srgbClr val="FF0000"/>
                    </a:solidFill>
                  </a:rPr>
                  <a:t> { *, +}.</a:t>
                </a:r>
              </a:p>
              <a:p>
                <a:r>
                  <a:rPr lang="en-US" sz="1600" dirty="0">
                    <a:solidFill>
                      <a:srgbClr val="FF0000"/>
                    </a:solidFill>
                  </a:rPr>
                  <a:t>F(n) = F(n -1) * F(n – 1) * c; yields 1</a:t>
                </a:r>
              </a:p>
              <a:p>
                <a:r>
                  <a:rPr lang="en-US" sz="1600" dirty="0">
                    <a:solidFill>
                      <a:srgbClr val="FF0000"/>
                    </a:solidFill>
                  </a:rPr>
                  <a:t>F(n) = F(n -1) + F(n – 1) + c; yields </a:t>
                </a: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aseline="30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n-1</a:t>
                </a:r>
                <a:r>
                  <a:rPr lang="en-US" sz="1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solidFill>
                    <a:srgbClr val="FF0000"/>
                  </a:solidFill>
                </a:endParaRPr>
              </a:p>
            </p:txBody>
          </p:sp>
        </mc:Choice>
        <mc:Fallback xmlns="">
          <p:sp>
            <p:nvSpPr>
              <p:cNvPr id="3" name="TextBox 2">
                <a:extLst>
                  <a:ext uri="{FF2B5EF4-FFF2-40B4-BE49-F238E27FC236}">
                    <a16:creationId xmlns:a16="http://schemas.microsoft.com/office/drawing/2014/main" id="{D7EE06CE-B207-4BBD-8B8C-58AD2BC2A445}"/>
                  </a:ext>
                </a:extLst>
              </p:cNvPr>
              <p:cNvSpPr txBox="1">
                <a:spLocks noRot="1" noChangeAspect="1" noMove="1" noResize="1" noEditPoints="1" noAdjustHandles="1" noChangeArrowheads="1" noChangeShapeType="1" noTextEdit="1"/>
              </p:cNvSpPr>
              <p:nvPr/>
            </p:nvSpPr>
            <p:spPr>
              <a:xfrm>
                <a:off x="8076995" y="287647"/>
                <a:ext cx="4063203" cy="1323439"/>
              </a:xfrm>
              <a:prstGeom prst="rect">
                <a:avLst/>
              </a:prstGeom>
              <a:blipFill>
                <a:blip r:embed="rId2"/>
                <a:stretch>
                  <a:fillRect l="-747" t="-913" b="-4566"/>
                </a:stretch>
              </a:blipFill>
              <a:ln>
                <a:solidFill>
                  <a:schemeClr val="accent1"/>
                </a:solidFill>
              </a:ln>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0929">
            <a:off x="663619" y="2693019"/>
            <a:ext cx="674787" cy="426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E8EFE8-6868-494C-B3F3-EE222AD8DFC8}"/>
              </a:ext>
            </a:extLst>
          </p:cNvPr>
          <p:cNvSpPr txBox="1"/>
          <p:nvPr/>
        </p:nvSpPr>
        <p:spPr>
          <a:xfrm>
            <a:off x="6162261" y="4047214"/>
            <a:ext cx="5470497" cy="2308324"/>
          </a:xfrm>
          <a:prstGeom prst="rect">
            <a:avLst/>
          </a:prstGeom>
          <a:noFill/>
        </p:spPr>
        <p:txBody>
          <a:bodyPr wrap="square" rtlCol="0">
            <a:spAutoFit/>
          </a:bodyPr>
          <a:lstStyle/>
          <a:p>
            <a:pPr algn="ctr"/>
            <a:r>
              <a:rPr lang="en-US" sz="1200" dirty="0"/>
              <a:t>F(5)</a:t>
            </a:r>
          </a:p>
          <a:p>
            <a:pPr algn="ctr"/>
            <a:endParaRPr lang="en-US" sz="1200" dirty="0"/>
          </a:p>
          <a:p>
            <a:r>
              <a:rPr lang="en-US" sz="1200" dirty="0"/>
              <a:t>                                   F(4)                                 *                                 F(4)</a:t>
            </a:r>
          </a:p>
          <a:p>
            <a:endParaRPr lang="en-US" sz="1200" dirty="0"/>
          </a:p>
          <a:p>
            <a:endParaRPr lang="en-US" sz="1200" dirty="0"/>
          </a:p>
          <a:p>
            <a:r>
              <a:rPr lang="en-US" sz="1200" dirty="0"/>
              <a:t>               F(3)              *               F(3)                               F(3)               *             F(3)</a:t>
            </a:r>
          </a:p>
          <a:p>
            <a:endParaRPr lang="en-US" sz="1200" dirty="0"/>
          </a:p>
          <a:p>
            <a:endParaRPr lang="en-US" sz="1200" dirty="0"/>
          </a:p>
          <a:p>
            <a:r>
              <a:rPr lang="en-US" sz="1200" dirty="0"/>
              <a:t>      F(2)     *     F(2)           F(2)      *     F(2)            F(2)      *      F(2)           F(2)    *     F(2)</a:t>
            </a:r>
          </a:p>
          <a:p>
            <a:r>
              <a:rPr lang="en-US" sz="1200" dirty="0"/>
              <a:t> </a:t>
            </a:r>
          </a:p>
          <a:p>
            <a:endParaRPr lang="en-US" sz="1200" dirty="0"/>
          </a:p>
          <a:p>
            <a:pPr algn="ctr"/>
            <a:r>
              <a:rPr lang="en-US" sz="1200" dirty="0"/>
              <a:t>F(1) * F(1) F(1) * F(1) F(1) * F(1) F(1) * F(1) F(1) * F(1) F(1) * F(1) F(1) * F(1) F(1) * F(1) </a:t>
            </a:r>
          </a:p>
        </p:txBody>
      </p:sp>
      <p:cxnSp>
        <p:nvCxnSpPr>
          <p:cNvPr id="8" name="Straight Connector 7">
            <a:extLst>
              <a:ext uri="{FF2B5EF4-FFF2-40B4-BE49-F238E27FC236}">
                <a16:creationId xmlns:a16="http://schemas.microsoft.com/office/drawing/2014/main" id="{795AD1CC-D9BF-41D6-88BE-1B2761963F2D}"/>
              </a:ext>
            </a:extLst>
          </p:cNvPr>
          <p:cNvCxnSpPr/>
          <p:nvPr/>
        </p:nvCxnSpPr>
        <p:spPr>
          <a:xfrm flipH="1">
            <a:off x="7789806" y="4285753"/>
            <a:ext cx="1099752"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7A2391-E837-494E-A2B3-D93E879F00B2}"/>
              </a:ext>
            </a:extLst>
          </p:cNvPr>
          <p:cNvCxnSpPr>
            <a:cxnSpLocks/>
          </p:cNvCxnSpPr>
          <p:nvPr/>
        </p:nvCxnSpPr>
        <p:spPr>
          <a:xfrm flipH="1" flipV="1">
            <a:off x="8878329" y="4285753"/>
            <a:ext cx="1275487" cy="19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E2D67C-7842-44DA-BA29-C774B4EF0A90}"/>
              </a:ext>
            </a:extLst>
          </p:cNvPr>
          <p:cNvCxnSpPr>
            <a:cxnSpLocks/>
          </p:cNvCxnSpPr>
          <p:nvPr/>
        </p:nvCxnSpPr>
        <p:spPr>
          <a:xfrm flipH="1">
            <a:off x="6911079"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D52FC87-ED15-412F-BEBC-3E2F8F28C7E1}"/>
              </a:ext>
            </a:extLst>
          </p:cNvPr>
          <p:cNvCxnSpPr>
            <a:cxnSpLocks/>
          </p:cNvCxnSpPr>
          <p:nvPr/>
        </p:nvCxnSpPr>
        <p:spPr>
          <a:xfrm flipH="1" flipV="1">
            <a:off x="7553739" y="4665865"/>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FD23E2-806A-4937-B68D-C75A5A6D97D3}"/>
              </a:ext>
            </a:extLst>
          </p:cNvPr>
          <p:cNvCxnSpPr>
            <a:cxnSpLocks/>
          </p:cNvCxnSpPr>
          <p:nvPr/>
        </p:nvCxnSpPr>
        <p:spPr>
          <a:xfrm flipH="1">
            <a:off x="9516072" y="4665865"/>
            <a:ext cx="642660"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4C54DC-57B0-44B2-9A54-D9CE541055E4}"/>
              </a:ext>
            </a:extLst>
          </p:cNvPr>
          <p:cNvCxnSpPr>
            <a:cxnSpLocks/>
          </p:cNvCxnSpPr>
          <p:nvPr/>
        </p:nvCxnSpPr>
        <p:spPr>
          <a:xfrm flipH="1" flipV="1">
            <a:off x="10181980" y="4665864"/>
            <a:ext cx="612251" cy="350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E93D07-FBD1-4744-8B69-73B60510E538}"/>
              </a:ext>
            </a:extLst>
          </p:cNvPr>
          <p:cNvCxnSpPr>
            <a:cxnSpLocks/>
          </p:cNvCxnSpPr>
          <p:nvPr/>
        </p:nvCxnSpPr>
        <p:spPr>
          <a:xfrm flipH="1" flipV="1">
            <a:off x="6911080"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FFD185-D72B-485B-9A58-C20CA4E77038}"/>
              </a:ext>
            </a:extLst>
          </p:cNvPr>
          <p:cNvCxnSpPr>
            <a:cxnSpLocks/>
          </p:cNvCxnSpPr>
          <p:nvPr/>
        </p:nvCxnSpPr>
        <p:spPr>
          <a:xfrm flipH="1" flipV="1">
            <a:off x="8179017"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F784B5-C1F9-4CD7-BBA5-57C77183C32B}"/>
              </a:ext>
            </a:extLst>
          </p:cNvPr>
          <p:cNvCxnSpPr>
            <a:cxnSpLocks/>
          </p:cNvCxnSpPr>
          <p:nvPr/>
        </p:nvCxnSpPr>
        <p:spPr>
          <a:xfrm flipH="1" flipV="1">
            <a:off x="9584043" y="5176074"/>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B2FA37-C23D-44C8-B943-B5CFE04B4A7C}"/>
              </a:ext>
            </a:extLst>
          </p:cNvPr>
          <p:cNvCxnSpPr>
            <a:cxnSpLocks/>
          </p:cNvCxnSpPr>
          <p:nvPr/>
        </p:nvCxnSpPr>
        <p:spPr>
          <a:xfrm flipH="1" flipV="1">
            <a:off x="10880366" y="5189863"/>
            <a:ext cx="321329" cy="373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627A9-4DF6-4C56-B8E3-BA80D09A0F7E}"/>
              </a:ext>
            </a:extLst>
          </p:cNvPr>
          <p:cNvCxnSpPr>
            <a:cxnSpLocks/>
          </p:cNvCxnSpPr>
          <p:nvPr/>
        </p:nvCxnSpPr>
        <p:spPr>
          <a:xfrm flipV="1">
            <a:off x="6636586" y="5166412"/>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7623CE-CC23-420B-8405-93A8A3037B53}"/>
              </a:ext>
            </a:extLst>
          </p:cNvPr>
          <p:cNvCxnSpPr>
            <a:cxnSpLocks/>
          </p:cNvCxnSpPr>
          <p:nvPr/>
        </p:nvCxnSpPr>
        <p:spPr>
          <a:xfrm flipV="1">
            <a:off x="7914993" y="5176074"/>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6BFE307-627D-4776-ABEB-BD193384B195}"/>
              </a:ext>
            </a:extLst>
          </p:cNvPr>
          <p:cNvCxnSpPr>
            <a:cxnSpLocks/>
          </p:cNvCxnSpPr>
          <p:nvPr/>
        </p:nvCxnSpPr>
        <p:spPr>
          <a:xfrm flipV="1">
            <a:off x="9309550" y="5156509"/>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F7597A0-0396-4FDE-954B-3F46017B183D}"/>
              </a:ext>
            </a:extLst>
          </p:cNvPr>
          <p:cNvCxnSpPr>
            <a:cxnSpLocks/>
          </p:cNvCxnSpPr>
          <p:nvPr/>
        </p:nvCxnSpPr>
        <p:spPr>
          <a:xfrm flipV="1">
            <a:off x="10587957" y="5193548"/>
            <a:ext cx="274493"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E51D8C-40E1-436C-891F-AF67A54E4D10}"/>
              </a:ext>
            </a:extLst>
          </p:cNvPr>
          <p:cNvCxnSpPr>
            <a:cxnSpLocks/>
          </p:cNvCxnSpPr>
          <p:nvPr/>
        </p:nvCxnSpPr>
        <p:spPr>
          <a:xfrm flipV="1">
            <a:off x="63848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1FAFCD5-F1CC-4474-BC85-C5EF8F76E7DE}"/>
              </a:ext>
            </a:extLst>
          </p:cNvPr>
          <p:cNvCxnSpPr>
            <a:cxnSpLocks/>
          </p:cNvCxnSpPr>
          <p:nvPr/>
        </p:nvCxnSpPr>
        <p:spPr>
          <a:xfrm flipV="1">
            <a:off x="7018581" y="5756144"/>
            <a:ext cx="213828" cy="377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A3989F-8565-4B75-A99A-28136E946D94}"/>
              </a:ext>
            </a:extLst>
          </p:cNvPr>
          <p:cNvCxnSpPr>
            <a:cxnSpLocks/>
          </p:cNvCxnSpPr>
          <p:nvPr/>
        </p:nvCxnSpPr>
        <p:spPr>
          <a:xfrm flipV="1">
            <a:off x="7644197"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222EF-F2B8-489F-BF74-1A3291E0FE85}"/>
              </a:ext>
            </a:extLst>
          </p:cNvPr>
          <p:cNvCxnSpPr>
            <a:cxnSpLocks/>
          </p:cNvCxnSpPr>
          <p:nvPr/>
        </p:nvCxnSpPr>
        <p:spPr>
          <a:xfrm flipV="1">
            <a:off x="8374985" y="5740231"/>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3FB62A-92E4-4898-81E5-9431647C6F58}"/>
              </a:ext>
            </a:extLst>
          </p:cNvPr>
          <p:cNvCxnSpPr>
            <a:cxnSpLocks/>
          </p:cNvCxnSpPr>
          <p:nvPr/>
        </p:nvCxnSpPr>
        <p:spPr>
          <a:xfrm flipV="1">
            <a:off x="9063120"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61FCD1-3953-40BF-BEA5-8C11581A6396}"/>
              </a:ext>
            </a:extLst>
          </p:cNvPr>
          <p:cNvCxnSpPr>
            <a:cxnSpLocks/>
          </p:cNvCxnSpPr>
          <p:nvPr/>
        </p:nvCxnSpPr>
        <p:spPr>
          <a:xfrm flipV="1">
            <a:off x="972503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19174A6-96B9-45BD-9494-DADA267CC699}"/>
              </a:ext>
            </a:extLst>
          </p:cNvPr>
          <p:cNvCxnSpPr>
            <a:cxnSpLocks/>
          </p:cNvCxnSpPr>
          <p:nvPr/>
        </p:nvCxnSpPr>
        <p:spPr>
          <a:xfrm flipV="1">
            <a:off x="10365471" y="5737173"/>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462C17-E08E-4A7A-9854-79437A6B8CB8}"/>
              </a:ext>
            </a:extLst>
          </p:cNvPr>
          <p:cNvCxnSpPr>
            <a:cxnSpLocks/>
          </p:cNvCxnSpPr>
          <p:nvPr/>
        </p:nvCxnSpPr>
        <p:spPr>
          <a:xfrm flipV="1">
            <a:off x="11005911" y="5732586"/>
            <a:ext cx="185601" cy="393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65FAC20-85C0-4DD0-8C82-86C8A345A026}"/>
              </a:ext>
            </a:extLst>
          </p:cNvPr>
          <p:cNvCxnSpPr>
            <a:cxnSpLocks/>
          </p:cNvCxnSpPr>
          <p:nvPr/>
        </p:nvCxnSpPr>
        <p:spPr>
          <a:xfrm flipH="1" flipV="1">
            <a:off x="6577335" y="5721577"/>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F0FB16-E837-4060-BC2D-B94D31C2DCDC}"/>
              </a:ext>
            </a:extLst>
          </p:cNvPr>
          <p:cNvCxnSpPr>
            <a:cxnSpLocks/>
          </p:cNvCxnSpPr>
          <p:nvPr/>
        </p:nvCxnSpPr>
        <p:spPr>
          <a:xfrm flipH="1" flipV="1">
            <a:off x="7237232"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4C5B9C-7D1E-4893-B6B7-F786E23EDF2D}"/>
              </a:ext>
            </a:extLst>
          </p:cNvPr>
          <p:cNvCxnSpPr>
            <a:cxnSpLocks/>
          </p:cNvCxnSpPr>
          <p:nvPr/>
        </p:nvCxnSpPr>
        <p:spPr>
          <a:xfrm flipH="1" flipV="1">
            <a:off x="7834621" y="5730904"/>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40B867-AB1C-4409-8E74-747663DE8BAE}"/>
              </a:ext>
            </a:extLst>
          </p:cNvPr>
          <p:cNvCxnSpPr>
            <a:cxnSpLocks/>
          </p:cNvCxnSpPr>
          <p:nvPr/>
        </p:nvCxnSpPr>
        <p:spPr>
          <a:xfrm flipH="1" flipV="1">
            <a:off x="8564027" y="5730913"/>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DB417B-BF69-441D-80AE-FA184059941D}"/>
              </a:ext>
            </a:extLst>
          </p:cNvPr>
          <p:cNvCxnSpPr>
            <a:cxnSpLocks/>
          </p:cNvCxnSpPr>
          <p:nvPr/>
        </p:nvCxnSpPr>
        <p:spPr>
          <a:xfrm flipH="1" flipV="1">
            <a:off x="9248950" y="5731698"/>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D3EE91-5D69-4C38-8460-CC6D7BD3E222}"/>
              </a:ext>
            </a:extLst>
          </p:cNvPr>
          <p:cNvCxnSpPr>
            <a:cxnSpLocks/>
          </p:cNvCxnSpPr>
          <p:nvPr/>
        </p:nvCxnSpPr>
        <p:spPr>
          <a:xfrm flipH="1" flipV="1">
            <a:off x="9917949" y="574023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13734B1-E90A-48CC-A9A9-2840F9E3F48A}"/>
              </a:ext>
            </a:extLst>
          </p:cNvPr>
          <p:cNvCxnSpPr>
            <a:cxnSpLocks/>
          </p:cNvCxnSpPr>
          <p:nvPr/>
        </p:nvCxnSpPr>
        <p:spPr>
          <a:xfrm flipH="1" flipV="1">
            <a:off x="10546745" y="5740821"/>
            <a:ext cx="215799"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F63701E-1C63-4FDF-890F-40F1339D2455}"/>
              </a:ext>
            </a:extLst>
          </p:cNvPr>
          <p:cNvCxnSpPr>
            <a:cxnSpLocks/>
          </p:cNvCxnSpPr>
          <p:nvPr/>
        </p:nvCxnSpPr>
        <p:spPr>
          <a:xfrm flipH="1" flipV="1">
            <a:off x="11215526" y="5756144"/>
            <a:ext cx="215799" cy="41191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A2A79FD-F606-4E4D-8B26-4430B9816D58}"/>
              </a:ext>
            </a:extLst>
          </p:cNvPr>
          <p:cNvSpPr txBox="1"/>
          <p:nvPr/>
        </p:nvSpPr>
        <p:spPr>
          <a:xfrm>
            <a:off x="11514645" y="4047214"/>
            <a:ext cx="32906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0 </a:t>
            </a:r>
          </a:p>
          <a:p>
            <a:endParaRPr lang="en-US" sz="1200" dirty="0"/>
          </a:p>
          <a:p>
            <a:r>
              <a:rPr lang="en-US" sz="1200" dirty="0"/>
              <a:t>1</a:t>
            </a:r>
          </a:p>
          <a:p>
            <a:endParaRPr lang="en-US" sz="1200" dirty="0"/>
          </a:p>
          <a:p>
            <a:endParaRPr lang="en-US" sz="1200" dirty="0"/>
          </a:p>
          <a:p>
            <a:r>
              <a:rPr lang="en-US" sz="1200" dirty="0"/>
              <a:t>2</a:t>
            </a:r>
          </a:p>
          <a:p>
            <a:endParaRPr lang="en-US" sz="1200" dirty="0"/>
          </a:p>
          <a:p>
            <a:endParaRPr lang="en-US" sz="1200" dirty="0"/>
          </a:p>
          <a:p>
            <a:r>
              <a:rPr lang="en-US" sz="1200" dirty="0"/>
              <a:t>4</a:t>
            </a:r>
          </a:p>
          <a:p>
            <a:endParaRPr lang="en-US" sz="1200" dirty="0"/>
          </a:p>
          <a:p>
            <a:endParaRPr lang="en-US" sz="1200" dirty="0"/>
          </a:p>
          <a:p>
            <a:r>
              <a:rPr lang="en-US" sz="1200" dirty="0"/>
              <a:t>8</a:t>
            </a:r>
          </a:p>
        </p:txBody>
      </p:sp>
    </p:spTree>
    <p:extLst>
      <p:ext uri="{BB962C8B-B14F-4D97-AF65-F5344CB8AC3E}">
        <p14:creationId xmlns:p14="http://schemas.microsoft.com/office/powerpoint/2010/main" val="179607889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475413" y="2368732"/>
            <a:ext cx="9384176" cy="2865120"/>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07381" y="879566"/>
            <a:ext cx="9009206" cy="565757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Obviously, these numbers are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one less than</a:t>
            </a:r>
            <a:r>
              <a:rPr lang="en-US" sz="2400" dirty="0">
                <a:latin typeface="Times New Roman" panose="02020603050405020304" pitchFamily="18" charset="0"/>
                <a:ea typeface="Calibri" panose="020F0502020204030204" pitchFamily="34" charset="0"/>
                <a:cs typeface="Times New Roman" panose="02020603050405020304" pitchFamily="18" charset="0"/>
              </a:rPr>
              <a:t> consecutive powers of  2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1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Show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this formula yields the generic term </a:t>
            </a:r>
            <a:r>
              <a:rPr lang="en-US" sz="2400" dirty="0">
                <a:latin typeface="Times New Roman" panose="02020603050405020304" pitchFamily="18" charset="0"/>
                <a:ea typeface="Calibri" panose="020F0502020204030204" pitchFamily="34" charset="0"/>
                <a:cs typeface="Times New Roman" panose="02020603050405020304" pitchFamily="18" charset="0"/>
              </a:rPr>
              <a:t>of the solution to the given recurrence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either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direct substitution of the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into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given equation with the initial condition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indent="-342900">
              <a:lnSpc>
                <a:spcPct val="107000"/>
              </a:lnSpc>
              <a:spcBef>
                <a:spcPts val="600"/>
              </a:spcBef>
              <a:spcAft>
                <a:spcPts val="1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or 	by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method of forward substitutions works in a very limited number of cases</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because it is usually very difficult to recognize the pattern in the first few terms of the sequence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810219" y="2153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2156">
            <a:off x="785029" y="2113075"/>
            <a:ext cx="624180" cy="47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3410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4574" y="909698"/>
            <a:ext cx="9048584" cy="546168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Methods for Solving Recurrence Relations </a:t>
            </a:r>
          </a:p>
          <a:p>
            <a:pPr>
              <a:lnSpc>
                <a:spcPct val="107000"/>
              </a:lnSpc>
              <a:spcAft>
                <a:spcPts val="800"/>
              </a:spcAft>
            </a:pPr>
            <a:r>
              <a:rPr lang="en-US" sz="2600" dirty="0">
                <a:solidFill>
                  <a:srgbClr val="0000FF"/>
                </a:solidFill>
                <a:ea typeface="Calibri" panose="020F0502020204030204" pitchFamily="34" charset="0"/>
                <a:cs typeface="Times New Roman" panose="02020603050405020304" pitchFamily="18" charset="0"/>
              </a:rPr>
              <a:t>Method of forward substitutions: </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a:t>
            </a:r>
            <a:r>
              <a:rPr 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Given: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T(n) = 2T(n-1)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[Proof by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mathematical induction</a:t>
            </a:r>
            <a:r>
              <a:rPr lang="en-US" sz="2200" dirty="0">
                <a:latin typeface="Times New Roman" panose="02020603050405020304" pitchFamily="18" charset="0"/>
                <a:ea typeface="Calibri" panose="020F0502020204030204" pitchFamily="34" charset="0"/>
                <a:cs typeface="Times New Roman" panose="02020603050405020304" pitchFamily="18" charset="0"/>
              </a:rPr>
              <a:t>: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for n = 1, 2, 3,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When n = 1, then T(n)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 1 becomes T(1)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is true for some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1) + 1, 	given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+1, 		simplification.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1 ) + 1, 	assumption: T(</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2 )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i+1</a:t>
            </a:r>
            <a:r>
              <a:rPr lang="en-US" sz="2200" dirty="0">
                <a:latin typeface="Times New Roman" panose="02020603050405020304" pitchFamily="18" charset="0"/>
                <a:ea typeface="Calibri" panose="020F0502020204030204" pitchFamily="34" charset="0"/>
                <a:cs typeface="Times New Roman" panose="02020603050405020304" pitchFamily="18" charset="0"/>
              </a:rPr>
              <a:t> – 1.  			QED.</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45776">
            <a:off x="529453" y="3143793"/>
            <a:ext cx="715873" cy="49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98538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599780" y="618309"/>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25434" y="886632"/>
                <a:ext cx="9128098" cy="5709255"/>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2T(n-2)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2[2T(n-2) + 1]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+ 2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T(n-2)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2T(n-3) + 1</a:t>
                </a: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[2T(n-3) + 1]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4" y="886632"/>
                <a:ext cx="9128098" cy="5709255"/>
              </a:xfrm>
              <a:prstGeom prst="rect">
                <a:avLst/>
              </a:prstGeom>
              <a:blipFill>
                <a:blip r:embed="rId2"/>
                <a:stretch>
                  <a:fillRect l="-1336" t="-961" b="-117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1144988" y="1009816"/>
            <a:ext cx="454792" cy="302944"/>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85287">
            <a:off x="1084633" y="937329"/>
            <a:ext cx="492891" cy="39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44590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800BF7-3881-42E1-85F7-286E59852EFD}"/>
              </a:ext>
            </a:extLst>
          </p:cNvPr>
          <p:cNvSpPr txBox="1"/>
          <p:nvPr/>
        </p:nvSpPr>
        <p:spPr>
          <a:xfrm>
            <a:off x="1633477" y="505091"/>
            <a:ext cx="8789546" cy="76308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68977" y="566421"/>
                <a:ext cx="9128098" cy="6261971"/>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2T(n-1) + 1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T(1)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3</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T(n-3)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Calibri" panose="020F0502020204030204" pitchFamily="34" charset="0"/>
                    <a:ea typeface="Calibri" panose="020F0502020204030204" pitchFamily="34" charset="0"/>
                    <a:cs typeface="Times New Roman" panose="02020603050405020304" pitchFamily="18" charset="0"/>
                  </a:rPr>
                  <a:t>.</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For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iterations, we have</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 .</m:t>
                    </m:r>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Let n –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Then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-1.</a:t>
                </a:r>
              </a:p>
              <a:p>
                <a:pPr>
                  <a:spcAft>
                    <a:spcPts val="6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T(1)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oMath>
                </a14:m>
                <a:endParaRPr lang="en-US" sz="2200" dirty="0">
                  <a:latin typeface="Times New Roman" panose="02020603050405020304" pitchFamily="18"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smtClean="0">
                            <a:latin typeface="Cambria Math" panose="02040503050406030204" pitchFamily="18" charset="0"/>
                            <a:cs typeface="Times New Roman" panose="02020603050405020304" pitchFamily="18" charset="0"/>
                          </a:rPr>
                        </m:ctrlPr>
                      </m:fPr>
                      <m:num>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0</m:t>
                            </m:r>
                          </m:sup>
                        </m:sSup>
                        <m:r>
                          <a:rPr lang="en-US" sz="2200" b="0" i="1" smtClean="0">
                            <a:latin typeface="Cambria Math" panose="02040503050406030204" pitchFamily="18" charset="0"/>
                            <a:cs typeface="Times New Roman" panose="02020603050405020304" pitchFamily="18" charset="0"/>
                          </a:rPr>
                          <m:t>(</m:t>
                        </m:r>
                        <m:sSup>
                          <m:sSupPr>
                            <m:ctrlPr>
                              <a:rPr lang="en-US" sz="2200" i="1">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num>
                      <m:den>
                        <m:r>
                          <a:rPr lang="en-US" sz="2200" b="0" i="1" smtClean="0">
                            <a:latin typeface="Cambria Math" panose="02040503050406030204" pitchFamily="18" charset="0"/>
                            <a:cs typeface="Times New Roman" panose="02020603050405020304" pitchFamily="18" charset="0"/>
                          </a:rPr>
                          <m:t>2−1</m:t>
                        </m:r>
                      </m:den>
                    </m:f>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−1</m:t>
                    </m:r>
                  </m:oMath>
                </a14:m>
                <a:r>
                  <a:rPr lang="en-US" sz="2200" dirty="0">
                    <a:latin typeface="Calibri" panose="020F0502020204030204" pitchFamily="34" charset="0"/>
                    <a:ea typeface="Calibri" panose="020F0502020204030204" pitchFamily="34" charset="0"/>
                    <a:cs typeface="Times New Roman" panose="02020603050405020304" pitchFamily="18" charset="0"/>
                  </a:rPr>
                  <a:t>	………………(closed form)</a:t>
                </a:r>
              </a:p>
              <a:p>
                <a:pPr>
                  <a:spcAft>
                    <a:spcPts val="600"/>
                  </a:spcAft>
                </a:pPr>
                <a:r>
                  <a:rPr lang="en-US" sz="2200" dirty="0">
                    <a:latin typeface="Calibri" panose="020F0502020204030204" pitchFamily="34"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a:rPr lang="en-US" sz="2200" b="0" i="1" smtClean="0">
                            <a:latin typeface="Cambria Math" panose="02040503050406030204" pitchFamily="18" charset="0"/>
                            <a:cs typeface="Times New Roman" panose="02020603050405020304" pitchFamily="18" charset="0"/>
                          </a:rPr>
                          <m:t>𝑛</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8977" y="566421"/>
                <a:ext cx="9128098" cy="6261971"/>
              </a:xfrm>
              <a:prstGeom prst="rect">
                <a:avLst/>
              </a:prstGeom>
              <a:blipFill>
                <a:blip r:embed="rId2"/>
                <a:stretch>
                  <a:fillRect l="-1335" t="-974" b="-87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221A7744-88EE-4CFB-93A4-F26FB9C9AFB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953" y="788737"/>
            <a:ext cx="665827" cy="524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6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137724" y="1662038"/>
            <a:ext cx="8508275" cy="490903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i="1" dirty="0">
                <a:solidFill>
                  <a:srgbClr val="0000FF"/>
                </a:solidFill>
                <a:latin typeface="Times New Roman" panose="02020603050405020304" pitchFamily="18" charset="0"/>
                <a:cs typeface="Times New Roman" panose="02020603050405020304" pitchFamily="18" charset="0"/>
              </a:rPr>
              <a:t>A decision problem is in the complexity class NP</a:t>
            </a:r>
            <a:r>
              <a:rPr lang="en-US" sz="2400" dirty="0">
                <a:solidFill>
                  <a:srgbClr val="0000FF"/>
                </a:solidFill>
                <a:latin typeface="Times New Roman" panose="02020603050405020304" pitchFamily="18" charset="0"/>
                <a:cs typeface="Times New Roman" panose="02020603050405020304" pitchFamily="18" charset="0"/>
              </a:rPr>
              <a:t>,  (the class of </a:t>
            </a:r>
            <a:r>
              <a:rPr lang="en-US" sz="2400" dirty="0" err="1">
                <a:solidFill>
                  <a:srgbClr val="222222"/>
                </a:solidFill>
                <a:latin typeface="Times New Roman" panose="02020603050405020304" pitchFamily="18" charset="0"/>
                <a:cs typeface="Times New Roman" panose="02020603050405020304" pitchFamily="18" charset="0"/>
              </a:rPr>
              <a:t>nondeterministric</a:t>
            </a:r>
            <a:r>
              <a:rPr lang="en-US" sz="2400" dirty="0">
                <a:solidFill>
                  <a:srgbClr val="222222"/>
                </a:solidFill>
                <a:latin typeface="Times New Roman" panose="02020603050405020304" pitchFamily="18" charset="0"/>
                <a:cs typeface="Times New Roman" panose="02020603050405020304" pitchFamily="18" charset="0"/>
              </a:rPr>
              <a:t> polynomial time problems), </a:t>
            </a:r>
          </a:p>
          <a:p>
            <a:pPr marL="800100" lvl="1" indent="-342900">
              <a:spcAft>
                <a:spcPts val="9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if the set of decision </a:t>
            </a:r>
            <a:r>
              <a:rPr lang="en-US" sz="2400" dirty="0">
                <a:solidFill>
                  <a:srgbClr val="0000FF"/>
                </a:solidFill>
                <a:latin typeface="Times New Roman" panose="02020603050405020304" pitchFamily="18" charset="0"/>
                <a:cs typeface="Times New Roman" panose="02020603050405020304" pitchFamily="18" charset="0"/>
              </a:rPr>
              <a:t>problems</a:t>
            </a:r>
            <a:r>
              <a:rPr lang="en-US" sz="2400" dirty="0">
                <a:solidFill>
                  <a:srgbClr val="222222"/>
                </a:solidFill>
                <a:latin typeface="Times New Roman" panose="02020603050405020304" pitchFamily="18" charset="0"/>
                <a:cs typeface="Times New Roman" panose="02020603050405020304" pitchFamily="18" charset="0"/>
              </a:rPr>
              <a:t> for which the problem instances, where </a:t>
            </a:r>
            <a:r>
              <a:rPr lang="en-US" sz="2400" dirty="0">
                <a:solidFill>
                  <a:srgbClr val="0000FF"/>
                </a:solidFill>
                <a:latin typeface="Times New Roman" panose="02020603050405020304" pitchFamily="18" charset="0"/>
                <a:cs typeface="Times New Roman" panose="02020603050405020304" pitchFamily="18" charset="0"/>
              </a:rPr>
              <a:t>the answer is “yes”, have proofs verifiable in polynomial time by a deterministic Turing machine.</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Equivalently,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if the set of decision problems that can be solved in polynomial time by a nondeterministic Turing machine.</a:t>
            </a:r>
          </a:p>
          <a:p>
            <a:pPr marL="342900" indent="-342900">
              <a:spcAft>
                <a:spcPts val="900"/>
              </a:spcAft>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A P-problem (whose solution time is bounded by a polynomial) is always also NP.</a:t>
            </a:r>
          </a:p>
        </p:txBody>
      </p:sp>
      <p:sp>
        <p:nvSpPr>
          <p:cNvPr id="4" name="TextBox 3">
            <a:extLst>
              <a:ext uri="{FF2B5EF4-FFF2-40B4-BE49-F238E27FC236}">
                <a16:creationId xmlns:a16="http://schemas.microsoft.com/office/drawing/2014/main" id="{ADD3BE51-EC3C-4517-ABE8-503C69A59525}"/>
              </a:ext>
            </a:extLst>
          </p:cNvPr>
          <p:cNvSpPr txBox="1"/>
          <p:nvPr/>
        </p:nvSpPr>
        <p:spPr>
          <a:xfrm>
            <a:off x="1946365" y="630524"/>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19720525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59190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78426E-9244-4531-BF15-3F0F78B49ABF}"/>
              </a:ext>
            </a:extLst>
          </p:cNvPr>
          <p:cNvSpPr txBox="1"/>
          <p:nvPr/>
        </p:nvSpPr>
        <p:spPr>
          <a:xfrm>
            <a:off x="1774283" y="360661"/>
            <a:ext cx="9128097" cy="1051942"/>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60482" y="886632"/>
            <a:ext cx="9128098" cy="5555367"/>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n-1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T(n-1)  =  T(n-2) + n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T(n-1) in the equation (1),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[T(n-2) + n-1] +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T(n-2) +(n-1)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   …..(2)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Replacing n by n-2 in the equation (1) yields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T(n-2)  = T(n-3) + n-2</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Substituting this expression for T(n-2) in the equation (2), we obtain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[T(n-3) + n-2 ]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T(n-3) + (n-2)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3954" y="88663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57822">
            <a:off x="989728" y="809331"/>
            <a:ext cx="621875"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3617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704" y="531367"/>
                <a:ext cx="8658591" cy="6170920"/>
              </a:xfrm>
              <a:prstGeom prst="rect">
                <a:avLst/>
              </a:prstGeom>
            </p:spPr>
            <p:txBody>
              <a:bodyPr wrap="square">
                <a:spAutoFit/>
              </a:bodyPr>
              <a:lstStyle/>
              <a:p>
                <a:pPr>
                  <a:spcAft>
                    <a:spcPts val="1800"/>
                  </a:spcAft>
                </a:pPr>
                <a:r>
                  <a:rPr lang="en-US" sz="2800" dirty="0">
                    <a:solidFill>
                      <a:srgbClr val="0000FF"/>
                    </a:solidFill>
                    <a:ea typeface="Calibri" panose="020F0502020204030204" pitchFamily="34" charset="0"/>
                    <a:cs typeface="Times New Roman" panose="02020603050405020304" pitchFamily="18" charset="0"/>
                  </a:rPr>
                  <a:t>Method of backward substitution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overview)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following recurrence equation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sz="2200" dirty="0">
                    <a:latin typeface="Times New Roman" panose="02020603050405020304" pitchFamily="18" charset="0"/>
                    <a:ea typeface="Calibri" panose="020F0502020204030204" pitchFamily="34" charset="0"/>
                    <a:cs typeface="Times New Roman" panose="02020603050405020304" pitchFamily="18" charset="0"/>
                  </a:rPr>
                  <a:t>T(n) = T(n-1) + n  for n &gt; 0</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T(0) = 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(continued)</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Following this way, after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substitutions, it yields: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T(n) = T(n-</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(n-i+1) + (n-i+2)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Since the initial condition T(0) = 0 for n = 0, </a:t>
                </a:r>
              </a:p>
              <a:p>
                <a:r>
                  <a:rPr lang="en-US" sz="2200" dirty="0">
                    <a:latin typeface="Times New Roman" panose="02020603050405020304" pitchFamily="18" charset="0"/>
                    <a:ea typeface="Calibri" panose="020F0502020204030204" pitchFamily="34" charset="0"/>
                    <a:cs typeface="Times New Roman" panose="02020603050405020304" pitchFamily="18" charset="0"/>
                  </a:rPr>
                  <a:t>we need n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0 (that is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n) to reach it.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T(n) 	= T(0)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0    + 1 + 2 + 3 + … + (n-1) +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   n(n+1)/2              	………….... (closed form)</a:t>
                </a:r>
              </a:p>
              <a:p>
                <a:r>
                  <a:rPr lang="en-US" sz="2200" dirty="0">
                    <a:latin typeface="Times New Roman" panose="02020603050405020304" pitchFamily="18" charset="0"/>
                    <a:ea typeface="Calibri" panose="020F0502020204030204" pitchFamily="34" charset="0"/>
                    <a:cs typeface="Times New Roman" panose="02020603050405020304" pitchFamily="18" charset="0"/>
                  </a:rPr>
                  <a:t> 		ε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𝑛</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 </m:t>
                    </m:r>
                  </m:oMath>
                </a14:m>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 (order of growth)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The method of backward substitution works surprisingly well for a wide variety of simple recurrence relations.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704" y="531367"/>
                <a:ext cx="8658591" cy="6170920"/>
              </a:xfrm>
              <a:prstGeom prst="rect">
                <a:avLst/>
              </a:prstGeom>
              <a:blipFill>
                <a:blip r:embed="rId2"/>
                <a:stretch>
                  <a:fillRect l="-1479" t="-889" b="-108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698198" y="2726409"/>
            <a:ext cx="4844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634836-309F-41D7-92BB-826F08C3C298}"/>
                  </a:ext>
                </a:extLst>
              </p:cNvPr>
              <p:cNvSpPr txBox="1"/>
              <p:nvPr/>
            </p:nvSpPr>
            <p:spPr>
              <a:xfrm>
                <a:off x="8607476" y="985204"/>
                <a:ext cx="2886324" cy="32663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T(1) = T(0) + 1 = 1;</a:t>
                </a:r>
              </a:p>
              <a:p>
                <a:r>
                  <a:rPr lang="en-US" dirty="0"/>
                  <a:t>T(2) = T(1) + 2 = 1 + 2 = 3;</a:t>
                </a:r>
              </a:p>
              <a:p>
                <a:r>
                  <a:rPr lang="en-US" dirty="0"/>
                  <a:t>T(3) = T(2) + 3 = 2 + 3 = 6</a:t>
                </a:r>
              </a:p>
              <a:p>
                <a:r>
                  <a:rPr lang="en-US" dirty="0"/>
                  <a:t>T(4) = T(3) + 4 = 6 +4 = 10</a:t>
                </a:r>
              </a:p>
              <a:p>
                <a:r>
                  <a:rPr lang="en-US" dirty="0"/>
                  <a:t>T(5) = T(4) + 5 = 10 + 5 =15</a:t>
                </a:r>
              </a:p>
              <a:p>
                <a:r>
                  <a:rPr lang="en-US" dirty="0"/>
                  <a:t>T(6) = T(5) + 6 = 15 + 6 = 21 </a:t>
                </a:r>
              </a:p>
              <a:p>
                <a:r>
                  <a:rPr lang="en-US" dirty="0"/>
                  <a:t>T(n) = 0 + 1 + 3 + 6 + 10 + 15 + 21 + 28 + 36 + 45 + …</a:t>
                </a:r>
              </a:p>
              <a:p>
                <a:r>
                  <a:rPr lang="en-US" dirty="0"/>
                  <a:t>T(n) = ?</a:t>
                </a:r>
              </a:p>
              <a:p>
                <a:r>
                  <a:rPr lang="en-US" dirty="0"/>
                  <a:t>Answer: T(n)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a:p>
                <a:r>
                  <a:rPr lang="en-US" dirty="0"/>
                  <a:t>Is this easy to conclude it?</a:t>
                </a:r>
              </a:p>
            </p:txBody>
          </p:sp>
        </mc:Choice>
        <mc:Fallback xmlns="">
          <p:sp>
            <p:nvSpPr>
              <p:cNvPr id="3" name="TextBox 2">
                <a:extLst>
                  <a:ext uri="{FF2B5EF4-FFF2-40B4-BE49-F238E27FC236}">
                    <a16:creationId xmlns:a16="http://schemas.microsoft.com/office/drawing/2014/main" id="{34634836-309F-41D7-92BB-826F08C3C298}"/>
                  </a:ext>
                </a:extLst>
              </p:cNvPr>
              <p:cNvSpPr txBox="1">
                <a:spLocks noRot="1" noChangeAspect="1" noMove="1" noResize="1" noEditPoints="1" noAdjustHandles="1" noChangeArrowheads="1" noChangeShapeType="1" noTextEdit="1"/>
              </p:cNvSpPr>
              <p:nvPr/>
            </p:nvSpPr>
            <p:spPr>
              <a:xfrm>
                <a:off x="8607476" y="985204"/>
                <a:ext cx="2886324" cy="3266343"/>
              </a:xfrm>
              <a:prstGeom prst="rect">
                <a:avLst/>
              </a:prstGeom>
              <a:blipFill>
                <a:blip r:embed="rId3"/>
                <a:stretch>
                  <a:fillRect l="-1684" t="-931" r="-211" b="-2048"/>
                </a:stretch>
              </a:blipFill>
            </p:spPr>
            <p:txBody>
              <a:bodyPr/>
              <a:lstStyle/>
              <a:p>
                <a:r>
                  <a:rPr lang="en-US">
                    <a:noFill/>
                  </a:rPr>
                  <a:t> </a:t>
                </a:r>
              </a:p>
            </p:txBody>
          </p:sp>
        </mc:Fallback>
      </mc:AlternateContent>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76130">
            <a:off x="698198" y="2726409"/>
            <a:ext cx="571983"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310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88D91E-E0B7-418E-9340-EE4B8B147862}"/>
              </a:ext>
            </a:extLst>
          </p:cNvPr>
          <p:cNvSpPr txBox="1"/>
          <p:nvPr/>
        </p:nvSpPr>
        <p:spPr>
          <a:xfrm>
            <a:off x="1756867" y="730338"/>
            <a:ext cx="9091362" cy="12594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892411" y="1315562"/>
                <a:ext cx="9016779" cy="5029647"/>
              </a:xfrm>
              <a:prstGeom prst="rect">
                <a:avLst/>
              </a:prstGeom>
            </p:spPr>
            <p:txBody>
              <a:bodyPr wrap="square">
                <a:spAutoFit/>
              </a:bodyPr>
              <a:lstStyle/>
              <a:p>
                <a:pPr>
                  <a:lnSpc>
                    <a:spcPct val="107000"/>
                  </a:lnSpc>
                </a:pPr>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 important class of recurrence of the following type.</a:t>
                </a: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 = f(n).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Or equivalently we write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ax(n) + bx(n-1) + cx(n-2) =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They cannot be solved by forward or backward substitutions.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 (</a:t>
                </a:r>
                <a14:m>
                  <m:oMath xmlns:m="http://schemas.openxmlformats.org/officeDocument/2006/math">
                    <m:f>
                      <m:fPr>
                        <m:ctrlPr>
                          <a:rPr lang="en-US" sz="2000" i="1" dirty="0" smtClean="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𝑏</m:t>
                        </m:r>
                      </m:num>
                      <m:den>
                        <m:r>
                          <a:rPr lang="en-US" sz="2000" b="0" i="1" dirty="0" smtClean="0">
                            <a:solidFill>
                              <a:srgbClr val="0000FF"/>
                            </a:solidFill>
                            <a:latin typeface="Cambria Math" panose="02040503050406030204" pitchFamily="18" charset="0"/>
                            <a:cs typeface="Times New Roman" panose="02020603050405020304" pitchFamily="18" charset="0"/>
                          </a:rPr>
                          <m:t>𝑎</m:t>
                        </m:r>
                      </m:den>
                    </m:f>
                  </m:oMath>
                </a14:m>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𝑐</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(n-2) + </a:t>
                </a:r>
                <a14:m>
                  <m:oMath xmlns:m="http://schemas.openxmlformats.org/officeDocument/2006/math">
                    <m:f>
                      <m:fPr>
                        <m:ctrlPr>
                          <a:rPr lang="en-US" sz="2000" i="1" dirty="0">
                            <a:solidFill>
                              <a:srgbClr val="0000FF"/>
                            </a:solidFill>
                            <a:latin typeface="Cambria Math" panose="02040503050406030204" pitchFamily="18" charset="0"/>
                            <a:cs typeface="Times New Roman" panose="02020603050405020304" pitchFamily="18" charset="0"/>
                          </a:rPr>
                        </m:ctrlPr>
                      </m:fPr>
                      <m:num>
                        <m:r>
                          <a:rPr lang="en-US" sz="2000" b="0" i="1" dirty="0" smtClean="0">
                            <a:solidFill>
                              <a:srgbClr val="0000FF"/>
                            </a:solidFill>
                            <a:latin typeface="Cambria Math" panose="02040503050406030204" pitchFamily="18" charset="0"/>
                            <a:cs typeface="Times New Roman" panose="02020603050405020304" pitchFamily="18" charset="0"/>
                          </a:rPr>
                          <m:t>1</m:t>
                        </m:r>
                      </m:num>
                      <m:den>
                        <m:r>
                          <a:rPr lang="en-US" sz="2000" i="1" dirty="0">
                            <a:solidFill>
                              <a:srgbClr val="0000FF"/>
                            </a:solidFill>
                            <a:latin typeface="Cambria Math" panose="02040503050406030204" pitchFamily="18" charset="0"/>
                            <a:cs typeface="Times New Roman" panose="02020603050405020304" pitchFamily="18" charset="0"/>
                          </a:rPr>
                          <m:t>𝑎</m:t>
                        </m:r>
                      </m:den>
                    </m:f>
                    <m:r>
                      <a:rPr lang="en-US" sz="2000" i="1" dirty="0">
                        <a:solidFill>
                          <a:srgbClr val="0000FF"/>
                        </a:solidFill>
                        <a:latin typeface="Cambria Math" panose="02040503050406030204" pitchFamily="18" charset="0"/>
                        <a:cs typeface="Times New Roman" panose="02020603050405020304" pitchFamily="18" charset="0"/>
                      </a:rPr>
                      <m:t> </m:t>
                    </m:r>
                  </m:oMath>
                </a14:m>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 n &gt; 1; </a:t>
                </a:r>
                <a:r>
                  <a:rPr lang="en-US" sz="2000" dirty="0">
                    <a:latin typeface="Times New Roman" panose="02020603050405020304" pitchFamily="18" charset="0"/>
                    <a:ea typeface="Calibri" panose="020F0502020204030204" pitchFamily="34" charset="0"/>
                    <a:cs typeface="Times New Roman" panose="02020603050405020304" pitchFamily="18" charset="0"/>
                  </a:rPr>
                  <a:t>a, b and c are real numbers, a ≠ 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T(1) = c</a:t>
                </a:r>
                <a:r>
                  <a:rPr lang="en-US" sz="20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T(0) = c</a:t>
                </a:r>
                <a:r>
                  <a:rPr lang="en-US" sz="20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c</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constants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92411" y="1315562"/>
                <a:ext cx="9016779" cy="5029647"/>
              </a:xfrm>
              <a:prstGeom prst="rect">
                <a:avLst/>
              </a:prstGeom>
              <a:blipFill>
                <a:blip r:embed="rId2"/>
                <a:stretch>
                  <a:fillRect l="-1351" t="-1091" b="-1697"/>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38D0FCD4-D2CC-4F2A-9B43-7C399E01627F}"/>
              </a:ext>
            </a:extLst>
          </p:cNvPr>
          <p:cNvSpPr/>
          <p:nvPr/>
        </p:nvSpPr>
        <p:spPr>
          <a:xfrm>
            <a:off x="556591" y="1224500"/>
            <a:ext cx="552176" cy="34861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3826">
            <a:off x="522091" y="1189727"/>
            <a:ext cx="576642" cy="39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80882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C7143B-516F-496A-9D5B-AF71D1366201}"/>
              </a:ext>
            </a:extLst>
          </p:cNvPr>
          <p:cNvSpPr txBox="1"/>
          <p:nvPr/>
        </p:nvSpPr>
        <p:spPr>
          <a:xfrm>
            <a:off x="1426812" y="162458"/>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915128" y="544524"/>
            <a:ext cx="8988003" cy="6032421"/>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indent="457200"/>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 b and c are real numbers, a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The recurrence is</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second-order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because the elements T(n) and  T(n-2) are two positions apart in the unknown sequence in questions.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linear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because the left-hand side is a linear combination of the unknown terms of the sequence.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constant coefficients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a,  b, and c are assuming to be some fixed number.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919163" lvl="1" indent="-461963">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homogeneous,  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  f(n) = 0 for every n; otherwise, it is called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inhomogeneous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R="0" lvl="0"/>
            <a:r>
              <a:rPr lang="en-US" sz="2400" dirty="0">
                <a:latin typeface="Times New Roman" panose="02020603050405020304" pitchFamily="18" charset="0"/>
                <a:ea typeface="Calibri" panose="020F0502020204030204" pitchFamily="34" charset="0"/>
                <a:cs typeface="Times New Roman" panose="02020603050405020304" pitchFamily="18" charset="0"/>
              </a:rPr>
              <a:t>This recurrence is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second-order linear recurrence </a:t>
            </a:r>
            <a:r>
              <a:rPr lang="en-US" sz="2400" dirty="0">
                <a:latin typeface="Times New Roman" panose="02020603050405020304" pitchFamily="18" charset="0"/>
                <a:ea typeface="Calibri" panose="020F0502020204030204" pitchFamily="34" charset="0"/>
                <a:cs typeface="Times New Roman" panose="02020603050405020304" pitchFamily="18" charset="0"/>
              </a:rPr>
              <a:t>with constant coefficients.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1041621" y="1383526"/>
            <a:ext cx="385192" cy="309665"/>
          </a:xfrm>
          <a:prstGeom prst="cloudCallout">
            <a:avLst>
              <a:gd name="adj1" fmla="val 91632"/>
              <a:gd name="adj2" fmla="val 1489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7558">
            <a:off x="1009816" y="1367624"/>
            <a:ext cx="416997" cy="32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2733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315128-DF1D-4B9F-91F1-C47F89455025}"/>
              </a:ext>
            </a:extLst>
          </p:cNvPr>
          <p:cNvSpPr txBox="1"/>
          <p:nvPr/>
        </p:nvSpPr>
        <p:spPr>
          <a:xfrm>
            <a:off x="1078469" y="188675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06671" y="648807"/>
                <a:ext cx="8943912" cy="6020944"/>
              </a:xfrm>
              <a:prstGeom prst="rect">
                <a:avLst/>
              </a:prstGeom>
            </p:spPr>
            <p:txBody>
              <a:bodyPr wrap="square">
                <a:spAutoFit/>
              </a:bodyPr>
              <a:lstStyle/>
              <a:p>
                <a:r>
                  <a:rPr lang="en-US" sz="2800" dirty="0">
                    <a:ea typeface="Calibri" panose="020F0502020204030204" pitchFamily="34" charset="0"/>
                    <a:cs typeface="Times New Roman" panose="02020603050405020304" pitchFamily="18" charset="0"/>
                  </a:rPr>
                  <a:t>Linear second-order recurrences with constant coefficients</a:t>
                </a:r>
                <a:r>
                  <a:rPr lang="en-US" sz="2800" dirty="0">
                    <a:effectLst/>
                    <a:ea typeface="Calibri" panose="020F0502020204030204" pitchFamily="34" charset="0"/>
                    <a:cs typeface="Times New Roman" panose="02020603050405020304" pitchFamily="18" charset="0"/>
                  </a:rPr>
                  <a:t> </a:t>
                </a:r>
              </a:p>
              <a:p>
                <a:pPr lvl="1" indent="457200"/>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(n-2) = f(n)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where a, b and c are real numbers, a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Consider first the homogeneous case: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spcAft>
                    <a:spcPts val="600"/>
                  </a:spcAft>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equation has </a:t>
                </a:r>
                <a:r>
                  <a:rPr lang="en-US" sz="22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infinitely many solutions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except for the degenerate situation of  b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general solution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can be obtained by one the three formulas that follow</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Which of the three formulas applies to a particular case </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depends on </a:t>
                </a:r>
              </a:p>
              <a:p>
                <a:pPr lvl="1"/>
                <a:r>
                  <a:rPr lang="en-US" sz="2200" i="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the roots of the quadratic equation</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with the same coefficients as the   	recurrence: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ar</a:t>
                </a:r>
                <a:r>
                  <a:rPr lang="en-US" sz="22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br</a:t>
                </a:r>
                <a:r>
                  <a:rPr lang="en-US" sz="22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 c = 0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quadratic equation is called the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characteristic equation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recurrence equation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(n-1) + </a:t>
                </a:r>
                <a:r>
                  <a:rPr lang="en-US" sz="22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cT</a:t>
                </a:r>
                <a:r>
                  <a:rPr lang="en-US"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(n-2)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06671" y="648807"/>
                <a:ext cx="8943912" cy="6020944"/>
              </a:xfrm>
              <a:prstGeom prst="rect">
                <a:avLst/>
              </a:prstGeom>
              <a:blipFill>
                <a:blip r:embed="rId2"/>
                <a:stretch>
                  <a:fillRect l="-1431" t="-911" r="-1363"/>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38D0FCD4-D2CC-4F2A-9B43-7C399E01627F}"/>
              </a:ext>
            </a:extLst>
          </p:cNvPr>
          <p:cNvSpPr/>
          <p:nvPr/>
        </p:nvSpPr>
        <p:spPr>
          <a:xfrm>
            <a:off x="498360" y="5257172"/>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86151">
            <a:off x="498360" y="5257171"/>
            <a:ext cx="729550"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09874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53189" y="145033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555805" y="1652134"/>
            <a:ext cx="9080390" cy="4124206"/>
          </a:xfrm>
          <a:prstGeom prst="rect">
            <a:avLst/>
          </a:prstGeom>
        </p:spPr>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real and distinct,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938882" y="2917371"/>
            <a:ext cx="493158" cy="309056"/>
          </a:xfrm>
          <a:prstGeom prst="cloudCallout">
            <a:avLst>
              <a:gd name="adj1" fmla="val 51569"/>
              <a:gd name="adj2" fmla="val 1747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7257">
            <a:off x="966788" y="2922378"/>
            <a:ext cx="455755" cy="31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5829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182659" y="1267455"/>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659552" y="1374217"/>
            <a:ext cx="9080390" cy="486287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6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equal to each other, </a:t>
            </a:r>
            <a:r>
              <a:rPr lang="en-US" sz="2400" dirty="0">
                <a:latin typeface="Times New Roman" panose="02020603050405020304" pitchFamily="18" charset="0"/>
                <a:ea typeface="Calibri" panose="020F0502020204030204" pitchFamily="34" charset="0"/>
                <a:cs typeface="Times New Roman" panose="02020603050405020304" pitchFamily="18" charset="0"/>
              </a:rPr>
              <a:t>the general solution to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the recurrence relation is obtained by the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α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r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α and β are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rot="357962">
            <a:off x="813668" y="3222168"/>
            <a:ext cx="368184" cy="426128"/>
          </a:xfrm>
          <a:prstGeom prst="cloudCallout">
            <a:avLst>
              <a:gd name="adj1" fmla="val 118596"/>
              <a:gd name="adj2" fmla="val 1290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86068">
            <a:off x="659957" y="3148716"/>
            <a:ext cx="626985" cy="48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847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B05FA-9176-4093-8ABB-5C0731533641}"/>
              </a:ext>
            </a:extLst>
          </p:cNvPr>
          <p:cNvSpPr txBox="1"/>
          <p:nvPr/>
        </p:nvSpPr>
        <p:spPr>
          <a:xfrm>
            <a:off x="1025968" y="973257"/>
            <a:ext cx="9854445" cy="1467036"/>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23540" y="1184764"/>
            <a:ext cx="9080390" cy="4985980"/>
          </a:xfrm>
          <a:prstGeom prst="rect">
            <a:avLst/>
          </a:prstGeom>
        </p:spPr>
        <p:txBody>
          <a:bodyPr wrap="square">
            <a:spAutoFit/>
          </a:bodyPr>
          <a:lstStyle/>
          <a:p>
            <a:r>
              <a:rPr lang="en-US" sz="2400" dirty="0">
                <a:ea typeface="Calibri" panose="020F0502020204030204" pitchFamily="34" charset="0"/>
                <a:cs typeface="Times New Roman" panose="02020603050405020304" pitchFamily="18" charset="0"/>
              </a:rPr>
              <a:t>Theorem  1.4:  </a:t>
            </a:r>
            <a:r>
              <a:rPr lang="en-US" sz="2400" dirty="0">
                <a:latin typeface="Times New Roman" panose="02020603050405020304" pitchFamily="18" charset="0"/>
                <a:ea typeface="Calibri" panose="020F0502020204030204" pitchFamily="34" charset="0"/>
                <a:cs typeface="Times New Roman" panose="02020603050405020304" pitchFamily="18" charset="0"/>
              </a:rPr>
              <a:t>Let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r</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be two roots of characteristic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indent="457200"/>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for recurrence relation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Case 3</a:t>
            </a:r>
            <a:r>
              <a:rPr lang="en-US" sz="2400" dirty="0">
                <a:latin typeface="Times New Roman" panose="02020603050405020304" pitchFamily="18" charset="0"/>
                <a:ea typeface="Calibri" panose="020F0502020204030204" pitchFamily="34" charset="0"/>
                <a:cs typeface="Times New Roman" panose="02020603050405020304" pitchFamily="18" charset="0"/>
              </a:rPr>
              <a:t>:   If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u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v  are two distinct complex numbers, </a:t>
            </a: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general solution to the recurrence relation is obtained by the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formula</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γ</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[α cos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β sin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where  γ = √(u</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v</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θ = arctan v/u,  and α and β are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two arbitrary real constants.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8D0FCD4-D2CC-4F2A-9B43-7C399E01627F}"/>
              </a:ext>
            </a:extLst>
          </p:cNvPr>
          <p:cNvSpPr/>
          <p:nvPr/>
        </p:nvSpPr>
        <p:spPr>
          <a:xfrm>
            <a:off x="793923" y="367775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70539">
            <a:off x="791913" y="3637872"/>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7218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766F48-0230-4167-BF80-F45166634C8F}"/>
              </a:ext>
            </a:extLst>
          </p:cNvPr>
          <p:cNvSpPr txBox="1"/>
          <p:nvPr/>
        </p:nvSpPr>
        <p:spPr>
          <a:xfrm>
            <a:off x="1399868" y="1851921"/>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79239" y="580321"/>
                <a:ext cx="9326881" cy="6001708"/>
              </a:xfrm>
              <a:prstGeom prst="rect">
                <a:avLst/>
              </a:prstGeom>
            </p:spPr>
            <p:txBody>
              <a:bodyPr wrap="square">
                <a:spAutoFit/>
              </a:bodyPr>
              <a:lstStyle/>
              <a:p>
                <a:pPr>
                  <a:lnSpc>
                    <a:spcPct val="107000"/>
                  </a:lnSpc>
                  <a:spcAft>
                    <a:spcPts val="1200"/>
                  </a:spcAft>
                </a:pPr>
                <a:r>
                  <a:rPr lang="en-US" sz="2400" dirty="0">
                    <a:ea typeface="Calibri" panose="020F0502020204030204" pitchFamily="34" charset="0"/>
                    <a:cs typeface="Times New Roman" panose="02020603050405020304" pitchFamily="18" charset="0"/>
                  </a:rPr>
                  <a:t>Example 1.19:</a:t>
                </a:r>
                <a:endParaRPr lang="en-US" sz="24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Case 1 of this theorem arises in deriving the explicit formula for the nth Fibonacci number.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F(i-1) + F(i-2),  F(1) = 1,  F(0) = 0.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Since F(</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 - F(i-1) - F(i-2) = 0, the character equation is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1,2</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e>
                              <m: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−4(1)(−1)</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F(n)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F(1) = 1, when n = 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1.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Since F(0) = 0, when n = 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0.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0.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this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-α,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hen 1 = 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a:t>
                </a:r>
                <a14:m>
                  <m:oMath xmlns:m="http://schemas.openxmlformats.org/officeDocument/2006/math">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smtClean="0">
                            <a:effectLst/>
                            <a:latin typeface="Cambria Math" panose="02040503050406030204" pitchFamily="18" charset="0"/>
                            <a:ea typeface="Calibri" panose="020F0502020204030204" pitchFamily="34" charset="0"/>
                            <a:cs typeface="Times New Roman" panose="02020603050405020304" pitchFamily="18" charset="0"/>
                          </a:rPr>
                          <m:t>5</m:t>
                        </m:r>
                      </m:e>
                    </m:ra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a:lnSpc>
                    <a:spcPct val="107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Thus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α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can get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β =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We conclude  F(n) =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79239" y="580321"/>
                <a:ext cx="9326881" cy="6001708"/>
              </a:xfrm>
              <a:prstGeom prst="rect">
                <a:avLst/>
              </a:prstGeom>
              <a:blipFill>
                <a:blip r:embed="rId2"/>
                <a:stretch>
                  <a:fillRect l="-980" t="-711"/>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1906AC52-A381-47F9-89DB-19D1EAE8CA9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4423">
            <a:off x="526939" y="1749508"/>
            <a:ext cx="648939" cy="41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5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2072639" y="2106863"/>
            <a:ext cx="8508275" cy="3654847"/>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abbreviation NP; "</a:t>
            </a:r>
            <a:r>
              <a:rPr lang="en-US" sz="2400" dirty="0">
                <a:solidFill>
                  <a:srgbClr val="0B0080"/>
                </a:solidFill>
                <a:latin typeface="Times New Roman" panose="02020603050405020304" pitchFamily="18" charset="0"/>
                <a:cs typeface="Times New Roman" panose="02020603050405020304" pitchFamily="18" charset="0"/>
                <a:hlinkClick r:id="rId2" tooltip="Nondeterministic algorithm"/>
              </a:rPr>
              <a:t>nondeterministic</a:t>
            </a:r>
            <a:r>
              <a:rPr lang="en-US" sz="2400" dirty="0">
                <a:solidFill>
                  <a:srgbClr val="202122"/>
                </a:solidFill>
                <a:latin typeface="Times New Roman" panose="02020603050405020304" pitchFamily="18" charset="0"/>
                <a:cs typeface="Times New Roman" panose="02020603050405020304" pitchFamily="18" charset="0"/>
              </a:rPr>
              <a:t>, polynomial time." </a:t>
            </a:r>
          </a:p>
          <a:p>
            <a:pPr marL="461963" indent="-461963">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These two definitions are equivalent because the algorithm based on the Turing machine consists of two phases: </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first phase consists of a </a:t>
            </a:r>
            <a:r>
              <a:rPr lang="en-US" sz="2400" dirty="0">
                <a:solidFill>
                  <a:srgbClr val="0000FF"/>
                </a:solidFill>
                <a:latin typeface="Times New Roman" panose="02020603050405020304" pitchFamily="18" charset="0"/>
                <a:cs typeface="Times New Roman" panose="02020603050405020304" pitchFamily="18" charset="0"/>
              </a:rPr>
              <a:t>guess</a:t>
            </a:r>
            <a:r>
              <a:rPr lang="en-US" sz="2400" dirty="0">
                <a:solidFill>
                  <a:srgbClr val="202122"/>
                </a:solidFill>
                <a:latin typeface="Times New Roman" panose="02020603050405020304" pitchFamily="18" charset="0"/>
                <a:cs typeface="Times New Roman" panose="02020603050405020304" pitchFamily="18" charset="0"/>
              </a:rPr>
              <a:t> about the solution, which is generated in a non-deterministic way, and</a:t>
            </a:r>
          </a:p>
          <a:p>
            <a:pPr marL="914400" lvl="1" indent="-457200">
              <a:spcAft>
                <a:spcPts val="900"/>
              </a:spcAft>
              <a:buFont typeface="Arial" panose="020B0604020202020204" pitchFamily="34" charset="0"/>
              <a:buChar char="•"/>
            </a:pPr>
            <a:r>
              <a:rPr lang="en-US" sz="2400" dirty="0">
                <a:solidFill>
                  <a:srgbClr val="202122"/>
                </a:solidFill>
                <a:latin typeface="Times New Roman" panose="02020603050405020304" pitchFamily="18" charset="0"/>
                <a:cs typeface="Times New Roman" panose="02020603050405020304" pitchFamily="18" charset="0"/>
              </a:rPr>
              <a:t>the second phase consists of a deterministic algorithm that </a:t>
            </a:r>
            <a:r>
              <a:rPr lang="en-US" sz="2400" dirty="0">
                <a:solidFill>
                  <a:srgbClr val="0000FF"/>
                </a:solidFill>
                <a:latin typeface="Times New Roman" panose="02020603050405020304" pitchFamily="18" charset="0"/>
                <a:cs typeface="Times New Roman" panose="02020603050405020304" pitchFamily="18" charset="0"/>
              </a:rPr>
              <a:t>verifies</a:t>
            </a:r>
            <a:r>
              <a:rPr lang="en-US" sz="2400" dirty="0">
                <a:solidFill>
                  <a:srgbClr val="202122"/>
                </a:solidFill>
                <a:latin typeface="Times New Roman" panose="02020603050405020304" pitchFamily="18" charset="0"/>
                <a:cs typeface="Times New Roman" panose="02020603050405020304" pitchFamily="18" charset="0"/>
              </a:rPr>
              <a:t> if the guess is a solution to the problem</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D3BE51-EC3C-4517-ABE8-503C69A59525}"/>
              </a:ext>
            </a:extLst>
          </p:cNvPr>
          <p:cNvSpPr txBox="1"/>
          <p:nvPr/>
        </p:nvSpPr>
        <p:spPr>
          <a:xfrm>
            <a:off x="1937657" y="80469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80151828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1850227" y="817892"/>
                <a:ext cx="9135979" cy="5662448"/>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1.20: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Case 2, let us solve the recurrence: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6T(n-1) + 9T(n-2) = 0</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T(0) = 0 and   T(1) = 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Its characteristic equation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6r + 9 = 0.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1,2</m:t>
                        </m:r>
                      </m:sub>
                    </m:sSub>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 ± </m:t>
                        </m:r>
                        <m:rad>
                          <m:radPr>
                            <m:degHide m:val="on"/>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e>
                              <m: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−4∗1∗9</m:t>
                            </m:r>
                          </m:e>
                        </m:rad>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2∗1</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6</m:t>
                        </m:r>
                      </m:num>
                      <m:den>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=3  ]</m:t>
                    </m:r>
                  </m:oMath>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has two equal roots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r</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3.    						   </a:t>
                </a:r>
                <a:r>
                  <a:rPr lang="en-US" sz="2000" dirty="0">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ccording to Case 2 of Theorem 1.4, its general solution is given by the formula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T(n) = α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β n 3</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Let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find its particular solution </a:t>
                </a:r>
                <a:r>
                  <a:rPr lang="en-US" sz="2000" dirty="0">
                    <a:latin typeface="Times New Roman" panose="02020603050405020304" pitchFamily="18" charset="0"/>
                    <a:ea typeface="Calibri" panose="020F0502020204030204" pitchFamily="34" charset="0"/>
                    <a:cs typeface="Times New Roman" panose="02020603050405020304" pitchFamily="18" charset="0"/>
                  </a:rPr>
                  <a:t>using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initial conditions:</a:t>
                </a:r>
              </a:p>
              <a:p>
                <a:r>
                  <a:rPr lang="en-US" sz="2000" dirty="0">
                    <a:latin typeface="Times New Roman" panose="02020603050405020304" pitchFamily="18" charset="0"/>
                    <a:cs typeface="Times New Roman" panose="02020603050405020304" pitchFamily="18" charset="0"/>
                  </a:rPr>
                  <a:t>Substitute n = 0 and n = 1 into the last equation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to get:  </a:t>
                </a:r>
              </a:p>
              <a:p>
                <a:r>
                  <a:rPr lang="en-US" sz="2000" dirty="0">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0 </a:t>
                </a:r>
                <a:r>
                  <a:rPr lang="en-US" sz="2000" dirty="0">
                    <a:solidFill>
                      <a:srgbClr val="FF0000"/>
                    </a:solidFill>
                    <a:latin typeface="Times New Roman" panose="02020603050405020304" pitchFamily="18" charset="0"/>
                    <a:cs typeface="Times New Roman" panose="02020603050405020304" pitchFamily="18" charset="0"/>
                  </a:rPr>
                  <a:t>= T(0) = </a:t>
                </a:r>
                <a:r>
                  <a:rPr lang="en-US" sz="2000" dirty="0">
                    <a:solidFill>
                      <a:srgbClr val="0000FF"/>
                    </a:solidFill>
                    <a:latin typeface="Times New Roman" panose="02020603050405020304" pitchFamily="18" charset="0"/>
                    <a:cs typeface="Times New Roman" panose="02020603050405020304" pitchFamily="18" charset="0"/>
                  </a:rPr>
                  <a:t>α</a:t>
                </a:r>
                <a:r>
                  <a:rPr lang="en-US" sz="2000" dirty="0">
                    <a:solidFill>
                      <a:srgbClr val="FF0000"/>
                    </a:solidFill>
                    <a:latin typeface="Times New Roman" panose="02020603050405020304" pitchFamily="18" charset="0"/>
                    <a:cs typeface="Times New Roman" panose="02020603050405020304" pitchFamily="18" charset="0"/>
                  </a:rPr>
                  <a:t>  and 3 = T(1) = α 3 + β * 1 * 3   </a:t>
                </a:r>
                <a14:m>
                  <m:oMath xmlns:m="http://schemas.openxmlformats.org/officeDocument/2006/math">
                    <m:r>
                      <a:rPr lang="en-US"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FF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FF0000"/>
                    </a:solidFill>
                    <a:latin typeface="Times New Roman" panose="02020603050405020304" pitchFamily="18" charset="0"/>
                    <a:cs typeface="Times New Roman" panose="02020603050405020304" pitchFamily="18" charset="0"/>
                  </a:rPr>
                  <a:t> = </a:t>
                </a:r>
                <a:r>
                  <a:rPr lang="en-US" sz="2000" dirty="0">
                    <a:solidFill>
                      <a:srgbClr val="0000FF"/>
                    </a:solidFill>
                    <a:latin typeface="Times New Roman" panose="02020603050405020304" pitchFamily="18" charset="0"/>
                    <a:cs typeface="Times New Roman" panose="02020603050405020304" pitchFamily="18" charset="0"/>
                  </a:rPr>
                  <a:t>3 β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Its solution is  α = 0 and β = 1, </a:t>
                </a:r>
              </a:p>
              <a:p>
                <a:r>
                  <a:rPr lang="en-US" sz="2000" dirty="0">
                    <a:latin typeface="Times New Roman" panose="02020603050405020304" pitchFamily="18" charset="0"/>
                    <a:cs typeface="Times New Roman" panose="02020603050405020304" pitchFamily="18" charset="0"/>
                  </a:rPr>
                  <a:t>Hence the particular solution from the general solution T(n) = α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β n 3</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is </a:t>
                </a:r>
              </a:p>
              <a:p>
                <a:r>
                  <a:rPr lang="en-US" sz="2000" dirty="0">
                    <a:latin typeface="Times New Roman" panose="02020603050405020304" pitchFamily="18" charset="0"/>
                    <a:cs typeface="Times New Roman" panose="02020603050405020304" pitchFamily="18" charset="0"/>
                  </a:rPr>
                  <a:t>		T(n) = n 3</a:t>
                </a:r>
                <a:r>
                  <a:rPr lang="en-US" sz="2000" baseline="30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850227" y="817892"/>
                <a:ext cx="9135979" cy="5662448"/>
              </a:xfrm>
              <a:prstGeom prst="rect">
                <a:avLst/>
              </a:prstGeom>
              <a:blipFill>
                <a:blip r:embed="rId2"/>
                <a:stretch>
                  <a:fillRect l="-1068" t="-753" b="-150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133">
            <a:off x="620855" y="1226750"/>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505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FC0606B-1C49-4072-B984-D2D7B5FD309C}"/>
              </a:ext>
            </a:extLst>
          </p:cNvPr>
          <p:cNvSpPr txBox="1"/>
          <p:nvPr/>
        </p:nvSpPr>
        <p:spPr>
          <a:xfrm>
            <a:off x="1518700" y="1529046"/>
            <a:ext cx="9969312" cy="3799908"/>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Rectangle 2"/>
          <p:cNvSpPr/>
          <p:nvPr/>
        </p:nvSpPr>
        <p:spPr>
          <a:xfrm>
            <a:off x="1776549" y="827314"/>
            <a:ext cx="8966044" cy="5755422"/>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Now consider the case of inhomogeneous linear second-order recurrences with constant coefficients.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600" dirty="0">
                <a:ea typeface="Calibri" panose="020F0502020204030204" pitchFamily="34" charset="0"/>
                <a:cs typeface="Times New Roman" panose="02020603050405020304" pitchFamily="18" charset="0"/>
              </a:rPr>
              <a:t>Theorem 1.5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general solution to inhomogeneous equation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can be obtained as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sum of the general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the corresponding homogeneous equation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particular solution </a:t>
            </a:r>
            <a:r>
              <a:rPr lang="en-US" sz="2400" dirty="0">
                <a:latin typeface="Times New Roman" panose="02020603050405020304" pitchFamily="18" charset="0"/>
                <a:ea typeface="Calibri" panose="020F0502020204030204" pitchFamily="34" charset="0"/>
                <a:cs typeface="Times New Roman" panose="02020603050405020304" pitchFamily="18" charset="0"/>
              </a:rPr>
              <a:t>to inhomogeneous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Specifically,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f(n) is a nonzero constant</a:t>
            </a:r>
            <a:r>
              <a:rPr lang="en-US" sz="2400" dirty="0">
                <a:latin typeface="Times New Roman" panose="02020603050405020304" pitchFamily="18" charset="0"/>
                <a:ea typeface="Calibri" panose="020F0502020204030204" pitchFamily="34" charset="0"/>
                <a:cs typeface="Times New Roman" panose="02020603050405020304" pitchFamily="18" charset="0"/>
              </a:rPr>
              <a:t>, we can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look for a particular solution that is a constant </a:t>
            </a:r>
            <a:r>
              <a:rPr lang="en-US" sz="2400" dirty="0">
                <a:latin typeface="Times New Roman" panose="02020603050405020304" pitchFamily="18" charset="0"/>
                <a:ea typeface="Calibri" panose="020F0502020204030204" pitchFamily="34" charset="0"/>
                <a:cs typeface="Times New Roman" panose="02020603050405020304" pitchFamily="18" charset="0"/>
              </a:rPr>
              <a:t>as well.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C7B05E8D-72EC-45E8-BAA1-74E2776FFD18}"/>
              </a:ext>
            </a:extLst>
          </p:cNvPr>
          <p:cNvSpPr/>
          <p:nvPr/>
        </p:nvSpPr>
        <p:spPr>
          <a:xfrm>
            <a:off x="852874" y="122088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5013">
            <a:off x="852874" y="1220879"/>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29664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FC1CC7-5DFC-42FF-A2C0-5A2D039C7F4B}"/>
              </a:ext>
            </a:extLst>
          </p:cNvPr>
          <p:cNvSpPr txBox="1"/>
          <p:nvPr/>
        </p:nvSpPr>
        <p:spPr>
          <a:xfrm>
            <a:off x="1096016" y="1695165"/>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478943" y="731520"/>
            <a:ext cx="8805880" cy="5926727"/>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Example 1.21:  </a:t>
            </a:r>
            <a:r>
              <a:rPr lang="en-US" sz="2200" dirty="0">
                <a:latin typeface="Times New Roman" panose="02020603050405020304" pitchFamily="18" charset="0"/>
                <a:ea typeface="Calibri" panose="020F0502020204030204" pitchFamily="34" charset="0"/>
                <a:cs typeface="Times New Roman" panose="02020603050405020304" pitchFamily="18" charset="0"/>
              </a:rPr>
              <a:t>Find the general solution to the inhomogeneous recurrence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T(n) – 6T(n-1) + 9T(n-2) = 4.</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T(n) = c </a:t>
            </a:r>
            <a:r>
              <a:rPr lang="en-US" sz="2400" dirty="0">
                <a:latin typeface="Times New Roman" panose="02020603050405020304" pitchFamily="18" charset="0"/>
                <a:ea typeface="Calibri" panose="020F0502020204030204" pitchFamily="34" charset="0"/>
                <a:cs typeface="Times New Roman" panose="02020603050405020304" pitchFamily="18" charset="0"/>
              </a:rPr>
              <a:t>is its particular solution, constant c must satisfy the above equation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60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c – 6c + 9c = 4,</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which yields  c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homogeneous equation  T(n) – 6T(n-1) + 9T(n-2)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the general solution,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particular solution to  T(n) – 6T(n-1) + 9T(n-2) = 4  is obtained  by the formula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T(n) = α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β n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7E6D55D-D083-413F-884B-9BF0150F8C99}"/>
              </a:ext>
            </a:extLst>
          </p:cNvPr>
          <p:cNvSpPr/>
          <p:nvPr/>
        </p:nvSpPr>
        <p:spPr>
          <a:xfrm>
            <a:off x="609195" y="2806809"/>
            <a:ext cx="599403" cy="354963"/>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2189B4FE-7C46-4F4D-8619-E5697EBDCC27}"/>
              </a:ext>
            </a:extLst>
          </p:cNvPr>
          <p:cNvSpPr txBox="1"/>
          <p:nvPr/>
        </p:nvSpPr>
        <p:spPr>
          <a:xfrm>
            <a:off x="6038827" y="6196149"/>
            <a:ext cx="4245996" cy="369332"/>
          </a:xfrm>
          <a:prstGeom prst="rect">
            <a:avLst/>
          </a:prstGeom>
          <a:noFill/>
          <a:ln>
            <a:solidFill>
              <a:schemeClr val="accent1"/>
            </a:solidFill>
          </a:ln>
        </p:spPr>
        <p:txBody>
          <a:bodyPr wrap="square" rtlCol="0">
            <a:spAutoFit/>
          </a:bodyPr>
          <a:lstStyle/>
          <a:p>
            <a:r>
              <a:rPr lang="en-US" dirty="0"/>
              <a:t>What if </a:t>
            </a:r>
            <a:r>
              <a:rPr lang="en-US" b="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ea typeface="Calibri" panose="020F0502020204030204" pitchFamily="34" charset="0"/>
                <a:cs typeface="Times New Roman" panose="02020603050405020304" pitchFamily="18" charset="0"/>
              </a:rPr>
              <a:t>(n) – 6T(n-1) + 9T(n-2) = f(n)?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194" y="2806810"/>
            <a:ext cx="542559" cy="3549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FCDC853-DFE2-4FF2-BB6B-3170D407557C}"/>
                  </a:ext>
                </a:extLst>
              </p:cNvPr>
              <p:cNvSpPr/>
              <p:nvPr/>
            </p:nvSpPr>
            <p:spPr>
              <a:xfrm>
                <a:off x="8876558" y="3524676"/>
                <a:ext cx="2558201" cy="15670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𝑏</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𝑏</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i="1">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r>
                          <a:rPr lang="en-US" sz="2000" i="1">
                            <a:latin typeface="Cambria Math" panose="02040503050406030204" pitchFamily="18" charset="0"/>
                            <a:ea typeface="Calibri" panose="020F0502020204030204" pitchFamily="34" charset="0"/>
                            <a:cs typeface="Times New Roman" panose="02020603050405020304" pitchFamily="18" charset="0"/>
                          </a:rPr>
                          <m:t>𝑎</m:t>
                        </m:r>
                      </m:den>
                    </m:f>
                  </m:oMath>
                </a14:m>
                <a:endParaRPr lang="en-US" sz="2000" dirty="0"/>
              </a:p>
              <a:p>
                <a:pPr>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 = </a:t>
                </a:r>
                <a14:m>
                  <m:oMath xmlns:m="http://schemas.openxmlformats.org/officeDocument/2006/math">
                    <m:f>
                      <m:fPr>
                        <m:ctrlPr>
                          <a:rPr lang="en-US" sz="2000" i="1">
                            <a:latin typeface="Cambria Math" panose="02040503050406030204" pitchFamily="18" charset="0"/>
                            <a:ea typeface="Calibri" panose="020F0502020204030204" pitchFamily="34" charset="0"/>
                            <a:cs typeface="Times New Roman" panose="02020603050405020304" pitchFamily="18" charset="0"/>
                          </a:rPr>
                        </m:ctrlPr>
                      </m:fPr>
                      <m:num>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r>
                          <a:rPr lang="en-US" sz="2000" i="1">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000" i="1">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latin typeface="Cambria Math" panose="02040503050406030204" pitchFamily="18" charset="0"/>
                                    <a:ea typeface="Calibri" panose="020F0502020204030204" pitchFamily="34" charset="0"/>
                                    <a:cs typeface="Times New Roman" panose="02020603050405020304" pitchFamily="18" charset="0"/>
                                  </a:rPr>
                                  <m:t>6</m:t>
                                </m:r>
                              </m:e>
                              <m:sup>
                                <m:r>
                                  <a:rPr lang="en-US" sz="2000" i="1">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latin typeface="Cambria Math" panose="02040503050406030204" pitchFamily="18" charset="0"/>
                                <a:ea typeface="Calibri" panose="020F0502020204030204" pitchFamily="34" charset="0"/>
                                <a:cs typeface="Times New Roman" panose="02020603050405020304" pitchFamily="18" charset="0"/>
                              </a:rPr>
                              <m:t>−4</m:t>
                            </m:r>
                            <m:r>
                              <a:rPr lang="en-US" sz="2000" b="0" i="1" smtClean="0">
                                <a:latin typeface="Cambria Math" panose="02040503050406030204" pitchFamily="18" charset="0"/>
                                <a:ea typeface="Calibri" panose="020F0502020204030204" pitchFamily="34" charset="0"/>
                                <a:cs typeface="Times New Roman" panose="02020603050405020304" pitchFamily="18" charset="0"/>
                              </a:rPr>
                              <m:t>∗9</m:t>
                            </m:r>
                          </m:e>
                        </m:rad>
                      </m:num>
                      <m:den>
                        <m:r>
                          <a:rPr lang="en-US" sz="2000" i="1">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000" dirty="0"/>
              </a:p>
              <a:p>
                <a:pPr>
                  <a:spcAft>
                    <a:spcPts val="600"/>
                  </a:spcAft>
                </a:pPr>
                <a:r>
                  <a:rPr lang="en-US" sz="2000" dirty="0"/>
                  <a:t>r</a:t>
                </a:r>
                <a:r>
                  <a:rPr lang="en-US" sz="2000" baseline="-25000" dirty="0"/>
                  <a:t>1,2</a:t>
                </a:r>
                <a:r>
                  <a:rPr lang="en-US" sz="2000" dirty="0"/>
                  <a:t> = 3 (case 2 applied)</a:t>
                </a:r>
              </a:p>
            </p:txBody>
          </p:sp>
        </mc:Choice>
        <mc:Fallback xmlns="">
          <p:sp>
            <p:nvSpPr>
              <p:cNvPr id="6" name="Rectangle 5">
                <a:extLst>
                  <a:ext uri="{FF2B5EF4-FFF2-40B4-BE49-F238E27FC236}">
                    <a16:creationId xmlns:a16="http://schemas.microsoft.com/office/drawing/2014/main" id="{0FCDC853-DFE2-4FF2-BB6B-3170D407557C}"/>
                  </a:ext>
                </a:extLst>
              </p:cNvPr>
              <p:cNvSpPr>
                <a:spLocks noRot="1" noChangeAspect="1" noMove="1" noResize="1" noEditPoints="1" noAdjustHandles="1" noChangeArrowheads="1" noChangeShapeType="1" noTextEdit="1"/>
              </p:cNvSpPr>
              <p:nvPr/>
            </p:nvSpPr>
            <p:spPr>
              <a:xfrm>
                <a:off x="8876558" y="3524676"/>
                <a:ext cx="2558201" cy="1567032"/>
              </a:xfrm>
              <a:prstGeom prst="rect">
                <a:avLst/>
              </a:prstGeom>
              <a:blipFill>
                <a:blip r:embed="rId3"/>
                <a:stretch>
                  <a:fillRect l="-2133" r="-1659" b="-5792"/>
                </a:stretch>
              </a:blipFill>
            </p:spPr>
            <p:txBody>
              <a:bodyPr/>
              <a:lstStyle/>
              <a:p>
                <a:r>
                  <a:rPr lang="en-US">
                    <a:noFill/>
                  </a:rPr>
                  <a:t> </a:t>
                </a:r>
              </a:p>
            </p:txBody>
          </p:sp>
        </mc:Fallback>
      </mc:AlternateContent>
    </p:spTree>
    <p:extLst>
      <p:ext uri="{BB962C8B-B14F-4D97-AF65-F5344CB8AC3E}">
        <p14:creationId xmlns:p14="http://schemas.microsoft.com/office/powerpoint/2010/main" val="422968821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6892" y="1003822"/>
            <a:ext cx="9651371" cy="5176866"/>
          </a:xfrm>
          <a:prstGeom prst="rect">
            <a:avLst/>
          </a:prstGeom>
        </p:spPr>
        <p:txBody>
          <a:bodyPr wrap="square">
            <a:spAutoFit/>
          </a:bodyPr>
          <a:lstStyle/>
          <a:p>
            <a:pP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treat Fibonacci Numbers Recurrence System as homogenous linear second-ordered recurrence with constant coefficients way.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a typeface="Calibri" panose="020F0502020204030204" pitchFamily="34" charset="0"/>
                <a:cs typeface="Times New Roman" panose="02020603050405020304" pitchFamily="18" charset="0"/>
              </a:rPr>
              <a:t>Example 1.23</a:t>
            </a:r>
            <a:r>
              <a:rPr lang="en-US" sz="2400" dirty="0">
                <a:latin typeface="Times New Roman" panose="02020603050405020304" pitchFamily="18" charset="0"/>
                <a:ea typeface="Calibri" panose="020F0502020204030204" pitchFamily="34" charset="0"/>
                <a:cs typeface="Times New Roman" panose="02020603050405020304" pitchFamily="18" charset="0"/>
              </a:rPr>
              <a:t>: Fibonacci Numbers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function fib1(n)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400" dirty="0">
                <a:latin typeface="Times New Roman" panose="02020603050405020304" pitchFamily="18" charset="0"/>
                <a:ea typeface="Calibri" panose="020F0502020204030204" pitchFamily="34" charset="0"/>
                <a:cs typeface="Times New Roman" panose="02020603050405020304" pitchFamily="18" charset="0"/>
              </a:rPr>
              <a:t> F(n)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//Using its definition, computes the nth Fibonacci number recursively.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Input: 	  A nonnegative integer n = {0, 1, 2, 3, …,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else 	return F(n-1) + F(n-2);</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88397" y="925445"/>
            <a:ext cx="524786" cy="434228"/>
          </a:xfrm>
          <a:prstGeom prst="cloudCallout">
            <a:avLst>
              <a:gd name="adj1" fmla="val 26257"/>
              <a:gd name="adj2" fmla="val 13788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26905">
            <a:off x="557500" y="910909"/>
            <a:ext cx="621266" cy="45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27122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4" y="1985554"/>
            <a:ext cx="7289074" cy="3998787"/>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Given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(i.e., F(n) - F(n-1) - F(n-2) = 0, for n &gt; 1)</a:t>
            </a:r>
            <a:endParaRPr lang="en-US" sz="2400" dirty="0"/>
          </a:p>
          <a:p>
            <a:pPr>
              <a:lnSpc>
                <a:spcPct val="107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and two initial conditions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1C10BC12-4F3A-4ABB-B270-000F9A2603CB}"/>
              </a:ext>
            </a:extLst>
          </p:cNvPr>
          <p:cNvSpPr/>
          <p:nvPr/>
        </p:nvSpPr>
        <p:spPr>
          <a:xfrm>
            <a:off x="985962" y="2218414"/>
            <a:ext cx="539034" cy="34442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202954">
            <a:off x="912040" y="2136712"/>
            <a:ext cx="665827"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0324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AFD5E6-2106-44FE-A3BF-C561D85EC486}"/>
              </a:ext>
            </a:extLst>
          </p:cNvPr>
          <p:cNvSpPr txBox="1"/>
          <p:nvPr/>
        </p:nvSpPr>
        <p:spPr>
          <a:xfrm>
            <a:off x="1537249" y="1973697"/>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Rectangle 1"/>
          <p:cNvSpPr/>
          <p:nvPr/>
        </p:nvSpPr>
        <p:spPr>
          <a:xfrm>
            <a:off x="1789420" y="1499608"/>
            <a:ext cx="8460189" cy="4616648"/>
          </a:xfrm>
          <a:prstGeom prst="rect">
            <a:avLst/>
          </a:prstGeom>
        </p:spPr>
        <p:txBody>
          <a:bodyPr wrap="square">
            <a:spAutoFit/>
          </a:bodyPr>
          <a:lstStyle/>
          <a:p>
            <a:pPr>
              <a:spcAft>
                <a:spcPts val="1800"/>
              </a:spcAft>
            </a:pPr>
            <a:r>
              <a:rPr lang="en-US" sz="2800" dirty="0">
                <a:solidFill>
                  <a:srgbClr val="993300"/>
                </a:solidFill>
                <a:ea typeface="Calibri" panose="020F0502020204030204" pitchFamily="34" charset="0"/>
                <a:cs typeface="Times New Roman" panose="02020603050405020304" pitchFamily="18" charset="0"/>
              </a:rPr>
              <a:t>Comments: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If we apply the method of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backward substitution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solve this recurrence relation,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will fail to get an easily discernible pattern.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Instead, since it is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homogeneous recurrence</a:t>
            </a:r>
            <a:r>
              <a:rPr lang="en-US" sz="2400" dirty="0">
                <a:latin typeface="Times New Roman" panose="02020603050405020304" pitchFamily="18" charset="0"/>
                <a:ea typeface="Calibri" panose="020F0502020204030204" pitchFamily="34" charset="0"/>
                <a:cs typeface="Times New Roman" panose="02020603050405020304" pitchFamily="18" charset="0"/>
              </a:rPr>
              <a:t>, let us take advantage of a Theorem 1.4 that describes solutions to a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homogeneous second-order linear recurrence with constant coefficients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1200"/>
              </a:spcBef>
              <a:spcAft>
                <a:spcPts val="12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aT</a:t>
            </a:r>
            <a:r>
              <a:rPr lang="en-US"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bT</a:t>
            </a:r>
            <a:r>
              <a:rPr lang="en-US"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cT</a:t>
            </a:r>
            <a:r>
              <a:rPr lang="en-US" sz="2400" dirty="0">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where  a,  b  and  c  are some fixed real numbers (a  ≠  0) called the coefficients of the recurrence and T(n)’s is the generic term of an unknown sequence to be found.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36318" y="1767840"/>
            <a:ext cx="500931" cy="411714"/>
          </a:xfrm>
          <a:prstGeom prst="rect">
            <a:avLst/>
          </a:prstGeom>
          <a:noFill/>
        </p:spPr>
      </p:pic>
    </p:spTree>
    <p:extLst>
      <p:ext uri="{BB962C8B-B14F-4D97-AF65-F5344CB8AC3E}">
        <p14:creationId xmlns:p14="http://schemas.microsoft.com/office/powerpoint/2010/main" val="23654735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926" y="1384663"/>
            <a:ext cx="8264435" cy="5078313"/>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According to the Theorem  1.4,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spcAft>
                <a:spcPts val="12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has an infinite number of solutions that can be obtained by one the three formulas. Which of the three formulas applies to a particular case depends on the number of real roots of the quadratic equation with the same coefficients as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this recurrence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equation ar</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br</a:t>
            </a:r>
            <a:r>
              <a:rPr lang="en-US" sz="2400" dirty="0">
                <a:latin typeface="Times New Roman" panose="02020603050405020304" pitchFamily="18" charset="0"/>
                <a:ea typeface="Calibri" panose="020F0502020204030204" pitchFamily="34" charset="0"/>
                <a:cs typeface="Times New Roman" panose="02020603050405020304" pitchFamily="18" charset="0"/>
              </a:rPr>
              <a:t> + c = 0 is called the characteristic equation for the recurrence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bT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 +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cT</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(n-2) = 0</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993300"/>
                </a:solidFill>
                <a:ea typeface="Calibri" panose="020F0502020204030204" pitchFamily="34" charset="0"/>
                <a:cs typeface="Times New Roman" panose="02020603050405020304" pitchFamily="18" charset="0"/>
              </a:rPr>
              <a:t>End of Comments</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106060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25432" y="1086396"/>
                <a:ext cx="8812362" cy="535556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Consider the analysis of computing Fibonacci numbers, using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Rewrite the given recurrence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for n &gt; 1  with F(0) = 0 and F(1) = 1.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 be a linear second order recurrence with constant coefficients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F(n) - F(n-1) - F(n-2)= 0      for n &gt; 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Its characteristic equation 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r  -  1 = 0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[use r = </a:t>
                </a:r>
                <a14:m>
                  <m:oMath xmlns:m="http://schemas.openxmlformats.org/officeDocument/2006/math">
                    <m:f>
                      <m:f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𝑎𝑐</m:t>
                            </m:r>
                          </m:e>
                        </m:rad>
                      </m:num>
                      <m:den>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with the roots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1 − 4∗1∗(−1)</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2∗1</m:t>
                        </m:r>
                      </m:den>
                    </m:f>
                  </m:oMath>
                </a14:m>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his characteristic equation has two distinct real roots.                             Then use the formula for the solution for </a:t>
                </a: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Case 1 of  Theorem 1.4.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T</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 = α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β r</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200" baseline="30000" dirty="0">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25432" y="1086396"/>
                <a:ext cx="8812362" cy="5355569"/>
              </a:xfrm>
              <a:prstGeom prst="rect">
                <a:avLst/>
              </a:prstGeom>
              <a:blipFill>
                <a:blip r:embed="rId2"/>
                <a:stretch>
                  <a:fillRect l="-899" t="-796" b="-125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9916"/>
            <a:ext cx="605827" cy="336329"/>
          </a:xfrm>
          <a:prstGeom prst="cloudCallout">
            <a:avLst>
              <a:gd name="adj1" fmla="val 37770"/>
              <a:gd name="adj2" fmla="val 1316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38434">
            <a:off x="609780" y="1297633"/>
            <a:ext cx="641073" cy="371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37D1698-A223-4715-B358-C62359875AD4}"/>
              </a:ext>
            </a:extLst>
          </p:cNvPr>
          <p:cNvSpPr/>
          <p:nvPr/>
        </p:nvSpPr>
        <p:spPr>
          <a:xfrm>
            <a:off x="1725432" y="408198"/>
            <a:ext cx="4728377" cy="374077"/>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The following is stated in Example 1.19: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976494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66920" y="684015"/>
                <a:ext cx="8595362" cy="5976251"/>
              </a:xfrm>
              <a:prstGeom prst="rect">
                <a:avLst/>
              </a:prstGeom>
            </p:spPr>
            <p:txBody>
              <a:bodyPr wrap="square">
                <a:spAutoFit/>
              </a:bodyPr>
              <a:lstStyle/>
              <a:p>
                <a:pPr>
                  <a:spcAft>
                    <a:spcPts val="12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F(n) = α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Apply the initial conditions to this equation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0 and F(1) =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have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F(0) = α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F(1) =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β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After simplifications, we get the following system of two linear equations in two unknown  α,  β:</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β    =  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β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66920" y="684015"/>
                <a:ext cx="8595362" cy="5976251"/>
              </a:xfrm>
              <a:prstGeom prst="rect">
                <a:avLst/>
              </a:prstGeom>
              <a:blipFill>
                <a:blip r:embed="rId2"/>
                <a:stretch>
                  <a:fillRect l="-1135"/>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641A6374-BC63-415D-8043-44D359FF4C39}"/>
              </a:ext>
            </a:extLst>
          </p:cNvPr>
          <p:cNvSpPr/>
          <p:nvPr/>
        </p:nvSpPr>
        <p:spPr>
          <a:xfrm>
            <a:off x="7425455" y="860786"/>
            <a:ext cx="2825453"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Case 1: T(n) = α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b="1" dirty="0">
                <a:latin typeface="Times New Roman" panose="02020603050405020304" pitchFamily="18" charset="0"/>
                <a:ea typeface="Calibri" panose="020F0502020204030204" pitchFamily="34" charset="0"/>
                <a:cs typeface="Times New Roman" panose="02020603050405020304" pitchFamily="18" charset="0"/>
              </a:rPr>
              <a:t> + β r</a:t>
            </a:r>
            <a:r>
              <a:rPr lang="en-US"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b="1" baseline="30000" dirty="0">
                <a:latin typeface="Times New Roman" panose="02020603050405020304" pitchFamily="18" charset="0"/>
                <a:ea typeface="Calibri" panose="020F0502020204030204" pitchFamily="34" charset="0"/>
                <a:cs typeface="Times New Roman" panose="02020603050405020304" pitchFamily="18" charset="0"/>
              </a:rPr>
              <a:t>n </a:t>
            </a:r>
            <a:endParaRPr lang="en-US" dirty="0"/>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58612">
            <a:off x="635270" y="1230117"/>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4454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899035" y="920397"/>
                <a:ext cx="8664461" cy="5512791"/>
              </a:xfrm>
              <a:prstGeom prst="rect">
                <a:avLst/>
              </a:prstGeom>
            </p:spPr>
            <p:txBody>
              <a:bodyPr wrap="square">
                <a:spAutoFit/>
              </a:bodyPr>
              <a:lstStyle/>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Solving the system by substituting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β =  -α into the second equation and solving the equation obtained for  α ), we obtain the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α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β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Thus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m:t>
                        </m:r>
                      </m:e>
                      <m:sup>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𝑛</m:t>
                        </m:r>
                      </m:sup>
                    </m:sSup>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F(n)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 </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 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where  	</a:t>
                </a:r>
                <a:r>
                  <a:rPr lang="en-US" sz="2400" dirty="0">
                    <a:latin typeface="Times New Roman" panose="02020603050405020304" pitchFamily="18" charset="0"/>
                    <a:ea typeface="Calibri" panose="020F0502020204030204" pitchFamily="34" charset="0"/>
                    <a:cs typeface="Times New Roman" panose="02020603050405020304" pitchFamily="18" charset="0"/>
                  </a:rPr>
                  <a: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golden ratio</a:t>
                </a:r>
                <a:r>
                  <a:rPr lang="en-US" sz="2400" dirty="0">
                    <a:latin typeface="Times New Roman" panose="02020603050405020304" pitchFamily="18" charset="0"/>
                    <a:ea typeface="Calibri" panose="020F0502020204030204" pitchFamily="34" charset="0"/>
                    <a:cs typeface="Times New Roman" panose="02020603050405020304" pitchFamily="18" charset="0"/>
                  </a:rPr>
                  <a:t> Ø</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smtClean="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- 0.61803…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899035" y="920397"/>
                <a:ext cx="8664461" cy="5512791"/>
              </a:xfrm>
              <a:prstGeom prst="rect">
                <a:avLst/>
              </a:prstGeom>
              <a:blipFill>
                <a:blip r:embed="rId2"/>
                <a:stretch>
                  <a:fillRect l="-1126" t="-885" b="-111"/>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9B342A48-C8FB-4E21-9AD2-FA94F5454252}"/>
              </a:ext>
            </a:extLst>
          </p:cNvPr>
          <p:cNvSpPr/>
          <p:nvPr/>
        </p:nvSpPr>
        <p:spPr>
          <a:xfrm>
            <a:off x="779227" y="1327868"/>
            <a:ext cx="486557" cy="32837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9363">
            <a:off x="702012" y="1189535"/>
            <a:ext cx="665826" cy="46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82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889759" y="2037195"/>
            <a:ext cx="8412481" cy="4024179"/>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Problems in P are called </a:t>
            </a:r>
            <a:r>
              <a:rPr lang="en-US" sz="2400" i="1" dirty="0">
                <a:solidFill>
                  <a:srgbClr val="0000FF"/>
                </a:solidFill>
                <a:latin typeface="Times New Roman" panose="02020603050405020304" pitchFamily="18" charset="0"/>
                <a:cs typeface="Times New Roman" panose="02020603050405020304" pitchFamily="18" charset="0"/>
              </a:rPr>
              <a:t>tractable</a:t>
            </a:r>
            <a:r>
              <a:rPr lang="en-US" sz="2400" dirty="0">
                <a:solidFill>
                  <a:srgbClr val="0000FF"/>
                </a:solidFill>
                <a:latin typeface="Times New Roman" panose="02020603050405020304" pitchFamily="18" charset="0"/>
                <a:cs typeface="Times New Roman" panose="02020603050405020304" pitchFamily="18" charset="0"/>
              </a:rPr>
              <a:t>, whereas problems not in P are called </a:t>
            </a:r>
            <a:r>
              <a:rPr lang="en-US" sz="2400" i="1" dirty="0">
                <a:solidFill>
                  <a:srgbClr val="0000FF"/>
                </a:solidFill>
                <a:latin typeface="Times New Roman" panose="02020603050405020304" pitchFamily="18" charset="0"/>
                <a:cs typeface="Times New Roman" panose="02020603050405020304" pitchFamily="18" charset="0"/>
              </a:rPr>
              <a:t>intractable</a:t>
            </a:r>
            <a:r>
              <a:rPr lang="en-US" sz="2400" dirty="0">
                <a:solidFill>
                  <a:srgbClr val="0000FF"/>
                </a:solidFill>
                <a:latin typeface="Times New Roman" panose="02020603050405020304" pitchFamily="18" charset="0"/>
                <a:cs typeface="Times New Roman" panose="02020603050405020304" pitchFamily="18" charset="0"/>
              </a:rPr>
              <a:t>. </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P, a deterministic Turing machine must exist that can decide in polynomial time whether a particular statement of the class addressed by the decision problem is true.</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Determining whether an item is in a list of n elements is a tractable problem.</a:t>
            </a:r>
          </a:p>
        </p:txBody>
      </p:sp>
      <p:sp>
        <p:nvSpPr>
          <p:cNvPr id="3" name="TextBox 2">
            <a:extLst>
              <a:ext uri="{FF2B5EF4-FFF2-40B4-BE49-F238E27FC236}">
                <a16:creationId xmlns:a16="http://schemas.microsoft.com/office/drawing/2014/main" id="{715483CB-97B1-46BF-8499-E1784BF28357}"/>
              </a:ext>
            </a:extLst>
          </p:cNvPr>
          <p:cNvSpPr txBox="1"/>
          <p:nvPr/>
        </p:nvSpPr>
        <p:spPr>
          <a:xfrm>
            <a:off x="1850571" y="846657"/>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77636853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681A5F-01D2-416D-898C-A20A8F9ED3E9}"/>
              </a:ext>
            </a:extLst>
          </p:cNvPr>
          <p:cNvSpPr txBox="1"/>
          <p:nvPr/>
        </p:nvSpPr>
        <p:spPr>
          <a:xfrm>
            <a:off x="1153188" y="1175772"/>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96877" y="1230118"/>
                <a:ext cx="8798245" cy="5161093"/>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That means,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F(n)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400" b="0" i="1">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b="0" i="1">
                        <a:latin typeface="Cambria Math" panose="02040503050406030204" pitchFamily="18" charset="0"/>
                        <a:ea typeface="Calibri" panose="020F0502020204030204" pitchFamily="34" charset="0"/>
                        <a:cs typeface="Times New Roman" panose="02020603050405020304" pitchFamily="18" charset="0"/>
                      </a:rPr>
                      <m:t> ∗( </m:t>
                    </m:r>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a:rPr lang="en-US" sz="2400" b="0" i="1">
                            <a:latin typeface="Cambria Math" panose="02040503050406030204" pitchFamily="18" charset="0"/>
                            <a:ea typeface="Calibri" panose="020F0502020204030204" pitchFamily="34" charset="0"/>
                            <a:cs typeface="Times New Roman" panose="02020603050405020304" pitchFamily="18" charset="0"/>
                          </a:rPr>
                          <m:t>1−</m:t>
                        </m:r>
                        <m:rad>
                          <m:radPr>
                            <m:degHide m:val="on"/>
                            <m:ctrlPr>
                              <a:rPr lang="en-US" sz="24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4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b="0" i="1">
                            <a:latin typeface="Cambria Math" panose="02040503050406030204" pitchFamily="18" charset="0"/>
                            <a:ea typeface="Calibri" panose="020F0502020204030204" pitchFamily="34" charset="0"/>
                            <a:cs typeface="Times New Roman" panose="02020603050405020304" pitchFamily="18" charset="0"/>
                          </a:rPr>
                          <m:t>2</m:t>
                        </m:r>
                      </m:den>
                    </m:f>
                    <m:r>
                      <a:rPr lang="en-US" sz="2400" b="0" i="1">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latin typeface="Cambria Math" panose="02040503050406030204" pitchFamily="18" charset="0"/>
                            <a:ea typeface="Calibri" panose="020F0502020204030204" pitchFamily="34" charset="0"/>
                            <a:cs typeface="Times New Roman" panose="02020603050405020304" pitchFamily="18" charset="0"/>
                          </a:rPr>
                        </m:ctrlPr>
                      </m:sSupPr>
                      <m:e>
                        <m:r>
                          <a:rPr lang="en-US" sz="2400" b="0" i="1">
                            <a:latin typeface="Cambria Math" panose="02040503050406030204" pitchFamily="18" charset="0"/>
                            <a:ea typeface="Calibri" panose="020F0502020204030204" pitchFamily="34" charset="0"/>
                            <a:cs typeface="Times New Roman" panose="02020603050405020304" pitchFamily="18" charset="0"/>
                          </a:rPr>
                          <m:t>)</m:t>
                        </m:r>
                      </m:e>
                      <m:sup>
                        <m:r>
                          <a:rPr lang="en-US" sz="2400" b="0" i="1">
                            <a:latin typeface="Cambria Math" panose="02040503050406030204" pitchFamily="18" charset="0"/>
                            <a:ea typeface="Calibri" panose="020F0502020204030204" pitchFamily="34" charset="0"/>
                            <a:cs typeface="Times New Roman" panose="02020603050405020304" pitchFamily="18" charset="0"/>
                          </a:rPr>
                          <m:t>𝑛</m:t>
                        </m:r>
                      </m:sup>
                    </m:sSup>
                    <m:r>
                      <a:rPr lang="en-US" sz="2400" b="0" i="1" smtClean="0">
                        <a:latin typeface="Cambria Math" panose="02040503050406030204" pitchFamily="18" charset="0"/>
                        <a:ea typeface="Calibri" panose="020F0502020204030204" pitchFamily="34" charset="0"/>
                        <a:cs typeface="Times New Roman" panose="02020603050405020304" pitchFamily="18" charset="0"/>
                      </a:rPr>
                      <m:t>  </m:t>
                    </m:r>
                  </m:oMath>
                </a14:m>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798513" indent="-33655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yields nothing else but all the elements of Fibonacci sequence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000"/>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1, 1, 2, 3, 5, 8, 13, 21, 34, 55,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98513" indent="-342900">
                  <a:lnSpc>
                    <a:spcPct val="107000"/>
                  </a:lnSpc>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immediately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implies that F(n) grows exponentially.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That is,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F(n)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1.61803… </a:t>
                </a:r>
              </a:p>
              <a:p>
                <a:pPr>
                  <a:lnSpc>
                    <a:spcPct val="107000"/>
                  </a:lnSpc>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B0604020202020204" pitchFamily="34" charset="0"/>
                  <a:buChar char="•"/>
                </a:pPr>
                <a:r>
                  <a:rPr lang="en-US" sz="2200" dirty="0">
                    <a:latin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Since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its conjugate </a:t>
                </a:r>
                <a14:m>
                  <m:oMath xmlns:m="http://schemas.openxmlformats.org/officeDocument/2006/math">
                    <m:r>
                      <a:rPr lang="en-US" sz="2400" b="0">
                        <a:latin typeface="Cambria Math" panose="02040503050406030204" pitchFamily="18" charset="0"/>
                        <a:cs typeface="Times New Roman" panose="02020603050405020304" pitchFamily="18" charset="0"/>
                      </a:rPr>
                      <m:t>     </m:t>
                    </m:r>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200" i="1">
                            <a:latin typeface="Cambria Math" panose="02040503050406030204" pitchFamily="18" charset="0"/>
                            <a:ea typeface="Calibri" panose="020F0502020204030204" pitchFamily="34" charset="0"/>
                            <a:cs typeface="Times New Roman" panose="02020603050405020304" pitchFamily="18" charset="0"/>
                          </a:rPr>
                        </m:ctrlPr>
                      </m:fPr>
                      <m:num>
                        <m:r>
                          <a:rPr lang="en-US" sz="2200" b="0" i="1">
                            <a:latin typeface="Cambria Math" panose="02040503050406030204" pitchFamily="18" charset="0"/>
                            <a:ea typeface="Calibri" panose="020F0502020204030204" pitchFamily="34" charset="0"/>
                            <a:cs typeface="Times New Roman" panose="02020603050405020304" pitchFamily="18" charset="0"/>
                          </a:rPr>
                          <m:t>1 − </m:t>
                        </m:r>
                        <m:rad>
                          <m:radPr>
                            <m:degHide m:val="on"/>
                            <m:ctrlPr>
                              <a:rPr lang="en-US" sz="2200" i="1">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0" i="1">
                                <a:latin typeface="Cambria Math" panose="02040503050406030204" pitchFamily="18" charset="0"/>
                                <a:ea typeface="Calibri" panose="020F0502020204030204" pitchFamily="34" charset="0"/>
                                <a:cs typeface="Times New Roman" panose="02020603050405020304" pitchFamily="18" charset="0"/>
                              </a:rPr>
                              <m:t>5</m:t>
                            </m:r>
                          </m:e>
                        </m:rad>
                      </m:num>
                      <m:den>
                        <m:r>
                          <a:rPr lang="en-US" sz="2200" b="0" i="1">
                            <a:latin typeface="Cambria Math" panose="02040503050406030204" pitchFamily="18" charset="0"/>
                            <a:ea typeface="Calibri" panose="020F0502020204030204" pitchFamily="34" charset="0"/>
                            <a:cs typeface="Times New Roman" panose="02020603050405020304" pitchFamily="18" charset="0"/>
                          </a:rPr>
                          <m:t>2</m:t>
                        </m:r>
                      </m:den>
                    </m:f>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 - 0.61803…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smtClean="0">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between -1 and 0</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solidFill>
                              <a:srgbClr val="0000FF"/>
                            </a:solidFill>
                            <a:latin typeface="Cambria Math" panose="02040503050406030204" pitchFamily="18" charset="0"/>
                            <a:cs typeface="Times New Roman" panose="02020603050405020304" pitchFamily="18" charset="0"/>
                          </a:rPr>
                        </m:ctrlPr>
                      </m:acc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gets infinitely small as n goes to infinity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mc:Choice>
        <mc:Fallback xmlns="">
          <p:sp>
            <p:nvSpPr>
              <p:cNvPr id="2" name="Rectangle 1"/>
              <p:cNvSpPr>
                <a:spLocks noRot="1" noChangeAspect="1" noMove="1" noResize="1" noEditPoints="1" noAdjustHandles="1" noChangeArrowheads="1" noChangeShapeType="1" noTextEdit="1"/>
              </p:cNvSpPr>
              <p:nvPr/>
            </p:nvSpPr>
            <p:spPr>
              <a:xfrm>
                <a:off x="1696877" y="1230118"/>
                <a:ext cx="8798245" cy="5161093"/>
              </a:xfrm>
              <a:prstGeom prst="rect">
                <a:avLst/>
              </a:prstGeom>
              <a:blipFill>
                <a:blip r:embed="rId2"/>
                <a:stretch>
                  <a:fillRect l="-1039" b="-189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659957" y="1311964"/>
            <a:ext cx="493231" cy="34428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33539">
            <a:off x="647148" y="1248598"/>
            <a:ext cx="601533" cy="428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99018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D13282D-D657-4A3D-9E05-378D0C44E94F}"/>
                  </a:ext>
                </a:extLst>
              </p:cNvPr>
              <p:cNvSpPr/>
              <p:nvPr/>
            </p:nvSpPr>
            <p:spPr>
              <a:xfrm>
                <a:off x="1894956" y="718498"/>
                <a:ext cx="9217742" cy="5672002"/>
              </a:xfrm>
              <a:prstGeom prst="rect">
                <a:avLst/>
              </a:prstGeom>
            </p:spPr>
            <p:txBody>
              <a:bodyPr wrap="square">
                <a:spAutoFit/>
              </a:bodyPr>
              <a:lstStyle/>
              <a:p>
                <a:pPr marL="457200" indent="-457200">
                  <a:lnSpc>
                    <a:spcPct val="150000"/>
                  </a:lnSpc>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Since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&lt; 1, we have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√5   &lt;   1/√5   &lt;  ½,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Bef>
                    <a:spcPts val="1200"/>
                  </a:spcBef>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gets infinitely small, as n grow to infinity.   </a:t>
                </a:r>
              </a:p>
              <a:p>
                <a:pPr marL="457200" indent="-457200">
                  <a:spcBef>
                    <a:spcPts val="1200"/>
                  </a:spcBef>
                  <a:buFont typeface="Arial" panose="020B0604020202020204" pitchFamily="34" charset="0"/>
                  <a:buChar cha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This implies that   F (n)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½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1200"/>
                  </a:spcBef>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b="1" i="1">
                            <a:solidFill>
                              <a:schemeClr val="tx1"/>
                            </a:solidFill>
                            <a:latin typeface="Cambria Math" panose="02040503050406030204" pitchFamily="18" charset="0"/>
                            <a:cs typeface="Times New Roman" panose="02020603050405020304" pitchFamily="18" charset="0"/>
                          </a:rPr>
                        </m:ctrlPr>
                      </m:fPr>
                      <m:num>
                        <m:r>
                          <a:rPr lang="en-US" sz="2400" b="1" i="1">
                            <a:solidFill>
                              <a:schemeClr val="tx1"/>
                            </a:solidFill>
                            <a:latin typeface="Cambria Math" panose="02040503050406030204" pitchFamily="18" charset="0"/>
                            <a:cs typeface="Times New Roman" panose="02020603050405020304" pitchFamily="18" charset="0"/>
                          </a:rPr>
                          <m:t>𝟏</m:t>
                        </m:r>
                      </m:num>
                      <m:den>
                        <m:rad>
                          <m:radPr>
                            <m:degHide m:val="on"/>
                            <m:ctrlPr>
                              <a:rPr lang="en-US" sz="2400" b="1" i="1">
                                <a:solidFill>
                                  <a:schemeClr val="tx1"/>
                                </a:solidFill>
                                <a:latin typeface="Cambria Math" panose="02040503050406030204" pitchFamily="18" charset="0"/>
                                <a:cs typeface="Times New Roman" panose="02020603050405020304" pitchFamily="18" charset="0"/>
                              </a:rPr>
                            </m:ctrlPr>
                          </m:radPr>
                          <m:deg/>
                          <m:e>
                            <m:r>
                              <a:rPr lang="en-US" sz="2400" b="1" i="1">
                                <a:solidFill>
                                  <a:schemeClr val="tx1"/>
                                </a:solidFill>
                                <a:latin typeface="Cambria Math" panose="02040503050406030204" pitchFamily="18" charset="0"/>
                                <a:cs typeface="Times New Roman" panose="02020603050405020304" pitchFamily="18" charset="0"/>
                              </a:rPr>
                              <m:t>𝟓</m:t>
                            </m:r>
                          </m:e>
                        </m:rad>
                      </m:den>
                    </m:f>
                  </m:oMath>
                </a14:m>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spcBef>
                    <a:spcPts val="1200"/>
                  </a:spcBef>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Thus, the nth Fibonacci number F(n) =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rounded to the nearest integer.     [ or, time complexity F(n) = </a:t>
                </a:r>
                <a14:m>
                  <m:oMath xmlns:m="http://schemas.openxmlformats.org/officeDocument/2006/math">
                    <m:f>
                      <m:fPr>
                        <m:ctrlPr>
                          <a:rPr lang="en-US" sz="2400" b="1" i="1">
                            <a:solidFill>
                              <a:srgbClr val="0000CC"/>
                            </a:solidFill>
                            <a:latin typeface="Cambria Math" panose="02040503050406030204" pitchFamily="18" charset="0"/>
                            <a:cs typeface="Times New Roman" panose="02020603050405020304" pitchFamily="18" charset="0"/>
                          </a:rPr>
                        </m:ctrlPr>
                      </m:fPr>
                      <m:num>
                        <m:r>
                          <a:rPr lang="en-US" sz="2400" b="1" i="1">
                            <a:solidFill>
                              <a:srgbClr val="0000CC"/>
                            </a:solidFill>
                            <a:latin typeface="Cambria Math" panose="02040503050406030204" pitchFamily="18" charset="0"/>
                            <a:cs typeface="Times New Roman" panose="02020603050405020304" pitchFamily="18" charset="0"/>
                          </a:rPr>
                          <m:t>𝟏</m:t>
                        </m:r>
                      </m:num>
                      <m:den>
                        <m:rad>
                          <m:radPr>
                            <m:degHide m:val="on"/>
                            <m:ctrlPr>
                              <a:rPr lang="en-US" sz="2400" b="1" i="1">
                                <a:solidFill>
                                  <a:srgbClr val="0000CC"/>
                                </a:solidFill>
                                <a:latin typeface="Cambria Math" panose="02040503050406030204" pitchFamily="18" charset="0"/>
                                <a:cs typeface="Times New Roman" panose="02020603050405020304" pitchFamily="18" charset="0"/>
                              </a:rPr>
                            </m:ctrlPr>
                          </m:radPr>
                          <m:deg/>
                          <m:e>
                            <m:r>
                              <a:rPr lang="en-US" sz="2400" b="1" i="1">
                                <a:solidFill>
                                  <a:srgbClr val="0000CC"/>
                                </a:solidFill>
                                <a:latin typeface="Cambria Math" panose="02040503050406030204" pitchFamily="18" charset="0"/>
                                <a:cs typeface="Times New Roman" panose="02020603050405020304" pitchFamily="18" charset="0"/>
                              </a:rPr>
                              <m:t>𝟓</m:t>
                            </m:r>
                          </m:e>
                        </m:rad>
                      </m:den>
                    </m:f>
                  </m:oMath>
                </a14:m>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1200"/>
                  </a:spcBef>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Thus, Fibonacci numbers grow exponentially.</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4D13282D-D657-4A3D-9E05-378D0C44E94F}"/>
                  </a:ext>
                </a:extLst>
              </p:cNvPr>
              <p:cNvSpPr>
                <a:spLocks noRot="1" noChangeAspect="1" noMove="1" noResize="1" noEditPoints="1" noAdjustHandles="1" noChangeArrowheads="1" noChangeShapeType="1" noTextEdit="1"/>
              </p:cNvSpPr>
              <p:nvPr/>
            </p:nvSpPr>
            <p:spPr>
              <a:xfrm>
                <a:off x="1894956" y="718498"/>
                <a:ext cx="9217742" cy="5672002"/>
              </a:xfrm>
              <a:prstGeom prst="rect">
                <a:avLst/>
              </a:prstGeom>
              <a:blipFill>
                <a:blip r:embed="rId2"/>
                <a:stretch>
                  <a:fillRect l="-926" b="-1505"/>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5A31272D-C8D0-4014-A087-4A7D8B4FCCB9}"/>
              </a:ext>
            </a:extLst>
          </p:cNvPr>
          <p:cNvSpPr/>
          <p:nvPr/>
        </p:nvSpPr>
        <p:spPr>
          <a:xfrm>
            <a:off x="599959" y="123011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8520">
            <a:off x="599957" y="1230117"/>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4384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AFBE6F-FF7F-4BB4-AD37-9B7237F6EC49}"/>
              </a:ext>
            </a:extLst>
          </p:cNvPr>
          <p:cNvSpPr txBox="1"/>
          <p:nvPr/>
        </p:nvSpPr>
        <p:spPr>
          <a:xfrm>
            <a:off x="1153189" y="2528591"/>
            <a:ext cx="9885621" cy="960947"/>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85676" y="933192"/>
                <a:ext cx="8611263" cy="3690754"/>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fact, one can prove that the impact of the second term  </a:t>
                </a:r>
                <a14:m>
                  <m:oMath xmlns:m="http://schemas.openxmlformats.org/officeDocument/2006/math">
                    <m:f>
                      <m:fPr>
                        <m:ctrlPr>
                          <a:rPr lang="en-US" sz="22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1" i="1">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22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1" i="1">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2200" b="1"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b="1" baseline="300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on the value of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can be obtained by rounding off the value of the first term to the nearest integer. In other words, </a:t>
                </a:r>
              </a:p>
              <a:p>
                <a:pPr>
                  <a:lnSpc>
                    <a:spcPct val="107000"/>
                  </a:lnSpc>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for every nonnegative integer </a:t>
                </a: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F(n) = =  </a:t>
                </a:r>
                <a14:m>
                  <m:oMath xmlns:m="http://schemas.openxmlformats.org/officeDocument/2006/math">
                    <m:f>
                      <m:f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r>
                          <a:rPr lang="en-US" sz="2200" b="1"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𝐧</m:t>
                        </m:r>
                      </m:sup>
                    </m:sSup>
                  </m:oMath>
                </a14:m>
                <a:r>
                  <a:rPr lang="en-US" sz="22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rounded to the nearest integer.</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Recalled the Fibonacci numbers are: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85676" y="933192"/>
                <a:ext cx="8611263" cy="3690754"/>
              </a:xfrm>
              <a:prstGeom prst="rect">
                <a:avLst/>
              </a:prstGeom>
              <a:blipFill>
                <a:blip r:embed="rId2"/>
                <a:stretch>
                  <a:fillRect l="-921" r="-567"/>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1764007" y="4623946"/>
          <a:ext cx="8189514" cy="717550"/>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580738">
                  <a:extLst>
                    <a:ext uri="{9D8B030D-6E8A-4147-A177-3AD203B41FA5}">
                      <a16:colId xmlns:a16="http://schemas.microsoft.com/office/drawing/2014/main" val="20013"/>
                    </a:ext>
                  </a:extLst>
                </a:gridCol>
              </a:tblGrid>
              <a:tr h="257175">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6</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5257">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142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Thought Bubble: Cloud 3">
            <a:extLst>
              <a:ext uri="{FF2B5EF4-FFF2-40B4-BE49-F238E27FC236}">
                <a16:creationId xmlns:a16="http://schemas.microsoft.com/office/drawing/2014/main" id="{9B342A48-C8FB-4E21-9AD2-FA94F5454252}"/>
              </a:ext>
            </a:extLst>
          </p:cNvPr>
          <p:cNvSpPr/>
          <p:nvPr/>
        </p:nvSpPr>
        <p:spPr>
          <a:xfrm>
            <a:off x="381474" y="3140764"/>
            <a:ext cx="461364" cy="24717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86943">
            <a:off x="387587" y="3098284"/>
            <a:ext cx="545748" cy="29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731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ad>
                                  <m:radPr>
                                    <m:degHide m:val="on"/>
                                    <m:ctrlPr>
                                      <a:rPr lang="en-US" sz="1800" b="1" i="1" smtClean="0">
                                        <a:solidFill>
                                          <a:srgbClr val="FF0000"/>
                                        </a:solidFill>
                                        <a:effectLst/>
                                        <a:latin typeface="Cambria Math" panose="02040503050406030204" pitchFamily="18" charset="0"/>
                                        <a:cs typeface="Courier New" panose="02070309020205020404" pitchFamily="49"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r>
                                  <a:rPr lang="en-US" sz="1800" b="1" i="1" smtClean="0">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m:t>
                                </m:r>
                              </m:oMath>
                            </m:oMathPara>
                          </a14:m>
                          <a:endParaRPr lang="en-US" sz="1800" b="1" dirty="0">
                            <a:solidFill>
                              <a:srgbClr val="FF0000"/>
                            </a:solidFill>
                            <a:effectLst/>
                            <a:latin typeface="Times New Roman" panose="02020603050405020304" pitchFamily="18" charset="0"/>
                            <a:ea typeface="Calibri" panose="020F0502020204030204" pitchFamily="34" charset="0"/>
                            <a:cs typeface="Courier New" panose="02070309020205020404" pitchFamily="49" charset="0"/>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2.236067977</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800" b="1" i="1" smtClean="0">
                                        <a:solidFill>
                                          <a:srgbClr val="FF0000"/>
                                        </a:solidFill>
                                        <a:effectLst/>
                                        <a:latin typeface="Cambria Math" panose="02040503050406030204" pitchFamily="18" charset="0"/>
                                      </a:rPr>
                                    </m:ctrlPr>
                                  </m:fPr>
                                  <m:num>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𝟏</m:t>
                                    </m:r>
                                  </m:num>
                                  <m:den>
                                    <m:rad>
                                      <m:radPr>
                                        <m:degHide m:val="on"/>
                                        <m:ctrlPr>
                                          <a:rPr lang="en-US" sz="1800" b="1" i="1">
                                            <a:solidFill>
                                              <a:srgbClr val="FF0000"/>
                                            </a:solidFill>
                                            <a:effectLst/>
                                            <a:latin typeface="Cambria Math" panose="02040503050406030204" pitchFamily="18" charset="0"/>
                                          </a:rPr>
                                        </m:ctrlPr>
                                      </m:radPr>
                                      <m:deg/>
                                      <m:e>
                                        <m:r>
                                          <a:rPr lang="en-US" sz="1800" b="1"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𝟓</m:t>
                                        </m:r>
                                      </m:e>
                                    </m:rad>
                                  </m:den>
                                </m:f>
                                <m:r>
                                  <a:rPr lang="en-US" sz="18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solidFill>
                              <a:srgbClr val="FF0000"/>
                            </a:solidFill>
                          </a:endParaRPr>
                        </a:p>
                        <a:p>
                          <a:pPr marL="0" marR="0" algn="r">
                            <a:lnSpc>
                              <a:spcPct val="100000"/>
                            </a:lnSpc>
                            <a:spcBef>
                              <a:spcPts val="0"/>
                            </a:spcBef>
                            <a:spcAft>
                              <a:spcPts val="0"/>
                            </a:spcAft>
                          </a:pPr>
                          <a:r>
                            <a:rPr lang="en-US" sz="1800" dirty="0">
                              <a:solidFill>
                                <a:srgbClr val="FF0000"/>
                              </a:solidFill>
                              <a:effectLst/>
                              <a:latin typeface="Times New Roman" panose="02020603050405020304" pitchFamily="18" charset="0"/>
                              <a:cs typeface="Times New Roman" panose="02020603050405020304" pitchFamily="18" charset="0"/>
                            </a:rPr>
                            <a:t>0.447213595</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baseline="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sz="2000" b="1" i="1" smtClean="0">
                                      <a:solidFill>
                                        <a:srgbClr val="FF0000"/>
                                      </a:solidFill>
                                      <a:effectLst/>
                                      <a:latin typeface="Cambria Math" panose="02040503050406030204" pitchFamily="18" charset="0"/>
                                      <a:cs typeface="Courier New" panose="02070309020205020404" pitchFamily="49" charset="0"/>
                                    </a:rPr>
                                  </m:ctrlPr>
                                </m:radPr>
                                <m:deg/>
                                <m:e>
                                  <m:r>
                                    <a:rPr lang="en-US" sz="2000" b="1" i="1">
                                      <a:solidFill>
                                        <a:srgbClr val="FF0000"/>
                                      </a:solidFill>
                                      <a:effectLst/>
                                      <a:latin typeface="Cambria Math" panose="02040503050406030204" pitchFamily="18" charset="0"/>
                                      <a:ea typeface="Calibri" panose="020F0502020204030204" pitchFamily="34" charset="0"/>
                                      <a:cs typeface="Courier New" panose="02070309020205020404" pitchFamily="49" charset="0"/>
                                    </a:rPr>
                                    <m:t>𝟓</m:t>
                                  </m:r>
                                </m:e>
                              </m:rad>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0000"/>
                            </a:lnSpc>
                            <a:spcBef>
                              <a:spcPts val="0"/>
                            </a:spcBef>
                            <a:spcAft>
                              <a:spcPts val="0"/>
                            </a:spcAft>
                          </a:pP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 </a:t>
                          </a:r>
                        </a:p>
                        <a:p>
                          <a:pPr marL="0" marR="0" algn="ctr">
                            <a:lnSpc>
                              <a:spcPct val="100000"/>
                            </a:lnSpc>
                            <a:spcBef>
                              <a:spcPts val="0"/>
                            </a:spcBef>
                            <a:spcAft>
                              <a:spcPts val="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 </m:t>
                                  </m:r>
                                  <m:rad>
                                    <m:radPr>
                                      <m:degHide m:val="on"/>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𝟓</m:t>
                                      </m:r>
                                    </m:e>
                                  </m:rad>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den>
                              </m:f>
                            </m:oMath>
                          </a14:m>
                          <a:r>
                            <a:rPr lang="en-US" sz="2000" baseline="30000"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                </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14:m>
                            <m:oMath xmlns:m="http://schemas.openxmlformats.org/officeDocument/2006/math">
                              <m:f>
                                <m:fPr>
                                  <m:ctrlPr>
                                    <a:rPr lang="en-US" sz="2000" i="1" smtClean="0">
                                      <a:solidFill>
                                        <a:schemeClr val="tx1"/>
                                      </a:solidFill>
                                      <a:effectLst/>
                                      <a:latin typeface="Cambria Math" panose="02040503050406030204" pitchFamily="18" charset="0"/>
                                    </a:rPr>
                                  </m:ctrlPr>
                                </m:fPr>
                                <m:num>
                                  <m:r>
                                    <a:rPr lang="en-US" sz="2000">
                                      <a:solidFill>
                                        <a:schemeClr val="tx1"/>
                                      </a:solidFill>
                                      <a:effectLst/>
                                      <a:latin typeface="Cambria Math" panose="02040503050406030204" pitchFamily="18" charset="0"/>
                                    </a:rPr>
                                    <m:t>𝟏</m:t>
                                  </m:r>
                                </m:num>
                                <m:den>
                                  <m:rad>
                                    <m:radPr>
                                      <m:degHide m:val="on"/>
                                      <m:ctrlPr>
                                        <a:rPr lang="en-US" sz="2000" i="1">
                                          <a:solidFill>
                                            <a:schemeClr val="tx1"/>
                                          </a:solidFill>
                                          <a:effectLst/>
                                          <a:latin typeface="Cambria Math" panose="02040503050406030204" pitchFamily="18" charset="0"/>
                                        </a:rPr>
                                      </m:ctrlPr>
                                    </m:radPr>
                                    <m:deg/>
                                    <m:e>
                                      <m:r>
                                        <a:rPr lang="en-US" sz="2000">
                                          <a:solidFill>
                                            <a:schemeClr val="tx1"/>
                                          </a:solidFill>
                                          <a:effectLst/>
                                          <a:latin typeface="Cambria Math" panose="02040503050406030204" pitchFamily="18" charset="0"/>
                                        </a:rPr>
                                        <m:t>𝟓</m:t>
                                      </m:r>
                                    </m:e>
                                  </m:rad>
                                  <m:r>
                                    <a:rPr lang="en-US" sz="2000">
                                      <a:solidFill>
                                        <a:schemeClr val="tx1"/>
                                      </a:solidFill>
                                      <a:effectLst/>
                                      <a:latin typeface="Cambria Math" panose="02040503050406030204" pitchFamily="18" charset="0"/>
                                    </a:rPr>
                                    <m:t> </m:t>
                                  </m:r>
                                </m:den>
                              </m:f>
                            </m:oMath>
                          </a14:m>
                          <a:r>
                            <a:rPr lang="en-US" sz="2000" dirty="0">
                              <a:solidFill>
                                <a:schemeClr val="tx1"/>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a:solidFill>
                                <a:schemeClr val="tx1"/>
                              </a:solidFill>
                              <a:effectLst/>
                              <a:latin typeface="Times New Roman" panose="02020603050405020304" pitchFamily="18" charset="0"/>
                              <a:cs typeface="Times New Roman" panose="02020603050405020304" pitchFamily="18" charset="0"/>
                            </a:rPr>
                            <a:t>n</a:t>
                          </a:r>
                          <a:r>
                            <a:rPr lang="en-US" sz="200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m:rPr>
                                      <m:nor/>
                                    </m:rPr>
                                    <a:rPr lang="en-US" sz="2000" dirty="0">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000" baseline="30000" dirty="0">
                              <a:solidFill>
                                <a:schemeClr val="tx1"/>
                              </a:solidFill>
                              <a:effectLst/>
                              <a:latin typeface="Times New Roman" panose="02020603050405020304" pitchFamily="18" charset="0"/>
                              <a:cs typeface="Times New Roman" panose="02020603050405020304" pitchFamily="18" charset="0"/>
                            </a:rPr>
                            <a:t> n</a:t>
                          </a:r>
                          <a:r>
                            <a:rPr lang="en-US" sz="2000" dirty="0">
                              <a:solidFill>
                                <a:schemeClr val="tx1"/>
                              </a:solidFill>
                              <a:effectLst/>
                              <a:latin typeface="Times New Roman" panose="02020603050405020304" pitchFamily="18" charset="0"/>
                              <a:cs typeface="Times New Roman" panose="02020603050405020304" pitchFamily="18" charset="0"/>
                            </a:rPr>
                            <a: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757335321"/>
                  </p:ext>
                </p:extLst>
              </p:nvPr>
            </p:nvGraphicFramePr>
            <p:xfrm>
              <a:off x="1400034" y="578033"/>
              <a:ext cx="10141176" cy="5178759"/>
            </p:xfrm>
            <a:graphic>
              <a:graphicData uri="http://schemas.openxmlformats.org/drawingml/2006/table">
                <a:tbl>
                  <a:tblPr firstRow="1" firstCol="1" bandRow="1">
                    <a:tableStyleId>{5C22544A-7EE6-4342-B048-85BDC9FD1C3A}</a:tableStyleId>
                  </a:tblPr>
                  <a:tblGrid>
                    <a:gridCol w="527033">
                      <a:extLst>
                        <a:ext uri="{9D8B030D-6E8A-4147-A177-3AD203B41FA5}">
                          <a16:colId xmlns:a16="http://schemas.microsoft.com/office/drawing/2014/main" val="20000"/>
                        </a:ext>
                      </a:extLst>
                    </a:gridCol>
                    <a:gridCol w="1037216">
                      <a:extLst>
                        <a:ext uri="{9D8B030D-6E8A-4147-A177-3AD203B41FA5}">
                          <a16:colId xmlns:a16="http://schemas.microsoft.com/office/drawing/2014/main" val="20001"/>
                        </a:ext>
                      </a:extLst>
                    </a:gridCol>
                    <a:gridCol w="1428229">
                      <a:extLst>
                        <a:ext uri="{9D8B030D-6E8A-4147-A177-3AD203B41FA5}">
                          <a16:colId xmlns:a16="http://schemas.microsoft.com/office/drawing/2014/main" val="20002"/>
                        </a:ext>
                      </a:extLst>
                    </a:gridCol>
                    <a:gridCol w="1443342">
                      <a:extLst>
                        <a:ext uri="{9D8B030D-6E8A-4147-A177-3AD203B41FA5}">
                          <a16:colId xmlns:a16="http://schemas.microsoft.com/office/drawing/2014/main" val="2094918682"/>
                        </a:ext>
                      </a:extLst>
                    </a:gridCol>
                    <a:gridCol w="1443342">
                      <a:extLst>
                        <a:ext uri="{9D8B030D-6E8A-4147-A177-3AD203B41FA5}">
                          <a16:colId xmlns:a16="http://schemas.microsoft.com/office/drawing/2014/main" val="20003"/>
                        </a:ext>
                      </a:extLst>
                    </a:gridCol>
                    <a:gridCol w="1499133">
                      <a:extLst>
                        <a:ext uri="{9D8B030D-6E8A-4147-A177-3AD203B41FA5}">
                          <a16:colId xmlns:a16="http://schemas.microsoft.com/office/drawing/2014/main" val="20004"/>
                        </a:ext>
                      </a:extLst>
                    </a:gridCol>
                    <a:gridCol w="1486606">
                      <a:extLst>
                        <a:ext uri="{9D8B030D-6E8A-4147-A177-3AD203B41FA5}">
                          <a16:colId xmlns:a16="http://schemas.microsoft.com/office/drawing/2014/main" val="20005"/>
                        </a:ext>
                      </a:extLst>
                    </a:gridCol>
                    <a:gridCol w="1276275">
                      <a:extLst>
                        <a:ext uri="{9D8B030D-6E8A-4147-A177-3AD203B41FA5}">
                          <a16:colId xmlns:a16="http://schemas.microsoft.com/office/drawing/2014/main" val="20006"/>
                        </a:ext>
                      </a:extLst>
                    </a:gridCol>
                  </a:tblGrid>
                  <a:tr h="1289520">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0256" t="-472" r="-502564" b="-313208"/>
                          </a:stretch>
                        </a:blipFill>
                      </a:tcPr>
                    </a:tc>
                    <a:tc>
                      <a:txBody>
                        <a:bodyPr/>
                        <a:lstStyle/>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F(n) = </a:t>
                          </a:r>
                        </a:p>
                        <a:p>
                          <a:pPr marL="0" marR="0" algn="ctr">
                            <a:lnSpc>
                              <a:spcPct val="100000"/>
                            </a:lnSpc>
                            <a:spcBef>
                              <a:spcPts val="0"/>
                            </a:spcBef>
                            <a:spcAft>
                              <a:spcPts val="0"/>
                            </a:spcAft>
                          </a:pP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r>
                            <a:rPr lang="en-US" sz="1800" b="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Ø</a:t>
                          </a:r>
                          <a:r>
                            <a:rPr lang="en-US" sz="1800" b="0" baseline="300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)/√5 </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472" r="-296203" b="-313208"/>
                          </a:stretch>
                        </a:blip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F(n)=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877323">
                    <a:tc>
                      <a:txBody>
                        <a:bodyPr/>
                        <a:lstStyle/>
                        <a:p>
                          <a:pPr marL="0" marR="0">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                           </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765" t="-147917" r="-829412" b="-361111"/>
                          </a:stretch>
                        </a:blipFill>
                      </a:tcPr>
                    </a:tc>
                    <a:tc>
                      <a:txBody>
                        <a:bodyPr/>
                        <a:lstStyle/>
                        <a:p>
                          <a:pPr marL="0" marR="0" algn="ct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chemeClr val="tx1"/>
                              </a:solidFill>
                              <a:effectLst/>
                              <a:latin typeface="Times New Roman" panose="02020603050405020304" pitchFamily="18" charset="0"/>
                              <a:cs typeface="Times New Roman" panose="02020603050405020304" pitchFamily="18" charset="0"/>
                            </a:rPr>
                            <a:t>n</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595" t="-147917" r="-3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595" t="-147917" r="-296203"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2683" t="-147917" r="-185366"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6721" t="-147917" r="-86885" b="-361111"/>
                          </a:stretch>
                        </a:blipFill>
                      </a:tcPr>
                    </a:tc>
                    <a:tc>
                      <a:txBody>
                        <a:bodyPr/>
                        <a:lstStyle/>
                        <a:p>
                          <a:endParaRPr lang="en-US"/>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3333" t="-147917" r="-952" b="-361111"/>
                          </a:stretch>
                        </a:blipFill>
                      </a:tcPr>
                    </a:tc>
                    <a:extLst>
                      <a:ext uri="{0D108BD9-81ED-4DB2-BD59-A6C34878D82A}">
                        <a16:rowId xmlns:a16="http://schemas.microsoft.com/office/drawing/2014/main" val="10001"/>
                      </a:ext>
                    </a:extLst>
                  </a:tr>
                  <a:tr h="655828">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2</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2000" dirty="0">
                              <a:solidFill>
                                <a:schemeClr val="tx1"/>
                              </a:solidFill>
                              <a:effectLst/>
                              <a:latin typeface="Times New Roman" panose="02020603050405020304" pitchFamily="18" charset="0"/>
                              <a:cs typeface="Times New Roman" panose="02020603050405020304" pitchFamily="18" charset="0"/>
                            </a:rPr>
                            <a:t>1.61803</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2.618021081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1.170815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-0.61803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0.381961081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2.23606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0.99999643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513652">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3</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4.23603665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1.894413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-0.236063407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4.472100056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1.99998395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655828">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4</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6.85403438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3.065217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0.145894267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6.708140113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2.99997146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0780">
                    <a:tc>
                      <a:txBody>
                        <a:bodyPr/>
                        <a:lstStyle/>
                        <a:p>
                          <a:pPr marL="0" marR="0" algn="r">
                            <a:lnSpc>
                              <a:spcPct val="107000"/>
                            </a:lnSpc>
                            <a:spcBef>
                              <a:spcPts val="0"/>
                            </a:spcBef>
                            <a:spcAft>
                              <a:spcPts val="800"/>
                            </a:spcAft>
                          </a:pPr>
                          <a:r>
                            <a:rPr lang="en-US" sz="2000">
                              <a:solidFill>
                                <a:schemeClr val="tx1"/>
                              </a:solidFill>
                              <a:effectLst/>
                              <a:latin typeface="Times New Roman" panose="02020603050405020304" pitchFamily="18" charset="0"/>
                              <a:cs typeface="Times New Roman" panose="02020603050405020304" pitchFamily="18" charset="0"/>
                            </a:rPr>
                            <a:t>5</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11.09003325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4.959614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-0.090167034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11.18020028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4.99993757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655828">
                    <a:tc>
                      <a:txBody>
                        <a:bodyPr/>
                        <a:lstStyle/>
                        <a:p>
                          <a:pPr marL="0" marR="0" algn="r">
                            <a:lnSpc>
                              <a:spcPct val="107000"/>
                            </a:lnSpc>
                            <a:spcBef>
                              <a:spcPts val="0"/>
                            </a:spcBef>
                            <a:spcAft>
                              <a:spcPts val="800"/>
                            </a:spcAft>
                          </a:pPr>
                          <a:r>
                            <a:rPr lang="en-US" sz="2000" dirty="0">
                              <a:solidFill>
                                <a:srgbClr val="0000FF"/>
                              </a:solidFill>
                              <a:effectLst/>
                              <a:latin typeface="Times New Roman" panose="02020603050405020304" pitchFamily="18" charset="0"/>
                              <a:cs typeface="Times New Roman" panose="02020603050405020304" pitchFamily="18" charset="0"/>
                            </a:rPr>
                            <a:t>6</a:t>
                          </a:r>
                          <a:endPar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pPr>
                          <a:endParaRPr lang="en-US" sz="200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17.94400650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8.024804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pPr>
                          <a:endParaRPr lang="en-US" sz="180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0.055725932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a:solidFill>
                                <a:schemeClr val="tx1"/>
                              </a:solidFill>
                              <a:effectLst/>
                              <a:latin typeface="Times New Roman" panose="02020603050405020304" pitchFamily="18" charset="0"/>
                              <a:cs typeface="Times New Roman" panose="02020603050405020304" pitchFamily="18" charset="0"/>
                            </a:rPr>
                            <a:t>17.88828056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800"/>
                            </a:spcAft>
                          </a:pPr>
                          <a:r>
                            <a:rPr lang="en-US" sz="1800" dirty="0">
                              <a:solidFill>
                                <a:srgbClr val="0000FF"/>
                              </a:solidFill>
                              <a:effectLst/>
                              <a:latin typeface="Times New Roman" panose="02020603050405020304" pitchFamily="18" charset="0"/>
                              <a:cs typeface="Times New Roman" panose="02020603050405020304" pitchFamily="18" charset="0"/>
                            </a:rPr>
                            <a:t>7.99988227</a:t>
                          </a:r>
                          <a:endPar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mc:Fallback>
      </mc:AlternateContent>
      <p:sp>
        <p:nvSpPr>
          <p:cNvPr id="5" name="Rectangle 4"/>
          <p:cNvSpPr/>
          <p:nvPr/>
        </p:nvSpPr>
        <p:spPr>
          <a:xfrm>
            <a:off x="3620991" y="1168965"/>
            <a:ext cx="354584" cy="430887"/>
          </a:xfrm>
          <a:prstGeom prst="rect">
            <a:avLst/>
          </a:prstGeom>
        </p:spPr>
        <p:txBody>
          <a:bodyPr wrap="none">
            <a:spAutoFit/>
          </a:bodyPr>
          <a:lstStyle/>
          <a:p>
            <a:r>
              <a:rPr lang="en-US" sz="2200" b="1" dirty="0">
                <a:latin typeface="Courier New" panose="02070309020205020404" pitchFamily="49" charset="0"/>
                <a:ea typeface="Calibri" panose="020F0502020204030204" pitchFamily="34" charset="0"/>
              </a:rPr>
              <a:t> </a:t>
            </a:r>
            <a:endParaRPr lang="en-US" sz="2200" dirty="0"/>
          </a:p>
        </p:txBody>
      </p:sp>
      <p:graphicFrame>
        <p:nvGraphicFramePr>
          <p:cNvPr id="6" name="Table 5"/>
          <p:cNvGraphicFramePr>
            <a:graphicFrameLocks noGrp="1"/>
          </p:cNvGraphicFramePr>
          <p:nvPr/>
        </p:nvGraphicFramePr>
        <p:xfrm>
          <a:off x="1524378" y="5926126"/>
          <a:ext cx="8189514" cy="731812"/>
        </p:xfrm>
        <a:graphic>
          <a:graphicData uri="http://schemas.openxmlformats.org/drawingml/2006/table">
            <a:tbl>
              <a:tblPr firstRow="1" firstCol="1" bandRow="1">
                <a:tableStyleId>{5C22544A-7EE6-4342-B048-85BDC9FD1C3A}</a:tableStyleId>
              </a:tblPr>
              <a:tblGrid>
                <a:gridCol w="638072">
                  <a:extLst>
                    <a:ext uri="{9D8B030D-6E8A-4147-A177-3AD203B41FA5}">
                      <a16:colId xmlns:a16="http://schemas.microsoft.com/office/drawing/2014/main" val="20000"/>
                    </a:ext>
                  </a:extLst>
                </a:gridCol>
                <a:gridCol w="580738">
                  <a:extLst>
                    <a:ext uri="{9D8B030D-6E8A-4147-A177-3AD203B41FA5}">
                      <a16:colId xmlns:a16="http://schemas.microsoft.com/office/drawing/2014/main" val="20001"/>
                    </a:ext>
                  </a:extLst>
                </a:gridCol>
                <a:gridCol w="580738">
                  <a:extLst>
                    <a:ext uri="{9D8B030D-6E8A-4147-A177-3AD203B41FA5}">
                      <a16:colId xmlns:a16="http://schemas.microsoft.com/office/drawing/2014/main" val="20002"/>
                    </a:ext>
                  </a:extLst>
                </a:gridCol>
                <a:gridCol w="580738">
                  <a:extLst>
                    <a:ext uri="{9D8B030D-6E8A-4147-A177-3AD203B41FA5}">
                      <a16:colId xmlns:a16="http://schemas.microsoft.com/office/drawing/2014/main" val="20003"/>
                    </a:ext>
                  </a:extLst>
                </a:gridCol>
                <a:gridCol w="581662">
                  <a:extLst>
                    <a:ext uri="{9D8B030D-6E8A-4147-A177-3AD203B41FA5}">
                      <a16:colId xmlns:a16="http://schemas.microsoft.com/office/drawing/2014/main" val="20004"/>
                    </a:ext>
                  </a:extLst>
                </a:gridCol>
                <a:gridCol w="581662">
                  <a:extLst>
                    <a:ext uri="{9D8B030D-6E8A-4147-A177-3AD203B41FA5}">
                      <a16:colId xmlns:a16="http://schemas.microsoft.com/office/drawing/2014/main" val="20005"/>
                    </a:ext>
                  </a:extLst>
                </a:gridCol>
                <a:gridCol w="580738">
                  <a:extLst>
                    <a:ext uri="{9D8B030D-6E8A-4147-A177-3AD203B41FA5}">
                      <a16:colId xmlns:a16="http://schemas.microsoft.com/office/drawing/2014/main" val="20006"/>
                    </a:ext>
                  </a:extLst>
                </a:gridCol>
                <a:gridCol w="580738">
                  <a:extLst>
                    <a:ext uri="{9D8B030D-6E8A-4147-A177-3AD203B41FA5}">
                      <a16:colId xmlns:a16="http://schemas.microsoft.com/office/drawing/2014/main" val="20007"/>
                    </a:ext>
                  </a:extLst>
                </a:gridCol>
                <a:gridCol w="580738">
                  <a:extLst>
                    <a:ext uri="{9D8B030D-6E8A-4147-A177-3AD203B41FA5}">
                      <a16:colId xmlns:a16="http://schemas.microsoft.com/office/drawing/2014/main" val="20008"/>
                    </a:ext>
                  </a:extLst>
                </a:gridCol>
                <a:gridCol w="580738">
                  <a:extLst>
                    <a:ext uri="{9D8B030D-6E8A-4147-A177-3AD203B41FA5}">
                      <a16:colId xmlns:a16="http://schemas.microsoft.com/office/drawing/2014/main" val="20009"/>
                    </a:ext>
                  </a:extLst>
                </a:gridCol>
                <a:gridCol w="580738">
                  <a:extLst>
                    <a:ext uri="{9D8B030D-6E8A-4147-A177-3AD203B41FA5}">
                      <a16:colId xmlns:a16="http://schemas.microsoft.com/office/drawing/2014/main" val="20010"/>
                    </a:ext>
                  </a:extLst>
                </a:gridCol>
                <a:gridCol w="580738">
                  <a:extLst>
                    <a:ext uri="{9D8B030D-6E8A-4147-A177-3AD203B41FA5}">
                      <a16:colId xmlns:a16="http://schemas.microsoft.com/office/drawing/2014/main" val="20011"/>
                    </a:ext>
                  </a:extLst>
                </a:gridCol>
                <a:gridCol w="580738">
                  <a:extLst>
                    <a:ext uri="{9D8B030D-6E8A-4147-A177-3AD203B41FA5}">
                      <a16:colId xmlns:a16="http://schemas.microsoft.com/office/drawing/2014/main" val="20012"/>
                    </a:ext>
                  </a:extLst>
                </a:gridCol>
                <a:gridCol w="580738">
                  <a:extLst>
                    <a:ext uri="{9D8B030D-6E8A-4147-A177-3AD203B41FA5}">
                      <a16:colId xmlns:a16="http://schemas.microsoft.com/office/drawing/2014/main" val="20013"/>
                    </a:ext>
                  </a:extLst>
                </a:gridCol>
              </a:tblGrid>
              <a:tr h="373037">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k=0</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5</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6</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7</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8</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9</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85">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F=0</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rgbClr val="0000FF"/>
                          </a:solidFill>
                          <a:effectLst/>
                          <a:latin typeface="Times New Roman" panose="02020603050405020304" pitchFamily="18" charset="0"/>
                          <a:cs typeface="Times New Roman" panose="02020603050405020304" pitchFamily="18" charset="0"/>
                        </a:rPr>
                        <a:t>8</a:t>
                      </a:r>
                      <a:endParaRPr lang="en-US" sz="2200" b="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21</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a:solidFill>
                            <a:schemeClr val="tx1"/>
                          </a:solidFill>
                          <a:effectLst/>
                          <a:latin typeface="Times New Roman" panose="02020603050405020304" pitchFamily="18" charset="0"/>
                          <a:cs typeface="Times New Roman" panose="02020603050405020304" pitchFamily="18" charset="0"/>
                        </a:rPr>
                        <a:t>34</a:t>
                      </a:r>
                      <a:endParaRPr lang="en-US" sz="2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55</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89</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144</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200" b="0" dirty="0">
                          <a:solidFill>
                            <a:schemeClr val="tx1"/>
                          </a:solidFill>
                          <a:effectLst/>
                          <a:latin typeface="Times New Roman" panose="02020603050405020304" pitchFamily="18" charset="0"/>
                          <a:cs typeface="Times New Roman" panose="02020603050405020304" pitchFamily="18" charset="0"/>
                        </a:rPr>
                        <a:t>233</a:t>
                      </a:r>
                      <a:endParaRPr lang="en-US" sz="2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7" name="Thought Bubble: Cloud 3">
            <a:extLst>
              <a:ext uri="{FF2B5EF4-FFF2-40B4-BE49-F238E27FC236}">
                <a16:creationId xmlns:a16="http://schemas.microsoft.com/office/drawing/2014/main" id="{8B961F96-96EF-4910-85EA-83499713C670}"/>
              </a:ext>
            </a:extLst>
          </p:cNvPr>
          <p:cNvSpPr/>
          <p:nvPr/>
        </p:nvSpPr>
        <p:spPr>
          <a:xfrm>
            <a:off x="858552" y="1101208"/>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296925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E914F3-0073-4617-8358-03A2DF60108B}"/>
              </a:ext>
            </a:extLst>
          </p:cNvPr>
          <p:cNvSpPr/>
          <p:nvPr/>
        </p:nvSpPr>
        <p:spPr>
          <a:xfrm>
            <a:off x="2270440" y="2697197"/>
            <a:ext cx="8376011" cy="1657698"/>
          </a:xfrm>
          <a:prstGeom prst="rect">
            <a:avLst/>
          </a:prstGeom>
        </p:spPr>
        <p:txBody>
          <a:bodyPr wrap="none">
            <a:spAutoFit/>
          </a:bodyPr>
          <a:lstStyle/>
          <a:p>
            <a:pPr algn="ctr">
              <a:lnSpc>
                <a:spcPct val="107000"/>
              </a:lnSpc>
              <a:spcAft>
                <a:spcPts val="1800"/>
              </a:spcAft>
            </a:pPr>
            <a:r>
              <a:rPr lang="en-US" sz="2800" dirty="0">
                <a:solidFill>
                  <a:srgbClr val="FF0000"/>
                </a:solidFill>
                <a:ea typeface="Calibri" panose="020F0502020204030204" pitchFamily="34" charset="0"/>
                <a:cs typeface="Times New Roman" panose="02020603050405020304" pitchFamily="18" charset="0"/>
              </a:rPr>
              <a:t>Mathematical Analysis of Recursive Algorithms </a:t>
            </a:r>
            <a:endParaRPr lang="en-US" sz="2800" dirty="0">
              <a:ea typeface="Calibri" panose="020F0502020204030204" pitchFamily="34" charset="0"/>
              <a:cs typeface="Times New Roman" panose="02020603050405020304" pitchFamily="18" charset="0"/>
            </a:endParaRP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Another Method for Solving </a:t>
            </a:r>
            <a:r>
              <a:rPr lang="en-US" sz="2400" i="1" dirty="0">
                <a:latin typeface="Times New Roman" panose="02020603050405020304" pitchFamily="18" charset="0"/>
                <a:ea typeface="Calibri" panose="020F0502020204030204" pitchFamily="34" charset="0"/>
                <a:cs typeface="Times New Roman" panose="02020603050405020304" pitchFamily="18" charset="0"/>
              </a:rPr>
              <a:t>inhomogeneous </a:t>
            </a:r>
            <a:r>
              <a:rPr lang="en-US" sz="2400" dirty="0">
                <a:latin typeface="Times New Roman" panose="02020603050405020304" pitchFamily="18" charset="0"/>
                <a:ea typeface="Calibri" panose="020F0502020204030204" pitchFamily="34" charset="0"/>
                <a:cs typeface="Times New Roman" panose="02020603050405020304" pitchFamily="18" charset="0"/>
              </a:rPr>
              <a:t>Recurrence Relation </a:t>
            </a:r>
          </a:p>
          <a:p>
            <a:pPr algn="ct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of Given Recursive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Fibonacci Numbers Algorithm </a:t>
            </a:r>
          </a:p>
        </p:txBody>
      </p:sp>
    </p:spTree>
    <p:extLst>
      <p:ext uri="{BB962C8B-B14F-4D97-AF65-F5344CB8AC3E}">
        <p14:creationId xmlns:p14="http://schemas.microsoft.com/office/powerpoint/2010/main" val="184207387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852" y="1277913"/>
            <a:ext cx="9390491" cy="4799327"/>
          </a:xfrm>
          <a:prstGeom prst="rect">
            <a:avLst/>
          </a:prstGeom>
        </p:spPr>
        <p:txBody>
          <a:bodyPr wrap="square">
            <a:spAutoFit/>
          </a:bodyPr>
          <a:lstStyle/>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Recall that we have treated Fibonacci Numbers Recurrence System as homogenous linear second-ordered recurrence with constant coefficients way.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a typeface="Calibri" panose="020F0502020204030204" pitchFamily="34" charset="0"/>
                <a:cs typeface="Times New Roman" panose="02020603050405020304" pitchFamily="18" charset="0"/>
              </a:rPr>
              <a:t>Example 1.23:  </a:t>
            </a:r>
            <a:r>
              <a:rPr lang="en-US" sz="2200" dirty="0">
                <a:latin typeface="Times New Roman" panose="02020603050405020304" pitchFamily="18" charset="0"/>
                <a:ea typeface="Calibri" panose="020F0502020204030204" pitchFamily="34" charset="0"/>
                <a:cs typeface="Times New Roman" panose="02020603050405020304" pitchFamily="18" charset="0"/>
              </a:rPr>
              <a:t>Fibonacci Numbers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Let rewrite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exponential algorithm function Fib1(n) </a:t>
            </a:r>
            <a:r>
              <a:rPr lang="en-US" sz="2200" dirty="0">
                <a:latin typeface="Times New Roman" panose="02020603050405020304" pitchFamily="18" charset="0"/>
                <a:ea typeface="Calibri" panose="020F0502020204030204" pitchFamily="34" charset="0"/>
                <a:cs typeface="Times New Roman" panose="02020603050405020304" pitchFamily="18" charset="0"/>
              </a:rPr>
              <a:t>as follows: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Algorithm </a:t>
            </a:r>
            <a:r>
              <a:rPr lang="en-US" sz="2400" spc="-100" dirty="0" err="1">
                <a:latin typeface="Consolas" panose="020B0609020204030204" pitchFamily="49" charset="0"/>
                <a:ea typeface="Calibri" panose="020F0502020204030204" pitchFamily="34" charset="0"/>
                <a:cs typeface="Times New Roman" panose="02020603050405020304" pitchFamily="18" charset="0"/>
              </a:rPr>
              <a:t>Fibonacci_Number</a:t>
            </a:r>
            <a:r>
              <a:rPr lang="en-US" sz="2400" spc="-100" dirty="0">
                <a:latin typeface="Consolas" panose="020B0609020204030204" pitchFamily="49" charset="0"/>
                <a:ea typeface="Calibri" panose="020F0502020204030204" pitchFamily="34" charset="0"/>
                <a:cs typeface="Times New Roman" panose="02020603050405020304" pitchFamily="18" charset="0"/>
              </a:rPr>
              <a:t> F(n)</a:t>
            </a: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//Using its definition, computes the nth Fibonacci number recursively. 	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1) return n;</a:t>
            </a:r>
          </a:p>
          <a:p>
            <a:pPr>
              <a:lnSpc>
                <a:spcPct val="107000"/>
              </a:lnSpc>
              <a:spcAft>
                <a:spcPts val="8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else  return F(n-1) + F(n-2); </a:t>
            </a:r>
            <a:endParaRPr lang="en-US" sz="2200" spc="-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19038" y="92544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964" y="925444"/>
            <a:ext cx="692900" cy="39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67593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9659" y="1141693"/>
            <a:ext cx="9032681" cy="5580054"/>
          </a:xfrm>
          <a:prstGeom prst="rect">
            <a:avLst/>
          </a:prstGeom>
        </p:spPr>
        <p:txBody>
          <a:bodyPr wrap="square">
            <a:spAutoFit/>
          </a:bodyPr>
          <a:lstStyle/>
          <a:p>
            <a:pPr>
              <a:lnSpc>
                <a:spcPct val="107000"/>
              </a:lnSpc>
              <a:spcAft>
                <a:spcPts val="800"/>
              </a:spcAft>
            </a:pPr>
            <a:r>
              <a:rPr lang="en-US" sz="2600" dirty="0">
                <a:solidFill>
                  <a:srgbClr val="0000CC"/>
                </a:solidFill>
                <a:ea typeface="Calibri" panose="020F0502020204030204" pitchFamily="34" charset="0"/>
                <a:cs typeface="Times New Roman" panose="02020603050405020304" pitchFamily="18" charset="0"/>
              </a:rPr>
              <a:t>Analysis of the Algorithm</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Consider that  Algorithm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000" dirty="0">
                <a:latin typeface="Times New Roman" panose="02020603050405020304" pitchFamily="18" charset="0"/>
                <a:ea typeface="Calibri" panose="020F0502020204030204" pitchFamily="34" charset="0"/>
                <a:cs typeface="Times New Roman" panose="02020603050405020304" pitchFamily="18" charset="0"/>
              </a:rPr>
              <a:t> F(n)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if    n ≤ 1    return 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else    return F(n-1)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 F(n-2);</a:t>
            </a:r>
            <a:endParaRPr lang="en-US" sz="2000" dirty="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Input size is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 The basis operation is addition.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600"/>
              </a:spcBef>
              <a:spcAft>
                <a:spcPts val="0"/>
              </a:spcAft>
              <a:buFont typeface="+mj-lt"/>
              <a:buAutoNum type="arabicPeriod"/>
            </a:pPr>
            <a:r>
              <a:rPr lang="en-US" sz="2200" dirty="0">
                <a:latin typeface="Times New Roman" panose="02020603050405020304" pitchFamily="18" charset="0"/>
                <a:ea typeface="Calibri" panose="020F0502020204030204" pitchFamily="34" charset="0"/>
                <a:cs typeface="Times New Roman" panose="02020603050405020304" pitchFamily="18" charset="0"/>
              </a:rPr>
              <a:t>Let  A(n)  be the number of additions performed by the algorithm in  computing  F(n).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Then the numbers of additions needed for computing F(n-1) and F(n-2)  are  A(n-1)  and  A(n-2),  respectively, and algorithm needs one more addition to compute their sum. Thus,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600"/>
              </a:spcBef>
              <a:spcAft>
                <a:spcPts val="8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A(0) = 0, A(1) =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707665" y="3252082"/>
            <a:ext cx="493383" cy="349401"/>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3EB14C-6B1F-4490-A3CA-EB8C3CF2FC6E}"/>
                  </a:ext>
                </a:extLst>
              </p:cNvPr>
              <p:cNvSpPr txBox="1"/>
              <p:nvPr/>
            </p:nvSpPr>
            <p:spPr>
              <a:xfrm>
                <a:off x="7305730" y="1057269"/>
                <a:ext cx="3685220" cy="23311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 A(n-1) – A(n-2) = 0</a:t>
                </a:r>
              </a:p>
              <a:p>
                <a:r>
                  <a:rPr lang="en-US" dirty="0">
                    <a:latin typeface="Times New Roman" panose="02020603050405020304" pitchFamily="18" charset="0"/>
                    <a:ea typeface="Calibri" panose="020F0502020204030204" pitchFamily="34" charset="0"/>
                    <a:cs typeface="Times New Roman" panose="02020603050405020304" pitchFamily="18" charset="0"/>
                  </a:rPr>
                  <a:t>r</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r  -  1 = 0</a:t>
                </a:r>
              </a:p>
              <a:p>
                <a:r>
                  <a:rPr lang="en-US" dirty="0">
                    <a:latin typeface="Times New Roman" panose="02020603050405020304" pitchFamily="18" charset="0"/>
                    <a:cs typeface="Times New Roman" panose="02020603050405020304" pitchFamily="18" charset="0"/>
                  </a:rPr>
                  <a:t>Using case 2, A(n) = </a:t>
                </a:r>
                <a:r>
                  <a:rPr lang="en-US" dirty="0">
                    <a:latin typeface="Times New Roman" panose="02020603050405020304" pitchFamily="18" charset="0"/>
                    <a:ea typeface="Calibri" panose="020F0502020204030204" pitchFamily="34" charset="0"/>
                    <a:cs typeface="Times New Roman" panose="02020603050405020304" pitchFamily="18" charset="0"/>
                  </a:rPr>
                  <a:t>[(Ø </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n </a:t>
                </a:r>
                <a:r>
                  <a:rPr lang="en-US"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m:rPr>
                            <m:nor/>
                          </m:rPr>
                          <a:rPr lang="en-US" dirty="0">
                            <a:latin typeface="Times New Roman" panose="02020603050405020304" pitchFamily="18" charset="0"/>
                            <a:ea typeface="Calibri" panose="020F0502020204030204" pitchFamily="34" charset="0"/>
                            <a:cs typeface="Times New Roman" panose="02020603050405020304" pitchFamily="18" charset="0"/>
                          </a:rPr>
                          <m:t>Ø</m:t>
                        </m:r>
                      </m:e>
                    </m:acc>
                    <m:r>
                      <a:rPr lang="en-US" b="0" i="1"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baseline="30000" dirty="0">
                    <a:latin typeface="Times New Roman" panose="02020603050405020304" pitchFamily="18" charset="0"/>
                    <a:ea typeface="Calibri" panose="020F0502020204030204" pitchFamily="34" charset="0"/>
                    <a:cs typeface="Times New Roman" panose="02020603050405020304" pitchFamily="18" charset="0"/>
                  </a:rPr>
                  <a:t>n</a:t>
                </a:r>
                <a:r>
                  <a:rPr lang="en-US" dirty="0">
                    <a:latin typeface="Times New Roman" panose="02020603050405020304" pitchFamily="18" charset="0"/>
                    <a:ea typeface="Calibri" panose="020F0502020204030204" pitchFamily="34" charset="0"/>
                    <a:cs typeface="Times New Roman" panose="02020603050405020304" pitchFamily="18" charset="0"/>
                  </a:rPr>
                  <a:t>)/ √5].</a:t>
                </a:r>
              </a:p>
              <a:p>
                <a:r>
                  <a:rPr lang="en-US" dirty="0">
                    <a:latin typeface="Times New Roman" panose="02020603050405020304" pitchFamily="18" charset="0"/>
                    <a:ea typeface="Calibri" panose="020F0502020204030204" pitchFamily="34" charset="0"/>
                    <a:cs typeface="Times New Roman" panose="02020603050405020304" pitchFamily="18" charset="0"/>
                  </a:rPr>
                  <a:t>Let A(c) = c.</a:t>
                </a:r>
              </a:p>
              <a:p>
                <a:r>
                  <a:rPr lang="en-US" dirty="0">
                    <a:latin typeface="Times New Roman" panose="02020603050405020304" pitchFamily="18" charset="0"/>
                    <a:ea typeface="Calibri" panose="020F0502020204030204" pitchFamily="34" charset="0"/>
                    <a:cs typeface="Times New Roman" panose="02020603050405020304" pitchFamily="18" charset="0"/>
                  </a:rPr>
                  <a:t>c – c – c  = 1</a:t>
                </a:r>
              </a:p>
              <a:p>
                <a:pPr marL="285750" indent="-285750">
                  <a:buFontTx/>
                  <a:buChar char="-"/>
                </a:pPr>
                <a:r>
                  <a:rPr lang="en-US" dirty="0">
                    <a:latin typeface="Times New Roman" panose="02020603050405020304" pitchFamily="18" charset="0"/>
                    <a:cs typeface="Times New Roman" panose="02020603050405020304" pitchFamily="18" charset="0"/>
                  </a:rPr>
                  <a:t>c = 1 </a:t>
                </a:r>
              </a:p>
              <a:p>
                <a:r>
                  <a:rPr lang="en-US" dirty="0">
                    <a:latin typeface="Times New Roman" panose="02020603050405020304" pitchFamily="18" charset="0"/>
                    <a:cs typeface="Times New Roman" panose="02020603050405020304" pitchFamily="18" charset="0"/>
                  </a:rPr>
                  <a:t>c = -1</a:t>
                </a:r>
              </a:p>
              <a:p>
                <a:r>
                  <a:rPr lang="en-US" b="1" dirty="0">
                    <a:solidFill>
                      <a:srgbClr val="002060"/>
                    </a:solidFill>
                    <a:latin typeface="Times New Roman" panose="02020603050405020304" pitchFamily="18" charset="0"/>
                    <a:cs typeface="Times New Roman" panose="02020603050405020304" pitchFamily="18" charset="0"/>
                  </a:rPr>
                  <a:t>A(n) =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[(Ø </a:t>
                </a:r>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 </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en-US" b="1" i="1">
                            <a:solidFill>
                              <a:srgbClr val="002060"/>
                            </a:solidFill>
                            <a:latin typeface="Cambria Math" panose="02040503050406030204" pitchFamily="18" charset="0"/>
                            <a:cs typeface="Times New Roman" panose="02020603050405020304" pitchFamily="18" charset="0"/>
                          </a:rPr>
                        </m:ctrlPr>
                      </m:accPr>
                      <m:e>
                        <m:r>
                          <m:rPr>
                            <m:nor/>
                          </m:rP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m:t>Ø</m:t>
                        </m:r>
                      </m:e>
                    </m:acc>
                    <m:r>
                      <a:rPr lang="en-US" b="1" i="1" dirty="0">
                        <a:solidFill>
                          <a:srgbClr val="002060"/>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b="1" baseline="300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a:t>
                </a: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√5] - 1.</a:t>
                </a:r>
              </a:p>
            </p:txBody>
          </p:sp>
        </mc:Choice>
        <mc:Fallback xmlns="">
          <p:sp>
            <p:nvSpPr>
              <p:cNvPr id="5" name="TextBox 4">
                <a:extLst>
                  <a:ext uri="{FF2B5EF4-FFF2-40B4-BE49-F238E27FC236}">
                    <a16:creationId xmlns:a16="http://schemas.microsoft.com/office/drawing/2014/main" id="{673EB14C-6B1F-4490-A3CA-EB8C3CF2FC6E}"/>
                  </a:ext>
                </a:extLst>
              </p:cNvPr>
              <p:cNvSpPr txBox="1">
                <a:spLocks noRot="1" noChangeAspect="1" noMove="1" noResize="1" noEditPoints="1" noAdjustHandles="1" noChangeArrowheads="1" noChangeShapeType="1" noTextEdit="1"/>
              </p:cNvSpPr>
              <p:nvPr/>
            </p:nvSpPr>
            <p:spPr>
              <a:xfrm>
                <a:off x="7305730" y="1057269"/>
                <a:ext cx="3685220" cy="2331151"/>
              </a:xfrm>
              <a:prstGeom prst="rect">
                <a:avLst/>
              </a:prstGeom>
              <a:blipFill>
                <a:blip r:embed="rId2"/>
                <a:stretch>
                  <a:fillRect l="-1153" t="-1039" b="-2857"/>
                </a:stretch>
              </a:blipFill>
            </p:spPr>
            <p:txBody>
              <a:bodyPr/>
              <a:lstStyle/>
              <a:p>
                <a:r>
                  <a:rPr lang="en-US">
                    <a:noFill/>
                  </a:rPr>
                  <a:t> </a:t>
                </a:r>
              </a:p>
            </p:txBody>
          </p:sp>
        </mc:Fallback>
      </mc:AlternateContent>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59643">
            <a:off x="739368" y="3279189"/>
            <a:ext cx="428832" cy="33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61138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133" y="1437700"/>
            <a:ext cx="8953169" cy="4742773"/>
          </a:xfrm>
          <a:prstGeom prst="rect">
            <a:avLst/>
          </a:prstGeom>
        </p:spPr>
        <p:txBody>
          <a:bodyPr wrap="square">
            <a:spAutoFit/>
          </a:bodyPr>
          <a:lstStyle/>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This  inhomogeneous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 – A(n-1) – A(n-2) = 1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is quite similar to recurrence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but its right-hand side is not equal to zero.  </a:t>
            </a:r>
          </a:p>
          <a:p>
            <a:pPr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[what are the differences between these two recurrence systems?]</a:t>
            </a:r>
          </a:p>
          <a:p>
            <a:pPr marR="0">
              <a:lnSpc>
                <a:spcPct val="107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latin typeface="Times New Roman" panose="02020603050405020304" pitchFamily="18" charset="0"/>
                <a:ea typeface="Calibri" panose="020F0502020204030204" pitchFamily="34" charset="0"/>
                <a:cs typeface="Times New Roman" panose="02020603050405020304" pitchFamily="18" charset="0"/>
              </a:rPr>
              <a:t>[General techniques for solving inhomogeneous recurrences can be found in the section “</a:t>
            </a:r>
            <a:r>
              <a:rPr lang="en-US" sz="2400" dirty="0">
                <a:latin typeface="Times New Roman" panose="02020603050405020304" pitchFamily="18" charset="0"/>
                <a:ea typeface="Calibri" panose="020F0502020204030204" pitchFamily="34" charset="0"/>
                <a:cs typeface="Times New Roman" panose="02020603050405020304" pitchFamily="18" charset="0"/>
              </a:rPr>
              <a:t>Explicit Formula for the nth Fibonacci Number”</a:t>
            </a:r>
            <a:r>
              <a:rPr lang="en-US" sz="2400" i="1" dirty="0">
                <a:latin typeface="Times New Roman" panose="02020603050405020304" pitchFamily="18" charset="0"/>
                <a:ea typeface="Calibri" panose="020F0502020204030204" pitchFamily="34" charset="0"/>
                <a:cs typeface="Times New Roman" panose="02020603050405020304" pitchFamily="18" charset="0"/>
              </a:rPr>
              <a:t> of this copy of lecture note].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9B342A48-C8FB-4E21-9AD2-FA94F5454252}"/>
              </a:ext>
            </a:extLst>
          </p:cNvPr>
          <p:cNvSpPr/>
          <p:nvPr/>
        </p:nvSpPr>
        <p:spPr>
          <a:xfrm>
            <a:off x="1210953" y="2309321"/>
            <a:ext cx="421419" cy="286246"/>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08BB9A5E-0F8F-4227-8949-5F3B647589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98275">
            <a:off x="1158297" y="2261552"/>
            <a:ext cx="526732" cy="38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56460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341" y="740985"/>
            <a:ext cx="9233678" cy="5878532"/>
          </a:xfrm>
          <a:prstGeom prst="rect">
            <a:avLst/>
          </a:prstGeom>
        </p:spPr>
        <p:txBody>
          <a:bodyPr wrap="square">
            <a:spAutoFit/>
          </a:bodyPr>
          <a:lstStyle/>
          <a:p>
            <a:pPr marR="0"/>
            <a:r>
              <a:rPr lang="en-US" sz="2400" dirty="0">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A(0) = 0, A(1) = 0.</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R="0"/>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R</a:t>
            </a:r>
            <a:r>
              <a:rPr lang="en-US" sz="2400" dirty="0">
                <a:latin typeface="Times New Roman" panose="02020603050405020304" pitchFamily="18" charset="0"/>
                <a:ea typeface="Calibri" panose="020F0502020204030204" pitchFamily="34" charset="0"/>
                <a:cs typeface="Times New Roman" panose="02020603050405020304" pitchFamily="18" charset="0"/>
              </a:rPr>
              <a:t>educe this inhomogeneous recurrence A(n) – A(n-1) – A(n-2) = 1  to a homogeneous one by rewriting it as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[A(n) + 1] – [A(n-1) +1] – [A(n-2) + 1]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and then substituting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B(n) = A(n) + 1.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We obtain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B(n) – B(n-1) – B(n-2)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B(0) = 1, B(1)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This homogeneous recurrence can be solved exactly in the same manner as the recurrence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F(n) – F(n-1) – F(n-2)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	F(0) = 0, F(1) = </a:t>
            </a:r>
            <a:r>
              <a:rPr lang="en-US" sz="2400" strike="dblStrike"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R="0">
              <a:spcBef>
                <a:spcPts val="60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which was solved to find an explicit formula for F(n).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446279" y="107826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mage result for smiley face images">
            <a:extLst>
              <a:ext uri="{FF2B5EF4-FFF2-40B4-BE49-F238E27FC236}">
                <a16:creationId xmlns:a16="http://schemas.microsoft.com/office/drawing/2014/main" id="{625D575F-2711-461E-A0FD-1EE09E636E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08862">
            <a:off x="387147" y="1078263"/>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00841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75683" y="698346"/>
                <a:ext cx="9040633" cy="5727402"/>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In fact, since  B(n)  is the same recurrence as  F(n)  except that it starts with </a:t>
                </a:r>
                <a:r>
                  <a:rPr lang="en-US" sz="2200" i="1" dirty="0">
                    <a:effectLst/>
                    <a:latin typeface="Times New Roman" panose="02020603050405020304" pitchFamily="18" charset="0"/>
                    <a:ea typeface="Calibri" panose="020F0502020204030204" pitchFamily="34" charset="0"/>
                    <a:cs typeface="Times New Roman" panose="02020603050405020304" pitchFamily="18" charset="0"/>
                  </a:rPr>
                  <a:t>two ones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thus runs one step ahead of  F(n).   So B(n) = F(n+1),  and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743200" marR="0">
                  <a:lnSpc>
                    <a:spcPct val="107000"/>
                  </a:lnSpc>
                  <a:spcBef>
                    <a:spcPts val="0"/>
                  </a:spcBef>
                  <a:spcAft>
                    <a:spcPts val="80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F[0] F[1] F[2] F[3] F[4]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F[n+1]</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0"/>
                  </a:spcBef>
                  <a:spcAft>
                    <a:spcPts val="800"/>
                  </a:spcAft>
                  <a:tabLst>
                    <a:tab pos="685800" algn="l"/>
                  </a:tabLs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0      1      1      2      3</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F(n+1) – 1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B[0] B[1] B[2] B[3]  …..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685800" marR="0">
                  <a:lnSpc>
                    <a:spcPct val="107000"/>
                  </a:lnSpc>
                  <a:spcBef>
                    <a:spcPts val="60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Ø</a:t>
                </a:r>
                <a:r>
                  <a:rPr lang="en-US" sz="2200" b="1" baseline="30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acc>
                      <m:accPr>
                        <m:chr m:val="̂"/>
                        <m:ctrlPr>
                          <a:rPr lang="en-US" sz="2400" b="1" i="1">
                            <a:solidFill>
                              <a:srgbClr val="002060"/>
                            </a:solidFill>
                            <a:latin typeface="Cambria Math" panose="02040503050406030204" pitchFamily="18" charset="0"/>
                            <a:cs typeface="Times New Roman" panose="02020603050405020304" pitchFamily="18" charset="0"/>
                          </a:rPr>
                        </m:ctrlPr>
                      </m:accPr>
                      <m:e>
                        <m:r>
                          <m:rPr>
                            <m:nor/>
                          </m:rPr>
                          <a:rPr lang="en-US" sz="24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m:t>Ø</m:t>
                        </m:r>
                      </m:e>
                    </m:acc>
                  </m:oMath>
                </a14:m>
                <a:r>
                  <a:rPr lang="en-US" sz="2200" b="1" baseline="30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n+1</a:t>
                </a:r>
                <a:r>
                  <a:rPr lang="en-US" sz="22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 – 1.</a:t>
                </a:r>
                <a:endParaRPr lang="en-US"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Hence, A(n) = Θ(</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200" baseline="30000" dirty="0" err="1">
                    <a:effectLst/>
                    <a:latin typeface="Times New Roman" panose="02020603050405020304" pitchFamily="18" charset="0"/>
                    <a:ea typeface="Calibri" panose="020F0502020204030204" pitchFamily="34" charset="0"/>
                    <a:cs typeface="Times New Roman" panose="02020603050405020304" pitchFamily="18" charset="0"/>
                  </a:rPr>
                  <a:t>n</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and,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If we measure the size of  n  by the number of bits  b =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 </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+ 1  in its binary representation, </a:t>
                </a: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ever worse, namely doubly exponential. A(b) ɛ Θ( </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where n = </a:t>
                </a:r>
                <a14:m>
                  <m:oMath xmlns:m="http://schemas.openxmlformats.org/officeDocument/2006/math">
                    <m:sSup>
                      <m:sSupPr>
                        <m:ctrlPr>
                          <a:rPr lang="en-US" sz="22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200" b="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sup>
                    </m:sSup>
                  </m:oMath>
                </a14:m>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75683" y="698346"/>
                <a:ext cx="9040633" cy="5727402"/>
              </a:xfrm>
              <a:prstGeom prst="rect">
                <a:avLst/>
              </a:prstGeom>
              <a:blipFill>
                <a:blip r:embed="rId2"/>
                <a:stretch>
                  <a:fillRect l="-876" r="-1078" b="-639"/>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9B342A48-C8FB-4E21-9AD2-FA94F5454252}"/>
              </a:ext>
            </a:extLst>
          </p:cNvPr>
          <p:cNvSpPr/>
          <p:nvPr/>
        </p:nvSpPr>
        <p:spPr>
          <a:xfrm>
            <a:off x="514696" y="217008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84787247-5387-414F-8F86-19F3CAD652F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43331">
            <a:off x="480868" y="2111868"/>
            <a:ext cx="66582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3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42B5E-9A7A-499F-AF59-327C26775DB8}"/>
              </a:ext>
            </a:extLst>
          </p:cNvPr>
          <p:cNvSpPr/>
          <p:nvPr/>
        </p:nvSpPr>
        <p:spPr>
          <a:xfrm>
            <a:off x="1993345" y="1356494"/>
            <a:ext cx="8665030" cy="5501506"/>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For a problem to be in NP, it is necessary only that there be a nondeterministic Turing machine that, when given a true statement from the set of statements addressed by the problem, can </a:t>
            </a:r>
            <a:r>
              <a:rPr lang="en-US" sz="2400" i="1" dirty="0">
                <a:solidFill>
                  <a:srgbClr val="0000FF"/>
                </a:solidFill>
                <a:latin typeface="Times New Roman" panose="02020603050405020304" pitchFamily="18" charset="0"/>
                <a:cs typeface="Times New Roman" panose="02020603050405020304" pitchFamily="18" charset="0"/>
              </a:rPr>
              <a:t>verify</a:t>
            </a:r>
            <a:r>
              <a:rPr lang="en-US" sz="2400" dirty="0">
                <a:solidFill>
                  <a:srgbClr val="0000FF"/>
                </a:solidFill>
                <a:latin typeface="Times New Roman" panose="02020603050405020304" pitchFamily="18" charset="0"/>
                <a:cs typeface="Times New Roman" panose="02020603050405020304" pitchFamily="18" charset="0"/>
              </a:rPr>
              <a:t> its truth in polynomial time by making the correct guess at each step from the set of allowable steps corresponding to the current state and tape symbol.</a:t>
            </a:r>
          </a:p>
          <a:p>
            <a:pPr marL="342900"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Example:  </a:t>
            </a:r>
          </a:p>
          <a:p>
            <a:pPr marL="800100" lvl="1"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The problem of determining whether a given graph has a Hamilton circuit is an NP problem, because </a:t>
            </a:r>
          </a:p>
          <a:p>
            <a:pPr marL="1257300" lvl="2" indent="-342900">
              <a:spcAft>
                <a:spcPts val="9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a nondeterministic Turing machine can easily verify that a simple circuit in a graph passes through each vertex exactly once.</a:t>
            </a:r>
            <a:endParaRPr lang="en-US" sz="2400" dirty="0">
              <a:solidFill>
                <a:srgbClr val="22222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F313DE-27A7-4E9A-A52A-FFA73D4026A2}"/>
              </a:ext>
            </a:extLst>
          </p:cNvPr>
          <p:cNvSpPr txBox="1"/>
          <p:nvPr/>
        </p:nvSpPr>
        <p:spPr>
          <a:xfrm>
            <a:off x="2111828" y="614716"/>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368914599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683" y="2172075"/>
            <a:ext cx="9040633" cy="2941703"/>
          </a:xfrm>
          <a:prstGeom prst="rect">
            <a:avLst/>
          </a:prstGeom>
        </p:spPr>
        <p:txBody>
          <a:bodyPr wrap="square">
            <a:spAutoFit/>
          </a:bodyPr>
          <a:lstStyle/>
          <a:p>
            <a:pPr marL="461963" marR="0" lvl="0" indent="-461963">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5.    The poor efficiency class of the algorithm could be anticipated by the nature of recurrence. It contains two recursive calls with the sizes of smaller instances only slightly smaller than size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tabLst>
                <a:tab pos="51435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also can see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behind the algorithm’s inefficiency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looking at a recursive tree of calls tracing the algorithm’s execution. An example of such a tree for n = 5  is given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503244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4693" y="1204005"/>
            <a:ext cx="707667"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F(5)</a:t>
            </a:r>
            <a:endParaRPr lang="en-US" sz="2000" dirty="0"/>
          </a:p>
        </p:txBody>
      </p:sp>
      <p:sp>
        <p:nvSpPr>
          <p:cNvPr id="3" name="Rectangle 2"/>
          <p:cNvSpPr/>
          <p:nvPr/>
        </p:nvSpPr>
        <p:spPr>
          <a:xfrm>
            <a:off x="3053155" y="2069332"/>
            <a:ext cx="6289628"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F(4)		                                  F(3)</a:t>
            </a:r>
            <a:endParaRPr lang="en-US" sz="2000" dirty="0"/>
          </a:p>
        </p:txBody>
      </p:sp>
      <p:sp>
        <p:nvSpPr>
          <p:cNvPr id="4" name="Rectangle 3"/>
          <p:cNvSpPr/>
          <p:nvPr/>
        </p:nvSpPr>
        <p:spPr>
          <a:xfrm>
            <a:off x="2576222" y="3094333"/>
            <a:ext cx="7084611"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F(3)  		       F(2)		  	F(2)		F(1)</a:t>
            </a:r>
            <a:endParaRPr lang="en-US" sz="2000" dirty="0"/>
          </a:p>
        </p:txBody>
      </p:sp>
      <p:sp>
        <p:nvSpPr>
          <p:cNvPr id="5" name="Rectangle 4"/>
          <p:cNvSpPr/>
          <p:nvPr/>
        </p:nvSpPr>
        <p:spPr>
          <a:xfrm>
            <a:off x="1338470" y="4014275"/>
            <a:ext cx="7225085"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rPr>
              <a:t>      F(2)		F(1)	F(1)	         F(0)       F(1) 	  F(0)</a:t>
            </a:r>
            <a:endParaRPr lang="en-US" sz="2000" dirty="0"/>
          </a:p>
        </p:txBody>
      </p:sp>
      <p:sp>
        <p:nvSpPr>
          <p:cNvPr id="6" name="Rectangle 5"/>
          <p:cNvSpPr/>
          <p:nvPr/>
        </p:nvSpPr>
        <p:spPr>
          <a:xfrm>
            <a:off x="629157" y="4934217"/>
            <a:ext cx="2486578" cy="405367"/>
          </a:xfrm>
          <a:prstGeom prst="rect">
            <a:avLst/>
          </a:prstGeom>
        </p:spPr>
        <p:txBody>
          <a:bodyPr wrap="none">
            <a:spAutoFit/>
          </a:bodyPr>
          <a:lstStyle/>
          <a:p>
            <a:pPr marL="457200" marR="0">
              <a:lnSpc>
                <a:spcPct val="107000"/>
              </a:lnSpc>
              <a:spcBef>
                <a:spcPts val="0"/>
              </a:spcBef>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F(1)		F(0)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319675" y="5032350"/>
            <a:ext cx="7487662" cy="1626214"/>
          </a:xfrm>
          <a:prstGeom prst="rect">
            <a:avLst/>
          </a:prstGeom>
        </p:spPr>
        <p:txBody>
          <a:bodyPr wrap="square">
            <a:spAutoFit/>
          </a:bodyPr>
          <a:lstStyle/>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Figure 1.4:  The recursion tree corresponding to the exponential Algorithm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Fibonacci_Number</a:t>
            </a:r>
            <a:r>
              <a:rPr lang="en-US" sz="2200" dirty="0">
                <a:latin typeface="Times New Roman" panose="02020603050405020304" pitchFamily="18" charset="0"/>
                <a:ea typeface="Calibri" panose="020F0502020204030204" pitchFamily="34" charset="0"/>
                <a:cs typeface="Times New Roman" panose="02020603050405020304" pitchFamily="18" charset="0"/>
              </a:rPr>
              <a:t> F(n).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Note that the same values of the function are being evaluated again and again, which is clearly extremely inefficient.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Line 112"/>
          <p:cNvCxnSpPr>
            <a:cxnSpLocks noChangeShapeType="1"/>
            <a:stCxn id="2" idx="2"/>
          </p:cNvCxnSpPr>
          <p:nvPr/>
        </p:nvCxnSpPr>
        <p:spPr bwMode="auto">
          <a:xfrm flipH="1">
            <a:off x="4086970" y="1604115"/>
            <a:ext cx="2031557" cy="54273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Line 112"/>
          <p:cNvCxnSpPr>
            <a:cxnSpLocks noChangeShapeType="1"/>
            <a:stCxn id="2" idx="2"/>
          </p:cNvCxnSpPr>
          <p:nvPr/>
        </p:nvCxnSpPr>
        <p:spPr bwMode="auto">
          <a:xfrm>
            <a:off x="6118527" y="1604115"/>
            <a:ext cx="2126976" cy="5198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Line 117"/>
          <p:cNvCxnSpPr>
            <a:cxnSpLocks noChangeShapeType="1"/>
          </p:cNvCxnSpPr>
          <p:nvPr/>
        </p:nvCxnSpPr>
        <p:spPr bwMode="auto">
          <a:xfrm flipH="1">
            <a:off x="2989690" y="2469442"/>
            <a:ext cx="871497" cy="6248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Line 117"/>
          <p:cNvCxnSpPr>
            <a:cxnSpLocks noChangeShapeType="1"/>
          </p:cNvCxnSpPr>
          <p:nvPr/>
        </p:nvCxnSpPr>
        <p:spPr bwMode="auto">
          <a:xfrm flipH="1">
            <a:off x="7370316" y="2469442"/>
            <a:ext cx="875188" cy="6624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Line 117"/>
          <p:cNvCxnSpPr>
            <a:cxnSpLocks noChangeShapeType="1"/>
          </p:cNvCxnSpPr>
          <p:nvPr/>
        </p:nvCxnSpPr>
        <p:spPr bwMode="auto">
          <a:xfrm flipH="1">
            <a:off x="6782463" y="346103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Line 117"/>
          <p:cNvCxnSpPr>
            <a:cxnSpLocks noChangeShapeType="1"/>
          </p:cNvCxnSpPr>
          <p:nvPr/>
        </p:nvCxnSpPr>
        <p:spPr bwMode="auto">
          <a:xfrm flipH="1">
            <a:off x="4521478" y="3472401"/>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Line 117"/>
          <p:cNvCxnSpPr>
            <a:cxnSpLocks noChangeShapeType="1"/>
          </p:cNvCxnSpPr>
          <p:nvPr/>
        </p:nvCxnSpPr>
        <p:spPr bwMode="auto">
          <a:xfrm flipH="1">
            <a:off x="2208147" y="3494443"/>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Line 117"/>
          <p:cNvCxnSpPr>
            <a:cxnSpLocks noChangeShapeType="1"/>
          </p:cNvCxnSpPr>
          <p:nvPr/>
        </p:nvCxnSpPr>
        <p:spPr bwMode="auto">
          <a:xfrm flipH="1">
            <a:off x="1338470" y="4397679"/>
            <a:ext cx="591544"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Line 117"/>
          <p:cNvCxnSpPr>
            <a:cxnSpLocks noChangeShapeType="1"/>
          </p:cNvCxnSpPr>
          <p:nvPr/>
        </p:nvCxnSpPr>
        <p:spPr bwMode="auto">
          <a:xfrm>
            <a:off x="1906161" y="4373695"/>
            <a:ext cx="869677" cy="5772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Line 117"/>
          <p:cNvCxnSpPr>
            <a:cxnSpLocks noChangeShapeType="1"/>
          </p:cNvCxnSpPr>
          <p:nvPr/>
        </p:nvCxnSpPr>
        <p:spPr bwMode="auto">
          <a:xfrm>
            <a:off x="2764734" y="3494443"/>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Line 117"/>
          <p:cNvCxnSpPr>
            <a:cxnSpLocks noChangeShapeType="1"/>
          </p:cNvCxnSpPr>
          <p:nvPr/>
        </p:nvCxnSpPr>
        <p:spPr bwMode="auto">
          <a:xfrm>
            <a:off x="5102748"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9" name="Line 117"/>
          <p:cNvCxnSpPr>
            <a:cxnSpLocks noChangeShapeType="1"/>
          </p:cNvCxnSpPr>
          <p:nvPr/>
        </p:nvCxnSpPr>
        <p:spPr bwMode="auto">
          <a:xfrm>
            <a:off x="7370316" y="3472401"/>
            <a:ext cx="743531" cy="5532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Line 117"/>
          <p:cNvCxnSpPr>
            <a:cxnSpLocks noChangeShapeType="1"/>
          </p:cNvCxnSpPr>
          <p:nvPr/>
        </p:nvCxnSpPr>
        <p:spPr bwMode="auto">
          <a:xfrm>
            <a:off x="8209636" y="2469442"/>
            <a:ext cx="1005926" cy="6557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Line 117"/>
          <p:cNvCxnSpPr>
            <a:cxnSpLocks noChangeShapeType="1"/>
          </p:cNvCxnSpPr>
          <p:nvPr/>
        </p:nvCxnSpPr>
        <p:spPr bwMode="auto">
          <a:xfrm>
            <a:off x="3859155" y="2467780"/>
            <a:ext cx="1243593" cy="6526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7804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428" y="902242"/>
            <a:ext cx="9064487" cy="5632311"/>
          </a:xfrm>
          <a:prstGeom prst="rect">
            <a:avLst/>
          </a:prstGeom>
        </p:spPr>
        <p:txBody>
          <a:bodyPr wrap="square">
            <a:spAutoFit/>
          </a:bodyPr>
          <a:lstStyle/>
          <a:p>
            <a:pPr marL="461963" marR="0" lvl="0" indent="-461963"/>
            <a:r>
              <a:rPr lang="en-US" sz="2000" dirty="0">
                <a:latin typeface="Times New Roman" panose="02020603050405020304" pitchFamily="18" charset="0"/>
                <a:ea typeface="Calibri" panose="020F0502020204030204" pitchFamily="34" charset="0"/>
                <a:cs typeface="Times New Roman" panose="02020603050405020304" pitchFamily="18" charset="0"/>
              </a:rPr>
              <a:t>6.    Let obtain a much faster algorithm by simply computing the successive elements of the Fibonacci sequence iteratively, as is done in the following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 that   B(n) = F(n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Shown:      	Analysis via observation.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B(n) = A(n)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0.   Then  B(0) =  A(0) + 1 = 1 		= F(1)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1.             B(1) =  A(1) + 1 = 0 + 1 = 1 	= F(2)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2.             B(2) =  A(2)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2 		= F(3)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3.  	 B(3) =  A(3)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A(2) + A(1)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+ 1 = 3 	= F(4)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4.  	B(4)  = A(4)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5 			= F(5)</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In general             B(n) = F(n + 1).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C86AB256-63B0-4B10-9697-F8A3D99393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886" y="3215935"/>
            <a:ext cx="74450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50573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9428" y="902242"/>
            <a:ext cx="10042929" cy="5940088"/>
          </a:xfrm>
          <a:prstGeom prst="rect">
            <a:avLst/>
          </a:prstGeom>
        </p:spPr>
        <p:txBody>
          <a:bodyPr wrap="square">
            <a:spAutoFit/>
          </a:bodyPr>
          <a:lstStyle/>
          <a:p>
            <a:pPr marL="461963" marR="0" lvl="0" indent="-461963"/>
            <a:r>
              <a:rPr lang="en-US" sz="2000" dirty="0">
                <a:latin typeface="Times New Roman" panose="02020603050405020304" pitchFamily="18" charset="0"/>
                <a:ea typeface="Calibri" panose="020F0502020204030204" pitchFamily="34" charset="0"/>
                <a:cs typeface="Times New Roman" panose="02020603050405020304" pitchFamily="18" charset="0"/>
              </a:rPr>
              <a:t>6.    Let obtain a much faster algorithm by simply computing the successive elements of the Fibonacci sequence iteratively, as is done in the following algorithm.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 that   B(n) = F(n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Shown:      	Shown by induction.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B(n) = A(n)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0.   Then  B(0) =  A(0) + 1 = 1 		= F(1)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1.             B(1) =  A(1) + 1 = 0 + 1 = 1 	= F(2)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Let  n = 2.             B(2) =  A(2)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A(1) + A(0) + 1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  0 + 0 + 1 + 1 = 2 		= F(3)</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		In general             B(n) = F(n + 1).</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Assume that B(n-1) = F(n) and B(n -2) = F(n-1) </a:t>
            </a:r>
            <a:r>
              <a:rPr lang="en-US" sz="2000" dirty="0">
                <a:latin typeface="Times New Roman" panose="02020603050405020304" pitchFamily="18" charset="0"/>
                <a:ea typeface="Calibri" panose="020F0502020204030204" pitchFamily="34" charset="0"/>
                <a:cs typeface="Times New Roman" panose="02020603050405020304" pitchFamily="18" charset="0"/>
              </a:rPr>
              <a:t>are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correct.  Then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B(n) = A(n) + 1   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A(n -1) + A(n -2) + 1 + 1 since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 = A(n-1) + A(n-2) + 1 for n &gt;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A(n – 1) + 1  + A(n -2 ) + 1</a:t>
            </a:r>
          </a:p>
          <a:p>
            <a:r>
              <a:rPr lang="en-US" sz="2000"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B(n) = B(n -1 ) + B(n-2),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A(n)  = B(n) – 1</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F(n -1) using our assumption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that B(n-1) = F(n) is correct. </a:t>
            </a:r>
          </a:p>
          <a:p>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B(n) = F(n + 1)</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9B342A48-C8FB-4E21-9AD2-FA94F5454252}"/>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C86AB256-63B0-4B10-9697-F8A3D99393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886" y="3215935"/>
            <a:ext cx="74450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3301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F22E5-CE6F-4B33-8617-83354539AAEC}"/>
              </a:ext>
            </a:extLst>
          </p:cNvPr>
          <p:cNvSpPr/>
          <p:nvPr/>
        </p:nvSpPr>
        <p:spPr>
          <a:xfrm>
            <a:off x="2917371" y="2745573"/>
            <a:ext cx="7132319" cy="1814023"/>
          </a:xfrm>
          <a:prstGeom prst="rect">
            <a:avLst/>
          </a:prstGeom>
        </p:spPr>
        <p:txBody>
          <a:bodyPr wrap="square">
            <a:spAutoFit/>
          </a:bodyPr>
          <a:lstStyle/>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Mathematical Analysis of </a:t>
            </a:r>
          </a:p>
          <a:p>
            <a:pPr algn="ctr">
              <a:lnSpc>
                <a:spcPct val="107000"/>
              </a:lnSpc>
              <a:spcBef>
                <a:spcPts val="600"/>
              </a:spcBef>
              <a:spcAft>
                <a:spcPts val="800"/>
              </a:spcAft>
            </a:pPr>
            <a:r>
              <a:rPr lang="en-US" sz="2800" dirty="0">
                <a:ea typeface="Calibri" panose="020F0502020204030204" pitchFamily="34" charset="0"/>
                <a:cs typeface="Times New Roman" panose="02020603050405020304" pitchFamily="18" charset="0"/>
              </a:rPr>
              <a:t>Other Ways for Computing Fibonacci Numbers</a:t>
            </a:r>
          </a:p>
          <a:p>
            <a:pPr algn="ctr">
              <a:lnSpc>
                <a:spcPct val="107000"/>
              </a:lnSpc>
              <a:spcBef>
                <a:spcPts val="600"/>
              </a:spcBef>
              <a:spcAft>
                <a:spcPts val="800"/>
              </a:spcAft>
            </a:pP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59713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3925" y="2064326"/>
            <a:ext cx="7844150" cy="3353995"/>
          </a:xfrm>
          <a:prstGeom prst="rect">
            <a:avLst/>
          </a:prstGeom>
        </p:spPr>
        <p:txBody>
          <a:bodyPr wrap="square">
            <a:spAutoFit/>
          </a:bodyPr>
          <a:lstStyle/>
          <a:p>
            <a:pPr>
              <a:lnSpc>
                <a:spcPct val="107000"/>
              </a:lnSpc>
              <a:spcAft>
                <a:spcPts val="1800"/>
              </a:spcAft>
            </a:pPr>
            <a:r>
              <a:rPr lang="en-US" sz="2800" dirty="0">
                <a:ea typeface="Calibri" panose="020F0502020204030204" pitchFamily="34" charset="0"/>
                <a:cs typeface="Times New Roman" panose="02020603050405020304" pitchFamily="18" charset="0"/>
              </a:rPr>
              <a:t>Second way: A polynomial algorithm Fib2(n)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 much faster algorithm by simply computing the successive elements of the Fibonacci sequence iteratively, as is done in the following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rewrite the exponential algorithm to be function Fib2(n), which is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ourier New" panose="02070309020205020404" pitchFamily="49"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3">
            <a:extLst>
              <a:ext uri="{FF2B5EF4-FFF2-40B4-BE49-F238E27FC236}">
                <a16:creationId xmlns:a16="http://schemas.microsoft.com/office/drawing/2014/main" id="{6056CEA7-BA04-4037-A24C-FEEFC2B9B58D}"/>
              </a:ext>
            </a:extLst>
          </p:cNvPr>
          <p:cNvSpPr/>
          <p:nvPr/>
        </p:nvSpPr>
        <p:spPr>
          <a:xfrm>
            <a:off x="587474" y="336694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26077" y="3364174"/>
            <a:ext cx="527223" cy="426128"/>
          </a:xfrm>
          <a:prstGeom prst="rect">
            <a:avLst/>
          </a:prstGeom>
          <a:noFill/>
        </p:spPr>
      </p:pic>
    </p:spTree>
    <p:extLst>
      <p:ext uri="{BB962C8B-B14F-4D97-AF65-F5344CB8AC3E}">
        <p14:creationId xmlns:p14="http://schemas.microsoft.com/office/powerpoint/2010/main" val="3898883677"/>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5279" y="1409630"/>
            <a:ext cx="605280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40543" y="1409630"/>
            <a:ext cx="8961120" cy="4806637"/>
          </a:xfrm>
          <a:prstGeom prst="rect">
            <a:avLst/>
          </a:prstGeom>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Polynomial Algorithm Fib2(n)</a:t>
            </a: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//Computes the nth Fibonacci number iteratively by using its definition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r>
              <a:rPr lang="en-US" sz="2200" dirty="0">
                <a:latin typeface="Times New Roman" panose="02020603050405020304" pitchFamily="18" charset="0"/>
                <a:ea typeface="Calibri" panose="020F0502020204030204" pitchFamily="34" charset="0"/>
                <a:cs typeface="Times New Roman" panose="02020603050405020304" pitchFamily="18" charset="0"/>
              </a:rPr>
              <a:t>Input:        A nonnegative integer 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517525">
              <a:spcAft>
                <a:spcPts val="12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Output:     The nth Fibonacci number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120015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if  (n == 0) then return 0;</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create an array F[0 .. n];  </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F[0] ← 0;  F[1] ← 1;</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2) to n do {</a:t>
            </a:r>
          </a:p>
          <a:p>
            <a:pPr>
              <a:lnSpc>
                <a:spcPct val="150000"/>
              </a:lnSpc>
              <a:tabLst>
                <a:tab pos="1200150" algn="l"/>
              </a:tabLs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F[</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F[i-1] + F[i-2];}</a:t>
            </a:r>
          </a:p>
          <a:p>
            <a:pPr>
              <a:lnSpc>
                <a:spcPct val="150000"/>
              </a:lnSpc>
              <a:tabLst>
                <a:tab pos="1200150" algn="l"/>
              </a:tabLst>
            </a:pPr>
            <a:r>
              <a:rPr lang="en-US" sz="2200" spc="-100" dirty="0">
                <a:latin typeface="Consolas" panose="020B0609020204030204" pitchFamily="49" charset="0"/>
                <a:ea typeface="Calibri" panose="020F0502020204030204" pitchFamily="34" charset="0"/>
                <a:cs typeface="Times New Roman" panose="02020603050405020304" pitchFamily="18" charset="0"/>
              </a:rPr>
              <a:t>	return F[n];</a:t>
            </a:r>
          </a:p>
        </p:txBody>
      </p:sp>
      <p:sp>
        <p:nvSpPr>
          <p:cNvPr id="3" name="Thought Bubble: Cloud 3">
            <a:extLst>
              <a:ext uri="{FF2B5EF4-FFF2-40B4-BE49-F238E27FC236}">
                <a16:creationId xmlns:a16="http://schemas.microsoft.com/office/drawing/2014/main" id="{6E0CBE25-57B4-43E6-A4E4-D98DCD0F6DB7}"/>
              </a:ext>
            </a:extLst>
          </p:cNvPr>
          <p:cNvSpPr/>
          <p:nvPr/>
        </p:nvSpPr>
        <p:spPr>
          <a:xfrm>
            <a:off x="744228" y="271380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6D2F592E-CB27-44C2-9028-B02BE3169B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12090">
            <a:off x="661326" y="2719562"/>
            <a:ext cx="748130"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38599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67623" y="169227"/>
            <a:ext cx="6052801" cy="522537"/>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518698" y="224917"/>
                <a:ext cx="8626199" cy="6408165"/>
              </a:xfrm>
              <a:prstGeom prst="rect">
                <a:avLst/>
              </a:prstGeom>
            </p:spPr>
            <p:txBody>
              <a:bodyPr wrap="square">
                <a:spAutoFit/>
              </a:bodyPr>
              <a:lstStyle/>
              <a:p>
                <a:pPr>
                  <a:lnSpc>
                    <a:spcPct val="107000"/>
                  </a:lnSpc>
                  <a:spcAft>
                    <a:spcPts val="800"/>
                  </a:spcAft>
                </a:pPr>
                <a:r>
                  <a:rPr lang="en-US" sz="2000" dirty="0">
                    <a:ea typeface="Calibri" panose="020F0502020204030204" pitchFamily="34" charset="0"/>
                    <a:cs typeface="Times New Roman" panose="02020603050405020304" pitchFamily="18" charset="0"/>
                  </a:rPr>
                  <a:t>Analysis of Algorithm:</a:t>
                </a:r>
                <a:endParaRPr lang="en-US" sz="2000" dirty="0">
                  <a:effectLst/>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algorithm makes  n-1  additions. </a:t>
                </a:r>
              </a:p>
              <a:p>
                <a:pPr marR="0" lvl="0">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F(n) = </a:t>
                </a:r>
                <a14:m>
                  <m:oMath xmlns:m="http://schemas.openxmlformats.org/officeDocument/2006/math">
                    <m:nary>
                      <m:naryPr>
                        <m:chr m:val="∑"/>
                        <m:limLoc m:val="undOv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e>
                    </m:nary>
                  </m:oMath>
                </a14:m>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1 + 1 + … + 1 = (n – 2 + 1) = n – 1  </a:t>
                </a:r>
                <a14:m>
                  <m:oMath xmlns:m="http://schemas.openxmlformats.org/officeDocument/2006/math">
                    <m:r>
                      <a:rPr lang="en-US" sz="2000" i="1" dirty="0" smtClean="0">
                        <a:solidFill>
                          <a:srgbClr val="0000FF"/>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Ɵ(n).</a:t>
                </a:r>
                <a:endParaRPr lang="en-US" sz="2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marR="0" indent="-461963">
                  <a:lnSpc>
                    <a:spcPct val="107000"/>
                  </a:lnSpc>
                  <a:spcBef>
                    <a:spcPts val="0"/>
                  </a:spcBef>
                  <a:spcAft>
                    <a:spcPts val="180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It is linear as a function of n.  It is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It 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“only” exponential,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as a function of the number of bits b in the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marR="0">
                  <a:lnSpc>
                    <a:spcPct val="107000"/>
                  </a:lnSpc>
                  <a:spcBef>
                    <a:spcPts val="0"/>
                  </a:spcBef>
                  <a:spcAft>
                    <a:spcPts val="6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binary representation of n, where </a:t>
                </a:r>
                <a:r>
                  <a:rPr lang="en-US" sz="2000" dirty="0">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i.e.,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Ɵ(</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000" baseline="30000" dirty="0">
                    <a:latin typeface="Times New Roman" panose="02020603050405020304" pitchFamily="18" charset="0"/>
                    <a:ea typeface="Calibri" panose="020F0502020204030204" pitchFamily="34" charset="0"/>
                    <a:cs typeface="Times New Roman" panose="02020603050405020304" pitchFamily="18" charset="0"/>
                  </a:rPr>
                  <a:t>└ log2n ┘+1</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Comparing, 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Algorithm  </a:t>
                </a:r>
                <a:r>
                  <a:rPr lang="en-US" sz="2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Fibonacci_Number</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F(n) has efficiency F(n) = Θ(</a:t>
                </a:r>
                <a:r>
                  <a:rPr lang="en-US" sz="2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000" baseline="30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p>
              <a:p>
                <a:pPr marL="461963" indent="-461963">
                  <a:lnSpc>
                    <a:spcPct val="107000"/>
                  </a:lnSpc>
                  <a:spcAft>
                    <a:spcPts val="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For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measuring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size n by the number of bits b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 its binary representation,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efficiency class will be ever worse, namely doubly exponential</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61963" indent="-461963">
                  <a:lnSpc>
                    <a:spcPct val="107000"/>
                  </a:lnSpc>
                  <a:spcAft>
                    <a:spcPts val="80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F(b) ɛ Θ( </a:t>
                </a:r>
                <a14:m>
                  <m:oMath xmlns:m="http://schemas.openxmlformats.org/officeDocument/2006/math">
                    <m:sSup>
                      <m:sSup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m:t>Ø</m:t>
                        </m:r>
                      </m:e>
                      <m:sup>
                        <m:sSup>
                          <m:sSupPr>
                            <m:ctrlPr>
                              <a:rPr lang="en-US" sz="20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20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𝑏</m:t>
                            </m:r>
                          </m:sup>
                        </m:sSup>
                      </m:sup>
                    </m:sSup>
                  </m:oMath>
                </a14:m>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where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sSup>
                      <m:sSupPr>
                        <m:ctrlPr>
                          <a:rPr lang="en-US" sz="2000" i="1" smtClean="0">
                            <a:solidFill>
                              <a:srgbClr val="0000FF"/>
                            </a:solidFill>
                            <a:latin typeface="Cambria Math" panose="02040503050406030204" pitchFamily="18" charset="0"/>
                            <a:cs typeface="Times New Roman" panose="02020603050405020304" pitchFamily="18" charset="0"/>
                          </a:rPr>
                        </m:ctrlPr>
                      </m:sSupPr>
                      <m:e>
                        <m:r>
                          <a:rPr lang="en-US" sz="2000" b="0" i="1" smtClean="0">
                            <a:solidFill>
                              <a:srgbClr val="0000FF"/>
                            </a:solidFill>
                            <a:latin typeface="Cambria Math" panose="02040503050406030204" pitchFamily="18" charset="0"/>
                            <a:cs typeface="Times New Roman" panose="02020603050405020304" pitchFamily="18" charset="0"/>
                          </a:rPr>
                          <m:t>2</m:t>
                        </m:r>
                      </m:e>
                      <m:sup>
                        <m:func>
                          <m:funcPr>
                            <m:ctrlPr>
                              <a:rPr lang="en-US" sz="2000" i="1" smtClean="0">
                                <a:solidFill>
                                  <a:srgbClr val="0000FF"/>
                                </a:solidFill>
                                <a:latin typeface="Cambria Math" panose="02040503050406030204" pitchFamily="18" charset="0"/>
                                <a:cs typeface="Times New Roman" panose="02020603050405020304" pitchFamily="18" charset="0"/>
                              </a:rPr>
                            </m:ctrlPr>
                          </m:funcPr>
                          <m:fName>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m:rPr>
                                    <m:nor/>
                                  </m:rP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r>
                                  <m:rPr>
                                    <m:sty m:val="p"/>
                                  </m:rPr>
                                  <a:rPr lang="en-US" sz="2000" i="0" smtClean="0">
                                    <a:solidFill>
                                      <a:srgbClr val="0000FF"/>
                                    </a:solidFill>
                                    <a:latin typeface="Cambria Math" panose="02040503050406030204" pitchFamily="18" charset="0"/>
                                    <a:cs typeface="Times New Roman" panose="02020603050405020304" pitchFamily="18" charset="0"/>
                                  </a:rPr>
                                  <m:t>log</m:t>
                                </m:r>
                              </m:e>
                              <m:sub>
                                <m:r>
                                  <a:rPr lang="en-US" sz="2000" b="0" i="1" smtClean="0">
                                    <a:solidFill>
                                      <a:srgbClr val="0000FF"/>
                                    </a:solidFill>
                                    <a:latin typeface="Cambria Math" panose="02040503050406030204" pitchFamily="18" charset="0"/>
                                    <a:cs typeface="Times New Roman" panose="02020603050405020304" pitchFamily="18" charset="0"/>
                                  </a:rPr>
                                  <m:t>2</m:t>
                                </m:r>
                              </m:sub>
                            </m:sSub>
                          </m:fName>
                          <m:e>
                            <m:r>
                              <a:rPr lang="en-US" sz="2000" b="0" i="1" smtClean="0">
                                <a:solidFill>
                                  <a:srgbClr val="0000FF"/>
                                </a:solidFill>
                                <a:latin typeface="Cambria Math" panose="02040503050406030204" pitchFamily="18" charset="0"/>
                                <a:cs typeface="Times New Roman" panose="02020603050405020304" pitchFamily="18" charset="0"/>
                              </a:rPr>
                              <m:t>𝑛</m:t>
                            </m:r>
                            <m:r>
                              <m:rPr>
                                <m:nor/>
                              </m:rPr>
                              <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m:t>┘</m:t>
                            </m:r>
                          </m:e>
                        </m:func>
                      </m:sup>
                    </m:sSup>
                  </m:oMath>
                </a14:m>
                <a:endParaRPr lang="en-US" sz="20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461963" indent="-461963">
                  <a:lnSpc>
                    <a:spcPct val="107000"/>
                  </a:lnSpc>
                  <a:spcAft>
                    <a:spcPts val="80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From the following table, the nth Fibonacci numbers has a upper bound of 2</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For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measuring the size n by the number of bits </a:t>
                </a:r>
                <a:r>
                  <a:rPr lang="en-US" sz="2000" dirty="0">
                    <a:latin typeface="Times New Roman" panose="02020603050405020304" pitchFamily="18" charset="0"/>
                    <a:ea typeface="Calibri" panose="020F0502020204030204" pitchFamily="34" charset="0"/>
                    <a:cs typeface="Times New Roman" panose="02020603050405020304" pitchFamily="18" charset="0"/>
                  </a:rPr>
                  <a:t>b =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log</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dirty="0">
                    <a:latin typeface="Times New Roman" panose="02020603050405020304" pitchFamily="18" charset="0"/>
                    <a:ea typeface="Calibri" panose="020F0502020204030204" pitchFamily="34" charset="0"/>
                    <a:cs typeface="Times New Roman" panose="02020603050405020304" pitchFamily="18" charset="0"/>
                  </a:rPr>
                  <a:t>n </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ea typeface="Calibri" panose="020F0502020204030204" pitchFamily="34" charset="0"/>
                    <a:cs typeface="Times New Roman" panose="02020603050405020304" pitchFamily="18" charset="0"/>
                  </a:rPr>
                  <a:t>+1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its binary representation, </a:t>
                </a:r>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nth Fibonacci numbers is about 0.695n bits long.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Since F(n) =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 using polynomial algorithm Fib2(n), </a:t>
                </a: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 conclude that         </a:t>
                </a:r>
              </a:p>
              <a:p>
                <a:pPr marL="228600" marR="0">
                  <a:lnSpc>
                    <a:spcPct val="107000"/>
                  </a:lnSpc>
                  <a:spcBef>
                    <a:spcPts val="0"/>
                  </a:spcBef>
                  <a:spcAft>
                    <a:spcPts val="800"/>
                  </a:spcAft>
                </a:pPr>
                <a:r>
                  <a:rPr lang="en-US" sz="20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Ɵ(n) = Ɵ(</a:t>
                </a:r>
                <a:r>
                  <a:rPr lang="en-US" sz="2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b</a:t>
                </a:r>
                <a:r>
                  <a:rPr lang="en-US" sz="20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8698" y="224917"/>
                <a:ext cx="8626199" cy="6408165"/>
              </a:xfrm>
              <a:prstGeom prst="rect">
                <a:avLst/>
              </a:prstGeom>
              <a:blipFill>
                <a:blip r:embed="rId2"/>
                <a:stretch>
                  <a:fillRect l="-707" t="-476" r="-1837" b="-66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FF9D3036-CF13-4A3C-9F25-530513222C81}"/>
              </a:ext>
            </a:extLst>
          </p:cNvPr>
          <p:cNvSpPr/>
          <p:nvPr/>
        </p:nvSpPr>
        <p:spPr>
          <a:xfrm>
            <a:off x="822605" y="2146852"/>
            <a:ext cx="378042" cy="23543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063F2F85-20AB-4D39-837B-445E7271AF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0" y="5231958"/>
            <a:ext cx="649303" cy="4664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32395" y="1895236"/>
            <a:ext cx="2258171" cy="369332"/>
          </a:xfrm>
          <a:prstGeom prst="rect">
            <a:avLst/>
          </a:prstGeom>
          <a:noFill/>
        </p:spPr>
        <p:txBody>
          <a:bodyPr wrap="square" rtlCol="0">
            <a:spAutoFit/>
          </a:bodyPr>
          <a:lstStyle/>
          <a:p>
            <a:r>
              <a:rPr lang="en-US" dirty="0"/>
              <a:t>:The magnitude of n</a:t>
            </a:r>
          </a:p>
        </p:txBody>
      </p:sp>
    </p:spTree>
    <p:extLst>
      <p:ext uri="{BB962C8B-B14F-4D97-AF65-F5344CB8AC3E}">
        <p14:creationId xmlns:p14="http://schemas.microsoft.com/office/powerpoint/2010/main" val="73436577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1884577" y="774866"/>
              <a:ext cx="8945218" cy="5509578"/>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127853">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dirty="0" smtClean="0">
                                        <a:solidFill>
                                          <a:schemeClr val="tx1"/>
                                        </a:solidFill>
                                        <a:effectLst/>
                                        <a:latin typeface="Cambria Math" panose="02040503050406030204" pitchFamily="18" charset="0"/>
                                        <a:cs typeface="Times New Roman" panose="02020603050405020304" pitchFamily="18" charset="0"/>
                                      </a:rPr>
                                    </m:ctrlPr>
                                  </m:sSupPr>
                                  <m:e>
                                    <m:r>
                                      <a:rPr lang="en-US" sz="1800" b="0" i="1" dirty="0" smtClean="0">
                                        <a:solidFill>
                                          <a:schemeClr val="tx1"/>
                                        </a:solidFill>
                                        <a:effectLst/>
                                        <a:latin typeface="Cambria Math"/>
                                        <a:cs typeface="Times New Roman" panose="02020603050405020304" pitchFamily="18" charset="0"/>
                                      </a:rPr>
                                      <m:t>2</m:t>
                                    </m:r>
                                  </m:e>
                                  <m:sup>
                                    <m:r>
                                      <a:rPr lang="en-US" sz="1800" b="0" i="1" dirty="0"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645">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66572">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268994662"/>
                  </p:ext>
                </p:extLst>
              </p:nvPr>
            </p:nvGraphicFramePr>
            <p:xfrm>
              <a:off x="1884577" y="774866"/>
              <a:ext cx="8945218" cy="5509706"/>
            </p:xfrm>
            <a:graphic>
              <a:graphicData uri="http://schemas.openxmlformats.org/drawingml/2006/table">
                <a:tbl>
                  <a:tblPr firstRow="1" firstCol="1" bandRow="1">
                    <a:tableStyleId>{5C22544A-7EE6-4342-B048-85BDC9FD1C3A}</a:tableStyleId>
                  </a:tblPr>
                  <a:tblGrid>
                    <a:gridCol w="1014931">
                      <a:extLst>
                        <a:ext uri="{9D8B030D-6E8A-4147-A177-3AD203B41FA5}">
                          <a16:colId xmlns:a16="http://schemas.microsoft.com/office/drawing/2014/main" val="20000"/>
                        </a:ext>
                      </a:extLst>
                    </a:gridCol>
                    <a:gridCol w="1375507">
                      <a:extLst>
                        <a:ext uri="{9D8B030D-6E8A-4147-A177-3AD203B41FA5}">
                          <a16:colId xmlns:a16="http://schemas.microsoft.com/office/drawing/2014/main" val="20001"/>
                        </a:ext>
                      </a:extLst>
                    </a:gridCol>
                    <a:gridCol w="1016001">
                      <a:extLst>
                        <a:ext uri="{9D8B030D-6E8A-4147-A177-3AD203B41FA5}">
                          <a16:colId xmlns:a16="http://schemas.microsoft.com/office/drawing/2014/main" val="20002"/>
                        </a:ext>
                      </a:extLst>
                    </a:gridCol>
                    <a:gridCol w="2602522">
                      <a:extLst>
                        <a:ext uri="{9D8B030D-6E8A-4147-A177-3AD203B41FA5}">
                          <a16:colId xmlns:a16="http://schemas.microsoft.com/office/drawing/2014/main" val="20003"/>
                        </a:ext>
                      </a:extLst>
                    </a:gridCol>
                    <a:gridCol w="1445847">
                      <a:extLst>
                        <a:ext uri="{9D8B030D-6E8A-4147-A177-3AD203B41FA5}">
                          <a16:colId xmlns:a16="http://schemas.microsoft.com/office/drawing/2014/main" val="20004"/>
                        </a:ext>
                      </a:extLst>
                    </a:gridCol>
                    <a:gridCol w="1490410">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99592" t="-93878" r="-816" b="-1659184"/>
                          </a:stretch>
                        </a:blipFill>
                      </a:tcPr>
                    </a:tc>
                    <a:extLst>
                      <a:ext uri="{0D108BD9-81ED-4DB2-BD59-A6C34878D82A}">
                        <a16:rowId xmlns:a16="http://schemas.microsoft.com/office/drawing/2014/main" val="10001"/>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1001 0000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1110 1001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377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512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73749">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74320">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bl>
              </a:graphicData>
            </a:graphic>
          </p:graphicFrame>
        </mc:Fallback>
      </mc:AlternateContent>
    </p:spTree>
    <p:extLst>
      <p:ext uri="{BB962C8B-B14F-4D97-AF65-F5344CB8AC3E}">
        <p14:creationId xmlns:p14="http://schemas.microsoft.com/office/powerpoint/2010/main" val="375772301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1824356" y="723794"/>
              <a:ext cx="8945218" cy="5783898"/>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63195">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64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14:m>
                            <m:oMathPara xmlns:m="http://schemas.openxmlformats.org/officeDocument/2006/math">
                              <m:oMathParaPr>
                                <m:jc m:val="right"/>
                              </m:oMathParaPr>
                              <m:oMath xmlns:m="http://schemas.openxmlformats.org/officeDocument/2006/math">
                                <m:sSup>
                                  <m:sSupPr>
                                    <m:ctrlPr>
                                      <a:rPr lang="en-US" sz="1800" i="1" smtClean="0">
                                        <a:solidFill>
                                          <a:schemeClr val="tx1"/>
                                        </a:solidFill>
                                        <a:effectLst/>
                                        <a:latin typeface="Cambria Math" panose="02040503050406030204" pitchFamily="18" charset="0"/>
                                        <a:cs typeface="Times New Roman" panose="02020603050405020304" pitchFamily="18" charset="0"/>
                                      </a:rPr>
                                    </m:ctrlPr>
                                  </m:sSupPr>
                                  <m:e>
                                    <m:r>
                                      <a:rPr lang="en-US" sz="1800" b="0" i="1" smtClean="0">
                                        <a:solidFill>
                                          <a:schemeClr val="tx1"/>
                                        </a:solidFill>
                                        <a:effectLst/>
                                        <a:latin typeface="Cambria Math"/>
                                        <a:cs typeface="Times New Roman" panose="02020603050405020304" pitchFamily="18" charset="0"/>
                                      </a:rPr>
                                      <m:t>2</m:t>
                                    </m:r>
                                  </m:e>
                                  <m:sup>
                                    <m:r>
                                      <a:rPr lang="en-US" sz="1800" b="0" i="1" smtClean="0">
                                        <a:solidFill>
                                          <a:schemeClr val="tx1"/>
                                        </a:solidFill>
                                        <a:effectLst/>
                                        <a:latin typeface="Cambria Math"/>
                                        <a:cs typeface="Times New Roman" panose="02020603050405020304" pitchFamily="18" charset="0"/>
                                      </a:rPr>
                                      <m:t>𝑏</m:t>
                                    </m:r>
                                  </m:sup>
                                </m:sSup>
                              </m:oMath>
                            </m:oMathPara>
                          </a14:m>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68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68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987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1597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1368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27853">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711284766"/>
                  </p:ext>
                </p:extLst>
              </p:nvPr>
            </p:nvGraphicFramePr>
            <p:xfrm>
              <a:off x="1824356" y="723794"/>
              <a:ext cx="8945218" cy="5784026"/>
            </p:xfrm>
            <a:graphic>
              <a:graphicData uri="http://schemas.openxmlformats.org/drawingml/2006/table">
                <a:tbl>
                  <a:tblPr firstRow="1" firstCol="1" bandRow="1">
                    <a:tableStyleId>{5C22544A-7EE6-4342-B048-85BDC9FD1C3A}</a:tableStyleId>
                  </a:tblPr>
                  <a:tblGrid>
                    <a:gridCol w="1082967">
                      <a:extLst>
                        <a:ext uri="{9D8B030D-6E8A-4147-A177-3AD203B41FA5}">
                          <a16:colId xmlns:a16="http://schemas.microsoft.com/office/drawing/2014/main" val="20000"/>
                        </a:ext>
                      </a:extLst>
                    </a:gridCol>
                    <a:gridCol w="1254479">
                      <a:extLst>
                        <a:ext uri="{9D8B030D-6E8A-4147-A177-3AD203B41FA5}">
                          <a16:colId xmlns:a16="http://schemas.microsoft.com/office/drawing/2014/main" val="20001"/>
                        </a:ext>
                      </a:extLst>
                    </a:gridCol>
                    <a:gridCol w="1128045">
                      <a:extLst>
                        <a:ext uri="{9D8B030D-6E8A-4147-A177-3AD203B41FA5}">
                          <a16:colId xmlns:a16="http://schemas.microsoft.com/office/drawing/2014/main" val="20002"/>
                        </a:ext>
                      </a:extLst>
                    </a:gridCol>
                    <a:gridCol w="2603691">
                      <a:extLst>
                        <a:ext uri="{9D8B030D-6E8A-4147-A177-3AD203B41FA5}">
                          <a16:colId xmlns:a16="http://schemas.microsoft.com/office/drawing/2014/main" val="20003"/>
                        </a:ext>
                      </a:extLst>
                    </a:gridCol>
                    <a:gridCol w="1414585">
                      <a:extLst>
                        <a:ext uri="{9D8B030D-6E8A-4147-A177-3AD203B41FA5}">
                          <a16:colId xmlns:a16="http://schemas.microsoft.com/office/drawing/2014/main" val="20004"/>
                        </a:ext>
                      </a:extLst>
                    </a:gridCol>
                    <a:gridCol w="1461451">
                      <a:extLst>
                        <a:ext uri="{9D8B030D-6E8A-4147-A177-3AD203B41FA5}">
                          <a16:colId xmlns:a16="http://schemas.microsoft.com/office/drawing/2014/main" val="20005"/>
                        </a:ext>
                      </a:extLst>
                    </a:gridCol>
                  </a:tblGrid>
                  <a:tr h="274320">
                    <a:tc>
                      <a:txBody>
                        <a:bodyPr/>
                        <a:lstStyle/>
                        <a:p>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768">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nos.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fib </a:t>
                          </a:r>
                          <a:r>
                            <a:rPr lang="en-US" sz="1800" dirty="0" err="1">
                              <a:solidFill>
                                <a:schemeClr val="tx1"/>
                              </a:solidFill>
                              <a:effectLst/>
                              <a:latin typeface="Times New Roman" panose="02020603050405020304" pitchFamily="18" charset="0"/>
                              <a:cs typeface="Times New Roman" panose="02020603050405020304" pitchFamily="18" charset="0"/>
                            </a:rPr>
                            <a:t>nos</a:t>
                          </a:r>
                          <a:r>
                            <a:rPr lang="en-US" sz="1800" dirty="0">
                              <a:solidFill>
                                <a:schemeClr val="tx1"/>
                              </a:solidFill>
                              <a:effectLst/>
                              <a:latin typeface="Times New Roman" panose="02020603050405020304" pitchFamily="18" charset="0"/>
                              <a:cs typeface="Times New Roman" panose="02020603050405020304" pitchFamily="18" charset="0"/>
                            </a:rPr>
                            <a:t> 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rPr>
                            <a:t>F[nos+1]</a:t>
                          </a: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Bit representation for n </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nos bits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083" t="-93878" r="-833" b="-1751020"/>
                          </a:stretch>
                        </a:blipFill>
                      </a:tcPr>
                    </a:tc>
                    <a:extLst>
                      <a:ext uri="{0D108BD9-81ED-4DB2-BD59-A6C34878D82A}">
                        <a16:rowId xmlns:a16="http://schemas.microsoft.com/office/drawing/2014/main" val="10001"/>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4320">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377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1 0111 1001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512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10 1100 0100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987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11 1100 0011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1597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110  0011 1101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2048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2584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1010 0001 1000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4096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4181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19</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1 0000 0101 1101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6765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1 1010 0111 0101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8192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10946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10 1010 1101 0010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16384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17711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100 0101 0100 0111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28657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111 0000 0001 1001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32768</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46368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24</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1011 0101 0110 0000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65536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7"/>
                      </a:ext>
                    </a:extLst>
                  </a:tr>
                  <a:tr h="274320">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75025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1 0010 0101 0111 1000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8"/>
                      </a:ext>
                    </a:extLst>
                  </a:tr>
                  <a:tr h="273749">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25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121393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F</a:t>
                          </a:r>
                          <a:r>
                            <a:rPr lang="en-US" sz="1800" baseline="-25000" dirty="0">
                              <a:solidFill>
                                <a:schemeClr val="tx1"/>
                              </a:solidFill>
                              <a:effectLst/>
                              <a:latin typeface="Times New Roman" panose="02020603050405020304" pitchFamily="18" charset="0"/>
                              <a:cs typeface="Times New Roman" panose="02020603050405020304" pitchFamily="18" charset="0"/>
                            </a:rPr>
                            <a:t>26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1 1101 1010 1101 1000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152400" algn="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17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131072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274320">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800" dirty="0">
                            <a:solidFill>
                              <a:schemeClr val="tx1"/>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47945" marR="4794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0"/>
                      </a:ext>
                    </a:extLst>
                  </a:tr>
                </a:tbl>
              </a:graphicData>
            </a:graphic>
          </p:graphicFrame>
        </mc:Fallback>
      </mc:AlternateContent>
    </p:spTree>
    <p:extLst>
      <p:ext uri="{BB962C8B-B14F-4D97-AF65-F5344CB8AC3E}">
        <p14:creationId xmlns:p14="http://schemas.microsoft.com/office/powerpoint/2010/main" val="390696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736" y="1798197"/>
            <a:ext cx="9080390" cy="3513334"/>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Introduction – What is an Algorithm?</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 algorithm is a sequence of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unambiguous</a:t>
            </a:r>
            <a:r>
              <a:rPr lang="en-US" sz="2400" dirty="0">
                <a:latin typeface="Times New Roman" panose="02020603050405020304" pitchFamily="18" charset="0"/>
                <a:ea typeface="Calibri" panose="020F0502020204030204" pitchFamily="34" charset="0"/>
                <a:cs typeface="Times New Roman" panose="02020603050405020304" pitchFamily="18" charset="0"/>
              </a:rPr>
              <a:t> instructions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solving a problem, i.e., </a:t>
            </a:r>
          </a:p>
          <a:p>
            <a:pPr marL="1257300" lvl="2" indent="-342900">
              <a:lnSpc>
                <a:spcPct val="107000"/>
              </a:lnSpc>
              <a:spcAft>
                <a:spcPts val="800"/>
              </a:spcAft>
              <a:buFont typeface="Arial" panose="020B0604020202020204" pitchFamily="34" charset="0"/>
              <a:buChar char="•"/>
            </a:pP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given any</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legitimate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input</a:t>
            </a:r>
          </a:p>
          <a:p>
            <a:pPr marL="1257300" lvl="2"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obtain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required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output in 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finite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amount of time</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Image result for sad face">
            <a:extLst>
              <a:ext uri="{FF2B5EF4-FFF2-40B4-BE49-F238E27FC236}">
                <a16:creationId xmlns:a16="http://schemas.microsoft.com/office/drawing/2014/main" id="{20B2F5DA-73B3-4BFA-9D09-31A3620CF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49273" y="2076780"/>
            <a:ext cx="444097" cy="413871"/>
          </a:xfrm>
          <a:prstGeom prst="rect">
            <a:avLst/>
          </a:prstGeom>
          <a:noFill/>
        </p:spPr>
      </p:pic>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E042B5E-9A7A-499F-AF59-327C26775DB8}"/>
                  </a:ext>
                </a:extLst>
              </p:cNvPr>
              <p:cNvSpPr/>
              <p:nvPr/>
            </p:nvSpPr>
            <p:spPr>
              <a:xfrm>
                <a:off x="2111828" y="2098155"/>
                <a:ext cx="8508275" cy="3539430"/>
              </a:xfrm>
              <a:prstGeom prst="rect">
                <a:avLst/>
              </a:prstGeom>
            </p:spPr>
            <p:txBody>
              <a:bodyPr wrap="square">
                <a:spAutoFit/>
              </a:bodyPr>
              <a:lstStyle/>
              <a:p>
                <a:pPr>
                  <a:spcAft>
                    <a:spcPts val="1800"/>
                  </a:spcAft>
                </a:pPr>
                <a:r>
                  <a:rPr lang="en-US" sz="2600" dirty="0">
                    <a:solidFill>
                      <a:srgbClr val="222222"/>
                    </a:solidFill>
                    <a:cs typeface="Times New Roman" panose="02020603050405020304" pitchFamily="18" charset="0"/>
                  </a:rPr>
                  <a:t>In Computational complexity theory</a:t>
                </a:r>
              </a:p>
              <a:p>
                <a:pPr marL="342900" indent="-342900">
                  <a:spcAft>
                    <a:spcPts val="1000"/>
                  </a:spcAft>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Since every deterministic Turing machine is a nondeterministic Turing machine, </a:t>
                </a:r>
                <a:r>
                  <a:rPr lang="en-US" sz="2400" dirty="0">
                    <a:solidFill>
                      <a:schemeClr val="tx1"/>
                    </a:solidFill>
                    <a:latin typeface="Times New Roman" panose="02020603050405020304" pitchFamily="18" charset="0"/>
                    <a:cs typeface="Times New Roman" panose="02020603050405020304" pitchFamily="18" charset="0"/>
                  </a:rPr>
                  <a:t>where each (state, </a:t>
                </a:r>
                <a:r>
                  <a:rPr lang="en-US" sz="2400" dirty="0" err="1">
                    <a:solidFill>
                      <a:schemeClr val="tx1"/>
                    </a:solidFill>
                    <a:latin typeface="Times New Roman" panose="02020603050405020304" pitchFamily="18" charset="0"/>
                    <a:cs typeface="Times New Roman" panose="02020603050405020304" pitchFamily="18" charset="0"/>
                  </a:rPr>
                  <a:t>tapeSymbol</a:t>
                </a:r>
                <a:r>
                  <a:rPr lang="en-US" sz="2400" dirty="0">
                    <a:solidFill>
                      <a:schemeClr val="tx1"/>
                    </a:solidFill>
                    <a:latin typeface="Times New Roman" panose="02020603050405020304" pitchFamily="18" charset="0"/>
                    <a:cs typeface="Times New Roman" panose="02020603050405020304" pitchFamily="18" charset="0"/>
                  </a:rPr>
                  <a:t>) pair occurs in exactly one transition rule defining the machine, </a:t>
                </a:r>
                <a:r>
                  <a:rPr lang="en-US" sz="2400" dirty="0">
                    <a:solidFill>
                      <a:srgbClr val="0000FF"/>
                    </a:solidFill>
                    <a:latin typeface="Times New Roman" panose="02020603050405020304" pitchFamily="18" charset="0"/>
                    <a:cs typeface="Times New Roman" panose="02020603050405020304" pitchFamily="18" charset="0"/>
                  </a:rPr>
                  <a:t>every problem in P is also in NP</a:t>
                </a:r>
                <a:r>
                  <a:rPr lang="en-US" sz="2400" dirty="0">
                    <a:solidFill>
                      <a:schemeClr val="tx1"/>
                    </a:solidFill>
                    <a:latin typeface="Times New Roman" panose="02020603050405020304" pitchFamily="18" charset="0"/>
                    <a:cs typeface="Times New Roman" panose="02020603050405020304" pitchFamily="18" charset="0"/>
                  </a:rPr>
                  <a:t>.  </a:t>
                </a:r>
              </a:p>
              <a:p>
                <a:pPr marL="800100" lvl="1" indent="-342900">
                  <a:spcAft>
                    <a:spcPts val="10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symbols, </a:t>
                </a:r>
                <a:r>
                  <a:rPr lang="en-US" sz="2400" dirty="0">
                    <a:solidFill>
                      <a:srgbClr val="0000FF"/>
                    </a:solidFill>
                    <a:latin typeface="Times New Roman" panose="02020603050405020304" pitchFamily="18" charset="0"/>
                    <a:cs typeface="Times New Roman" panose="02020603050405020304" pitchFamily="18" charset="0"/>
                  </a:rPr>
                  <a:t>P </a:t>
                </a:r>
                <a14:m>
                  <m:oMath xmlns:m="http://schemas.openxmlformats.org/officeDocument/2006/math">
                    <m:r>
                      <a:rPr lang="en-US" sz="2400" i="1" smtClean="0">
                        <a:solidFill>
                          <a:srgbClr val="0000FF"/>
                        </a:solidFill>
                        <a:latin typeface="Cambria Math" panose="02040503050406030204" pitchFamily="18" charset="0"/>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NP.</a:t>
                </a:r>
              </a:p>
              <a:p>
                <a:pPr marL="342900" indent="-342900">
                  <a:spcAft>
                    <a:spcPts val="10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of </a:t>
                </a:r>
                <a:r>
                  <a:rPr lang="en-US" sz="2400" dirty="0">
                    <a:solidFill>
                      <a:srgbClr val="0000FF"/>
                    </a:solidFill>
                    <a:latin typeface="Times New Roman" panose="02020603050405020304" pitchFamily="18" charset="0"/>
                    <a:cs typeface="Times New Roman" panose="02020603050405020304" pitchFamily="18" charset="0"/>
                  </a:rPr>
                  <a:t>the open questions </a:t>
                </a:r>
                <a:r>
                  <a:rPr lang="en-US" sz="2400" dirty="0">
                    <a:latin typeface="Times New Roman" panose="02020603050405020304" pitchFamily="18" charset="0"/>
                    <a:cs typeface="Times New Roman" panose="02020603050405020304" pitchFamily="18" charset="0"/>
                  </a:rPr>
                  <a:t>is that whether every problem in NP is also in P. That is, P = NP.</a:t>
                </a:r>
                <a:endParaRPr lang="en-US"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0E042B5E-9A7A-499F-AF59-327C26775DB8}"/>
                  </a:ext>
                </a:extLst>
              </p:cNvPr>
              <p:cNvSpPr>
                <a:spLocks noRot="1" noChangeAspect="1" noMove="1" noResize="1" noEditPoints="1" noAdjustHandles="1" noChangeArrowheads="1" noChangeShapeType="1" noTextEdit="1"/>
              </p:cNvSpPr>
              <p:nvPr/>
            </p:nvSpPr>
            <p:spPr>
              <a:xfrm>
                <a:off x="2111828" y="2098155"/>
                <a:ext cx="8508275" cy="3539430"/>
              </a:xfrm>
              <a:prstGeom prst="rect">
                <a:avLst/>
              </a:prstGeom>
              <a:blipFill>
                <a:blip r:embed="rId2"/>
                <a:stretch>
                  <a:fillRect l="-1289" t="-1377" r="-1504" b="-36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5EE2462-C7A2-46B5-A1DD-1309DDA60293}"/>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76637056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5693" y="1789535"/>
            <a:ext cx="8479692" cy="430111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cs typeface="Times New Roman" panose="02020603050405020304" pitchFamily="18" charset="0"/>
              </a:rPr>
              <a:t>Analysis of Algorithm (Continued):</a:t>
            </a:r>
          </a:p>
          <a:p>
            <a:pPr marL="228600" marR="0">
              <a:lnSpc>
                <a:spcPct val="107000"/>
              </a:lnSpc>
              <a:spcBef>
                <a:spcPts val="0"/>
              </a:spcBef>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AutoNum type="arabicPeriod" startAt="2"/>
            </a:pPr>
            <a:r>
              <a:rPr lang="en-US" sz="2400" dirty="0">
                <a:latin typeface="Times New Roman" panose="02020603050405020304" pitchFamily="18" charset="0"/>
                <a:ea typeface="Calibri" panose="020F0502020204030204" pitchFamily="34" charset="0"/>
                <a:cs typeface="Times New Roman" panose="02020603050405020304" pitchFamily="18" charset="0"/>
              </a:rPr>
              <a:t>Avoid to use an extra array for storing all the preceding elements of the Fibonacci sequence: </a:t>
            </a:r>
          </a:p>
          <a:p>
            <a:pPr marL="8001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storing just two values is necessary to accomplish the task.</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The inner loop consists of a single computer step and is executed n-1 times. Therefore the number of computer steps used 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Fib2 is linear in 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mage result for smiley face images">
            <a:extLst>
              <a:ext uri="{FF2B5EF4-FFF2-40B4-BE49-F238E27FC236}">
                <a16:creationId xmlns:a16="http://schemas.microsoft.com/office/drawing/2014/main" id="{73D4D5EA-049A-41DF-A6D7-63003F5E3DA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88644">
            <a:off x="824337" y="3196046"/>
            <a:ext cx="699663" cy="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03355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53301" y="5482722"/>
            <a:ext cx="6194066" cy="522537"/>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1521846" y="1330816"/>
            <a:ext cx="3182380"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42644" y="1341269"/>
            <a:ext cx="8346831" cy="5093959"/>
          </a:xfrm>
          <a:prstGeom prst="rect">
            <a:avLst/>
          </a:prstGeom>
        </p:spPr>
        <p:txBody>
          <a:bodyPr wrap="square">
            <a:spAutoFit/>
          </a:bodyPr>
          <a:lstStyle/>
          <a:p>
            <a:pPr>
              <a:lnSpc>
                <a:spcPct val="107000"/>
              </a:lnSpc>
              <a:spcAft>
                <a:spcPts val="12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The third alternative for computing the nth Fibonacci number </a:t>
            </a:r>
            <a:r>
              <a:rPr lang="en-US" sz="2400" i="1" dirty="0">
                <a:latin typeface="Times New Roman" panose="02020603050405020304" pitchFamily="18" charset="0"/>
                <a:ea typeface="Calibri" panose="020F0502020204030204" pitchFamily="34" charset="0"/>
                <a:cs typeface="Times New Roman" panose="02020603050405020304" pitchFamily="18" charset="0"/>
              </a:rPr>
              <a:t>lies in using formula. </a:t>
            </a:r>
            <a:r>
              <a:rPr lang="en-US" sz="2400" dirty="0">
                <a:latin typeface="Times New Roman" panose="02020603050405020304" pitchFamily="18" charset="0"/>
                <a:ea typeface="Calibri" panose="020F0502020204030204" pitchFamily="34" charset="0"/>
                <a:cs typeface="Times New Roman" panose="02020603050405020304" pitchFamily="18" charset="0"/>
              </a:rPr>
              <a:t>For every nonnegative integer n,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F(n)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)/√5 	rounded to the nearest integer,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Ø = (1 + √5)/2 ≈ 1.61803.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Analysis of this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The efficiency of the algorithm will obviously be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determined by the efficiency of an exponentiation algorithm used for computing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Ø</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0375" marR="0" lvl="0" indent="-460375">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    But,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it is done by simply multiplying Ø  by itself  n-1  times, the algorithm will be in  Θ(n) = Θ(2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C7A9A0E7-723D-47DB-81C6-4C8389E7B4D6}"/>
              </a:ext>
            </a:extLst>
          </p:cNvPr>
          <p:cNvSpPr/>
          <p:nvPr/>
        </p:nvSpPr>
        <p:spPr>
          <a:xfrm rot="280017">
            <a:off x="856020" y="21692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9414CB04-47FB-43E4-922B-1CB1A120FD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605" y="2169220"/>
            <a:ext cx="699241"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94285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6524" y="1861259"/>
            <a:ext cx="8753230" cy="383463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there are faster algorithms for the exponentiation problem.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we discuss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Θ(log n) = Θ(b)  algorithms for this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in our lectures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dealing with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Decrease-and-Conquer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Transform-and-Conquer</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special care should be exercised in implementing this approach to computing the nth Fibonacci number. Since all its intermediate results are irrational numbers, we would have to make sure that their approximations in the computer are accurate enough so that the final round-off yields a correct result.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161001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25599" y="1128402"/>
            <a:ext cx="8210164"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25599" y="1128402"/>
            <a:ext cx="8948615" cy="5634428"/>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 Fourth Approach for computing Fibonacci number Fib3:</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Finally, there exists a   Θ(log n)  algorithm F</a:t>
            </a:r>
            <a:r>
              <a:rPr lang="en-US" sz="2400" dirty="0">
                <a:ea typeface="Calibri" panose="020F0502020204030204" pitchFamily="34" charset="0"/>
                <a:cs typeface="Times New Roman" panose="02020603050405020304" pitchFamily="18" charset="0"/>
              </a:rPr>
              <a:t>ib3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computing the nth Fibonacci number that manipulates only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It is based on the equality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F(n-1)	   F(n)		     0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for  n ≥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F(n)	 F(n+1)	                  1	      1</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and an efficient way of computing matrix powers.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question </a:t>
            </a:r>
            <a:r>
              <a:rPr lang="en-US" sz="2400" dirty="0">
                <a:latin typeface="Times New Roman" panose="02020603050405020304" pitchFamily="18" charset="0"/>
                <a:ea typeface="Calibri" panose="020F0502020204030204" pitchFamily="34" charset="0"/>
                <a:cs typeface="Times New Roman" panose="02020603050405020304" pitchFamily="18" charset="0"/>
              </a:rPr>
              <a:t>is that how do you compute 2 x 2 matric powers in a fastest way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2519160" y="3566666"/>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541594" y="3566666"/>
            <a:ext cx="100111"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flipH="1">
            <a:off x="4408207" y="3566666"/>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flipH="1">
            <a:off x="6874461" y="3549248"/>
            <a:ext cx="121138" cy="1150976"/>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117397648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583852" y="1149261"/>
            <a:ext cx="83075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31815" y="1150681"/>
            <a:ext cx="8964247" cy="5369419"/>
          </a:xfrm>
          <a:prstGeom prst="rect">
            <a:avLst/>
          </a:prstGeom>
        </p:spPr>
        <p:txBody>
          <a:bodyPr wrap="square">
            <a:spAutoFit/>
          </a:bodyPr>
          <a:lstStyle/>
          <a:p>
            <a:pPr>
              <a:lnSpc>
                <a:spcPct val="107000"/>
              </a:lnSpc>
              <a:spcAft>
                <a:spcPts val="800"/>
              </a:spcAf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Consider the equation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matrix notation: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0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   </a:t>
            </a:r>
            <a:r>
              <a:rPr lang="en-US" sz="2200" dirty="0">
                <a:latin typeface="Times New Roman" panose="02020603050405020304" pitchFamily="18" charset="0"/>
                <a:ea typeface="Calibri" panose="020F0502020204030204" pitchFamily="34" charset="0"/>
                <a:cs typeface="Times New Roman" panose="02020603050405020304" pitchFamily="18" charset="0"/>
              </a:rPr>
              <a:t>+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Similarly, </a:t>
            </a:r>
          </a:p>
          <a:p>
            <a:pPr>
              <a:lnSpc>
                <a:spcPct val="107000"/>
              </a:lnSpc>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0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0	   1</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0</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1	   1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AutoShape 129"/>
          <p:cNvSpPr>
            <a:spLocks/>
          </p:cNvSpPr>
          <p:nvPr/>
        </p:nvSpPr>
        <p:spPr bwMode="auto">
          <a:xfrm>
            <a:off x="3237060"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4" name="AutoShape 129"/>
          <p:cNvSpPr>
            <a:spLocks/>
          </p:cNvSpPr>
          <p:nvPr/>
        </p:nvSpPr>
        <p:spPr bwMode="auto">
          <a:xfrm>
            <a:off x="5042415"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 name="AutoShape 129"/>
          <p:cNvSpPr>
            <a:spLocks/>
          </p:cNvSpPr>
          <p:nvPr/>
        </p:nvSpPr>
        <p:spPr bwMode="auto">
          <a:xfrm>
            <a:off x="6945461" y="1670378"/>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 name="AutoShape 129"/>
          <p:cNvSpPr>
            <a:spLocks/>
          </p:cNvSpPr>
          <p:nvPr/>
        </p:nvSpPr>
        <p:spPr bwMode="auto">
          <a:xfrm>
            <a:off x="5042415"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7875492" y="3231635"/>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234220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a:off x="3659092"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a:off x="5092470" y="535351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1" name="AutoShape 129"/>
          <p:cNvSpPr>
            <a:spLocks/>
          </p:cNvSpPr>
          <p:nvPr/>
        </p:nvSpPr>
        <p:spPr bwMode="auto">
          <a:xfrm>
            <a:off x="6360888" y="5358450"/>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2" name="AutoShape 129"/>
          <p:cNvSpPr>
            <a:spLocks/>
          </p:cNvSpPr>
          <p:nvPr/>
        </p:nvSpPr>
        <p:spPr bwMode="auto">
          <a:xfrm>
            <a:off x="7933364" y="5366266"/>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4" name="AutoShape 129"/>
          <p:cNvSpPr>
            <a:spLocks/>
          </p:cNvSpPr>
          <p:nvPr/>
        </p:nvSpPr>
        <p:spPr bwMode="auto">
          <a:xfrm flipH="1">
            <a:off x="837460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5" name="AutoShape 129"/>
          <p:cNvSpPr>
            <a:spLocks/>
          </p:cNvSpPr>
          <p:nvPr/>
        </p:nvSpPr>
        <p:spPr bwMode="auto">
          <a:xfrm flipH="1">
            <a:off x="7526130"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6" name="AutoShape 129"/>
          <p:cNvSpPr>
            <a:spLocks/>
          </p:cNvSpPr>
          <p:nvPr/>
        </p:nvSpPr>
        <p:spPr bwMode="auto">
          <a:xfrm flipH="1">
            <a:off x="5621220" y="535351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7" name="AutoShape 129"/>
          <p:cNvSpPr>
            <a:spLocks/>
          </p:cNvSpPr>
          <p:nvPr/>
        </p:nvSpPr>
        <p:spPr bwMode="auto">
          <a:xfrm flipH="1">
            <a:off x="4789161"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8" name="AutoShape 129"/>
          <p:cNvSpPr>
            <a:spLocks/>
          </p:cNvSpPr>
          <p:nvPr/>
        </p:nvSpPr>
        <p:spPr bwMode="auto">
          <a:xfrm flipH="1">
            <a:off x="2853364" y="5366266"/>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9" name="AutoShape 129"/>
          <p:cNvSpPr>
            <a:spLocks/>
          </p:cNvSpPr>
          <p:nvPr/>
        </p:nvSpPr>
        <p:spPr bwMode="auto">
          <a:xfrm flipH="1">
            <a:off x="8847435" y="32337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0" name="AutoShape 129"/>
          <p:cNvSpPr>
            <a:spLocks/>
          </p:cNvSpPr>
          <p:nvPr/>
        </p:nvSpPr>
        <p:spPr bwMode="auto">
          <a:xfrm flipH="1">
            <a:off x="6702112" y="3231635"/>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1" name="AutoShape 129"/>
          <p:cNvSpPr>
            <a:spLocks/>
          </p:cNvSpPr>
          <p:nvPr/>
        </p:nvSpPr>
        <p:spPr bwMode="auto">
          <a:xfrm flipH="1">
            <a:off x="741734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AutoShape 129"/>
          <p:cNvSpPr>
            <a:spLocks/>
          </p:cNvSpPr>
          <p:nvPr/>
        </p:nvSpPr>
        <p:spPr bwMode="auto">
          <a:xfrm flipH="1">
            <a:off x="637410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AutoShape 129"/>
          <p:cNvSpPr>
            <a:spLocks/>
          </p:cNvSpPr>
          <p:nvPr/>
        </p:nvSpPr>
        <p:spPr bwMode="auto">
          <a:xfrm flipH="1">
            <a:off x="3871976" y="1670378"/>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Thought Bubble: Cloud 3">
            <a:extLst>
              <a:ext uri="{FF2B5EF4-FFF2-40B4-BE49-F238E27FC236}">
                <a16:creationId xmlns:a16="http://schemas.microsoft.com/office/drawing/2014/main" id="{5431CA92-0F39-4D32-A4B1-127D8E24E1D6}"/>
              </a:ext>
            </a:extLst>
          </p:cNvPr>
          <p:cNvSpPr/>
          <p:nvPr/>
        </p:nvSpPr>
        <p:spPr>
          <a:xfrm>
            <a:off x="755373" y="3175356"/>
            <a:ext cx="445675"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descr="Image result for smiley face images">
            <a:extLst>
              <a:ext uri="{FF2B5EF4-FFF2-40B4-BE49-F238E27FC236}">
                <a16:creationId xmlns:a16="http://schemas.microsoft.com/office/drawing/2014/main" id="{C0398084-CB38-41C5-97A5-72AEEEA2DFF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981" y="3175356"/>
            <a:ext cx="541067" cy="30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1635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21845" y="1330816"/>
            <a:ext cx="4680171" cy="522537"/>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62364" y="1366775"/>
            <a:ext cx="4650972" cy="470000"/>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a:t>
            </a:r>
            <a:r>
              <a:rPr lang="en-US" sz="2400"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ea typeface="Calibri" panose="020F0502020204030204" pitchFamily="34" charset="0"/>
                <a:cs typeface="Times New Roman" panose="02020603050405020304" pitchFamily="18" charset="0"/>
              </a:rPr>
              <a:t>ib3 can be expressed as: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62365" y="3946473"/>
            <a:ext cx="8716466" cy="1225528"/>
          </a:xfrm>
          <a:prstGeom prst="rect">
            <a:avLst/>
          </a:prstGeom>
        </p:spPr>
        <p:txBody>
          <a:bodyPr wrap="square">
            <a:spAutoFit/>
          </a:bodyPr>
          <a:lstStyle/>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order to compute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suffices to raise the 2 x 2 matrix, call it X, to the nth power.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question is how do you compute matrix multiplication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4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O(log 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AutoShape 129"/>
          <p:cNvSpPr>
            <a:spLocks/>
          </p:cNvSpPr>
          <p:nvPr/>
        </p:nvSpPr>
        <p:spPr bwMode="auto">
          <a:xfrm>
            <a:off x="2518023" y="2381437"/>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7" name="AutoShape 129"/>
          <p:cNvSpPr>
            <a:spLocks/>
          </p:cNvSpPr>
          <p:nvPr/>
        </p:nvSpPr>
        <p:spPr bwMode="auto">
          <a:xfrm>
            <a:off x="4596046"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8" name="AutoShape 129"/>
          <p:cNvSpPr>
            <a:spLocks/>
          </p:cNvSpPr>
          <p:nvPr/>
        </p:nvSpPr>
        <p:spPr bwMode="auto">
          <a:xfrm>
            <a:off x="6622390" y="2373622"/>
            <a:ext cx="100110"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9" name="AutoShape 129"/>
          <p:cNvSpPr>
            <a:spLocks/>
          </p:cNvSpPr>
          <p:nvPr/>
        </p:nvSpPr>
        <p:spPr bwMode="auto">
          <a:xfrm flipH="1">
            <a:off x="7210312"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0" name="AutoShape 129"/>
          <p:cNvSpPr>
            <a:spLocks/>
          </p:cNvSpPr>
          <p:nvPr/>
        </p:nvSpPr>
        <p:spPr bwMode="auto">
          <a:xfrm flipH="1">
            <a:off x="5926728" y="2373622"/>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13" name="AutoShape 129"/>
          <p:cNvSpPr>
            <a:spLocks/>
          </p:cNvSpPr>
          <p:nvPr/>
        </p:nvSpPr>
        <p:spPr bwMode="auto">
          <a:xfrm flipH="1">
            <a:off x="3550800" y="2381437"/>
            <a:ext cx="103925" cy="1041560"/>
          </a:xfrm>
          <a:prstGeom prst="leftBracket">
            <a:avLst>
              <a:gd name="adj" fmla="val 5780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b="1" dirty="0"/>
          </a:p>
        </p:txBody>
      </p:sp>
      <p:sp>
        <p:nvSpPr>
          <p:cNvPr id="14" name="Rectangle 13"/>
          <p:cNvSpPr/>
          <p:nvPr/>
        </p:nvSpPr>
        <p:spPr>
          <a:xfrm>
            <a:off x="2481100" y="2321019"/>
            <a:ext cx="788999"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endParaRPr lang="en-US" sz="2200" dirty="0"/>
          </a:p>
        </p:txBody>
      </p:sp>
      <p:sp>
        <p:nvSpPr>
          <p:cNvPr id="15" name="Rectangle 14"/>
          <p:cNvSpPr/>
          <p:nvPr/>
        </p:nvSpPr>
        <p:spPr>
          <a:xfrm>
            <a:off x="2468988" y="3061526"/>
            <a:ext cx="989373"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     F</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n+1</a:t>
            </a:r>
            <a:endParaRPr lang="en-US" sz="2200" dirty="0"/>
          </a:p>
        </p:txBody>
      </p:sp>
      <p:sp>
        <p:nvSpPr>
          <p:cNvPr id="16" name="Rectangle 15"/>
          <p:cNvSpPr/>
          <p:nvPr/>
        </p:nvSpPr>
        <p:spPr>
          <a:xfrm>
            <a:off x="4696156" y="2305629"/>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0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n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0</a:t>
            </a:r>
            <a:endParaRPr lang="en-US" sz="2200" dirty="0"/>
          </a:p>
        </p:txBody>
      </p:sp>
      <p:sp>
        <p:nvSpPr>
          <p:cNvPr id="17" name="Rectangle 16"/>
          <p:cNvSpPr/>
          <p:nvPr/>
        </p:nvSpPr>
        <p:spPr>
          <a:xfrm>
            <a:off x="4696156" y="3029324"/>
            <a:ext cx="3056706" cy="461665"/>
          </a:xfrm>
          <a:prstGeom prst="rect">
            <a:avLst/>
          </a:prstGeom>
        </p:spPr>
        <p:txBody>
          <a:bodyPr wrap="square">
            <a:spAutoFit/>
          </a:bodyPr>
          <a:lstStyle/>
          <a:p>
            <a:r>
              <a:rPr lang="en-US" sz="2200" dirty="0">
                <a:latin typeface="Times New Roman" panose="02020603050405020304" pitchFamily="18" charset="0"/>
                <a:ea typeface="Calibri" panose="020F0502020204030204" pitchFamily="34" charset="0"/>
              </a:rPr>
              <a:t>1	1   </a:t>
            </a:r>
            <a:r>
              <a:rPr lang="en-US" sz="2400" dirty="0">
                <a:latin typeface="Times New Roman" panose="02020603050405020304" pitchFamily="18" charset="0"/>
                <a:ea typeface="Calibri" panose="020F0502020204030204" pitchFamily="34" charset="0"/>
              </a:rPr>
              <a:t> </a:t>
            </a:r>
            <a:r>
              <a:rPr lang="en-US" sz="2400" baseline="30000" dirty="0">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	    F</a:t>
            </a:r>
            <a:r>
              <a:rPr lang="en-US" sz="2200" baseline="-25000" dirty="0">
                <a:latin typeface="Times New Roman" panose="02020603050405020304" pitchFamily="18" charset="0"/>
                <a:ea typeface="Calibri" panose="020F0502020204030204" pitchFamily="34" charset="0"/>
              </a:rPr>
              <a:t>1</a:t>
            </a:r>
            <a:endParaRPr lang="en-US" sz="2200" dirty="0"/>
          </a:p>
        </p:txBody>
      </p:sp>
      <p:sp>
        <p:nvSpPr>
          <p:cNvPr id="18" name="Rectangle 17"/>
          <p:cNvSpPr/>
          <p:nvPr/>
        </p:nvSpPr>
        <p:spPr>
          <a:xfrm>
            <a:off x="3921534" y="2730443"/>
            <a:ext cx="343364" cy="430887"/>
          </a:xfrm>
          <a:prstGeom prst="rect">
            <a:avLst/>
          </a:prstGeom>
        </p:spPr>
        <p:txBody>
          <a:bodyPr wrap="none">
            <a:spAutoFit/>
          </a:bodyPr>
          <a:lstStyle/>
          <a:p>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p>
        </p:txBody>
      </p:sp>
      <p:sp>
        <p:nvSpPr>
          <p:cNvPr id="19" name="Thought Bubble: Cloud 3">
            <a:extLst>
              <a:ext uri="{FF2B5EF4-FFF2-40B4-BE49-F238E27FC236}">
                <a16:creationId xmlns:a16="http://schemas.microsoft.com/office/drawing/2014/main" id="{39C77C5A-ABCE-4D81-86C4-6742AE62851D}"/>
              </a:ext>
            </a:extLst>
          </p:cNvPr>
          <p:cNvSpPr/>
          <p:nvPr/>
        </p:nvSpPr>
        <p:spPr>
          <a:xfrm>
            <a:off x="535223" y="3175356"/>
            <a:ext cx="414036" cy="30742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Image result for smiley face images">
            <a:extLst>
              <a:ext uri="{FF2B5EF4-FFF2-40B4-BE49-F238E27FC236}">
                <a16:creationId xmlns:a16="http://schemas.microsoft.com/office/drawing/2014/main" id="{6FBB3B86-E85B-4FDB-B891-912ABC773AC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45769">
            <a:off x="459383" y="3089126"/>
            <a:ext cx="565716" cy="42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05834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ft Bracket 1"/>
          <p:cNvSpPr/>
          <p:nvPr/>
        </p:nvSpPr>
        <p:spPr>
          <a:xfrm>
            <a:off x="5327944" y="1517111"/>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Right Bracket 2"/>
          <p:cNvSpPr/>
          <p:nvPr/>
        </p:nvSpPr>
        <p:spPr>
          <a:xfrm>
            <a:off x="6777235" y="1519713"/>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p:cNvSpPr>
            <a:spLocks noChangeArrowheads="1"/>
          </p:cNvSpPr>
          <p:nvPr/>
        </p:nvSpPr>
        <p:spPr bwMode="auto">
          <a:xfrm>
            <a:off x="1027724" y="24423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a:spLocks noChangeArrowheads="1"/>
          </p:cNvSpPr>
          <p:nvPr/>
        </p:nvSpPr>
        <p:spPr bwMode="auto">
          <a:xfrm>
            <a:off x="1815191" y="1336597"/>
            <a:ext cx="87161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b</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Consider a 2 x 2 matrix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	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1441263" y="2906257"/>
            <a:ext cx="104407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t>
            </a:r>
            <a:r>
              <a:rPr kumimoji="0" lang="en-US" altLang="en-US" sz="24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b	a	b	       a*a + b*c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 + b*d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	d	    c	    d	c	d	       c*a + d*c  </a:t>
            </a:r>
            <a:r>
              <a:rPr kumimoji="0" lang="en-US" altLang="en-US" sz="2400" b="0" i="0" u="none" strike="noStrike" cap="none" normalizeH="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c*b + d*d</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Two 2 x 2 matrices can be multiplied using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 additions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a:t>
            </a:r>
            <a:r>
              <a:rPr kumimoji="0" lang="en-US" altLang="en-US" sz="24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8 multiplications.</a:t>
            </a:r>
            <a:endParaRPr kumimoji="0" lang="en-US" altLang="en-US" sz="2400" b="0" i="0" u="none" strike="noStrike" cap="none" normalizeH="0" baseline="0" dirty="0">
              <a:ln>
                <a:noFill/>
              </a:ln>
              <a:solidFill>
                <a:srgbClr val="0000FF"/>
              </a:solidFill>
              <a:effectLst/>
              <a:latin typeface="Arial" panose="020B0604020202020204" pitchFamily="34" charset="0"/>
            </a:endParaRPr>
          </a:p>
        </p:txBody>
      </p:sp>
      <p:sp>
        <p:nvSpPr>
          <p:cNvPr id="20" name="Right Bracket 19"/>
          <p:cNvSpPr/>
          <p:nvPr/>
        </p:nvSpPr>
        <p:spPr>
          <a:xfrm>
            <a:off x="10361263" y="3060682"/>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Bracket 20"/>
          <p:cNvSpPr/>
          <p:nvPr/>
        </p:nvSpPr>
        <p:spPr>
          <a:xfrm>
            <a:off x="6393608" y="306752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Right Bracket 21"/>
          <p:cNvSpPr/>
          <p:nvPr/>
        </p:nvSpPr>
        <p:spPr>
          <a:xfrm>
            <a:off x="4809830" y="305417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ight Bracket 22"/>
          <p:cNvSpPr/>
          <p:nvPr/>
        </p:nvSpPr>
        <p:spPr>
          <a:xfrm>
            <a:off x="2673193" y="3047187"/>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Left Bracket 24"/>
          <p:cNvSpPr/>
          <p:nvPr/>
        </p:nvSpPr>
        <p:spPr>
          <a:xfrm>
            <a:off x="1390156" y="306752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Left Bracket 25"/>
          <p:cNvSpPr/>
          <p:nvPr/>
        </p:nvSpPr>
        <p:spPr>
          <a:xfrm>
            <a:off x="3507512" y="3051575"/>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Left Bracket 26"/>
          <p:cNvSpPr/>
          <p:nvPr/>
        </p:nvSpPr>
        <p:spPr>
          <a:xfrm>
            <a:off x="5072009" y="3060682"/>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Left Bracket 27"/>
          <p:cNvSpPr/>
          <p:nvPr/>
        </p:nvSpPr>
        <p:spPr>
          <a:xfrm>
            <a:off x="7398471" y="308310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7367853B-07AE-4863-A4C3-09DA4A6E1DB0}"/>
              </a:ext>
            </a:extLst>
          </p:cNvPr>
          <p:cNvSpPr/>
          <p:nvPr/>
        </p:nvSpPr>
        <p:spPr>
          <a:xfrm>
            <a:off x="601555" y="3083106"/>
            <a:ext cx="368503" cy="28824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B2077ACE-C330-429D-B809-C742D088A4A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93705">
            <a:off x="582874" y="3021660"/>
            <a:ext cx="458242" cy="41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74342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5117" y="1095249"/>
            <a:ext cx="9995338" cy="5314660"/>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	b	        </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c	d		c	d	c	d</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a*a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b*c 	a*b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b*d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c*a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d*c  	c*b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d*d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 </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b</a:t>
            </a:r>
            <a:r>
              <a:rPr lang="en-US" sz="2400" b="1"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a</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b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 b</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solidFill>
                  <a:schemeClr val="accent2">
                    <a:lumMod val="75000"/>
                  </a:schemeClr>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a*a + b*c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a*b + b*d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a </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 d</a:t>
            </a:r>
            <a:r>
              <a:rPr lang="en-US" sz="2400" b="1" dirty="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c</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b </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 d</a:t>
            </a:r>
            <a:r>
              <a:rPr lang="en-US" sz="2400" b="1" dirty="0">
                <a:solidFill>
                  <a:srgbClr val="00B050"/>
                </a:solidFill>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c*a + d*c</a:t>
            </a:r>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solidFill>
                  <a:srgbClr val="00B050"/>
                </a:solidFill>
                <a:latin typeface="Times New Roman" panose="02020603050405020304" pitchFamily="18" charset="0"/>
                <a:cs typeface="Times New Roman" panose="02020603050405020304" pitchFamily="18" charset="0"/>
              </a:rPr>
              <a:t>c*b + d*d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Three 2x2 matrices can be multiplied using 8 additions and 16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99090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4676302"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6552399" y="1295903"/>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684592"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6694289" y="2751586"/>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Left Bracket 7"/>
          <p:cNvSpPr/>
          <p:nvPr/>
        </p:nvSpPr>
        <p:spPr>
          <a:xfrm>
            <a:off x="2684592" y="4238799"/>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3291465"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6035981"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7995664" y="1298505"/>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a:off x="8148064"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ight Bracket 14"/>
          <p:cNvSpPr/>
          <p:nvPr/>
        </p:nvSpPr>
        <p:spPr>
          <a:xfrm>
            <a:off x="6240436" y="275418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ight Bracket 15"/>
          <p:cNvSpPr/>
          <p:nvPr/>
        </p:nvSpPr>
        <p:spPr>
          <a:xfrm>
            <a:off x="10807181" y="4241401"/>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Thought Bubble: Cloud 3">
            <a:extLst>
              <a:ext uri="{FF2B5EF4-FFF2-40B4-BE49-F238E27FC236}">
                <a16:creationId xmlns:a16="http://schemas.microsoft.com/office/drawing/2014/main" id="{3C0D668C-EEE3-490C-86FD-E28BF8F12508}"/>
              </a:ext>
            </a:extLst>
          </p:cNvPr>
          <p:cNvSpPr/>
          <p:nvPr/>
        </p:nvSpPr>
        <p:spPr>
          <a:xfrm>
            <a:off x="535223" y="3175356"/>
            <a:ext cx="526322" cy="400671"/>
          </a:xfrm>
          <a:prstGeom prst="cloudCallout">
            <a:avLst>
              <a:gd name="adj1" fmla="val 70090"/>
              <a:gd name="adj2" fmla="val 12430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8" name="Picture 17" descr="Image result for smiley face images">
            <a:extLst>
              <a:ext uri="{FF2B5EF4-FFF2-40B4-BE49-F238E27FC236}">
                <a16:creationId xmlns:a16="http://schemas.microsoft.com/office/drawing/2014/main" id="{CED2DF47-B3DC-49B4-A2A4-24891B9601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61209">
            <a:off x="438475" y="3039953"/>
            <a:ext cx="715176" cy="50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31130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324" y="830516"/>
            <a:ext cx="10226566" cy="60274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b   </a:t>
            </a:r>
            <a:r>
              <a:rPr lang="en-US" sz="2400" baseline="30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          b  </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	         b	        </a:t>
            </a:r>
          </a:p>
          <a:p>
            <a:r>
              <a:rPr lang="en-US" sz="2400"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c	d	          c         d	         c          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a*(a*a + b*c) + c*(a*b + b*d)   b*(a*a + b*c) + d*( a*b + b*d)     a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 c*a + d*c) + c*(c*b + d*d)  b*( c*a + d*c) + d*(c*b + d*d)     c        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 a*(a*a + b*c) + c*(a*b + b*d))     b*( a*(a*a + b*c) + c*(a*b + b*d))</a:t>
            </a:r>
          </a:p>
          <a:p>
            <a:pPr marL="574675"/>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c*(b*(a*a + b*c) + d*(a*b + b*d))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d*(b*(a*a + b*c) + d*(a*b + b*d))</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a*(a*(c*a + d*c) + c*(c*b + d*d))       b*(a*(c*a + d*c) + c*(c*b + d*d))</a:t>
            </a:r>
          </a:p>
          <a:p>
            <a:r>
              <a:rPr lang="en-US" sz="2400" dirty="0">
                <a:latin typeface="Times New Roman" panose="02020603050405020304" pitchFamily="18" charset="0"/>
                <a:cs typeface="Times New Roman" panose="02020603050405020304" pitchFamily="18" charset="0"/>
              </a:rPr>
              <a:t>        </a:t>
            </a:r>
            <a:r>
              <a:rPr lang="en-US" sz="2400" b="1" dirty="0">
                <a:solidFill>
                  <a:srgbClr val="7030A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c*(b*(c*a + d*c) + d*(c*b + d*d))    </a:t>
            </a:r>
            <a:r>
              <a:rPr lang="en-US" sz="2400" dirty="0">
                <a:solidFill>
                  <a:srgbClr val="0000FF"/>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d*(b*(c*a + d*c) + d*(c*b + d*d))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Four 2x2 matrices can be multiplied using 12 additions and 24 multiplications.</a:t>
            </a: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1299605"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Left Bracket 3"/>
          <p:cNvSpPr/>
          <p:nvPr/>
        </p:nvSpPr>
        <p:spPr>
          <a:xfrm>
            <a:off x="3837853"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Left Bracket 4"/>
          <p:cNvSpPr/>
          <p:nvPr/>
        </p:nvSpPr>
        <p:spPr>
          <a:xfrm>
            <a:off x="5608846" y="1001614"/>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Left Bracket 5"/>
          <p:cNvSpPr/>
          <p:nvPr/>
        </p:nvSpPr>
        <p:spPr>
          <a:xfrm>
            <a:off x="2014308"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Left Bracket 6"/>
          <p:cNvSpPr/>
          <p:nvPr/>
        </p:nvSpPr>
        <p:spPr>
          <a:xfrm>
            <a:off x="10238653" y="2499338"/>
            <a:ext cx="45719" cy="925196"/>
          </a:xfrm>
          <a:prstGeom prst="lef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ight Bracket 7"/>
          <p:cNvSpPr/>
          <p:nvPr/>
        </p:nvSpPr>
        <p:spPr>
          <a:xfrm>
            <a:off x="2559088"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ight Bracket 8"/>
          <p:cNvSpPr/>
          <p:nvPr/>
        </p:nvSpPr>
        <p:spPr>
          <a:xfrm>
            <a:off x="5039186"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ight Bracket 9"/>
          <p:cNvSpPr/>
          <p:nvPr/>
        </p:nvSpPr>
        <p:spPr>
          <a:xfrm>
            <a:off x="6947157" y="1001614"/>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ight Bracket 10"/>
          <p:cNvSpPr/>
          <p:nvPr/>
        </p:nvSpPr>
        <p:spPr>
          <a:xfrm>
            <a:off x="10005667"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ight Bracket 11"/>
          <p:cNvSpPr/>
          <p:nvPr/>
        </p:nvSpPr>
        <p:spPr>
          <a:xfrm>
            <a:off x="11277419" y="2499338"/>
            <a:ext cx="65000" cy="922594"/>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Right Bracket 12"/>
          <p:cNvSpPr/>
          <p:nvPr/>
        </p:nvSpPr>
        <p:spPr>
          <a:xfrm>
            <a:off x="11307979" y="3918234"/>
            <a:ext cx="975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Bracket 13"/>
          <p:cNvSpPr/>
          <p:nvPr/>
        </p:nvSpPr>
        <p:spPr>
          <a:xfrm flipH="1">
            <a:off x="2014308" y="3918234"/>
            <a:ext cx="152400" cy="1683779"/>
          </a:xfrm>
          <a:prstGeom prst="rightBracket">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hought Bubble: Cloud 3">
            <a:extLst>
              <a:ext uri="{FF2B5EF4-FFF2-40B4-BE49-F238E27FC236}">
                <a16:creationId xmlns:a16="http://schemas.microsoft.com/office/drawing/2014/main" id="{D48AEBA9-EBEF-49A4-B500-E7D5D8B8225E}"/>
              </a:ext>
            </a:extLst>
          </p:cNvPr>
          <p:cNvSpPr/>
          <p:nvPr/>
        </p:nvSpPr>
        <p:spPr>
          <a:xfrm>
            <a:off x="726789" y="3175356"/>
            <a:ext cx="474259"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 name="Picture 15" descr="Image result for smiley face images">
            <a:extLst>
              <a:ext uri="{FF2B5EF4-FFF2-40B4-BE49-F238E27FC236}">
                <a16:creationId xmlns:a16="http://schemas.microsoft.com/office/drawing/2014/main" id="{0DFBE1C0-E90E-4F1F-A61B-5BF8012917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056" y="3175356"/>
            <a:ext cx="471797" cy="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5372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99078" y="677286"/>
                <a:ext cx="9995939" cy="6046014"/>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So far we got is that: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4 + and 8 *         	for two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2</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2x4 + and 2x8 * 	for three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i="1">
                            <a:latin typeface="Cambria Math" panose="02040503050406030204" pitchFamily="18" charset="0"/>
                            <a:cs typeface="Times New Roman" panose="02020603050405020304" pitchFamily="18" charset="0"/>
                          </a:rPr>
                        </m:ctrlPr>
                      </m:sSupPr>
                      <m:e>
                        <m:r>
                          <a:rPr lang="en-US" sz="2200" i="1">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3</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3x4 + and 3x8 * 	for four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4</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7x4 + and 7x8 * 	for eight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8</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In general, we have</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(n-1)x4 + and (n-1)x8 * for n 2x2 matrices multiplications: </a:t>
                </a:r>
                <a14:m>
                  <m:oMath xmlns:m="http://schemas.openxmlformats.org/officeDocument/2006/math">
                    <m:r>
                      <a:rPr lang="en-US" sz="22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𝑛</m:t>
                        </m:r>
                      </m:sup>
                    </m:sSup>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However, consider</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X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 time of 4 + and 1 time of 8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1+1 times of 4 + and 1+1 times of 8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2*4</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4</a:t>
                </a:r>
                <a:r>
                  <a:rPr lang="en-US" sz="2200" dirty="0">
                    <a:latin typeface="Times New Roman" panose="02020603050405020304" pitchFamily="18" charset="0"/>
                    <a:ea typeface="Calibri" panose="020F0502020204030204" pitchFamily="34" charset="0"/>
                    <a:cs typeface="Times New Roman" panose="02020603050405020304" pitchFamily="18" charset="0"/>
                  </a:rPr>
                  <a:t> 	: 1+1+ 1 times of 4 + and 1+1+ 1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8=3</m:t>
                        </m:r>
                      </m:e>
                    </m:func>
                  </m:oMath>
                </a14:m>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2*8</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8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 1+1+1+1 times of 4 + and 1+1+1+1 times of 8*: </a:t>
                </a:r>
                <a14:m>
                  <m:oMath xmlns:m="http://schemas.openxmlformats.org/officeDocument/2006/math">
                    <m:func>
                      <m:func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200" i="1" dirty="0" smtClean="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200" i="0" dirty="0" smtClean="0">
                                <a:latin typeface="Cambria Math" panose="02040503050406030204" pitchFamily="18" charset="0"/>
                                <a:ea typeface="Calibri" panose="020F0502020204030204" pitchFamily="34" charset="0"/>
                                <a:cs typeface="Times New Roman" panose="02020603050405020304" pitchFamily="18" charset="0"/>
                              </a:rPr>
                              <m:t>log</m:t>
                            </m:r>
                          </m:e>
                          <m:sub>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2200" b="0" i="1" dirty="0" smtClean="0">
                            <a:latin typeface="Cambria Math" panose="02040503050406030204" pitchFamily="18" charset="0"/>
                            <a:ea typeface="Calibri" panose="020F0502020204030204" pitchFamily="34" charset="0"/>
                            <a:cs typeface="Times New Roman" panose="02020603050405020304" pitchFamily="18" charset="0"/>
                          </a:rPr>
                          <m:t>16=4</m:t>
                        </m:r>
                      </m:e>
                    </m:func>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2*16 </a:t>
                </a:r>
                <a:r>
                  <a:rPr lang="en-US" sz="2200" dirty="0">
                    <a:latin typeface="Times New Roman" panose="02020603050405020304" pitchFamily="18" charset="0"/>
                    <a:ea typeface="Calibri" panose="020F0502020204030204" pitchFamily="34" charset="0"/>
                    <a:cs typeface="Times New Roman" panose="02020603050405020304" pitchFamily="18" charset="0"/>
                  </a:rPr>
                  <a:t>=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16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16</a:t>
                </a:r>
                <a:r>
                  <a:rPr lang="en-US" sz="2200" dirty="0">
                    <a:latin typeface="Times New Roman" panose="02020603050405020304" pitchFamily="18" charset="0"/>
                    <a:ea typeface="Calibri" panose="020F0502020204030204" pitchFamily="34" charset="0"/>
                    <a:cs typeface="Times New Roman" panose="02020603050405020304" pitchFamily="18" charset="0"/>
                  </a:rPr>
                  <a:t> 	: 1+1 + 1+1+1 times of 4 + and 1+1+ 1+1+1 times of 8*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X</a:t>
                </a:r>
                <a:r>
                  <a:rPr lang="en-US" sz="2200" baseline="30000" dirty="0">
                    <a:latin typeface="Times New Roman" panose="02020603050405020304" pitchFamily="18" charset="0"/>
                    <a:ea typeface="Calibri" panose="020F0502020204030204" pitchFamily="34" charset="0"/>
                  </a:rPr>
                  <a:t>64 </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2*32</a:t>
                </a:r>
                <a:r>
                  <a:rPr lang="en-US" sz="2200" dirty="0">
                    <a:latin typeface="Times New Roman" panose="02020603050405020304" pitchFamily="18" charset="0"/>
                    <a:ea typeface="Calibri" panose="020F0502020204030204" pitchFamily="34" charset="0"/>
                  </a:rPr>
                  <a:t> = X</a:t>
                </a:r>
                <a:r>
                  <a:rPr lang="en-US" sz="2200" baseline="30000" dirty="0">
                    <a:latin typeface="Times New Roman" panose="02020603050405020304" pitchFamily="18" charset="0"/>
                    <a:ea typeface="Calibri" panose="020F0502020204030204" pitchFamily="34" charset="0"/>
                  </a:rPr>
                  <a:t>32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32</a:t>
                </a:r>
                <a:r>
                  <a:rPr lang="en-US" sz="2200" dirty="0">
                    <a:latin typeface="Times New Roman" panose="02020603050405020304" pitchFamily="18" charset="0"/>
                    <a:ea typeface="Calibri" panose="020F0502020204030204" pitchFamily="34" charset="0"/>
                  </a:rPr>
                  <a:t> 	: 1+1+1+1+1+1 times of 4 + and 1+1+1+1+1+1 times of 8*</a:t>
                </a:r>
              </a:p>
              <a:p>
                <a:r>
                  <a:rPr lang="en-US" sz="2200" dirty="0">
                    <a:latin typeface="Times New Roman" panose="02020603050405020304" pitchFamily="18" charset="0"/>
                    <a:cs typeface="Times New Roman" panose="02020603050405020304" pitchFamily="18" charset="0"/>
                  </a:rPr>
                  <a:t>32 =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log 32 = log 2</a:t>
                </a:r>
                <a:r>
                  <a:rPr lang="en-US" sz="2200" baseline="30000" dirty="0">
                    <a:latin typeface="Times New Roman" panose="02020603050405020304" pitchFamily="18" charset="0"/>
                    <a:cs typeface="Times New Roman" panose="02020603050405020304" pitchFamily="18" charset="0"/>
                  </a:rPr>
                  <a:t>5 </a:t>
                </a:r>
                <a:r>
                  <a:rPr lang="en-US" sz="2200" dirty="0">
                    <a:latin typeface="Times New Roman" panose="02020603050405020304" pitchFamily="18" charset="0"/>
                    <a:cs typeface="Times New Roman" panose="02020603050405020304" pitchFamily="18" charset="0"/>
                  </a:rPr>
                  <a:t>  = 5 .    i.e., X</a:t>
                </a:r>
                <a:r>
                  <a:rPr lang="en-US" sz="2200" baseline="30000" dirty="0">
                    <a:latin typeface="Times New Roman" panose="02020603050405020304" pitchFamily="18" charset="0"/>
                    <a:cs typeface="Times New Roman" panose="02020603050405020304" pitchFamily="18" charset="0"/>
                  </a:rPr>
                  <a:t>32 </a:t>
                </a:r>
                <a:r>
                  <a:rPr lang="en-US" sz="2200" dirty="0">
                    <a:latin typeface="Times New Roman" panose="02020603050405020304" pitchFamily="18" charset="0"/>
                    <a:cs typeface="Times New Roman" panose="02020603050405020304" pitchFamily="18" charset="0"/>
                  </a:rPr>
                  <a:t> needs 5 times of 4 +  and 8 * each.</a:t>
                </a:r>
              </a:p>
              <a:p>
                <a:r>
                  <a:rPr lang="en-US" sz="2200" dirty="0">
                    <a:latin typeface="Times New Roman" panose="02020603050405020304" pitchFamily="18" charset="0"/>
                    <a:cs typeface="Times New Roman" panose="02020603050405020304" pitchFamily="18" charset="0"/>
                  </a:rPr>
                  <a:t>64 =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log 64 = log 2</a:t>
                </a:r>
                <a:r>
                  <a:rPr lang="en-US" sz="2200" baseline="3000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  = 6 .    i.e., X</a:t>
                </a:r>
                <a:r>
                  <a:rPr lang="en-US" sz="2200" baseline="30000" dirty="0">
                    <a:latin typeface="Times New Roman" panose="02020603050405020304" pitchFamily="18" charset="0"/>
                    <a:cs typeface="Times New Roman" panose="02020603050405020304" pitchFamily="18" charset="0"/>
                  </a:rPr>
                  <a:t>64 </a:t>
                </a:r>
                <a:r>
                  <a:rPr lang="en-US" sz="2200" dirty="0">
                    <a:latin typeface="Times New Roman" panose="02020603050405020304" pitchFamily="18" charset="0"/>
                    <a:cs typeface="Times New Roman" panose="02020603050405020304" pitchFamily="18" charset="0"/>
                  </a:rPr>
                  <a:t> needs 6 times of 4 +  and 8 * each</a:t>
                </a:r>
                <a:r>
                  <a:rPr lang="en-US" sz="2400" dirty="0"/>
                  <a:t>.</a:t>
                </a:r>
              </a:p>
            </p:txBody>
          </p:sp>
        </mc:Choice>
        <mc:Fallback xmlns="">
          <p:sp>
            <p:nvSpPr>
              <p:cNvPr id="2" name="Rectangle 1"/>
              <p:cNvSpPr>
                <a:spLocks noRot="1" noChangeAspect="1" noMove="1" noResize="1" noEditPoints="1" noAdjustHandles="1" noChangeArrowheads="1" noChangeShapeType="1" noTextEdit="1"/>
              </p:cNvSpPr>
              <p:nvPr/>
            </p:nvSpPr>
            <p:spPr>
              <a:xfrm>
                <a:off x="1299078" y="677286"/>
                <a:ext cx="9995939" cy="6046014"/>
              </a:xfrm>
              <a:prstGeom prst="rect">
                <a:avLst/>
              </a:prstGeom>
              <a:blipFill>
                <a:blip r:embed="rId2"/>
                <a:stretch>
                  <a:fillRect l="-793" t="-706" b="-1310"/>
                </a:stretch>
              </a:blipFill>
            </p:spPr>
            <p:txBody>
              <a:bodyPr/>
              <a:lstStyle/>
              <a:p>
                <a:r>
                  <a:rPr lang="en-US">
                    <a:noFill/>
                  </a:rPr>
                  <a:t> </a:t>
                </a:r>
              </a:p>
            </p:txBody>
          </p:sp>
        </mc:Fallback>
      </mc:AlternateContent>
      <p:cxnSp>
        <p:nvCxnSpPr>
          <p:cNvPr id="3" name="Straight Arrow Connector 2"/>
          <p:cNvCxnSpPr/>
          <p:nvPr/>
        </p:nvCxnSpPr>
        <p:spPr>
          <a:xfrm>
            <a:off x="2377437" y="6480825"/>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2321778" y="6102633"/>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hought Bubble: Cloud 3">
            <a:extLst>
              <a:ext uri="{FF2B5EF4-FFF2-40B4-BE49-F238E27FC236}">
                <a16:creationId xmlns:a16="http://schemas.microsoft.com/office/drawing/2014/main" id="{B401F345-34F5-4DEF-8624-5564E3A1A8DC}"/>
              </a:ext>
            </a:extLst>
          </p:cNvPr>
          <p:cNvSpPr/>
          <p:nvPr/>
        </p:nvSpPr>
        <p:spPr>
          <a:xfrm>
            <a:off x="644055" y="3204376"/>
            <a:ext cx="556993" cy="39710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Image result for smiley face images">
            <a:extLst>
              <a:ext uri="{FF2B5EF4-FFF2-40B4-BE49-F238E27FC236}">
                <a16:creationId xmlns:a16="http://schemas.microsoft.com/office/drawing/2014/main" id="{C698222C-0044-4088-80FF-D3BBA4C91F4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5778">
            <a:off x="616710" y="3173871"/>
            <a:ext cx="565987" cy="396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733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A9572B-8BE9-4817-8ABB-65B168064239}"/>
              </a:ext>
            </a:extLst>
          </p:cNvPr>
          <p:cNvSpPr/>
          <p:nvPr/>
        </p:nvSpPr>
        <p:spPr>
          <a:xfrm>
            <a:off x="2229394" y="1987455"/>
            <a:ext cx="7733211" cy="4247317"/>
          </a:xfrm>
          <a:prstGeom prst="rect">
            <a:avLst/>
          </a:prstGeom>
        </p:spPr>
        <p:txBody>
          <a:bodyPr wrap="square">
            <a:spAutoFit/>
          </a:bodyPr>
          <a:lstStyle/>
          <a:p>
            <a:pPr>
              <a:spcAft>
                <a:spcPts val="1800"/>
              </a:spcAft>
            </a:pPr>
            <a:r>
              <a:rPr lang="en-US" sz="2400" dirty="0">
                <a:solidFill>
                  <a:srgbClr val="222222"/>
                </a:solidFill>
                <a:cs typeface="Times New Roman" panose="02020603050405020304" pitchFamily="18" charset="0"/>
              </a:rPr>
              <a:t>In Computational complexity theory</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P-problem </a:t>
            </a:r>
            <a:r>
              <a:rPr lang="en-US" sz="2400" dirty="0">
                <a:solidFill>
                  <a:srgbClr val="006699"/>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(which can be solved in polynomial time) is always a NP-problem.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For a NP-problem and a solution to the problem that is somehow known, then demonstrating the correctness of the solution can always be reduced to a single P (polynomial time) verification. </a:t>
            </a:r>
          </a:p>
          <a:p>
            <a:pPr marL="461963" indent="-461963">
              <a:spcAft>
                <a:spcPts val="90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If P and NP are </a:t>
            </a:r>
            <a:r>
              <a:rPr lang="en-US" sz="2400" i="1" dirty="0">
                <a:solidFill>
                  <a:srgbClr val="000000"/>
                </a:solidFill>
                <a:latin typeface="Times New Roman" panose="02020603050405020304" pitchFamily="18" charset="0"/>
                <a:cs typeface="Times New Roman" panose="02020603050405020304" pitchFamily="18" charset="0"/>
              </a:rPr>
              <a:t>not</a:t>
            </a:r>
            <a:r>
              <a:rPr lang="en-US" sz="2400" dirty="0">
                <a:solidFill>
                  <a:srgbClr val="000000"/>
                </a:solidFill>
                <a:latin typeface="Times New Roman" panose="02020603050405020304" pitchFamily="18" charset="0"/>
                <a:cs typeface="Times New Roman" panose="02020603050405020304" pitchFamily="18" charset="0"/>
              </a:rPr>
              <a:t> equivalent, then the solution of NP-problems requires (in the worst case) an exhaustive search.  </a:t>
            </a: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649A68-6835-4E5B-9C57-FD917ED7AFD0}"/>
              </a:ext>
            </a:extLst>
          </p:cNvPr>
          <p:cNvSpPr txBox="1"/>
          <p:nvPr/>
        </p:nvSpPr>
        <p:spPr>
          <a:xfrm>
            <a:off x="2111828" y="879480"/>
            <a:ext cx="7968343" cy="584775"/>
          </a:xfrm>
          <a:prstGeom prst="rect">
            <a:avLst/>
          </a:prstGeom>
          <a:noFill/>
        </p:spPr>
        <p:txBody>
          <a:bodyPr wrap="square" rtlCol="0">
            <a:spAutoFit/>
          </a:bodyPr>
          <a:lstStyle/>
          <a:p>
            <a:r>
              <a:rPr lang="en-US" sz="3200" dirty="0"/>
              <a:t>Computational Complexity and Intractability</a:t>
            </a:r>
          </a:p>
        </p:txBody>
      </p:sp>
    </p:spTree>
    <p:extLst>
      <p:ext uri="{BB962C8B-B14F-4D97-AF65-F5344CB8AC3E}">
        <p14:creationId xmlns:p14="http://schemas.microsoft.com/office/powerpoint/2010/main" val="222026070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526187" y="2645020"/>
            <a:ext cx="6973757" cy="1553269"/>
          </a:xfrm>
          <a:prstGeom prst="rect">
            <a:avLst/>
          </a:prstGeom>
          <a:solidFill>
            <a:srgbClr val="FFFF00"/>
          </a:solidFill>
        </p:spPr>
        <p:txBody>
          <a:bodyPr wrap="square" rtlCol="0">
            <a:spAutoFit/>
          </a:bodyPr>
          <a:lstStyle/>
          <a:p>
            <a:endParaRPr lang="en-US" dirty="0"/>
          </a:p>
        </p:txBody>
      </p:sp>
      <p:sp>
        <p:nvSpPr>
          <p:cNvPr id="7" name="Rectangle 6"/>
          <p:cNvSpPr/>
          <p:nvPr/>
        </p:nvSpPr>
        <p:spPr>
          <a:xfrm>
            <a:off x="1545020" y="1130182"/>
            <a:ext cx="9322676" cy="5045612"/>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32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log 32 = log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5 </a:t>
            </a:r>
            <a:r>
              <a:rPr lang="en-US" sz="2200" dirty="0">
                <a:latin typeface="Times New Roman" panose="02020603050405020304" pitchFamily="18" charset="0"/>
                <a:ea typeface="Calibri" panose="020F0502020204030204" pitchFamily="34" charset="0"/>
                <a:cs typeface="Times New Roman" panose="02020603050405020304" pitchFamily="18" charset="0"/>
              </a:rPr>
              <a:t>  = 5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32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5 times of 4 + and 8 * each.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64 = 2</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  </a:t>
            </a:r>
            <a:r>
              <a:rPr lang="en-US" sz="2200" dirty="0">
                <a:latin typeface="Times New Roman" panose="02020603050405020304" pitchFamily="18" charset="0"/>
                <a:ea typeface="Calibri" panose="020F0502020204030204" pitchFamily="34" charset="0"/>
                <a:cs typeface="Times New Roman" panose="02020603050405020304" pitchFamily="18" charset="0"/>
              </a:rPr>
              <a:t>       log 64 =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log 2</a:t>
            </a:r>
            <a:r>
              <a:rPr lang="en-US" sz="2200" baseline="30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6 .   i.e., X</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64 </a:t>
            </a:r>
            <a:r>
              <a:rPr lang="en-US" sz="2200" dirty="0">
                <a:latin typeface="Times New Roman" panose="02020603050405020304" pitchFamily="18" charset="0"/>
                <a:ea typeface="Calibri" panose="020F0502020204030204" pitchFamily="34" charset="0"/>
                <a:cs typeface="Times New Roman" panose="02020603050405020304" pitchFamily="18" charset="0"/>
              </a:rPr>
              <a:t> needs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a:t>
            </a:r>
            <a:r>
              <a:rPr lang="en-US" sz="2200" dirty="0">
                <a:latin typeface="Times New Roman" panose="02020603050405020304" pitchFamily="18" charset="0"/>
                <a:ea typeface="Calibri" panose="020F0502020204030204" pitchFamily="34" charset="0"/>
                <a:cs typeface="Times New Roman" panose="02020603050405020304" pitchFamily="18" charset="0"/>
              </a:rPr>
              <a:t> times of 4 + and 8 * each.</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For compute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we have the formula:</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if n is even and positive     </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X</a:t>
            </a:r>
            <a:r>
              <a:rPr lang="en-US" sz="2200" baseline="30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(n-1)/2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2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X	if n is odd</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if n = 0</a:t>
            </a:r>
            <a:endParaRPr 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rPr>
              <a:t>If we compute  </a:t>
            </a:r>
            <a:r>
              <a:rPr lang="en-US" sz="2200" dirty="0" err="1">
                <a:latin typeface="Times New Roman" panose="02020603050405020304" pitchFamily="18" charset="0"/>
                <a:ea typeface="Calibri" panose="020F0502020204030204" pitchFamily="34" charset="0"/>
              </a:rPr>
              <a:t>X</a:t>
            </a:r>
            <a:r>
              <a:rPr lang="en-US" sz="2200" baseline="30000" dirty="0" err="1">
                <a:latin typeface="Times New Roman" panose="02020603050405020304" pitchFamily="18" charset="0"/>
                <a:ea typeface="Calibri" panose="020F0502020204030204" pitchFamily="34" charset="0"/>
              </a:rPr>
              <a:t>n</a:t>
            </a:r>
            <a:r>
              <a:rPr lang="en-US" sz="2200" dirty="0">
                <a:latin typeface="Times New Roman" panose="02020603050405020304" pitchFamily="18" charset="0"/>
                <a:ea typeface="Calibri" panose="020F0502020204030204" pitchFamily="34" charset="0"/>
              </a:rPr>
              <a:t>  recursively according to this formula and measure the algorithm’s efficiency by the number of multiplications, we should expect </a:t>
            </a:r>
            <a:r>
              <a:rPr lang="en-US" sz="2200" i="1" dirty="0">
                <a:solidFill>
                  <a:srgbClr val="0000FF"/>
                </a:solidFill>
                <a:latin typeface="Times New Roman" panose="02020603050405020304" pitchFamily="18" charset="0"/>
                <a:ea typeface="Calibri" panose="020F0502020204030204" pitchFamily="34" charset="0"/>
              </a:rPr>
              <a:t>the algorithm to be Ɵ(log n)</a:t>
            </a:r>
            <a:r>
              <a:rPr lang="en-US" sz="2200" dirty="0">
                <a:solidFill>
                  <a:srgbClr val="C00000"/>
                </a:solidFill>
                <a:latin typeface="Times New Roman" panose="02020603050405020304" pitchFamily="18" charset="0"/>
                <a:ea typeface="Calibri" panose="020F0502020204030204" pitchFamily="34" charset="0"/>
              </a:rPr>
              <a:t> </a:t>
            </a:r>
            <a:r>
              <a:rPr lang="en-US" sz="2200" dirty="0">
                <a:solidFill>
                  <a:srgbClr val="0000FF"/>
                </a:solidFill>
                <a:latin typeface="Times New Roman" panose="02020603050405020304" pitchFamily="18" charset="0"/>
                <a:ea typeface="Calibri" panose="020F0502020204030204" pitchFamily="34" charset="0"/>
              </a:rPr>
              <a:t>because, on each iteration, the size is reduced by about a half at the expense of one or two multiplication.</a:t>
            </a:r>
            <a:r>
              <a:rPr lang="en-US" sz="2200" dirty="0">
                <a:latin typeface="Times New Roman" panose="02020603050405020304" pitchFamily="18" charset="0"/>
                <a:ea typeface="Calibri" panose="020F0502020204030204" pitchFamily="34" charset="0"/>
              </a:rPr>
              <a:t> This is one of the example of the decrease-by-a-constant-factor (or the decrease-by-half) technique. </a:t>
            </a:r>
            <a:endParaRPr lang="en-US" sz="2200" dirty="0"/>
          </a:p>
        </p:txBody>
      </p:sp>
      <p:sp>
        <p:nvSpPr>
          <p:cNvPr id="8" name="Left Brace 7"/>
          <p:cNvSpPr/>
          <p:nvPr/>
        </p:nvSpPr>
        <p:spPr>
          <a:xfrm>
            <a:off x="3288216" y="3043763"/>
            <a:ext cx="85605" cy="929147"/>
          </a:xfrm>
          <a:prstGeom prst="leftBrace">
            <a:avLst/>
          </a:prstGeom>
          <a:ln w="28575"/>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Arrow Connector 8"/>
          <p:cNvCxnSpPr/>
          <p:nvPr/>
        </p:nvCxnSpPr>
        <p:spPr>
          <a:xfrm>
            <a:off x="2575034" y="1366348"/>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2575034" y="1718444"/>
            <a:ext cx="253256" cy="4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Thought Bubble: Cloud 3">
            <a:extLst>
              <a:ext uri="{FF2B5EF4-FFF2-40B4-BE49-F238E27FC236}">
                <a16:creationId xmlns:a16="http://schemas.microsoft.com/office/drawing/2014/main" id="{00AEB566-8DD8-4AC0-8BA8-FFBE05D35269}"/>
              </a:ext>
            </a:extLst>
          </p:cNvPr>
          <p:cNvSpPr/>
          <p:nvPr/>
        </p:nvSpPr>
        <p:spPr>
          <a:xfrm>
            <a:off x="535223" y="3175356"/>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Picture 10" descr="Image result for smiley face images">
            <a:extLst>
              <a:ext uri="{FF2B5EF4-FFF2-40B4-BE49-F238E27FC236}">
                <a16:creationId xmlns:a16="http://schemas.microsoft.com/office/drawing/2014/main" id="{BF100E8E-79BC-4C01-8F10-E85E167CDE3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0123">
            <a:off x="535223" y="3119238"/>
            <a:ext cx="665826" cy="42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6516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5852" y="2189438"/>
            <a:ext cx="8512479" cy="3629455"/>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Thus, the number of arithmetic operations needed by our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matrix-based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is just O(log n), </a:t>
            </a:r>
            <a:r>
              <a:rPr lang="en-US" sz="2400" dirty="0">
                <a:latin typeface="Times New Roman" panose="02020603050405020304" pitchFamily="18" charset="0"/>
                <a:ea typeface="Calibri" panose="020F0502020204030204" pitchFamily="34" charset="0"/>
                <a:cs typeface="Times New Roman" panose="02020603050405020304" pitchFamily="18" charset="0"/>
              </a:rPr>
              <a:t>as compared to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 for Fib2</a:t>
            </a:r>
            <a:r>
              <a:rPr lang="en-US" sz="2400" dirty="0">
                <a:latin typeface="Times New Roman" panose="02020603050405020304" pitchFamily="18" charset="0"/>
                <a:ea typeface="Calibri" panose="020F0502020204030204" pitchFamily="34" charset="0"/>
                <a:cs typeface="Times New Roman" panose="02020603050405020304" pitchFamily="18" charset="0"/>
              </a:rPr>
              <a:t>. Have we broken another exponential barrier?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catch is that our new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 Fib3 </a:t>
            </a:r>
            <a:r>
              <a:rPr lang="en-US" sz="2400" dirty="0">
                <a:latin typeface="Times New Roman" panose="02020603050405020304" pitchFamily="18" charset="0"/>
                <a:ea typeface="Calibri" panose="020F0502020204030204" pitchFamily="34" charset="0"/>
                <a:cs typeface="Times New Roman" panose="02020603050405020304" pitchFamily="18" charset="0"/>
              </a:rPr>
              <a:t>involves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 not just addition; and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multiplications of large numbers are slower than additions. </a:t>
            </a:r>
          </a:p>
          <a:p>
            <a:pPr marL="8001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the complexity of arithmetic operations is taken into account,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running time of Fib3 becomes 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mage result for smiley face images">
            <a:extLst>
              <a:ext uri="{FF2B5EF4-FFF2-40B4-BE49-F238E27FC236}">
                <a16:creationId xmlns:a16="http://schemas.microsoft.com/office/drawing/2014/main" id="{41A6E0ED-A7C1-499C-8B4B-1A597845B9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494" y="2316479"/>
            <a:ext cx="761917" cy="54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6589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36609" y="1179903"/>
                <a:ext cx="8996855" cy="5146409"/>
              </a:xfrm>
              <a:prstGeom prst="rect">
                <a:avLst/>
              </a:prstGeom>
            </p:spPr>
            <p:txBody>
              <a:bodyPr wrap="square">
                <a:spAutoFit/>
              </a:bodyPr>
              <a:lstStyle/>
              <a:p>
                <a:pPr>
                  <a:lnSpc>
                    <a:spcPct val="107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We can show that the intermediate results of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Fib3 are O(n) bits </a:t>
                </a:r>
                <a:r>
                  <a:rPr lang="en-US" sz="2200" dirty="0">
                    <a:latin typeface="Times New Roman" panose="02020603050405020304" pitchFamily="18" charset="0"/>
                    <a:ea typeface="Calibri" panose="020F0502020204030204" pitchFamily="34" charset="0"/>
                    <a:cs typeface="Times New Roman" panose="02020603050405020304" pitchFamily="18" charset="0"/>
                  </a:rPr>
                  <a:t>long. </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Let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be the running time of an algorithm for multiplying n-bit numbers</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07000"/>
                  </a:lnSpc>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Assume that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M(n) = 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(using the school method for multiplication to achieve this).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log</a:t>
                </a:r>
                <a:r>
                  <a:rPr lang="en-US" sz="2200"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We can show that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running time of Fib3 is O(M(n)). </a:t>
                </a:r>
              </a:p>
              <a:p>
                <a:pPr marL="800100" lvl="1" indent="-342900">
                  <a:lnSpc>
                    <a:spcPct val="107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ssuming M(n) = </a:t>
                </a:r>
                <a14:m>
                  <m:oMath xmlns:m="http://schemas.openxmlformats.org/officeDocument/2006/math">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𝜃</m:t>
                    </m:r>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𝑛</m:t>
                        </m:r>
                      </m:e>
                      <m: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sup>
                    </m:sSup>
                    <m:r>
                      <a:rPr lang="en-US" sz="22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for some 1 ≤ a ≤ 2</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(Hint: The lengths of the numbers being multiplied get doubled with every squaring.)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conclusion, whether </a:t>
                </a:r>
                <a:r>
                  <a:rPr lang="en-US" sz="22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F</a:t>
                </a:r>
                <a:r>
                  <a:rPr lang="en-US" sz="2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ib3 is faster than Fib2 depends on whether we can multiply n-bit integers faster than </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2200" baseline="30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is not possible!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36609" y="1179903"/>
                <a:ext cx="8996855" cy="5146409"/>
              </a:xfrm>
              <a:prstGeom prst="rect">
                <a:avLst/>
              </a:prstGeom>
              <a:blipFill>
                <a:blip r:embed="rId2"/>
                <a:stretch>
                  <a:fillRect l="-881" t="-829" r="-68" b="-1303"/>
                </a:stretch>
              </a:blipFill>
            </p:spPr>
            <p:txBody>
              <a:bodyPr/>
              <a:lstStyle/>
              <a:p>
                <a:r>
                  <a:rPr lang="en-US">
                    <a:noFill/>
                  </a:rPr>
                  <a:t> </a:t>
                </a:r>
              </a:p>
            </p:txBody>
          </p:sp>
        </mc:Fallback>
      </mc:AlternateContent>
      <p:pic>
        <p:nvPicPr>
          <p:cNvPr id="3" name="Picture 2" descr="Image result for smiley face images">
            <a:extLst>
              <a:ext uri="{FF2B5EF4-FFF2-40B4-BE49-F238E27FC236}">
                <a16:creationId xmlns:a16="http://schemas.microsoft.com/office/drawing/2014/main" id="{353B5C0D-3B17-4994-B482-DF5701EE00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38251">
            <a:off x="842838" y="2480807"/>
            <a:ext cx="489574" cy="38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41045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04172" y="1046915"/>
                <a:ext cx="8986345" cy="5468741"/>
              </a:xfrm>
              <a:prstGeom prst="rect">
                <a:avLst/>
              </a:prstGeom>
            </p:spPr>
            <p:txBody>
              <a:bodyPr wrap="square">
                <a:spAutoFit/>
              </a:bodyPr>
              <a:lstStyle/>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Finally, there is a formula for the Fibonacci numbers: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den>
                    </m:f>
                    <m:sSup>
                      <m:sSup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 </m:t>
                            </m:r>
                            <m:rad>
                              <m:radPr>
                                <m:degHide m:val="on"/>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400" i="1">
                                    <a:effectLst/>
                                    <a:latin typeface="Cambria Math" panose="02040503050406030204" pitchFamily="18" charset="0"/>
                                    <a:ea typeface="Calibri" panose="020F0502020204030204" pitchFamily="34" charset="0"/>
                                    <a:cs typeface="Times New Roman" panose="02020603050405020304" pitchFamily="18" charset="0"/>
                                  </a:rPr>
                                  <m:t>5</m:t>
                                </m:r>
                              </m:e>
                            </m:rad>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400" i="1">
                            <a:effectLst/>
                            <a:latin typeface="Cambria Math" panose="02040503050406030204" pitchFamily="18" charset="0"/>
                            <a:ea typeface="Calibri" panose="020F0502020204030204" pitchFamily="34" charset="0"/>
                            <a:cs typeface="Times New Roman" panose="02020603050405020304" pitchFamily="18" charset="0"/>
                          </a:rPr>
                          <m:t> )</m:t>
                        </m:r>
                      </m:e>
                      <m:sup>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 it would appear that we only need to raise a couple of numbers to the nth power in order to compute </a:t>
                </a:r>
                <a14:m>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problem is that these numbers are irrational, and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computing them to sufficient accuracy is nontrivial. </a:t>
                </a:r>
              </a:p>
              <a:p>
                <a:pPr>
                  <a:lnSpc>
                    <a:spcPct val="107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fact, the matrix method Fib3 can be seen as a roundabout way of raising these irrational numbers to the n</a:t>
                </a:r>
                <a:r>
                  <a:rPr lang="en-US" sz="24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power. </a:t>
                </a:r>
              </a:p>
              <a:p>
                <a:pPr marL="800100" lvl="1" indent="-342900">
                  <a:lnSpc>
                    <a:spcPct val="107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If you know linear algebra, you should see why. (Hint: What are the eigenvalues of the matrix 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904172" y="1046915"/>
                <a:ext cx="8986345" cy="5468741"/>
              </a:xfrm>
              <a:prstGeom prst="rect">
                <a:avLst/>
              </a:prstGeom>
              <a:blipFill>
                <a:blip r:embed="rId2"/>
                <a:stretch>
                  <a:fillRect l="-1017" r="-1898" b="-1561"/>
                </a:stretch>
              </a:blipFill>
            </p:spPr>
            <p:txBody>
              <a:bodyPr/>
              <a:lstStyle/>
              <a:p>
                <a:r>
                  <a:rPr lang="en-US">
                    <a:noFill/>
                  </a:rPr>
                  <a:t> </a:t>
                </a:r>
              </a:p>
            </p:txBody>
          </p:sp>
        </mc:Fallback>
      </mc:AlternateContent>
      <p:sp>
        <p:nvSpPr>
          <p:cNvPr id="3" name="Thought Bubble: Cloud 3">
            <a:extLst>
              <a:ext uri="{FF2B5EF4-FFF2-40B4-BE49-F238E27FC236}">
                <a16:creationId xmlns:a16="http://schemas.microsoft.com/office/drawing/2014/main" id="{FC8003E5-FA02-4DC9-B77D-1F085D9F5B5F}"/>
              </a:ext>
            </a:extLst>
          </p:cNvPr>
          <p:cNvSpPr/>
          <p:nvPr/>
        </p:nvSpPr>
        <p:spPr>
          <a:xfrm>
            <a:off x="532737" y="3175356"/>
            <a:ext cx="500933" cy="347072"/>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mage result for smiley face images">
            <a:extLst>
              <a:ext uri="{FF2B5EF4-FFF2-40B4-BE49-F238E27FC236}">
                <a16:creationId xmlns:a16="http://schemas.microsoft.com/office/drawing/2014/main" id="{B108A696-C900-4015-8338-8B32C12FBDE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28714">
            <a:off x="462690" y="3155223"/>
            <a:ext cx="601270" cy="37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83608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8083" y="1225299"/>
            <a:ext cx="8975834" cy="5170646"/>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Remark:</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Fibonacci numbers were introduced by Leonardo Fibonacci in 1202 as a solution to a problem about the size of a rabbit population.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Many more examples of Fibonacci-like numbers have since been discovered in the natural world, and they have even been used in predicting the prices of stocks and commodities.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worst-case inputs for Euclid’s algorithm happen to be consecutive elements of the Fibonacci sequence.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Euclid’s Algorithm is based on applying repeated the equality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(n, m mod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is a typical example of the variable-size-decrease of decrease-and-conquer.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121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594" y="977129"/>
            <a:ext cx="2984863" cy="915034"/>
          </a:xfrm>
        </p:spPr>
        <p:txBody>
          <a:bodyPr>
            <a:normAutofit/>
          </a:bodyPr>
          <a:lstStyle/>
          <a:p>
            <a:r>
              <a:rPr lang="en-US" sz="3200" dirty="0">
                <a:latin typeface="+mn-lt"/>
              </a:rPr>
              <a:t>NP problems</a:t>
            </a:r>
          </a:p>
        </p:txBody>
      </p:sp>
      <p:sp>
        <p:nvSpPr>
          <p:cNvPr id="3" name="Content Placeholder 2"/>
          <p:cNvSpPr>
            <a:spLocks noGrp="1"/>
          </p:cNvSpPr>
          <p:nvPr>
            <p:ph idx="1"/>
          </p:nvPr>
        </p:nvSpPr>
        <p:spPr>
          <a:xfrm>
            <a:off x="1543594" y="2269762"/>
            <a:ext cx="9420498" cy="3373392"/>
          </a:xfrm>
        </p:spPr>
        <p:txBody>
          <a:bodyPr>
            <a:normAutofit/>
          </a:bodyPr>
          <a:lstStyle/>
          <a:p>
            <a:pPr>
              <a:spcAft>
                <a:spcPts val="1200"/>
              </a:spcAft>
            </a:pPr>
            <a:r>
              <a:rPr lang="en-US" sz="2400" dirty="0">
                <a:latin typeface="Times New Roman" panose="02020603050405020304" pitchFamily="18" charset="0"/>
                <a:cs typeface="Times New Roman" panose="02020603050405020304" pitchFamily="18" charset="0"/>
              </a:rPr>
              <a:t>Graph theory has these fascinating(annoying?) pairs of problems</a:t>
            </a:r>
          </a:p>
          <a:p>
            <a:pPr lvl="1">
              <a:spcAft>
                <a:spcPts val="1200"/>
              </a:spcAft>
            </a:pPr>
            <a:r>
              <a:rPr lang="en-US" dirty="0">
                <a:latin typeface="Times New Roman" panose="02020603050405020304" pitchFamily="18" charset="0"/>
                <a:cs typeface="Times New Roman" panose="02020603050405020304" pitchFamily="18" charset="0"/>
              </a:rPr>
              <a:t>Shortest path algorithms?</a:t>
            </a:r>
          </a:p>
          <a:p>
            <a:pPr lvl="1">
              <a:spcAft>
                <a:spcPts val="1200"/>
              </a:spcAft>
            </a:pPr>
            <a:r>
              <a:rPr lang="en-US" dirty="0">
                <a:latin typeface="Times New Roman" panose="02020603050405020304" pitchFamily="18" charset="0"/>
                <a:cs typeface="Times New Roman" panose="02020603050405020304" pitchFamily="18" charset="0"/>
              </a:rPr>
              <a:t>Longest path is NP complete (will define </a:t>
            </a:r>
            <a:r>
              <a:rPr lang="en-US" dirty="0">
                <a:solidFill>
                  <a:srgbClr val="0000FF"/>
                </a:solidFill>
                <a:latin typeface="Times New Roman" panose="02020603050405020304" pitchFamily="18" charset="0"/>
                <a:cs typeface="Times New Roman" panose="02020603050405020304" pitchFamily="18" charset="0"/>
              </a:rPr>
              <a:t>NP complete </a:t>
            </a:r>
            <a:r>
              <a:rPr lang="en-US" dirty="0">
                <a:latin typeface="Times New Roman" panose="02020603050405020304" pitchFamily="18" charset="0"/>
                <a:cs typeface="Times New Roman" panose="02020603050405020304" pitchFamily="18" charset="0"/>
              </a:rPr>
              <a:t>later)</a:t>
            </a:r>
          </a:p>
          <a:p>
            <a:pPr lvl="1">
              <a:spcAft>
                <a:spcPts val="1200"/>
              </a:spcAft>
            </a:pPr>
            <a:r>
              <a:rPr lang="en-US" dirty="0">
                <a:latin typeface="Times New Roman" panose="02020603050405020304" pitchFamily="18" charset="0"/>
                <a:cs typeface="Times New Roman" panose="02020603050405020304" pitchFamily="18" charset="0"/>
              </a:rPr>
              <a:t>Eulerian tours (visit every vertex but cover every edge only once, even degree,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Solvable in polynomial time P!</a:t>
            </a:r>
          </a:p>
          <a:p>
            <a:pPr lvl="1">
              <a:spcAft>
                <a:spcPts val="1200"/>
              </a:spcAft>
            </a:pPr>
            <a:r>
              <a:rPr lang="en-US" dirty="0">
                <a:latin typeface="Times New Roman" panose="02020603050405020304" pitchFamily="18" charset="0"/>
                <a:cs typeface="Times New Roman" panose="02020603050405020304" pitchFamily="18" charset="0"/>
              </a:rPr>
              <a:t>Hamiltonian tours (visit every vertex, no vertices can be repeated). NP complete </a:t>
            </a:r>
          </a:p>
        </p:txBody>
      </p:sp>
    </p:spTree>
    <p:extLst>
      <p:ext uri="{BB962C8B-B14F-4D97-AF65-F5344CB8AC3E}">
        <p14:creationId xmlns:p14="http://schemas.microsoft.com/office/powerpoint/2010/main" val="297837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upload.wikimedia.org/wikipedia/commons/thumb/1/11/GLPK_solution_of_a_travelling_salesman_problem.svg/512px-GLPK_solution_of_a_travelling_salesman_proble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96" y="676774"/>
            <a:ext cx="4876800" cy="45434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03520" y="5510238"/>
            <a:ext cx="6096000" cy="1200329"/>
          </a:xfrm>
          <a:prstGeom prst="rect">
            <a:avLst/>
          </a:prstGeom>
        </p:spPr>
        <p:txBody>
          <a:bodyPr>
            <a:spAutoFit/>
          </a:bodyPr>
          <a:lstStyle/>
          <a:p>
            <a:r>
              <a:rPr lang="en-US" sz="2400" dirty="0">
                <a:solidFill>
                  <a:srgbClr val="222222"/>
                </a:solidFill>
                <a:latin typeface="Times New Roman" panose="02020603050405020304" pitchFamily="18" charset="0"/>
                <a:cs typeface="Times New Roman" panose="02020603050405020304" pitchFamily="18" charset="0"/>
              </a:rPr>
              <a:t>Solution of a travelling salesman problem: the black line shows the shortest possible loop that connects every dot</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792480" y="5510238"/>
            <a:ext cx="3978718" cy="461665"/>
          </a:xfrm>
          <a:prstGeom prst="rect">
            <a:avLst/>
          </a:prstGeom>
        </p:spPr>
        <p:txBody>
          <a:bodyPr wrap="none">
            <a:spAutoFit/>
          </a:bodyPr>
          <a:lstStyle/>
          <a:p>
            <a:r>
              <a:rPr lang="en-US" sz="2400" dirty="0">
                <a:solidFill>
                  <a:srgbClr val="000000"/>
                </a:solidFill>
                <a:latin typeface="Linux Libertine"/>
              </a:rPr>
              <a:t>Travelling salesman problem</a:t>
            </a:r>
            <a:endParaRPr lang="en-US" sz="2400" b="0" i="0" dirty="0">
              <a:solidFill>
                <a:srgbClr val="000000"/>
              </a:solidFill>
              <a:effectLst/>
              <a:latin typeface="Linux Libertine"/>
            </a:endParaRPr>
          </a:p>
        </p:txBody>
      </p:sp>
      <p:pic>
        <p:nvPicPr>
          <p:cNvPr id="6" name="Picture 2" descr="Image result for smiley face images">
            <a:extLst>
              <a:ext uri="{FF2B5EF4-FFF2-40B4-BE49-F238E27FC236}">
                <a16:creationId xmlns:a16="http://schemas.microsoft.com/office/drawing/2014/main" id="{CD107BA6-090E-4DAB-927F-0E7185AC72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2566" y="3675352"/>
            <a:ext cx="635696" cy="46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36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5958" y="395361"/>
            <a:ext cx="9817769" cy="680650"/>
          </a:xfrm>
          <a:prstGeom prst="rect">
            <a:avLst/>
          </a:prstGeom>
          <a:solidFill>
            <a:srgbClr val="FFFF00"/>
          </a:solidFill>
        </p:spPr>
        <p:txBody>
          <a:bodyPr wrap="square" rtlCol="0">
            <a:spAutoFit/>
          </a:bodyPr>
          <a:lstStyle/>
          <a:p>
            <a:endParaRPr lang="en-US" dirty="0"/>
          </a:p>
        </p:txBody>
      </p:sp>
      <p:sp>
        <p:nvSpPr>
          <p:cNvPr id="2" name="Title 1"/>
          <p:cNvSpPr>
            <a:spLocks noGrp="1"/>
          </p:cNvSpPr>
          <p:nvPr>
            <p:ph type="title"/>
          </p:nvPr>
        </p:nvSpPr>
        <p:spPr>
          <a:xfrm>
            <a:off x="985405" y="160336"/>
            <a:ext cx="8244840" cy="1325563"/>
          </a:xfrm>
        </p:spPr>
        <p:txBody>
          <a:bodyPr>
            <a:normAutofit/>
          </a:bodyPr>
          <a:lstStyle/>
          <a:p>
            <a:r>
              <a:rPr lang="en-US" sz="3200" dirty="0">
                <a:latin typeface="+mn-lt"/>
              </a:rPr>
              <a:t>What is the complexity of </a:t>
            </a:r>
            <a:r>
              <a:rPr lang="en-US" sz="3200" dirty="0" err="1">
                <a:latin typeface="+mn-lt"/>
              </a:rPr>
              <a:t>primality</a:t>
            </a:r>
            <a:r>
              <a:rPr lang="en-US" sz="3200" dirty="0">
                <a:latin typeface="+mn-lt"/>
              </a:rPr>
              <a:t> testing?</a:t>
            </a:r>
          </a:p>
        </p:txBody>
      </p:sp>
      <p:sp>
        <p:nvSpPr>
          <p:cNvPr id="3" name="Content Placeholder 2"/>
          <p:cNvSpPr>
            <a:spLocks noGrp="1"/>
          </p:cNvSpPr>
          <p:nvPr>
            <p:ph idx="1"/>
          </p:nvPr>
        </p:nvSpPr>
        <p:spPr>
          <a:xfrm>
            <a:off x="1227909" y="1398812"/>
            <a:ext cx="9779725" cy="5271187"/>
          </a:xfrm>
        </p:spPr>
        <p:txBody>
          <a:bodyPr>
            <a:noAutofit/>
          </a:bodyPr>
          <a:lstStyle/>
          <a:p>
            <a:pPr marL="0" indent="0">
              <a:buNone/>
            </a:pPr>
            <a:r>
              <a:rPr lang="en-US" sz="2000" dirty="0"/>
              <a:t>public static </a:t>
            </a:r>
            <a:r>
              <a:rPr lang="en-US" sz="2000" dirty="0" err="1"/>
              <a:t>boolean</a:t>
            </a:r>
            <a:r>
              <a:rPr lang="en-US" sz="2000" dirty="0"/>
              <a:t> </a:t>
            </a:r>
            <a:r>
              <a:rPr lang="en-US" sz="2000" dirty="0" err="1"/>
              <a:t>isPrime</a:t>
            </a:r>
            <a:r>
              <a:rPr lang="en-US" sz="2000" dirty="0"/>
              <a:t>(</a:t>
            </a:r>
            <a:r>
              <a:rPr lang="en-US" sz="2000" dirty="0" err="1"/>
              <a:t>int</a:t>
            </a:r>
            <a:r>
              <a:rPr lang="en-US" sz="2000" dirty="0"/>
              <a:t> n){</a:t>
            </a:r>
          </a:p>
          <a:p>
            <a:pPr marL="0" indent="0">
              <a:buNone/>
            </a:pPr>
            <a:r>
              <a:rPr lang="en-US" sz="2000" dirty="0"/>
              <a:t>    </a:t>
            </a:r>
            <a:r>
              <a:rPr lang="en-US" sz="2000" dirty="0" err="1"/>
              <a:t>boolean</a:t>
            </a:r>
            <a:r>
              <a:rPr lang="en-US" sz="2000" dirty="0"/>
              <a:t> answer = (n&gt;1)? true: false;</a:t>
            </a:r>
          </a:p>
          <a:p>
            <a:pPr marL="0" indent="0">
              <a:buNone/>
            </a:pPr>
            <a:endParaRPr lang="en-US" sz="1200" dirty="0"/>
          </a:p>
          <a:p>
            <a:pPr marL="0" indent="0">
              <a:buNone/>
            </a:pPr>
            <a:r>
              <a:rPr lang="en-US" sz="2000" dirty="0"/>
              <a:t>    for(int </a:t>
            </a:r>
            <a:r>
              <a:rPr lang="en-US" sz="2000" dirty="0" err="1"/>
              <a:t>i</a:t>
            </a:r>
            <a:r>
              <a:rPr lang="en-US" sz="2000" dirty="0"/>
              <a:t> = 2; </a:t>
            </a:r>
            <a:r>
              <a:rPr lang="en-US" sz="2000" dirty="0" err="1"/>
              <a:t>i</a:t>
            </a:r>
            <a:r>
              <a:rPr lang="en-US" sz="2000" dirty="0"/>
              <a:t>*</a:t>
            </a:r>
            <a:r>
              <a:rPr lang="en-US" sz="2000" dirty="0" err="1"/>
              <a:t>i</a:t>
            </a:r>
            <a:r>
              <a:rPr lang="en-US" sz="2000" dirty="0"/>
              <a:t> &lt;= n; ++</a:t>
            </a:r>
            <a:r>
              <a:rPr lang="en-US" sz="2000" dirty="0" err="1"/>
              <a:t>i</a:t>
            </a:r>
            <a:r>
              <a:rPr lang="en-US" sz="2000" dirty="0"/>
              <a:t>)</a:t>
            </a:r>
          </a:p>
          <a:p>
            <a:pPr marL="0" indent="0">
              <a:spcBef>
                <a:spcPts val="600"/>
              </a:spcBef>
              <a:buNone/>
            </a:pPr>
            <a:r>
              <a:rPr lang="en-US" sz="2000" dirty="0"/>
              <a:t>    {</a:t>
            </a:r>
          </a:p>
          <a:p>
            <a:pPr marL="0" indent="0">
              <a:spcBef>
                <a:spcPts val="600"/>
              </a:spcBef>
              <a:buNone/>
            </a:pPr>
            <a:r>
              <a:rPr lang="en-US" sz="2000" dirty="0"/>
              <a:t>        </a:t>
            </a:r>
            <a:r>
              <a:rPr lang="en-US" sz="2000" dirty="0" err="1"/>
              <a:t>System.out.printf</a:t>
            </a:r>
            <a:r>
              <a:rPr lang="en-US" sz="2000" dirty="0"/>
              <a:t>("%d\n", </a:t>
            </a:r>
            <a:r>
              <a:rPr lang="en-US" sz="2000" dirty="0" err="1"/>
              <a:t>i</a:t>
            </a:r>
            <a:r>
              <a:rPr lang="en-US" sz="2000" dirty="0"/>
              <a:t>);</a:t>
            </a:r>
          </a:p>
          <a:p>
            <a:pPr marL="0" indent="0">
              <a:spcBef>
                <a:spcPts val="600"/>
              </a:spcBef>
              <a:buNone/>
            </a:pPr>
            <a:r>
              <a:rPr lang="en-US" sz="2000" dirty="0"/>
              <a:t>        if(</a:t>
            </a:r>
            <a:r>
              <a:rPr lang="en-US" sz="2000" dirty="0" err="1"/>
              <a:t>n%i</a:t>
            </a:r>
            <a:r>
              <a:rPr lang="en-US" sz="2000" dirty="0"/>
              <a:t> == 0)</a:t>
            </a:r>
          </a:p>
          <a:p>
            <a:pPr marL="0" indent="0">
              <a:spcBef>
                <a:spcPts val="600"/>
              </a:spcBef>
              <a:buNone/>
            </a:pPr>
            <a:r>
              <a:rPr lang="en-US" sz="2000" dirty="0"/>
              <a:t>        {</a:t>
            </a:r>
          </a:p>
          <a:p>
            <a:pPr marL="0" indent="0">
              <a:spcBef>
                <a:spcPts val="600"/>
              </a:spcBef>
              <a:buNone/>
            </a:pPr>
            <a:r>
              <a:rPr lang="en-US" sz="2000" dirty="0"/>
              <a:t>            answer = false;</a:t>
            </a:r>
          </a:p>
          <a:p>
            <a:pPr marL="0" indent="0">
              <a:spcBef>
                <a:spcPts val="600"/>
              </a:spcBef>
              <a:buNone/>
            </a:pPr>
            <a:r>
              <a:rPr lang="en-US" sz="2000" dirty="0"/>
              <a:t>            break;</a:t>
            </a:r>
          </a:p>
          <a:p>
            <a:pPr marL="0" indent="0">
              <a:spcBef>
                <a:spcPts val="600"/>
              </a:spcBef>
              <a:buNone/>
            </a:pPr>
            <a:r>
              <a:rPr lang="en-US" sz="2000" dirty="0"/>
              <a:t>        }</a:t>
            </a:r>
          </a:p>
          <a:p>
            <a:pPr marL="0" indent="0">
              <a:spcBef>
                <a:spcPts val="600"/>
              </a:spcBef>
              <a:buNone/>
            </a:pPr>
            <a:r>
              <a:rPr lang="en-US" sz="2000" dirty="0"/>
              <a:t>    }</a:t>
            </a:r>
          </a:p>
          <a:p>
            <a:pPr marL="0" indent="0">
              <a:spcBef>
                <a:spcPts val="600"/>
              </a:spcBef>
              <a:buNone/>
            </a:pPr>
            <a:r>
              <a:rPr lang="en-US" sz="2000" dirty="0"/>
              <a:t>    return answer;      </a:t>
            </a:r>
          </a:p>
          <a:p>
            <a:pPr marL="0" indent="0">
              <a:spcBef>
                <a:spcPts val="600"/>
              </a:spcBef>
              <a:buNone/>
            </a:pPr>
            <a:r>
              <a:rPr lang="en-US" sz="2000" dirty="0"/>
              <a:t>}</a:t>
            </a:r>
          </a:p>
        </p:txBody>
      </p:sp>
      <mc:AlternateContent xmlns:mc="http://schemas.openxmlformats.org/markup-compatibility/2006" xmlns:a14="http://schemas.microsoft.com/office/drawing/2010/main">
        <mc:Choice Requires="a14">
          <p:sp>
            <p:nvSpPr>
              <p:cNvPr id="4" name="TextBox 3"/>
              <p:cNvSpPr txBox="1"/>
              <p:nvPr/>
            </p:nvSpPr>
            <p:spPr>
              <a:xfrm>
                <a:off x="6391904" y="1196205"/>
                <a:ext cx="4858234" cy="538224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This loops until the square root of n.</a:t>
                </a:r>
              </a:p>
              <a:p>
                <a:r>
                  <a:rPr lang="en-US" sz="2200" dirty="0">
                    <a:latin typeface="Times New Roman" panose="02020603050405020304" pitchFamily="18" charset="0"/>
                    <a:cs typeface="Times New Roman" panose="02020603050405020304" pitchFamily="18" charset="0"/>
                  </a:rPr>
                  <a:t>So this should be O(</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oMath>
                </a14:m>
                <a:r>
                  <a:rPr lang="en-US" sz="2200" dirty="0">
                    <a:latin typeface="Times New Roman" panose="02020603050405020304" pitchFamily="18" charset="0"/>
                    <a:cs typeface="Times New Roman" panose="02020603050405020304" pitchFamily="18" charset="0"/>
                  </a:rPr>
                  <a:t> ), which is not a polynomial time, but is exponential time.</a:t>
                </a:r>
              </a:p>
              <a:p>
                <a:r>
                  <a:rPr lang="en-US" sz="2200" dirty="0">
                    <a:latin typeface="Times New Roman" panose="02020603050405020304" pitchFamily="18" charset="0"/>
                    <a:cs typeface="Times New Roman" panose="02020603050405020304" pitchFamily="18" charset="0"/>
                  </a:rPr>
                  <a:t>What is the input size?</a:t>
                </a:r>
              </a:p>
              <a:p>
                <a:r>
                  <a:rPr lang="en-US" sz="2200" dirty="0">
                    <a:latin typeface="Times New Roman" panose="02020603050405020304" pitchFamily="18" charset="0"/>
                    <a:cs typeface="Times New Roman" panose="02020603050405020304" pitchFamily="18" charset="0"/>
                  </a:rPr>
                  <a:t>     How many bits does it take to  </a:t>
                </a:r>
              </a:p>
              <a:p>
                <a:r>
                  <a:rPr lang="en-US" sz="2200" dirty="0">
                    <a:latin typeface="Times New Roman" panose="02020603050405020304" pitchFamily="18" charset="0"/>
                    <a:cs typeface="Times New Roman" panose="02020603050405020304" pitchFamily="18" charset="0"/>
                  </a:rPr>
                  <a:t>     represent the number n?</a:t>
                </a:r>
              </a:p>
              <a:p>
                <a:r>
                  <a:rPr lang="en-US" sz="2200" dirty="0">
                    <a:latin typeface="Times New Roman" panose="02020603050405020304" pitchFamily="18" charset="0"/>
                    <a:cs typeface="Times New Roman" panose="02020603050405020304" pitchFamily="18" charset="0"/>
                  </a:rPr>
                  <a:t>	log(n) = k bits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What is </a:t>
                </a:r>
                <a14:m>
                  <m:oMath xmlns:m="http://schemas.openxmlformats.org/officeDocument/2006/math">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e>
                    </m:rad>
                    <m:r>
                      <a:rPr lang="en-US" sz="2200" b="0" i="1"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Since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n =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n *log</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2</a:t>
                </a:r>
              </a:p>
              <a:p>
                <a:r>
                  <a:rPr lang="en-US" sz="2200" i="1" dirty="0">
                    <a:latin typeface="Cambria Math" panose="02040503050406030204" pitchFamily="18" charset="0"/>
                    <a:cs typeface="Times New Roman" panose="02020603050405020304" pitchFamily="18" charset="0"/>
                  </a:rPr>
                  <a:t>                      =  </a:t>
                </a:r>
                <a14:m>
                  <m:oMath xmlns:m="http://schemas.openxmlformats.org/officeDocument/2006/math">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r>
                              <m:rPr>
                                <m:nor/>
                              </m:rPr>
                              <a:rPr lang="en-US" sz="2200" dirty="0">
                                <a:latin typeface="Times New Roman" panose="02020603050405020304" pitchFamily="18" charset="0"/>
                                <a:cs typeface="Times New Roman" panose="02020603050405020304" pitchFamily="18" charset="0"/>
                              </a:rPr>
                              <m:t>log</m:t>
                            </m:r>
                            <m:r>
                              <m:rPr>
                                <m:nor/>
                              </m:rPr>
                              <a:rPr lang="en-US" sz="2200" baseline="-25000" dirty="0">
                                <a:latin typeface="Times New Roman" panose="02020603050405020304" pitchFamily="18" charset="0"/>
                                <a:cs typeface="Times New Roman" panose="02020603050405020304" pitchFamily="18" charset="0"/>
                              </a:rPr>
                              <m:t>2</m:t>
                            </m:r>
                            <m:r>
                              <m:rPr>
                                <m:nor/>
                              </m:rPr>
                              <a:rPr lang="en-US" sz="2200" dirty="0">
                                <a:latin typeface="Times New Roman" panose="02020603050405020304" pitchFamily="18" charset="0"/>
                                <a:cs typeface="Times New Roman" panose="02020603050405020304" pitchFamily="18" charset="0"/>
                              </a:rPr>
                              <m:t> </m:t>
                            </m:r>
                            <m:r>
                              <m:rPr>
                                <m:nor/>
                              </m:rPr>
                              <a:rPr lang="en-US" sz="2200" dirty="0">
                                <a:latin typeface="Times New Roman" panose="02020603050405020304" pitchFamily="18" charset="0"/>
                                <a:cs typeface="Times New Roman" panose="02020603050405020304" pitchFamily="18" charset="0"/>
                              </a:rPr>
                              <m:t>n</m:t>
                            </m:r>
                          </m:sup>
                        </m:sSup>
                      </m:e>
                    </m:func>
                  </m:oMath>
                </a14:m>
                <a:endParaRPr lang="en-US" sz="2200" i="1" dirty="0">
                  <a:latin typeface="Cambria Math" panose="02040503050406030204" pitchFamily="18" charset="0"/>
                  <a:cs typeface="Times New Roman" panose="02020603050405020304" pitchFamily="18" charset="0"/>
                </a:endParaRPr>
              </a:p>
              <a:p>
                <a:r>
                  <a:rPr lang="en-US" sz="2200" i="1" dirty="0">
                    <a:latin typeface="Cambria Math" panose="020405030504060302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n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oMath>
                </a14:m>
                <a:endParaRPr lang="en-US" sz="2200" i="1" dirty="0">
                  <a:latin typeface="Cambria Math" panose="02040503050406030204" pitchFamily="18" charset="0"/>
                  <a:cs typeface="Times New Roman" panose="02020603050405020304" pitchFamily="18" charset="0"/>
                </a:endParaRPr>
              </a:p>
              <a:p>
                <a14:m>
                  <m:oMath xmlns:m="http://schemas.openxmlformats.org/officeDocument/2006/math">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i="1" smtClean="0">
                            <a:latin typeface="Cambria Math" panose="02040503050406030204" pitchFamily="18" charset="0"/>
                            <a:cs typeface="Times New Roman" panose="02020603050405020304" pitchFamily="18" charset="0"/>
                          </a:rPr>
                        </m:ctrlPr>
                      </m:radPr>
                      <m:deg/>
                      <m:e>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 </m:t>
                        </m:r>
                      </m:e>
                    </m:ra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𝑂</m:t>
                    </m:r>
                    <m:r>
                      <a:rPr lang="en-US" sz="2200" b="0" i="1" smtClean="0">
                        <a:latin typeface="Cambria Math" panose="02040503050406030204" pitchFamily="18" charset="0"/>
                        <a:cs typeface="Times New Roman" panose="02020603050405020304" pitchFamily="18" charset="0"/>
                      </a:rPr>
                      <m:t>(</m:t>
                    </m:r>
                    <m:rad>
                      <m:radPr>
                        <m:degHide m:val="on"/>
                        <m:ctrlPr>
                          <a:rPr lang="en-US" sz="2200" b="0" i="1" smtClean="0">
                            <a:latin typeface="Cambria Math" panose="02040503050406030204" pitchFamily="18" charset="0"/>
                            <a:cs typeface="Times New Roman" panose="02020603050405020304" pitchFamily="18" charset="0"/>
                          </a:rPr>
                        </m:ctrlPr>
                      </m:radPr>
                      <m:deg/>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log</m:t>
                                </m:r>
                              </m:fName>
                              <m:e>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𝑛</m:t>
                                    </m:r>
                                  </m:e>
                                </m:d>
                              </m:e>
                            </m:func>
                          </m:sup>
                        </m:sSup>
                      </m:e>
                    </m:rad>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 O((</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2</m:t>
                            </m:r>
                          </m:e>
                          <m:sup>
                            <m:func>
                              <m:funcPr>
                                <m:ctrlPr>
                                  <a:rPr lang="en-US" sz="2200" i="1" smtClean="0">
                                    <a:latin typeface="Cambria Math" panose="02040503050406030204" pitchFamily="18" charset="0"/>
                                    <a:cs typeface="Times New Roman" panose="02020603050405020304" pitchFamily="18" charset="0"/>
                                  </a:rPr>
                                </m:ctrlPr>
                              </m:funcPr>
                              <m:fName>
                                <m:sSub>
                                  <m:sSubPr>
                                    <m:ctrlPr>
                                      <a:rPr lang="en-US" sz="2200" i="1" smtClean="0">
                                        <a:latin typeface="Cambria Math" panose="02040503050406030204" pitchFamily="18" charset="0"/>
                                        <a:cs typeface="Times New Roman" panose="02020603050405020304" pitchFamily="18" charset="0"/>
                                      </a:rPr>
                                    </m:ctrlPr>
                                  </m:sSubPr>
                                  <m:e>
                                    <m:r>
                                      <m:rPr>
                                        <m:sty m:val="p"/>
                                      </m:rPr>
                                      <a:rPr lang="en-US" sz="2200" i="0" smtClean="0">
                                        <a:latin typeface="Cambria Math" panose="02040503050406030204" pitchFamily="18" charset="0"/>
                                        <a:cs typeface="Times New Roman" panose="02020603050405020304" pitchFamily="18" charset="0"/>
                                      </a:rPr>
                                      <m:t>log</m:t>
                                    </m:r>
                                  </m:e>
                                  <m:sub>
                                    <m:r>
                                      <a:rPr lang="en-US" sz="2200" b="0" i="1" smtClean="0">
                                        <a:latin typeface="Cambria Math" panose="02040503050406030204" pitchFamily="18" charset="0"/>
                                        <a:cs typeface="Times New Roman" panose="02020603050405020304" pitchFamily="18" charset="0"/>
                                      </a:rPr>
                                      <m:t>2</m:t>
                                    </m:r>
                                  </m:sub>
                                </m:sSub>
                              </m:fName>
                              <m:e>
                                <m:r>
                                  <a:rPr lang="en-US" sz="2200" b="0" i="1" smtClean="0">
                                    <a:latin typeface="Cambria Math" panose="02040503050406030204" pitchFamily="18" charset="0"/>
                                    <a:cs typeface="Times New Roman" panose="02020603050405020304" pitchFamily="18" charset="0"/>
                                  </a:rPr>
                                  <m:t>𝑛</m:t>
                                </m:r>
                              </m:e>
                            </m:func>
                          </m:sup>
                        </m:sSup>
                        <m:r>
                          <a:rPr lang="en-US" sz="2200" b="0" i="1" smtClean="0">
                            <a:latin typeface="Cambria Math" panose="02040503050406030204" pitchFamily="18" charset="0"/>
                            <a:cs typeface="Times New Roman" panose="02020603050405020304" pitchFamily="18" charset="0"/>
                          </a:rPr>
                          <m:t>)</m:t>
                        </m:r>
                      </m:e>
                      <m:sup>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den>
                        </m:f>
                      </m:sup>
                    </m:sSup>
                    <m:r>
                      <a:rPr lang="en-US" sz="2200" b="0" i="1" smtClean="0">
                        <a:latin typeface="Cambria Math" panose="02040503050406030204" pitchFamily="18" charset="0"/>
                        <a:cs typeface="Times New Roman" panose="02020603050405020304" pitchFamily="18" charset="0"/>
                      </a:rPr>
                      <m:t> </m:t>
                    </m:r>
                  </m:oMath>
                </a14:m>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Naïve primality testing is exponential</a:t>
                </a:r>
                <a:r>
                  <a:rPr lang="en-US" sz="2000" dirty="0">
                    <a:latin typeface="Times New Roman" panose="02020603050405020304" pitchFamily="18" charset="0"/>
                    <a:cs typeface="Times New Roman" panose="02020603050405020304" pitchFamily="18" charset="0"/>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6391904" y="1196205"/>
                <a:ext cx="4858234" cy="5382243"/>
              </a:xfrm>
              <a:prstGeom prst="rect">
                <a:avLst/>
              </a:prstGeom>
              <a:blipFill>
                <a:blip r:embed="rId2"/>
                <a:stretch>
                  <a:fillRect l="-1633" t="-793" b="-1472"/>
                </a:stretch>
              </a:blipFill>
            </p:spPr>
            <p:txBody>
              <a:bodyPr/>
              <a:lstStyle/>
              <a:p>
                <a:r>
                  <a:rPr lang="en-US">
                    <a:noFill/>
                  </a:rPr>
                  <a:t> </a:t>
                </a:r>
              </a:p>
            </p:txBody>
          </p:sp>
        </mc:Fallback>
      </mc:AlternateContent>
    </p:spTree>
    <p:extLst>
      <p:ext uri="{BB962C8B-B14F-4D97-AF65-F5344CB8AC3E}">
        <p14:creationId xmlns:p14="http://schemas.microsoft.com/office/powerpoint/2010/main" val="109812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7" y="1070521"/>
            <a:ext cx="6564086" cy="923744"/>
          </a:xfrm>
        </p:spPr>
        <p:txBody>
          <a:bodyPr>
            <a:normAutofit/>
          </a:bodyPr>
          <a:lstStyle/>
          <a:p>
            <a:r>
              <a:rPr lang="en-US" sz="3200" dirty="0">
                <a:latin typeface="+mn-lt"/>
              </a:rPr>
              <a:t>Why obsess about primes?</a:t>
            </a:r>
          </a:p>
        </p:txBody>
      </p:sp>
      <p:sp>
        <p:nvSpPr>
          <p:cNvPr id="3" name="Content Placeholder 2"/>
          <p:cNvSpPr>
            <a:spLocks noGrp="1"/>
          </p:cNvSpPr>
          <p:nvPr>
            <p:ph idx="1"/>
          </p:nvPr>
        </p:nvSpPr>
        <p:spPr>
          <a:xfrm>
            <a:off x="1663337" y="2730749"/>
            <a:ext cx="7698377" cy="2357528"/>
          </a:xfrm>
        </p:spPr>
        <p:txBody>
          <a:bodyPr>
            <a:normAutofit/>
          </a:bodyPr>
          <a:lstStyle/>
          <a:p>
            <a:pPr marL="461963" indent="-461963"/>
            <a:r>
              <a:rPr lang="en-US" sz="2400" dirty="0">
                <a:latin typeface="Times New Roman" panose="02020603050405020304" pitchFamily="18" charset="0"/>
                <a:cs typeface="Times New Roman" panose="02020603050405020304" pitchFamily="18" charset="0"/>
              </a:rPr>
              <a:t>Cryptography uses it heavily</a:t>
            </a:r>
          </a:p>
          <a:p>
            <a:pPr marL="461963" indent="-461963"/>
            <a:r>
              <a:rPr lang="en-US" sz="2400" dirty="0" err="1">
                <a:latin typeface="Times New Roman" panose="02020603050405020304" pitchFamily="18" charset="0"/>
                <a:cs typeface="Times New Roman" panose="02020603050405020304" pitchFamily="18" charset="0"/>
              </a:rPr>
              <a:t>Primality</a:t>
            </a:r>
            <a:r>
              <a:rPr lang="en-US" sz="2400" dirty="0">
                <a:latin typeface="Times New Roman" panose="02020603050405020304" pitchFamily="18" charset="0"/>
                <a:cs typeface="Times New Roman" panose="02020603050405020304" pitchFamily="18" charset="0"/>
              </a:rPr>
              <a:t> testing actually is in P</a:t>
            </a:r>
          </a:p>
          <a:p>
            <a:pPr marL="461963" indent="-461963"/>
            <a:r>
              <a:rPr lang="en-US" sz="2400" dirty="0">
                <a:latin typeface="Times New Roman" panose="02020603050405020304" pitchFamily="18" charset="0"/>
                <a:cs typeface="Times New Roman" panose="02020603050405020304" pitchFamily="18" charset="0"/>
              </a:rPr>
              <a:t>Proven in 2002 </a:t>
            </a:r>
          </a:p>
          <a:p>
            <a:pPr marL="914400" lvl="1" indent="-457200"/>
            <a:r>
              <a:rPr lang="en-US" dirty="0">
                <a:latin typeface="Times New Roman" panose="02020603050405020304" pitchFamily="18" charset="0"/>
                <a:cs typeface="Times New Roman" panose="02020603050405020304" pitchFamily="18" charset="0"/>
              </a:rPr>
              <a:t>Uses complicated number theory</a:t>
            </a:r>
          </a:p>
          <a:p>
            <a:pPr marL="914400" lvl="1" indent="-457200"/>
            <a:r>
              <a:rPr lang="en-US" dirty="0">
                <a:latin typeface="Times New Roman" panose="02020603050405020304" pitchFamily="18" charset="0"/>
                <a:cs typeface="Times New Roman" panose="02020603050405020304" pitchFamily="18" charset="0"/>
              </a:rPr>
              <a:t>Also known as primality test</a:t>
            </a:r>
          </a:p>
        </p:txBody>
      </p:sp>
    </p:spTree>
    <p:extLst>
      <p:ext uri="{BB962C8B-B14F-4D97-AF65-F5344CB8AC3E}">
        <p14:creationId xmlns:p14="http://schemas.microsoft.com/office/powerpoint/2010/main" val="2277027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469" y="1036003"/>
            <a:ext cx="4360817" cy="793116"/>
          </a:xfrm>
        </p:spPr>
        <p:txBody>
          <a:bodyPr>
            <a:normAutofit/>
          </a:bodyPr>
          <a:lstStyle/>
          <a:p>
            <a:r>
              <a:rPr lang="en-US" sz="3200" dirty="0">
                <a:latin typeface="+mn-lt"/>
              </a:rPr>
              <a:t>The complexity class NP</a:t>
            </a:r>
          </a:p>
        </p:txBody>
      </p:sp>
      <p:sp>
        <p:nvSpPr>
          <p:cNvPr id="3" name="Content Placeholder 2"/>
          <p:cNvSpPr>
            <a:spLocks noGrp="1"/>
          </p:cNvSpPr>
          <p:nvPr>
            <p:ph idx="1"/>
          </p:nvPr>
        </p:nvSpPr>
        <p:spPr>
          <a:xfrm>
            <a:off x="1451067" y="2150244"/>
            <a:ext cx="8854439" cy="3275195"/>
          </a:xfrm>
        </p:spPr>
        <p:txBody>
          <a:bodyPr>
            <a:normAutofit/>
          </a:bodyPr>
          <a:lstStyle/>
          <a:p>
            <a:pPr marL="457200" indent="-457200"/>
            <a:r>
              <a:rPr lang="en-US" sz="2400" dirty="0">
                <a:latin typeface="Times New Roman" panose="02020603050405020304" pitchFamily="18" charset="0"/>
                <a:cs typeface="Times New Roman" panose="02020603050405020304" pitchFamily="18" charset="0"/>
              </a:rPr>
              <a:t>NP is not the same as non-polynomial complexity/running time. NP does not stand for not polynomial.</a:t>
            </a:r>
          </a:p>
          <a:p>
            <a:pPr marL="457200" indent="-457200"/>
            <a:r>
              <a:rPr lang="en-US" sz="2400" dirty="0">
                <a:latin typeface="Times New Roman" panose="02020603050405020304" pitchFamily="18" charset="0"/>
                <a:cs typeface="Times New Roman" panose="02020603050405020304" pitchFamily="18" charset="0"/>
              </a:rPr>
              <a:t>NP stands for Non-Deterministic polynomial time</a:t>
            </a:r>
          </a:p>
          <a:p>
            <a:pPr marL="457200" indent="-457200"/>
            <a:r>
              <a:rPr lang="en-US" sz="2400" dirty="0">
                <a:latin typeface="Times New Roman" panose="02020603050405020304" pitchFamily="18" charset="0"/>
                <a:cs typeface="Times New Roman" panose="02020603050405020304" pitchFamily="18" charset="0"/>
              </a:rPr>
              <a:t>NP means verifiable in polynomial time</a:t>
            </a:r>
          </a:p>
          <a:p>
            <a:pPr marL="457200" indent="-457200"/>
            <a:r>
              <a:rPr lang="en-US" sz="2400" dirty="0">
                <a:latin typeface="Times New Roman" panose="02020603050405020304" pitchFamily="18" charset="0"/>
                <a:cs typeface="Times New Roman" panose="02020603050405020304" pitchFamily="18" charset="0"/>
              </a:rPr>
              <a:t>Verifiable?</a:t>
            </a:r>
          </a:p>
          <a:p>
            <a:pPr marL="914400" lvl="2" indent="-457200"/>
            <a:r>
              <a:rPr lang="en-US" sz="2400" dirty="0">
                <a:latin typeface="Times New Roman" panose="02020603050405020304" pitchFamily="18" charset="0"/>
                <a:cs typeface="Times New Roman" panose="02020603050405020304" pitchFamily="18" charset="0"/>
              </a:rPr>
              <a:t>If we are somehow given a ‘certificate’ of a solution we can verify the legitimacy in polynomial time</a:t>
            </a:r>
          </a:p>
        </p:txBody>
      </p:sp>
    </p:spTree>
    <p:extLst>
      <p:ext uri="{BB962C8B-B14F-4D97-AF65-F5344CB8AC3E}">
        <p14:creationId xmlns:p14="http://schemas.microsoft.com/office/powerpoint/2010/main" val="1668105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0C397F-1971-427C-8076-FA9EA014FF67}"/>
              </a:ext>
            </a:extLst>
          </p:cNvPr>
          <p:cNvSpPr/>
          <p:nvPr/>
        </p:nvSpPr>
        <p:spPr>
          <a:xfrm>
            <a:off x="2368731" y="2551837"/>
            <a:ext cx="7942218" cy="2677656"/>
          </a:xfrm>
          <a:prstGeom prst="rect">
            <a:avLst/>
          </a:prstGeom>
        </p:spPr>
        <p:txBody>
          <a:bodyPr wrap="square">
            <a:spAutoFit/>
          </a:bodyPr>
          <a:lstStyle/>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P = the set of problems that are solvable in polynomial time by a Deterministic Turing Machine. </a:t>
            </a:r>
          </a:p>
          <a:p>
            <a:pPr marL="461963" indent="-461963">
              <a:buFont typeface="Arial" panose="020B0604020202020204" pitchFamily="34" charset="0"/>
              <a:buChar char="•"/>
            </a:pPr>
            <a:endParaRPr lang="en-US" sz="2400" dirty="0">
              <a:solidFill>
                <a:srgbClr val="222222"/>
              </a:solidFill>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solidFill>
                  <a:srgbClr val="222222"/>
                </a:solidFill>
                <a:latin typeface="Times New Roman" panose="02020603050405020304" pitchFamily="18" charset="0"/>
                <a:cs typeface="Times New Roman" panose="02020603050405020304" pitchFamily="18" charset="0"/>
              </a:rPr>
              <a:t>NP = the set of decision problems(answer is either yes or no) that are solvable in nondeterministic polynomial time; i.e., can be solved in polynomial time by a Nondeterministic Turing Machine.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89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1BE8DB42-4160-45BF-8C43-748B4904D7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1666" y="710214"/>
            <a:ext cx="7187360" cy="4492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67DC484-116D-4F2C-B710-053AFA15334E}"/>
              </a:ext>
            </a:extLst>
          </p:cNvPr>
          <p:cNvSpPr/>
          <p:nvPr/>
        </p:nvSpPr>
        <p:spPr>
          <a:xfrm>
            <a:off x="2618913" y="5346551"/>
            <a:ext cx="7785716" cy="1200329"/>
          </a:xfrm>
          <a:prstGeom prst="rect">
            <a:avLst/>
          </a:prstGeom>
        </p:spPr>
        <p:txBody>
          <a:bodyPr wrap="square">
            <a:spAutoFit/>
          </a:bodyPr>
          <a:lstStyle/>
          <a:p>
            <a:r>
              <a:rPr lang="en-US" sz="2400" dirty="0">
                <a:solidFill>
                  <a:srgbClr val="222222"/>
                </a:solidFill>
                <a:latin typeface="Times New Roman" panose="02020603050405020304" pitchFamily="18" charset="0"/>
                <a:cs typeface="Times New Roman" panose="02020603050405020304" pitchFamily="18" charset="0"/>
              </a:rPr>
              <a:t>Euler diagram for P, NP, NP-complete, and NP-hard set of problems (excluding the empty language and its complement, which belong to P but are not NP-complete)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3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86F44-08C8-4CBB-80AA-F675CFDFDB00}"/>
              </a:ext>
            </a:extLst>
          </p:cNvPr>
          <p:cNvSpPr/>
          <p:nvPr/>
        </p:nvSpPr>
        <p:spPr>
          <a:xfrm>
            <a:off x="2996857" y="3136612"/>
            <a:ext cx="6355651" cy="1077218"/>
          </a:xfrm>
          <a:prstGeom prst="rect">
            <a:avLst/>
          </a:prstGeom>
        </p:spPr>
        <p:txBody>
          <a:bodyPr wrap="square">
            <a:spAutoFit/>
          </a:bodyPr>
          <a:lstStyle/>
          <a:p>
            <a:pPr algn="ctr"/>
            <a:r>
              <a:rPr lang="en-US" altLang="en-US" sz="3200" dirty="0">
                <a:cs typeface="Times New Roman" panose="02020603050405020304" pitchFamily="18" charset="0"/>
              </a:rPr>
              <a:t>Formal Proof of Program Correctness</a:t>
            </a:r>
          </a:p>
          <a:p>
            <a:pPr algn="ctr"/>
            <a:r>
              <a:rPr lang="en-US" altLang="en-US" sz="3200" dirty="0">
                <a:cs typeface="Times New Roman" panose="02020603050405020304" pitchFamily="18" charset="0"/>
              </a:rPr>
              <a:t>Using Axiomatic Semantics</a:t>
            </a:r>
          </a:p>
        </p:txBody>
      </p:sp>
    </p:spTree>
    <p:extLst>
      <p:ext uri="{BB962C8B-B14F-4D97-AF65-F5344CB8AC3E}">
        <p14:creationId xmlns:p14="http://schemas.microsoft.com/office/powerpoint/2010/main" val="404996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3207" y="1819422"/>
            <a:ext cx="7659758" cy="352397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Algorithms: Efficiency, Analysis and Order</a:t>
            </a:r>
          </a:p>
          <a:p>
            <a:pPr>
              <a:lnSpc>
                <a:spcPct val="107000"/>
              </a:lnSpc>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Developing efficient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Complexity analysis of algorithms </a:t>
            </a:r>
          </a:p>
          <a:p>
            <a:pPr marL="914400" lvl="1" indent="-457200">
              <a:lnSpc>
                <a:spcPct val="107000"/>
              </a:lnSpc>
              <a:spcAft>
                <a:spcPts val="8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2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Image result for smiley face images">
            <a:extLst>
              <a:ext uri="{FF2B5EF4-FFF2-40B4-BE49-F238E27FC236}">
                <a16:creationId xmlns:a16="http://schemas.microsoft.com/office/drawing/2014/main" id="{0761CDD3-3D29-4777-938B-A05D7718A7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67657">
            <a:off x="910069" y="2133600"/>
            <a:ext cx="574173" cy="41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83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6480" y="2316481"/>
            <a:ext cx="8125097" cy="2926489"/>
          </a:xfrm>
        </p:spPr>
        <p:txBody>
          <a:bodyPr>
            <a:normAutofit/>
          </a:bodyPr>
          <a:lstStyle/>
          <a:p>
            <a:r>
              <a:rPr lang="en-US" sz="4400" dirty="0">
                <a:latin typeface="+mn-lt"/>
              </a:rPr>
              <a:t>Section 02</a:t>
            </a:r>
            <a:br>
              <a:rPr lang="en-US" sz="4400" dirty="0">
                <a:latin typeface="+mn-lt"/>
              </a:rPr>
            </a:br>
            <a:br>
              <a:rPr lang="en-US" sz="2200" dirty="0">
                <a:latin typeface="+mn-lt"/>
              </a:rPr>
            </a:br>
            <a:r>
              <a:rPr lang="en-US" sz="3600" dirty="0">
                <a:latin typeface="+mn-lt"/>
              </a:rPr>
              <a:t>Fundamentals of </a:t>
            </a:r>
            <a:br>
              <a:rPr lang="en-US" sz="3600" dirty="0">
                <a:latin typeface="+mn-lt"/>
              </a:rPr>
            </a:br>
            <a:r>
              <a:rPr lang="en-US" sz="3600" dirty="0">
                <a:latin typeface="+mn-lt"/>
              </a:rPr>
              <a:t>the Analysis of Algorithm Efficiency</a:t>
            </a:r>
            <a:br>
              <a:rPr lang="en-US" sz="4400" dirty="0">
                <a:latin typeface="+mn-lt"/>
              </a:rPr>
            </a:br>
            <a:endParaRPr lang="en-US" sz="4400" dirty="0">
              <a:latin typeface="+mn-lt"/>
            </a:endParaRPr>
          </a:p>
        </p:txBody>
      </p:sp>
    </p:spTree>
    <p:extLst>
      <p:ext uri="{BB962C8B-B14F-4D97-AF65-F5344CB8AC3E}">
        <p14:creationId xmlns:p14="http://schemas.microsoft.com/office/powerpoint/2010/main" val="1477190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996BD-2380-40AF-9BF3-1628E6AB88C0}"/>
              </a:ext>
            </a:extLst>
          </p:cNvPr>
          <p:cNvSpPr txBox="1"/>
          <p:nvPr/>
        </p:nvSpPr>
        <p:spPr>
          <a:xfrm>
            <a:off x="1815169" y="894893"/>
            <a:ext cx="8375374" cy="1200329"/>
          </a:xfrm>
          <a:prstGeom prst="rect">
            <a:avLst/>
          </a:prstGeom>
          <a:noFill/>
        </p:spPr>
        <p:txBody>
          <a:bodyPr wrap="square" rtlCol="0">
            <a:spAutoFit/>
          </a:bodyPr>
          <a:lstStyle/>
          <a:p>
            <a:r>
              <a:rPr lang="en-US" sz="3600" dirty="0"/>
              <a:t>Body of Knowledge Coverage:</a:t>
            </a:r>
          </a:p>
          <a:p>
            <a:r>
              <a:rPr lang="en-US" sz="3600" dirty="0"/>
              <a:t>Basis Analysis (AL)</a:t>
            </a:r>
          </a:p>
        </p:txBody>
      </p:sp>
      <p:sp>
        <p:nvSpPr>
          <p:cNvPr id="3" name="Rectangle 2">
            <a:extLst>
              <a:ext uri="{FF2B5EF4-FFF2-40B4-BE49-F238E27FC236}">
                <a16:creationId xmlns:a16="http://schemas.microsoft.com/office/drawing/2014/main" id="{AF8A1958-E03F-4605-BCDC-3C13A4A1BE44}"/>
              </a:ext>
            </a:extLst>
          </p:cNvPr>
          <p:cNvSpPr/>
          <p:nvPr/>
        </p:nvSpPr>
        <p:spPr>
          <a:xfrm>
            <a:off x="1976090" y="2627717"/>
            <a:ext cx="8308734" cy="3046988"/>
          </a:xfrm>
          <a:prstGeom prst="rect">
            <a:avLst/>
          </a:prstGeom>
        </p:spPr>
        <p:txBody>
          <a:bodyPr wrap="square">
            <a:spAutoFit/>
          </a:bodyPr>
          <a:lstStyle/>
          <a:p>
            <a:pPr marL="461963" lvl="0"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Basis Analysis (AL)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Asymptotic Analysis, empirical measurement.</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Differences among best, average, and worst case behaviors of an algorithm.</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Complexity classes, such as constant, logarithmic linear, quadratic, and exponential.</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Recurrence Relations and their solutions.</a:t>
            </a:r>
          </a:p>
          <a:p>
            <a:pPr marL="9144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and space trade-offs in algorithms.</a:t>
            </a:r>
          </a:p>
        </p:txBody>
      </p:sp>
      <p:pic>
        <p:nvPicPr>
          <p:cNvPr id="4" name="Picture 2" descr="Image result for smiley face images">
            <a:extLst>
              <a:ext uri="{FF2B5EF4-FFF2-40B4-BE49-F238E27FC236}">
                <a16:creationId xmlns:a16="http://schemas.microsoft.com/office/drawing/2014/main" id="{0DF64361-18E7-41BB-AE98-57FDD0A001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095222"/>
            <a:ext cx="627018" cy="4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413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386F44-08C8-4CBB-80AA-F675CFDFDB00}"/>
              </a:ext>
            </a:extLst>
          </p:cNvPr>
          <p:cNvSpPr/>
          <p:nvPr/>
        </p:nvSpPr>
        <p:spPr>
          <a:xfrm>
            <a:off x="2996857" y="3136612"/>
            <a:ext cx="6355651" cy="1077218"/>
          </a:xfrm>
          <a:prstGeom prst="rect">
            <a:avLst/>
          </a:prstGeom>
        </p:spPr>
        <p:txBody>
          <a:bodyPr wrap="square">
            <a:spAutoFit/>
          </a:bodyPr>
          <a:lstStyle/>
          <a:p>
            <a:pPr algn="ctr"/>
            <a:r>
              <a:rPr lang="en-US" altLang="en-US" sz="3200" dirty="0">
                <a:cs typeface="Times New Roman" panose="02020603050405020304" pitchFamily="18" charset="0"/>
              </a:rPr>
              <a:t>Formal Proof of Program Correctness</a:t>
            </a:r>
          </a:p>
          <a:p>
            <a:pPr algn="ctr"/>
            <a:r>
              <a:rPr lang="en-US" altLang="en-US" sz="3200" dirty="0">
                <a:cs typeface="Times New Roman" panose="02020603050405020304" pitchFamily="18" charset="0"/>
              </a:rPr>
              <a:t>Using Axiomatic Semantics</a:t>
            </a:r>
          </a:p>
        </p:txBody>
      </p:sp>
    </p:spTree>
    <p:extLst>
      <p:ext uri="{BB962C8B-B14F-4D97-AF65-F5344CB8AC3E}">
        <p14:creationId xmlns:p14="http://schemas.microsoft.com/office/powerpoint/2010/main" val="4045689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4F2E00-AB08-4092-B356-C15EDE600B64}"/>
              </a:ext>
            </a:extLst>
          </p:cNvPr>
          <p:cNvSpPr/>
          <p:nvPr/>
        </p:nvSpPr>
        <p:spPr>
          <a:xfrm>
            <a:off x="2543907" y="2204746"/>
            <a:ext cx="7913077" cy="2583721"/>
          </a:xfrm>
          <a:prstGeom prst="rect">
            <a:avLst/>
          </a:prstGeom>
        </p:spPr>
        <p:txBody>
          <a:bodyPr wrap="square">
            <a:spAutoFit/>
          </a:bodyPr>
          <a:lstStyle/>
          <a:p>
            <a:pPr>
              <a:lnSpc>
                <a:spcPct val="107000"/>
              </a:lnSpc>
              <a:spcAft>
                <a:spcPts val="1200"/>
              </a:spcAft>
            </a:pPr>
            <a:r>
              <a:rPr lang="en-US" sz="2800" dirty="0">
                <a:ea typeface="Calibri" panose="020F0502020204030204" pitchFamily="34" charset="0"/>
                <a:cs typeface="Times New Roman" panose="02020603050405020304" pitchFamily="18" charset="0"/>
              </a:rPr>
              <a:t>What is a </a:t>
            </a:r>
            <a:r>
              <a:rPr lang="en-US" sz="2800" dirty="0">
                <a:solidFill>
                  <a:srgbClr val="0000FF"/>
                </a:solidFill>
                <a:ea typeface="Calibri" panose="020F0502020204030204" pitchFamily="34" charset="0"/>
                <a:cs typeface="Times New Roman" panose="02020603050405020304" pitchFamily="18" charset="0"/>
              </a:rPr>
              <a:t>problem</a:t>
            </a:r>
            <a:r>
              <a:rPr lang="en-US" sz="2800" dirty="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problem </a:t>
            </a:r>
            <a:r>
              <a:rPr lang="en-US" sz="2400" dirty="0">
                <a:latin typeface="Times New Roman" panose="02020603050405020304" pitchFamily="18" charset="0"/>
                <a:ea typeface="Calibri" panose="020F0502020204030204" pitchFamily="34" charset="0"/>
                <a:cs typeface="Times New Roman" panose="02020603050405020304" pitchFamily="18" charset="0"/>
              </a:rPr>
              <a:t>is a question to which we seek an answer.</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0.1.1:  An example of a 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answer is the numbers in sorted sequence.</a:t>
            </a:r>
          </a:p>
        </p:txBody>
      </p:sp>
      <p:sp>
        <p:nvSpPr>
          <p:cNvPr id="4" name="Thought Bubble: Cloud 3">
            <a:extLst>
              <a:ext uri="{FF2B5EF4-FFF2-40B4-BE49-F238E27FC236}">
                <a16:creationId xmlns:a16="http://schemas.microsoft.com/office/drawing/2014/main" id="{8875FE58-AA7B-4B7B-A4AC-8015F2159394}"/>
              </a:ext>
            </a:extLst>
          </p:cNvPr>
          <p:cNvSpPr/>
          <p:nvPr/>
        </p:nvSpPr>
        <p:spPr>
          <a:xfrm>
            <a:off x="835100" y="1261989"/>
            <a:ext cx="1708807" cy="63519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5" name="Picture 4" descr="Image result for smiley face images">
            <a:extLst>
              <a:ext uri="{FF2B5EF4-FFF2-40B4-BE49-F238E27FC236}">
                <a16:creationId xmlns:a16="http://schemas.microsoft.com/office/drawing/2014/main" id="{4CF08016-0022-4A2E-BDAD-696B1A3B4D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8962" y="1184366"/>
            <a:ext cx="755956" cy="54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029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F693C8-2FF9-4EB7-B2E3-19927C991C9F}"/>
              </a:ext>
            </a:extLst>
          </p:cNvPr>
          <p:cNvSpPr/>
          <p:nvPr/>
        </p:nvSpPr>
        <p:spPr>
          <a:xfrm>
            <a:off x="1770186" y="1265397"/>
            <a:ext cx="9120553" cy="4750147"/>
          </a:xfrm>
          <a:prstGeom prst="rect">
            <a:avLst/>
          </a:prstGeom>
        </p:spPr>
        <p:txBody>
          <a:bodyPr wrap="square">
            <a:spAutoFit/>
          </a:bodyPr>
          <a:lstStyle/>
          <a:p>
            <a:pPr>
              <a:lnSpc>
                <a:spcPct val="107000"/>
              </a:lnSpc>
              <a:spcAft>
                <a:spcPts val="12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What is </a:t>
            </a:r>
            <a:r>
              <a:rPr lang="en-US" sz="2800" dirty="0">
                <a:solidFill>
                  <a:srgbClr val="0000FF"/>
                </a:solidFill>
                <a:ea typeface="Calibri" panose="020F0502020204030204" pitchFamily="34" charset="0"/>
                <a:cs typeface="Times New Roman" panose="02020603050405020304" pitchFamily="18" charset="0"/>
              </a:rPr>
              <a:t>parameters</a:t>
            </a:r>
            <a:r>
              <a:rPr lang="en-US" sz="2800" dirty="0">
                <a:ea typeface="Calibri" panose="020F0502020204030204" pitchFamily="34" charset="0"/>
                <a:cs typeface="Times New Roman" panose="02020603050405020304" pitchFamily="18" charset="0"/>
              </a:rPr>
              <a:t>  to a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problem may contain variables that are not assigned specific values to the statement of the problem. These variables are called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parameters</a:t>
            </a:r>
            <a:r>
              <a:rPr lang="en-US" sz="2400" dirty="0">
                <a:latin typeface="Times New Roman" panose="02020603050405020304" pitchFamily="18" charset="0"/>
                <a:ea typeface="Calibri" panose="020F0502020204030204" pitchFamily="34" charset="0"/>
                <a:cs typeface="Times New Roman" panose="02020603050405020304" pitchFamily="18" charset="0"/>
              </a:rPr>
              <a:t> to the problem.</a:t>
            </a: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0.1.1:  An example of a 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answer is the numbers in sorted sequence.</a:t>
            </a:r>
          </a:p>
          <a:p>
            <a:pPr marL="517525" indent="-517525">
              <a:lnSpc>
                <a:spcPct val="107000"/>
              </a:lnSpc>
              <a:spcAft>
                <a:spcPts val="800"/>
              </a:spcAf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974725" lvl="1"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this example, there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parameters: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list) and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number of items in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Thought Bubble: Cloud 2">
            <a:extLst>
              <a:ext uri="{FF2B5EF4-FFF2-40B4-BE49-F238E27FC236}">
                <a16:creationId xmlns:a16="http://schemas.microsoft.com/office/drawing/2014/main" id="{7919F56F-B4C8-4B69-A4A5-04B6407D6C44}"/>
              </a:ext>
            </a:extLst>
          </p:cNvPr>
          <p:cNvSpPr/>
          <p:nvPr/>
        </p:nvSpPr>
        <p:spPr>
          <a:xfrm>
            <a:off x="272394" y="630200"/>
            <a:ext cx="1708807" cy="63519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4" name="Picture 3" descr="Image result for smiley face images">
            <a:extLst>
              <a:ext uri="{FF2B5EF4-FFF2-40B4-BE49-F238E27FC236}">
                <a16:creationId xmlns:a16="http://schemas.microsoft.com/office/drawing/2014/main" id="{80FDF47A-11E1-40CF-89E0-FEE1F18F38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2864" y="582585"/>
            <a:ext cx="648337" cy="47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40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4F4F81-9621-46A0-8AA2-F8ED149DED60}"/>
              </a:ext>
            </a:extLst>
          </p:cNvPr>
          <p:cNvSpPr/>
          <p:nvPr/>
        </p:nvSpPr>
        <p:spPr>
          <a:xfrm>
            <a:off x="1863969" y="1905282"/>
            <a:ext cx="8241323" cy="3734548"/>
          </a:xfrm>
          <a:prstGeom prst="rect">
            <a:avLst/>
          </a:prstGeom>
        </p:spPr>
        <p:txBody>
          <a:bodyPr wrap="square">
            <a:spAutoFit/>
          </a:bodyPr>
          <a:lstStyle/>
          <a:p>
            <a:pPr>
              <a:spcAft>
                <a:spcPts val="1800"/>
              </a:spcAft>
            </a:pPr>
            <a:r>
              <a:rPr lang="en-US" sz="2800" dirty="0">
                <a:ea typeface="Calibri" panose="020F0502020204030204" pitchFamily="34" charset="0"/>
                <a:cs typeface="Times New Roman" panose="02020603050405020304" pitchFamily="18" charset="0"/>
              </a:rPr>
              <a:t>What is an </a:t>
            </a:r>
            <a:r>
              <a:rPr lang="en-US" sz="2800" dirty="0">
                <a:solidFill>
                  <a:srgbClr val="0000FF"/>
                </a:solidFill>
                <a:ea typeface="Calibri" panose="020F0502020204030204" pitchFamily="34" charset="0"/>
                <a:cs typeface="Times New Roman" panose="02020603050405020304" pitchFamily="18" charset="0"/>
              </a:rPr>
              <a:t>instance </a:t>
            </a:r>
            <a:r>
              <a:rPr lang="en-US" sz="2800" dirty="0">
                <a:ea typeface="Calibri" panose="020F0502020204030204" pitchFamily="34" charset="0"/>
                <a:cs typeface="Times New Roman" panose="02020603050405020304" pitchFamily="18" charset="0"/>
              </a:rPr>
              <a:t>of the problem? What is a </a:t>
            </a:r>
            <a:r>
              <a:rPr lang="en-US" sz="2800" dirty="0">
                <a:solidFill>
                  <a:srgbClr val="0000FF"/>
                </a:solidFill>
                <a:ea typeface="Calibri" panose="020F0502020204030204" pitchFamily="34" charset="0"/>
                <a:cs typeface="Times New Roman" panose="02020603050405020304" pitchFamily="18" charset="0"/>
              </a:rPr>
              <a:t>solution</a:t>
            </a:r>
            <a:r>
              <a:rPr lang="en-US" sz="2800" dirty="0">
                <a:ea typeface="Calibri" panose="020F0502020204030204" pitchFamily="34" charset="0"/>
                <a:cs typeface="Times New Roman" panose="02020603050405020304" pitchFamily="18" charset="0"/>
              </a:rPr>
              <a:t> of an instance of the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problem containing parameters represents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class of problems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Each specific assignment of values to the parameters is called 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problem.</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solution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an instance of a problem is the answer to the question asked by the problem in that instance.</a:t>
            </a:r>
          </a:p>
        </p:txBody>
      </p:sp>
      <p:sp>
        <p:nvSpPr>
          <p:cNvPr id="3" name="Thought Bubble: Cloud 2">
            <a:extLst>
              <a:ext uri="{FF2B5EF4-FFF2-40B4-BE49-F238E27FC236}">
                <a16:creationId xmlns:a16="http://schemas.microsoft.com/office/drawing/2014/main" id="{B4FBDA0B-280F-4DE1-A93B-B79E3ED752EC}"/>
              </a:ext>
            </a:extLst>
          </p:cNvPr>
          <p:cNvSpPr/>
          <p:nvPr/>
        </p:nvSpPr>
        <p:spPr>
          <a:xfrm>
            <a:off x="694423" y="804789"/>
            <a:ext cx="1708807" cy="63519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4" name="Picture 3" descr="Image result for smiley face images">
            <a:extLst>
              <a:ext uri="{FF2B5EF4-FFF2-40B4-BE49-F238E27FC236}">
                <a16:creationId xmlns:a16="http://schemas.microsoft.com/office/drawing/2014/main" id="{87D5F7A5-DF71-4D98-888A-8DAE317302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35757">
            <a:off x="1776549" y="1022668"/>
            <a:ext cx="626681" cy="455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4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30C32B-D09F-4491-884B-F5E053CFBC11}"/>
              </a:ext>
            </a:extLst>
          </p:cNvPr>
          <p:cNvSpPr/>
          <p:nvPr/>
        </p:nvSpPr>
        <p:spPr>
          <a:xfrm>
            <a:off x="1812929" y="1979736"/>
            <a:ext cx="8804030" cy="3564630"/>
          </a:xfrm>
          <a:prstGeom prst="rect">
            <a:avLst/>
          </a:prstGeom>
        </p:spPr>
        <p:txBody>
          <a:bodyPr wrap="square">
            <a:spAutoFit/>
          </a:bodyPr>
          <a:lstStyle/>
          <a:p>
            <a:pPr>
              <a:lnSpc>
                <a:spcPct val="107000"/>
              </a:lnSpc>
              <a:spcAft>
                <a:spcPts val="1200"/>
              </a:spcAft>
            </a:pPr>
            <a:r>
              <a:rPr lang="en-US" sz="2800" dirty="0">
                <a:ea typeface="Calibri" panose="020F0502020204030204" pitchFamily="34" charset="0"/>
                <a:cs typeface="Times New Roman" panose="02020603050405020304" pitchFamily="18" charset="0"/>
              </a:rPr>
              <a:t>What is an </a:t>
            </a:r>
            <a:r>
              <a:rPr lang="en-US" sz="2800" dirty="0">
                <a:solidFill>
                  <a:srgbClr val="0000FF"/>
                </a:solidFill>
                <a:ea typeface="Calibri" panose="020F0502020204030204" pitchFamily="34" charset="0"/>
                <a:cs typeface="Times New Roman" panose="02020603050405020304" pitchFamily="18" charset="0"/>
              </a:rPr>
              <a:t>instance</a:t>
            </a:r>
            <a:r>
              <a:rPr lang="en-US" sz="2800" dirty="0">
                <a:ea typeface="Calibri" panose="020F0502020204030204" pitchFamily="34" charset="0"/>
                <a:cs typeface="Times New Roman" panose="02020603050405020304" pitchFamily="18" charset="0"/>
              </a:rPr>
              <a:t> and its </a:t>
            </a:r>
            <a:r>
              <a:rPr lang="en-US" sz="2800" dirty="0">
                <a:solidFill>
                  <a:srgbClr val="0000FF"/>
                </a:solidFill>
                <a:ea typeface="Calibri" panose="020F0502020204030204" pitchFamily="34" charset="0"/>
                <a:cs typeface="Times New Roman" panose="02020603050405020304" pitchFamily="18" charset="0"/>
              </a:rPr>
              <a:t>solution</a:t>
            </a:r>
            <a:r>
              <a:rPr lang="en-US" sz="2800" dirty="0">
                <a:ea typeface="Calibri" panose="020F0502020204030204" pitchFamily="34" charset="0"/>
                <a:cs typeface="Times New Roman" panose="02020603050405020304" pitchFamily="18" charset="0"/>
              </a:rPr>
              <a:t> of the </a:t>
            </a:r>
            <a:r>
              <a:rPr lang="en-US" sz="2800" dirty="0">
                <a:solidFill>
                  <a:srgbClr val="0000FF"/>
                </a:solidFill>
                <a:ea typeface="Calibri" panose="020F0502020204030204" pitchFamily="34" charset="0"/>
                <a:cs typeface="Times New Roman" panose="02020603050405020304" pitchFamily="18" charset="0"/>
              </a:rPr>
              <a:t>problem</a:t>
            </a:r>
            <a:r>
              <a:rPr lang="en-US" sz="2800" dirty="0">
                <a:ea typeface="Calibri" panose="020F0502020204030204" pitchFamily="34" charset="0"/>
                <a:cs typeface="Times New Roman" panose="02020603050405020304" pitchFamily="18" charset="0"/>
              </a:rPr>
              <a:t>?</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0.1.1:  An example of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problem</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Sort a list </a:t>
            </a: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numbers in nondecreasing order.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answer is the numbers in sorted sequence.</a:t>
            </a:r>
          </a:p>
          <a:p>
            <a:pPr marL="517525" indent="-517525">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0.1.3:  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instance</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problem in Example 0.1.1 is</a:t>
            </a:r>
          </a:p>
          <a:p>
            <a:pPr lvl="2">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latin typeface="Times New Roman" panose="02020603050405020304" pitchFamily="18" charset="0"/>
                <a:ea typeface="Calibri" panose="020F0502020204030204" pitchFamily="34" charset="0"/>
                <a:cs typeface="Times New Roman" panose="02020603050405020304" pitchFamily="18" charset="0"/>
              </a:rPr>
              <a:t> = [10, 7, 11, 5, 13, 8]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 6.</a:t>
            </a:r>
          </a:p>
          <a:p>
            <a:pPr lvl="2">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solution</a:t>
            </a:r>
            <a:r>
              <a:rPr lang="en-US" sz="2400" dirty="0">
                <a:latin typeface="Times New Roman" panose="02020603050405020304" pitchFamily="18" charset="0"/>
                <a:ea typeface="Calibri" panose="020F0502020204030204" pitchFamily="34" charset="0"/>
                <a:cs typeface="Times New Roman" panose="02020603050405020304" pitchFamily="18" charset="0"/>
              </a:rPr>
              <a:t> to the instance is [5, 7, 8, 10, 11, 13].</a:t>
            </a:r>
          </a:p>
        </p:txBody>
      </p:sp>
      <p:sp>
        <p:nvSpPr>
          <p:cNvPr id="3" name="Thought Bubble: Cloud 2">
            <a:extLst>
              <a:ext uri="{FF2B5EF4-FFF2-40B4-BE49-F238E27FC236}">
                <a16:creationId xmlns:a16="http://schemas.microsoft.com/office/drawing/2014/main" id="{B0981400-06D1-4B8C-8490-545033C41AAB}"/>
              </a:ext>
            </a:extLst>
          </p:cNvPr>
          <p:cNvSpPr/>
          <p:nvPr/>
        </p:nvSpPr>
        <p:spPr>
          <a:xfrm>
            <a:off x="657873" y="746174"/>
            <a:ext cx="1708807" cy="635197"/>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4" name="Picture 3" descr="Image result for smiley face images">
            <a:extLst>
              <a:ext uri="{FF2B5EF4-FFF2-40B4-BE49-F238E27FC236}">
                <a16:creationId xmlns:a16="http://schemas.microsoft.com/office/drawing/2014/main" id="{DD2ECA56-7C12-4518-8FDC-A86BA3AE95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2929" y="809987"/>
            <a:ext cx="698905" cy="507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26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592" y="2269141"/>
            <a:ext cx="8115425" cy="2751715"/>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problem? - is a question to which we seek an answer. </a:t>
            </a: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Produce a computer program that can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solve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all</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instances</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of a problem: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must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specify a step-by-step procedure </a:t>
            </a:r>
            <a:r>
              <a:rPr lang="en-US" sz="2400" dirty="0">
                <a:latin typeface="Times New Roman" panose="02020603050405020304" pitchFamily="18" charset="0"/>
                <a:ea typeface="Calibri" panose="020F0502020204030204" pitchFamily="34" charset="0"/>
                <a:cs typeface="Times New Roman" panose="02020603050405020304" pitchFamily="18" charset="0"/>
              </a:rPr>
              <a:t>(called an algorithm)</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for producing the solution for each instance.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We say that </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the algorithm solves the problem.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13E347E7-3391-4E6D-8529-DDD959A0A639}"/>
              </a:ext>
            </a:extLst>
          </p:cNvPr>
          <p:cNvSpPr/>
          <p:nvPr/>
        </p:nvSpPr>
        <p:spPr>
          <a:xfrm>
            <a:off x="1151624" y="213927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DD470E-ADDC-4F5D-B9B9-4B461CFFCA31}"/>
              </a:ext>
            </a:extLst>
          </p:cNvPr>
          <p:cNvSpPr/>
          <p:nvPr/>
        </p:nvSpPr>
        <p:spPr>
          <a:xfrm>
            <a:off x="2316954" y="5556908"/>
            <a:ext cx="5194884"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Q: What are all</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instances</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of a problem?</a:t>
            </a:r>
            <a:endParaRPr lang="en-US" sz="2400" dirty="0"/>
          </a:p>
        </p:txBody>
      </p:sp>
      <p:pic>
        <p:nvPicPr>
          <p:cNvPr id="6" name="Picture 5" descr="Image result for smiley face images">
            <a:extLst>
              <a:ext uri="{FF2B5EF4-FFF2-40B4-BE49-F238E27FC236}">
                <a16:creationId xmlns:a16="http://schemas.microsoft.com/office/drawing/2014/main" id="{AEA440A9-85D3-41AE-9134-5F073211BD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315851">
            <a:off x="998341" y="2055223"/>
            <a:ext cx="702498" cy="51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080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8820" y="1836237"/>
            <a:ext cx="8081381" cy="3641510"/>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Example: Here we list a list of problems to be solved.</a:t>
            </a:r>
          </a:p>
          <a:p>
            <a:pPr marL="457200" marR="0" lvl="0" indent="-457200">
              <a:lnSpc>
                <a:spcPct val="107000"/>
              </a:lnSpc>
              <a:spcBef>
                <a:spcPts val="0"/>
              </a:spcBef>
              <a:spcAft>
                <a:spcPts val="1200"/>
              </a:spcAft>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Sort a list A of n numbers in nondecreasing order.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1200"/>
              </a:spcAft>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whether the number x is in the list A of n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1200"/>
              </a:spcAft>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 all the numbers in an array A of n numbers.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1200"/>
              </a:spcAft>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the product of two n x n matrices. </a:t>
            </a:r>
          </a:p>
          <a:p>
            <a:pPr marL="457200" marR="0" lvl="0" indent="-457200">
              <a:lnSpc>
                <a:spcPct val="107000"/>
              </a:lnSpc>
              <a:spcBef>
                <a:spcPts val="0"/>
              </a:spcBef>
              <a:spcAft>
                <a:spcPts val="1200"/>
              </a:spcAft>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the nth term in the Fibonacci sequence.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F800720-F0D3-4303-83A5-B8EB3B0EA3EC}"/>
              </a:ext>
            </a:extLst>
          </p:cNvPr>
          <p:cNvSpPr/>
          <p:nvPr/>
        </p:nvSpPr>
        <p:spPr>
          <a:xfrm>
            <a:off x="6215081" y="5701287"/>
            <a:ext cx="394435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Q: What are all</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r>
              <a:rPr lang="en-US" b="1"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instances</a:t>
            </a:r>
            <a:r>
              <a:rPr lang="en-US"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of a problem?</a:t>
            </a:r>
            <a:endParaRPr lang="en-US" dirty="0"/>
          </a:p>
        </p:txBody>
      </p:sp>
    </p:spTree>
    <p:extLst>
      <p:ext uri="{BB962C8B-B14F-4D97-AF65-F5344CB8AC3E}">
        <p14:creationId xmlns:p14="http://schemas.microsoft.com/office/powerpoint/2010/main" val="407955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387" y="509226"/>
            <a:ext cx="9112727" cy="6245108"/>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Example: </a:t>
            </a:r>
            <a:r>
              <a:rPr lang="en-US" sz="2400" dirty="0">
                <a:latin typeface="Times New Roman" panose="02020603050405020304" pitchFamily="18" charset="0"/>
                <a:ea typeface="Calibri" panose="020F0502020204030204" pitchFamily="34" charset="0"/>
                <a:cs typeface="Times New Roman" panose="02020603050405020304" pitchFamily="18" charset="0"/>
              </a:rPr>
              <a:t>Here we list a list of problems to be solved.</a:t>
            </a:r>
          </a:p>
          <a:p>
            <a:pPr marL="457200" marR="0" lvl="0" indent="-457200">
              <a:spcBef>
                <a:spcPts val="0"/>
              </a:spcBef>
              <a:spcAft>
                <a:spcPts val="0"/>
              </a:spcAft>
              <a:buFont typeface="+mj-lt"/>
              <a:buAutoNum type="arabicPeriod"/>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Sort a list A of n numbers in nondecreasing order.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answer is the number in sorted sequence.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(Insertion Sort, Exchange Sort, Merge  Sort,…).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0"/>
              </a:spcAft>
              <a:buFont typeface="+mj-lt"/>
              <a:buAutoNum type="arabicPeriod"/>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whether the number x is in the list A of n numbers.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answer is yes if x is in A and no if it is not.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(Sequential Search, Binary Search,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0"/>
              </a:spcAft>
              <a:buFont typeface="+mj-lt"/>
              <a:buAutoNum type="arabicPeriod"/>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Add all the numbers in an array A of n numbers.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answer is the sum of the numbers in S.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(Add Array Numbers)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0"/>
              </a:spcAft>
              <a:buFont typeface="+mj-lt"/>
              <a:buAutoNum type="arabicPeriod"/>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the product of two n x n matrices.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answer is a two-dimensional array of numbers C, where its rows and columns indexed from 1 to n, containing the product of A and B. </a:t>
            </a:r>
          </a:p>
          <a:p>
            <a:pPr marL="914400" lvl="1" indent="-457200">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(Matrix Multiplication, Strassen’s Matrix Multiplication, …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spcBef>
                <a:spcPts val="0"/>
              </a:spcBef>
              <a:spcAft>
                <a:spcPts val="600"/>
              </a:spcAft>
              <a:buFont typeface="+mj-lt"/>
              <a:buAutoNum type="arabicPeriod"/>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Determine the nth term in the Fibonacci sequence.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The answer is the nth term of the Fibonacci sequence </a:t>
            </a:r>
          </a:p>
          <a:p>
            <a:pPr marL="914400" lvl="1" indent="-457200">
              <a:spcAft>
                <a:spcPts val="6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(fib1(n), fib2(n), …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00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6135" y="876052"/>
            <a:ext cx="9216485" cy="56278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L="457200" marR="0" lvl="0" indent="-457200">
              <a:lnSpc>
                <a:spcPct val="107000"/>
              </a:lnSpc>
              <a:spcBef>
                <a:spcPts val="0"/>
              </a:spcBef>
              <a:buFont typeface="+mj-lt"/>
              <a:buAutoNum type="arabicPeriod"/>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Developing efficient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2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efficiency remains always an important consideration, </a:t>
            </a:r>
            <a:r>
              <a:rPr lang="en-US" sz="2400" dirty="0">
                <a:latin typeface="Times New Roman" panose="02020603050405020304" pitchFamily="18" charset="0"/>
                <a:ea typeface="Calibri" panose="020F0502020204030204" pitchFamily="34" charset="0"/>
                <a:cs typeface="Times New Roman" panose="02020603050405020304" pitchFamily="18" charset="0"/>
              </a:rPr>
              <a:t>regardless of the development of fast computers and cheap memory.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marL="914400" marR="0" indent="-457200">
              <a:lnSpc>
                <a:spcPct val="107000"/>
              </a:lnSpc>
              <a:spcBef>
                <a:spcPts val="0"/>
              </a:spcBef>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finding a name in the phone book:</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modified binary search </a:t>
            </a:r>
            <a:r>
              <a:rPr lang="en-US" sz="2400" dirty="0">
                <a:latin typeface="Times New Roman" panose="02020603050405020304" pitchFamily="18" charset="0"/>
                <a:ea typeface="Calibri" panose="020F0502020204030204" pitchFamily="34" charset="0"/>
                <a:cs typeface="Times New Roman" panose="02020603050405020304" pitchFamily="18" charset="0"/>
              </a:rPr>
              <a:t>is faster than a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sequential search</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binary search is.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Generating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Fibonacci sequence by: </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recursive or iterative algorithms</a:t>
            </a:r>
            <a:r>
              <a:rPr lang="en-US" sz="2400" dirty="0">
                <a:latin typeface="Times New Roman" panose="02020603050405020304" pitchFamily="18" charset="0"/>
                <a:ea typeface="Calibri" panose="020F0502020204030204" pitchFamily="34" charset="0"/>
                <a:cs typeface="Times New Roman" panose="02020603050405020304" pitchFamily="18" charset="0"/>
              </a:rPr>
              <a:t>, based on its definition. </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Compare algorithms for the two approaches:</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1714500" lvl="2"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show how much faster the iterative way is?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BA8A985-D63E-48C6-ADAB-B1433B93C6E3}"/>
              </a:ext>
            </a:extLst>
          </p:cNvPr>
          <p:cNvSpPr/>
          <p:nvPr/>
        </p:nvSpPr>
        <p:spPr>
          <a:xfrm>
            <a:off x="486709" y="154889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AA690B72-AA3F-412A-B300-6A7BE1877B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713" y="1474430"/>
            <a:ext cx="791818" cy="57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2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12370" y="427274"/>
                <a:ext cx="10300362" cy="4065600"/>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Many ways to design </a:t>
                </a:r>
                <a:r>
                  <a:rPr lang="en-US" sz="2600" dirty="0" err="1">
                    <a:ea typeface="Calibri" panose="020F0502020204030204" pitchFamily="34" charset="0"/>
                    <a:cs typeface="Times New Roman" panose="02020603050405020304" pitchFamily="18" charset="0"/>
                  </a:rPr>
                  <a:t>SORTing</a:t>
                </a:r>
                <a:r>
                  <a:rPr lang="en-US" sz="2600" dirty="0">
                    <a:ea typeface="Calibri" panose="020F0502020204030204" pitchFamily="34" charset="0"/>
                    <a:cs typeface="Times New Roman" panose="02020603050405020304" pitchFamily="18" charset="0"/>
                  </a:rPr>
                  <a:t> algorithms.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Insertion Sort </a:t>
                </a:r>
              </a:p>
              <a:p>
                <a:pPr marL="342900" indent="-342900">
                  <a:lnSpc>
                    <a:spcPct val="107000"/>
                  </a:lnSpc>
                  <a:spcAft>
                    <a:spcPts val="800"/>
                  </a:spcAft>
                  <a:buFont typeface="Arial" panose="020B0604020202020204" pitchFamily="34" charset="0"/>
                  <a:buChar char="•"/>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Insertion sort uses an </a:t>
                </a:r>
                <a:r>
                  <a:rPr lang="en-US" sz="2400" i="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incremental approach</a:t>
                </a: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having sorted the subarray A[1 .. j-1], insert the element A[j] into its proper place, yielding the sorted subarray A[1 .. j].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Principle: </a:t>
                </a:r>
              </a:p>
              <a:p>
                <a:pPr marL="342900"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Key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A[j];  Then, A[j]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A[j-1]; A[j - 1]</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A[j - 2]; … through A[2]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A[1], if their contents are larger than the content of the Key. </a:t>
                </a:r>
              </a:p>
              <a:p>
                <a:pPr marL="342900"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move would be stop as A[j – k]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Key</a:t>
                </a:r>
                <a:r>
                  <a:rPr lang="en-US" sz="2400" dirty="0">
                    <a:latin typeface="Times New Roman" panose="02020603050405020304" pitchFamily="18" charset="0"/>
                    <a:ea typeface="Calibri" panose="020F0502020204030204" pitchFamily="34" charset="0"/>
                    <a:cs typeface="Times New Roman" panose="02020603050405020304" pitchFamily="18" charset="0"/>
                  </a:rPr>
                  <a:t>. Then, A[j - (k - 1)]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Key.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212370" y="427274"/>
                <a:ext cx="10300362" cy="4065600"/>
              </a:xfrm>
              <a:prstGeom prst="rect">
                <a:avLst/>
              </a:prstGeom>
              <a:blipFill>
                <a:blip r:embed="rId2"/>
                <a:stretch>
                  <a:fillRect l="-1065" t="-1049" r="-592" b="-2549"/>
                </a:stretch>
              </a:blipFill>
            </p:spPr>
            <p:txBody>
              <a:bodyPr/>
              <a:lstStyle/>
              <a:p>
                <a:r>
                  <a:rPr lang="en-US">
                    <a:noFill/>
                  </a:rPr>
                  <a:t> </a:t>
                </a:r>
              </a:p>
            </p:txBody>
          </p:sp>
        </mc:Fallback>
      </mc:AlternateContent>
      <p:sp>
        <p:nvSpPr>
          <p:cNvPr id="3" name="Rectangle 2"/>
          <p:cNvSpPr/>
          <p:nvPr/>
        </p:nvSpPr>
        <p:spPr>
          <a:xfrm>
            <a:off x="1212369" y="5161668"/>
            <a:ext cx="9537681" cy="934551"/>
          </a:xfrm>
          <a:prstGeom prst="rect">
            <a:avLst/>
          </a:prstGeom>
        </p:spPr>
        <p:txBody>
          <a:bodyPr wrap="square">
            <a:spAutoFit/>
          </a:bodyPr>
          <a:lstStyle/>
          <a:p>
            <a:pPr>
              <a:lnSpc>
                <a:spcPct val="107000"/>
              </a:lnSpc>
              <a:spcAft>
                <a:spcPts val="800"/>
              </a:spcAft>
            </a:pPr>
            <a:r>
              <a:rPr lang="en-US" sz="2400" b="1"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A[1]  ≤  A[2]  ≤ … ≤  A[j-k]  &lt;  A[j-k+1]  ≤  …  ≤  A[j-1]   |  A[j] … A[n]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dirty="0">
                <a:solidFill>
                  <a:srgbClr val="0033CC"/>
                </a:solidFill>
                <a:latin typeface="Times New Roman" panose="02020603050405020304" pitchFamily="18" charset="0"/>
                <a:ea typeface="Calibri" panose="020F0502020204030204" pitchFamily="34" charset="0"/>
                <a:cs typeface="Times New Roman" panose="02020603050405020304" pitchFamily="18" charset="0"/>
              </a:rPr>
              <a:t>smaller than or equal to A[j]                 				greater than  A[j]</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p:cNvCxnSpPr>
            <a:cxnSpLocks/>
          </p:cNvCxnSpPr>
          <p:nvPr/>
        </p:nvCxnSpPr>
        <p:spPr>
          <a:xfrm>
            <a:off x="5493693" y="5001059"/>
            <a:ext cx="361371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05416" y="5009268"/>
            <a:ext cx="0" cy="2209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9108825" y="5009268"/>
            <a:ext cx="0" cy="24636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hought Bubble: Cloud 7">
            <a:extLst>
              <a:ext uri="{FF2B5EF4-FFF2-40B4-BE49-F238E27FC236}">
                <a16:creationId xmlns:a16="http://schemas.microsoft.com/office/drawing/2014/main" id="{5DA07992-DF05-4DD6-B446-ACF3CB7E6D20}"/>
              </a:ext>
            </a:extLst>
          </p:cNvPr>
          <p:cNvSpPr/>
          <p:nvPr/>
        </p:nvSpPr>
        <p:spPr>
          <a:xfrm>
            <a:off x="9776679" y="4335052"/>
            <a:ext cx="832188" cy="411877"/>
          </a:xfrm>
          <a:prstGeom prst="cloudCallout">
            <a:avLst>
              <a:gd name="adj1" fmla="val 2302"/>
              <a:gd name="adj2" fmla="val 5250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Key</a:t>
            </a:r>
          </a:p>
        </p:txBody>
      </p:sp>
      <p:cxnSp>
        <p:nvCxnSpPr>
          <p:cNvPr id="10" name="Straight Arrow Connector 9">
            <a:extLst>
              <a:ext uri="{FF2B5EF4-FFF2-40B4-BE49-F238E27FC236}">
                <a16:creationId xmlns:a16="http://schemas.microsoft.com/office/drawing/2014/main" id="{8E939EA7-A9CE-4B18-8C05-8DE880EE6335}"/>
              </a:ext>
            </a:extLst>
          </p:cNvPr>
          <p:cNvCxnSpPr>
            <a:endCxn id="8" idx="1"/>
          </p:cNvCxnSpPr>
          <p:nvPr/>
        </p:nvCxnSpPr>
        <p:spPr>
          <a:xfrm flipV="1">
            <a:off x="9241242" y="4746490"/>
            <a:ext cx="951531" cy="415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2" descr="Image result for smiley face images">
            <a:extLst>
              <a:ext uri="{FF2B5EF4-FFF2-40B4-BE49-F238E27FC236}">
                <a16:creationId xmlns:a16="http://schemas.microsoft.com/office/drawing/2014/main" id="{41444680-0C8F-4AA0-9A51-E1C635401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5273">
            <a:off x="557319" y="1984353"/>
            <a:ext cx="655050" cy="475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423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2364" y="459541"/>
            <a:ext cx="2997937" cy="523220"/>
          </a:xfrm>
          <a:prstGeom prst="rect">
            <a:avLst/>
          </a:prstGeom>
        </p:spPr>
        <p:txBody>
          <a:bodyPr wrap="none">
            <a:spAutoFit/>
          </a:bodyPr>
          <a:lstStyle/>
          <a:p>
            <a:r>
              <a:rPr lang="en-US" sz="2800" dirty="0">
                <a:solidFill>
                  <a:srgbClr val="182848"/>
                </a:solidFill>
                <a:latin typeface="Times New Roman" panose="02020603050405020304" pitchFamily="18" charset="0"/>
              </a:rPr>
              <a:t>Permutations P(</a:t>
            </a:r>
            <a:r>
              <a:rPr lang="en-US" sz="2800" dirty="0" err="1">
                <a:solidFill>
                  <a:srgbClr val="182848"/>
                </a:solidFill>
                <a:latin typeface="Times New Roman" panose="02020603050405020304" pitchFamily="18" charset="0"/>
              </a:rPr>
              <a:t>n,r</a:t>
            </a:r>
            <a:r>
              <a:rPr lang="en-US" sz="2800" dirty="0">
                <a:solidFill>
                  <a:srgbClr val="182848"/>
                </a:solidFill>
                <a:latin typeface="Times New Roman" panose="02020603050405020304" pitchFamily="18" charset="0"/>
              </a:rPr>
              <a:t>)</a:t>
            </a:r>
          </a:p>
        </p:txBody>
      </p:sp>
      <p:sp>
        <p:nvSpPr>
          <p:cNvPr id="3" name="Rectangle 2"/>
          <p:cNvSpPr/>
          <p:nvPr/>
        </p:nvSpPr>
        <p:spPr>
          <a:xfrm>
            <a:off x="1406743" y="1197059"/>
            <a:ext cx="8627594" cy="1569660"/>
          </a:xfrm>
          <a:prstGeom prst="rect">
            <a:avLst/>
          </a:prstGeom>
        </p:spPr>
        <p:txBody>
          <a:bodyPr wrap="square">
            <a:spAutoFit/>
          </a:bodyPr>
          <a:lstStyle/>
          <a:p>
            <a:r>
              <a:rPr lang="en-US" sz="2400" dirty="0">
                <a:solidFill>
                  <a:srgbClr val="182848"/>
                </a:solidFill>
                <a:latin typeface="Times New Roman" panose="02020603050405020304" pitchFamily="18" charset="0"/>
                <a:cs typeface="Times New Roman" panose="02020603050405020304" pitchFamily="18" charset="0"/>
              </a:rPr>
              <a:t>What Is Permutation?</a:t>
            </a:r>
          </a:p>
          <a:p>
            <a:pPr marL="342900" indent="-342900">
              <a:buFont typeface="Arial" panose="020B0604020202020204" pitchFamily="34" charset="0"/>
              <a:buChar char="•"/>
            </a:pPr>
            <a:r>
              <a:rPr lang="en-US" sz="2400" dirty="0">
                <a:solidFill>
                  <a:srgbClr val="0A0A0A"/>
                </a:solidFill>
                <a:latin typeface="Times New Roman" panose="02020603050405020304" pitchFamily="18" charset="0"/>
                <a:cs typeface="Times New Roman" panose="02020603050405020304" pitchFamily="18" charset="0"/>
              </a:rPr>
              <a:t>A</a:t>
            </a:r>
            <a:r>
              <a:rPr lang="en-US" sz="2400" dirty="0">
                <a:solidFill>
                  <a:srgbClr val="0000FF"/>
                </a:solidFill>
                <a:latin typeface="Times New Roman" panose="02020603050405020304" pitchFamily="18" charset="0"/>
                <a:cs typeface="Times New Roman" panose="02020603050405020304" pitchFamily="18" charset="0"/>
              </a:rPr>
              <a:t> permutation</a:t>
            </a:r>
            <a:r>
              <a:rPr lang="en-US" sz="2400" dirty="0">
                <a:solidFill>
                  <a:srgbClr val="0A0A0A"/>
                </a:solidFill>
                <a:latin typeface="Times New Roman" panose="02020603050405020304" pitchFamily="18" charset="0"/>
                <a:cs typeface="Times New Roman" panose="02020603050405020304" pitchFamily="18" charset="0"/>
              </a:rPr>
              <a:t> is an arrangement, or listing, of objects in which the order is important. </a:t>
            </a:r>
          </a:p>
          <a:p>
            <a:pPr marL="342900" indent="-342900">
              <a:buFont typeface="Arial" panose="020B0604020202020204" pitchFamily="34" charset="0"/>
              <a:buChar char="•"/>
            </a:pPr>
            <a:r>
              <a:rPr lang="en-US" sz="2400" dirty="0">
                <a:solidFill>
                  <a:srgbClr val="0A0A0A"/>
                </a:solidFill>
                <a:latin typeface="Times New Roman" panose="02020603050405020304" pitchFamily="18" charset="0"/>
                <a:cs typeface="Times New Roman" panose="02020603050405020304" pitchFamily="18" charset="0"/>
              </a:rPr>
              <a:t>If the order does not matter then we can use combinations.   </a:t>
            </a:r>
            <a:endParaRPr lang="en-US" sz="2400" i="0" dirty="0">
              <a:solidFill>
                <a:srgbClr val="0A0A0A"/>
              </a:solidFill>
              <a:effectLst/>
              <a:latin typeface="Times New Roman" panose="02020603050405020304" pitchFamily="18" charset="0"/>
              <a:cs typeface="Times New Roman" panose="02020603050405020304" pitchFamily="18" charset="0"/>
            </a:endParaRPr>
          </a:p>
        </p:txBody>
      </p:sp>
      <p:pic>
        <p:nvPicPr>
          <p:cNvPr id="1026" name="Picture 2" descr="Permutations, Combin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66719"/>
            <a:ext cx="6095999" cy="3941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25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20283" y="315846"/>
            <a:ext cx="9027587"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00"/>
                </a:solidFill>
                <a:effectLst/>
                <a:latin typeface="Times New Roman" panose="02020603050405020304" pitchFamily="18" charset="0"/>
                <a:cs typeface="Times New Roman" panose="02020603050405020304" pitchFamily="18" charset="0"/>
              </a:rPr>
              <a:t>Example:</a:t>
            </a:r>
            <a:br>
              <a:rPr kumimoji="0" lang="en-US" altLang="en-US" sz="2000"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A zip code contains 5 digits. How many different zip codes can be made with the digits 0–9 if no digit is used more than once and the first digit is not 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6050B8"/>
                </a:solidFill>
                <a:effectLst/>
                <a:latin typeface="Times New Roman" panose="02020603050405020304" pitchFamily="18" charset="0"/>
                <a:cs typeface="Times New Roman" panose="02020603050405020304" pitchFamily="18" charset="0"/>
              </a:rPr>
              <a:t>Solution:</a:t>
            </a:r>
            <a:b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endPar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Using reasoning:</a:t>
            </a:r>
            <a:b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For the first position, there are 9 possible choices (since 0 is not allowed). After that number is chosen, there are 9 possible choices (since 0 is now allowed). Then, there are 8 possible choices, 7 possible choices and 6 possible choices.</a:t>
            </a:r>
            <a:b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9 × 9 × 8 × 7 × 6 = 27,216</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0099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Using the permutation formula:</a:t>
            </a:r>
            <a:b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We can’t include the first digit in the formula because 0 is not allowed.</a:t>
            </a:r>
            <a:b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For the first position, there are 9 possible choices (since 0 is not allowed). For the next 4 positions, we are selecting from 9 digits.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a:t>
            </a:r>
          </a:p>
        </p:txBody>
      </p:sp>
      <p:pic>
        <p:nvPicPr>
          <p:cNvPr id="2050" name="Picture 2" descr="https://www.onlinemathlearning.com/image-files/cliprob6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283" y="5439039"/>
            <a:ext cx="6957549" cy="821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713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rite a program to print all permutations of a given st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683" y="1798387"/>
            <a:ext cx="9054328" cy="36835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1367481" y="5667633"/>
                <a:ext cx="9646508" cy="1073884"/>
              </a:xfrm>
              <a:prstGeom prst="rect">
                <a:avLst/>
              </a:prstGeom>
              <a:noFill/>
            </p:spPr>
            <p:txBody>
              <a:bodyPr wrap="square" rtlCol="0">
                <a:spAutoFit/>
              </a:bodyPr>
              <a:lstStyle/>
              <a:p>
                <a:r>
                  <a:rPr lang="en-US" dirty="0"/>
                  <a:t>Permutations of ABC, 3 different objects:</a:t>
                </a:r>
              </a:p>
              <a:p>
                <a:r>
                  <a:rPr lang="en-US" dirty="0"/>
                  <a:t>3 * 2 * 1 = 6 ways = 3!</a:t>
                </a:r>
              </a:p>
              <a:p>
                <a:r>
                  <a:rPr lang="en-US" dirty="0"/>
                  <a:t>The number of permutations of n things taken r at a time is:    </a:t>
                </a:r>
                <a:r>
                  <a:rPr lang="en-US" baseline="-25000" dirty="0" err="1"/>
                  <a:t>n</a:t>
                </a:r>
                <a:r>
                  <a:rPr lang="en-US" dirty="0" err="1"/>
                  <a:t>P</a:t>
                </a:r>
                <a:r>
                  <a:rPr lang="en-US" baseline="-25000" dirty="0" err="1"/>
                  <a:t>r</a:t>
                </a:r>
                <a:r>
                  <a:rPr lang="en-US" dirty="0"/>
                  <a:t>    =  P(n, r)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𝑟</m:t>
                            </m:r>
                          </m:e>
                        </m:d>
                        <m:r>
                          <a:rPr lang="en-US" b="0" i="1" smtClean="0">
                            <a:latin typeface="Cambria Math" panose="02040503050406030204" pitchFamily="18" charset="0"/>
                          </a:rPr>
                          <m:t>!</m:t>
                        </m:r>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3!</m:t>
                        </m:r>
                      </m:num>
                      <m:den>
                        <m:d>
                          <m:dPr>
                            <m:ctrlPr>
                              <a:rPr lang="en-US" b="0" i="1" dirty="0" smtClean="0">
                                <a:latin typeface="Cambria Math" panose="02040503050406030204" pitchFamily="18" charset="0"/>
                              </a:rPr>
                            </m:ctrlPr>
                          </m:dPr>
                          <m:e>
                            <m:r>
                              <a:rPr lang="en-US" b="0" i="1" dirty="0" smtClean="0">
                                <a:latin typeface="Cambria Math" panose="02040503050406030204" pitchFamily="18" charset="0"/>
                              </a:rPr>
                              <m:t>3 −3</m:t>
                            </m:r>
                          </m:e>
                        </m:d>
                        <m:r>
                          <a:rPr lang="en-US" b="0" i="1" dirty="0" smtClean="0">
                            <a:latin typeface="Cambria Math" panose="02040503050406030204" pitchFamily="18" charset="0"/>
                          </a:rPr>
                          <m:t>!</m:t>
                        </m:r>
                      </m:den>
                    </m:f>
                  </m:oMath>
                </a14:m>
                <a:r>
                  <a:rPr lang="en-US" dirty="0"/>
                  <a:t> = 3!</a:t>
                </a:r>
              </a:p>
            </p:txBody>
          </p:sp>
        </mc:Choice>
        <mc:Fallback xmlns="">
          <p:sp>
            <p:nvSpPr>
              <p:cNvPr id="2" name="TextBox 1"/>
              <p:cNvSpPr txBox="1">
                <a:spLocks noRot="1" noChangeAspect="1" noMove="1" noResize="1" noEditPoints="1" noAdjustHandles="1" noChangeArrowheads="1" noChangeShapeType="1" noTextEdit="1"/>
              </p:cNvSpPr>
              <p:nvPr/>
            </p:nvSpPr>
            <p:spPr>
              <a:xfrm>
                <a:off x="1367481" y="5667633"/>
                <a:ext cx="9646508" cy="1073884"/>
              </a:xfrm>
              <a:prstGeom prst="rect">
                <a:avLst/>
              </a:prstGeom>
              <a:blipFill>
                <a:blip r:embed="rId3"/>
                <a:stretch>
                  <a:fillRect l="-505" t="-3409" b="-568"/>
                </a:stretch>
              </a:blipFill>
            </p:spPr>
            <p:txBody>
              <a:bodyPr/>
              <a:lstStyle/>
              <a:p>
                <a:r>
                  <a:rPr lang="en-US">
                    <a:noFill/>
                  </a:rPr>
                  <a:t> </a:t>
                </a:r>
              </a:p>
            </p:txBody>
          </p:sp>
        </mc:Fallback>
      </mc:AlternateContent>
    </p:spTree>
    <p:extLst>
      <p:ext uri="{BB962C8B-B14F-4D97-AF65-F5344CB8AC3E}">
        <p14:creationId xmlns:p14="http://schemas.microsoft.com/office/powerpoint/2010/main" val="1144202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769" y="509662"/>
            <a:ext cx="8879305" cy="3354765"/>
          </a:xfrm>
          <a:prstGeom prst="rect">
            <a:avLst/>
          </a:prstGeom>
        </p:spPr>
        <p:txBody>
          <a:bodyPr wrap="square">
            <a:spAutoFit/>
          </a:bodyPr>
          <a:lstStyle/>
          <a:p>
            <a:r>
              <a:rPr lang="en-US" sz="2000" b="1" dirty="0">
                <a:solidFill>
                  <a:srgbClr val="182848"/>
                </a:solidFill>
                <a:latin typeface="Times New Roman" panose="02020603050405020304" pitchFamily="18" charset="0"/>
                <a:cs typeface="Times New Roman" panose="02020603050405020304" pitchFamily="18" charset="0"/>
              </a:rPr>
              <a:t>What Is Combination In Math?</a:t>
            </a:r>
          </a:p>
          <a:p>
            <a:endParaRPr lang="en-US" sz="1200" b="1" dirty="0">
              <a:solidFill>
                <a:srgbClr val="182848"/>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A0A0A"/>
                </a:solidFill>
                <a:latin typeface="Times New Roman" panose="02020603050405020304" pitchFamily="18" charset="0"/>
                <a:cs typeface="Times New Roman" panose="02020603050405020304" pitchFamily="18" charset="0"/>
              </a:rPr>
              <a:t>An arrangement of objects in which the order is not important is called a </a:t>
            </a:r>
            <a:r>
              <a:rPr lang="en-US" sz="2000" dirty="0">
                <a:solidFill>
                  <a:srgbClr val="0000FF"/>
                </a:solidFill>
                <a:latin typeface="Times New Roman" panose="02020603050405020304" pitchFamily="18" charset="0"/>
                <a:cs typeface="Times New Roman" panose="02020603050405020304" pitchFamily="18" charset="0"/>
              </a:rPr>
              <a:t>combination.</a:t>
            </a:r>
            <a:r>
              <a:rPr lang="en-US" sz="2000" dirty="0">
                <a:solidFill>
                  <a:srgbClr val="0A0A0A"/>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0A0A0A"/>
                </a:solidFill>
                <a:latin typeface="Times New Roman" panose="02020603050405020304" pitchFamily="18" charset="0"/>
                <a:cs typeface="Times New Roman" panose="02020603050405020304" pitchFamily="18" charset="0"/>
              </a:rPr>
              <a:t>This is different from </a:t>
            </a:r>
            <a:r>
              <a:rPr lang="en-US" sz="2000" dirty="0">
                <a:solidFill>
                  <a:srgbClr val="0000FF"/>
                </a:solidFill>
                <a:latin typeface="Times New Roman" panose="02020603050405020304" pitchFamily="18" charset="0"/>
                <a:cs typeface="Times New Roman" panose="02020603050405020304" pitchFamily="18" charset="0"/>
              </a:rPr>
              <a:t>permutation</a:t>
            </a:r>
            <a:r>
              <a:rPr lang="en-US" sz="2000" dirty="0">
                <a:solidFill>
                  <a:srgbClr val="0A0A0A"/>
                </a:solidFill>
                <a:latin typeface="Times New Roman" panose="02020603050405020304" pitchFamily="18" charset="0"/>
                <a:cs typeface="Times New Roman" panose="02020603050405020304" pitchFamily="18" charset="0"/>
              </a:rPr>
              <a:t> where the order matters. </a:t>
            </a:r>
          </a:p>
          <a:p>
            <a:pPr marL="342900" indent="-342900">
              <a:buFont typeface="Arial" panose="020B0604020202020204" pitchFamily="34" charset="0"/>
              <a:buChar char="•"/>
            </a:pPr>
            <a:r>
              <a:rPr lang="en-US" sz="2000" dirty="0">
                <a:solidFill>
                  <a:srgbClr val="0A0A0A"/>
                </a:solidFill>
                <a:latin typeface="Times New Roman" panose="02020603050405020304" pitchFamily="18" charset="0"/>
                <a:cs typeface="Times New Roman" panose="02020603050405020304" pitchFamily="18" charset="0"/>
              </a:rPr>
              <a:t>For example, suppose arranging the letters A, B and C.  In a permutation, the arrangement ABC and ACB are different. But, in a combination, the arrangements ABC and ACB are the same because the order is not important.</a:t>
            </a:r>
          </a:p>
          <a:p>
            <a:endParaRPr lang="en-US" sz="2000" dirty="0">
              <a:solidFill>
                <a:srgbClr val="0A0A0A"/>
              </a:solidFill>
              <a:latin typeface="Times New Roman" panose="02020603050405020304" pitchFamily="18" charset="0"/>
              <a:cs typeface="Times New Roman" panose="02020603050405020304" pitchFamily="18" charset="0"/>
            </a:endParaRPr>
          </a:p>
          <a:p>
            <a:r>
              <a:rPr lang="en-US" sz="2000" b="1" dirty="0">
                <a:solidFill>
                  <a:srgbClr val="182848"/>
                </a:solidFill>
                <a:latin typeface="Times New Roman" panose="02020603050405020304" pitchFamily="18" charset="0"/>
                <a:cs typeface="Times New Roman" panose="02020603050405020304" pitchFamily="18" charset="0"/>
              </a:rPr>
              <a:t>What Is The Combination Formula?</a:t>
            </a:r>
          </a:p>
          <a:p>
            <a:pPr marL="342900" indent="-342900">
              <a:buFont typeface="Arial" panose="020B0604020202020204" pitchFamily="34" charset="0"/>
              <a:buChar char="•"/>
            </a:pPr>
            <a:r>
              <a:rPr lang="en-US" sz="2000" dirty="0">
                <a:solidFill>
                  <a:srgbClr val="0A0A0A"/>
                </a:solidFill>
                <a:latin typeface="Times New Roman" panose="02020603050405020304" pitchFamily="18" charset="0"/>
                <a:cs typeface="Times New Roman" panose="02020603050405020304" pitchFamily="18" charset="0"/>
              </a:rPr>
              <a:t>The number of combinations of </a:t>
            </a:r>
            <a:r>
              <a:rPr lang="en-US" sz="2000" i="1" dirty="0">
                <a:solidFill>
                  <a:srgbClr val="0A0A0A"/>
                </a:solidFill>
                <a:latin typeface="Times New Roman" panose="02020603050405020304" pitchFamily="18" charset="0"/>
                <a:cs typeface="Times New Roman" panose="02020603050405020304" pitchFamily="18" charset="0"/>
              </a:rPr>
              <a:t>n</a:t>
            </a:r>
            <a:r>
              <a:rPr lang="en-US" sz="2000" dirty="0">
                <a:solidFill>
                  <a:srgbClr val="0A0A0A"/>
                </a:solidFill>
                <a:latin typeface="Times New Roman" panose="02020603050405020304" pitchFamily="18" charset="0"/>
                <a:cs typeface="Times New Roman" panose="02020603050405020304" pitchFamily="18" charset="0"/>
              </a:rPr>
              <a:t> things taken </a:t>
            </a:r>
            <a:r>
              <a:rPr lang="en-US" sz="2000" i="1" dirty="0">
                <a:solidFill>
                  <a:srgbClr val="0A0A0A"/>
                </a:solidFill>
                <a:latin typeface="Times New Roman" panose="02020603050405020304" pitchFamily="18" charset="0"/>
                <a:cs typeface="Times New Roman" panose="02020603050405020304" pitchFamily="18" charset="0"/>
              </a:rPr>
              <a:t>r</a:t>
            </a:r>
            <a:r>
              <a:rPr lang="en-US" sz="2000" dirty="0">
                <a:solidFill>
                  <a:srgbClr val="0A0A0A"/>
                </a:solidFill>
                <a:latin typeface="Times New Roman" panose="02020603050405020304" pitchFamily="18" charset="0"/>
                <a:cs typeface="Times New Roman" panose="02020603050405020304" pitchFamily="18" charset="0"/>
              </a:rPr>
              <a:t> at a time is written as </a:t>
            </a:r>
            <a:r>
              <a:rPr lang="en-US" sz="2000" b="1" dirty="0">
                <a:solidFill>
                  <a:srgbClr val="0A0A0A"/>
                </a:solidFill>
                <a:latin typeface="Times New Roman" panose="02020603050405020304" pitchFamily="18" charset="0"/>
                <a:cs typeface="Times New Roman" panose="02020603050405020304" pitchFamily="18" charset="0"/>
              </a:rPr>
              <a:t>C(</a:t>
            </a:r>
            <a:r>
              <a:rPr lang="en-US" sz="2000" b="1" i="1" dirty="0">
                <a:solidFill>
                  <a:srgbClr val="0A0A0A"/>
                </a:solidFill>
                <a:latin typeface="Times New Roman" panose="02020603050405020304" pitchFamily="18" charset="0"/>
                <a:cs typeface="Times New Roman" panose="02020603050405020304" pitchFamily="18" charset="0"/>
              </a:rPr>
              <a:t>n</a:t>
            </a:r>
            <a:r>
              <a:rPr lang="en-US" sz="2000" b="1" dirty="0">
                <a:solidFill>
                  <a:srgbClr val="0A0A0A"/>
                </a:solidFill>
                <a:latin typeface="Times New Roman" panose="02020603050405020304" pitchFamily="18" charset="0"/>
                <a:cs typeface="Times New Roman" panose="02020603050405020304" pitchFamily="18" charset="0"/>
              </a:rPr>
              <a:t>, </a:t>
            </a:r>
            <a:r>
              <a:rPr lang="en-US" sz="2000" b="1" i="1" dirty="0">
                <a:solidFill>
                  <a:srgbClr val="0A0A0A"/>
                </a:solidFill>
                <a:latin typeface="Times New Roman" panose="02020603050405020304" pitchFamily="18" charset="0"/>
                <a:cs typeface="Times New Roman" panose="02020603050405020304" pitchFamily="18" charset="0"/>
              </a:rPr>
              <a:t>r</a:t>
            </a:r>
            <a:r>
              <a:rPr lang="en-US" sz="2000" b="1" dirty="0">
                <a:solidFill>
                  <a:srgbClr val="0A0A0A"/>
                </a:solidFill>
                <a:latin typeface="Times New Roman" panose="02020603050405020304" pitchFamily="18" charset="0"/>
                <a:cs typeface="Times New Roman" panose="02020603050405020304" pitchFamily="18" charset="0"/>
              </a:rPr>
              <a:t>)</a:t>
            </a:r>
            <a:r>
              <a:rPr lang="en-US" sz="2000" dirty="0">
                <a:solidFill>
                  <a:srgbClr val="0A0A0A"/>
                </a:solidFill>
                <a:latin typeface="Times New Roman" panose="02020603050405020304" pitchFamily="18" charset="0"/>
                <a:cs typeface="Times New Roman" panose="02020603050405020304" pitchFamily="18" charset="0"/>
              </a:rPr>
              <a:t>.</a:t>
            </a:r>
            <a:endParaRPr lang="en-US" sz="2000" b="0" i="0" dirty="0">
              <a:solidFill>
                <a:srgbClr val="0A0A0A"/>
              </a:solidFill>
              <a:effectLst/>
              <a:latin typeface="Times New Roman" panose="02020603050405020304" pitchFamily="18" charset="0"/>
              <a:cs typeface="Times New Roman" panose="02020603050405020304" pitchFamily="18" charset="0"/>
            </a:endParaRPr>
          </a:p>
        </p:txBody>
      </p:sp>
      <p:pic>
        <p:nvPicPr>
          <p:cNvPr id="3074" name="Picture 2" descr="Combinat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7216" y="3864245"/>
            <a:ext cx="4159751" cy="288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74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9726" y="815007"/>
            <a:ext cx="9930063" cy="3016210"/>
          </a:xfrm>
          <a:prstGeom prst="rect">
            <a:avLst/>
          </a:prstGeom>
        </p:spPr>
        <p:txBody>
          <a:bodyPr wrap="square">
            <a:spAutoFit/>
          </a:bodyPr>
          <a:lstStyle/>
          <a:p>
            <a:r>
              <a:rPr lang="en-US" b="1" dirty="0">
                <a:solidFill>
                  <a:srgbClr val="182848"/>
                </a:solidFill>
                <a:latin typeface="Lucida Sans Unicode" panose="020B0602030504020204" pitchFamily="34" charset="0"/>
              </a:rPr>
              <a:t>How To Use The Combination Formula To Solve Word Problems?</a:t>
            </a:r>
          </a:p>
          <a:p>
            <a:endParaRPr lang="en-US" b="1" dirty="0">
              <a:solidFill>
                <a:srgbClr val="7F0000"/>
              </a:solidFill>
              <a:latin typeface="Lucida Sans Unicode" panose="020B0602030504020204" pitchFamily="34" charset="0"/>
            </a:endParaRPr>
          </a:p>
          <a:p>
            <a:pPr marL="342900" indent="-342900">
              <a:buFont typeface="Arial" panose="020B0604020202020204" pitchFamily="34" charset="0"/>
              <a:buChar char="•"/>
            </a:pPr>
            <a:r>
              <a:rPr lang="en-US" sz="2200" b="1" dirty="0">
                <a:solidFill>
                  <a:srgbClr val="7F0000"/>
                </a:solidFill>
                <a:latin typeface="Times New Roman" panose="02020603050405020304" pitchFamily="18" charset="0"/>
                <a:cs typeface="Times New Roman" panose="02020603050405020304" pitchFamily="18" charset="0"/>
              </a:rPr>
              <a:t>Example:</a:t>
            </a:r>
            <a:br>
              <a:rPr lang="en-US" sz="2200" dirty="0">
                <a:solidFill>
                  <a:srgbClr val="0A0A0A"/>
                </a:solidFill>
                <a:latin typeface="Times New Roman" panose="02020603050405020304" pitchFamily="18" charset="0"/>
                <a:cs typeface="Times New Roman" panose="02020603050405020304" pitchFamily="18" charset="0"/>
              </a:rPr>
            </a:br>
            <a:r>
              <a:rPr lang="en-US" sz="2200" dirty="0">
                <a:solidFill>
                  <a:srgbClr val="0A0A0A"/>
                </a:solidFill>
                <a:latin typeface="Times New Roman" panose="02020603050405020304" pitchFamily="18" charset="0"/>
                <a:cs typeface="Times New Roman" panose="02020603050405020304" pitchFamily="18" charset="0"/>
              </a:rPr>
              <a:t>In how many ways can a coach choose three swimmers from among five swimmers?</a:t>
            </a:r>
          </a:p>
          <a:p>
            <a:pPr marL="342900" indent="-342900">
              <a:buFont typeface="Arial" panose="020B0604020202020204" pitchFamily="34" charset="0"/>
              <a:buChar char="•"/>
            </a:pPr>
            <a:r>
              <a:rPr lang="en-US" sz="2200" b="1" dirty="0">
                <a:solidFill>
                  <a:srgbClr val="6050B8"/>
                </a:solidFill>
                <a:latin typeface="Times New Roman" panose="02020603050405020304" pitchFamily="18" charset="0"/>
                <a:cs typeface="Times New Roman" panose="02020603050405020304" pitchFamily="18" charset="0"/>
              </a:rPr>
              <a:t>Solution:</a:t>
            </a:r>
            <a:br>
              <a:rPr lang="en-US" sz="2200" dirty="0">
                <a:solidFill>
                  <a:srgbClr val="0A0A0A"/>
                </a:solidFill>
                <a:latin typeface="Times New Roman" panose="02020603050405020304" pitchFamily="18" charset="0"/>
                <a:cs typeface="Times New Roman" panose="02020603050405020304" pitchFamily="18" charset="0"/>
              </a:rPr>
            </a:br>
            <a:r>
              <a:rPr lang="en-US" sz="2200" dirty="0">
                <a:solidFill>
                  <a:srgbClr val="0A0A0A"/>
                </a:solidFill>
                <a:latin typeface="Times New Roman" panose="02020603050405020304" pitchFamily="18" charset="0"/>
                <a:cs typeface="Times New Roman" panose="02020603050405020304" pitchFamily="18" charset="0"/>
              </a:rPr>
              <a:t>There are 5 swimmers to be taken 3 at a time.</a:t>
            </a:r>
            <a:br>
              <a:rPr lang="en-US" sz="2200" dirty="0">
                <a:solidFill>
                  <a:srgbClr val="0A0A0A"/>
                </a:solidFill>
                <a:latin typeface="Times New Roman" panose="02020603050405020304" pitchFamily="18" charset="0"/>
                <a:cs typeface="Times New Roman" panose="02020603050405020304" pitchFamily="18" charset="0"/>
              </a:rPr>
            </a:br>
            <a:r>
              <a:rPr lang="en-US" sz="2200" dirty="0">
                <a:solidFill>
                  <a:srgbClr val="0A0A0A"/>
                </a:solidFill>
                <a:latin typeface="Times New Roman" panose="02020603050405020304" pitchFamily="18" charset="0"/>
                <a:cs typeface="Times New Roman" panose="02020603050405020304" pitchFamily="18" charset="0"/>
              </a:rPr>
              <a:t>Using the formula:</a:t>
            </a:r>
          </a:p>
          <a:p>
            <a:pPr marL="342900" indent="-342900">
              <a:buFont typeface="Arial" panose="020B0604020202020204" pitchFamily="34" charset="0"/>
              <a:buChar char="•"/>
            </a:pPr>
            <a:r>
              <a:rPr lang="en-US" sz="2200" dirty="0"/>
              <a:t>The coach can choose the swimmers in 10 ways.</a:t>
            </a:r>
            <a:endParaRPr lang="en-US" sz="2200" b="0" i="0" dirty="0">
              <a:solidFill>
                <a:srgbClr val="0A0A0A"/>
              </a:solidFill>
              <a:effectLst/>
              <a:latin typeface="Times New Roman" panose="02020603050405020304" pitchFamily="18" charset="0"/>
              <a:cs typeface="Times New Roman" panose="02020603050405020304" pitchFamily="18" charset="0"/>
            </a:endParaRPr>
          </a:p>
        </p:txBody>
      </p:sp>
      <p:pic>
        <p:nvPicPr>
          <p:cNvPr id="4104" name="Picture 8" descr="Combinat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9705" y="3986383"/>
            <a:ext cx="3280787" cy="74213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www.onlinemathlearning.com/image-files/cliprob6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607" y="5130841"/>
            <a:ext cx="4105440" cy="82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71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8568" y="208547"/>
            <a:ext cx="4948990" cy="42511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61410" y="162721"/>
            <a:ext cx="9523113" cy="6809043"/>
          </a:xfrm>
          <a:prstGeom prst="rect">
            <a:avLst/>
          </a:prstGeom>
        </p:spPr>
        <p:txBody>
          <a:bodyPr wrap="square">
            <a:spAutoFit/>
          </a:bodyPr>
          <a:lstStyle/>
          <a:p>
            <a:pPr>
              <a:lnSpc>
                <a:spcPct val="107000"/>
              </a:lnSpc>
              <a:spcAft>
                <a:spcPts val="600"/>
              </a:spcAft>
            </a:pPr>
            <a:r>
              <a:rPr lang="en-US" sz="2400" dirty="0">
                <a:solidFill>
                  <a:srgbClr val="0000FF"/>
                </a:solidFill>
                <a:ea typeface="Calibri" panose="020F0502020204030204" pitchFamily="34" charset="0"/>
                <a:cs typeface="Times New Roman" panose="02020603050405020304" pitchFamily="18" charset="0"/>
              </a:rPr>
              <a:t>Algorithm Insertion-Sort(A)</a:t>
            </a:r>
            <a:endParaRPr lang="en-US" sz="2400" dirty="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A[1], …, A[n], the pointer j goes from 2 to length[A]</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(j ← 2 to length[A]) </a:t>
            </a:r>
            <a:r>
              <a:rPr lang="en-US" sz="2400" spc="-100" dirty="0">
                <a:latin typeface="Consolas" panose="020B0609020204030204" pitchFamily="49" charset="0"/>
                <a:ea typeface="Calibri" panose="020F0502020204030204" pitchFamily="34" charset="0"/>
                <a:cs typeface="Times New Roman" panose="02020603050405020304" pitchFamily="18" charset="0"/>
              </a:rPr>
              <a:t>do {  </a:t>
            </a:r>
          </a:p>
          <a:p>
            <a:pPr>
              <a:lnSpc>
                <a:spcPct val="107000"/>
              </a:lnSpc>
              <a:spcAft>
                <a:spcPts val="800"/>
              </a:spcAft>
            </a:pPr>
            <a:r>
              <a:rPr lang="en-US" sz="2400" spc="-100" dirty="0">
                <a:latin typeface="Calibri" panose="020F0502020204030204" pitchFamily="34"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key ← A[j]; </a:t>
            </a: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Insert A[j] into the sorted sequence A[1 .. j-1].</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j – 1; </a:t>
            </a: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&gt;0 </a:t>
            </a:r>
            <a:r>
              <a:rPr lang="en-US" sz="2400" i="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]&gt;key)</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a:t>
            </a: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 pointer </a:t>
            </a:r>
            <a:r>
              <a:rPr lang="en-US" sz="24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 goes from j -1 thru 1.</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A[i+1] ← A[</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move A[</a:t>
            </a:r>
            <a:r>
              <a:rPr lang="en-US" sz="24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 to the right, if A[</a:t>
            </a:r>
            <a:r>
              <a:rPr lang="en-US" sz="24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 &gt; key</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r>
              <a:rPr lang="en-US" sz="2400" i="1"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while-loop.</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if the current A[</a:t>
            </a:r>
            <a:r>
              <a:rPr lang="en-US" sz="24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i="1" spc="-100" dirty="0">
                <a:latin typeface="Times New Roman" panose="02020603050405020304" pitchFamily="18" charset="0"/>
                <a:ea typeface="Calibri" panose="020F0502020204030204" pitchFamily="34" charset="0"/>
                <a:cs typeface="Times New Roman" panose="02020603050405020304" pitchFamily="18" charset="0"/>
              </a:rPr>
              <a:t>] is less than key, then insert A[j] into A[i+1]</a:t>
            </a:r>
            <a:endParaRPr lang="en-US" sz="2400" spc="-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A[i+1] ← key;}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end for </a:t>
            </a:r>
            <a:r>
              <a:rPr lang="en-US" sz="20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9430EE8-4F41-4BC8-B60C-F9C139E24BAB}"/>
              </a:ext>
            </a:extLst>
          </p:cNvPr>
          <p:cNvSpPr/>
          <p:nvPr/>
        </p:nvSpPr>
        <p:spPr>
          <a:xfrm>
            <a:off x="541651" y="20103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n</a:t>
            </a:r>
            <a:r>
              <a:rPr lang="en-US" baseline="30000">
                <a:solidFill>
                  <a:sysClr val="windowText" lastClr="000000"/>
                </a:solidFill>
              </a:rPr>
              <a:t>2</a:t>
            </a:r>
            <a:endParaRPr lang="en-US" dirty="0">
              <a:solidFill>
                <a:sysClr val="windowText" lastClr="000000"/>
              </a:solidFill>
            </a:endParaRPr>
          </a:p>
        </p:txBody>
      </p:sp>
      <p:pic>
        <p:nvPicPr>
          <p:cNvPr id="5" name="Picture 2" descr="Image result for smiley face images">
            <a:extLst>
              <a:ext uri="{FF2B5EF4-FFF2-40B4-BE49-F238E27FC236}">
                <a16:creationId xmlns:a16="http://schemas.microsoft.com/office/drawing/2014/main" id="{C4A7D3C3-633E-4DD3-A074-6C726A13C1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80">
            <a:off x="611263" y="2346861"/>
            <a:ext cx="569163" cy="4133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4C88FC-2077-4A5C-84A8-9A1D62AAC037}"/>
              </a:ext>
            </a:extLst>
          </p:cNvPr>
          <p:cNvSpPr txBox="1"/>
          <p:nvPr/>
        </p:nvSpPr>
        <p:spPr>
          <a:xfrm>
            <a:off x="4737939" y="3683726"/>
            <a:ext cx="584297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Can this improve? Create A[0] for each key being examined?</a:t>
            </a:r>
          </a:p>
        </p:txBody>
      </p:sp>
    </p:spTree>
    <p:extLst>
      <p:ext uri="{BB962C8B-B14F-4D97-AF65-F5344CB8AC3E}">
        <p14:creationId xmlns:p14="http://schemas.microsoft.com/office/powerpoint/2010/main" val="753470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1787" y="2113216"/>
            <a:ext cx="7768425" cy="2585323"/>
          </a:xfrm>
          <a:prstGeom prst="rect">
            <a:avLst/>
          </a:prstGeom>
        </p:spPr>
        <p:txBody>
          <a:bodyPr wrap="square">
            <a:spAutoFit/>
          </a:bodyPr>
          <a:lstStyle/>
          <a:p>
            <a:pPr lvl="0"/>
            <a:r>
              <a:rPr lang="en-US" sz="2600" dirty="0">
                <a:cs typeface="Times New Roman" panose="02020603050405020304" pitchFamily="18" charset="0"/>
              </a:rPr>
              <a:t>Example:</a:t>
            </a:r>
          </a:p>
          <a:p>
            <a:pPr lvl="0"/>
            <a:endParaRPr lang="en-US" sz="2600" dirty="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 </a:t>
            </a:r>
            <a:r>
              <a:rPr lang="en-US" sz="2200" b="1" dirty="0" err="1">
                <a:solidFill>
                  <a:srgbClr val="FF0000"/>
                </a:solidFill>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t>
            </a:r>
            <a:r>
              <a:rPr lang="en-US" sz="2200" b="1" dirty="0">
                <a:solidFill>
                  <a:srgbClr val="0000FF"/>
                </a:solidFill>
                <a:latin typeface="Times New Roman" panose="02020603050405020304" pitchFamily="18" charset="0"/>
                <a:cs typeface="Times New Roman" panose="02020603050405020304" pitchFamily="18" charset="0"/>
              </a:rPr>
              <a:t>  j</a:t>
            </a:r>
          </a:p>
          <a:p>
            <a:pPr lvl="0"/>
            <a:r>
              <a:rPr lang="en-US" sz="2200" b="1" dirty="0">
                <a:latin typeface="Times New Roman" panose="02020603050405020304" pitchFamily="18" charset="0"/>
                <a:cs typeface="Times New Roman" panose="02020603050405020304" pitchFamily="18" charset="0"/>
              </a:rPr>
              <a:t>1  2  4  5  7 | 3	6		j = 6,  key ← A[6] = 3</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				…. A[3] = key = 3</a:t>
            </a:r>
          </a:p>
          <a:p>
            <a:endParaRPr lang="en-US" sz="2200" dirty="0">
              <a:latin typeface="Times New Roman" panose="02020603050405020304" pitchFamily="18" charset="0"/>
              <a:cs typeface="Times New Roman" panose="02020603050405020304" pitchFamily="18" charset="0"/>
            </a:endParaRPr>
          </a:p>
          <a:p>
            <a:pPr lvl="0"/>
            <a:r>
              <a:rPr lang="en-US" sz="2200" b="1" dirty="0">
                <a:latin typeface="Times New Roman" panose="02020603050405020304" pitchFamily="18" charset="0"/>
                <a:cs typeface="Times New Roman" panose="02020603050405020304" pitchFamily="18" charset="0"/>
              </a:rPr>
              <a:t>1  2  3  4  5  7 |  6</a:t>
            </a: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3737810" y="3023938"/>
                <a:ext cx="16042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rPr>
                        <m:t>↓</m:t>
                      </m:r>
                    </m:oMath>
                  </m:oMathPara>
                </a14:m>
                <a:endParaRPr lang="en-US" dirty="0">
                  <a:solidFill>
                    <a:srgbClr val="0000FF"/>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737810" y="3023938"/>
                <a:ext cx="160421" cy="276999"/>
              </a:xfrm>
              <a:prstGeom prst="rect">
                <a:avLst/>
              </a:prstGeom>
              <a:blipFill>
                <a:blip r:embed="rId2"/>
                <a:stretch>
                  <a:fillRect l="-38462" r="-38462"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400926" y="3023939"/>
                <a:ext cx="17646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400926" y="3023939"/>
                <a:ext cx="176463" cy="276999"/>
              </a:xfrm>
              <a:prstGeom prst="rect">
                <a:avLst/>
              </a:prstGeom>
              <a:blipFill>
                <a:blip r:embed="rId3"/>
                <a:stretch>
                  <a:fillRect l="-27586" r="-31034"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74694" y="4050632"/>
                <a:ext cx="16042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00FF"/>
                          </a:solidFill>
                          <a:latin typeface="Cambria Math" panose="02040503050406030204" pitchFamily="18" charset="0"/>
                          <a:ea typeface="Cambria Math" panose="02040503050406030204" pitchFamily="18" charset="0"/>
                        </a:rPr>
                        <m:t>↓</m:t>
                      </m:r>
                    </m:oMath>
                  </m:oMathPara>
                </a14:m>
                <a:endParaRPr lang="en-US" dirty="0">
                  <a:solidFill>
                    <a:srgbClr val="0000FF"/>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74694" y="4050632"/>
                <a:ext cx="160421" cy="276999"/>
              </a:xfrm>
              <a:prstGeom prst="rect">
                <a:avLst/>
              </a:prstGeom>
              <a:blipFill>
                <a:blip r:embed="rId4"/>
                <a:stretch>
                  <a:fillRect l="-37037"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697704" y="4050631"/>
                <a:ext cx="17646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697704" y="4050631"/>
                <a:ext cx="176463" cy="276999"/>
              </a:xfrm>
              <a:prstGeom prst="rect">
                <a:avLst/>
              </a:prstGeom>
              <a:blipFill>
                <a:blip r:embed="rId5"/>
                <a:stretch>
                  <a:fillRect l="-27586" r="-31034" b="-6522"/>
                </a:stretch>
              </a:blipFill>
            </p:spPr>
            <p:txBody>
              <a:bodyPr/>
              <a:lstStyle/>
              <a:p>
                <a:r>
                  <a:rPr lang="en-US">
                    <a:noFill/>
                  </a:rPr>
                  <a:t> </a:t>
                </a:r>
              </a:p>
            </p:txBody>
          </p:sp>
        </mc:Fallback>
      </mc:AlternateContent>
    </p:spTree>
    <p:extLst>
      <p:ext uri="{BB962C8B-B14F-4D97-AF65-F5344CB8AC3E}">
        <p14:creationId xmlns:p14="http://schemas.microsoft.com/office/powerpoint/2010/main" val="4054796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7724" y="1384163"/>
            <a:ext cx="7787355" cy="593304"/>
          </a:xfrm>
          <a:prstGeom prst="rect">
            <a:avLst/>
          </a:prstGeom>
        </p:spPr>
        <p:txBody>
          <a:bodyPr wrap="square">
            <a:spAutoFit/>
          </a:bodyPr>
          <a:lstStyle/>
          <a:p>
            <a:pPr>
              <a:lnSpc>
                <a:spcPct val="107000"/>
              </a:lnSpc>
              <a:spcAft>
                <a:spcPts val="800"/>
              </a:spcAft>
            </a:pPr>
            <a:r>
              <a:rPr lang="en-US" sz="3200" dirty="0">
                <a:solidFill>
                  <a:srgbClr val="0000CC"/>
                </a:solidFill>
                <a:ea typeface="Calibri" panose="020F0502020204030204" pitchFamily="34" charset="0"/>
                <a:cs typeface="Times New Roman" panose="02020603050405020304" pitchFamily="18" charset="0"/>
              </a:rPr>
              <a:t>Time Efficiency for Algorithm </a:t>
            </a:r>
            <a:r>
              <a:rPr lang="en-US" sz="3200" dirty="0" err="1">
                <a:solidFill>
                  <a:srgbClr val="0000CC"/>
                </a:solidFill>
                <a:ea typeface="Calibri" panose="020F0502020204030204" pitchFamily="34" charset="0"/>
                <a:cs typeface="Times New Roman" panose="02020603050405020304" pitchFamily="18" charset="0"/>
              </a:rPr>
              <a:t>Insert_Sort</a:t>
            </a:r>
            <a:r>
              <a:rPr lang="en-US" sz="3200" dirty="0">
                <a:solidFill>
                  <a:srgbClr val="0000CC"/>
                </a:solidFill>
                <a:ea typeface="Calibri" panose="020F0502020204030204" pitchFamily="34" charset="0"/>
                <a:cs typeface="Times New Roman" panose="02020603050405020304" pitchFamily="18" charset="0"/>
              </a:rPr>
              <a:t>(A)</a:t>
            </a:r>
            <a:endParaRPr lang="en-US" sz="3200" dirty="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6CFE5216-8B70-439C-AE8E-C3C5FFEA9420}"/>
              </a:ext>
            </a:extLst>
          </p:cNvPr>
          <p:cNvSpPr/>
          <p:nvPr/>
        </p:nvSpPr>
        <p:spPr>
          <a:xfrm>
            <a:off x="840906" y="1254687"/>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C277F326-1044-4869-A662-84818F672B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0104">
            <a:off x="840906" y="1316966"/>
            <a:ext cx="501007" cy="3638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nvGraphicFramePr>
        <p:xfrm>
          <a:off x="2207401" y="3042242"/>
          <a:ext cx="8128000" cy="4572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699762544"/>
                    </a:ext>
                  </a:extLst>
                </a:gridCol>
                <a:gridCol w="812800">
                  <a:extLst>
                    <a:ext uri="{9D8B030D-6E8A-4147-A177-3AD203B41FA5}">
                      <a16:colId xmlns:a16="http://schemas.microsoft.com/office/drawing/2014/main" val="3925881240"/>
                    </a:ext>
                  </a:extLst>
                </a:gridCol>
                <a:gridCol w="812800">
                  <a:extLst>
                    <a:ext uri="{9D8B030D-6E8A-4147-A177-3AD203B41FA5}">
                      <a16:colId xmlns:a16="http://schemas.microsoft.com/office/drawing/2014/main" val="53174659"/>
                    </a:ext>
                  </a:extLst>
                </a:gridCol>
                <a:gridCol w="812800">
                  <a:extLst>
                    <a:ext uri="{9D8B030D-6E8A-4147-A177-3AD203B41FA5}">
                      <a16:colId xmlns:a16="http://schemas.microsoft.com/office/drawing/2014/main" val="2470391232"/>
                    </a:ext>
                  </a:extLst>
                </a:gridCol>
                <a:gridCol w="812800">
                  <a:extLst>
                    <a:ext uri="{9D8B030D-6E8A-4147-A177-3AD203B41FA5}">
                      <a16:colId xmlns:a16="http://schemas.microsoft.com/office/drawing/2014/main" val="3094200003"/>
                    </a:ext>
                  </a:extLst>
                </a:gridCol>
                <a:gridCol w="812800">
                  <a:extLst>
                    <a:ext uri="{9D8B030D-6E8A-4147-A177-3AD203B41FA5}">
                      <a16:colId xmlns:a16="http://schemas.microsoft.com/office/drawing/2014/main" val="1132638385"/>
                    </a:ext>
                  </a:extLst>
                </a:gridCol>
                <a:gridCol w="812800">
                  <a:extLst>
                    <a:ext uri="{9D8B030D-6E8A-4147-A177-3AD203B41FA5}">
                      <a16:colId xmlns:a16="http://schemas.microsoft.com/office/drawing/2014/main" val="4026951740"/>
                    </a:ext>
                  </a:extLst>
                </a:gridCol>
                <a:gridCol w="812800">
                  <a:extLst>
                    <a:ext uri="{9D8B030D-6E8A-4147-A177-3AD203B41FA5}">
                      <a16:colId xmlns:a16="http://schemas.microsoft.com/office/drawing/2014/main" val="880056359"/>
                    </a:ext>
                  </a:extLst>
                </a:gridCol>
                <a:gridCol w="812800">
                  <a:extLst>
                    <a:ext uri="{9D8B030D-6E8A-4147-A177-3AD203B41FA5}">
                      <a16:colId xmlns:a16="http://schemas.microsoft.com/office/drawing/2014/main" val="2924109045"/>
                    </a:ext>
                  </a:extLst>
                </a:gridCol>
                <a:gridCol w="812800">
                  <a:extLst>
                    <a:ext uri="{9D8B030D-6E8A-4147-A177-3AD203B41FA5}">
                      <a16:colId xmlns:a16="http://schemas.microsoft.com/office/drawing/2014/main" val="1369709079"/>
                    </a:ext>
                  </a:extLst>
                </a:gridCol>
              </a:tblGrid>
              <a:tr h="370840">
                <a:tc>
                  <a:txBody>
                    <a:bodyPr/>
                    <a:lstStyle/>
                    <a:p>
                      <a:pPr algn="ctr"/>
                      <a:r>
                        <a:rPr lang="en-US" sz="2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812988"/>
                  </a:ext>
                </a:extLst>
              </a:tr>
            </a:tbl>
          </a:graphicData>
        </a:graphic>
      </p:graphicFrame>
      <p:sp>
        <p:nvSpPr>
          <p:cNvPr id="6" name="Left-Right Arrow 5"/>
          <p:cNvSpPr/>
          <p:nvPr/>
        </p:nvSpPr>
        <p:spPr>
          <a:xfrm>
            <a:off x="5742433" y="2532888"/>
            <a:ext cx="45719" cy="3749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0" y="2468880"/>
            <a:ext cx="7132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J</a:t>
            </a:r>
          </a:p>
        </p:txBody>
      </p:sp>
      <p:cxnSp>
        <p:nvCxnSpPr>
          <p:cNvPr id="9" name="Straight Arrow Connector 8"/>
          <p:cNvCxnSpPr/>
          <p:nvPr/>
        </p:nvCxnSpPr>
        <p:spPr>
          <a:xfrm>
            <a:off x="6355080" y="2720340"/>
            <a:ext cx="1975104" cy="23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Up Arrow 9"/>
          <p:cNvSpPr/>
          <p:nvPr/>
        </p:nvSpPr>
        <p:spPr>
          <a:xfrm>
            <a:off x="5102353" y="3633892"/>
            <a:ext cx="109728" cy="855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2560320" y="3986784"/>
            <a:ext cx="2542033" cy="85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30368" y="3937746"/>
            <a:ext cx="713232"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nvGraphicFramePr>
        <p:xfrm>
          <a:off x="2207401" y="4837715"/>
          <a:ext cx="8128000" cy="4572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699762544"/>
                    </a:ext>
                  </a:extLst>
                </a:gridCol>
                <a:gridCol w="812800">
                  <a:extLst>
                    <a:ext uri="{9D8B030D-6E8A-4147-A177-3AD203B41FA5}">
                      <a16:colId xmlns:a16="http://schemas.microsoft.com/office/drawing/2014/main" val="3925881240"/>
                    </a:ext>
                  </a:extLst>
                </a:gridCol>
                <a:gridCol w="812800">
                  <a:extLst>
                    <a:ext uri="{9D8B030D-6E8A-4147-A177-3AD203B41FA5}">
                      <a16:colId xmlns:a16="http://schemas.microsoft.com/office/drawing/2014/main" val="53174659"/>
                    </a:ext>
                  </a:extLst>
                </a:gridCol>
                <a:gridCol w="812800">
                  <a:extLst>
                    <a:ext uri="{9D8B030D-6E8A-4147-A177-3AD203B41FA5}">
                      <a16:colId xmlns:a16="http://schemas.microsoft.com/office/drawing/2014/main" val="2470391232"/>
                    </a:ext>
                  </a:extLst>
                </a:gridCol>
                <a:gridCol w="812800">
                  <a:extLst>
                    <a:ext uri="{9D8B030D-6E8A-4147-A177-3AD203B41FA5}">
                      <a16:colId xmlns:a16="http://schemas.microsoft.com/office/drawing/2014/main" val="3094200003"/>
                    </a:ext>
                  </a:extLst>
                </a:gridCol>
                <a:gridCol w="812800">
                  <a:extLst>
                    <a:ext uri="{9D8B030D-6E8A-4147-A177-3AD203B41FA5}">
                      <a16:colId xmlns:a16="http://schemas.microsoft.com/office/drawing/2014/main" val="1132638385"/>
                    </a:ext>
                  </a:extLst>
                </a:gridCol>
                <a:gridCol w="812800">
                  <a:extLst>
                    <a:ext uri="{9D8B030D-6E8A-4147-A177-3AD203B41FA5}">
                      <a16:colId xmlns:a16="http://schemas.microsoft.com/office/drawing/2014/main" val="4026951740"/>
                    </a:ext>
                  </a:extLst>
                </a:gridCol>
                <a:gridCol w="812800">
                  <a:extLst>
                    <a:ext uri="{9D8B030D-6E8A-4147-A177-3AD203B41FA5}">
                      <a16:colId xmlns:a16="http://schemas.microsoft.com/office/drawing/2014/main" val="880056359"/>
                    </a:ext>
                  </a:extLst>
                </a:gridCol>
                <a:gridCol w="812800">
                  <a:extLst>
                    <a:ext uri="{9D8B030D-6E8A-4147-A177-3AD203B41FA5}">
                      <a16:colId xmlns:a16="http://schemas.microsoft.com/office/drawing/2014/main" val="2924109045"/>
                    </a:ext>
                  </a:extLst>
                </a:gridCol>
                <a:gridCol w="812800">
                  <a:extLst>
                    <a:ext uri="{9D8B030D-6E8A-4147-A177-3AD203B41FA5}">
                      <a16:colId xmlns:a16="http://schemas.microsoft.com/office/drawing/2014/main" val="1369709079"/>
                    </a:ext>
                  </a:extLst>
                </a:gridCol>
              </a:tblGrid>
              <a:tr h="370840">
                <a:tc>
                  <a:txBody>
                    <a:bodyPr/>
                    <a:lstStyle/>
                    <a:p>
                      <a:pPr algn="ctr"/>
                      <a:r>
                        <a:rPr lang="en-US" sz="2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trike="noStrike" baseline="0" dirty="0">
                          <a:solidFill>
                            <a:schemeClr val="tx1"/>
                          </a:solidFill>
                        </a:rPr>
                        <a:t>8</a:t>
                      </a:r>
                      <a:r>
                        <a:rPr lang="en-US" sz="2400" strike="dblStrike" baseline="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812988"/>
                  </a:ext>
                </a:extLst>
              </a:tr>
            </a:tbl>
          </a:graphicData>
        </a:graphic>
      </p:graphicFrame>
      <p:sp>
        <p:nvSpPr>
          <p:cNvPr id="16" name="TextBox 15"/>
          <p:cNvSpPr txBox="1"/>
          <p:nvPr/>
        </p:nvSpPr>
        <p:spPr>
          <a:xfrm>
            <a:off x="6016751" y="3580619"/>
            <a:ext cx="13258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Key = 8</a:t>
            </a:r>
          </a:p>
        </p:txBody>
      </p:sp>
      <p:sp>
        <p:nvSpPr>
          <p:cNvPr id="17" name="Left-Right Arrow 16"/>
          <p:cNvSpPr/>
          <p:nvPr/>
        </p:nvSpPr>
        <p:spPr>
          <a:xfrm>
            <a:off x="5861304" y="4246000"/>
            <a:ext cx="45719" cy="3749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3453385" y="5404780"/>
            <a:ext cx="109728" cy="855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5952743" y="4399411"/>
            <a:ext cx="1975104" cy="23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6200000">
            <a:off x="3603488" y="2550409"/>
            <a:ext cx="320324" cy="2406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4055669" y="3919469"/>
            <a:ext cx="320324" cy="3290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71270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64723" y="889884"/>
            <a:ext cx="4948990" cy="425116"/>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031936" y="889884"/>
                <a:ext cx="8563555" cy="5748305"/>
              </a:xfrm>
              <a:prstGeom prst="rect">
                <a:avLst/>
              </a:prstGeom>
            </p:spPr>
            <p:txBody>
              <a:bodyPr wrap="square">
                <a:spAutoFit/>
              </a:bodyPr>
              <a:lstStyle/>
              <a:p>
                <a:pPr>
                  <a:lnSpc>
                    <a:spcPct val="107000"/>
                  </a:lnSpc>
                  <a:spcAft>
                    <a:spcPts val="1200"/>
                  </a:spcAft>
                </a:pPr>
                <a:r>
                  <a:rPr lang="en-US" sz="2600" dirty="0">
                    <a:solidFill>
                      <a:srgbClr val="0000CC"/>
                    </a:solidFill>
                    <a:ea typeface="Calibri" panose="020F0502020204030204" pitchFamily="34" charset="0"/>
                    <a:cs typeface="Times New Roman" panose="02020603050405020304" pitchFamily="18" charset="0"/>
                  </a:rPr>
                  <a:t>Analysis of any Algorithm:</a:t>
                </a:r>
                <a:endParaRPr lang="en-US" sz="26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Whenever we have an algorithm, there are three questions we always ask about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it correct?</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914400" indent="-452438">
                  <a:lnSpc>
                    <a:spcPct val="107000"/>
                  </a:lnSpc>
                  <a:spcAft>
                    <a:spcPts val="8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Will the algorithm stop? – Halting Problem. </a:t>
                </a:r>
              </a:p>
              <a:p>
                <a:pPr marL="914400" indent="-452438">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Given input and output specifications, will the algorithm function correctly with respect to input and output specifications?</a:t>
                </a:r>
              </a:p>
              <a:p>
                <a:pPr marL="457200" indent="-457200">
                  <a:buAutoNum type="arabicPeriod" startAt="2"/>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How much time does it take, as a function of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T(n)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Worse case, best case and average case. </a:t>
                </a:r>
              </a:p>
              <a:p>
                <a:pPr marL="914400" lvl="1" indent="-457200">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Upper bound and lower bound?</a:t>
                </a:r>
              </a:p>
              <a:p>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3.   And can we do better?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terms of time efficiency.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031936" y="889884"/>
                <a:ext cx="8563555" cy="5748305"/>
              </a:xfrm>
              <a:prstGeom prst="rect">
                <a:avLst/>
              </a:prstGeom>
              <a:blipFill>
                <a:blip r:embed="rId2"/>
                <a:stretch>
                  <a:fillRect l="-1281" t="-742" b="-1379"/>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7FF92DA8-541E-4A78-BB43-E23C9EB6FD5D}"/>
              </a:ext>
            </a:extLst>
          </p:cNvPr>
          <p:cNvSpPr/>
          <p:nvPr/>
        </p:nvSpPr>
        <p:spPr>
          <a:xfrm>
            <a:off x="703356" y="889884"/>
            <a:ext cx="1176374" cy="426128"/>
          </a:xfrm>
          <a:prstGeom prst="cloudCallout">
            <a:avLst>
              <a:gd name="adj1" fmla="val 48781"/>
              <a:gd name="adj2" fmla="val 1681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spTree>
    <p:extLst>
      <p:ext uri="{BB962C8B-B14F-4D97-AF65-F5344CB8AC3E}">
        <p14:creationId xmlns:p14="http://schemas.microsoft.com/office/powerpoint/2010/main" val="68425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445" y="603196"/>
            <a:ext cx="9136049" cy="6136423"/>
          </a:xfrm>
          <a:prstGeom prst="rect">
            <a:avLst/>
          </a:prstGeom>
        </p:spPr>
        <p:txBody>
          <a:bodyPr wrap="square">
            <a:spAutoFit/>
          </a:bodyPr>
          <a:lstStyle/>
          <a:p>
            <a:pPr>
              <a:lnSpc>
                <a:spcPct val="107000"/>
              </a:lnSpc>
              <a:spcAft>
                <a:spcPts val="18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2.   Complexity analysis of algorithms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the algorithm </a:t>
            </a:r>
          </a:p>
          <a:p>
            <a:pPr marL="1257300" lvl="1" indent="-342900">
              <a:lnSpc>
                <a:spcPct val="107000"/>
              </a:lnSpc>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determining how efficiently an algorithm solves a problem. </a:t>
            </a:r>
          </a:p>
          <a:p>
            <a:pPr marL="800100" marR="0" indent="-342900">
              <a:lnSpc>
                <a:spcPct val="107000"/>
              </a:lnSpc>
              <a:spcBef>
                <a:spcPts val="0"/>
              </a:spcBef>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Analyze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efficiency of an algorithm in terms of time and space.</a:t>
            </a:r>
          </a:p>
          <a:p>
            <a:pPr marL="1257300" lvl="1" indent="-34290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them as functions of the algorithm’s input size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time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counting</a:t>
            </a:r>
            <a:r>
              <a:rPr lang="en-US" sz="2400" dirty="0">
                <a:latin typeface="Times New Roman" panose="02020603050405020304" pitchFamily="18" charset="0"/>
                <a:ea typeface="Calibri" panose="020F0502020204030204" pitchFamily="34" charset="0"/>
                <a:cs typeface="Times New Roman" panose="02020603050405020304" pitchFamily="18" charset="0"/>
              </a:rPr>
              <a:t> the number of times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algorithm’s basic operation is executed</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1311275" lvl="1" indent="-392113">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time complexity - worst-case, average case, and best-case efficiencies. Amortized analysis</a:t>
            </a:r>
            <a:r>
              <a:rPr lang="en-US" dirty="0"/>
              <a:t> (considers both the costly and less costly operations together over the whole series of operations of the algorithm).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311275" lvl="1" indent="-396875">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Measure space efficiency </a:t>
            </a:r>
            <a:r>
              <a:rPr lang="en-US" sz="2400" dirty="0">
                <a:latin typeface="Times New Roman" panose="02020603050405020304" pitchFamily="18" charset="0"/>
                <a:ea typeface="Calibri" panose="020F0502020204030204" pitchFamily="34" charset="0"/>
                <a:cs typeface="Times New Roman" panose="02020603050405020304" pitchFamily="18" charset="0"/>
              </a:rPr>
              <a:t>by counting the number of extra memory units consumed by the algorithm.</a:t>
            </a:r>
          </a:p>
          <a:p>
            <a:pPr marL="1257300" lvl="1"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Classify space (memory) 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hought Bubble: Cloud 3">
            <a:extLst>
              <a:ext uri="{FF2B5EF4-FFF2-40B4-BE49-F238E27FC236}">
                <a16:creationId xmlns:a16="http://schemas.microsoft.com/office/drawing/2014/main" id="{7EFD154C-B243-4190-9CED-3D5BD23F9E26}"/>
              </a:ext>
            </a:extLst>
          </p:cNvPr>
          <p:cNvSpPr/>
          <p:nvPr/>
        </p:nvSpPr>
        <p:spPr>
          <a:xfrm>
            <a:off x="885294" y="72827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C45C2995-60D1-4A9B-A4DD-F991FA59D1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156867">
            <a:off x="885293" y="699565"/>
            <a:ext cx="665827" cy="48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818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2638" y="865821"/>
            <a:ext cx="4948990" cy="42511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780729" y="743708"/>
            <a:ext cx="8773299" cy="6067045"/>
          </a:xfrm>
          <a:prstGeom prst="rect">
            <a:avLst/>
          </a:prstGeom>
        </p:spPr>
        <p:txBody>
          <a:bodyPr wrap="square">
            <a:spAutoFit/>
          </a:bodyPr>
          <a:lstStyle/>
          <a:p>
            <a:pPr marL="53975">
              <a:lnSpc>
                <a:spcPct val="107000"/>
              </a:lnSpc>
            </a:pPr>
            <a:r>
              <a:rPr lang="en-US" sz="2600" dirty="0">
                <a:solidFill>
                  <a:srgbClr val="0000CC"/>
                </a:solidFill>
                <a:ea typeface="Calibri" panose="020F0502020204030204" pitchFamily="34" charset="0"/>
                <a:cs typeface="Times New Roman" panose="02020603050405020304" pitchFamily="18" charset="0"/>
              </a:rPr>
              <a:t>Analysis of insertion sort</a:t>
            </a:r>
            <a:endParaRPr lang="en-US" sz="2600" dirty="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6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Correctness] For its correctness, ask </a:t>
            </a:r>
          </a:p>
          <a:p>
            <a:pPr marL="914400" lvl="1" indent="-457200">
              <a:lnSpc>
                <a:spcPct val="107000"/>
              </a:lnSpc>
              <a:spcAft>
                <a:spcPts val="600"/>
              </a:spcAft>
              <a:buFont typeface="+mj-lt"/>
              <a:buAutoNum type="alpha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whether the algorithm will</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halt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for the given input n items in the given array? </a:t>
            </a:r>
          </a:p>
          <a:p>
            <a:pPr marL="914400" lvl="1" indent="-457200">
              <a:lnSpc>
                <a:spcPct val="107000"/>
              </a:lnSpc>
              <a:spcAft>
                <a:spcPts val="600"/>
              </a:spcAft>
              <a:buFont typeface="+mj-lt"/>
              <a:buAutoNum type="alphaL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Whether the output data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meets</a:t>
            </a:r>
            <a:r>
              <a:rPr lang="en-US" sz="2400" dirty="0">
                <a:latin typeface="Times New Roman" panose="02020603050405020304" pitchFamily="18" charset="0"/>
                <a:ea typeface="Calibri" panose="020F0502020204030204" pitchFamily="34" charset="0"/>
                <a:cs typeface="Times New Roman" panose="02020603050405020304" pitchFamily="18" charset="0"/>
              </a:rPr>
              <a:t> the output specifications {Q}with respect to the input data which meets the input specification {P}.</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6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[Time Efficiency] </a:t>
            </a:r>
          </a:p>
          <a:p>
            <a:pPr lvl="1">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How much time does the algorithm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Insertion_Sort</a:t>
            </a:r>
            <a:r>
              <a:rPr lang="en-US" sz="2400" dirty="0">
                <a:latin typeface="Times New Roman" panose="02020603050405020304" pitchFamily="18" charset="0"/>
                <a:ea typeface="Calibri" panose="020F0502020204030204" pitchFamily="34" charset="0"/>
                <a:cs typeface="Times New Roman" panose="02020603050405020304" pitchFamily="18" charset="0"/>
              </a:rPr>
              <a:t>(A) take for arranging n number of items in an array in a nondecreasing order.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marR="0" lvl="0" indent="-461963">
              <a:lnSpc>
                <a:spcPct val="107000"/>
              </a:lnSpc>
              <a:spcBef>
                <a:spcPts val="0"/>
              </a:spcBef>
              <a:spcAft>
                <a:spcPts val="6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[Improvement] </a:t>
            </a:r>
          </a:p>
          <a:p>
            <a:pPr lvl="1">
              <a:lnSpc>
                <a:spcPct val="107000"/>
              </a:lnSpc>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Could we design an algorithm that could be run efficiently, better than existing one?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F49F236-EE43-497E-ACF7-BE0B7A2FF490}"/>
              </a:ext>
            </a:extLst>
          </p:cNvPr>
          <p:cNvSpPr/>
          <p:nvPr/>
        </p:nvSpPr>
        <p:spPr>
          <a:xfrm>
            <a:off x="441411" y="1562225"/>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838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6ED0E6-D6D5-424B-8BC9-B05EE5355C5B}"/>
              </a:ext>
            </a:extLst>
          </p:cNvPr>
          <p:cNvSpPr/>
          <p:nvPr/>
        </p:nvSpPr>
        <p:spPr>
          <a:xfrm>
            <a:off x="2699656" y="2828835"/>
            <a:ext cx="6426927" cy="1384995"/>
          </a:xfrm>
          <a:prstGeom prst="rect">
            <a:avLst/>
          </a:prstGeom>
        </p:spPr>
        <p:txBody>
          <a:bodyPr wrap="square">
            <a:spAutoFit/>
          </a:bodyPr>
          <a:lstStyle/>
          <a:p>
            <a:pPr algn="ctr"/>
            <a:r>
              <a:rPr lang="en-US" altLang="en-US" sz="2800" dirty="0">
                <a:latin typeface="Times New Roman" panose="02020603050405020304" pitchFamily="18" charset="0"/>
                <a:cs typeface="Times New Roman" panose="02020603050405020304" pitchFamily="18" charset="0"/>
              </a:rPr>
              <a:t>Using Axiomatic Semantics for </a:t>
            </a:r>
          </a:p>
          <a:p>
            <a:pPr algn="ctr"/>
            <a:r>
              <a:rPr lang="en-US" altLang="en-US" sz="2800" dirty="0">
                <a:latin typeface="Times New Roman" panose="02020603050405020304" pitchFamily="18" charset="0"/>
                <a:cs typeface="Times New Roman" panose="02020603050405020304" pitchFamily="18" charset="0"/>
              </a:rPr>
              <a:t>Formal Proof of Program Correctness</a:t>
            </a:r>
          </a:p>
          <a:p>
            <a:pPr algn="ctr"/>
            <a:r>
              <a:rPr lang="en-US" altLang="en-US" sz="2800" dirty="0">
                <a:latin typeface="Times New Roman" panose="02020603050405020304" pitchFamily="18" charset="0"/>
                <a:cs typeface="Times New Roman" panose="02020603050405020304" pitchFamily="18" charset="0"/>
              </a:rPr>
              <a:t>(Program Verification) </a:t>
            </a:r>
            <a:endParaRPr lang="en-US" sz="2800" dirty="0"/>
          </a:p>
        </p:txBody>
      </p:sp>
      <p:sp>
        <p:nvSpPr>
          <p:cNvPr id="3" name="TextBox 2">
            <a:extLst>
              <a:ext uri="{FF2B5EF4-FFF2-40B4-BE49-F238E27FC236}">
                <a16:creationId xmlns:a16="http://schemas.microsoft.com/office/drawing/2014/main" id="{ED38EFFE-9D79-4254-AF00-906E2CED72B2}"/>
              </a:ext>
            </a:extLst>
          </p:cNvPr>
          <p:cNvSpPr txBox="1"/>
          <p:nvPr/>
        </p:nvSpPr>
        <p:spPr>
          <a:xfrm>
            <a:off x="8277726" y="5438274"/>
            <a:ext cx="2566737" cy="369332"/>
          </a:xfrm>
          <a:prstGeom prst="rect">
            <a:avLst/>
          </a:prstGeom>
          <a:noFill/>
          <a:ln>
            <a:solidFill>
              <a:srgbClr val="0000FF"/>
            </a:solidFill>
          </a:ln>
        </p:spPr>
        <p:txBody>
          <a:bodyPr wrap="square" rtlCol="0">
            <a:spAutoFit/>
          </a:bodyPr>
          <a:lstStyle/>
          <a:p>
            <a:r>
              <a:rPr lang="en-US" dirty="0"/>
              <a:t>Skip slides 53 through 45</a:t>
            </a:r>
          </a:p>
        </p:txBody>
      </p:sp>
    </p:spTree>
    <p:extLst>
      <p:ext uri="{BB962C8B-B14F-4D97-AF65-F5344CB8AC3E}">
        <p14:creationId xmlns:p14="http://schemas.microsoft.com/office/powerpoint/2010/main" val="23025420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872176" y="993625"/>
            <a:ext cx="4641835" cy="748090"/>
          </a:xfrm>
        </p:spPr>
        <p:txBody>
          <a:bodyPr>
            <a:normAutofit/>
          </a:bodyPr>
          <a:lstStyle/>
          <a:p>
            <a:r>
              <a:rPr lang="en-US" sz="3200" dirty="0">
                <a:latin typeface="+mn-lt"/>
              </a:rPr>
              <a:t>Program Correctness</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933303" y="2325187"/>
            <a:ext cx="8647611" cy="2969624"/>
          </a:xfrm>
        </p:spPr>
        <p:txBody>
          <a:bodyPr>
            <a:noAutofit/>
          </a:bodyPr>
          <a:lstStyle/>
          <a:p>
            <a:pPr marL="461963" indent="-461963">
              <a:lnSpc>
                <a:spcPct val="100000"/>
              </a:lnSpc>
              <a:spcAft>
                <a:spcPts val="1200"/>
              </a:spcAft>
              <a:tabLst>
                <a:tab pos="461963" algn="l"/>
              </a:tabLst>
            </a:pPr>
            <a:r>
              <a:rPr lang="en-US" sz="2400" dirty="0">
                <a:latin typeface="Times New Roman" panose="02020603050405020304" pitchFamily="18" charset="0"/>
                <a:cs typeface="Times New Roman" panose="02020603050405020304" pitchFamily="18" charset="0"/>
              </a:rPr>
              <a:t>For solving a problem: </a:t>
            </a:r>
          </a:p>
          <a:p>
            <a:pPr marL="914400" lvl="1" indent="-457200">
              <a:lnSpc>
                <a:spcPct val="100000"/>
              </a:lnSpc>
              <a:spcAft>
                <a:spcPts val="1200"/>
              </a:spcAft>
            </a:pPr>
            <a:r>
              <a:rPr lang="en-US" dirty="0">
                <a:latin typeface="Times New Roman" panose="02020603050405020304" pitchFamily="18" charset="0"/>
                <a:cs typeface="Times New Roman" panose="02020603050405020304" pitchFamily="18" charset="0"/>
              </a:rPr>
              <a:t>design an algorithm and then implement it as a program.</a:t>
            </a:r>
          </a:p>
          <a:p>
            <a:pPr marL="461963" indent="-457200">
              <a:lnSpc>
                <a:spcPct val="100000"/>
              </a:lnSpc>
              <a:spcAft>
                <a:spcPts val="1200"/>
              </a:spcAft>
            </a:pPr>
            <a:r>
              <a:rPr lang="en-US" sz="2400" dirty="0">
                <a:latin typeface="Times New Roman" panose="02020603050405020304" pitchFamily="18" charset="0"/>
                <a:cs typeface="Times New Roman" panose="02020603050405020304" pitchFamily="18" charset="0"/>
              </a:rPr>
              <a:t>Be sure that the program always produces the correct answer:</a:t>
            </a:r>
          </a:p>
          <a:p>
            <a:pPr marL="914400" lvl="2" indent="-457200">
              <a:lnSpc>
                <a:spcPct val="100000"/>
              </a:lnSpc>
              <a:spcAft>
                <a:spcPts val="1200"/>
              </a:spcAft>
            </a:pPr>
            <a:r>
              <a:rPr lang="en-US" sz="2400" dirty="0">
                <a:solidFill>
                  <a:srgbClr val="0000FF"/>
                </a:solidFill>
                <a:latin typeface="Times New Roman" panose="02020603050405020304" pitchFamily="18" charset="0"/>
                <a:cs typeface="Times New Roman" panose="02020603050405020304" pitchFamily="18" charset="0"/>
              </a:rPr>
              <a:t>Remove all the bugs</a:t>
            </a:r>
            <a:r>
              <a:rPr lang="en-US" sz="2400" dirty="0">
                <a:latin typeface="Times New Roman" panose="02020603050405020304" pitchFamily="18" charset="0"/>
                <a:cs typeface="Times New Roman" panose="02020603050405020304" pitchFamily="18" charset="0"/>
              </a:rPr>
              <a:t>, only ensure that the syntax is correct. </a:t>
            </a:r>
          </a:p>
          <a:p>
            <a:pPr marL="914400" lvl="2" indent="-457200">
              <a:lnSpc>
                <a:spcPct val="100000"/>
              </a:lnSpc>
              <a:spcAft>
                <a:spcPts val="1200"/>
              </a:spcAft>
            </a:pPr>
            <a:r>
              <a:rPr lang="en-US" sz="2400" dirty="0">
                <a:solidFill>
                  <a:srgbClr val="0000FF"/>
                </a:solidFill>
                <a:latin typeface="Times New Roman" panose="02020603050405020304" pitchFamily="18" charset="0"/>
                <a:cs typeface="Times New Roman" panose="02020603050405020304" pitchFamily="18" charset="0"/>
              </a:rPr>
              <a:t>Test the program </a:t>
            </a:r>
            <a:r>
              <a:rPr lang="en-US" sz="2400" dirty="0">
                <a:latin typeface="Times New Roman" panose="02020603050405020304" pitchFamily="18" charset="0"/>
                <a:cs typeface="Times New Roman" panose="02020603050405020304" pitchFamily="18" charset="0"/>
              </a:rPr>
              <a:t>with all possible input.</a:t>
            </a:r>
          </a:p>
        </p:txBody>
      </p:sp>
    </p:spTree>
    <p:extLst>
      <p:ext uri="{BB962C8B-B14F-4D97-AF65-F5344CB8AC3E}">
        <p14:creationId xmlns:p14="http://schemas.microsoft.com/office/powerpoint/2010/main" val="2626782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3427" y="1021713"/>
            <a:ext cx="4948990" cy="425116"/>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619845" y="756434"/>
            <a:ext cx="4476155" cy="955675"/>
          </a:xfrm>
        </p:spPr>
        <p:txBody>
          <a:bodyPr>
            <a:normAutofit/>
          </a:bodyPr>
          <a:lstStyle/>
          <a:p>
            <a:r>
              <a:rPr lang="en-US" sz="3200" dirty="0">
                <a:latin typeface="+mn-lt"/>
              </a:rPr>
              <a:t>Program Verification</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763511" y="2182190"/>
            <a:ext cx="8664978" cy="3669970"/>
          </a:xfrm>
        </p:spPr>
        <p:txBody>
          <a:bodyPr>
            <a:noAutofit/>
          </a:bodyPr>
          <a:lstStyle/>
          <a:p>
            <a:pPr marL="457200" indent="-457200">
              <a:spcAft>
                <a:spcPts val="600"/>
              </a:spcAft>
            </a:pPr>
            <a:r>
              <a:rPr lang="en-US" sz="2400" dirty="0">
                <a:latin typeface="Times New Roman" panose="02020603050405020304" pitchFamily="18" charset="0"/>
                <a:cs typeface="Times New Roman" panose="02020603050405020304" pitchFamily="18" charset="0"/>
              </a:rPr>
              <a:t>A </a:t>
            </a:r>
            <a:r>
              <a:rPr lang="en-US" sz="2400" dirty="0">
                <a:solidFill>
                  <a:srgbClr val="0000FF"/>
                </a:solidFill>
                <a:latin typeface="Times New Roman" panose="02020603050405020304" pitchFamily="18" charset="0"/>
                <a:cs typeface="Times New Roman" panose="02020603050405020304" pitchFamily="18" charset="0"/>
              </a:rPr>
              <a:t>program is </a:t>
            </a:r>
            <a:r>
              <a:rPr lang="en-US" sz="2400" i="1" dirty="0">
                <a:solidFill>
                  <a:srgbClr val="0000FF"/>
                </a:solidFill>
                <a:latin typeface="Times New Roman" panose="02020603050405020304" pitchFamily="18" charset="0"/>
                <a:cs typeface="Times New Roman" panose="02020603050405020304" pitchFamily="18" charset="0"/>
              </a:rPr>
              <a:t>correct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it produces the correct output for every possible input. </a:t>
            </a:r>
          </a:p>
          <a:p>
            <a:pPr marL="457200" indent="-457200">
              <a:spcAft>
                <a:spcPts val="600"/>
              </a:spcAft>
            </a:pPr>
            <a:r>
              <a:rPr lang="en-US" sz="2400" dirty="0">
                <a:solidFill>
                  <a:srgbClr val="0000FF"/>
                </a:solidFill>
                <a:latin typeface="Times New Roman" panose="02020603050405020304" pitchFamily="18" charset="0"/>
                <a:cs typeface="Times New Roman" panose="02020603050405020304" pitchFamily="18" charset="0"/>
              </a:rPr>
              <a:t>A </a:t>
            </a:r>
            <a:r>
              <a:rPr lang="en-US" sz="2400" i="1" dirty="0">
                <a:solidFill>
                  <a:srgbClr val="0000FF"/>
                </a:solidFill>
                <a:latin typeface="Times New Roman" panose="02020603050405020304" pitchFamily="18" charset="0"/>
                <a:cs typeface="Times New Roman" panose="02020603050405020304" pitchFamily="18" charset="0"/>
              </a:rPr>
              <a:t>proof of a program correctness </a:t>
            </a:r>
            <a:r>
              <a:rPr lang="en-US" sz="2400" dirty="0">
                <a:latin typeface="Times New Roman" panose="02020603050405020304" pitchFamily="18" charset="0"/>
                <a:cs typeface="Times New Roman" panose="02020603050405020304" pitchFamily="18" charset="0"/>
              </a:rPr>
              <a:t>consists of two parts:</a:t>
            </a:r>
          </a:p>
          <a:p>
            <a:pPr marL="855663" lvl="1" indent="-398463">
              <a:spcAft>
                <a:spcPts val="600"/>
              </a:spcAft>
            </a:pPr>
            <a:r>
              <a:rPr lang="en-US" dirty="0">
                <a:latin typeface="Times New Roman" panose="02020603050405020304" pitchFamily="18" charset="0"/>
                <a:cs typeface="Times New Roman" panose="02020603050405020304" pitchFamily="18" charset="0"/>
              </a:rPr>
              <a:t>the </a:t>
            </a:r>
            <a:r>
              <a:rPr lang="en-US" i="1" dirty="0">
                <a:solidFill>
                  <a:srgbClr val="0000FF"/>
                </a:solidFill>
                <a:latin typeface="Times New Roman" panose="02020603050405020304" pitchFamily="18" charset="0"/>
                <a:cs typeface="Times New Roman" panose="02020603050405020304" pitchFamily="18" charset="0"/>
              </a:rPr>
              <a:t>partial correctness </a:t>
            </a:r>
            <a:r>
              <a:rPr lang="en-US" dirty="0">
                <a:latin typeface="Times New Roman" panose="02020603050405020304" pitchFamily="18" charset="0"/>
                <a:cs typeface="Times New Roman" panose="02020603050405020304" pitchFamily="18" charset="0"/>
              </a:rPr>
              <a:t>of the program:</a:t>
            </a:r>
          </a:p>
          <a:p>
            <a:pPr marL="1371600" lvl="2" indent="-457200">
              <a:spcAft>
                <a:spcPts val="600"/>
              </a:spcAft>
            </a:pPr>
            <a:r>
              <a:rPr lang="en-US" sz="2400" dirty="0">
                <a:latin typeface="Times New Roman" panose="02020603050405020304" pitchFamily="18" charset="0"/>
                <a:cs typeface="Times New Roman" panose="02020603050405020304" pitchFamily="18" charset="0"/>
              </a:rPr>
              <a:t>shows that the correct answer is obtained if the program terminates.</a:t>
            </a:r>
          </a:p>
          <a:p>
            <a:pPr marL="855663" lvl="1" indent="-398463">
              <a:spcAft>
                <a:spcPts val="600"/>
              </a:spcAft>
            </a:pPr>
            <a:r>
              <a:rPr lang="en-US" dirty="0">
                <a:latin typeface="Times New Roman" panose="02020603050405020304" pitchFamily="18" charset="0"/>
                <a:cs typeface="Times New Roman" panose="02020603050405020304" pitchFamily="18" charset="0"/>
              </a:rPr>
              <a:t>The </a:t>
            </a:r>
            <a:r>
              <a:rPr lang="en-US" i="1" dirty="0">
                <a:solidFill>
                  <a:srgbClr val="0000FF"/>
                </a:solidFill>
                <a:latin typeface="Times New Roman" panose="02020603050405020304" pitchFamily="18" charset="0"/>
                <a:cs typeface="Times New Roman" panose="02020603050405020304" pitchFamily="18" charset="0"/>
              </a:rPr>
              <a:t>halting problem</a:t>
            </a:r>
            <a:r>
              <a:rPr lang="en-US" dirty="0">
                <a:solidFill>
                  <a:srgbClr val="0000FF"/>
                </a:solidFill>
                <a:latin typeface="Times New Roman" panose="02020603050405020304" pitchFamily="18" charset="0"/>
                <a:cs typeface="Times New Roman" panose="02020603050405020304" pitchFamily="18" charset="0"/>
              </a:rPr>
              <a:t>:</a:t>
            </a:r>
          </a:p>
          <a:p>
            <a:pPr marL="1371600" lvl="2" indent="-457200">
              <a:spcAft>
                <a:spcPts val="600"/>
              </a:spcAft>
            </a:pPr>
            <a:r>
              <a:rPr lang="en-US" sz="2400" dirty="0">
                <a:latin typeface="Times New Roman" panose="02020603050405020304" pitchFamily="18" charset="0"/>
                <a:cs typeface="Times New Roman" panose="02020603050405020304" pitchFamily="18" charset="0"/>
              </a:rPr>
              <a:t>shows the program always terminates.</a:t>
            </a:r>
          </a:p>
        </p:txBody>
      </p:sp>
    </p:spTree>
    <p:extLst>
      <p:ext uri="{BB962C8B-B14F-4D97-AF65-F5344CB8AC3E}">
        <p14:creationId xmlns:p14="http://schemas.microsoft.com/office/powerpoint/2010/main" val="565782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8681" y="683856"/>
            <a:ext cx="4948990" cy="425116"/>
          </a:xfrm>
          <a:prstGeom prst="rect">
            <a:avLst/>
          </a:prstGeom>
          <a:solidFill>
            <a:srgbClr val="FFFF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434131" y="418577"/>
            <a:ext cx="4557368" cy="955675"/>
          </a:xfrm>
        </p:spPr>
        <p:txBody>
          <a:bodyPr>
            <a:normAutofit/>
          </a:bodyPr>
          <a:lstStyle/>
          <a:p>
            <a:r>
              <a:rPr lang="en-US" sz="3200" dirty="0">
                <a:latin typeface="+mn-lt"/>
              </a:rPr>
              <a:t>Program Verification</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509545" y="1540170"/>
            <a:ext cx="9172910" cy="4712583"/>
          </a:xfrm>
        </p:spPr>
        <p:txBody>
          <a:bodyPr>
            <a:noAutofit/>
          </a:bodyPr>
          <a:lstStyle/>
          <a:p>
            <a:pPr marL="457200" indent="-457200">
              <a:lnSpc>
                <a:spcPct val="100000"/>
              </a:lnSpc>
              <a:spcAft>
                <a:spcPts val="600"/>
              </a:spcAft>
            </a:pPr>
            <a:r>
              <a:rPr lang="en-US" sz="2400" dirty="0">
                <a:latin typeface="Times New Roman" panose="02020603050405020304" pitchFamily="18" charset="0"/>
                <a:cs typeface="Times New Roman" panose="02020603050405020304" pitchFamily="18" charset="0"/>
              </a:rPr>
              <a:t>A program is </a:t>
            </a:r>
            <a:r>
              <a:rPr lang="en-US" sz="2400" i="1" dirty="0">
                <a:latin typeface="Times New Roman" panose="02020603050405020304" pitchFamily="18" charset="0"/>
                <a:cs typeface="Times New Roman" panose="02020603050405020304" pitchFamily="18" charset="0"/>
              </a:rPr>
              <a:t>correct</a:t>
            </a:r>
            <a:r>
              <a:rPr lang="en-US" sz="2400" dirty="0">
                <a:latin typeface="Times New Roman" panose="02020603050405020304" pitchFamily="18" charset="0"/>
                <a:cs typeface="Times New Roman" panose="02020603050405020304" pitchFamily="18" charset="0"/>
              </a:rPr>
              <a:t> if it produces the correct output for every possible input. </a:t>
            </a:r>
            <a:endParaRPr lang="en-US" sz="2400" dirty="0"/>
          </a:p>
          <a:p>
            <a:pPr marL="457200" indent="-457200">
              <a:lnSpc>
                <a:spcPct val="100000"/>
              </a:lnSpc>
              <a:spcAft>
                <a:spcPts val="600"/>
              </a:spcAft>
            </a:pPr>
            <a:r>
              <a:rPr lang="en-US" sz="2400" i="1" dirty="0">
                <a:solidFill>
                  <a:srgbClr val="0000FF"/>
                </a:solidFill>
                <a:latin typeface="Times New Roman" panose="02020603050405020304" pitchFamily="18" charset="0"/>
                <a:cs typeface="Times New Roman" panose="02020603050405020304" pitchFamily="18" charset="0"/>
              </a:rPr>
              <a:t>Program verification </a:t>
            </a:r>
            <a:r>
              <a:rPr lang="en-US" sz="2400" dirty="0">
                <a:latin typeface="Times New Roman" panose="02020603050405020304" pitchFamily="18" charset="0"/>
                <a:cs typeface="Times New Roman" panose="02020603050405020304" pitchFamily="18" charset="0"/>
              </a:rPr>
              <a:t>(the proof of programs):</a:t>
            </a:r>
          </a:p>
          <a:p>
            <a:pPr marL="914400" lvl="1" indent="-457200">
              <a:lnSpc>
                <a:spcPct val="100000"/>
              </a:lnSpc>
              <a:spcAft>
                <a:spcPts val="600"/>
              </a:spcAft>
            </a:pPr>
            <a:r>
              <a:rPr lang="en-US" dirty="0">
                <a:solidFill>
                  <a:srgbClr val="0000FF"/>
                </a:solidFill>
                <a:latin typeface="Times New Roman" panose="02020603050405020304" pitchFamily="18" charset="0"/>
                <a:cs typeface="Times New Roman" panose="02020603050405020304" pitchFamily="18" charset="0"/>
              </a:rPr>
              <a:t>uses the rules of inference </a:t>
            </a:r>
            <a:r>
              <a:rPr lang="en-US" dirty="0">
                <a:latin typeface="Times New Roman" panose="02020603050405020304" pitchFamily="18" charset="0"/>
                <a:cs typeface="Times New Roman" panose="02020603050405020304" pitchFamily="18" charset="0"/>
              </a:rPr>
              <a:t>and </a:t>
            </a:r>
            <a:r>
              <a:rPr lang="en-US" dirty="0">
                <a:solidFill>
                  <a:srgbClr val="0000FF"/>
                </a:solidFill>
                <a:latin typeface="Times New Roman" panose="02020603050405020304" pitchFamily="18" charset="0"/>
                <a:cs typeface="Times New Roman" panose="02020603050405020304" pitchFamily="18" charset="0"/>
              </a:rPr>
              <a:t>proof techniques</a:t>
            </a:r>
            <a:r>
              <a:rPr lang="en-US" dirty="0">
                <a:latin typeface="Times New Roman" panose="02020603050405020304" pitchFamily="18" charset="0"/>
                <a:cs typeface="Times New Roman" panose="02020603050405020304" pitchFamily="18" charset="0"/>
              </a:rPr>
              <a:t>, including mathematical induction.</a:t>
            </a:r>
          </a:p>
          <a:p>
            <a:pPr marL="457200" indent="-457200">
              <a:lnSpc>
                <a:spcPct val="100000"/>
              </a:lnSpc>
              <a:spcAft>
                <a:spcPts val="600"/>
              </a:spcAft>
            </a:pPr>
            <a:r>
              <a:rPr lang="en-US" sz="2400" dirty="0">
                <a:latin typeface="Times New Roman" panose="02020603050405020304" pitchFamily="18" charset="0"/>
                <a:cs typeface="Times New Roman" panose="02020603050405020304" pitchFamily="18" charset="0"/>
              </a:rPr>
              <a:t>Two propositions  are used:</a:t>
            </a:r>
          </a:p>
          <a:p>
            <a:pPr marL="914400" lvl="1" indent="-457200">
              <a:lnSpc>
                <a:spcPct val="100000"/>
              </a:lnSpc>
              <a:spcAft>
                <a:spcPts val="600"/>
              </a:spcAft>
            </a:pPr>
            <a:r>
              <a:rPr lang="en-US" dirty="0">
                <a:latin typeface="Times New Roman" panose="02020603050405020304" pitchFamily="18" charset="0"/>
                <a:cs typeface="Times New Roman" panose="02020603050405020304" pitchFamily="18" charset="0"/>
              </a:rPr>
              <a:t>The </a:t>
            </a:r>
            <a:r>
              <a:rPr lang="en-US" i="1" dirty="0">
                <a:solidFill>
                  <a:srgbClr val="0000FF"/>
                </a:solidFill>
                <a:latin typeface="Times New Roman" panose="02020603050405020304" pitchFamily="18" charset="0"/>
                <a:cs typeface="Times New Roman" panose="02020603050405020304" pitchFamily="18" charset="0"/>
              </a:rPr>
              <a:t>initial assertion</a:t>
            </a:r>
            <a:r>
              <a:rPr lang="en-US" dirty="0">
                <a:latin typeface="Times New Roman" panose="02020603050405020304" pitchFamily="18" charset="0"/>
                <a:cs typeface="Times New Roman" panose="02020603050405020304" pitchFamily="18" charset="0"/>
              </a:rPr>
              <a:t>: gives the properties that the </a:t>
            </a:r>
            <a:r>
              <a:rPr lang="en-US" dirty="0">
                <a:solidFill>
                  <a:srgbClr val="0000FF"/>
                </a:solidFill>
                <a:latin typeface="Times New Roman" panose="02020603050405020304" pitchFamily="18" charset="0"/>
                <a:cs typeface="Times New Roman" panose="02020603050405020304" pitchFamily="18" charset="0"/>
              </a:rPr>
              <a:t>input values </a:t>
            </a:r>
            <a:r>
              <a:rPr lang="en-US" dirty="0">
                <a:latin typeface="Times New Roman" panose="02020603050405020304" pitchFamily="18" charset="0"/>
                <a:cs typeface="Times New Roman" panose="02020603050405020304" pitchFamily="18" charset="0"/>
              </a:rPr>
              <a:t>must have.</a:t>
            </a:r>
          </a:p>
          <a:p>
            <a:pPr marL="914400" lvl="1" indent="-457200">
              <a:lnSpc>
                <a:spcPct val="100000"/>
              </a:lnSpc>
              <a:spcAft>
                <a:spcPts val="600"/>
              </a:spcAft>
            </a:pPr>
            <a:r>
              <a:rPr lang="en-US" dirty="0">
                <a:latin typeface="Times New Roman" panose="02020603050405020304" pitchFamily="18" charset="0"/>
                <a:cs typeface="Times New Roman" panose="02020603050405020304" pitchFamily="18" charset="0"/>
              </a:rPr>
              <a:t>The </a:t>
            </a:r>
            <a:r>
              <a:rPr lang="en-US" i="1" dirty="0">
                <a:solidFill>
                  <a:srgbClr val="0000FF"/>
                </a:solidFill>
                <a:latin typeface="Times New Roman" panose="02020603050405020304" pitchFamily="18" charset="0"/>
                <a:cs typeface="Times New Roman" panose="02020603050405020304" pitchFamily="18" charset="0"/>
              </a:rPr>
              <a:t>final assertion</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gives the properties that </a:t>
            </a:r>
            <a:r>
              <a:rPr lang="en-US" dirty="0">
                <a:solidFill>
                  <a:srgbClr val="0000FF"/>
                </a:solidFill>
                <a:latin typeface="Times New Roman" panose="02020603050405020304" pitchFamily="18" charset="0"/>
                <a:cs typeface="Times New Roman" panose="02020603050405020304" pitchFamily="18" charset="0"/>
              </a:rPr>
              <a:t>the output </a:t>
            </a:r>
            <a:r>
              <a:rPr lang="en-US" dirty="0">
                <a:latin typeface="Times New Roman" panose="02020603050405020304" pitchFamily="18" charset="0"/>
                <a:cs typeface="Times New Roman" panose="02020603050405020304" pitchFamily="18" charset="0"/>
              </a:rPr>
              <a:t>of the program should have, </a:t>
            </a:r>
            <a:r>
              <a:rPr lang="en-US" dirty="0">
                <a:solidFill>
                  <a:srgbClr val="0000FF"/>
                </a:solidFill>
                <a:latin typeface="Times New Roman" panose="02020603050405020304" pitchFamily="18" charset="0"/>
                <a:cs typeface="Times New Roman" panose="02020603050405020304" pitchFamily="18" charset="0"/>
              </a:rPr>
              <a:t>if the program did what was intended</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2744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230087" y="478337"/>
            <a:ext cx="5013960" cy="775698"/>
          </a:xfrm>
          <a:solidFill>
            <a:srgbClr val="FFFF00"/>
          </a:solidFill>
        </p:spPr>
        <p:txBody>
          <a:bodyPr>
            <a:normAutofit/>
          </a:bodyPr>
          <a:lstStyle/>
          <a:p>
            <a:r>
              <a:rPr lang="en-US" sz="3200" dirty="0">
                <a:latin typeface="+mn-lt"/>
              </a:rPr>
              <a:t>Program Verification</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348378" y="1494608"/>
            <a:ext cx="8936446" cy="4601391"/>
          </a:xfrm>
        </p:spPr>
        <p:txBody>
          <a:bodyPr>
            <a:noAutofit/>
          </a:bodyPr>
          <a:lstStyle/>
          <a:p>
            <a:pPr marL="0" indent="0">
              <a:lnSpc>
                <a:spcPct val="100000"/>
              </a:lnSpc>
              <a:buNone/>
            </a:pPr>
            <a:r>
              <a:rPr lang="en-US" sz="2400" dirty="0">
                <a:solidFill>
                  <a:srgbClr val="0000FF"/>
                </a:solidFill>
                <a:latin typeface="Times New Roman" panose="02020603050405020304" pitchFamily="18" charset="0"/>
                <a:cs typeface="Times New Roman" panose="02020603050405020304" pitchFamily="18" charset="0"/>
              </a:rPr>
              <a:t>Given the initial and final assertions </a:t>
            </a:r>
            <a:r>
              <a:rPr lang="en-US" sz="2400" dirty="0">
                <a:latin typeface="Times New Roman" panose="02020603050405020304" pitchFamily="18" charset="0"/>
                <a:cs typeface="Times New Roman" panose="02020603050405020304" pitchFamily="18" charset="0"/>
              </a:rPr>
              <a:t>of a program,</a:t>
            </a:r>
          </a:p>
          <a:p>
            <a:pPr marL="457200" indent="-457200">
              <a:lnSpc>
                <a:spcPct val="100000"/>
              </a:lnSpc>
            </a:pPr>
            <a:r>
              <a:rPr lang="en-US" sz="2400" dirty="0">
                <a:latin typeface="Times New Roman" panose="02020603050405020304" pitchFamily="18" charset="0"/>
                <a:cs typeface="Times New Roman" panose="02020603050405020304" pitchFamily="18" charset="0"/>
              </a:rPr>
              <a:t>the program, or program segment,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said to be</a:t>
            </a:r>
            <a:r>
              <a:rPr lang="en-US" sz="2400" b="1" dirty="0">
                <a:latin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cs typeface="Times New Roman" panose="02020603050405020304" pitchFamily="18" charset="0"/>
              </a:rPr>
              <a:t>partially correct </a:t>
            </a:r>
            <a:r>
              <a:rPr lang="en-US" sz="2400" dirty="0">
                <a:solidFill>
                  <a:srgbClr val="0000FF"/>
                </a:solidFill>
                <a:latin typeface="Times New Roman" panose="02020603050405020304" pitchFamily="18" charset="0"/>
                <a:cs typeface="Times New Roman" panose="02020603050405020304" pitchFamily="18" charset="0"/>
              </a:rPr>
              <a:t>with respect to the initial assertion</a:t>
            </a:r>
            <a:r>
              <a:rPr lang="en-US" sz="2400" i="1" dirty="0">
                <a:solidFill>
                  <a:srgbClr val="0000FF"/>
                </a:solidFill>
                <a:latin typeface="Times New Roman" panose="02020603050405020304" pitchFamily="18" charset="0"/>
                <a:cs typeface="Times New Roman" panose="02020603050405020304" pitchFamily="18" charset="0"/>
              </a:rPr>
              <a:t> p </a:t>
            </a:r>
            <a:r>
              <a:rPr lang="en-US" sz="2400" dirty="0">
                <a:solidFill>
                  <a:srgbClr val="0000FF"/>
                </a:solidFill>
                <a:latin typeface="Times New Roman" panose="02020603050405020304" pitchFamily="18" charset="0"/>
                <a:cs typeface="Times New Roman" panose="02020603050405020304" pitchFamily="18" charset="0"/>
              </a:rPr>
              <a:t>and the final assertion</a:t>
            </a:r>
            <a:r>
              <a:rPr lang="en-US" sz="2400" i="1" dirty="0">
                <a:solidFill>
                  <a:srgbClr val="0000FF"/>
                </a:solidFill>
                <a:latin typeface="Times New Roman" panose="02020603050405020304" pitchFamily="18" charset="0"/>
                <a:cs typeface="Times New Roman" panose="02020603050405020304" pitchFamily="18" charset="0"/>
              </a:rPr>
              <a:t> q </a:t>
            </a:r>
            <a:r>
              <a:rPr lang="en-US" sz="2400" i="1" dirty="0">
                <a:latin typeface="Times New Roman" panose="02020603050405020304" pitchFamily="18" charset="0"/>
                <a:cs typeface="Times New Roman" panose="02020603050405020304" pitchFamily="18" charset="0"/>
              </a:rPr>
              <a:t>(denote as </a:t>
            </a:r>
            <a:r>
              <a:rPr lang="en-US" sz="2400" b="1" dirty="0">
                <a:latin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cs typeface="Times New Roman" panose="02020603050405020304" pitchFamily="18" charset="0"/>
              </a:rPr>
              <a:t>p</a:t>
            </a:r>
            <a:r>
              <a:rPr lang="en-US" sz="2400" dirty="0">
                <a:solidFill>
                  <a:srgbClr val="0000FF"/>
                </a:solidFill>
                <a:latin typeface="Times New Roman" panose="02020603050405020304" pitchFamily="18" charset="0"/>
                <a:cs typeface="Times New Roman" panose="02020603050405020304" pitchFamily="18" charset="0"/>
              </a:rPr>
              <a:t>{</a:t>
            </a:r>
            <a:r>
              <a:rPr lang="en-US" sz="2400" i="1" dirty="0">
                <a:solidFill>
                  <a:srgbClr val="0000FF"/>
                </a:solidFill>
                <a:latin typeface="Times New Roman" panose="02020603050405020304" pitchFamily="18" charset="0"/>
                <a:cs typeface="Times New Roman" panose="02020603050405020304" pitchFamily="18" charset="0"/>
              </a:rPr>
              <a:t>S</a:t>
            </a:r>
            <a:r>
              <a:rPr lang="en-US" sz="2400" dirty="0">
                <a:solidFill>
                  <a:srgbClr val="0000FF"/>
                </a:solidFill>
                <a:latin typeface="Times New Roman" panose="02020603050405020304" pitchFamily="18" charset="0"/>
                <a:cs typeface="Times New Roman" panose="02020603050405020304" pitchFamily="18" charset="0"/>
              </a:rPr>
              <a:t>}</a:t>
            </a:r>
            <a:r>
              <a:rPr lang="en-US" sz="2400" i="1" dirty="0">
                <a:solidFill>
                  <a:srgbClr val="0000FF"/>
                </a:solidFill>
                <a:latin typeface="Times New Roman" panose="02020603050405020304" pitchFamily="18" charset="0"/>
                <a:cs typeface="Times New Roman" panose="02020603050405020304" pitchFamily="18" charset="0"/>
              </a:rPr>
              <a:t>q</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t>
            </a:r>
          </a:p>
          <a:p>
            <a:pPr marL="914400" lvl="1" indent="-457200">
              <a:lnSpc>
                <a:spcPct val="100000"/>
              </a:lnSpc>
            </a:pPr>
            <a:r>
              <a:rPr lang="en-US" dirty="0">
                <a:latin typeface="Times New Roman" panose="02020603050405020304" pitchFamily="18" charset="0"/>
                <a:cs typeface="Times New Roman" panose="02020603050405020304" pitchFamily="18" charset="0"/>
              </a:rPr>
              <a:t>whenever </a:t>
            </a:r>
            <a:r>
              <a:rPr lang="en-US" i="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is true for the input values of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and </a:t>
            </a:r>
          </a:p>
          <a:p>
            <a:pPr marL="914400" lvl="1" indent="-457200">
              <a:lnSpc>
                <a:spcPct val="100000"/>
              </a:lnSpc>
            </a:pP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terminates, </a:t>
            </a:r>
          </a:p>
          <a:p>
            <a:pPr marL="914400" lvl="1" indent="-457200">
              <a:lnSpc>
                <a:spcPct val="100000"/>
              </a:lnSpc>
            </a:pPr>
            <a:r>
              <a:rPr lang="en-US" dirty="0">
                <a:latin typeface="Times New Roman" panose="02020603050405020304" pitchFamily="18" charset="0"/>
                <a:cs typeface="Times New Roman" panose="02020603050405020304" pitchFamily="18" charset="0"/>
              </a:rPr>
              <a:t>then </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is true for the output values of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p>
          <a:p>
            <a:pPr>
              <a:lnSpc>
                <a:spcPct val="100000"/>
              </a:lnSpc>
            </a:pPr>
            <a:endParaRPr lang="en-US" sz="2400" dirty="0">
              <a:latin typeface="Times New Roman" panose="02020603050405020304" pitchFamily="18" charset="0"/>
              <a:cs typeface="Times New Roman" panose="02020603050405020304" pitchFamily="18" charset="0"/>
            </a:endParaRPr>
          </a:p>
          <a:p>
            <a:pPr marL="457200" indent="-457200">
              <a:lnSpc>
                <a:spcPct val="100000"/>
              </a:lnSpc>
            </a:pPr>
            <a:r>
              <a:rPr lang="en-US" sz="2400" dirty="0">
                <a:latin typeface="Times New Roman" panose="02020603050405020304" pitchFamily="18" charset="0"/>
                <a:cs typeface="Times New Roman" panose="02020603050405020304" pitchFamily="18" charset="0"/>
              </a:rPr>
              <a:t>For example: </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x = 1 {y := 2; z := x + y}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z = 3 </a:t>
            </a:r>
          </a:p>
        </p:txBody>
      </p:sp>
    </p:spTree>
    <p:extLst>
      <p:ext uri="{BB962C8B-B14F-4D97-AF65-F5344CB8AC3E}">
        <p14:creationId xmlns:p14="http://schemas.microsoft.com/office/powerpoint/2010/main" val="2906980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602014" y="669926"/>
            <a:ext cx="6012962" cy="714738"/>
          </a:xfrm>
          <a:solidFill>
            <a:srgbClr val="FFFF00"/>
          </a:solidFill>
        </p:spPr>
        <p:txBody>
          <a:bodyPr>
            <a:normAutofit/>
          </a:bodyPr>
          <a:lstStyle/>
          <a:p>
            <a:r>
              <a:rPr lang="en-US" sz="3200" dirty="0">
                <a:latin typeface="+mn-lt"/>
              </a:rPr>
              <a:t>Program Verification</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602014" y="1702365"/>
            <a:ext cx="8708934" cy="4667250"/>
          </a:xfrm>
        </p:spPr>
        <p:txBody>
          <a:bodyPr>
            <a:noAutofit/>
          </a:bodyPr>
          <a:lstStyle/>
          <a:p>
            <a:pPr marL="457200" indent="-457200">
              <a:lnSpc>
                <a:spcPct val="100000"/>
              </a:lnSpc>
            </a:pPr>
            <a:r>
              <a:rPr lang="en-US" sz="2400" dirty="0">
                <a:latin typeface="Times New Roman" panose="02020603050405020304" pitchFamily="18" charset="0"/>
                <a:cs typeface="Times New Roman" panose="02020603050405020304" pitchFamily="18" charset="0"/>
              </a:rPr>
              <a:t>For example: Given</a:t>
            </a:r>
          </a:p>
          <a:p>
            <a:pPr marL="0" indent="0">
              <a:lnSpc>
                <a:spcPct val="100000"/>
              </a:lnSpc>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x = 1 {y := 2; z := x + y}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z = 3 </a:t>
            </a:r>
          </a:p>
          <a:p>
            <a:pPr marL="457200" indent="-457200">
              <a:lnSpc>
                <a:spcPct val="100000"/>
              </a:lnSpc>
            </a:pPr>
            <a:r>
              <a:rPr lang="en-US" sz="2400" dirty="0">
                <a:solidFill>
                  <a:srgbClr val="0000FF"/>
                </a:solidFill>
                <a:latin typeface="Times New Roman" panose="02020603050405020304" pitchFamily="18" charset="0"/>
                <a:cs typeface="Times New Roman" panose="02020603050405020304" pitchFamily="18" charset="0"/>
              </a:rPr>
              <a:t>show that the program segment is correct</a:t>
            </a:r>
            <a:r>
              <a:rPr lang="en-US" sz="2400" dirty="0">
                <a:latin typeface="Times New Roman" panose="02020603050405020304" pitchFamily="18" charset="0"/>
                <a:cs typeface="Times New Roman" panose="02020603050405020304" pitchFamily="18" charset="0"/>
              </a:rPr>
              <a:t> with respect to the initial assertion</a:t>
            </a:r>
            <a:r>
              <a:rPr lang="en-US" sz="2400" i="1" dirty="0">
                <a:latin typeface="Times New Roman" panose="02020603050405020304" pitchFamily="18" charset="0"/>
                <a:cs typeface="Times New Roman" panose="02020603050405020304" pitchFamily="18" charset="0"/>
              </a:rPr>
              <a:t> p </a:t>
            </a:r>
            <a:r>
              <a:rPr lang="en-US" sz="2400" dirty="0">
                <a:latin typeface="Times New Roman" panose="02020603050405020304" pitchFamily="18" charset="0"/>
                <a:cs typeface="Times New Roman" panose="02020603050405020304" pitchFamily="18" charset="0"/>
              </a:rPr>
              <a:t>and the final assertion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a:t>
            </a:r>
          </a:p>
          <a:p>
            <a:pPr marL="457200" indent="-457200">
              <a:lnSpc>
                <a:spcPct val="100000"/>
              </a:lnSpc>
            </a:pPr>
            <a:r>
              <a:rPr lang="en-US" sz="2400" dirty="0">
                <a:latin typeface="Times New Roman" panose="02020603050405020304" pitchFamily="18" charset="0"/>
                <a:cs typeface="Times New Roman" panose="02020603050405020304" pitchFamily="18" charset="0"/>
              </a:rPr>
              <a:t>Shown: </a:t>
            </a:r>
          </a:p>
          <a:p>
            <a:pPr marL="457200" lvl="1" indent="0">
              <a:lnSpc>
                <a:spcPct val="100000"/>
              </a:lnSpc>
              <a:buNone/>
            </a:pPr>
            <a:r>
              <a:rPr lang="en-US" dirty="0">
                <a:latin typeface="Times New Roman" panose="02020603050405020304" pitchFamily="18" charset="0"/>
                <a:cs typeface="Times New Roman" panose="02020603050405020304" pitchFamily="18" charset="0"/>
              </a:rPr>
              <a:t>Suppose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is true. </a:t>
            </a:r>
          </a:p>
          <a:p>
            <a:pPr marL="457200" lvl="1" indent="0">
              <a:lnSpc>
                <a:spcPct val="100000"/>
              </a:lnSpc>
              <a:buNone/>
            </a:pPr>
            <a:r>
              <a:rPr lang="en-US" dirty="0">
                <a:latin typeface="Times New Roman" panose="02020603050405020304" pitchFamily="18" charset="0"/>
                <a:cs typeface="Times New Roman" panose="02020603050405020304" pitchFamily="18" charset="0"/>
              </a:rPr>
              <a:t>The program begins with the true x = 1. </a:t>
            </a:r>
          </a:p>
          <a:p>
            <a:pPr marL="457200" lvl="1" indent="0">
              <a:lnSpc>
                <a:spcPct val="100000"/>
              </a:lnSpc>
              <a:buNone/>
            </a:pPr>
            <a:r>
              <a:rPr lang="en-US" dirty="0">
                <a:latin typeface="Times New Roman" panose="02020603050405020304" pitchFamily="18" charset="0"/>
                <a:cs typeface="Times New Roman" panose="02020603050405020304" pitchFamily="18" charset="0"/>
              </a:rPr>
              <a:t>Then y is assigned the value 2, and </a:t>
            </a:r>
          </a:p>
          <a:p>
            <a:pPr marL="457200" lvl="1" indent="0">
              <a:lnSpc>
                <a:spcPct val="100000"/>
              </a:lnSpc>
              <a:buNone/>
            </a:pPr>
            <a:r>
              <a:rPr lang="en-US" dirty="0">
                <a:latin typeface="Times New Roman" panose="02020603050405020304" pitchFamily="18" charset="0"/>
                <a:cs typeface="Times New Roman" panose="02020603050405020304" pitchFamily="18" charset="0"/>
              </a:rPr>
              <a:t>         z is assigned the sum of the value x and y, which is 3. </a:t>
            </a:r>
          </a:p>
          <a:p>
            <a:pPr marL="457200" lvl="1" indent="0">
              <a:lnSpc>
                <a:spcPct val="100000"/>
              </a:lnSpc>
              <a:buNone/>
            </a:pPr>
            <a:r>
              <a:rPr lang="en-US" dirty="0">
                <a:latin typeface="Times New Roman" panose="02020603050405020304" pitchFamily="18" charset="0"/>
                <a:cs typeface="Times New Roman" panose="02020603050405020304" pitchFamily="18" charset="0"/>
              </a:rPr>
              <a:t>Hence, </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is correct with respect to the initial assertion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and the final assertion </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Thus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is true.</a:t>
            </a:r>
          </a:p>
        </p:txBody>
      </p:sp>
    </p:spTree>
    <p:extLst>
      <p:ext uri="{BB962C8B-B14F-4D97-AF65-F5344CB8AC3E}">
        <p14:creationId xmlns:p14="http://schemas.microsoft.com/office/powerpoint/2010/main" val="3236689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DDFB-15B6-43C4-88CE-D4D1D6AD4729}"/>
              </a:ext>
            </a:extLst>
          </p:cNvPr>
          <p:cNvSpPr>
            <a:spLocks noGrp="1"/>
          </p:cNvSpPr>
          <p:nvPr>
            <p:ph type="title"/>
          </p:nvPr>
        </p:nvSpPr>
        <p:spPr>
          <a:xfrm>
            <a:off x="1227545" y="561797"/>
            <a:ext cx="7089140" cy="810532"/>
          </a:xfrm>
          <a:solidFill>
            <a:srgbClr val="FFFF00"/>
          </a:solidFill>
        </p:spPr>
        <p:txBody>
          <a:bodyPr>
            <a:normAutofit/>
          </a:bodyPr>
          <a:lstStyle/>
          <a:p>
            <a:r>
              <a:rPr lang="en-US" sz="3200" dirty="0">
                <a:latin typeface="+mn-lt"/>
              </a:rPr>
              <a:t>Program Verification (Another Method)</a:t>
            </a:r>
          </a:p>
        </p:txBody>
      </p:sp>
      <p:sp>
        <p:nvSpPr>
          <p:cNvPr id="3" name="Content Placeholder 2">
            <a:extLst>
              <a:ext uri="{FF2B5EF4-FFF2-40B4-BE49-F238E27FC236}">
                <a16:creationId xmlns:a16="http://schemas.microsoft.com/office/drawing/2014/main" id="{23AA5A1A-8D61-4A4B-84B9-0BA59E5F3710}"/>
              </a:ext>
            </a:extLst>
          </p:cNvPr>
          <p:cNvSpPr>
            <a:spLocks noGrp="1"/>
          </p:cNvSpPr>
          <p:nvPr>
            <p:ph idx="1"/>
          </p:nvPr>
        </p:nvSpPr>
        <p:spPr>
          <a:xfrm>
            <a:off x="1295888" y="1372329"/>
            <a:ext cx="9600223" cy="5209952"/>
          </a:xfrm>
        </p:spPr>
        <p:txBody>
          <a:bodyPr>
            <a:normAutofit fontScale="92500" lnSpcReduction="20000"/>
          </a:bodyPr>
          <a:lstStyle/>
          <a:p>
            <a:pPr marL="457200" indent="-457200">
              <a:lnSpc>
                <a:spcPct val="120000"/>
              </a:lnSpc>
              <a:spcBef>
                <a:spcPts val="0"/>
              </a:spcBef>
            </a:pPr>
            <a:r>
              <a:rPr lang="en-US" sz="2600" dirty="0">
                <a:latin typeface="Times New Roman" panose="02020603050405020304" pitchFamily="18" charset="0"/>
                <a:cs typeface="Times New Roman" panose="02020603050405020304" pitchFamily="18" charset="0"/>
              </a:rPr>
              <a:t>For example: Given</a:t>
            </a:r>
          </a:p>
          <a:p>
            <a:pPr marL="0" indent="0">
              <a:lnSpc>
                <a:spcPct val="120000"/>
              </a:lnSpc>
              <a:spcBef>
                <a:spcPts val="0"/>
              </a:spcBef>
              <a:buNone/>
            </a:pP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x = 1 {y := 2; z := x + y}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z = 3 </a:t>
            </a:r>
          </a:p>
          <a:p>
            <a:pPr marL="457200" indent="-457200">
              <a:lnSpc>
                <a:spcPct val="120000"/>
              </a:lnSpc>
              <a:spcBef>
                <a:spcPts val="0"/>
              </a:spcBef>
            </a:pPr>
            <a:r>
              <a:rPr lang="en-US" sz="2600" dirty="0">
                <a:latin typeface="Times New Roman" panose="02020603050405020304" pitchFamily="18" charset="0"/>
                <a:cs typeface="Times New Roman" panose="02020603050405020304" pitchFamily="18" charset="0"/>
              </a:rPr>
              <a:t>show that the program segment is correct with respect to the initial assertion</a:t>
            </a:r>
            <a:r>
              <a:rPr lang="en-US" sz="2600" i="1" dirty="0">
                <a:latin typeface="Times New Roman" panose="02020603050405020304" pitchFamily="18" charset="0"/>
                <a:cs typeface="Times New Roman" panose="02020603050405020304" pitchFamily="18" charset="0"/>
              </a:rPr>
              <a:t> p </a:t>
            </a:r>
            <a:r>
              <a:rPr lang="en-US" sz="2600" dirty="0">
                <a:latin typeface="Times New Roman" panose="02020603050405020304" pitchFamily="18" charset="0"/>
                <a:cs typeface="Times New Roman" panose="02020603050405020304" pitchFamily="18" charset="0"/>
              </a:rPr>
              <a:t>and the final assertion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a:t>
            </a:r>
          </a:p>
          <a:p>
            <a:pPr marL="457200" indent="-457200">
              <a:lnSpc>
                <a:spcPct val="120000"/>
              </a:lnSpc>
              <a:spcBef>
                <a:spcPts val="0"/>
              </a:spcBef>
            </a:pPr>
            <a:r>
              <a:rPr lang="en-US" sz="2600" dirty="0">
                <a:latin typeface="Times New Roman" panose="02020603050405020304" pitchFamily="18" charset="0"/>
                <a:cs typeface="Times New Roman" panose="02020603050405020304" pitchFamily="18" charset="0"/>
              </a:rPr>
              <a:t>Shown: </a:t>
            </a:r>
          </a:p>
          <a:p>
            <a:pPr marL="0" indent="0">
              <a:buNone/>
            </a:pPr>
            <a:r>
              <a:rPr lang="en-US"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 x = 1 		x = 3 – 2 = 1 </a:t>
            </a:r>
            <a:r>
              <a:rPr lang="en-US" sz="2600" dirty="0">
                <a:latin typeface="Times New Roman" panose="02020603050405020304" pitchFamily="18" charset="0"/>
                <a:cs typeface="Times New Roman" panose="02020603050405020304" pitchFamily="18" charset="0"/>
              </a:rPr>
              <a:t>implies that p: x = 1 is true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{y := 2; 	 	x + 2  = 3      </a:t>
            </a:r>
            <a:r>
              <a:rPr lang="en-US" sz="2600" dirty="0">
                <a:latin typeface="Times New Roman" panose="02020603050405020304" pitchFamily="18" charset="0"/>
                <a:cs typeface="Times New Roman" panose="02020603050405020304" pitchFamily="18" charset="0"/>
              </a:rPr>
              <a:t>substitute 2 for 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z := x + y}   		x + y  = 3     </a:t>
            </a:r>
            <a:r>
              <a:rPr lang="en-US" sz="2600" dirty="0">
                <a:latin typeface="Times New Roman" panose="02020603050405020304" pitchFamily="18" charset="0"/>
                <a:cs typeface="Times New Roman" panose="02020603050405020304" pitchFamily="18" charset="0"/>
              </a:rPr>
              <a:t>since replace z by x + 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           q</a:t>
            </a:r>
            <a:r>
              <a:rPr lang="en-US" dirty="0">
                <a:latin typeface="Times New Roman" panose="02020603050405020304" pitchFamily="18" charset="0"/>
                <a:cs typeface="Times New Roman" panose="02020603050405020304" pitchFamily="18" charset="0"/>
              </a:rPr>
              <a:t>: z = 3 		q: z = 3         </a:t>
            </a:r>
            <a:r>
              <a:rPr lang="en-US" sz="2600" dirty="0">
                <a:latin typeface="Times New Roman" panose="02020603050405020304" pitchFamily="18" charset="0"/>
                <a:cs typeface="Times New Roman" panose="02020603050405020304" pitchFamily="18" charset="0"/>
              </a:rPr>
              <a:t>given the final assertion</a:t>
            </a:r>
          </a:p>
          <a:p>
            <a:pPr marL="0" indent="0">
              <a:buNone/>
            </a:pPr>
            <a:r>
              <a:rPr lang="en-US" sz="2600" dirty="0">
                <a:latin typeface="Times New Roman" panose="02020603050405020304" pitchFamily="18" charset="0"/>
                <a:cs typeface="Times New Roman" panose="02020603050405020304" pitchFamily="18" charset="0"/>
              </a:rPr>
              <a:t>   </a:t>
            </a:r>
          </a:p>
        </p:txBody>
      </p:sp>
      <p:cxnSp>
        <p:nvCxnSpPr>
          <p:cNvPr id="5" name="Straight Arrow Connector 4">
            <a:extLst>
              <a:ext uri="{FF2B5EF4-FFF2-40B4-BE49-F238E27FC236}">
                <a16:creationId xmlns:a16="http://schemas.microsoft.com/office/drawing/2014/main" id="{5E1C1C67-8E4C-41D2-9C78-A91D35B19E32}"/>
              </a:ext>
            </a:extLst>
          </p:cNvPr>
          <p:cNvCxnSpPr/>
          <p:nvPr/>
        </p:nvCxnSpPr>
        <p:spPr>
          <a:xfrm flipV="1">
            <a:off x="5657540" y="5369883"/>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5BA0DB1-F3AF-4F07-948B-69E6B827EBB8}"/>
              </a:ext>
            </a:extLst>
          </p:cNvPr>
          <p:cNvCxnSpPr/>
          <p:nvPr/>
        </p:nvCxnSpPr>
        <p:spPr>
          <a:xfrm flipV="1">
            <a:off x="5657540" y="4572396"/>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BBE7A7-819E-4295-9302-1327113937D7}"/>
              </a:ext>
            </a:extLst>
          </p:cNvPr>
          <p:cNvCxnSpPr/>
          <p:nvPr/>
        </p:nvCxnSpPr>
        <p:spPr>
          <a:xfrm flipV="1">
            <a:off x="5645801" y="3700542"/>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2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537837" y="2008846"/>
            <a:ext cx="8546689" cy="43484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r>
              <a:rPr lang="en-US" altLang="en-US" sz="2400" dirty="0">
                <a:solidFill>
                  <a:srgbClr val="0000FF"/>
                </a:solidFill>
                <a:latin typeface="Times New Roman" panose="02020603050405020304" pitchFamily="18" charset="0"/>
                <a:cs typeface="Times New Roman" panose="02020603050405020304" pitchFamily="18" charset="0"/>
              </a:rPr>
              <a:t>Axioms or inference rules (also called assertions) </a:t>
            </a:r>
            <a:r>
              <a:rPr lang="en-US" altLang="en-US" sz="2400" dirty="0">
                <a:latin typeface="Times New Roman" panose="02020603050405020304" pitchFamily="18" charset="0"/>
                <a:cs typeface="Times New Roman" panose="02020603050405020304" pitchFamily="18" charset="0"/>
              </a:rPr>
              <a:t>are</a:t>
            </a:r>
            <a:r>
              <a:rPr lang="en-US" altLang="en-US" sz="2400" dirty="0">
                <a:solidFill>
                  <a:srgbClr val="0000FF"/>
                </a:solidFill>
                <a:latin typeface="Times New Roman" panose="02020603050405020304" pitchFamily="18" charset="0"/>
                <a:cs typeface="Times New Roman" panose="02020603050405020304" pitchFamily="18" charset="0"/>
              </a:rPr>
              <a:t> logic expressions</a:t>
            </a:r>
            <a:r>
              <a:rPr lang="en-US" altLang="en-US" sz="2400" dirty="0">
                <a:latin typeface="Times New Roman" panose="02020603050405020304" pitchFamily="18" charset="0"/>
                <a:cs typeface="Times New Roman" panose="02020603050405020304" pitchFamily="18" charset="0"/>
              </a:rPr>
              <a:t> defined for each statement type in the language.</a:t>
            </a:r>
          </a:p>
          <a:p>
            <a:pPr marL="457200" indent="-457200">
              <a:lnSpc>
                <a:spcPct val="100000"/>
              </a:lnSpc>
            </a:pPr>
            <a:r>
              <a:rPr lang="en-US" sz="2400" dirty="0">
                <a:latin typeface="Times New Roman" panose="02020603050405020304" pitchFamily="18" charset="0"/>
                <a:cs typeface="Times New Roman" panose="02020603050405020304" pitchFamily="18" charset="0"/>
              </a:rPr>
              <a:t>Use an inference rule </a:t>
            </a:r>
          </a:p>
          <a:p>
            <a:pPr marL="914400" lvl="1" indent="-457200">
              <a:lnSpc>
                <a:spcPct val="100000"/>
              </a:lnSpc>
            </a:pPr>
            <a:r>
              <a:rPr lang="en-US" dirty="0">
                <a:latin typeface="Times New Roman" panose="02020603050405020304" pitchFamily="18" charset="0"/>
                <a:cs typeface="Times New Roman" panose="02020603050405020304" pitchFamily="18" charset="0"/>
              </a:rPr>
              <a:t>to infer the truth of one assertion on the basis of the values of other assertions</a:t>
            </a:r>
          </a:p>
          <a:p>
            <a:pPr marL="457200" indent="-457200">
              <a:lnSpc>
                <a:spcPct val="100000"/>
              </a:lnSpc>
            </a:pPr>
            <a:r>
              <a:rPr lang="en-US" sz="2400" dirty="0">
                <a:latin typeface="Times New Roman" panose="02020603050405020304" pitchFamily="18" charset="0"/>
                <a:cs typeface="Times New Roman" panose="02020603050405020304" pitchFamily="18" charset="0"/>
              </a:rPr>
              <a:t>A useful rule of inference:  </a:t>
            </a:r>
          </a:p>
          <a:p>
            <a:pPr marL="914400" lvl="1" indent="-457200">
              <a:lnSpc>
                <a:spcPct val="100000"/>
              </a:lnSpc>
            </a:pPr>
            <a:r>
              <a:rPr lang="en-US" dirty="0">
                <a:latin typeface="Times New Roman" panose="02020603050405020304" pitchFamily="18" charset="0"/>
                <a:cs typeface="Times New Roman" panose="02020603050405020304" pitchFamily="18" charset="0"/>
              </a:rPr>
              <a:t>proves a program correctness by </a:t>
            </a:r>
          </a:p>
          <a:p>
            <a:pPr marL="1371600" lvl="2" indent="-457200">
              <a:lnSpc>
                <a:spcPct val="100000"/>
              </a:lnSpc>
            </a:pPr>
            <a:r>
              <a:rPr lang="en-US" sz="2400" dirty="0">
                <a:latin typeface="Times New Roman" panose="02020603050405020304" pitchFamily="18" charset="0"/>
                <a:cs typeface="Times New Roman" panose="02020603050405020304" pitchFamily="18" charset="0"/>
              </a:rPr>
              <a:t>splitting the program into a sequence of subprograms </a:t>
            </a:r>
          </a:p>
          <a:p>
            <a:pPr marL="1371600" lvl="2" indent="-457200">
              <a:lnSpc>
                <a:spcPct val="100000"/>
              </a:lnSpc>
            </a:pPr>
            <a:r>
              <a:rPr lang="en-US" sz="2400" dirty="0">
                <a:latin typeface="Times New Roman" panose="02020603050405020304" pitchFamily="18" charset="0"/>
                <a:cs typeface="Times New Roman" panose="02020603050405020304" pitchFamily="18" charset="0"/>
              </a:rPr>
              <a:t>then showing that each subprogram is correct.</a:t>
            </a:r>
          </a:p>
        </p:txBody>
      </p:sp>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463199" y="970997"/>
            <a:ext cx="7402126"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spTree>
    <p:extLst>
      <p:ext uri="{BB962C8B-B14F-4D97-AF65-F5344CB8AC3E}">
        <p14:creationId xmlns:p14="http://schemas.microsoft.com/office/powerpoint/2010/main" val="179753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353229" y="1042731"/>
            <a:ext cx="9079640" cy="562769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sz="2600" dirty="0">
                <a:latin typeface="Times New Roman" panose="02020603050405020304" pitchFamily="18" charset="0"/>
                <a:cs typeface="Times New Roman" panose="02020603050405020304" pitchFamily="18" charset="0"/>
              </a:rPr>
              <a:t>Assume that the program </a:t>
            </a:r>
            <a:r>
              <a:rPr lang="en-US" sz="2600" i="1"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 is split into subprograms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and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Show that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is true. </a:t>
            </a:r>
          </a:p>
          <a:p>
            <a:pPr marL="457200" indent="-457200"/>
            <a:r>
              <a:rPr lang="en-US" sz="2600" dirty="0">
                <a:latin typeface="Times New Roman" panose="02020603050405020304" pitchFamily="18" charset="0"/>
                <a:cs typeface="Times New Roman" panose="02020603050405020304" pitchFamily="18" charset="0"/>
              </a:rPr>
              <a:t>Shown:</a:t>
            </a:r>
          </a:p>
          <a:p>
            <a:pPr marL="914400" lvl="1" indent="-457200"/>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is true, if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is true and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1 </a:t>
            </a:r>
            <a:r>
              <a:rPr lang="en-US" sz="2600" dirty="0">
                <a:latin typeface="Times New Roman" panose="02020603050405020304" pitchFamily="18" charset="0"/>
                <a:cs typeface="Times New Roman" panose="02020603050405020304" pitchFamily="18" charset="0"/>
              </a:rPr>
              <a:t>is executed and terminated,      then </a:t>
            </a:r>
            <a:r>
              <a:rPr lang="en-US" sz="2600" i="1" dirty="0">
                <a:latin typeface="Times New Roman" panose="02020603050405020304" pitchFamily="18" charset="0"/>
                <a:cs typeface="Times New Roman" panose="02020603050405020304" pitchFamily="18" charset="0"/>
              </a:rPr>
              <a:t>r </a:t>
            </a:r>
            <a:r>
              <a:rPr lang="en-US" sz="2600" dirty="0">
                <a:latin typeface="Times New Roman" panose="02020603050405020304" pitchFamily="18" charset="0"/>
                <a:cs typeface="Times New Roman" panose="02020603050405020304" pitchFamily="18" charset="0"/>
              </a:rPr>
              <a:t>is true; </a:t>
            </a:r>
          </a:p>
          <a:p>
            <a:pPr marL="914400" lvl="1" indent="-457200">
              <a:buNone/>
            </a:pPr>
            <a:r>
              <a:rPr lang="en-US" sz="2600" dirty="0">
                <a:latin typeface="Times New Roman" panose="02020603050405020304" pitchFamily="18" charset="0"/>
                <a:cs typeface="Times New Roman" panose="02020603050405020304" pitchFamily="18" charset="0"/>
              </a:rPr>
              <a:t>      and </a:t>
            </a:r>
          </a:p>
          <a:p>
            <a:pPr marL="914400" lvl="1" indent="-457200"/>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2</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is true, if </a:t>
            </a:r>
            <a:r>
              <a:rPr lang="en-US" sz="2600" i="1" dirty="0">
                <a:latin typeface="Times New Roman" panose="02020603050405020304" pitchFamily="18" charset="0"/>
                <a:cs typeface="Times New Roman" panose="02020603050405020304" pitchFamily="18" charset="0"/>
              </a:rPr>
              <a:t>r</a:t>
            </a:r>
            <a:r>
              <a:rPr lang="en-US" sz="2600" dirty="0">
                <a:latin typeface="Times New Roman" panose="02020603050405020304" pitchFamily="18" charset="0"/>
                <a:cs typeface="Times New Roman" panose="02020603050405020304" pitchFamily="18" charset="0"/>
              </a:rPr>
              <a:t> is true and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2</a:t>
            </a:r>
            <a:r>
              <a:rPr lang="en-US" sz="2600" i="1" dirty="0">
                <a:latin typeface="Times New Roman" panose="02020603050405020304" pitchFamily="18" charset="0"/>
                <a:cs typeface="Times New Roman" panose="02020603050405020304" pitchFamily="18" charset="0"/>
              </a:rPr>
              <a:t> is </a:t>
            </a:r>
            <a:r>
              <a:rPr lang="en-US" sz="2600" dirty="0">
                <a:latin typeface="Times New Roman" panose="02020603050405020304" pitchFamily="18" charset="0"/>
                <a:cs typeface="Times New Roman" panose="02020603050405020304" pitchFamily="18" charset="0"/>
              </a:rPr>
              <a:t>executed and terminated, then </a:t>
            </a:r>
            <a:r>
              <a:rPr lang="en-US" sz="2600" i="1" dirty="0">
                <a:latin typeface="Times New Roman" panose="02020603050405020304" pitchFamily="18" charset="0"/>
                <a:cs typeface="Times New Roman" panose="02020603050405020304" pitchFamily="18" charset="0"/>
              </a:rPr>
              <a:t>q</a:t>
            </a:r>
            <a:r>
              <a:rPr lang="en-US" sz="2600" dirty="0">
                <a:latin typeface="Times New Roman" panose="02020603050405020304" pitchFamily="18" charset="0"/>
                <a:cs typeface="Times New Roman" panose="02020603050405020304" pitchFamily="18" charset="0"/>
              </a:rPr>
              <a:t> is true.</a:t>
            </a:r>
          </a:p>
          <a:p>
            <a:pPr marL="914400" lvl="1" indent="-457200"/>
            <a:r>
              <a:rPr lang="en-US" sz="2600" dirty="0">
                <a:latin typeface="Times New Roman" panose="02020603050405020304" pitchFamily="18" charset="0"/>
                <a:cs typeface="Times New Roman" panose="02020603050405020304" pitchFamily="18" charset="0"/>
              </a:rPr>
              <a:t>Thus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2</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q </a:t>
            </a:r>
            <a:r>
              <a:rPr lang="en-US" sz="2600" dirty="0">
                <a:latin typeface="Times New Roman" panose="02020603050405020304" pitchFamily="18" charset="0"/>
                <a:cs typeface="Times New Roman" panose="02020603050405020304" pitchFamily="18" charset="0"/>
              </a:rPr>
              <a:t>is true</a:t>
            </a:r>
            <a:r>
              <a:rPr lang="en-US" sz="2600" i="1" dirty="0">
                <a:latin typeface="Times New Roman" panose="02020603050405020304" pitchFamily="18" charset="0"/>
                <a:cs typeface="Times New Roman" panose="02020603050405020304" pitchFamily="18" charset="0"/>
              </a:rPr>
              <a:t>. </a:t>
            </a:r>
          </a:p>
          <a:p>
            <a:pPr marL="1371600" lvl="2" indent="-457200"/>
            <a:r>
              <a:rPr lang="en-US" sz="2600" dirty="0">
                <a:latin typeface="Times New Roman" panose="02020603050405020304" pitchFamily="18" charset="0"/>
                <a:cs typeface="Times New Roman" panose="02020603050405020304" pitchFamily="18" charset="0"/>
              </a:rPr>
              <a:t>i.e., if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 is true and </a:t>
            </a:r>
            <a:r>
              <a:rPr lang="en-US" sz="2600" i="1" dirty="0">
                <a:latin typeface="Times New Roman" panose="02020603050405020304" pitchFamily="18" charset="0"/>
                <a:cs typeface="Times New Roman" panose="02020603050405020304" pitchFamily="18" charset="0"/>
              </a:rPr>
              <a:t>S</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S</a:t>
            </a:r>
            <a:r>
              <a:rPr lang="en-US" sz="2600" i="1" baseline="-25000" dirty="0">
                <a:latin typeface="Times New Roman" panose="02020603050405020304" pitchFamily="18" charset="0"/>
                <a:cs typeface="Times New Roman" panose="02020603050405020304" pitchFamily="18" charset="0"/>
              </a:rPr>
              <a:t>2</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executed and terminated, then</a:t>
            </a:r>
            <a:r>
              <a:rPr lang="en-US" sz="2600" i="1" dirty="0">
                <a:latin typeface="Times New Roman" panose="02020603050405020304" pitchFamily="18" charset="0"/>
                <a:cs typeface="Times New Roman" panose="02020603050405020304" pitchFamily="18" charset="0"/>
              </a:rPr>
              <a:t> q </a:t>
            </a:r>
            <a:r>
              <a:rPr lang="en-US" sz="2600" dirty="0">
                <a:latin typeface="Times New Roman" panose="02020603050405020304" pitchFamily="18" charset="0"/>
                <a:cs typeface="Times New Roman" panose="02020603050405020304" pitchFamily="18" charset="0"/>
              </a:rPr>
              <a:t>is true. </a:t>
            </a:r>
          </a:p>
          <a:p>
            <a:pPr marL="457200" indent="-457200">
              <a:tabLst>
                <a:tab pos="457200" algn="l"/>
              </a:tabLst>
            </a:pPr>
            <a:r>
              <a:rPr lang="en-US" sz="2600" dirty="0">
                <a:latin typeface="Times New Roman" panose="02020603050405020304" pitchFamily="18" charset="0"/>
                <a:cs typeface="Times New Roman" panose="02020603050405020304" pitchFamily="18" charset="0"/>
              </a:rPr>
              <a:t>This rule of inference, is the </a:t>
            </a:r>
            <a:r>
              <a:rPr lang="en-US" sz="2600" i="1" dirty="0">
                <a:solidFill>
                  <a:srgbClr val="0000FF"/>
                </a:solidFill>
                <a:latin typeface="Times New Roman" panose="02020603050405020304" pitchFamily="18" charset="0"/>
                <a:cs typeface="Times New Roman" panose="02020603050405020304" pitchFamily="18" charset="0"/>
              </a:rPr>
              <a:t>composition rule, which </a:t>
            </a:r>
            <a:r>
              <a:rPr lang="en-US" sz="2600" dirty="0">
                <a:latin typeface="Times New Roman" panose="02020603050405020304" pitchFamily="18" charset="0"/>
                <a:cs typeface="Times New Roman" panose="02020603050405020304" pitchFamily="18" charset="0"/>
              </a:rPr>
              <a:t>can be stated as</a:t>
            </a:r>
          </a:p>
          <a:p>
            <a:pPr marL="0" indent="0">
              <a:buNone/>
              <a:tabLst>
                <a:tab pos="457200" algn="l"/>
              </a:tabLst>
            </a:pPr>
            <a:r>
              <a:rPr lang="en-US" sz="2600"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r</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q</a:t>
            </a:r>
            <a:r>
              <a:rPr lang="en-US"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085378"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p:nvPr/>
        </p:nvCxnSpPr>
        <p:spPr>
          <a:xfrm>
            <a:off x="3605370" y="6100782"/>
            <a:ext cx="23241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CD66492-17B3-48F9-ABD8-53235AB08A4A}"/>
              </a:ext>
            </a:extLst>
          </p:cNvPr>
          <p:cNvSpPr txBox="1"/>
          <p:nvPr/>
        </p:nvSpPr>
        <p:spPr>
          <a:xfrm>
            <a:off x="10101942" y="2159726"/>
            <a:ext cx="966652" cy="369332"/>
          </a:xfrm>
          <a:prstGeom prst="rect">
            <a:avLst/>
          </a:prstGeom>
          <a:noFill/>
          <a:ln w="19050">
            <a:solidFill>
              <a:schemeClr val="tx1"/>
            </a:solidFill>
          </a:ln>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1</a:t>
            </a:r>
            <a:endParaRPr lang="en-US" dirty="0"/>
          </a:p>
        </p:txBody>
      </p:sp>
      <p:sp>
        <p:nvSpPr>
          <p:cNvPr id="6" name="TextBox 5">
            <a:extLst>
              <a:ext uri="{FF2B5EF4-FFF2-40B4-BE49-F238E27FC236}">
                <a16:creationId xmlns:a16="http://schemas.microsoft.com/office/drawing/2014/main" id="{D394A4EB-18B5-48EB-A345-0F2B65E17540}"/>
              </a:ext>
            </a:extLst>
          </p:cNvPr>
          <p:cNvSpPr txBox="1"/>
          <p:nvPr/>
        </p:nvSpPr>
        <p:spPr>
          <a:xfrm>
            <a:off x="10110651" y="2860767"/>
            <a:ext cx="966652" cy="369332"/>
          </a:xfrm>
          <a:prstGeom prst="rect">
            <a:avLst/>
          </a:prstGeom>
          <a:noFill/>
          <a:ln w="19050">
            <a:solidFill>
              <a:schemeClr val="tx1"/>
            </a:solidFill>
          </a:ln>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S</a:t>
            </a:r>
            <a:r>
              <a:rPr lang="en-US" i="1" baseline="-25000" dirty="0">
                <a:latin typeface="Times New Roman" panose="02020603050405020304" pitchFamily="18" charset="0"/>
                <a:cs typeface="Times New Roman" panose="02020603050405020304" pitchFamily="18" charset="0"/>
              </a:rPr>
              <a:t>2</a:t>
            </a:r>
            <a:endParaRPr lang="en-US" dirty="0"/>
          </a:p>
        </p:txBody>
      </p:sp>
      <p:cxnSp>
        <p:nvCxnSpPr>
          <p:cNvPr id="7" name="Straight Arrow Connector 6">
            <a:extLst>
              <a:ext uri="{FF2B5EF4-FFF2-40B4-BE49-F238E27FC236}">
                <a16:creationId xmlns:a16="http://schemas.microsoft.com/office/drawing/2014/main" id="{DD18C38C-35E7-449F-9E00-57F5E6BCFD0E}"/>
              </a:ext>
            </a:extLst>
          </p:cNvPr>
          <p:cNvCxnSpPr>
            <a:cxnSpLocks/>
            <a:endCxn id="3" idx="0"/>
          </p:cNvCxnSpPr>
          <p:nvPr/>
        </p:nvCxnSpPr>
        <p:spPr>
          <a:xfrm flipH="1">
            <a:off x="10585268" y="1802674"/>
            <a:ext cx="8709" cy="3570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0999B8D-6933-46B3-A5CA-9D68CC5FE050}"/>
              </a:ext>
            </a:extLst>
          </p:cNvPr>
          <p:cNvCxnSpPr>
            <a:cxnSpLocks/>
          </p:cNvCxnSpPr>
          <p:nvPr/>
        </p:nvCxnSpPr>
        <p:spPr>
          <a:xfrm flipH="1">
            <a:off x="10580913" y="2503715"/>
            <a:ext cx="8709" cy="3570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1ABF8A8-8B3C-42BA-8776-9C977F0C45C9}"/>
              </a:ext>
            </a:extLst>
          </p:cNvPr>
          <p:cNvCxnSpPr>
            <a:cxnSpLocks/>
          </p:cNvCxnSpPr>
          <p:nvPr/>
        </p:nvCxnSpPr>
        <p:spPr>
          <a:xfrm flipH="1">
            <a:off x="10585267" y="3230099"/>
            <a:ext cx="8709" cy="3570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A72E8A-9515-4836-83ED-96AAA41497BC}"/>
              </a:ext>
            </a:extLst>
          </p:cNvPr>
          <p:cNvCxnSpPr/>
          <p:nvPr/>
        </p:nvCxnSpPr>
        <p:spPr>
          <a:xfrm flipH="1">
            <a:off x="10580913" y="1976846"/>
            <a:ext cx="391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DDCAED-828A-4D5A-A112-50636F0F2EE0}"/>
              </a:ext>
            </a:extLst>
          </p:cNvPr>
          <p:cNvCxnSpPr/>
          <p:nvPr/>
        </p:nvCxnSpPr>
        <p:spPr>
          <a:xfrm flipH="1">
            <a:off x="10580913" y="2704013"/>
            <a:ext cx="391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59B75C-C330-4A4A-B6EC-5199A029F886}"/>
              </a:ext>
            </a:extLst>
          </p:cNvPr>
          <p:cNvCxnSpPr/>
          <p:nvPr/>
        </p:nvCxnSpPr>
        <p:spPr>
          <a:xfrm flipH="1">
            <a:off x="10589621" y="3408625"/>
            <a:ext cx="391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F01221-1AF4-46DC-A80C-E9606FB8E61C}"/>
              </a:ext>
            </a:extLst>
          </p:cNvPr>
          <p:cNvSpPr txBox="1"/>
          <p:nvPr/>
        </p:nvSpPr>
        <p:spPr>
          <a:xfrm>
            <a:off x="10894423" y="1706880"/>
            <a:ext cx="313508" cy="369332"/>
          </a:xfrm>
          <a:prstGeom prst="rect">
            <a:avLst/>
          </a:prstGeom>
          <a:noFill/>
        </p:spPr>
        <p:txBody>
          <a:bodyPr wrap="square" rtlCol="0">
            <a:spAutoFit/>
          </a:bodyPr>
          <a:lstStyle/>
          <a:p>
            <a:r>
              <a:rPr lang="en-US" dirty="0"/>
              <a:t>p</a:t>
            </a:r>
          </a:p>
        </p:txBody>
      </p:sp>
      <p:sp>
        <p:nvSpPr>
          <p:cNvPr id="18" name="TextBox 17">
            <a:extLst>
              <a:ext uri="{FF2B5EF4-FFF2-40B4-BE49-F238E27FC236}">
                <a16:creationId xmlns:a16="http://schemas.microsoft.com/office/drawing/2014/main" id="{569D88BF-825A-49AE-B2E1-31CFED85BFF7}"/>
              </a:ext>
            </a:extLst>
          </p:cNvPr>
          <p:cNvSpPr txBox="1"/>
          <p:nvPr/>
        </p:nvSpPr>
        <p:spPr>
          <a:xfrm>
            <a:off x="10911840" y="2440579"/>
            <a:ext cx="313508" cy="369332"/>
          </a:xfrm>
          <a:prstGeom prst="rect">
            <a:avLst/>
          </a:prstGeom>
          <a:noFill/>
        </p:spPr>
        <p:txBody>
          <a:bodyPr wrap="square" rtlCol="0">
            <a:spAutoFit/>
          </a:bodyPr>
          <a:lstStyle/>
          <a:p>
            <a:r>
              <a:rPr lang="en-US" dirty="0"/>
              <a:t>r</a:t>
            </a:r>
          </a:p>
        </p:txBody>
      </p:sp>
      <p:sp>
        <p:nvSpPr>
          <p:cNvPr id="19" name="TextBox 18">
            <a:extLst>
              <a:ext uri="{FF2B5EF4-FFF2-40B4-BE49-F238E27FC236}">
                <a16:creationId xmlns:a16="http://schemas.microsoft.com/office/drawing/2014/main" id="{36A764F0-AAA6-492E-8554-9127F13291DC}"/>
              </a:ext>
            </a:extLst>
          </p:cNvPr>
          <p:cNvSpPr txBox="1"/>
          <p:nvPr/>
        </p:nvSpPr>
        <p:spPr>
          <a:xfrm>
            <a:off x="10898777" y="3244334"/>
            <a:ext cx="313508" cy="369332"/>
          </a:xfrm>
          <a:prstGeom prst="rect">
            <a:avLst/>
          </a:prstGeom>
          <a:noFill/>
        </p:spPr>
        <p:txBody>
          <a:bodyPr wrap="square" rtlCol="0">
            <a:spAutoFit/>
          </a:bodyPr>
          <a:lstStyle/>
          <a:p>
            <a:r>
              <a:rPr lang="en-US" dirty="0"/>
              <a:t>q</a:t>
            </a:r>
          </a:p>
        </p:txBody>
      </p:sp>
    </p:spTree>
    <p:extLst>
      <p:ext uri="{BB962C8B-B14F-4D97-AF65-F5344CB8AC3E}">
        <p14:creationId xmlns:p14="http://schemas.microsoft.com/office/powerpoint/2010/main" val="345354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925" y="789600"/>
            <a:ext cx="9112195" cy="5712782"/>
          </a:xfrm>
          <a:prstGeom prst="rect">
            <a:avLst/>
          </a:prstGeom>
        </p:spPr>
        <p:txBody>
          <a:bodyPr wrap="square">
            <a:spAutoFit/>
          </a:bodyPr>
          <a:lstStyle/>
          <a:p>
            <a:pPr>
              <a:lnSpc>
                <a:spcPct val="107000"/>
              </a:lnSpc>
              <a:spcAft>
                <a:spcPts val="1200"/>
              </a:spcAft>
            </a:pPr>
            <a:r>
              <a:rPr lang="en-US" sz="2600" dirty="0">
                <a:ea typeface="Calibri" panose="020F0502020204030204" pitchFamily="34" charset="0"/>
                <a:cs typeface="Times New Roman" panose="02020603050405020304" pitchFamily="18" charset="0"/>
              </a:rPr>
              <a:t>Algorithms: Efficiency, Analysis and Order</a:t>
            </a:r>
          </a:p>
          <a:p>
            <a:pPr marR="0" lvl="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Orders</a:t>
            </a: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a:latin typeface="Times New Roman" panose="02020603050405020304" pitchFamily="18" charset="0"/>
                <a:ea typeface="Calibri" panose="020F0502020204030204" pitchFamily="34" charset="0"/>
                <a:cs typeface="Times New Roman" panose="02020603050405020304" pitchFamily="18" charset="0"/>
              </a:rPr>
              <a:t>algorithm’s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complexity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 terms of input size n. </a:t>
            </a:r>
          </a:p>
          <a:p>
            <a:pPr marL="8001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4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Set the order of algorithms and classify the time-efficient algorithms in terms of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constant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linear-time algorithms</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quadratic-time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12573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exponential-time algorithms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Ο</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l-GR"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Θ</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etc. </a:t>
            </a:r>
          </a:p>
        </p:txBody>
      </p:sp>
      <p:sp>
        <p:nvSpPr>
          <p:cNvPr id="5" name="Thought Bubble: Cloud 4">
            <a:extLst>
              <a:ext uri="{FF2B5EF4-FFF2-40B4-BE49-F238E27FC236}">
                <a16:creationId xmlns:a16="http://schemas.microsoft.com/office/drawing/2014/main" id="{C4FB6CF2-3C5E-42A5-8BA0-97B3918BA4A4}"/>
              </a:ext>
            </a:extLst>
          </p:cNvPr>
          <p:cNvSpPr/>
          <p:nvPr/>
        </p:nvSpPr>
        <p:spPr>
          <a:xfrm>
            <a:off x="840905" y="142961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6CA9E5BB-5CA5-4669-B915-AEDA3DD8C7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85605">
            <a:off x="745994" y="1303264"/>
            <a:ext cx="760738" cy="5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5537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500304" y="2002570"/>
            <a:ext cx="9061156" cy="36748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Conditional Statements</a:t>
            </a:r>
          </a:p>
          <a:p>
            <a:pPr marL="457200" indent="-457200"/>
            <a:r>
              <a:rPr lang="en-US" sz="2400" dirty="0">
                <a:latin typeface="Times New Roman" panose="02020603050405020304" pitchFamily="18" charset="0"/>
                <a:cs typeface="Times New Roman" panose="02020603050405020304" pitchFamily="18" charset="0"/>
              </a:rPr>
              <a:t>Assume that the program segment has the form</a:t>
            </a:r>
          </a:p>
          <a:p>
            <a:pPr marL="457200" indent="-457200">
              <a:buNone/>
            </a:pPr>
            <a:r>
              <a:rPr lang="en-US" sz="2400" dirty="0">
                <a:latin typeface="Times New Roman" panose="02020603050405020304" pitchFamily="18" charset="0"/>
                <a:cs typeface="Times New Roman" panose="02020603050405020304" pitchFamily="18" charset="0"/>
              </a:rPr>
              <a:t>		if</a:t>
            </a:r>
            <a:r>
              <a:rPr lang="en-US" sz="2400" i="1" dirty="0">
                <a:latin typeface="Times New Roman" panose="02020603050405020304" pitchFamily="18" charset="0"/>
                <a:cs typeface="Times New Roman" panose="02020603050405020304" pitchFamily="18" charset="0"/>
              </a:rPr>
              <a:t> condition </a:t>
            </a:r>
            <a:r>
              <a:rPr lang="en-US" sz="2400" dirty="0">
                <a:latin typeface="Times New Roman" panose="02020603050405020304" pitchFamily="18" charset="0"/>
                <a:cs typeface="Times New Roman" panose="02020603050405020304" pitchFamily="18" charset="0"/>
              </a:rPr>
              <a:t>then </a:t>
            </a:r>
            <a:r>
              <a:rPr lang="en-US" sz="2400" i="1" dirty="0">
                <a:latin typeface="Times New Roman" panose="02020603050405020304" pitchFamily="18" charset="0"/>
                <a:cs typeface="Times New Roman" panose="02020603050405020304" pitchFamily="18" charset="0"/>
              </a:rPr>
              <a:t> S</a:t>
            </a:r>
          </a:p>
          <a:p>
            <a:pPr marL="457200" indent="-457200">
              <a:buNone/>
            </a:pP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a:t>
            </a:r>
            <a:r>
              <a:rPr lang="en-US" sz="2400" i="1" dirty="0">
                <a:latin typeface="Times New Roman" panose="02020603050405020304" pitchFamily="18" charset="0"/>
                <a:cs typeface="Times New Roman" panose="02020603050405020304" pitchFamily="18" charset="0"/>
              </a:rPr>
              <a:t> S </a:t>
            </a:r>
            <a:r>
              <a:rPr lang="en-US" sz="2400" dirty="0">
                <a:latin typeface="Times New Roman" panose="02020603050405020304" pitchFamily="18" charset="0"/>
                <a:cs typeface="Times New Roman" panose="02020603050405020304" pitchFamily="18" charset="0"/>
              </a:rPr>
              <a:t>is a block statements. </a:t>
            </a:r>
          </a:p>
          <a:p>
            <a:pPr marL="457200" indent="-457200">
              <a:buNone/>
            </a:pPr>
            <a:r>
              <a:rPr lang="en-US" sz="2400" dirty="0">
                <a:latin typeface="Times New Roman" panose="02020603050405020304" pitchFamily="18" charset="0"/>
                <a:cs typeface="Times New Roman" panose="02020603050405020304" pitchFamily="18" charset="0"/>
              </a:rPr>
              <a:t>    </a:t>
            </a:r>
          </a:p>
          <a:p>
            <a:pPr marL="457200" indent="-457200"/>
            <a:r>
              <a:rPr lang="en-US" sz="2400" dirty="0">
                <a:latin typeface="Times New Roman" panose="02020603050405020304" pitchFamily="18" charset="0"/>
                <a:cs typeface="Times New Roman" panose="02020603050405020304" pitchFamily="18" charset="0"/>
              </a:rPr>
              <a:t>Then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executed if </a:t>
            </a:r>
            <a:r>
              <a:rPr lang="en-US" sz="2400" i="1" dirty="0">
                <a:latin typeface="Times New Roman" panose="02020603050405020304" pitchFamily="18" charset="0"/>
                <a:cs typeface="Times New Roman" panose="02020603050405020304" pitchFamily="18" charset="0"/>
              </a:rPr>
              <a:t>condition</a:t>
            </a:r>
            <a:r>
              <a:rPr lang="en-US" sz="2400" dirty="0">
                <a:latin typeface="Times New Roman" panose="02020603050405020304" pitchFamily="18" charset="0"/>
                <a:cs typeface="Times New Roman" panose="02020603050405020304" pitchFamily="18" charset="0"/>
              </a:rPr>
              <a:t> is true, and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not executed when </a:t>
            </a:r>
            <a:r>
              <a:rPr lang="en-US" sz="2400" i="1" dirty="0">
                <a:latin typeface="Times New Roman" panose="02020603050405020304" pitchFamily="18" charset="0"/>
                <a:cs typeface="Times New Roman" panose="02020603050405020304" pitchFamily="18" charset="0"/>
              </a:rPr>
              <a:t>condition</a:t>
            </a:r>
            <a:r>
              <a:rPr lang="en-US" sz="2400" dirty="0">
                <a:latin typeface="Times New Roman" panose="02020603050405020304" pitchFamily="18" charset="0"/>
                <a:cs typeface="Times New Roman" panose="02020603050405020304" pitchFamily="18" charset="0"/>
              </a:rPr>
              <a:t> is false.</a:t>
            </a:r>
          </a:p>
          <a:p>
            <a:pPr>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475148" y="808554"/>
            <a:ext cx="7233423"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sp>
        <p:nvSpPr>
          <p:cNvPr id="3" name="Diamond 2">
            <a:extLst>
              <a:ext uri="{FF2B5EF4-FFF2-40B4-BE49-F238E27FC236}">
                <a16:creationId xmlns:a16="http://schemas.microsoft.com/office/drawing/2014/main" id="{81902BD0-0803-4F51-9223-CE7842EB26F6}"/>
              </a:ext>
            </a:extLst>
          </p:cNvPr>
          <p:cNvSpPr/>
          <p:nvPr/>
        </p:nvSpPr>
        <p:spPr>
          <a:xfrm>
            <a:off x="8403771" y="3187337"/>
            <a:ext cx="1619795" cy="583474"/>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cond</a:t>
            </a:r>
            <a:endParaRPr lang="en-US" dirty="0">
              <a:solidFill>
                <a:schemeClr val="tx1"/>
              </a:solidFill>
            </a:endParaRPr>
          </a:p>
        </p:txBody>
      </p:sp>
      <p:sp>
        <p:nvSpPr>
          <p:cNvPr id="4" name="TextBox 3">
            <a:extLst>
              <a:ext uri="{FF2B5EF4-FFF2-40B4-BE49-F238E27FC236}">
                <a16:creationId xmlns:a16="http://schemas.microsoft.com/office/drawing/2014/main" id="{5D6AAD1C-AF3C-4EA1-9840-01426C3E25C4}"/>
              </a:ext>
            </a:extLst>
          </p:cNvPr>
          <p:cNvSpPr txBox="1"/>
          <p:nvPr/>
        </p:nvSpPr>
        <p:spPr>
          <a:xfrm>
            <a:off x="7336971" y="4225443"/>
            <a:ext cx="1506583" cy="369332"/>
          </a:xfrm>
          <a:prstGeom prst="rect">
            <a:avLst/>
          </a:prstGeom>
          <a:noFill/>
          <a:ln w="19050">
            <a:solidFill>
              <a:schemeClr val="tx1"/>
            </a:solidFill>
          </a:ln>
        </p:spPr>
        <p:txBody>
          <a:bodyPr wrap="square" rtlCol="0">
            <a:spAutoFit/>
          </a:bodyPr>
          <a:lstStyle/>
          <a:p>
            <a:pPr marL="457200" indent="-457200" algn="ctr">
              <a:buNone/>
            </a:pPr>
            <a:r>
              <a:rPr lang="en-US" i="1">
                <a:latin typeface="Times New Roman" panose="02020603050405020304" pitchFamily="18" charset="0"/>
                <a:cs typeface="Times New Roman" panose="02020603050405020304" pitchFamily="18" charset="0"/>
              </a:rPr>
              <a:t>S</a:t>
            </a:r>
            <a:endParaRPr lang="en-US" i="1" dirty="0">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D7F077CF-C638-4AEB-A158-78C80CAE9D23}"/>
              </a:ext>
            </a:extLst>
          </p:cNvPr>
          <p:cNvCxnSpPr/>
          <p:nvPr/>
        </p:nvCxnSpPr>
        <p:spPr>
          <a:xfrm>
            <a:off x="8049119" y="3454552"/>
            <a:ext cx="35124" cy="7708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16826-EC60-48A8-B029-D122A18D8C3C}"/>
              </a:ext>
            </a:extLst>
          </p:cNvPr>
          <p:cNvCxnSpPr/>
          <p:nvPr/>
        </p:nvCxnSpPr>
        <p:spPr>
          <a:xfrm>
            <a:off x="9200607" y="2917371"/>
            <a:ext cx="13061" cy="2699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C00FED7-B512-4E6B-8EE1-B2DF928AB580}"/>
              </a:ext>
            </a:extLst>
          </p:cNvPr>
          <p:cNvCxnSpPr/>
          <p:nvPr/>
        </p:nvCxnSpPr>
        <p:spPr>
          <a:xfrm flipH="1">
            <a:off x="8013032" y="3479074"/>
            <a:ext cx="4055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E4858F-A52F-4040-BDCC-718F68438B8C}"/>
              </a:ext>
            </a:extLst>
          </p:cNvPr>
          <p:cNvCxnSpPr>
            <a:cxnSpLocks/>
          </p:cNvCxnSpPr>
          <p:nvPr/>
        </p:nvCxnSpPr>
        <p:spPr>
          <a:xfrm>
            <a:off x="10561460" y="3479074"/>
            <a:ext cx="74710" cy="17354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E84BDB-C89E-413E-A65E-60A9EF5B5480}"/>
              </a:ext>
            </a:extLst>
          </p:cNvPr>
          <p:cNvCxnSpPr>
            <a:cxnSpLocks/>
            <a:endCxn id="30" idx="6"/>
          </p:cNvCxnSpPr>
          <p:nvPr/>
        </p:nvCxnSpPr>
        <p:spPr>
          <a:xfrm>
            <a:off x="8090263" y="5214534"/>
            <a:ext cx="11474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7AAA4E7-D640-479A-9D25-021D09A797B4}"/>
              </a:ext>
            </a:extLst>
          </p:cNvPr>
          <p:cNvCxnSpPr>
            <a:cxnSpLocks/>
          </p:cNvCxnSpPr>
          <p:nvPr/>
        </p:nvCxnSpPr>
        <p:spPr>
          <a:xfrm>
            <a:off x="10023566" y="3479074"/>
            <a:ext cx="54864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F1011D-2CCA-40A2-B94B-07CE850EDF92}"/>
              </a:ext>
            </a:extLst>
          </p:cNvPr>
          <p:cNvSpPr txBox="1"/>
          <p:nvPr/>
        </p:nvSpPr>
        <p:spPr>
          <a:xfrm>
            <a:off x="9431384" y="2759223"/>
            <a:ext cx="313508" cy="369332"/>
          </a:xfrm>
          <a:prstGeom prst="rect">
            <a:avLst/>
          </a:prstGeom>
          <a:noFill/>
        </p:spPr>
        <p:txBody>
          <a:bodyPr wrap="square" rtlCol="0">
            <a:spAutoFit/>
          </a:bodyPr>
          <a:lstStyle/>
          <a:p>
            <a:r>
              <a:rPr lang="en-US" dirty="0"/>
              <a:t>p</a:t>
            </a:r>
          </a:p>
        </p:txBody>
      </p:sp>
      <p:sp>
        <p:nvSpPr>
          <p:cNvPr id="23" name="TextBox 22">
            <a:extLst>
              <a:ext uri="{FF2B5EF4-FFF2-40B4-BE49-F238E27FC236}">
                <a16:creationId xmlns:a16="http://schemas.microsoft.com/office/drawing/2014/main" id="{C379FBB0-5143-4A49-834F-EF62694E77E1}"/>
              </a:ext>
            </a:extLst>
          </p:cNvPr>
          <p:cNvSpPr txBox="1"/>
          <p:nvPr/>
        </p:nvSpPr>
        <p:spPr>
          <a:xfrm>
            <a:off x="9414969" y="5400932"/>
            <a:ext cx="313508" cy="369332"/>
          </a:xfrm>
          <a:prstGeom prst="rect">
            <a:avLst/>
          </a:prstGeom>
          <a:noFill/>
        </p:spPr>
        <p:txBody>
          <a:bodyPr wrap="square" rtlCol="0">
            <a:spAutoFit/>
          </a:bodyPr>
          <a:lstStyle/>
          <a:p>
            <a:r>
              <a:rPr lang="en-US" dirty="0"/>
              <a:t>q</a:t>
            </a:r>
          </a:p>
        </p:txBody>
      </p:sp>
      <p:cxnSp>
        <p:nvCxnSpPr>
          <p:cNvPr id="25" name="Straight Arrow Connector 24">
            <a:extLst>
              <a:ext uri="{FF2B5EF4-FFF2-40B4-BE49-F238E27FC236}">
                <a16:creationId xmlns:a16="http://schemas.microsoft.com/office/drawing/2014/main" id="{EEA8BA27-1AFE-4543-8DC8-58465BBBC2DB}"/>
              </a:ext>
            </a:extLst>
          </p:cNvPr>
          <p:cNvCxnSpPr>
            <a:stCxn id="22" idx="0"/>
          </p:cNvCxnSpPr>
          <p:nvPr/>
        </p:nvCxnSpPr>
        <p:spPr>
          <a:xfrm flipH="1">
            <a:off x="9241800" y="2759223"/>
            <a:ext cx="346338" cy="310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E56010-1E1F-44EB-A909-D03755B9468A}"/>
              </a:ext>
            </a:extLst>
          </p:cNvPr>
          <p:cNvCxnSpPr/>
          <p:nvPr/>
        </p:nvCxnSpPr>
        <p:spPr>
          <a:xfrm flipH="1" flipV="1">
            <a:off x="9307743" y="5255064"/>
            <a:ext cx="84910" cy="291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p:cNvCxnSpPr>
          <p:nvPr/>
        </p:nvCxnSpPr>
        <p:spPr>
          <a:xfrm>
            <a:off x="8090263" y="4594775"/>
            <a:ext cx="27042" cy="610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FE84BDB-C89E-413E-A65E-60A9EF5B5480}"/>
              </a:ext>
            </a:extLst>
          </p:cNvPr>
          <p:cNvCxnSpPr>
            <a:cxnSpLocks/>
          </p:cNvCxnSpPr>
          <p:nvPr/>
        </p:nvCxnSpPr>
        <p:spPr>
          <a:xfrm flipH="1">
            <a:off x="9312442" y="5214534"/>
            <a:ext cx="132372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9237732" y="5174004"/>
            <a:ext cx="93446" cy="810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H="1">
            <a:off x="9284455" y="5214534"/>
            <a:ext cx="1" cy="6197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80561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353228" y="1077900"/>
                <a:ext cx="8851899" cy="56276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Times New Roman" panose="02020603050405020304" pitchFamily="18" charset="0"/>
                    <a:cs typeface="Times New Roman" panose="02020603050405020304" pitchFamily="18" charset="0"/>
                  </a:rPr>
                  <a:t>Conditional Statements</a:t>
                </a:r>
              </a:p>
              <a:p>
                <a:pPr marL="0" indent="0">
                  <a:buNone/>
                </a:pPr>
                <a:r>
                  <a:rPr lang="en-US" sz="2200" dirty="0">
                    <a:latin typeface="Times New Roman" panose="02020603050405020304" pitchFamily="18" charset="0"/>
                    <a:cs typeface="Times New Roman" panose="02020603050405020304" pitchFamily="18" charset="0"/>
                  </a:rPr>
                  <a:t>		if</a:t>
                </a:r>
                <a:r>
                  <a:rPr lang="en-US" sz="2200" i="1" dirty="0">
                    <a:latin typeface="Times New Roman" panose="02020603050405020304" pitchFamily="18" charset="0"/>
                    <a:cs typeface="Times New Roman" panose="02020603050405020304" pitchFamily="18" charset="0"/>
                  </a:rPr>
                  <a:t> condition </a:t>
                </a:r>
                <a:r>
                  <a:rPr lang="en-US" sz="2200" dirty="0">
                    <a:latin typeface="Times New Roman" panose="02020603050405020304" pitchFamily="18" charset="0"/>
                    <a:cs typeface="Times New Roman" panose="02020603050405020304" pitchFamily="18" charset="0"/>
                  </a:rPr>
                  <a:t>then </a:t>
                </a:r>
                <a:r>
                  <a:rPr lang="en-US" sz="2200" i="1" dirty="0">
                    <a:latin typeface="Times New Roman" panose="02020603050405020304" pitchFamily="18" charset="0"/>
                    <a:cs typeface="Times New Roman" panose="02020603050405020304" pitchFamily="18" charset="0"/>
                  </a:rPr>
                  <a:t> S</a:t>
                </a:r>
              </a:p>
              <a:p>
                <a:pPr marL="0" indent="0">
                  <a:buNone/>
                </a:pP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where</a:t>
                </a:r>
                <a:r>
                  <a:rPr lang="en-US" sz="2200" i="1" dirty="0">
                    <a:latin typeface="Times New Roman" panose="02020603050405020304" pitchFamily="18" charset="0"/>
                    <a:cs typeface="Times New Roman" panose="02020603050405020304" pitchFamily="18" charset="0"/>
                  </a:rPr>
                  <a:t> S </a:t>
                </a:r>
                <a:r>
                  <a:rPr lang="en-US" sz="2200" dirty="0">
                    <a:latin typeface="Times New Roman" panose="02020603050405020304" pitchFamily="18" charset="0"/>
                    <a:cs typeface="Times New Roman" panose="02020603050405020304" pitchFamily="18" charset="0"/>
                  </a:rPr>
                  <a:t>is a block statements. </a:t>
                </a:r>
              </a:p>
              <a:p>
                <a:r>
                  <a:rPr lang="en-US" sz="2200" dirty="0">
                    <a:latin typeface="Times New Roman" panose="02020603050405020304" pitchFamily="18" charset="0"/>
                    <a:cs typeface="Times New Roman" panose="02020603050405020304" pitchFamily="18" charset="0"/>
                  </a:rPr>
                  <a:t>To verify that this segment is correct with respect to the initial assertion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and final assertion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p>
              <a:p>
                <a:pPr lvl="1"/>
                <a:r>
                  <a:rPr lang="en-US" sz="2200" dirty="0">
                    <a:latin typeface="Times New Roman" panose="02020603050405020304" pitchFamily="18" charset="0"/>
                    <a:cs typeface="Times New Roman" panose="02020603050405020304" pitchFamily="18" charset="0"/>
                  </a:rPr>
                  <a:t>first show that (</a:t>
                </a:r>
                <a:r>
                  <a:rPr lang="en-US" sz="2200" i="1" dirty="0">
                    <a:latin typeface="Times New Roman" panose="02020603050405020304" pitchFamily="18" charset="0"/>
                    <a:cs typeface="Times New Roman" panose="02020603050405020304" pitchFamily="18" charset="0"/>
                  </a:rPr>
                  <a:t>p </a:t>
                </a:r>
                <a14:m>
                  <m:oMath xmlns:m="http://schemas.openxmlformats.org/officeDocument/2006/math">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𝑐𝑜𝑛𝑑𝑖𝑡𝑖𝑜𝑛</m:t>
                    </m:r>
                    <m:r>
                      <a:rPr lang="en-US" sz="2200" i="1">
                        <a:latin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q </a:t>
                </a:r>
                <a:r>
                  <a:rPr lang="en-US" sz="2200" dirty="0">
                    <a:latin typeface="Times New Roman" panose="02020603050405020304" pitchFamily="18" charset="0"/>
                    <a:cs typeface="Times New Roman" panose="02020603050405020304" pitchFamily="18" charset="0"/>
                  </a:rPr>
                  <a:t>is true, when </a:t>
                </a:r>
                <a:r>
                  <a:rPr lang="en-US" sz="2200" i="1" dirty="0">
                    <a:latin typeface="Times New Roman" panose="02020603050405020304" pitchFamily="18" charset="0"/>
                    <a:cs typeface="Times New Roman" panose="02020603050405020304" pitchFamily="18" charset="0"/>
                  </a:rPr>
                  <a:t>p </a:t>
                </a:r>
                <a:r>
                  <a:rPr lang="en-US" sz="2200" dirty="0">
                    <a:latin typeface="Times New Roman" panose="02020603050405020304" pitchFamily="18" charset="0"/>
                    <a:cs typeface="Times New Roman" panose="02020603050405020304" pitchFamily="18" charset="0"/>
                  </a:rPr>
                  <a:t>is true and </a:t>
                </a:r>
                <a:r>
                  <a:rPr lang="en-US" sz="2200" i="1" dirty="0">
                    <a:latin typeface="Times New Roman" panose="02020603050405020304" pitchFamily="18" charset="0"/>
                    <a:cs typeface="Times New Roman" panose="02020603050405020304" pitchFamily="18" charset="0"/>
                  </a:rPr>
                  <a:t>condition</a:t>
                </a:r>
                <a:r>
                  <a:rPr lang="en-US" sz="2200" dirty="0">
                    <a:latin typeface="Times New Roman" panose="02020603050405020304" pitchFamily="18" charset="0"/>
                    <a:cs typeface="Times New Roman" panose="02020603050405020304" pitchFamily="18" charset="0"/>
                  </a:rPr>
                  <a:t> is true, then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is true after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terminates.</a:t>
                </a:r>
              </a:p>
              <a:p>
                <a:pPr lvl="1"/>
                <a:r>
                  <a:rPr lang="en-US" sz="2200" dirty="0">
                    <a:latin typeface="Times New Roman" panose="02020603050405020304" pitchFamily="18" charset="0"/>
                    <a:cs typeface="Times New Roman" panose="02020603050405020304" pitchFamily="18" charset="0"/>
                  </a:rPr>
                  <a:t>Second, show that  (</a:t>
                </a:r>
                <a:r>
                  <a:rPr lang="en-US" sz="2200" i="1" dirty="0">
                    <a:latin typeface="Times New Roman" panose="02020603050405020304" pitchFamily="18" charset="0"/>
                    <a:cs typeface="Times New Roman" panose="02020603050405020304" pitchFamily="18" charset="0"/>
                  </a:rPr>
                  <a:t>p</a:t>
                </a:r>
                <a:r>
                  <a:rPr lang="en-US" sz="2200" dirty="0">
                    <a:cs typeface="Times New Roman" panose="02020603050405020304" pitchFamily="18" charset="0"/>
                  </a:rPr>
                  <a:t> </a:t>
                </a:r>
                <a14:m>
                  <m:oMath xmlns:m="http://schemas.openxmlformats.org/officeDocument/2006/math">
                    <m:r>
                      <a:rPr lang="en-US" sz="2200" i="1">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𝑐𝑜𝑛𝑑𝑖𝑡𝑖𝑜𝑛</m:t>
                    </m:r>
                    <m:r>
                      <a:rPr lang="en-US" sz="2200" i="1">
                        <a:latin typeface="Cambria Math" panose="02040503050406030204" pitchFamily="18" charset="0"/>
                        <a:cs typeface="Times New Roman" panose="02020603050405020304" pitchFamily="18" charset="0"/>
                      </a:rPr>
                      <m:t>)</m:t>
                    </m:r>
                  </m:oMath>
                </a14:m>
                <a:r>
                  <a:rPr lang="en-US" sz="2200" i="1"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is true, when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is true, and </a:t>
                </a:r>
                <a:r>
                  <a:rPr lang="en-US" sz="2200" i="1" dirty="0">
                    <a:latin typeface="Times New Roman" panose="02020603050405020304" pitchFamily="18" charset="0"/>
                    <a:cs typeface="Times New Roman" panose="02020603050405020304" pitchFamily="18" charset="0"/>
                  </a:rPr>
                  <a:t>condition</a:t>
                </a:r>
                <a:r>
                  <a:rPr lang="en-US" sz="2200" dirty="0">
                    <a:latin typeface="Times New Roman" panose="02020603050405020304" pitchFamily="18" charset="0"/>
                    <a:cs typeface="Times New Roman" panose="02020603050405020304" pitchFamily="18" charset="0"/>
                  </a:rPr>
                  <a:t> is false, then </a:t>
                </a:r>
                <a:r>
                  <a:rPr lang="en-US" sz="2200" i="1" dirty="0">
                    <a:latin typeface="Times New Roman" panose="02020603050405020304" pitchFamily="18" charset="0"/>
                    <a:cs typeface="Times New Roman" panose="02020603050405020304" pitchFamily="18" charset="0"/>
                  </a:rPr>
                  <a:t>q </a:t>
                </a:r>
                <a:r>
                  <a:rPr lang="en-US" sz="2200" dirty="0">
                    <a:latin typeface="Times New Roman" panose="02020603050405020304" pitchFamily="18" charset="0"/>
                    <a:cs typeface="Times New Roman" panose="02020603050405020304" pitchFamily="18" charset="0"/>
                  </a:rPr>
                  <a:t>is true (because in this case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does not execute).</a:t>
                </a:r>
              </a:p>
              <a:p>
                <a:r>
                  <a:rPr lang="en-US" sz="2200" dirty="0">
                    <a:latin typeface="Times New Roman" panose="02020603050405020304" pitchFamily="18" charset="0"/>
                    <a:cs typeface="Times New Roman" panose="02020603050405020304" pitchFamily="18" charset="0"/>
                  </a:rPr>
                  <a:t>This leads to the following rule of inference:		</a:t>
                </a:r>
                <a:r>
                  <a:rPr lang="en-US" sz="2200" i="1" dirty="0">
                    <a:latin typeface="Times New Roman" panose="02020603050405020304" pitchFamily="18" charset="0"/>
                    <a:cs typeface="Times New Roman" panose="02020603050405020304" pitchFamily="18" charset="0"/>
                  </a:rPr>
                  <a:t> </a:t>
                </a:r>
              </a:p>
              <a:p>
                <a:pPr marL="0" indent="0">
                  <a:buNone/>
                </a:pP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p </a:t>
                </a:r>
                <a14:m>
                  <m:oMath xmlns:m="http://schemas.openxmlformats.org/officeDocument/2006/math">
                    <m:r>
                      <a:rPr lang="en-US" sz="220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𝑐𝑜𝑛𝑑𝑖𝑡𝑖𝑜𝑛</m:t>
                    </m:r>
                    <m:r>
                      <a:rPr lang="en-US" sz="2200" b="0" i="1" smtClean="0">
                        <a:latin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q</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a:t>
                </a:r>
                <a:r>
                  <a:rPr lang="en-US" sz="2200" dirty="0">
                    <a:cs typeface="Times New Roman" panose="02020603050405020304" pitchFamily="18" charset="0"/>
                  </a:rPr>
                  <a:t> </a:t>
                </a:r>
                <a14:m>
                  <m:oMath xmlns:m="http://schemas.openxmlformats.org/officeDocument/2006/math">
                    <m:r>
                      <a:rPr lang="en-US" sz="2200" i="1">
                        <a:latin typeface="Cambria Math" panose="02040503050406030204" pitchFamily="18" charset="0"/>
                        <a:cs typeface="Times New Roman" panose="02020603050405020304" pitchFamily="18" charset="0"/>
                      </a:rPr>
                      <m:t>∧</m:t>
                    </m:r>
                    <m:r>
                      <a:rPr lang="en-US" sz="22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cs typeface="Times New Roman" panose="02020603050405020304" pitchFamily="18" charset="0"/>
                      </a:rPr>
                      <m:t>𝑐𝑜𝑛𝑑𝑖𝑡𝑖𝑜𝑛</m:t>
                    </m:r>
                    <m:r>
                      <a:rPr lang="en-US" sz="2200" i="1">
                        <a:latin typeface="Cambria Math" panose="02040503050406030204" pitchFamily="18" charset="0"/>
                        <a:cs typeface="Times New Roman" panose="02020603050405020304" pitchFamily="18" charset="0"/>
                      </a:rPr>
                      <m:t>)</m:t>
                    </m:r>
                  </m:oMath>
                </a14:m>
                <a:r>
                  <a:rPr lang="en-US" sz="2200" i="1" dirty="0">
                    <a:latin typeface="Times New Roman" panose="02020603050405020304" pitchFamily="18" charset="0"/>
                    <a:cs typeface="Times New Roman" panose="02020603050405020304" pitchFamily="18" charset="0"/>
                  </a:rPr>
                  <a:t> </a:t>
                </a:r>
                <a14:m>
                  <m:oMath xmlns:m="http://schemas.openxmlformats.org/officeDocument/2006/math">
                    <m:r>
                      <a:rPr lang="en-US" sz="22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{if </a:t>
                </a:r>
                <a:r>
                  <a:rPr lang="en-US" sz="2200" i="1" dirty="0">
                    <a:latin typeface="Times New Roman" panose="02020603050405020304" pitchFamily="18" charset="0"/>
                    <a:cs typeface="Times New Roman" panose="02020603050405020304" pitchFamily="18" charset="0"/>
                  </a:rPr>
                  <a:t>condition </a:t>
                </a:r>
                <a:r>
                  <a:rPr lang="en-US" sz="2200" dirty="0">
                    <a:latin typeface="Times New Roman" panose="02020603050405020304" pitchFamily="18" charset="0"/>
                    <a:cs typeface="Times New Roman" panose="02020603050405020304" pitchFamily="18" charset="0"/>
                  </a:rPr>
                  <a:t>then</a:t>
                </a:r>
                <a:r>
                  <a:rPr lang="en-US" sz="2200" i="1" dirty="0">
                    <a:latin typeface="Times New Roman" panose="02020603050405020304" pitchFamily="18" charset="0"/>
                    <a:cs typeface="Times New Roman" panose="02020603050405020304" pitchFamily="18" charset="0"/>
                  </a:rPr>
                  <a:t> 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itchFamily="2" charset="2"/>
                  <a:buNone/>
                </a:pPr>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353228" y="1077900"/>
                <a:ext cx="8851899" cy="5627699"/>
              </a:xfrm>
              <a:prstGeom prst="rect">
                <a:avLst/>
              </a:prstGeom>
              <a:blipFill>
                <a:blip r:embed="rId2"/>
                <a:stretch>
                  <a:fillRect l="-895" t="-1300"/>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216006"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4012306" y="5993841"/>
            <a:ext cx="30362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106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727206" y="1164985"/>
                <a:ext cx="8947882" cy="562769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Conditional Statements</a:t>
                </a:r>
              </a:p>
              <a:p>
                <a:r>
                  <a:rPr lang="en-US" sz="2400" dirty="0">
                    <a:latin typeface="Times New Roman" panose="02020603050405020304" pitchFamily="18" charset="0"/>
                    <a:cs typeface="Times New Roman" panose="02020603050405020304" pitchFamily="18" charset="0"/>
                  </a:rPr>
                  <a:t> Verify that the program segment</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T{if x &gt; y then y := x}</a:t>
                </a:r>
                <a:r>
                  <a:rPr lang="en-US" sz="2400" i="1" dirty="0">
                    <a:latin typeface="Times New Roman" panose="02020603050405020304" pitchFamily="18" charset="0"/>
                    <a:cs typeface="Times New Roman" panose="02020603050405020304" pitchFamily="18" charset="0"/>
                  </a:rPr>
                  <a:t> q: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a:t>
                </a:r>
              </a:p>
              <a:p>
                <a:pPr marL="287338" indent="-287338">
                  <a:buNone/>
                </a:pPr>
                <a:r>
                  <a:rPr lang="en-US" sz="2400" dirty="0">
                    <a:latin typeface="Times New Roman" panose="02020603050405020304" pitchFamily="18" charset="0"/>
                    <a:cs typeface="Times New Roman" panose="02020603050405020304" pitchFamily="18" charset="0"/>
                  </a:rPr>
                  <a:t>    is correct with respect to the initial assertion T and the final assertion 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a:t>
                </a:r>
              </a:p>
              <a:p>
                <a:pPr>
                  <a:lnSpc>
                    <a:spcPct val="110000"/>
                  </a:lnSpc>
                  <a:spcBef>
                    <a:spcPts val="0"/>
                  </a:spcBef>
                </a:pPr>
                <a:r>
                  <a:rPr lang="en-US" sz="2400" dirty="0">
                    <a:latin typeface="Times New Roman" panose="02020603050405020304" pitchFamily="18" charset="0"/>
                    <a:cs typeface="Times New Roman" panose="02020603050405020304" pitchFamily="18" charset="0"/>
                  </a:rPr>
                  <a:t> Shown:      When the initial assertion is true (T) and x &gt; y,  the assignment y := x is executed. Hence the final assertion which asserts that y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 is true.  When the initial  assertion is true (T) and x &gt; y is false, so that x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y, the final assertion, y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 is again true.       Hence the program is correct with respect to the given initial and final assertions. </a:t>
                </a:r>
              </a:p>
              <a:p>
                <a:r>
                  <a:rPr lang="en-US" sz="2400" dirty="0">
                    <a:latin typeface="Times New Roman" panose="02020603050405020304" pitchFamily="18" charset="0"/>
                    <a:cs typeface="Times New Roman" panose="02020603050405020304" pitchFamily="18" charset="0"/>
                  </a:rPr>
                  <a:t> Rule of inference for conditional statement:		</a:t>
                </a:r>
                <a:r>
                  <a:rPr lang="en-US" sz="2400" i="1" dirty="0">
                    <a:latin typeface="Times New Roman" panose="02020603050405020304" pitchFamily="18" charset="0"/>
                    <a:cs typeface="Times New Roman" panose="02020603050405020304" pitchFamily="18" charset="0"/>
                  </a:rPr>
                  <a:t> </a:t>
                </a:r>
              </a:p>
              <a:p>
                <a:pPr marL="0" indent="0">
                  <a:buNone/>
                </a:pP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p </a:t>
                </a:r>
                <a14:m>
                  <m:oMath xmlns:m="http://schemas.openxmlformats.org/officeDocument/2006/math">
                    <m:r>
                      <a:rPr lang="en-US" sz="240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𝑐𝑜𝑛𝑑𝑖𝑡𝑖𝑜𝑛</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(p</a:t>
                </a:r>
                <a:r>
                  <a:rPr lang="en-US" sz="2400" dirty="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𝑐𝑜𝑛𝑑𝑖𝑡𝑖𝑜𝑛</m:t>
                    </m:r>
                    <m:r>
                      <a:rPr lang="en-US" sz="2400" i="1">
                        <a:latin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condition </a:t>
                </a:r>
                <a:r>
                  <a:rPr lang="en-US" sz="2400" dirty="0">
                    <a:latin typeface="Times New Roman" panose="02020603050405020304" pitchFamily="18" charset="0"/>
                    <a:cs typeface="Times New Roman" panose="02020603050405020304" pitchFamily="18" charset="0"/>
                  </a:rPr>
                  <a:t>then</a:t>
                </a:r>
                <a:r>
                  <a:rPr lang="en-US" sz="2400" i="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727206" y="1164985"/>
                <a:ext cx="8947882" cy="5627699"/>
              </a:xfrm>
              <a:prstGeom prst="rect">
                <a:avLst/>
              </a:prstGeom>
              <a:blipFill>
                <a:blip r:embed="rId2"/>
                <a:stretch>
                  <a:fillRect l="-886" t="-1300" r="-2384"/>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516912" y="500282"/>
            <a:ext cx="7407595"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4540786" y="5997790"/>
            <a:ext cx="27159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4470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466439" y="1067767"/>
                <a:ext cx="8975138" cy="562769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Conditional Statements (another verification approach)</a:t>
                </a:r>
              </a:p>
              <a:p>
                <a:r>
                  <a:rPr lang="en-US" sz="2400" dirty="0">
                    <a:latin typeface="Times New Roman" panose="02020603050405020304" pitchFamily="18" charset="0"/>
                    <a:cs typeface="Times New Roman" panose="02020603050405020304" pitchFamily="18" charset="0"/>
                  </a:rPr>
                  <a:t> Verify that the program segment</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T{if x &gt; y then y := x}</a:t>
                </a:r>
                <a:r>
                  <a:rPr lang="en-US" sz="2400" i="1" dirty="0">
                    <a:latin typeface="Times New Roman" panose="02020603050405020304" pitchFamily="18" charset="0"/>
                    <a:cs typeface="Times New Roman" panose="02020603050405020304" pitchFamily="18" charset="0"/>
                  </a:rPr>
                  <a:t> q: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a:t>
                </a:r>
              </a:p>
              <a:p>
                <a:pPr marL="287338" indent="-287338">
                  <a:buNone/>
                </a:pPr>
                <a:r>
                  <a:rPr lang="en-US" sz="2400" dirty="0">
                    <a:latin typeface="Times New Roman" panose="02020603050405020304" pitchFamily="18" charset="0"/>
                    <a:cs typeface="Times New Roman" panose="02020603050405020304" pitchFamily="18" charset="0"/>
                  </a:rPr>
                  <a:t>    is correct with respect to the initial assertion T and the final assertion y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x.</a:t>
                </a:r>
              </a:p>
              <a:p>
                <a:pPr>
                  <a:lnSpc>
                    <a:spcPct val="110000"/>
                  </a:lnSpc>
                  <a:spcBef>
                    <a:spcPts val="0"/>
                  </a:spcBef>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p>
              <a:p>
                <a:pPr>
                  <a:lnSpc>
                    <a:spcPct val="110000"/>
                  </a:lnSpc>
                  <a:spcBef>
                    <a:spcPts val="0"/>
                  </a:spcBef>
                </a:pP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a:latin typeface="Times New Roman" panose="02020603050405020304" pitchFamily="18" charset="0"/>
                  <a:cs typeface="Times New Roman" panose="02020603050405020304" pitchFamily="18" charset="0"/>
                </a:endParaRPr>
              </a:p>
              <a:p>
                <a:pPr>
                  <a:lnSpc>
                    <a:spcPct val="110000"/>
                  </a:lnSpc>
                  <a:spcBef>
                    <a:spcPts val="0"/>
                  </a:spcBef>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			 </a:t>
                </a:r>
              </a:p>
              <a:p>
                <a:pPr marL="0" indent="0">
                  <a:buNone/>
                </a:pPr>
                <a:r>
                  <a:rPr lang="en-US" sz="2400" i="1" dirty="0">
                    <a:latin typeface="Times New Roman" panose="02020603050405020304" pitchFamily="18" charset="0"/>
                    <a:cs typeface="Times New Roman" panose="02020603050405020304" pitchFamily="18" charset="0"/>
                  </a:rPr>
                  <a:t>			(p </a:t>
                </a:r>
                <a14:m>
                  <m:oMath xmlns:m="http://schemas.openxmlformats.org/officeDocument/2006/math">
                    <m:r>
                      <a:rPr lang="en-US" sz="240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𝑐𝑜𝑛𝑑𝑖𝑡𝑖𝑜𝑛</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cs typeface="Times New Roman" panose="02020603050405020304" pitchFamily="18" charset="0"/>
                  </a:rPr>
                  <a:t> </a:t>
                </a:r>
                <a14:m>
                  <m:oMath xmlns:m="http://schemas.openxmlformats.org/officeDocument/2006/math">
                    <m:r>
                      <a:rPr lang="en-US" sz="2400" i="1">
                        <a:latin typeface="Cambria Math" panose="02040503050406030204" pitchFamily="18" charset="0"/>
                        <a:cs typeface="Times New Roman" panose="02020603050405020304" pitchFamily="18" charset="0"/>
                      </a:rPr>
                      <m:t>∧</m:t>
                    </m:r>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𝑐𝑜𝑛𝑑𝑖𝑡𝑖𝑜𝑛</m:t>
                    </m:r>
                    <m:r>
                      <a:rPr lang="en-US" sz="2400" i="1">
                        <a:latin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condition </a:t>
                </a:r>
                <a:r>
                  <a:rPr lang="en-US" sz="2400" dirty="0">
                    <a:latin typeface="Times New Roman" panose="02020603050405020304" pitchFamily="18" charset="0"/>
                    <a:cs typeface="Times New Roman" panose="02020603050405020304" pitchFamily="18" charset="0"/>
                  </a:rPr>
                  <a:t>then</a:t>
                </a:r>
                <a:r>
                  <a:rPr lang="en-US" sz="2400" i="1" dirty="0">
                    <a:latin typeface="Times New Roman" panose="02020603050405020304" pitchFamily="18" charset="0"/>
                    <a:cs typeface="Times New Roman" panose="02020603050405020304" pitchFamily="18" charset="0"/>
                  </a:rPr>
                  <a:t> S</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466439" y="1067767"/>
                <a:ext cx="8975138" cy="5627699"/>
              </a:xfrm>
              <a:prstGeom prst="rect">
                <a:avLst/>
              </a:prstGeom>
              <a:blipFill>
                <a:blip r:embed="rId2"/>
                <a:stretch>
                  <a:fillRect l="-883" t="-1950" r="-408" b="-1733"/>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146338"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4223783" y="6287705"/>
            <a:ext cx="27159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lowchart: Decision 2">
            <a:extLst>
              <a:ext uri="{FF2B5EF4-FFF2-40B4-BE49-F238E27FC236}">
                <a16:creationId xmlns:a16="http://schemas.microsoft.com/office/drawing/2014/main" id="{E3B7F766-C7B3-4A5E-80BA-B294DABCA3A1}"/>
              </a:ext>
            </a:extLst>
          </p:cNvPr>
          <p:cNvSpPr/>
          <p:nvPr/>
        </p:nvSpPr>
        <p:spPr>
          <a:xfrm>
            <a:off x="4742121" y="3572540"/>
            <a:ext cx="1499191" cy="4465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 &gt; y</a:t>
            </a:r>
          </a:p>
        </p:txBody>
      </p:sp>
      <p:sp>
        <p:nvSpPr>
          <p:cNvPr id="5" name="TextBox 4">
            <a:extLst>
              <a:ext uri="{FF2B5EF4-FFF2-40B4-BE49-F238E27FC236}">
                <a16:creationId xmlns:a16="http://schemas.microsoft.com/office/drawing/2014/main" id="{32EA8A01-C617-423C-97DF-34A908436A0E}"/>
              </a:ext>
            </a:extLst>
          </p:cNvPr>
          <p:cNvSpPr txBox="1"/>
          <p:nvPr/>
        </p:nvSpPr>
        <p:spPr>
          <a:xfrm>
            <a:off x="3306726" y="4316819"/>
            <a:ext cx="1254642" cy="369332"/>
          </a:xfrm>
          <a:prstGeom prst="rect">
            <a:avLst/>
          </a:prstGeom>
          <a:noFill/>
          <a:ln>
            <a:solidFill>
              <a:schemeClr val="tx1"/>
            </a:solidFill>
          </a:ln>
        </p:spPr>
        <p:txBody>
          <a:bodyPr wrap="square" rtlCol="0">
            <a:spAutoFit/>
          </a:bodyPr>
          <a:lstStyle/>
          <a:p>
            <a:r>
              <a:rPr lang="en-US" dirty="0"/>
              <a:t> y := x</a:t>
            </a:r>
          </a:p>
        </p:txBody>
      </p:sp>
      <p:cxnSp>
        <p:nvCxnSpPr>
          <p:cNvPr id="7" name="Straight Connector 6">
            <a:extLst>
              <a:ext uri="{FF2B5EF4-FFF2-40B4-BE49-F238E27FC236}">
                <a16:creationId xmlns:a16="http://schemas.microsoft.com/office/drawing/2014/main" id="{8EF9868F-B7C4-4C1D-AB8D-2A2A4AAD32D1}"/>
              </a:ext>
            </a:extLst>
          </p:cNvPr>
          <p:cNvCxnSpPr>
            <a:cxnSpLocks/>
            <a:endCxn id="3" idx="0"/>
          </p:cNvCxnSpPr>
          <p:nvPr/>
        </p:nvCxnSpPr>
        <p:spPr>
          <a:xfrm>
            <a:off x="5491716" y="2849526"/>
            <a:ext cx="1" cy="7230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1D450A2-8A66-4C61-8A59-FCB034C70D1B}"/>
              </a:ext>
            </a:extLst>
          </p:cNvPr>
          <p:cNvCxnSpPr>
            <a:cxnSpLocks/>
          </p:cNvCxnSpPr>
          <p:nvPr/>
        </p:nvCxnSpPr>
        <p:spPr>
          <a:xfrm>
            <a:off x="3934047" y="3795821"/>
            <a:ext cx="0" cy="52099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3370809-4E45-409E-80D5-9837A775D94B}"/>
              </a:ext>
            </a:extLst>
          </p:cNvPr>
          <p:cNvCxnSpPr>
            <a:stCxn id="3" idx="1"/>
          </p:cNvCxnSpPr>
          <p:nvPr/>
        </p:nvCxnSpPr>
        <p:spPr>
          <a:xfrm flipH="1" flipV="1">
            <a:off x="3934047" y="3795821"/>
            <a:ext cx="80807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9B54C9-E147-4C82-8EB3-BD628E7D2E6E}"/>
              </a:ext>
            </a:extLst>
          </p:cNvPr>
          <p:cNvCxnSpPr>
            <a:stCxn id="3" idx="3"/>
          </p:cNvCxnSpPr>
          <p:nvPr/>
        </p:nvCxnSpPr>
        <p:spPr>
          <a:xfrm flipV="1">
            <a:off x="6241312" y="3795821"/>
            <a:ext cx="71774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680EE5-D793-4493-BC94-539B4E2C1242}"/>
              </a:ext>
            </a:extLst>
          </p:cNvPr>
          <p:cNvCxnSpPr>
            <a:stCxn id="5" idx="2"/>
          </p:cNvCxnSpPr>
          <p:nvPr/>
        </p:nvCxnSpPr>
        <p:spPr>
          <a:xfrm flipH="1">
            <a:off x="3934046" y="4686151"/>
            <a:ext cx="1" cy="2918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0A0FAFD-554B-4E07-8907-0F7AEB547966}"/>
              </a:ext>
            </a:extLst>
          </p:cNvPr>
          <p:cNvCxnSpPr>
            <a:cxnSpLocks/>
          </p:cNvCxnSpPr>
          <p:nvPr/>
        </p:nvCxnSpPr>
        <p:spPr>
          <a:xfrm>
            <a:off x="6959060" y="3795820"/>
            <a:ext cx="0" cy="11652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93EC7B-46C9-4F59-AEF9-0A5A5FB898CB}"/>
              </a:ext>
            </a:extLst>
          </p:cNvPr>
          <p:cNvCxnSpPr/>
          <p:nvPr/>
        </p:nvCxnSpPr>
        <p:spPr>
          <a:xfrm>
            <a:off x="3934046" y="4977968"/>
            <a:ext cx="15576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169109-D6B2-4BCD-8A03-58B0DEA9C90B}"/>
              </a:ext>
            </a:extLst>
          </p:cNvPr>
          <p:cNvCxnSpPr/>
          <p:nvPr/>
        </p:nvCxnSpPr>
        <p:spPr>
          <a:xfrm flipH="1">
            <a:off x="5491716" y="4961057"/>
            <a:ext cx="146734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84FCBF9-A81A-4910-8854-F596CAE1017C}"/>
              </a:ext>
            </a:extLst>
          </p:cNvPr>
          <p:cNvCxnSpPr/>
          <p:nvPr/>
        </p:nvCxnSpPr>
        <p:spPr>
          <a:xfrm>
            <a:off x="5491716" y="4977968"/>
            <a:ext cx="0" cy="3383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89E783-859A-4AEC-8520-6A12685322BE}"/>
              </a:ext>
            </a:extLst>
          </p:cNvPr>
          <p:cNvCxnSpPr/>
          <p:nvPr/>
        </p:nvCxnSpPr>
        <p:spPr>
          <a:xfrm>
            <a:off x="2955851" y="5178056"/>
            <a:ext cx="253586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6FFEC8-7A39-4FF1-984C-D2B52D52DA8E}"/>
                  </a:ext>
                </a:extLst>
              </p:cNvPr>
              <p:cNvSpPr txBox="1"/>
              <p:nvPr/>
            </p:nvSpPr>
            <p:spPr>
              <a:xfrm>
                <a:off x="1573619" y="4924804"/>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y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x</a:t>
                </a:r>
              </a:p>
            </p:txBody>
          </p:sp>
        </mc:Choice>
        <mc:Fallback xmlns="">
          <p:sp>
            <p:nvSpPr>
              <p:cNvPr id="30" name="TextBox 29">
                <a:extLst>
                  <a:ext uri="{FF2B5EF4-FFF2-40B4-BE49-F238E27FC236}">
                    <a16:creationId xmlns:a16="http://schemas.microsoft.com/office/drawing/2014/main" id="{126FFEC8-7A39-4FF1-984C-D2B52D52DA8E}"/>
                  </a:ext>
                </a:extLst>
              </p:cNvPr>
              <p:cNvSpPr txBox="1">
                <a:spLocks noRot="1" noChangeAspect="1" noMove="1" noResize="1" noEditPoints="1" noAdjustHandles="1" noChangeArrowheads="1" noChangeShapeType="1" noTextEdit="1"/>
              </p:cNvSpPr>
              <p:nvPr/>
            </p:nvSpPr>
            <p:spPr>
              <a:xfrm>
                <a:off x="1573619" y="4924804"/>
                <a:ext cx="1286538" cy="369332"/>
              </a:xfrm>
              <a:prstGeom prst="rect">
                <a:avLst/>
              </a:prstGeom>
              <a:blipFill>
                <a:blip r:embed="rId3"/>
                <a:stretch>
                  <a:fillRect l="-379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A3C12D1-86C5-488B-9946-5E504D2C7095}"/>
                  </a:ext>
                </a:extLst>
              </p:cNvPr>
              <p:cNvSpPr txBox="1"/>
              <p:nvPr/>
            </p:nvSpPr>
            <p:spPr>
              <a:xfrm>
                <a:off x="1573619" y="3802302"/>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x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x</a:t>
                </a:r>
              </a:p>
            </p:txBody>
          </p:sp>
        </mc:Choice>
        <mc:Fallback xmlns="">
          <p:sp>
            <p:nvSpPr>
              <p:cNvPr id="31" name="TextBox 30">
                <a:extLst>
                  <a:ext uri="{FF2B5EF4-FFF2-40B4-BE49-F238E27FC236}">
                    <a16:creationId xmlns:a16="http://schemas.microsoft.com/office/drawing/2014/main" id="{7A3C12D1-86C5-488B-9946-5E504D2C7095}"/>
                  </a:ext>
                </a:extLst>
              </p:cNvPr>
              <p:cNvSpPr txBox="1">
                <a:spLocks noRot="1" noChangeAspect="1" noMove="1" noResize="1" noEditPoints="1" noAdjustHandles="1" noChangeArrowheads="1" noChangeShapeType="1" noTextEdit="1"/>
              </p:cNvSpPr>
              <p:nvPr/>
            </p:nvSpPr>
            <p:spPr>
              <a:xfrm>
                <a:off x="1573619" y="3802302"/>
                <a:ext cx="1286538" cy="369332"/>
              </a:xfrm>
              <a:prstGeom prst="rect">
                <a:avLst/>
              </a:prstGeom>
              <a:blipFill>
                <a:blip r:embed="rId4"/>
                <a:stretch>
                  <a:fillRect l="-379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2C191D3-7A7C-40B8-B062-4CD753C870EB}"/>
                  </a:ext>
                </a:extLst>
              </p:cNvPr>
              <p:cNvSpPr txBox="1"/>
              <p:nvPr/>
            </p:nvSpPr>
            <p:spPr>
              <a:xfrm>
                <a:off x="909035" y="3217654"/>
                <a:ext cx="195112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 &gt; x</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x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x</a:t>
                </a:r>
              </a:p>
            </p:txBody>
          </p:sp>
        </mc:Choice>
        <mc:Fallback xmlns="">
          <p:sp>
            <p:nvSpPr>
              <p:cNvPr id="33" name="TextBox 32">
                <a:extLst>
                  <a:ext uri="{FF2B5EF4-FFF2-40B4-BE49-F238E27FC236}">
                    <a16:creationId xmlns:a16="http://schemas.microsoft.com/office/drawing/2014/main" id="{82C191D3-7A7C-40B8-B062-4CD753C870EB}"/>
                  </a:ext>
                </a:extLst>
              </p:cNvPr>
              <p:cNvSpPr txBox="1">
                <a:spLocks noRot="1" noChangeAspect="1" noMove="1" noResize="1" noEditPoints="1" noAdjustHandles="1" noChangeArrowheads="1" noChangeShapeType="1" noTextEdit="1"/>
              </p:cNvSpPr>
              <p:nvPr/>
            </p:nvSpPr>
            <p:spPr>
              <a:xfrm>
                <a:off x="909035" y="3217654"/>
                <a:ext cx="1951122" cy="369332"/>
              </a:xfrm>
              <a:prstGeom prst="rect">
                <a:avLst/>
              </a:prstGeom>
              <a:blipFill>
                <a:blip r:embed="rId11"/>
                <a:stretch>
                  <a:fillRect l="-2500" t="-11667" b="-26667"/>
                </a:stretch>
              </a:blipFill>
            </p:spPr>
            <p:txBody>
              <a:bodyPr/>
              <a:lstStyle/>
              <a:p>
                <a:r>
                  <a:rPr lang="en-US">
                    <a:noFill/>
                  </a:rPr>
                  <a:t> </a:t>
                </a:r>
              </a:p>
            </p:txBody>
          </p:sp>
        </mc:Fallback>
      </mc:AlternateContent>
      <p:cxnSp>
        <p:nvCxnSpPr>
          <p:cNvPr id="34" name="Straight Connector 33">
            <a:extLst>
              <a:ext uri="{FF2B5EF4-FFF2-40B4-BE49-F238E27FC236}">
                <a16:creationId xmlns:a16="http://schemas.microsoft.com/office/drawing/2014/main" id="{8982A3E1-696D-483D-BC84-6B902EFBB363}"/>
              </a:ext>
            </a:extLst>
          </p:cNvPr>
          <p:cNvCxnSpPr/>
          <p:nvPr/>
        </p:nvCxnSpPr>
        <p:spPr>
          <a:xfrm>
            <a:off x="3012557" y="3429000"/>
            <a:ext cx="253586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7AA9D4-1B2F-49C9-A0DF-587FFABD2E4C}"/>
              </a:ext>
            </a:extLst>
          </p:cNvPr>
          <p:cNvCxnSpPr/>
          <p:nvPr/>
        </p:nvCxnSpPr>
        <p:spPr>
          <a:xfrm>
            <a:off x="3012557" y="2877639"/>
            <a:ext cx="253586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2821AE-B760-4B79-8B25-D0E4A11DF40B}"/>
              </a:ext>
            </a:extLst>
          </p:cNvPr>
          <p:cNvCxnSpPr>
            <a:cxnSpLocks/>
          </p:cNvCxnSpPr>
          <p:nvPr/>
        </p:nvCxnSpPr>
        <p:spPr>
          <a:xfrm>
            <a:off x="2537636" y="4019103"/>
            <a:ext cx="139641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50E7777-4E6A-44A6-B3B2-8B52A0CBCAF0}"/>
              </a:ext>
            </a:extLst>
          </p:cNvPr>
          <p:cNvSpPr txBox="1"/>
          <p:nvPr/>
        </p:nvSpPr>
        <p:spPr>
          <a:xfrm>
            <a:off x="1863634" y="2662847"/>
            <a:ext cx="112765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T</a:t>
            </a:r>
          </a:p>
        </p:txBody>
      </p:sp>
      <p:cxnSp>
        <p:nvCxnSpPr>
          <p:cNvPr id="39" name="Straight Arrow Connector 38">
            <a:extLst>
              <a:ext uri="{FF2B5EF4-FFF2-40B4-BE49-F238E27FC236}">
                <a16:creationId xmlns:a16="http://schemas.microsoft.com/office/drawing/2014/main" id="{20D42892-B1FD-4F6F-B8E5-92D702ED58C2}"/>
              </a:ext>
            </a:extLst>
          </p:cNvPr>
          <p:cNvCxnSpPr/>
          <p:nvPr/>
        </p:nvCxnSpPr>
        <p:spPr>
          <a:xfrm flipV="1">
            <a:off x="2105246" y="4473499"/>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814C0CB-3A52-4D7E-AAA5-FCE30782525D}"/>
              </a:ext>
            </a:extLst>
          </p:cNvPr>
          <p:cNvCxnSpPr/>
          <p:nvPr/>
        </p:nvCxnSpPr>
        <p:spPr>
          <a:xfrm flipV="1">
            <a:off x="2105246" y="3520110"/>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EB4020A-C386-45AE-98FE-AE61D314BE5B}"/>
              </a:ext>
            </a:extLst>
          </p:cNvPr>
          <p:cNvCxnSpPr/>
          <p:nvPr/>
        </p:nvCxnSpPr>
        <p:spPr>
          <a:xfrm flipV="1">
            <a:off x="2130055" y="2964712"/>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93884F1-DF53-4DA0-8FFD-3770AF18FD1B}"/>
              </a:ext>
            </a:extLst>
          </p:cNvPr>
          <p:cNvCxnSpPr/>
          <p:nvPr/>
        </p:nvCxnSpPr>
        <p:spPr>
          <a:xfrm>
            <a:off x="5548422" y="5178056"/>
            <a:ext cx="2535865"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4B258B-830B-4184-8A6E-5CD08081B80A}"/>
              </a:ext>
            </a:extLst>
          </p:cNvPr>
          <p:cNvCxnSpPr/>
          <p:nvPr/>
        </p:nvCxnSpPr>
        <p:spPr>
          <a:xfrm>
            <a:off x="5548422" y="3429000"/>
            <a:ext cx="2535865"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57AAE34-BAFF-4C14-A2C9-2E2013E7D317}"/>
                  </a:ext>
                </a:extLst>
              </p:cNvPr>
              <p:cNvSpPr txBox="1"/>
              <p:nvPr/>
            </p:nvSpPr>
            <p:spPr>
              <a:xfrm>
                <a:off x="7992141" y="3294845"/>
                <a:ext cx="2311218"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 &gt; y</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i="1"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y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x</a:t>
                </a:r>
              </a:p>
            </p:txBody>
          </p:sp>
        </mc:Choice>
        <mc:Fallback xmlns="">
          <p:sp>
            <p:nvSpPr>
              <p:cNvPr id="44" name="TextBox 43">
                <a:extLst>
                  <a:ext uri="{FF2B5EF4-FFF2-40B4-BE49-F238E27FC236}">
                    <a16:creationId xmlns:a16="http://schemas.microsoft.com/office/drawing/2014/main" id="{857AAE34-BAFF-4C14-A2C9-2E2013E7D317}"/>
                  </a:ext>
                </a:extLst>
              </p:cNvPr>
              <p:cNvSpPr txBox="1">
                <a:spLocks noRot="1" noChangeAspect="1" noMove="1" noResize="1" noEditPoints="1" noAdjustHandles="1" noChangeArrowheads="1" noChangeShapeType="1" noTextEdit="1"/>
              </p:cNvSpPr>
              <p:nvPr/>
            </p:nvSpPr>
            <p:spPr>
              <a:xfrm>
                <a:off x="7992141" y="3294845"/>
                <a:ext cx="2311218" cy="369332"/>
              </a:xfrm>
              <a:prstGeom prst="rect">
                <a:avLst/>
              </a:prstGeom>
              <a:blipFill>
                <a:blip r:embed="rId9"/>
                <a:stretch>
                  <a:fillRect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64EC460-586D-4848-823C-B7EA6F492056}"/>
                  </a:ext>
                </a:extLst>
              </p:cNvPr>
              <p:cNvSpPr txBox="1"/>
              <p:nvPr/>
            </p:nvSpPr>
            <p:spPr>
              <a:xfrm>
                <a:off x="8592880" y="4895572"/>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y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x</a:t>
                </a:r>
              </a:p>
            </p:txBody>
          </p:sp>
        </mc:Choice>
        <mc:Fallback xmlns="">
          <p:sp>
            <p:nvSpPr>
              <p:cNvPr id="45" name="TextBox 44">
                <a:extLst>
                  <a:ext uri="{FF2B5EF4-FFF2-40B4-BE49-F238E27FC236}">
                    <a16:creationId xmlns:a16="http://schemas.microsoft.com/office/drawing/2014/main" id="{A64EC460-586D-4848-823C-B7EA6F492056}"/>
                  </a:ext>
                </a:extLst>
              </p:cNvPr>
              <p:cNvSpPr txBox="1">
                <a:spLocks noRot="1" noChangeAspect="1" noMove="1" noResize="1" noEditPoints="1" noAdjustHandles="1" noChangeArrowheads="1" noChangeShapeType="1" noTextEdit="1"/>
              </p:cNvSpPr>
              <p:nvPr/>
            </p:nvSpPr>
            <p:spPr>
              <a:xfrm>
                <a:off x="8592880" y="4895572"/>
                <a:ext cx="1286538" cy="369332"/>
              </a:xfrm>
              <a:prstGeom prst="rect">
                <a:avLst/>
              </a:prstGeom>
              <a:blipFill>
                <a:blip r:embed="rId7"/>
                <a:stretch>
                  <a:fillRect l="-4265" t="-8197" b="-24590"/>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EACE351F-8D7C-48A4-A3C7-127259DD3D1D}"/>
              </a:ext>
            </a:extLst>
          </p:cNvPr>
          <p:cNvCxnSpPr/>
          <p:nvPr/>
        </p:nvCxnSpPr>
        <p:spPr>
          <a:xfrm>
            <a:off x="5548421" y="2888031"/>
            <a:ext cx="2535865"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CFB82F7-A066-43B6-AE75-1DB03AA13ABA}"/>
              </a:ext>
            </a:extLst>
          </p:cNvPr>
          <p:cNvSpPr txBox="1"/>
          <p:nvPr/>
        </p:nvSpPr>
        <p:spPr>
          <a:xfrm>
            <a:off x="8592277" y="2584747"/>
            <a:ext cx="112765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     p: </a:t>
            </a:r>
            <a:r>
              <a:rPr lang="en-US" dirty="0">
                <a:latin typeface="Times New Roman" panose="02020603050405020304" pitchFamily="18" charset="0"/>
                <a:cs typeface="Times New Roman" panose="02020603050405020304" pitchFamily="18" charset="0"/>
              </a:rPr>
              <a:t>T</a:t>
            </a:r>
          </a:p>
        </p:txBody>
      </p:sp>
      <p:cxnSp>
        <p:nvCxnSpPr>
          <p:cNvPr id="48" name="Straight Arrow Connector 47">
            <a:extLst>
              <a:ext uri="{FF2B5EF4-FFF2-40B4-BE49-F238E27FC236}">
                <a16:creationId xmlns:a16="http://schemas.microsoft.com/office/drawing/2014/main" id="{2B3150F0-765E-43DE-8081-1CADB50CDF82}"/>
              </a:ext>
            </a:extLst>
          </p:cNvPr>
          <p:cNvCxnSpPr>
            <a:cxnSpLocks/>
            <a:stCxn id="45" idx="0"/>
          </p:cNvCxnSpPr>
          <p:nvPr/>
        </p:nvCxnSpPr>
        <p:spPr>
          <a:xfrm flipH="1" flipV="1">
            <a:off x="9186415" y="3701960"/>
            <a:ext cx="49734" cy="11936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04DC6AA-9826-4027-94E4-D3399FD658CA}"/>
              </a:ext>
            </a:extLst>
          </p:cNvPr>
          <p:cNvCxnSpPr/>
          <p:nvPr/>
        </p:nvCxnSpPr>
        <p:spPr>
          <a:xfrm flipV="1">
            <a:off x="9163194" y="2966484"/>
            <a:ext cx="0" cy="3615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205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353228" y="1077900"/>
                <a:ext cx="8851899" cy="562769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latin typeface="Times New Roman" panose="02020603050405020304" pitchFamily="18" charset="0"/>
                    <a:cs typeface="Times New Roman" panose="02020603050405020304" pitchFamily="18" charset="0"/>
                  </a:rPr>
                  <a:t>Conditional Statements</a:t>
                </a:r>
              </a:p>
              <a:p>
                <a:r>
                  <a:rPr lang="en-US" sz="3100" dirty="0">
                    <a:latin typeface="Times New Roman" panose="02020603050405020304" pitchFamily="18" charset="0"/>
                    <a:cs typeface="Times New Roman" panose="02020603050405020304" pitchFamily="18" charset="0"/>
                  </a:rPr>
                  <a:t>Assume that the program segment has the form</a:t>
                </a:r>
              </a:p>
              <a:p>
                <a:pPr marL="0" indent="0">
                  <a:buNone/>
                </a:pPr>
                <a:r>
                  <a:rPr lang="en-US" sz="3100" dirty="0">
                    <a:latin typeface="Times New Roman" panose="02020603050405020304" pitchFamily="18" charset="0"/>
                    <a:cs typeface="Times New Roman" panose="02020603050405020304" pitchFamily="18" charset="0"/>
                  </a:rPr>
                  <a:t>		if</a:t>
                </a:r>
                <a:r>
                  <a:rPr lang="en-US" sz="3100" i="1" dirty="0">
                    <a:latin typeface="Times New Roman" panose="02020603050405020304" pitchFamily="18" charset="0"/>
                    <a:cs typeface="Times New Roman" panose="02020603050405020304" pitchFamily="18" charset="0"/>
                  </a:rPr>
                  <a:t> condition </a:t>
                </a:r>
                <a:r>
                  <a:rPr lang="en-US" sz="3100" dirty="0">
                    <a:latin typeface="Times New Roman" panose="02020603050405020304" pitchFamily="18" charset="0"/>
                    <a:cs typeface="Times New Roman" panose="02020603050405020304" pitchFamily="18" charset="0"/>
                  </a:rPr>
                  <a:t>then </a:t>
                </a:r>
                <a:r>
                  <a:rPr lang="en-US" sz="3100" i="1" dirty="0">
                    <a:latin typeface="Times New Roman" panose="02020603050405020304" pitchFamily="18" charset="0"/>
                    <a:cs typeface="Times New Roman" panose="02020603050405020304" pitchFamily="18" charset="0"/>
                  </a:rPr>
                  <a:t> S</a:t>
                </a:r>
                <a:r>
                  <a:rPr lang="en-US" sz="3100" i="1" baseline="-25000" dirty="0">
                    <a:latin typeface="Times New Roman" panose="02020603050405020304" pitchFamily="18" charset="0"/>
                    <a:cs typeface="Times New Roman" panose="02020603050405020304" pitchFamily="18" charset="0"/>
                  </a:rPr>
                  <a:t>1</a:t>
                </a:r>
                <a:r>
                  <a:rPr lang="en-US" sz="3100" i="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else</a:t>
                </a:r>
                <a:r>
                  <a:rPr lang="en-US" sz="3100" i="1" dirty="0">
                    <a:latin typeface="Times New Roman" panose="02020603050405020304" pitchFamily="18" charset="0"/>
                    <a:cs typeface="Times New Roman" panose="02020603050405020304" pitchFamily="18" charset="0"/>
                  </a:rPr>
                  <a:t> S</a:t>
                </a:r>
                <a:r>
                  <a:rPr lang="en-US" sz="3100" i="1" baseline="-25000" dirty="0">
                    <a:latin typeface="Times New Roman" panose="02020603050405020304" pitchFamily="18" charset="0"/>
                    <a:cs typeface="Times New Roman" panose="02020603050405020304" pitchFamily="18" charset="0"/>
                  </a:rPr>
                  <a:t>2</a:t>
                </a:r>
                <a:r>
                  <a:rPr lang="en-US" sz="3100" i="1" dirty="0">
                    <a:latin typeface="Times New Roman" panose="02020603050405020304" pitchFamily="18" charset="0"/>
                    <a:cs typeface="Times New Roman" panose="02020603050405020304" pitchFamily="18" charset="0"/>
                  </a:rPr>
                  <a:t> </a:t>
                </a:r>
              </a:p>
              <a:p>
                <a:pPr marL="0" indent="0">
                  <a:buNone/>
                </a:pPr>
                <a:r>
                  <a:rPr lang="en-US" sz="3100" i="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where</a:t>
                </a:r>
                <a:r>
                  <a:rPr lang="en-US" sz="3100" i="1" dirty="0">
                    <a:latin typeface="Times New Roman" panose="02020603050405020304" pitchFamily="18" charset="0"/>
                    <a:cs typeface="Times New Roman" panose="02020603050405020304" pitchFamily="18" charset="0"/>
                  </a:rPr>
                  <a:t> S</a:t>
                </a:r>
                <a:r>
                  <a:rPr lang="en-US" sz="3100" i="1" baseline="-25000" dirty="0">
                    <a:latin typeface="Times New Roman" panose="02020603050405020304" pitchFamily="18" charset="0"/>
                    <a:cs typeface="Times New Roman" panose="02020603050405020304" pitchFamily="18" charset="0"/>
                  </a:rPr>
                  <a:t>1</a:t>
                </a:r>
                <a:r>
                  <a:rPr lang="en-US" sz="3100" i="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and</a:t>
                </a:r>
                <a:r>
                  <a:rPr lang="en-US" sz="3100" i="1" dirty="0">
                    <a:latin typeface="Times New Roman" panose="02020603050405020304" pitchFamily="18" charset="0"/>
                    <a:cs typeface="Times New Roman" panose="02020603050405020304" pitchFamily="18" charset="0"/>
                  </a:rPr>
                  <a:t> S</a:t>
                </a:r>
                <a:r>
                  <a:rPr lang="en-US" sz="3100" i="1" baseline="-25000" dirty="0">
                    <a:latin typeface="Times New Roman" panose="02020603050405020304" pitchFamily="18" charset="0"/>
                    <a:cs typeface="Times New Roman" panose="02020603050405020304" pitchFamily="18" charset="0"/>
                  </a:rPr>
                  <a:t>2</a:t>
                </a:r>
                <a:r>
                  <a:rPr lang="en-US" sz="3100" i="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are block statements. </a:t>
                </a:r>
              </a:p>
              <a:p>
                <a:pPr marL="0" indent="0">
                  <a:buNone/>
                </a:pPr>
                <a:r>
                  <a:rPr lang="en-US" sz="3100" dirty="0">
                    <a:latin typeface="Times New Roman" panose="02020603050405020304" pitchFamily="18" charset="0"/>
                    <a:cs typeface="Times New Roman" panose="02020603050405020304" pitchFamily="18" charset="0"/>
                  </a:rPr>
                  <a:t>    Then </a:t>
                </a:r>
                <a:r>
                  <a:rPr lang="en-US" sz="3100" i="1" dirty="0">
                    <a:latin typeface="Times New Roman" panose="02020603050405020304" pitchFamily="18" charset="0"/>
                    <a:cs typeface="Times New Roman" panose="02020603050405020304" pitchFamily="18" charset="0"/>
                  </a:rPr>
                  <a:t>S</a:t>
                </a:r>
                <a:r>
                  <a:rPr lang="en-US" sz="3100" i="1" baseline="-25000" dirty="0">
                    <a:latin typeface="Times New Roman" panose="02020603050405020304" pitchFamily="18" charset="0"/>
                    <a:cs typeface="Times New Roman" panose="02020603050405020304" pitchFamily="18" charset="0"/>
                  </a:rPr>
                  <a:t>1</a:t>
                </a:r>
                <a:r>
                  <a:rPr lang="en-US" sz="3100" dirty="0">
                    <a:latin typeface="Times New Roman" panose="02020603050405020304" pitchFamily="18" charset="0"/>
                    <a:cs typeface="Times New Roman" panose="02020603050405020304" pitchFamily="18" charset="0"/>
                  </a:rPr>
                  <a:t> is executed if </a:t>
                </a:r>
                <a:r>
                  <a:rPr lang="en-US" sz="3100" i="1" dirty="0">
                    <a:latin typeface="Times New Roman" panose="02020603050405020304" pitchFamily="18" charset="0"/>
                    <a:cs typeface="Times New Roman" panose="02020603050405020304" pitchFamily="18" charset="0"/>
                  </a:rPr>
                  <a:t>condition</a:t>
                </a:r>
                <a:r>
                  <a:rPr lang="en-US" sz="3100" dirty="0">
                    <a:latin typeface="Times New Roman" panose="02020603050405020304" pitchFamily="18" charset="0"/>
                    <a:cs typeface="Times New Roman" panose="02020603050405020304" pitchFamily="18" charset="0"/>
                  </a:rPr>
                  <a:t> is true; </a:t>
                </a:r>
                <a:r>
                  <a:rPr lang="en-US" sz="3100" i="1" dirty="0">
                    <a:latin typeface="Times New Roman" panose="02020603050405020304" pitchFamily="18" charset="0"/>
                    <a:cs typeface="Times New Roman" panose="02020603050405020304" pitchFamily="18" charset="0"/>
                  </a:rPr>
                  <a:t>S</a:t>
                </a:r>
                <a:r>
                  <a:rPr lang="en-US" sz="3100" i="1" baseline="-25000" dirty="0">
                    <a:latin typeface="Times New Roman" panose="02020603050405020304" pitchFamily="18" charset="0"/>
                    <a:cs typeface="Times New Roman" panose="02020603050405020304" pitchFamily="18" charset="0"/>
                  </a:rPr>
                  <a:t>2</a:t>
                </a:r>
                <a:r>
                  <a:rPr lang="en-US" sz="3100" dirty="0">
                    <a:latin typeface="Times New Roman" panose="02020603050405020304" pitchFamily="18" charset="0"/>
                    <a:cs typeface="Times New Roman" panose="02020603050405020304" pitchFamily="18" charset="0"/>
                  </a:rPr>
                  <a:t> is executed if </a:t>
                </a:r>
                <a:r>
                  <a:rPr lang="en-US" sz="3100" i="1" dirty="0">
                    <a:latin typeface="Times New Roman" panose="02020603050405020304" pitchFamily="18" charset="0"/>
                    <a:cs typeface="Times New Roman" panose="02020603050405020304" pitchFamily="18" charset="0"/>
                  </a:rPr>
                  <a:t>condition</a:t>
                </a:r>
                <a:r>
                  <a:rPr lang="en-US" sz="3100" dirty="0">
                    <a:latin typeface="Times New Roman" panose="02020603050405020304" pitchFamily="18" charset="0"/>
                    <a:cs typeface="Times New Roman" panose="02020603050405020304" pitchFamily="18" charset="0"/>
                  </a:rPr>
                  <a:t> is false.</a:t>
                </a:r>
              </a:p>
              <a:p>
                <a:r>
                  <a:rPr lang="en-US" sz="3100" dirty="0">
                    <a:latin typeface="Times New Roman" panose="02020603050405020304" pitchFamily="18" charset="0"/>
                    <a:cs typeface="Times New Roman" panose="02020603050405020304" pitchFamily="18" charset="0"/>
                  </a:rPr>
                  <a:t>To verify that this segment is correct with respect to the initial assertion </a:t>
                </a:r>
                <a:r>
                  <a:rPr lang="en-US" sz="3100" i="1" dirty="0">
                    <a:latin typeface="Times New Roman" panose="02020603050405020304" pitchFamily="18" charset="0"/>
                    <a:cs typeface="Times New Roman" panose="02020603050405020304" pitchFamily="18" charset="0"/>
                  </a:rPr>
                  <a:t>p</a:t>
                </a:r>
                <a:r>
                  <a:rPr lang="en-US" sz="3100" dirty="0">
                    <a:latin typeface="Times New Roman" panose="02020603050405020304" pitchFamily="18" charset="0"/>
                    <a:cs typeface="Times New Roman" panose="02020603050405020304" pitchFamily="18" charset="0"/>
                  </a:rPr>
                  <a:t> and final assertion </a:t>
                </a:r>
                <a:r>
                  <a:rPr lang="en-US" sz="3100" i="1" dirty="0">
                    <a:latin typeface="Times New Roman" panose="02020603050405020304" pitchFamily="18" charset="0"/>
                    <a:cs typeface="Times New Roman" panose="02020603050405020304" pitchFamily="18" charset="0"/>
                  </a:rPr>
                  <a:t>q</a:t>
                </a:r>
                <a:r>
                  <a:rPr lang="en-US" sz="3100" dirty="0">
                    <a:latin typeface="Times New Roman" panose="02020603050405020304" pitchFamily="18" charset="0"/>
                    <a:cs typeface="Times New Roman" panose="02020603050405020304" pitchFamily="18" charset="0"/>
                  </a:rPr>
                  <a:t>, </a:t>
                </a:r>
              </a:p>
              <a:p>
                <a:pPr lvl="1"/>
                <a:r>
                  <a:rPr lang="en-US" sz="3100" dirty="0">
                    <a:latin typeface="Times New Roman" panose="02020603050405020304" pitchFamily="18" charset="0"/>
                    <a:cs typeface="Times New Roman" panose="02020603050405020304" pitchFamily="18" charset="0"/>
                  </a:rPr>
                  <a:t>first, we show that when </a:t>
                </a:r>
                <a:r>
                  <a:rPr lang="en-US" sz="3100" i="1" dirty="0">
                    <a:latin typeface="Times New Roman" panose="02020603050405020304" pitchFamily="18" charset="0"/>
                    <a:cs typeface="Times New Roman" panose="02020603050405020304" pitchFamily="18" charset="0"/>
                  </a:rPr>
                  <a:t>p </a:t>
                </a:r>
                <a:r>
                  <a:rPr lang="en-US" sz="3100" dirty="0">
                    <a:latin typeface="Times New Roman" panose="02020603050405020304" pitchFamily="18" charset="0"/>
                    <a:cs typeface="Times New Roman" panose="02020603050405020304" pitchFamily="18" charset="0"/>
                  </a:rPr>
                  <a:t>is true and </a:t>
                </a:r>
                <a:r>
                  <a:rPr lang="en-US" sz="3100" i="1" dirty="0">
                    <a:latin typeface="Times New Roman" panose="02020603050405020304" pitchFamily="18" charset="0"/>
                    <a:cs typeface="Times New Roman" panose="02020603050405020304" pitchFamily="18" charset="0"/>
                  </a:rPr>
                  <a:t>condition</a:t>
                </a:r>
                <a:r>
                  <a:rPr lang="en-US" sz="3100" dirty="0">
                    <a:latin typeface="Times New Roman" panose="02020603050405020304" pitchFamily="18" charset="0"/>
                    <a:cs typeface="Times New Roman" panose="02020603050405020304" pitchFamily="18" charset="0"/>
                  </a:rPr>
                  <a:t> is true, then q is true after </a:t>
                </a:r>
                <a:r>
                  <a:rPr lang="en-US" sz="3100" i="1" dirty="0">
                    <a:latin typeface="Times New Roman" panose="02020603050405020304" pitchFamily="18" charset="0"/>
                    <a:cs typeface="Times New Roman" panose="02020603050405020304" pitchFamily="18" charset="0"/>
                  </a:rPr>
                  <a:t>S</a:t>
                </a:r>
                <a:r>
                  <a:rPr lang="en-US" sz="3100" i="1" baseline="-25000" dirty="0">
                    <a:latin typeface="Times New Roman" panose="02020603050405020304" pitchFamily="18" charset="0"/>
                    <a:cs typeface="Times New Roman" panose="02020603050405020304" pitchFamily="18" charset="0"/>
                  </a:rPr>
                  <a:t>1 </a:t>
                </a:r>
                <a:r>
                  <a:rPr lang="en-US" sz="3100" dirty="0">
                    <a:latin typeface="Times New Roman" panose="02020603050405020304" pitchFamily="18" charset="0"/>
                    <a:cs typeface="Times New Roman" panose="02020603050405020304" pitchFamily="18" charset="0"/>
                  </a:rPr>
                  <a:t>terminates.</a:t>
                </a:r>
              </a:p>
              <a:p>
                <a:pPr lvl="1"/>
                <a:r>
                  <a:rPr lang="en-US" sz="3100" dirty="0">
                    <a:latin typeface="Times New Roman" panose="02020603050405020304" pitchFamily="18" charset="0"/>
                    <a:cs typeface="Times New Roman" panose="02020603050405020304" pitchFamily="18" charset="0"/>
                  </a:rPr>
                  <a:t>Second, we show that when </a:t>
                </a:r>
                <a:r>
                  <a:rPr lang="en-US" sz="3100" i="1" dirty="0">
                    <a:latin typeface="Times New Roman" panose="02020603050405020304" pitchFamily="18" charset="0"/>
                    <a:cs typeface="Times New Roman" panose="02020603050405020304" pitchFamily="18" charset="0"/>
                  </a:rPr>
                  <a:t>p</a:t>
                </a:r>
                <a:r>
                  <a:rPr lang="en-US" sz="3100" dirty="0">
                    <a:latin typeface="Times New Roman" panose="02020603050405020304" pitchFamily="18" charset="0"/>
                    <a:cs typeface="Times New Roman" panose="02020603050405020304" pitchFamily="18" charset="0"/>
                  </a:rPr>
                  <a:t> is true, and </a:t>
                </a:r>
                <a:r>
                  <a:rPr lang="en-US" sz="3100" i="1" dirty="0">
                    <a:latin typeface="Times New Roman" panose="02020603050405020304" pitchFamily="18" charset="0"/>
                    <a:cs typeface="Times New Roman" panose="02020603050405020304" pitchFamily="18" charset="0"/>
                  </a:rPr>
                  <a:t>condition</a:t>
                </a:r>
                <a:r>
                  <a:rPr lang="en-US" sz="3100" dirty="0">
                    <a:latin typeface="Times New Roman" panose="02020603050405020304" pitchFamily="18" charset="0"/>
                    <a:cs typeface="Times New Roman" panose="02020603050405020304" pitchFamily="18" charset="0"/>
                  </a:rPr>
                  <a:t> is false, then </a:t>
                </a:r>
                <a:r>
                  <a:rPr lang="en-US" sz="3100" i="1" dirty="0">
                    <a:latin typeface="Times New Roman" panose="02020603050405020304" pitchFamily="18" charset="0"/>
                    <a:cs typeface="Times New Roman" panose="02020603050405020304" pitchFamily="18" charset="0"/>
                  </a:rPr>
                  <a:t>q </a:t>
                </a:r>
                <a:r>
                  <a:rPr lang="en-US" sz="3100" dirty="0">
                    <a:latin typeface="Times New Roman" panose="02020603050405020304" pitchFamily="18" charset="0"/>
                    <a:cs typeface="Times New Roman" panose="02020603050405020304" pitchFamily="18" charset="0"/>
                  </a:rPr>
                  <a:t>is true after </a:t>
                </a:r>
                <a:r>
                  <a:rPr lang="en-US" sz="3100" i="1" dirty="0">
                    <a:latin typeface="Times New Roman" panose="02020603050405020304" pitchFamily="18" charset="0"/>
                    <a:cs typeface="Times New Roman" panose="02020603050405020304" pitchFamily="18" charset="0"/>
                  </a:rPr>
                  <a:t>S</a:t>
                </a:r>
                <a:r>
                  <a:rPr lang="en-US" sz="3100" i="1" baseline="-25000" dirty="0">
                    <a:latin typeface="Times New Roman" panose="02020603050405020304" pitchFamily="18" charset="0"/>
                    <a:cs typeface="Times New Roman" panose="02020603050405020304" pitchFamily="18" charset="0"/>
                  </a:rPr>
                  <a:t>1 </a:t>
                </a:r>
                <a:r>
                  <a:rPr lang="en-US" sz="3100" dirty="0">
                    <a:latin typeface="Times New Roman" panose="02020603050405020304" pitchFamily="18" charset="0"/>
                    <a:cs typeface="Times New Roman" panose="02020603050405020304" pitchFamily="18" charset="0"/>
                  </a:rPr>
                  <a:t>terminates.</a:t>
                </a:r>
              </a:p>
              <a:p>
                <a:pPr lvl="1"/>
                <a:endParaRPr lang="en-US" sz="3100" dirty="0">
                  <a:latin typeface="Times New Roman" panose="02020603050405020304" pitchFamily="18" charset="0"/>
                  <a:cs typeface="Times New Roman" panose="02020603050405020304" pitchFamily="18" charset="0"/>
                </a:endParaRPr>
              </a:p>
              <a:p>
                <a:r>
                  <a:rPr lang="en-US" sz="3100" dirty="0">
                    <a:latin typeface="Times New Roman" panose="02020603050405020304" pitchFamily="18" charset="0"/>
                    <a:cs typeface="Times New Roman" panose="02020603050405020304" pitchFamily="18" charset="0"/>
                  </a:rPr>
                  <a:t>This leads to the following rule of inference. </a:t>
                </a:r>
                <a:endParaRPr lang="en-US" sz="2600" i="1" dirty="0">
                  <a:latin typeface="Times New Roman" panose="02020603050405020304" pitchFamily="18" charset="0"/>
                  <a:cs typeface="Times New Roman" panose="02020603050405020304" pitchFamily="18" charset="0"/>
                </a:endParaRPr>
              </a:p>
              <a:p>
                <a:pPr marL="0" indent="0">
                  <a:buNone/>
                </a:pPr>
                <a:r>
                  <a:rPr lang="en-US" sz="3400" i="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t>
                </a:r>
                <a:r>
                  <a:rPr lang="en-US" sz="3400" i="1" dirty="0">
                    <a:latin typeface="Times New Roman" panose="02020603050405020304" pitchFamily="18" charset="0"/>
                    <a:cs typeface="Times New Roman" panose="02020603050405020304" pitchFamily="18" charset="0"/>
                  </a:rPr>
                  <a:t>p </a:t>
                </a:r>
                <a14:m>
                  <m:oMath xmlns:m="http://schemas.openxmlformats.org/officeDocument/2006/math">
                    <m:r>
                      <a:rPr lang="en-US" sz="3400" i="1" smtClean="0">
                        <a:latin typeface="Cambria Math" panose="02040503050406030204" pitchFamily="18" charset="0"/>
                        <a:cs typeface="Times New Roman" panose="02020603050405020304" pitchFamily="18" charset="0"/>
                      </a:rPr>
                      <m:t>∧</m:t>
                    </m:r>
                    <m:r>
                      <a:rPr lang="en-US" sz="3400" b="0" i="1" smtClean="0">
                        <a:latin typeface="Cambria Math" panose="02040503050406030204" pitchFamily="18" charset="0"/>
                        <a:cs typeface="Times New Roman" panose="02020603050405020304" pitchFamily="18" charset="0"/>
                      </a:rPr>
                      <m:t>𝑐𝑜𝑛𝑑𝑖𝑡𝑖𝑜𝑛</m:t>
                    </m:r>
                    <m:r>
                      <a:rPr lang="en-US" sz="3400" b="0" i="1" smtClean="0">
                        <a:latin typeface="Cambria Math" panose="02040503050406030204" pitchFamily="18" charset="0"/>
                        <a:cs typeface="Times New Roman" panose="02020603050405020304" pitchFamily="18" charset="0"/>
                      </a:rPr>
                      <m:t>)</m:t>
                    </m:r>
                  </m:oMath>
                </a14:m>
                <a:r>
                  <a:rPr lang="en-US" sz="3400" dirty="0">
                    <a:latin typeface="Times New Roman" panose="02020603050405020304" pitchFamily="18" charset="0"/>
                    <a:cs typeface="Times New Roman" panose="02020603050405020304" pitchFamily="18" charset="0"/>
                  </a:rPr>
                  <a:t>{</a:t>
                </a:r>
                <a:r>
                  <a:rPr lang="en-US" sz="3600" i="1" dirty="0">
                    <a:latin typeface="Times New Roman" panose="02020603050405020304" pitchFamily="18" charset="0"/>
                    <a:cs typeface="Times New Roman" panose="02020603050405020304" pitchFamily="18" charset="0"/>
                  </a:rPr>
                  <a:t>S</a:t>
                </a:r>
                <a:r>
                  <a:rPr lang="en-US" sz="3600" i="1" baseline="-25000" dirty="0">
                    <a:latin typeface="Times New Roman" panose="02020603050405020304" pitchFamily="18" charset="0"/>
                    <a:cs typeface="Times New Roman" panose="02020603050405020304" pitchFamily="18" charset="0"/>
                  </a:rPr>
                  <a:t>1</a:t>
                </a:r>
                <a:r>
                  <a:rPr lang="en-US" sz="3400" dirty="0">
                    <a:latin typeface="Times New Roman" panose="02020603050405020304" pitchFamily="18" charset="0"/>
                    <a:cs typeface="Times New Roman" panose="02020603050405020304" pitchFamily="18" charset="0"/>
                  </a:rPr>
                  <a:t>}</a:t>
                </a:r>
                <a:r>
                  <a:rPr lang="en-US" sz="3400" i="1" dirty="0">
                    <a:latin typeface="Times New Roman" panose="02020603050405020304" pitchFamily="18" charset="0"/>
                    <a:cs typeface="Times New Roman" panose="02020603050405020304" pitchFamily="18" charset="0"/>
                  </a:rPr>
                  <a:t>q</a:t>
                </a:r>
                <a:endParaRPr lang="en-US" sz="3400" dirty="0">
                  <a:latin typeface="Times New Roman" panose="02020603050405020304" pitchFamily="18" charset="0"/>
                  <a:cs typeface="Times New Roman" panose="02020603050405020304" pitchFamily="18" charset="0"/>
                </a:endParaRPr>
              </a:p>
              <a:p>
                <a:pPr marL="0" indent="0">
                  <a:buNone/>
                </a:pP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p</a:t>
                </a:r>
                <a:r>
                  <a:rPr lang="en-US" sz="3400" dirty="0">
                    <a:cs typeface="Times New Roman" panose="02020603050405020304" pitchFamily="18" charset="0"/>
                  </a:rPr>
                  <a:t> </a:t>
                </a:r>
                <a14:m>
                  <m:oMath xmlns:m="http://schemas.openxmlformats.org/officeDocument/2006/math">
                    <m:r>
                      <a:rPr lang="en-US" sz="3400" i="1">
                        <a:latin typeface="Cambria Math" panose="02040503050406030204" pitchFamily="18" charset="0"/>
                        <a:cs typeface="Times New Roman" panose="02020603050405020304" pitchFamily="18" charset="0"/>
                      </a:rPr>
                      <m:t>∧</m:t>
                    </m:r>
                    <m:r>
                      <a:rPr lang="en-US" sz="3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400" i="1">
                        <a:latin typeface="Cambria Math" panose="02040503050406030204" pitchFamily="18" charset="0"/>
                        <a:cs typeface="Times New Roman" panose="02020603050405020304" pitchFamily="18" charset="0"/>
                      </a:rPr>
                      <m:t>𝑐𝑜𝑛𝑑𝑖𝑡𝑖𝑜𝑛</m:t>
                    </m:r>
                    <m:r>
                      <a:rPr lang="en-US" sz="3400" i="1">
                        <a:latin typeface="Cambria Math" panose="02040503050406030204" pitchFamily="18" charset="0"/>
                        <a:cs typeface="Times New Roman" panose="02020603050405020304" pitchFamily="18" charset="0"/>
                      </a:rPr>
                      <m:t>)</m:t>
                    </m:r>
                    <m:r>
                      <m:rPr>
                        <m:nor/>
                      </m:rPr>
                      <a:rPr lang="en-US" sz="3400" dirty="0">
                        <a:latin typeface="Times New Roman" panose="02020603050405020304" pitchFamily="18" charset="0"/>
                        <a:cs typeface="Times New Roman" panose="02020603050405020304" pitchFamily="18" charset="0"/>
                      </a:rPr>
                      <m:t>{</m:t>
                    </m:r>
                    <m:r>
                      <m:rPr>
                        <m:nor/>
                      </m:rPr>
                      <a:rPr lang="en-US" sz="3600" i="1" dirty="0">
                        <a:latin typeface="Times New Roman" panose="02020603050405020304" pitchFamily="18" charset="0"/>
                        <a:cs typeface="Times New Roman" panose="02020603050405020304" pitchFamily="18" charset="0"/>
                      </a:rPr>
                      <m:t>S</m:t>
                    </m:r>
                    <m:r>
                      <m:rPr>
                        <m:nor/>
                      </m:rPr>
                      <a:rPr lang="en-US" sz="3600" b="0" i="1" baseline="-25000" dirty="0" smtClean="0">
                        <a:latin typeface="Times New Roman" panose="02020603050405020304" pitchFamily="18" charset="0"/>
                        <a:cs typeface="Times New Roman" panose="02020603050405020304" pitchFamily="18" charset="0"/>
                      </a:rPr>
                      <m:t>2</m:t>
                    </m:r>
                    <m:r>
                      <m:rPr>
                        <m:nor/>
                      </m:rPr>
                      <a:rPr lang="en-US" sz="3400" dirty="0">
                        <a:latin typeface="Times New Roman" panose="02020603050405020304" pitchFamily="18" charset="0"/>
                        <a:cs typeface="Times New Roman" panose="02020603050405020304" pitchFamily="18" charset="0"/>
                      </a:rPr>
                      <m:t>}</m:t>
                    </m:r>
                  </m:oMath>
                </a14:m>
                <a:r>
                  <a:rPr lang="en-US" sz="3400" i="1" dirty="0">
                    <a:latin typeface="Times New Roman" panose="02020603050405020304" pitchFamily="18" charset="0"/>
                    <a:cs typeface="Times New Roman" panose="02020603050405020304" pitchFamily="18" charset="0"/>
                  </a:rPr>
                  <a:t>q</a:t>
                </a:r>
                <a:r>
                  <a:rPr lang="en-US" sz="3400" dirty="0">
                    <a:latin typeface="Times New Roman" panose="02020603050405020304" pitchFamily="18" charset="0"/>
                    <a:cs typeface="Times New Roman" panose="02020603050405020304" pitchFamily="18" charset="0"/>
                  </a:rPr>
                  <a:t> </a:t>
                </a:r>
              </a:p>
              <a:p>
                <a:pPr marL="0" indent="0">
                  <a:buNone/>
                </a:pP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p</a:t>
                </a:r>
                <a:r>
                  <a:rPr lang="en-US" sz="3400" dirty="0">
                    <a:latin typeface="Times New Roman" panose="02020603050405020304" pitchFamily="18" charset="0"/>
                    <a:cs typeface="Times New Roman" panose="02020603050405020304" pitchFamily="18" charset="0"/>
                  </a:rPr>
                  <a:t>{if </a:t>
                </a:r>
                <a:r>
                  <a:rPr lang="en-US" sz="3400" i="1" dirty="0">
                    <a:latin typeface="Times New Roman" panose="02020603050405020304" pitchFamily="18" charset="0"/>
                    <a:cs typeface="Times New Roman" panose="02020603050405020304" pitchFamily="18" charset="0"/>
                  </a:rPr>
                  <a:t>condition </a:t>
                </a:r>
                <a:r>
                  <a:rPr lang="en-US" sz="3400" dirty="0">
                    <a:latin typeface="Times New Roman" panose="02020603050405020304" pitchFamily="18" charset="0"/>
                    <a:cs typeface="Times New Roman" panose="02020603050405020304" pitchFamily="18" charset="0"/>
                  </a:rPr>
                  <a:t>then</a:t>
                </a:r>
                <a:r>
                  <a:rPr lang="en-US" sz="3400" i="1"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S</a:t>
                </a:r>
                <a:r>
                  <a:rPr lang="en-US" sz="3600" i="1" baseline="-25000" dirty="0">
                    <a:latin typeface="Times New Roman" panose="02020603050405020304" pitchFamily="18" charset="0"/>
                    <a:cs typeface="Times New Roman" panose="02020603050405020304" pitchFamily="18" charset="0"/>
                  </a:rPr>
                  <a:t>1</a:t>
                </a:r>
                <a:r>
                  <a:rPr lang="en-US" sz="3400" i="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else</a:t>
                </a:r>
                <a:r>
                  <a:rPr lang="en-US" sz="3400" i="1" dirty="0">
                    <a:latin typeface="Times New Roman" panose="02020603050405020304" pitchFamily="18" charset="0"/>
                    <a:cs typeface="Times New Roman" panose="02020603050405020304" pitchFamily="18" charset="0"/>
                  </a:rPr>
                  <a:t> </a:t>
                </a:r>
                <a:r>
                  <a:rPr lang="en-US" sz="3600" i="1" dirty="0">
                    <a:latin typeface="Times New Roman" panose="02020603050405020304" pitchFamily="18" charset="0"/>
                    <a:cs typeface="Times New Roman" panose="02020603050405020304" pitchFamily="18" charset="0"/>
                  </a:rPr>
                  <a:t>S</a:t>
                </a:r>
                <a:r>
                  <a:rPr lang="en-US" sz="3600" i="1" baseline="-25000" dirty="0">
                    <a:latin typeface="Times New Roman" panose="02020603050405020304" pitchFamily="18" charset="0"/>
                    <a:cs typeface="Times New Roman" panose="02020603050405020304" pitchFamily="18" charset="0"/>
                  </a:rPr>
                  <a:t>2 </a:t>
                </a:r>
                <a:r>
                  <a:rPr lang="en-US" sz="3400" dirty="0">
                    <a:latin typeface="Times New Roman" panose="02020603050405020304" pitchFamily="18" charset="0"/>
                    <a:cs typeface="Times New Roman" panose="02020603050405020304" pitchFamily="18" charset="0"/>
                  </a:rPr>
                  <a:t>}</a:t>
                </a:r>
                <a:r>
                  <a:rPr lang="en-US" sz="3400" i="1" dirty="0">
                    <a:latin typeface="Times New Roman" panose="02020603050405020304" pitchFamily="18" charset="0"/>
                    <a:cs typeface="Times New Roman" panose="02020603050405020304" pitchFamily="18" charset="0"/>
                  </a:rPr>
                  <a:t>q</a:t>
                </a:r>
                <a:r>
                  <a:rPr lang="en-US" sz="34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353228" y="1077900"/>
                <a:ext cx="8851899" cy="5627699"/>
              </a:xfrm>
              <a:prstGeom prst="rect">
                <a:avLst/>
              </a:prstGeom>
              <a:blipFill>
                <a:blip r:embed="rId5"/>
                <a:stretch>
                  <a:fillRect l="-895" t="-2384"/>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233423"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3789317" y="5955259"/>
            <a:ext cx="440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053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353228" y="1077900"/>
                <a:ext cx="9297356" cy="5706077"/>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800" dirty="0">
                    <a:latin typeface="Times New Roman" panose="02020603050405020304" pitchFamily="18" charset="0"/>
                    <a:cs typeface="Times New Roman" panose="02020603050405020304" pitchFamily="18" charset="0"/>
                  </a:rPr>
                  <a:t>Conditional Statements</a:t>
                </a:r>
              </a:p>
              <a:p>
                <a:r>
                  <a:rPr lang="en-US" sz="3800" dirty="0">
                    <a:latin typeface="Times New Roman" panose="02020603050405020304" pitchFamily="18" charset="0"/>
                    <a:cs typeface="Times New Roman" panose="02020603050405020304" pitchFamily="18" charset="0"/>
                  </a:rPr>
                  <a:t>Verify that the program segment </a:t>
                </a: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latin typeface="Times New Roman" panose="02020603050405020304" pitchFamily="18" charset="0"/>
                    <a:cs typeface="Times New Roman" panose="02020603050405020304" pitchFamily="18" charset="0"/>
                  </a:rPr>
                  <a:t>: T {if</a:t>
                </a:r>
                <a:r>
                  <a:rPr lang="en-US" sz="3800" i="1" dirty="0">
                    <a:latin typeface="Times New Roman" panose="02020603050405020304" pitchFamily="18" charset="0"/>
                    <a:cs typeface="Times New Roman" panose="02020603050405020304" pitchFamily="18" charset="0"/>
                  </a:rPr>
                  <a:t> x &lt; 0 </a:t>
                </a:r>
                <a:r>
                  <a:rPr lang="en-US" sz="3800" dirty="0">
                    <a:latin typeface="Times New Roman" panose="02020603050405020304" pitchFamily="18" charset="0"/>
                    <a:cs typeface="Times New Roman" panose="02020603050405020304" pitchFamily="18" charset="0"/>
                  </a:rPr>
                  <a:t>then </a:t>
                </a:r>
                <a:r>
                  <a:rPr lang="en-US" sz="3800" i="1" dirty="0">
                    <a:latin typeface="Times New Roman" panose="02020603050405020304" pitchFamily="18" charset="0"/>
                    <a:cs typeface="Times New Roman" panose="02020603050405020304" pitchFamily="18" charset="0"/>
                  </a:rPr>
                  <a:t> abs := -x  </a:t>
                </a:r>
                <a:r>
                  <a:rPr lang="en-US" sz="3800" dirty="0">
                    <a:latin typeface="Times New Roman" panose="02020603050405020304" pitchFamily="18" charset="0"/>
                    <a:cs typeface="Times New Roman" panose="02020603050405020304" pitchFamily="18" charset="0"/>
                  </a:rPr>
                  <a:t>else</a:t>
                </a:r>
                <a:r>
                  <a:rPr lang="en-US" sz="3800" i="1" dirty="0">
                    <a:latin typeface="Times New Roman" panose="02020603050405020304" pitchFamily="18" charset="0"/>
                    <a:cs typeface="Times New Roman" panose="02020603050405020304" pitchFamily="18" charset="0"/>
                  </a:rPr>
                  <a:t> abs := x</a:t>
                </a: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abs = |x|</a:t>
                </a:r>
                <a:endParaRPr lang="en-US" sz="3800" dirty="0">
                  <a:latin typeface="Times New Roman" panose="02020603050405020304" pitchFamily="18" charset="0"/>
                  <a:cs typeface="Times New Roman" panose="02020603050405020304" pitchFamily="18" charset="0"/>
                </a:endParaRPr>
              </a:p>
              <a:p>
                <a:pPr marL="0" indent="0">
                  <a:buNone/>
                </a:pP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is correct with respect to the initial assertion </a:t>
                </a:r>
                <a:r>
                  <a:rPr lang="en-US" sz="3800" i="1" dirty="0">
                    <a:latin typeface="Times New Roman" panose="02020603050405020304" pitchFamily="18" charset="0"/>
                    <a:cs typeface="Times New Roman" panose="02020603050405020304" pitchFamily="18" charset="0"/>
                  </a:rPr>
                  <a:t>T</a:t>
                </a:r>
                <a:r>
                  <a:rPr lang="en-US" sz="3800" dirty="0">
                    <a:latin typeface="Times New Roman" panose="02020603050405020304" pitchFamily="18" charset="0"/>
                    <a:cs typeface="Times New Roman" panose="02020603050405020304" pitchFamily="18" charset="0"/>
                  </a:rPr>
                  <a:t> and the final assertion </a:t>
                </a:r>
                <a:r>
                  <a:rPr lang="en-US" sz="3800" i="1" dirty="0">
                    <a:latin typeface="Times New Roman" panose="02020603050405020304" pitchFamily="18" charset="0"/>
                    <a:cs typeface="Times New Roman" panose="02020603050405020304" pitchFamily="18" charset="0"/>
                  </a:rPr>
                  <a:t>abs = |x|.</a:t>
                </a:r>
              </a:p>
              <a:p>
                <a:pPr>
                  <a:lnSpc>
                    <a:spcPct val="120000"/>
                  </a:lnSpc>
                  <a:spcAft>
                    <a:spcPts val="600"/>
                  </a:spcAft>
                </a:pPr>
                <a:r>
                  <a:rPr lang="en-US" sz="3800" dirty="0">
                    <a:latin typeface="Times New Roman" panose="02020603050405020304" pitchFamily="18" charset="0"/>
                    <a:cs typeface="Times New Roman" panose="02020603050405020304" pitchFamily="18" charset="0"/>
                  </a:rPr>
                  <a:t>Shown: </a:t>
                </a:r>
              </a:p>
              <a:p>
                <a:pPr lvl="1">
                  <a:lnSpc>
                    <a:spcPct val="120000"/>
                  </a:lnSpc>
                  <a:spcAft>
                    <a:spcPts val="600"/>
                  </a:spcAft>
                </a:pPr>
                <a:r>
                  <a:rPr lang="en-US" sz="3800" dirty="0">
                    <a:latin typeface="Times New Roman" panose="02020603050405020304" pitchFamily="18" charset="0"/>
                    <a:cs typeface="Times New Roman" panose="02020603050405020304" pitchFamily="18" charset="0"/>
                  </a:rPr>
                  <a:t>First, if the initial assertion is true (</a:t>
                </a:r>
                <a:r>
                  <a:rPr lang="en-US" sz="3800" i="1" dirty="0">
                    <a:latin typeface="Times New Roman" panose="02020603050405020304" pitchFamily="18" charset="0"/>
                    <a:cs typeface="Times New Roman" panose="02020603050405020304" pitchFamily="18" charset="0"/>
                  </a:rPr>
                  <a:t>T</a:t>
                </a:r>
                <a:r>
                  <a:rPr lang="en-US" sz="3800" dirty="0">
                    <a:latin typeface="Times New Roman" panose="02020603050405020304" pitchFamily="18" charset="0"/>
                    <a:cs typeface="Times New Roman" panose="02020603050405020304" pitchFamily="18" charset="0"/>
                  </a:rPr>
                  <a:t> ) and x &lt; 0, then abs = |x|. This is correct, because when x &lt; 0 the assignment statement abs := -x sets abs = -x, which is |x| by definition when x &lt; 0.</a:t>
                </a:r>
              </a:p>
              <a:p>
                <a:pPr lvl="1">
                  <a:lnSpc>
                    <a:spcPct val="120000"/>
                  </a:lnSpc>
                  <a:spcAft>
                    <a:spcPts val="600"/>
                  </a:spcAft>
                </a:pPr>
                <a:r>
                  <a:rPr lang="en-US" sz="3800" dirty="0">
                    <a:latin typeface="Times New Roman" panose="02020603050405020304" pitchFamily="18" charset="0"/>
                    <a:cs typeface="Times New Roman" panose="02020603050405020304" pitchFamily="18" charset="0"/>
                  </a:rPr>
                  <a:t>Second, if the initial assertion is true (</a:t>
                </a:r>
                <a:r>
                  <a:rPr lang="en-US" sz="3800" i="1" dirty="0">
                    <a:latin typeface="Times New Roman" panose="02020603050405020304" pitchFamily="18" charset="0"/>
                    <a:cs typeface="Times New Roman" panose="02020603050405020304" pitchFamily="18" charset="0"/>
                  </a:rPr>
                  <a:t>T</a:t>
                </a:r>
                <a:r>
                  <a:rPr lang="en-US" sz="3800" dirty="0">
                    <a:latin typeface="Times New Roman" panose="02020603050405020304" pitchFamily="18" charset="0"/>
                    <a:cs typeface="Times New Roman" panose="02020603050405020304" pitchFamily="18" charset="0"/>
                  </a:rPr>
                  <a:t> ) and x &lt; 0 is false, so that x </a:t>
                </a:r>
                <a14:m>
                  <m:oMath xmlns:m="http://schemas.openxmlformats.org/officeDocument/2006/math">
                    <m:r>
                      <a:rPr lang="en-US" sz="3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3800" dirty="0">
                    <a:latin typeface="Times New Roman" panose="02020603050405020304" pitchFamily="18" charset="0"/>
                    <a:cs typeface="Times New Roman" panose="02020603050405020304" pitchFamily="18" charset="0"/>
                  </a:rPr>
                  <a:t>  0, then abs = |x|. This is also correct, because when x </a:t>
                </a:r>
                <a14:m>
                  <m:oMath xmlns:m="http://schemas.openxmlformats.org/officeDocument/2006/math">
                    <m:r>
                      <a:rPr lang="en-US" sz="3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800" dirty="0">
                    <a:latin typeface="Times New Roman" panose="02020603050405020304" pitchFamily="18" charset="0"/>
                    <a:cs typeface="Times New Roman" panose="02020603050405020304" pitchFamily="18" charset="0"/>
                  </a:rPr>
                  <a:t>  0, the assignment statement abs := x, sets abs = x, which is |x| by definition when x </a:t>
                </a:r>
                <a14:m>
                  <m:oMath xmlns:m="http://schemas.openxmlformats.org/officeDocument/2006/math">
                    <m:r>
                      <a:rPr lang="en-US" sz="3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3800" dirty="0">
                    <a:latin typeface="Times New Roman" panose="02020603050405020304" pitchFamily="18" charset="0"/>
                    <a:cs typeface="Times New Roman" panose="02020603050405020304" pitchFamily="18" charset="0"/>
                  </a:rPr>
                  <a:t>  0. </a:t>
                </a:r>
              </a:p>
              <a:p>
                <a:pPr lvl="1">
                  <a:lnSpc>
                    <a:spcPct val="120000"/>
                  </a:lnSpc>
                  <a:spcAft>
                    <a:spcPts val="600"/>
                  </a:spcAft>
                </a:pPr>
                <a:r>
                  <a:rPr lang="en-US" sz="3800" dirty="0">
                    <a:latin typeface="Times New Roman" panose="02020603050405020304" pitchFamily="18" charset="0"/>
                    <a:cs typeface="Times New Roman" panose="02020603050405020304" pitchFamily="18" charset="0"/>
                  </a:rPr>
                  <a:t>Hence using the rule of inference, the program segment is correct with respect to the given initial and final assertions.     </a:t>
                </a:r>
              </a:p>
              <a:p>
                <a:r>
                  <a:rPr lang="en-US" sz="3800" dirty="0">
                    <a:latin typeface="Times New Roman" panose="02020603050405020304" pitchFamily="18" charset="0"/>
                    <a:cs typeface="Times New Roman" panose="02020603050405020304" pitchFamily="18" charset="0"/>
                  </a:rPr>
                  <a:t>The rule of inference is as follows: </a:t>
                </a:r>
                <a:endParaRPr lang="en-US" sz="3800" i="1" dirty="0">
                  <a:latin typeface="Times New Roman" panose="02020603050405020304" pitchFamily="18" charset="0"/>
                  <a:cs typeface="Times New Roman" panose="02020603050405020304" pitchFamily="18" charset="0"/>
                </a:endParaRPr>
              </a:p>
              <a:p>
                <a:pPr marL="0" indent="0">
                  <a:buNone/>
                </a:pP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p </a:t>
                </a:r>
                <a14:m>
                  <m:oMath xmlns:m="http://schemas.openxmlformats.org/officeDocument/2006/math">
                    <m:r>
                      <a:rPr lang="en-US" sz="3800" i="1" smtClean="0">
                        <a:latin typeface="Cambria Math" panose="02040503050406030204" pitchFamily="18" charset="0"/>
                        <a:cs typeface="Times New Roman" panose="02020603050405020304" pitchFamily="18" charset="0"/>
                      </a:rPr>
                      <m:t>∧</m:t>
                    </m:r>
                    <m:r>
                      <a:rPr lang="en-US" sz="3800" b="0" i="1" smtClean="0">
                        <a:latin typeface="Cambria Math" panose="02040503050406030204" pitchFamily="18" charset="0"/>
                        <a:cs typeface="Times New Roman" panose="02020603050405020304" pitchFamily="18" charset="0"/>
                      </a:rPr>
                      <m:t>𝑐𝑜𝑛𝑑𝑖𝑡𝑖𝑜𝑛</m:t>
                    </m:r>
                    <m:r>
                      <a:rPr lang="en-US" sz="3800" b="0" i="1" smtClean="0">
                        <a:latin typeface="Cambria Math" panose="02040503050406030204" pitchFamily="18" charset="0"/>
                        <a:cs typeface="Times New Roman" panose="02020603050405020304" pitchFamily="18" charset="0"/>
                      </a:rPr>
                      <m:t>)</m:t>
                    </m:r>
                  </m:oMath>
                </a14:m>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S</a:t>
                </a:r>
                <a:r>
                  <a:rPr lang="en-US" sz="3800" i="1" baseline="-25000" dirty="0">
                    <a:latin typeface="Times New Roman" panose="02020603050405020304" pitchFamily="18" charset="0"/>
                    <a:cs typeface="Times New Roman" panose="02020603050405020304" pitchFamily="18" charset="0"/>
                  </a:rPr>
                  <a:t>1</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q</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cs typeface="Times New Roman" panose="02020603050405020304" pitchFamily="18" charset="0"/>
                  </a:rPr>
                  <a:t> </a:t>
                </a:r>
                <a14:m>
                  <m:oMath xmlns:m="http://schemas.openxmlformats.org/officeDocument/2006/math">
                    <m:r>
                      <a:rPr lang="en-US" sz="3800" i="1">
                        <a:latin typeface="Cambria Math" panose="02040503050406030204" pitchFamily="18" charset="0"/>
                        <a:cs typeface="Times New Roman" panose="02020603050405020304" pitchFamily="18" charset="0"/>
                      </a:rPr>
                      <m:t>∧</m:t>
                    </m:r>
                    <m:r>
                      <a:rPr lang="en-US" sz="3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800" i="1">
                        <a:latin typeface="Cambria Math" panose="02040503050406030204" pitchFamily="18" charset="0"/>
                        <a:cs typeface="Times New Roman" panose="02020603050405020304" pitchFamily="18" charset="0"/>
                      </a:rPr>
                      <m:t>𝑐𝑜𝑛𝑑𝑖𝑡𝑖𝑜𝑛</m:t>
                    </m:r>
                    <m:r>
                      <a:rPr lang="en-US" sz="3800" i="1">
                        <a:latin typeface="Cambria Math" panose="02040503050406030204" pitchFamily="18" charset="0"/>
                        <a:cs typeface="Times New Roman" panose="02020603050405020304" pitchFamily="18" charset="0"/>
                      </a:rPr>
                      <m:t>)</m:t>
                    </m:r>
                    <m:r>
                      <m:rPr>
                        <m:nor/>
                      </m:rPr>
                      <a:rPr lang="en-US" sz="3800" dirty="0">
                        <a:latin typeface="Times New Roman" panose="02020603050405020304" pitchFamily="18" charset="0"/>
                        <a:cs typeface="Times New Roman" panose="02020603050405020304" pitchFamily="18" charset="0"/>
                      </a:rPr>
                      <m:t>{</m:t>
                    </m:r>
                    <m:r>
                      <m:rPr>
                        <m:nor/>
                      </m:rPr>
                      <a:rPr lang="en-US" sz="3800" i="1" dirty="0">
                        <a:latin typeface="Times New Roman" panose="02020603050405020304" pitchFamily="18" charset="0"/>
                        <a:cs typeface="Times New Roman" panose="02020603050405020304" pitchFamily="18" charset="0"/>
                      </a:rPr>
                      <m:t>S</m:t>
                    </m:r>
                    <m:r>
                      <m:rPr>
                        <m:nor/>
                      </m:rPr>
                      <a:rPr lang="en-US" sz="3800" b="0" i="1" baseline="-25000" dirty="0" smtClean="0">
                        <a:latin typeface="Times New Roman" panose="02020603050405020304" pitchFamily="18" charset="0"/>
                        <a:cs typeface="Times New Roman" panose="02020603050405020304" pitchFamily="18" charset="0"/>
                      </a:rPr>
                      <m:t>2</m:t>
                    </m:r>
                    <m:r>
                      <m:rPr>
                        <m:nor/>
                      </m:rPr>
                      <a:rPr lang="en-US" sz="3800" dirty="0">
                        <a:latin typeface="Times New Roman" panose="02020603050405020304" pitchFamily="18" charset="0"/>
                        <a:cs typeface="Times New Roman" panose="02020603050405020304" pitchFamily="18" charset="0"/>
                      </a:rPr>
                      <m:t>}</m:t>
                    </m:r>
                  </m:oMath>
                </a14:m>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latin typeface="Times New Roman" panose="02020603050405020304" pitchFamily="18" charset="0"/>
                    <a:cs typeface="Times New Roman" panose="02020603050405020304" pitchFamily="18" charset="0"/>
                  </a:rPr>
                  <a:t>{if </a:t>
                </a:r>
                <a:r>
                  <a:rPr lang="en-US" sz="3800" i="1" dirty="0">
                    <a:latin typeface="Times New Roman" panose="02020603050405020304" pitchFamily="18" charset="0"/>
                    <a:cs typeface="Times New Roman" panose="02020603050405020304" pitchFamily="18" charset="0"/>
                  </a:rPr>
                  <a:t>condition </a:t>
                </a:r>
                <a:r>
                  <a:rPr lang="en-US" sz="3800" dirty="0">
                    <a:latin typeface="Times New Roman" panose="02020603050405020304" pitchFamily="18" charset="0"/>
                    <a:cs typeface="Times New Roman" panose="02020603050405020304" pitchFamily="18" charset="0"/>
                  </a:rPr>
                  <a:t>then</a:t>
                </a:r>
                <a:r>
                  <a:rPr lang="en-US" sz="3800" i="1" dirty="0">
                    <a:latin typeface="Times New Roman" panose="02020603050405020304" pitchFamily="18" charset="0"/>
                    <a:cs typeface="Times New Roman" panose="02020603050405020304" pitchFamily="18" charset="0"/>
                  </a:rPr>
                  <a:t> S</a:t>
                </a:r>
                <a:r>
                  <a:rPr lang="en-US" sz="3800" i="1" baseline="-25000" dirty="0">
                    <a:latin typeface="Times New Roman" panose="02020603050405020304" pitchFamily="18" charset="0"/>
                    <a:cs typeface="Times New Roman" panose="02020603050405020304" pitchFamily="18" charset="0"/>
                  </a:rPr>
                  <a:t>1</a:t>
                </a: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else</a:t>
                </a:r>
                <a:r>
                  <a:rPr lang="en-US" sz="3800" i="1" dirty="0">
                    <a:latin typeface="Times New Roman" panose="02020603050405020304" pitchFamily="18" charset="0"/>
                    <a:cs typeface="Times New Roman" panose="02020603050405020304" pitchFamily="18" charset="0"/>
                  </a:rPr>
                  <a:t> S</a:t>
                </a:r>
                <a:r>
                  <a:rPr lang="en-US" sz="3800" i="1" baseline="-25000" dirty="0">
                    <a:latin typeface="Times New Roman" panose="02020603050405020304" pitchFamily="18" charset="0"/>
                    <a:cs typeface="Times New Roman" panose="02020603050405020304" pitchFamily="18" charset="0"/>
                  </a:rPr>
                  <a:t>2 </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353228" y="1077900"/>
                <a:ext cx="9297356" cy="5706077"/>
              </a:xfrm>
              <a:prstGeom prst="rect">
                <a:avLst/>
              </a:prstGeom>
              <a:blipFill>
                <a:blip r:embed="rId5"/>
                <a:stretch>
                  <a:fillRect l="-590" t="-1923" r="-525" b="-107"/>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067961"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3362598" y="6340260"/>
            <a:ext cx="440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8277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0FA834B4-4965-4B76-9E45-8904F12CE4E5}"/>
                  </a:ext>
                </a:extLst>
              </p:cNvPr>
              <p:cNvSpPr txBox="1">
                <a:spLocks noChangeArrowheads="1"/>
              </p:cNvSpPr>
              <p:nvPr/>
            </p:nvSpPr>
            <p:spPr>
              <a:xfrm>
                <a:off x="1353228" y="1077900"/>
                <a:ext cx="9297356" cy="5706077"/>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800" dirty="0">
                    <a:latin typeface="Times New Roman" panose="02020603050405020304" pitchFamily="18" charset="0"/>
                    <a:cs typeface="Times New Roman" panose="02020603050405020304" pitchFamily="18" charset="0"/>
                  </a:rPr>
                  <a:t>Conditional Statements</a:t>
                </a:r>
              </a:p>
              <a:p>
                <a:r>
                  <a:rPr lang="en-US" sz="3800" dirty="0">
                    <a:latin typeface="Times New Roman" panose="02020603050405020304" pitchFamily="18" charset="0"/>
                    <a:cs typeface="Times New Roman" panose="02020603050405020304" pitchFamily="18" charset="0"/>
                  </a:rPr>
                  <a:t>Verify that the program segment </a:t>
                </a: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latin typeface="Times New Roman" panose="02020603050405020304" pitchFamily="18" charset="0"/>
                    <a:cs typeface="Times New Roman" panose="02020603050405020304" pitchFamily="18" charset="0"/>
                  </a:rPr>
                  <a:t>: T {if</a:t>
                </a:r>
                <a:r>
                  <a:rPr lang="en-US" sz="3800" i="1" dirty="0">
                    <a:latin typeface="Times New Roman" panose="02020603050405020304" pitchFamily="18" charset="0"/>
                    <a:cs typeface="Times New Roman" panose="02020603050405020304" pitchFamily="18" charset="0"/>
                  </a:rPr>
                  <a:t> x &lt; 0 </a:t>
                </a:r>
                <a:r>
                  <a:rPr lang="en-US" sz="3800" dirty="0">
                    <a:latin typeface="Times New Roman" panose="02020603050405020304" pitchFamily="18" charset="0"/>
                    <a:cs typeface="Times New Roman" panose="02020603050405020304" pitchFamily="18" charset="0"/>
                  </a:rPr>
                  <a:t>then </a:t>
                </a:r>
                <a:r>
                  <a:rPr lang="en-US" sz="3800" i="1" dirty="0">
                    <a:latin typeface="Times New Roman" panose="02020603050405020304" pitchFamily="18" charset="0"/>
                    <a:cs typeface="Times New Roman" panose="02020603050405020304" pitchFamily="18" charset="0"/>
                  </a:rPr>
                  <a:t> abs := -x  </a:t>
                </a:r>
                <a:r>
                  <a:rPr lang="en-US" sz="3800" dirty="0">
                    <a:latin typeface="Times New Roman" panose="02020603050405020304" pitchFamily="18" charset="0"/>
                    <a:cs typeface="Times New Roman" panose="02020603050405020304" pitchFamily="18" charset="0"/>
                  </a:rPr>
                  <a:t>else</a:t>
                </a:r>
                <a:r>
                  <a:rPr lang="en-US" sz="3800" i="1" dirty="0">
                    <a:latin typeface="Times New Roman" panose="02020603050405020304" pitchFamily="18" charset="0"/>
                    <a:cs typeface="Times New Roman" panose="02020603050405020304" pitchFamily="18" charset="0"/>
                  </a:rPr>
                  <a:t> abs := x</a:t>
                </a: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abs = |x|</a:t>
                </a:r>
                <a:endParaRPr lang="en-US" sz="3800" dirty="0">
                  <a:latin typeface="Times New Roman" panose="02020603050405020304" pitchFamily="18" charset="0"/>
                  <a:cs typeface="Times New Roman" panose="02020603050405020304" pitchFamily="18" charset="0"/>
                </a:endParaRPr>
              </a:p>
              <a:p>
                <a:pPr marL="0" indent="0">
                  <a:buNone/>
                </a:pP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is correct with respect to the initial assertion </a:t>
                </a:r>
                <a:r>
                  <a:rPr lang="en-US" sz="3800" i="1" dirty="0">
                    <a:latin typeface="Times New Roman" panose="02020603050405020304" pitchFamily="18" charset="0"/>
                    <a:cs typeface="Times New Roman" panose="02020603050405020304" pitchFamily="18" charset="0"/>
                  </a:rPr>
                  <a:t>T</a:t>
                </a:r>
                <a:r>
                  <a:rPr lang="en-US" sz="3800" dirty="0">
                    <a:latin typeface="Times New Roman" panose="02020603050405020304" pitchFamily="18" charset="0"/>
                    <a:cs typeface="Times New Roman" panose="02020603050405020304" pitchFamily="18" charset="0"/>
                  </a:rPr>
                  <a:t> and the final assertion </a:t>
                </a:r>
                <a:r>
                  <a:rPr lang="en-US" sz="3800" i="1" dirty="0">
                    <a:latin typeface="Times New Roman" panose="02020603050405020304" pitchFamily="18" charset="0"/>
                    <a:cs typeface="Times New Roman" panose="02020603050405020304" pitchFamily="18" charset="0"/>
                  </a:rPr>
                  <a:t>abs = |x|.</a:t>
                </a:r>
              </a:p>
              <a:p>
                <a:pPr>
                  <a:lnSpc>
                    <a:spcPct val="120000"/>
                  </a:lnSpc>
                  <a:spcAft>
                    <a:spcPts val="600"/>
                  </a:spcAft>
                </a:pPr>
                <a:r>
                  <a:rPr lang="en-US" sz="3800" dirty="0">
                    <a:latin typeface="Times New Roman" panose="02020603050405020304" pitchFamily="18" charset="0"/>
                    <a:cs typeface="Times New Roman" panose="02020603050405020304" pitchFamily="18" charset="0"/>
                  </a:rPr>
                  <a:t>Shown: </a:t>
                </a:r>
              </a:p>
              <a:p>
                <a:pPr lvl="1">
                  <a:lnSpc>
                    <a:spcPct val="120000"/>
                  </a:lnSpc>
                  <a:spcAft>
                    <a:spcPts val="600"/>
                  </a:spcAft>
                </a:pPr>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The rule of inference is as follows: </a:t>
                </a:r>
                <a:endParaRPr lang="en-US" sz="3800" i="1" dirty="0">
                  <a:latin typeface="Times New Roman" panose="02020603050405020304" pitchFamily="18" charset="0"/>
                  <a:cs typeface="Times New Roman" panose="02020603050405020304" pitchFamily="18" charset="0"/>
                </a:endParaRPr>
              </a:p>
              <a:p>
                <a:pPr marL="0" indent="0">
                  <a:buNone/>
                </a:pP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p </a:t>
                </a:r>
                <a14:m>
                  <m:oMath xmlns:m="http://schemas.openxmlformats.org/officeDocument/2006/math">
                    <m:r>
                      <a:rPr lang="en-US" sz="3800" i="1" smtClean="0">
                        <a:latin typeface="Cambria Math" panose="02040503050406030204" pitchFamily="18" charset="0"/>
                        <a:cs typeface="Times New Roman" panose="02020603050405020304" pitchFamily="18" charset="0"/>
                      </a:rPr>
                      <m:t>∧</m:t>
                    </m:r>
                    <m:r>
                      <a:rPr lang="en-US" sz="3800" b="0" i="1" smtClean="0">
                        <a:latin typeface="Cambria Math" panose="02040503050406030204" pitchFamily="18" charset="0"/>
                        <a:cs typeface="Times New Roman" panose="02020603050405020304" pitchFamily="18" charset="0"/>
                      </a:rPr>
                      <m:t>𝑐𝑜𝑛𝑑𝑖𝑡𝑖𝑜𝑛</m:t>
                    </m:r>
                    <m:r>
                      <a:rPr lang="en-US" sz="3800" b="0" i="1" smtClean="0">
                        <a:latin typeface="Cambria Math" panose="02040503050406030204" pitchFamily="18" charset="0"/>
                        <a:cs typeface="Times New Roman" panose="02020603050405020304" pitchFamily="18" charset="0"/>
                      </a:rPr>
                      <m:t>)</m:t>
                    </m:r>
                  </m:oMath>
                </a14:m>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S</a:t>
                </a:r>
                <a:r>
                  <a:rPr lang="en-US" sz="3800" i="1" baseline="-25000" dirty="0">
                    <a:latin typeface="Times New Roman" panose="02020603050405020304" pitchFamily="18" charset="0"/>
                    <a:cs typeface="Times New Roman" panose="02020603050405020304" pitchFamily="18" charset="0"/>
                  </a:rPr>
                  <a:t>1</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q</a:t>
                </a: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cs typeface="Times New Roman" panose="02020603050405020304" pitchFamily="18" charset="0"/>
                  </a:rPr>
                  <a:t> </a:t>
                </a:r>
                <a14:m>
                  <m:oMath xmlns:m="http://schemas.openxmlformats.org/officeDocument/2006/math">
                    <m:r>
                      <a:rPr lang="en-US" sz="3800" i="1">
                        <a:latin typeface="Cambria Math" panose="02040503050406030204" pitchFamily="18" charset="0"/>
                        <a:cs typeface="Times New Roman" panose="02020603050405020304" pitchFamily="18" charset="0"/>
                      </a:rPr>
                      <m:t>∧</m:t>
                    </m:r>
                    <m:r>
                      <a:rPr lang="en-US" sz="3800" i="1" smtClean="0">
                        <a:latin typeface="Cambria Math" panose="02040503050406030204" pitchFamily="18" charset="0"/>
                        <a:ea typeface="Cambria Math" panose="02040503050406030204" pitchFamily="18" charset="0"/>
                        <a:cs typeface="Times New Roman" panose="02020603050405020304" pitchFamily="18" charset="0"/>
                      </a:rPr>
                      <m:t>¬</m:t>
                    </m:r>
                    <m:r>
                      <a:rPr lang="en-US" sz="3800" i="1">
                        <a:latin typeface="Cambria Math" panose="02040503050406030204" pitchFamily="18" charset="0"/>
                        <a:cs typeface="Times New Roman" panose="02020603050405020304" pitchFamily="18" charset="0"/>
                      </a:rPr>
                      <m:t>𝑐𝑜𝑛𝑑𝑖𝑡𝑖𝑜𝑛</m:t>
                    </m:r>
                    <m:r>
                      <a:rPr lang="en-US" sz="3800" i="1">
                        <a:latin typeface="Cambria Math" panose="02040503050406030204" pitchFamily="18" charset="0"/>
                        <a:cs typeface="Times New Roman" panose="02020603050405020304" pitchFamily="18" charset="0"/>
                      </a:rPr>
                      <m:t>)</m:t>
                    </m:r>
                    <m:r>
                      <m:rPr>
                        <m:nor/>
                      </m:rPr>
                      <a:rPr lang="en-US" sz="3800" dirty="0">
                        <a:latin typeface="Times New Roman" panose="02020603050405020304" pitchFamily="18" charset="0"/>
                        <a:cs typeface="Times New Roman" panose="02020603050405020304" pitchFamily="18" charset="0"/>
                      </a:rPr>
                      <m:t>{</m:t>
                    </m:r>
                    <m:r>
                      <m:rPr>
                        <m:nor/>
                      </m:rPr>
                      <a:rPr lang="en-US" sz="3800" i="1" dirty="0">
                        <a:latin typeface="Times New Roman" panose="02020603050405020304" pitchFamily="18" charset="0"/>
                        <a:cs typeface="Times New Roman" panose="02020603050405020304" pitchFamily="18" charset="0"/>
                      </a:rPr>
                      <m:t>S</m:t>
                    </m:r>
                    <m:r>
                      <m:rPr>
                        <m:nor/>
                      </m:rPr>
                      <a:rPr lang="en-US" sz="3800" b="0" i="1" baseline="-25000" dirty="0" smtClean="0">
                        <a:latin typeface="Times New Roman" panose="02020603050405020304" pitchFamily="18" charset="0"/>
                        <a:cs typeface="Times New Roman" panose="02020603050405020304" pitchFamily="18" charset="0"/>
                      </a:rPr>
                      <m:t>2</m:t>
                    </m:r>
                    <m:r>
                      <m:rPr>
                        <m:nor/>
                      </m:rPr>
                      <a:rPr lang="en-US" sz="3800" dirty="0">
                        <a:latin typeface="Times New Roman" panose="02020603050405020304" pitchFamily="18" charset="0"/>
                        <a:cs typeface="Times New Roman" panose="02020603050405020304" pitchFamily="18" charset="0"/>
                      </a:rPr>
                      <m:t>}</m:t>
                    </m:r>
                  </m:oMath>
                </a14:m>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p>
              <a:p>
                <a:pPr marL="0" indent="0">
                  <a:buNone/>
                </a:pPr>
                <a:r>
                  <a:rPr lang="en-US" sz="3800" dirty="0">
                    <a:latin typeface="Times New Roman" panose="02020603050405020304" pitchFamily="18" charset="0"/>
                    <a:cs typeface="Times New Roman" panose="02020603050405020304" pitchFamily="18" charset="0"/>
                  </a:rPr>
                  <a:t>		        </a:t>
                </a:r>
                <a:r>
                  <a:rPr lang="en-US" sz="3800" i="1" dirty="0">
                    <a:latin typeface="Times New Roman" panose="02020603050405020304" pitchFamily="18" charset="0"/>
                    <a:cs typeface="Times New Roman" panose="02020603050405020304" pitchFamily="18" charset="0"/>
                  </a:rPr>
                  <a:t>p</a:t>
                </a:r>
                <a:r>
                  <a:rPr lang="en-US" sz="3800" dirty="0">
                    <a:latin typeface="Times New Roman" panose="02020603050405020304" pitchFamily="18" charset="0"/>
                    <a:cs typeface="Times New Roman" panose="02020603050405020304" pitchFamily="18" charset="0"/>
                  </a:rPr>
                  <a:t>{if </a:t>
                </a:r>
                <a:r>
                  <a:rPr lang="en-US" sz="3800" i="1" dirty="0">
                    <a:latin typeface="Times New Roman" panose="02020603050405020304" pitchFamily="18" charset="0"/>
                    <a:cs typeface="Times New Roman" panose="02020603050405020304" pitchFamily="18" charset="0"/>
                  </a:rPr>
                  <a:t>condition </a:t>
                </a:r>
                <a:r>
                  <a:rPr lang="en-US" sz="3800" dirty="0">
                    <a:latin typeface="Times New Roman" panose="02020603050405020304" pitchFamily="18" charset="0"/>
                    <a:cs typeface="Times New Roman" panose="02020603050405020304" pitchFamily="18" charset="0"/>
                  </a:rPr>
                  <a:t>then</a:t>
                </a:r>
                <a:r>
                  <a:rPr lang="en-US" sz="3800" i="1" dirty="0">
                    <a:latin typeface="Times New Roman" panose="02020603050405020304" pitchFamily="18" charset="0"/>
                    <a:cs typeface="Times New Roman" panose="02020603050405020304" pitchFamily="18" charset="0"/>
                  </a:rPr>
                  <a:t> S</a:t>
                </a:r>
                <a:r>
                  <a:rPr lang="en-US" sz="3800" i="1" baseline="-25000" dirty="0">
                    <a:latin typeface="Times New Roman" panose="02020603050405020304" pitchFamily="18" charset="0"/>
                    <a:cs typeface="Times New Roman" panose="02020603050405020304" pitchFamily="18" charset="0"/>
                  </a:rPr>
                  <a:t>1</a:t>
                </a:r>
                <a:r>
                  <a:rPr lang="en-US" sz="3800" i="1"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else</a:t>
                </a:r>
                <a:r>
                  <a:rPr lang="en-US" sz="3800" i="1" dirty="0">
                    <a:latin typeface="Times New Roman" panose="02020603050405020304" pitchFamily="18" charset="0"/>
                    <a:cs typeface="Times New Roman" panose="02020603050405020304" pitchFamily="18" charset="0"/>
                  </a:rPr>
                  <a:t> S</a:t>
                </a:r>
                <a:r>
                  <a:rPr lang="en-US" sz="3800" i="1" baseline="-25000" dirty="0">
                    <a:latin typeface="Times New Roman" panose="02020603050405020304" pitchFamily="18" charset="0"/>
                    <a:cs typeface="Times New Roman" panose="02020603050405020304" pitchFamily="18" charset="0"/>
                  </a:rPr>
                  <a:t>2 </a:t>
                </a:r>
                <a:r>
                  <a:rPr lang="en-US" sz="3800" dirty="0">
                    <a:latin typeface="Times New Roman" panose="02020603050405020304" pitchFamily="18" charset="0"/>
                    <a:cs typeface="Times New Roman" panose="02020603050405020304" pitchFamily="18" charset="0"/>
                  </a:rPr>
                  <a:t>}</a:t>
                </a:r>
                <a:r>
                  <a:rPr lang="en-US" sz="3800" i="1" dirty="0">
                    <a:latin typeface="Times New Roman" panose="02020603050405020304" pitchFamily="18" charset="0"/>
                    <a:cs typeface="Times New Roman" panose="02020603050405020304" pitchFamily="18" charset="0"/>
                  </a:rPr>
                  <a:t>q</a:t>
                </a:r>
                <a:r>
                  <a:rPr lang="en-US" sz="3800" dirty="0">
                    <a:latin typeface="Times New Roman" panose="02020603050405020304" pitchFamily="18" charset="0"/>
                    <a:cs typeface="Times New Roman" panose="02020603050405020304" pitchFamily="18" charset="0"/>
                  </a:rPr>
                  <a:t> </a:t>
                </a:r>
              </a:p>
              <a:p>
                <a:pPr marL="0" indent="0">
                  <a:buNone/>
                </a:pPr>
                <a:endParaRPr lang="en-US" sz="26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0FA834B4-4965-4B76-9E45-8904F12CE4E5}"/>
                  </a:ext>
                </a:extLst>
              </p:cNvPr>
              <p:cNvSpPr txBox="1">
                <a:spLocks noRot="1" noChangeAspect="1" noMove="1" noResize="1" noEditPoints="1" noAdjustHandles="1" noChangeArrowheads="1" noChangeShapeType="1" noTextEdit="1"/>
              </p:cNvSpPr>
              <p:nvPr/>
            </p:nvSpPr>
            <p:spPr>
              <a:xfrm>
                <a:off x="1353228" y="1077900"/>
                <a:ext cx="9297356" cy="5706077"/>
              </a:xfrm>
              <a:prstGeom prst="rect">
                <a:avLst/>
              </a:prstGeom>
              <a:blipFill>
                <a:blip r:embed="rId2"/>
                <a:stretch>
                  <a:fillRect l="-590" t="-1923" b="-748"/>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A3DEE68E-5BF9-4246-AC13-C969BB88DBDF}"/>
              </a:ext>
            </a:extLst>
          </p:cNvPr>
          <p:cNvSpPr txBox="1">
            <a:spLocks noChangeArrowheads="1"/>
          </p:cNvSpPr>
          <p:nvPr/>
        </p:nvSpPr>
        <p:spPr>
          <a:xfrm>
            <a:off x="1353228" y="365331"/>
            <a:ext cx="7181172"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cxnSp>
        <p:nvCxnSpPr>
          <p:cNvPr id="4" name="Straight Connector 3">
            <a:extLst>
              <a:ext uri="{FF2B5EF4-FFF2-40B4-BE49-F238E27FC236}">
                <a16:creationId xmlns:a16="http://schemas.microsoft.com/office/drawing/2014/main" id="{314C7E15-8ACA-4C9A-8DDB-6C14F7E8AA75}"/>
              </a:ext>
            </a:extLst>
          </p:cNvPr>
          <p:cNvCxnSpPr>
            <a:cxnSpLocks/>
          </p:cNvCxnSpPr>
          <p:nvPr/>
        </p:nvCxnSpPr>
        <p:spPr>
          <a:xfrm>
            <a:off x="3362598" y="6387152"/>
            <a:ext cx="44054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lowchart: Decision 4">
            <a:extLst>
              <a:ext uri="{FF2B5EF4-FFF2-40B4-BE49-F238E27FC236}">
                <a16:creationId xmlns:a16="http://schemas.microsoft.com/office/drawing/2014/main" id="{9B0D5E87-9A0A-4FA1-9FD7-06606D495DA5}"/>
              </a:ext>
            </a:extLst>
          </p:cNvPr>
          <p:cNvSpPr/>
          <p:nvPr/>
        </p:nvSpPr>
        <p:spPr>
          <a:xfrm>
            <a:off x="4815726" y="2982437"/>
            <a:ext cx="1499191" cy="4465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 &lt; 0</a:t>
            </a:r>
          </a:p>
        </p:txBody>
      </p:sp>
      <p:sp>
        <p:nvSpPr>
          <p:cNvPr id="6" name="TextBox 5">
            <a:extLst>
              <a:ext uri="{FF2B5EF4-FFF2-40B4-BE49-F238E27FC236}">
                <a16:creationId xmlns:a16="http://schemas.microsoft.com/office/drawing/2014/main" id="{149F42B7-7D31-4604-B2A7-6CECC27E6339}"/>
              </a:ext>
            </a:extLst>
          </p:cNvPr>
          <p:cNvSpPr txBox="1"/>
          <p:nvPr/>
        </p:nvSpPr>
        <p:spPr>
          <a:xfrm>
            <a:off x="3264196" y="3854209"/>
            <a:ext cx="1254642" cy="369332"/>
          </a:xfrm>
          <a:prstGeom prst="rect">
            <a:avLst/>
          </a:prstGeom>
          <a:noFill/>
          <a:ln>
            <a:solidFill>
              <a:schemeClr val="tx1"/>
            </a:solidFill>
          </a:ln>
        </p:spPr>
        <p:txBody>
          <a:bodyPr wrap="square" rtlCol="0">
            <a:spAutoFit/>
          </a:bodyPr>
          <a:lstStyle/>
          <a:p>
            <a:r>
              <a:rPr lang="en-US" dirty="0"/>
              <a:t> abs := -x</a:t>
            </a:r>
          </a:p>
        </p:txBody>
      </p:sp>
      <p:sp>
        <p:nvSpPr>
          <p:cNvPr id="7" name="TextBox 6">
            <a:extLst>
              <a:ext uri="{FF2B5EF4-FFF2-40B4-BE49-F238E27FC236}">
                <a16:creationId xmlns:a16="http://schemas.microsoft.com/office/drawing/2014/main" id="{FC651FEE-0553-4C2D-8985-BDCBD97330E4}"/>
              </a:ext>
            </a:extLst>
          </p:cNvPr>
          <p:cNvSpPr txBox="1"/>
          <p:nvPr/>
        </p:nvSpPr>
        <p:spPr>
          <a:xfrm>
            <a:off x="6641001" y="3842720"/>
            <a:ext cx="1254642" cy="369332"/>
          </a:xfrm>
          <a:prstGeom prst="rect">
            <a:avLst/>
          </a:prstGeom>
          <a:noFill/>
          <a:ln>
            <a:solidFill>
              <a:schemeClr val="tx1"/>
            </a:solidFill>
          </a:ln>
        </p:spPr>
        <p:txBody>
          <a:bodyPr wrap="square" rtlCol="0">
            <a:spAutoFit/>
          </a:bodyPr>
          <a:lstStyle/>
          <a:p>
            <a:pPr algn="r"/>
            <a:r>
              <a:rPr lang="en-US" dirty="0"/>
              <a:t> abs := x</a:t>
            </a:r>
          </a:p>
        </p:txBody>
      </p:sp>
      <p:cxnSp>
        <p:nvCxnSpPr>
          <p:cNvPr id="9" name="Straight Arrow Connector 8">
            <a:extLst>
              <a:ext uri="{FF2B5EF4-FFF2-40B4-BE49-F238E27FC236}">
                <a16:creationId xmlns:a16="http://schemas.microsoft.com/office/drawing/2014/main" id="{90A24257-3323-4AB5-ACE5-52F76CA00B1B}"/>
              </a:ext>
            </a:extLst>
          </p:cNvPr>
          <p:cNvCxnSpPr>
            <a:stCxn id="5" idx="1"/>
          </p:cNvCxnSpPr>
          <p:nvPr/>
        </p:nvCxnSpPr>
        <p:spPr>
          <a:xfrm flipH="1" flipV="1">
            <a:off x="3891517" y="3205718"/>
            <a:ext cx="924209"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534218-A930-48AB-B110-8CC8B3FF3B90}"/>
              </a:ext>
            </a:extLst>
          </p:cNvPr>
          <p:cNvCxnSpPr>
            <a:endCxn id="6" idx="0"/>
          </p:cNvCxnSpPr>
          <p:nvPr/>
        </p:nvCxnSpPr>
        <p:spPr>
          <a:xfrm>
            <a:off x="3891517" y="3205718"/>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9354759-69B3-4716-9CF1-26E4F14A7212}"/>
              </a:ext>
            </a:extLst>
          </p:cNvPr>
          <p:cNvCxnSpPr/>
          <p:nvPr/>
        </p:nvCxnSpPr>
        <p:spPr>
          <a:xfrm>
            <a:off x="7268322" y="3205718"/>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924A183-4AED-48E7-83B7-CAE733D11729}"/>
              </a:ext>
            </a:extLst>
          </p:cNvPr>
          <p:cNvCxnSpPr>
            <a:cxnSpLocks/>
          </p:cNvCxnSpPr>
          <p:nvPr/>
        </p:nvCxnSpPr>
        <p:spPr>
          <a:xfrm flipV="1">
            <a:off x="6329516" y="3205719"/>
            <a:ext cx="938806"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2FD9BA-A968-4707-B33B-5E9798C97FCB}"/>
              </a:ext>
            </a:extLst>
          </p:cNvPr>
          <p:cNvCxnSpPr/>
          <p:nvPr/>
        </p:nvCxnSpPr>
        <p:spPr>
          <a:xfrm>
            <a:off x="3891517" y="4223541"/>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7139403-4128-4CFE-8C7C-424567F13A93}"/>
              </a:ext>
            </a:extLst>
          </p:cNvPr>
          <p:cNvCxnSpPr/>
          <p:nvPr/>
        </p:nvCxnSpPr>
        <p:spPr>
          <a:xfrm>
            <a:off x="7268322" y="4212052"/>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6333A29-9785-4504-BB03-ED3035594476}"/>
              </a:ext>
            </a:extLst>
          </p:cNvPr>
          <p:cNvCxnSpPr>
            <a:cxnSpLocks/>
          </p:cNvCxnSpPr>
          <p:nvPr/>
        </p:nvCxnSpPr>
        <p:spPr>
          <a:xfrm flipV="1">
            <a:off x="3891517" y="4860543"/>
            <a:ext cx="1673804" cy="120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8320063-1EC4-480D-ACDC-4C09342DA223}"/>
              </a:ext>
            </a:extLst>
          </p:cNvPr>
          <p:cNvCxnSpPr>
            <a:cxnSpLocks/>
          </p:cNvCxnSpPr>
          <p:nvPr/>
        </p:nvCxnSpPr>
        <p:spPr>
          <a:xfrm flipH="1">
            <a:off x="5539802" y="4860543"/>
            <a:ext cx="1728520" cy="114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B44171D-1B4C-47E1-A947-B68B4959151E}"/>
              </a:ext>
            </a:extLst>
          </p:cNvPr>
          <p:cNvCxnSpPr/>
          <p:nvPr/>
        </p:nvCxnSpPr>
        <p:spPr>
          <a:xfrm>
            <a:off x="5539802" y="4860543"/>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9005EF8-9B94-4298-A556-0DD46299B171}"/>
              </a:ext>
            </a:extLst>
          </p:cNvPr>
          <p:cNvCxnSpPr/>
          <p:nvPr/>
        </p:nvCxnSpPr>
        <p:spPr>
          <a:xfrm>
            <a:off x="5568866" y="2355212"/>
            <a:ext cx="0" cy="6484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2583023-6DEC-4B50-B570-17FBC54ED131}"/>
              </a:ext>
            </a:extLst>
          </p:cNvPr>
          <p:cNvSpPr txBox="1"/>
          <p:nvPr/>
        </p:nvSpPr>
        <p:spPr>
          <a:xfrm>
            <a:off x="1573619" y="4967336"/>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abs = |x|</a:t>
            </a:r>
          </a:p>
        </p:txBody>
      </p:sp>
      <p:cxnSp>
        <p:nvCxnSpPr>
          <p:cNvPr id="24" name="Straight Connector 23">
            <a:extLst>
              <a:ext uri="{FF2B5EF4-FFF2-40B4-BE49-F238E27FC236}">
                <a16:creationId xmlns:a16="http://schemas.microsoft.com/office/drawing/2014/main" id="{614A93B1-3FF4-4286-B80D-7BFA7CFDF985}"/>
              </a:ext>
            </a:extLst>
          </p:cNvPr>
          <p:cNvCxnSpPr/>
          <p:nvPr/>
        </p:nvCxnSpPr>
        <p:spPr>
          <a:xfrm>
            <a:off x="2955851" y="5178056"/>
            <a:ext cx="253586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AED470-BD03-4F77-AA8D-BF584CB3A4B3}"/>
              </a:ext>
            </a:extLst>
          </p:cNvPr>
          <p:cNvSpPr txBox="1"/>
          <p:nvPr/>
        </p:nvSpPr>
        <p:spPr>
          <a:xfrm>
            <a:off x="967564" y="3335361"/>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-x = |x|</a:t>
            </a:r>
          </a:p>
        </p:txBody>
      </p:sp>
      <p:sp>
        <p:nvSpPr>
          <p:cNvPr id="26" name="TextBox 25">
            <a:extLst>
              <a:ext uri="{FF2B5EF4-FFF2-40B4-BE49-F238E27FC236}">
                <a16:creationId xmlns:a16="http://schemas.microsoft.com/office/drawing/2014/main" id="{2E97997C-A3E6-41C7-A65C-3437C2690E4C}"/>
              </a:ext>
            </a:extLst>
          </p:cNvPr>
          <p:cNvSpPr txBox="1"/>
          <p:nvPr/>
        </p:nvSpPr>
        <p:spPr>
          <a:xfrm>
            <a:off x="2461177" y="2548162"/>
            <a:ext cx="199974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(x &lt; 0)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-x = |x|</a:t>
            </a:r>
          </a:p>
        </p:txBody>
      </p:sp>
      <p:cxnSp>
        <p:nvCxnSpPr>
          <p:cNvPr id="27" name="Straight Connector 26">
            <a:extLst>
              <a:ext uri="{FF2B5EF4-FFF2-40B4-BE49-F238E27FC236}">
                <a16:creationId xmlns:a16="http://schemas.microsoft.com/office/drawing/2014/main" id="{B60E7296-280D-4E50-92E6-2E0DF0E34A46}"/>
              </a:ext>
            </a:extLst>
          </p:cNvPr>
          <p:cNvCxnSpPr>
            <a:cxnSpLocks/>
          </p:cNvCxnSpPr>
          <p:nvPr/>
        </p:nvCxnSpPr>
        <p:spPr>
          <a:xfrm>
            <a:off x="2076892" y="3533553"/>
            <a:ext cx="181462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D9B840-93D3-4C80-8C5B-9FC480F7D398}"/>
              </a:ext>
            </a:extLst>
          </p:cNvPr>
          <p:cNvCxnSpPr>
            <a:cxnSpLocks/>
          </p:cNvCxnSpPr>
          <p:nvPr/>
        </p:nvCxnSpPr>
        <p:spPr>
          <a:xfrm>
            <a:off x="4456813" y="2750287"/>
            <a:ext cx="110850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79DA69-018E-40AB-AD7A-ECE048133BF1}"/>
              </a:ext>
            </a:extLst>
          </p:cNvPr>
          <p:cNvCxnSpPr>
            <a:cxnSpLocks/>
          </p:cNvCxnSpPr>
          <p:nvPr/>
        </p:nvCxnSpPr>
        <p:spPr>
          <a:xfrm>
            <a:off x="7268322" y="3550183"/>
            <a:ext cx="1814625"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BF1997-8D78-4A76-BD78-A9E5FFA75EB2}"/>
              </a:ext>
            </a:extLst>
          </p:cNvPr>
          <p:cNvSpPr txBox="1"/>
          <p:nvPr/>
        </p:nvSpPr>
        <p:spPr>
          <a:xfrm>
            <a:off x="9137896" y="3365517"/>
            <a:ext cx="128653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q: x</a:t>
            </a:r>
            <a:r>
              <a:rPr lang="en-US" dirty="0">
                <a:latin typeface="Times New Roman" panose="02020603050405020304" pitchFamily="18" charset="0"/>
                <a:cs typeface="Times New Roman" panose="02020603050405020304" pitchFamily="18" charset="0"/>
              </a:rPr>
              <a:t> = |x|</a:t>
            </a:r>
          </a:p>
        </p:txBody>
      </p:sp>
      <p:cxnSp>
        <p:nvCxnSpPr>
          <p:cNvPr id="31" name="Straight Connector 30">
            <a:extLst>
              <a:ext uri="{FF2B5EF4-FFF2-40B4-BE49-F238E27FC236}">
                <a16:creationId xmlns:a16="http://schemas.microsoft.com/office/drawing/2014/main" id="{A005BA31-2301-40E5-A8C5-E60EB7F9FC96}"/>
              </a:ext>
            </a:extLst>
          </p:cNvPr>
          <p:cNvCxnSpPr>
            <a:cxnSpLocks/>
          </p:cNvCxnSpPr>
          <p:nvPr/>
        </p:nvCxnSpPr>
        <p:spPr>
          <a:xfrm>
            <a:off x="5690411" y="2750287"/>
            <a:ext cx="110850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C64DB9E-D69B-4324-BFDC-D18E6423BA21}"/>
                  </a:ext>
                </a:extLst>
              </p:cNvPr>
              <p:cNvSpPr txBox="1"/>
              <p:nvPr/>
            </p:nvSpPr>
            <p:spPr>
              <a:xfrm>
                <a:off x="6977699" y="2583331"/>
                <a:ext cx="224836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(x &lt; 0)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x = |x|</a:t>
                </a:r>
              </a:p>
            </p:txBody>
          </p:sp>
        </mc:Choice>
        <mc:Fallback xmlns="">
          <p:sp>
            <p:nvSpPr>
              <p:cNvPr id="32" name="TextBox 31">
                <a:extLst>
                  <a:ext uri="{FF2B5EF4-FFF2-40B4-BE49-F238E27FC236}">
                    <a16:creationId xmlns:a16="http://schemas.microsoft.com/office/drawing/2014/main" id="{3C64DB9E-D69B-4324-BFDC-D18E6423BA21}"/>
                  </a:ext>
                </a:extLst>
              </p:cNvPr>
              <p:cNvSpPr txBox="1">
                <a:spLocks noRot="1" noChangeAspect="1" noMove="1" noResize="1" noEditPoints="1" noAdjustHandles="1" noChangeArrowheads="1" noChangeShapeType="1" noTextEdit="1"/>
              </p:cNvSpPr>
              <p:nvPr/>
            </p:nvSpPr>
            <p:spPr>
              <a:xfrm>
                <a:off x="6977699" y="2583331"/>
                <a:ext cx="2248361" cy="369332"/>
              </a:xfrm>
              <a:prstGeom prst="rect">
                <a:avLst/>
              </a:prstGeom>
              <a:blipFill>
                <a:blip r:embed="rId3"/>
                <a:stretch>
                  <a:fillRect t="-11667" b="-26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DA0AB082-4F38-427F-8A65-E74226D63BAE}"/>
              </a:ext>
            </a:extLst>
          </p:cNvPr>
          <p:cNvCxnSpPr>
            <a:cxnSpLocks/>
          </p:cNvCxnSpPr>
          <p:nvPr/>
        </p:nvCxnSpPr>
        <p:spPr>
          <a:xfrm>
            <a:off x="5565321" y="2457210"/>
            <a:ext cx="110850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F641EB-077B-4A82-B3CE-51ED2E952B1F}"/>
              </a:ext>
            </a:extLst>
          </p:cNvPr>
          <p:cNvSpPr txBox="1"/>
          <p:nvPr/>
        </p:nvSpPr>
        <p:spPr>
          <a:xfrm>
            <a:off x="6782271" y="2267138"/>
            <a:ext cx="93880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T</a:t>
            </a:r>
          </a:p>
        </p:txBody>
      </p:sp>
    </p:spTree>
    <p:extLst>
      <p:ext uri="{BB962C8B-B14F-4D97-AF65-F5344CB8AC3E}">
        <p14:creationId xmlns:p14="http://schemas.microsoft.com/office/powerpoint/2010/main" val="3270660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FACDA-03A3-41A1-8024-06FA1156448E}"/>
              </a:ext>
            </a:extLst>
          </p:cNvPr>
          <p:cNvSpPr txBox="1">
            <a:spLocks noChangeArrowheads="1"/>
          </p:cNvSpPr>
          <p:nvPr/>
        </p:nvSpPr>
        <p:spPr>
          <a:xfrm>
            <a:off x="1699694" y="327905"/>
            <a:ext cx="7331095"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C35DCB74-9C0A-4120-A863-09B1A1566436}"/>
                  </a:ext>
                </a:extLst>
              </p:cNvPr>
              <p:cNvSpPr txBox="1">
                <a:spLocks noChangeArrowheads="1"/>
              </p:cNvSpPr>
              <p:nvPr/>
            </p:nvSpPr>
            <p:spPr>
              <a:xfrm>
                <a:off x="1829381" y="1123173"/>
                <a:ext cx="8917277" cy="55529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dirty="0">
                    <a:latin typeface="Times New Roman" panose="02020603050405020304" pitchFamily="18" charset="0"/>
                    <a:cs typeface="Times New Roman" panose="02020603050405020304" pitchFamily="18" charset="0"/>
                  </a:rPr>
                  <a:t>Loop Invariants</a:t>
                </a:r>
              </a:p>
              <a:p>
                <a:pPr marL="457200" indent="-457200"/>
                <a:r>
                  <a:rPr lang="en-US" altLang="en-US" sz="2400" dirty="0">
                    <a:latin typeface="Times New Roman" panose="02020603050405020304" pitchFamily="18" charset="0"/>
                    <a:cs typeface="Times New Roman" panose="02020603050405020304" pitchFamily="18" charset="0"/>
                  </a:rPr>
                  <a:t>Consider the program segment is of the form</a:t>
                </a:r>
              </a:p>
              <a:p>
                <a:pPr marL="457200" lvl="1" indent="-457200">
                  <a:buNone/>
                </a:pPr>
                <a:r>
                  <a:rPr lang="en-US" altLang="en-US" dirty="0">
                    <a:latin typeface="Times New Roman" panose="02020603050405020304" pitchFamily="18" charset="0"/>
                    <a:cs typeface="Times New Roman" panose="02020603050405020304" pitchFamily="18" charset="0"/>
                  </a:rPr>
                  <a:t>			while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do </a:t>
                </a:r>
                <a:r>
                  <a:rPr lang="en-US" altLang="en-US" i="1" dirty="0">
                    <a:latin typeface="Times New Roman" panose="02020603050405020304" pitchFamily="18" charset="0"/>
                    <a:cs typeface="Times New Roman" panose="02020603050405020304" pitchFamily="18" charset="0"/>
                  </a:rPr>
                  <a:t>S</a:t>
                </a:r>
              </a:p>
              <a:p>
                <a:pPr marL="457200" indent="-457200">
                  <a:buNone/>
                </a:pPr>
                <a:r>
                  <a:rPr lang="en-US" altLang="en-US" sz="2400" dirty="0">
                    <a:latin typeface="Times New Roman" panose="02020603050405020304" pitchFamily="18" charset="0"/>
                    <a:cs typeface="Times New Roman" panose="02020603050405020304" pitchFamily="18" charset="0"/>
                  </a:rPr>
                  <a:t>   	The block of statements, </a:t>
                </a:r>
                <a:r>
                  <a:rPr lang="en-US" altLang="en-US" sz="2400" i="1" dirty="0">
                    <a:latin typeface="Times New Roman" panose="02020603050405020304" pitchFamily="18" charset="0"/>
                    <a:cs typeface="Times New Roman" panose="02020603050405020304" pitchFamily="18" charset="0"/>
                  </a:rPr>
                  <a:t>S </a:t>
                </a:r>
                <a:r>
                  <a:rPr lang="en-US" altLang="en-US" sz="2400" dirty="0">
                    <a:latin typeface="Times New Roman" panose="02020603050405020304" pitchFamily="18" charset="0"/>
                    <a:cs typeface="Times New Roman" panose="02020603050405020304" pitchFamily="18" charset="0"/>
                  </a:rPr>
                  <a:t>is repeatedly executed until condition </a:t>
                </a:r>
                <a:r>
                  <a:rPr lang="en-US" altLang="en-US" sz="2400" i="1" dirty="0">
                    <a:latin typeface="Times New Roman" panose="02020603050405020304" pitchFamily="18" charset="0"/>
                    <a:cs typeface="Times New Roman" panose="02020603050405020304" pitchFamily="18" charset="0"/>
                  </a:rPr>
                  <a:t>B (also called Guard)</a:t>
                </a:r>
                <a:r>
                  <a:rPr lang="en-US" altLang="en-US" sz="2400" dirty="0">
                    <a:latin typeface="Times New Roman" panose="02020603050405020304" pitchFamily="18" charset="0"/>
                    <a:cs typeface="Times New Roman" panose="02020603050405020304" pitchFamily="18" charset="0"/>
                  </a:rPr>
                  <a:t> become false. </a:t>
                </a:r>
              </a:p>
              <a:p>
                <a:pPr marL="457200" indent="-457200"/>
                <a:r>
                  <a:rPr lang="en-US" altLang="en-US" sz="2400" dirty="0">
                    <a:latin typeface="Times New Roman" panose="02020603050405020304" pitchFamily="18" charset="0"/>
                    <a:cs typeface="Times New Roman" panose="02020603050405020304" pitchFamily="18" charset="0"/>
                  </a:rPr>
                  <a:t>Choose an assertion, </a:t>
                </a:r>
                <a:r>
                  <a:rPr lang="en-US" altLang="en-US" sz="2400" i="1"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that remains true each time </a:t>
                </a:r>
                <a:r>
                  <a:rPr lang="en-US" altLang="en-US" sz="2400" i="1"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 is executed.  </a:t>
                </a:r>
                <a:r>
                  <a:rPr lang="en-US" altLang="en-US" sz="2400" i="1"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a </a:t>
                </a:r>
                <a:r>
                  <a:rPr lang="en-US" altLang="en-US" sz="2400" i="1" dirty="0">
                    <a:solidFill>
                      <a:srgbClr val="0000FF"/>
                    </a:solidFill>
                    <a:latin typeface="Times New Roman" panose="02020603050405020304" pitchFamily="18" charset="0"/>
                    <a:cs typeface="Times New Roman" panose="02020603050405020304" pitchFamily="18" charset="0"/>
                  </a:rPr>
                  <a:t>loop invariant </a:t>
                </a:r>
                <a:r>
                  <a:rPr lang="en-US" altLang="en-US" sz="2400" dirty="0">
                    <a:latin typeface="Times New Roman" panose="02020603050405020304" pitchFamily="18" charset="0"/>
                    <a:cs typeface="Times New Roman" panose="02020603050405020304" pitchFamily="18" charset="0"/>
                  </a:rPr>
                  <a:t>(the inductive hypothesis)</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if (</a:t>
                </a:r>
                <a:r>
                  <a:rPr lang="en-US" altLang="en-US" sz="2400" i="1" dirty="0">
                    <a:latin typeface="Times New Roman" panose="02020603050405020304" pitchFamily="18" charset="0"/>
                    <a:cs typeface="Times New Roman" panose="02020603050405020304" pitchFamily="18" charset="0"/>
                  </a:rPr>
                  <a:t>I </a:t>
                </a:r>
                <a14:m>
                  <m:oMath xmlns:m="http://schemas.openxmlformats.org/officeDocument/2006/math">
                    <m:r>
                      <a:rPr lang="en-US" sz="2400" i="1">
                        <a:latin typeface="Cambria Math" panose="02040503050406030204" pitchFamily="18" charset="0"/>
                        <a:cs typeface="Times New Roman" panose="02020603050405020304" pitchFamily="18" charset="0"/>
                      </a:rPr>
                      <m:t>∧</m:t>
                    </m:r>
                  </m:oMath>
                </a14:m>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B </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true.</a:t>
                </a:r>
              </a:p>
              <a:p>
                <a:pPr marL="457200" indent="-457200"/>
                <a:r>
                  <a:rPr lang="en-US" altLang="en-US" sz="2400" dirty="0">
                    <a:latin typeface="Times New Roman" panose="02020603050405020304" pitchFamily="18" charset="0"/>
                    <a:cs typeface="Times New Roman" panose="02020603050405020304" pitchFamily="18" charset="0"/>
                  </a:rPr>
                  <a:t>Suppose that </a:t>
                </a:r>
                <a:r>
                  <a:rPr lang="en-US" altLang="en-US" sz="2400" i="1" dirty="0">
                    <a:latin typeface="Times New Roman" panose="02020603050405020304" pitchFamily="18" charset="0"/>
                    <a:cs typeface="Times New Roman" panose="02020603050405020304" pitchFamily="18" charset="0"/>
                  </a:rPr>
                  <a:t>I </a:t>
                </a:r>
                <a:r>
                  <a:rPr lang="en-US" altLang="en-US" sz="2400" dirty="0">
                    <a:latin typeface="Times New Roman" panose="02020603050405020304" pitchFamily="18" charset="0"/>
                    <a:cs typeface="Times New Roman" panose="02020603050405020304" pitchFamily="18" charset="0"/>
                  </a:rPr>
                  <a:t>is a loop invariant. It follows that if </a:t>
                </a:r>
                <a:r>
                  <a:rPr lang="en-US" altLang="en-US" sz="2400" i="1"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true before the program segment is executed, (</a:t>
                </a:r>
                <a:r>
                  <a:rPr lang="en-US" altLang="en-US" sz="2400" i="1" dirty="0">
                    <a:latin typeface="Times New Roman" panose="02020603050405020304" pitchFamily="18" charset="0"/>
                    <a:cs typeface="Times New Roman" panose="02020603050405020304" pitchFamily="18" charset="0"/>
                  </a:rPr>
                  <a:t>I </a:t>
                </a:r>
                <a14:m>
                  <m:oMath xmlns:m="http://schemas.openxmlformats.org/officeDocument/2006/math">
                    <m:r>
                      <a:rPr lang="en-US" sz="2400" i="1">
                        <a:latin typeface="Cambria Math" panose="02040503050406030204" pitchFamily="18" charset="0"/>
                        <a:cs typeface="Times New Roman" panose="02020603050405020304" pitchFamily="18" charset="0"/>
                      </a:rPr>
                      <m:t>∧</m:t>
                    </m:r>
                  </m:oMath>
                </a14:m>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i="1" dirty="0">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 are true after termination, if it occurs. This rule of influence (for logical pretest loops) is </a:t>
                </a:r>
              </a:p>
              <a:p>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3" name="Rectangle 3">
                <a:extLst>
                  <a:ext uri="{FF2B5EF4-FFF2-40B4-BE49-F238E27FC236}">
                    <a16:creationId xmlns:a16="http://schemas.microsoft.com/office/drawing/2014/main" id="{C35DCB74-9C0A-4120-A863-09B1A1566436}"/>
                  </a:ext>
                </a:extLst>
              </p:cNvPr>
              <p:cNvSpPr txBox="1">
                <a:spLocks noRot="1" noChangeAspect="1" noMove="1" noResize="1" noEditPoints="1" noAdjustHandles="1" noChangeArrowheads="1" noChangeShapeType="1" noTextEdit="1"/>
              </p:cNvSpPr>
              <p:nvPr/>
            </p:nvSpPr>
            <p:spPr>
              <a:xfrm>
                <a:off x="1829381" y="1123173"/>
                <a:ext cx="8917277" cy="5552929"/>
              </a:xfrm>
              <a:prstGeom prst="rect">
                <a:avLst/>
              </a:prstGeom>
              <a:blipFill>
                <a:blip r:embed="rId2"/>
                <a:stretch>
                  <a:fillRect l="-1025" t="-1537" r="-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5">
                <a:extLst>
                  <a:ext uri="{FF2B5EF4-FFF2-40B4-BE49-F238E27FC236}">
                    <a16:creationId xmlns:a16="http://schemas.microsoft.com/office/drawing/2014/main" id="{2A226583-C17B-4DC5-AC70-43F5110C4127}"/>
                  </a:ext>
                </a:extLst>
              </p:cNvPr>
              <p:cNvSpPr txBox="1"/>
              <p:nvPr/>
            </p:nvSpPr>
            <p:spPr bwMode="auto">
              <a:xfrm>
                <a:off x="3931609" y="5389558"/>
                <a:ext cx="4069047" cy="96355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US" sz="240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m:t>
                          </m:r>
                          <m:r>
                            <m:rPr>
                              <m:nor/>
                            </m:rPr>
                            <a:rPr lang="en-US" altLang="en-US" sz="2400" i="1" dirty="0">
                              <a:latin typeface="Times New Roman" panose="02020603050405020304" pitchFamily="18" charset="0"/>
                              <a:cs typeface="Times New Roman" panose="02020603050405020304" pitchFamily="18" charset="0"/>
                            </a:rPr>
                            <m:t>I</m:t>
                          </m:r>
                          <m:r>
                            <m:rPr>
                              <m:nor/>
                            </m:rPr>
                            <a:rPr lang="en-US" altLang="en-US" sz="2400" i="1" dirty="0">
                              <a:latin typeface="Times New Roman" panose="020206030504050203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m:t>
                          </m:r>
                          <m:r>
                            <m:rPr>
                              <m:nor/>
                            </m:rPr>
                            <a:rPr lang="en-US" sz="2400" i="1">
                              <a:solidFill>
                                <a:srgbClr val="000000"/>
                              </a:solidFill>
                              <a:latin typeface="Cambria Math" panose="02040503050406030204" pitchFamily="18" charset="0"/>
                            </a:rPr>
                            <m:t>B</m:t>
                          </m:r>
                          <m:r>
                            <a:rPr lang="en-US" sz="2400" i="1">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1">
                              <a:solidFill>
                                <a:srgbClr val="000000"/>
                              </a:solidFill>
                              <a:latin typeface="Cambria Math" panose="02040503050406030204" pitchFamily="18" charset="0"/>
                            </a:rPr>
                            <m:t>S</m:t>
                          </m:r>
                          <m:r>
                            <m:rPr>
                              <m:nor/>
                            </m:rP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𝐼</m:t>
                          </m:r>
                        </m:num>
                        <m:den>
                          <m:r>
                            <a:rPr lang="en-US" sz="2400" i="1">
                              <a:solidFill>
                                <a:srgbClr val="000000"/>
                              </a:solidFill>
                              <a:latin typeface="Cambria Math" panose="02040503050406030204" pitchFamily="18" charset="0"/>
                            </a:rPr>
                            <m:t>𝐼</m:t>
                          </m:r>
                          <m:r>
                            <m:rPr>
                              <m:nor/>
                            </m:rPr>
                            <a:rPr lang="en-US" sz="2400" i="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while</m:t>
                          </m:r>
                          <m:r>
                            <m:rPr>
                              <m:nor/>
                            </m:rPr>
                            <a:rPr lang="en-US" sz="2400" i="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B</m:t>
                          </m:r>
                          <m:r>
                            <m:rPr>
                              <m:nor/>
                            </m:rPr>
                            <a:rPr lang="en-US" sz="2400" i="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do</m:t>
                          </m:r>
                          <m:r>
                            <m:rPr>
                              <m:nor/>
                            </m:rPr>
                            <a:rPr lang="en-US" sz="2400" i="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S</m:t>
                          </m:r>
                          <m:r>
                            <m:rPr>
                              <m:nor/>
                            </m:rPr>
                            <a:rPr lang="en-US" sz="2400" b="0" i="0" smtClean="0">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m:t>
                          </m:r>
                          <m:r>
                            <m:rPr>
                              <m:nor/>
                            </m:rPr>
                            <a:rPr lang="en-US" sz="2400" i="1">
                              <a:solidFill>
                                <a:srgbClr val="000000"/>
                              </a:solidFill>
                              <a:latin typeface="Cambria Math" panose="02040503050406030204" pitchFamily="18" charset="0"/>
                            </a:rPr>
                            <m:t>I</m:t>
                          </m:r>
                          <m:r>
                            <a:rPr lang="en-US" sz="2400" i="1">
                              <a:latin typeface="Cambria Math" panose="02040503050406030204" pitchFamily="18" charset="0"/>
                              <a:cs typeface="Times New Roman" panose="02020603050405020304" pitchFamily="18" charset="0"/>
                            </a:rPr>
                            <m:t>∧</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i="1">
                              <a:solidFill>
                                <a:srgbClr val="000000"/>
                              </a:solidFill>
                              <a:latin typeface="Cambria Math" panose="02040503050406030204" pitchFamily="18" charset="0"/>
                            </a:rPr>
                            <m:t>B</m:t>
                          </m:r>
                          <m:r>
                            <a:rPr lang="en-US" sz="2400" i="1">
                              <a:solidFill>
                                <a:srgbClr val="000000"/>
                              </a:solidFill>
                              <a:latin typeface="Cambria Math" panose="02040503050406030204" pitchFamily="18" charset="0"/>
                            </a:rPr>
                            <m:t>)</m:t>
                          </m:r>
                        </m:den>
                      </m:f>
                    </m:oMath>
                  </m:oMathPara>
                </a14:m>
                <a:endParaRPr lang="en-US" sz="2400" dirty="0"/>
              </a:p>
            </p:txBody>
          </p:sp>
        </mc:Choice>
        <mc:Fallback xmlns="">
          <p:sp>
            <p:nvSpPr>
              <p:cNvPr id="4" name="Object 5">
                <a:extLst>
                  <a:ext uri="{FF2B5EF4-FFF2-40B4-BE49-F238E27FC236}">
                    <a16:creationId xmlns:a16="http://schemas.microsoft.com/office/drawing/2014/main" id="{2A226583-C17B-4DC5-AC70-43F5110C4127}"/>
                  </a:ext>
                </a:extLst>
              </p:cNvPr>
              <p:cNvSpPr txBox="1">
                <a:spLocks noRot="1" noChangeAspect="1" noMove="1" noResize="1" noEditPoints="1" noAdjustHandles="1" noChangeArrowheads="1" noChangeShapeType="1" noTextEdit="1"/>
              </p:cNvSpPr>
              <p:nvPr/>
            </p:nvSpPr>
            <p:spPr bwMode="auto">
              <a:xfrm>
                <a:off x="3931609" y="5389558"/>
                <a:ext cx="4069047" cy="963555"/>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9391858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FACDA-03A3-41A1-8024-06FA1156448E}"/>
              </a:ext>
            </a:extLst>
          </p:cNvPr>
          <p:cNvSpPr txBox="1">
            <a:spLocks noChangeArrowheads="1"/>
          </p:cNvSpPr>
          <p:nvPr/>
        </p:nvSpPr>
        <p:spPr>
          <a:xfrm>
            <a:off x="873284" y="299424"/>
            <a:ext cx="7034650"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C35DCB74-9C0A-4120-A863-09B1A1566436}"/>
                  </a:ext>
                </a:extLst>
              </p:cNvPr>
              <p:cNvSpPr txBox="1">
                <a:spLocks noChangeArrowheads="1"/>
              </p:cNvSpPr>
              <p:nvPr/>
            </p:nvSpPr>
            <p:spPr>
              <a:xfrm>
                <a:off x="1010002" y="863973"/>
                <a:ext cx="8526600" cy="60525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200" dirty="0">
                    <a:latin typeface="Times New Roman" panose="02020603050405020304" pitchFamily="18" charset="0"/>
                    <a:cs typeface="Times New Roman" panose="02020603050405020304" pitchFamily="18" charset="0"/>
                  </a:rPr>
                  <a:t>Loop Invariants</a:t>
                </a:r>
              </a:p>
              <a:p>
                <a:pPr marL="457200" indent="-457200"/>
                <a:r>
                  <a:rPr lang="en-US" altLang="en-US" sz="2200" dirty="0">
                    <a:solidFill>
                      <a:srgbClr val="0000FF"/>
                    </a:solidFill>
                    <a:latin typeface="Times New Roman" panose="02020603050405020304" pitchFamily="18" charset="0"/>
                    <a:cs typeface="Times New Roman" panose="02020603050405020304" pitchFamily="18" charset="0"/>
                  </a:rPr>
                  <a:t>Verify</a:t>
                </a:r>
                <a:r>
                  <a:rPr lang="en-US" altLang="en-US" sz="2200" dirty="0">
                    <a:latin typeface="Times New Roman" panose="02020603050405020304" pitchFamily="18" charset="0"/>
                    <a:cs typeface="Times New Roman" panose="02020603050405020304" pitchFamily="18" charset="0"/>
                  </a:rPr>
                  <a:t> that the program segment terminates with                                 </a:t>
                </a:r>
                <a:r>
                  <a:rPr lang="en-US" altLang="en-US" sz="2200" i="1" dirty="0">
                    <a:latin typeface="Times New Roman" panose="02020603050405020304" pitchFamily="18" charset="0"/>
                    <a:cs typeface="Times New Roman" panose="02020603050405020304" pitchFamily="18" charset="0"/>
                  </a:rPr>
                  <a:t>factorial = n!</a:t>
                </a:r>
                <a:r>
                  <a:rPr lang="en-US" altLang="en-US" sz="2200" dirty="0">
                    <a:latin typeface="Times New Roman" panose="02020603050405020304" pitchFamily="18" charset="0"/>
                    <a:cs typeface="Times New Roman" panose="02020603050405020304" pitchFamily="18" charset="0"/>
                  </a:rPr>
                  <a:t> when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is a positive integer.</a:t>
                </a:r>
              </a:p>
              <a:p>
                <a:pPr marL="0" indent="0">
                  <a:lnSpc>
                    <a:spcPct val="100000"/>
                  </a:lnSpc>
                  <a:spcBef>
                    <a:spcPts val="0"/>
                  </a:spcBef>
                  <a:buNone/>
                </a:pP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while</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&lt; n  </a:t>
                </a:r>
                <a:r>
                  <a:rPr lang="en-US" altLang="en-US" sz="2200" dirty="0">
                    <a:latin typeface="Times New Roman" panose="02020603050405020304" pitchFamily="18" charset="0"/>
                    <a:cs typeface="Times New Roman" panose="02020603050405020304" pitchFamily="18" charset="0"/>
                  </a:rPr>
                  <a:t>do</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factorial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a:t>
                </a:r>
              </a:p>
              <a:p>
                <a:pPr marL="457200" indent="-457200">
                  <a:spcBef>
                    <a:spcPts val="1200"/>
                  </a:spcBef>
                </a:pPr>
                <a:r>
                  <a:rPr lang="en-US" altLang="en-US" sz="2200" dirty="0">
                    <a:latin typeface="Times New Roman" panose="02020603050405020304" pitchFamily="18" charset="0"/>
                    <a:cs typeface="Times New Roman" panose="02020603050405020304" pitchFamily="18" charset="0"/>
                  </a:rPr>
                  <a:t>Let</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the assertion </a:t>
                </a:r>
                <a:r>
                  <a:rPr lang="en-US" altLang="en-US" sz="2200" i="1" dirty="0">
                    <a:latin typeface="Times New Roman" panose="02020603050405020304" pitchFamily="18" charset="0"/>
                    <a:cs typeface="Times New Roman" panose="02020603050405020304" pitchFamily="18" charset="0"/>
                  </a:rPr>
                  <a:t>p </a:t>
                </a:r>
                <a:r>
                  <a:rPr lang="en-US" altLang="en-US" sz="2200" dirty="0">
                    <a:latin typeface="Times New Roman" panose="02020603050405020304" pitchFamily="18" charset="0"/>
                    <a:cs typeface="Times New Roman" panose="02020603050405020304" pitchFamily="18" charset="0"/>
                  </a:rPr>
                  <a:t>be (</a:t>
                </a:r>
                <a:r>
                  <a:rPr lang="en-US" altLang="en-US" sz="2200" i="1" dirty="0">
                    <a:latin typeface="Times New Roman" panose="02020603050405020304" pitchFamily="18" charset="0"/>
                    <a:cs typeface="Times New Roman" panose="02020603050405020304" pitchFamily="18" charset="0"/>
                  </a:rPr>
                  <a:t>factorial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and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200" i="1" dirty="0">
                    <a:latin typeface="Times New Roman" panose="02020603050405020304" pitchFamily="18" charset="0"/>
                    <a:cs typeface="Times New Roman" panose="02020603050405020304" pitchFamily="18" charset="0"/>
                  </a:rPr>
                  <a:t> n</a:t>
                </a:r>
                <a:r>
                  <a:rPr lang="en-US" altLang="en-US" sz="2200" dirty="0">
                    <a:latin typeface="Times New Roman" panose="02020603050405020304" pitchFamily="18" charset="0"/>
                    <a:cs typeface="Times New Roman" panose="02020603050405020304" pitchFamily="18" charset="0"/>
                  </a:rPr>
                  <a:t>).                                      First, prove that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a loop invariant.  </a:t>
                </a:r>
              </a:p>
              <a:p>
                <a:pPr marL="457200" indent="-457200">
                  <a:spcBef>
                    <a:spcPts val="1800"/>
                  </a:spcBef>
                </a:pPr>
                <a:r>
                  <a:rPr lang="en-US" altLang="en-US" sz="2200" dirty="0">
                    <a:latin typeface="Times New Roman" panose="02020603050405020304" pitchFamily="18" charset="0"/>
                    <a:cs typeface="Times New Roman" panose="02020603050405020304" pitchFamily="18" charset="0"/>
                  </a:rPr>
                  <a:t>Suppose that at the beginning of executing the while-loop,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true and the condition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&lt;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of the while loop holds. i.e., assume that </a:t>
                </a:r>
                <a:r>
                  <a:rPr lang="en-US" altLang="en-US" sz="2200" i="1" dirty="0">
                    <a:latin typeface="Times New Roman" panose="02020603050405020304" pitchFamily="18" charset="0"/>
                    <a:cs typeface="Times New Roman" panose="02020603050405020304" pitchFamily="18" charset="0"/>
                  </a:rPr>
                  <a:t>factorial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 that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&lt; n</a:t>
                </a:r>
                <a:r>
                  <a:rPr lang="en-US" altLang="en-US" sz="2200" dirty="0">
                    <a:latin typeface="Times New Roman" panose="02020603050405020304" pitchFamily="18" charset="0"/>
                    <a:cs typeface="Times New Roman" panose="02020603050405020304" pitchFamily="18" charset="0"/>
                  </a:rPr>
                  <a:t>. </a:t>
                </a:r>
              </a:p>
              <a:p>
                <a:pPr marL="457200" indent="-457200">
                  <a:spcBef>
                    <a:spcPts val="1200"/>
                  </a:spcBef>
                </a:pPr>
                <a:r>
                  <a:rPr lang="en-US" altLang="en-US" sz="2200" dirty="0">
                    <a:latin typeface="Times New Roman" panose="02020603050405020304" pitchFamily="18" charset="0"/>
                    <a:cs typeface="Times New Roman" panose="02020603050405020304" pitchFamily="18" charset="0"/>
                  </a:rPr>
                  <a:t>The new values </a:t>
                </a:r>
                <a:r>
                  <a:rPr lang="en-US" altLang="en-US" sz="2200" i="1" dirty="0" err="1">
                    <a:latin typeface="Times New Roman" panose="02020603050405020304" pitchFamily="18" charset="0"/>
                    <a:cs typeface="Times New Roman" panose="02020603050405020304" pitchFamily="18" charset="0"/>
                  </a:rPr>
                  <a:t>i</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is </a:t>
                </a:r>
                <a:r>
                  <a:rPr lang="en-US" altLang="en-US" sz="2200" i="1" dirty="0" err="1">
                    <a:latin typeface="Times New Roman" panose="02020603050405020304" pitchFamily="18" charset="0"/>
                    <a:cs typeface="Times New Roman" panose="02020603050405020304" pitchFamily="18" charset="0"/>
                  </a:rPr>
                  <a:t>i</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 </a:t>
                </a:r>
                <a14:m>
                  <m:oMath xmlns:m="http://schemas.openxmlformats.org/officeDocument/2006/math">
                    <m:r>
                      <a:rPr lang="en-US"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since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&lt; n</a:t>
                </a:r>
                <a:r>
                  <a:rPr lang="en-US" altLang="en-US" sz="2200" dirty="0">
                    <a:latin typeface="Times New Roman" panose="02020603050405020304" pitchFamily="18" charset="0"/>
                    <a:cs typeface="Times New Roman" panose="02020603050405020304" pitchFamily="18" charset="0"/>
                  </a:rPr>
                  <a:t>, and the new value </a:t>
                </a:r>
                <a:r>
                  <a:rPr lang="en-US" altLang="en-US" sz="2200" i="1" dirty="0" err="1">
                    <a:latin typeface="Times New Roman" panose="02020603050405020304" pitchFamily="18" charset="0"/>
                    <a:cs typeface="Times New Roman" panose="02020603050405020304" pitchFamily="18" charset="0"/>
                  </a:rPr>
                  <a:t>factorial</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is </a:t>
                </a:r>
                <a:r>
                  <a:rPr lang="en-US" altLang="en-US" sz="2200" i="1" dirty="0" err="1">
                    <a:latin typeface="Times New Roman" panose="02020603050405020304" pitchFamily="18" charset="0"/>
                    <a:cs typeface="Times New Roman" panose="02020603050405020304" pitchFamily="18" charset="0"/>
                  </a:rPr>
                  <a:t>factorial</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 </a:t>
                </a:r>
                <a:r>
                  <a:rPr lang="en-US" altLang="en-US" sz="2200" i="1" dirty="0">
                    <a:latin typeface="Times New Roman" panose="02020603050405020304" pitchFamily="18" charset="0"/>
                    <a:cs typeface="Times New Roman" panose="02020603050405020304" pitchFamily="18" charset="0"/>
                  </a:rPr>
                  <a:t>factorial</a:t>
                </a: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+ 1)! = </a:t>
                </a:r>
                <a:r>
                  <a:rPr lang="en-US" altLang="en-US" sz="2200" i="1" dirty="0" err="1">
                    <a:latin typeface="Times New Roman" panose="02020603050405020304" pitchFamily="18" charset="0"/>
                    <a:cs typeface="Times New Roman" panose="02020603050405020304" pitchFamily="18" charset="0"/>
                  </a:rPr>
                  <a:t>i</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 Thus,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true at the end of the execution of the loop. This shows that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a loop invariant.</a:t>
                </a:r>
              </a:p>
              <a:p>
                <a:pPr marL="457200" indent="-457200">
                  <a:spcBef>
                    <a:spcPts val="1200"/>
                  </a:spcBef>
                </a:pPr>
                <a:r>
                  <a:rPr lang="en-US" altLang="en-US" sz="2200" dirty="0">
                    <a:latin typeface="Times New Roman" panose="02020603050405020304" pitchFamily="18" charset="0"/>
                    <a:cs typeface="Times New Roman" panose="02020603050405020304" pitchFamily="18" charset="0"/>
                  </a:rPr>
                  <a:t>Now, consider the program segment. ….</a:t>
                </a:r>
              </a:p>
              <a:p>
                <a:pPr marL="0" indent="0">
                  <a:buNone/>
                </a:pPr>
                <a:endParaRPr lang="en-US" altLang="en-US" sz="2200" i="1" dirty="0">
                  <a:latin typeface="Times New Roman" panose="02020603050405020304" pitchFamily="18" charset="0"/>
                  <a:cs typeface="Times New Roman" panose="02020603050405020304" pitchFamily="18" charset="0"/>
                </a:endParaRPr>
              </a:p>
              <a:p>
                <a:pPr marL="227013" indent="-227013">
                  <a:buNone/>
                </a:pPr>
                <a:r>
                  <a:rPr lang="en-US" altLang="en-US" sz="2400" dirty="0">
                    <a:latin typeface="Times New Roman" panose="02020603050405020304" pitchFamily="18" charset="0"/>
                    <a:cs typeface="Times New Roman" panose="02020603050405020304" pitchFamily="18" charset="0"/>
                  </a:rPr>
                  <a:t>   </a:t>
                </a:r>
              </a:p>
            </p:txBody>
          </p:sp>
        </mc:Choice>
        <mc:Fallback xmlns="">
          <p:sp>
            <p:nvSpPr>
              <p:cNvPr id="3" name="Rectangle 3">
                <a:extLst>
                  <a:ext uri="{FF2B5EF4-FFF2-40B4-BE49-F238E27FC236}">
                    <a16:creationId xmlns:a16="http://schemas.microsoft.com/office/drawing/2014/main" id="{C35DCB74-9C0A-4120-A863-09B1A1566436}"/>
                  </a:ext>
                </a:extLst>
              </p:cNvPr>
              <p:cNvSpPr txBox="1">
                <a:spLocks noRot="1" noChangeAspect="1" noMove="1" noResize="1" noEditPoints="1" noAdjustHandles="1" noChangeArrowheads="1" noChangeShapeType="1" noTextEdit="1"/>
              </p:cNvSpPr>
              <p:nvPr/>
            </p:nvSpPr>
            <p:spPr>
              <a:xfrm>
                <a:off x="1010002" y="863973"/>
                <a:ext cx="8526600" cy="6052574"/>
              </a:xfrm>
              <a:prstGeom prst="rect">
                <a:avLst/>
              </a:prstGeom>
              <a:blipFill>
                <a:blip r:embed="rId2"/>
                <a:stretch>
                  <a:fillRect l="-930" t="-1208" r="-215"/>
                </a:stretch>
              </a:blipFill>
            </p:spPr>
            <p:txBody>
              <a:bodyPr/>
              <a:lstStyle/>
              <a:p>
                <a:r>
                  <a:rPr lang="en-US">
                    <a:noFill/>
                  </a:rPr>
                  <a:t> </a:t>
                </a:r>
              </a:p>
            </p:txBody>
          </p:sp>
        </mc:Fallback>
      </mc:AlternateContent>
      <p:sp>
        <p:nvSpPr>
          <p:cNvPr id="4" name="Flowchart: Decision 3">
            <a:extLst>
              <a:ext uri="{FF2B5EF4-FFF2-40B4-BE49-F238E27FC236}">
                <a16:creationId xmlns:a16="http://schemas.microsoft.com/office/drawing/2014/main" id="{7B3D5EF4-648E-4C3D-9DE9-6F11FA46DE63}"/>
              </a:ext>
            </a:extLst>
          </p:cNvPr>
          <p:cNvSpPr/>
          <p:nvPr/>
        </p:nvSpPr>
        <p:spPr>
          <a:xfrm>
            <a:off x="9683928" y="2173945"/>
            <a:ext cx="1499191" cy="4465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r>
              <a:rPr lang="en-US" dirty="0">
                <a:solidFill>
                  <a:schemeClr val="tx1"/>
                </a:solidFill>
              </a:rPr>
              <a:t> &lt; n</a:t>
            </a:r>
          </a:p>
        </p:txBody>
      </p:sp>
      <p:sp>
        <p:nvSpPr>
          <p:cNvPr id="5" name="TextBox 4">
            <a:extLst>
              <a:ext uri="{FF2B5EF4-FFF2-40B4-BE49-F238E27FC236}">
                <a16:creationId xmlns:a16="http://schemas.microsoft.com/office/drawing/2014/main" id="{2341EC51-F409-47D2-9AE0-EC28F5BF9972}"/>
              </a:ext>
            </a:extLst>
          </p:cNvPr>
          <p:cNvSpPr txBox="1"/>
          <p:nvPr/>
        </p:nvSpPr>
        <p:spPr>
          <a:xfrm>
            <a:off x="9806202" y="2849071"/>
            <a:ext cx="1254642" cy="369332"/>
          </a:xfrm>
          <a:prstGeom prst="rect">
            <a:avLst/>
          </a:prstGeom>
          <a:noFill/>
          <a:ln>
            <a:solidFill>
              <a:schemeClr val="tx1"/>
            </a:solidFill>
          </a:ln>
        </p:spPr>
        <p:txBody>
          <a:bodyPr wrap="square" rtlCol="0">
            <a:spAutoFit/>
          </a:bodyPr>
          <a:lstStyle/>
          <a:p>
            <a:r>
              <a:rPr lang="en-US" dirty="0"/>
              <a:t> …</a:t>
            </a:r>
          </a:p>
        </p:txBody>
      </p:sp>
      <p:sp>
        <p:nvSpPr>
          <p:cNvPr id="6" name="TextBox 5">
            <a:extLst>
              <a:ext uri="{FF2B5EF4-FFF2-40B4-BE49-F238E27FC236}">
                <a16:creationId xmlns:a16="http://schemas.microsoft.com/office/drawing/2014/main" id="{E0F81EC0-16C0-4DA2-BDCF-49F712939946}"/>
              </a:ext>
            </a:extLst>
          </p:cNvPr>
          <p:cNvSpPr txBox="1"/>
          <p:nvPr/>
        </p:nvSpPr>
        <p:spPr>
          <a:xfrm>
            <a:off x="9745064" y="1540078"/>
            <a:ext cx="1376917" cy="369332"/>
          </a:xfrm>
          <a:prstGeom prst="rect">
            <a:avLst/>
          </a:prstGeom>
          <a:noFill/>
          <a:ln>
            <a:solidFill>
              <a:schemeClr val="tx1"/>
            </a:solidFill>
          </a:ln>
        </p:spPr>
        <p:txBody>
          <a:bodyPr wrap="square" rtlCol="0">
            <a:spAutoFit/>
          </a:bodyPr>
          <a:lstStyle/>
          <a:p>
            <a:r>
              <a:rPr lang="en-US" dirty="0"/>
              <a:t>factorial := 1</a:t>
            </a:r>
          </a:p>
        </p:txBody>
      </p:sp>
      <p:sp>
        <p:nvSpPr>
          <p:cNvPr id="7" name="TextBox 6">
            <a:extLst>
              <a:ext uri="{FF2B5EF4-FFF2-40B4-BE49-F238E27FC236}">
                <a16:creationId xmlns:a16="http://schemas.microsoft.com/office/drawing/2014/main" id="{61689D54-B8FC-4706-A408-51FD9E5C7527}"/>
              </a:ext>
            </a:extLst>
          </p:cNvPr>
          <p:cNvSpPr txBox="1"/>
          <p:nvPr/>
        </p:nvSpPr>
        <p:spPr>
          <a:xfrm>
            <a:off x="9806202" y="973343"/>
            <a:ext cx="1254642" cy="369332"/>
          </a:xfrm>
          <a:prstGeom prst="rect">
            <a:avLst/>
          </a:prstGeom>
          <a:noFill/>
          <a:ln>
            <a:solidFill>
              <a:schemeClr val="tx1"/>
            </a:solidFill>
          </a:ln>
        </p:spPr>
        <p:txBody>
          <a:bodyPr wrap="square" rtlCol="0">
            <a:spAutoFit/>
          </a:bodyPr>
          <a:lstStyle/>
          <a:p>
            <a:pPr algn="ctr"/>
            <a:r>
              <a:rPr lang="en-US" dirty="0"/>
              <a:t> </a:t>
            </a:r>
            <a:r>
              <a:rPr lang="en-US" dirty="0" err="1"/>
              <a:t>i</a:t>
            </a:r>
            <a:r>
              <a:rPr lang="en-US" dirty="0"/>
              <a:t> := 1</a:t>
            </a:r>
          </a:p>
        </p:txBody>
      </p:sp>
      <p:cxnSp>
        <p:nvCxnSpPr>
          <p:cNvPr id="9" name="Straight Arrow Connector 8">
            <a:extLst>
              <a:ext uri="{FF2B5EF4-FFF2-40B4-BE49-F238E27FC236}">
                <a16:creationId xmlns:a16="http://schemas.microsoft.com/office/drawing/2014/main" id="{CF03782F-8CF1-4A4B-A8BF-0CE7FD54D79C}"/>
              </a:ext>
            </a:extLst>
          </p:cNvPr>
          <p:cNvCxnSpPr>
            <a:endCxn id="7" idx="0"/>
          </p:cNvCxnSpPr>
          <p:nvPr/>
        </p:nvCxnSpPr>
        <p:spPr>
          <a:xfrm>
            <a:off x="10433523" y="708808"/>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8F8DA8-C19B-4C58-AF58-98CA17525646}"/>
              </a:ext>
            </a:extLst>
          </p:cNvPr>
          <p:cNvCxnSpPr/>
          <p:nvPr/>
        </p:nvCxnSpPr>
        <p:spPr>
          <a:xfrm>
            <a:off x="10433522" y="1342675"/>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FF59A1-669C-4462-90F6-20EF54DA1B12}"/>
              </a:ext>
            </a:extLst>
          </p:cNvPr>
          <p:cNvCxnSpPr/>
          <p:nvPr/>
        </p:nvCxnSpPr>
        <p:spPr>
          <a:xfrm>
            <a:off x="10433522" y="1909410"/>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E1819D-E256-4027-8E87-4F6D0F116F7D}"/>
              </a:ext>
            </a:extLst>
          </p:cNvPr>
          <p:cNvCxnSpPr/>
          <p:nvPr/>
        </p:nvCxnSpPr>
        <p:spPr>
          <a:xfrm>
            <a:off x="10441343" y="2632045"/>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FDCD0F-A6EB-4606-8B6E-E2E5B4986D72}"/>
              </a:ext>
            </a:extLst>
          </p:cNvPr>
          <p:cNvCxnSpPr/>
          <p:nvPr/>
        </p:nvCxnSpPr>
        <p:spPr>
          <a:xfrm>
            <a:off x="10437320" y="3218403"/>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28F10A-30B9-42B3-A432-C5B57F8394BB}"/>
              </a:ext>
            </a:extLst>
          </p:cNvPr>
          <p:cNvCxnSpPr>
            <a:cxnSpLocks/>
          </p:cNvCxnSpPr>
          <p:nvPr/>
        </p:nvCxnSpPr>
        <p:spPr>
          <a:xfrm>
            <a:off x="9231082" y="2041677"/>
            <a:ext cx="1202440" cy="19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C9178EC-49B8-4940-BA0B-DB9E515D8DAE}"/>
              </a:ext>
            </a:extLst>
          </p:cNvPr>
          <p:cNvCxnSpPr/>
          <p:nvPr/>
        </p:nvCxnSpPr>
        <p:spPr>
          <a:xfrm>
            <a:off x="9231082" y="2041677"/>
            <a:ext cx="0" cy="13089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F56D85-3521-4724-87EF-1EAB6A0EA1EB}"/>
              </a:ext>
            </a:extLst>
          </p:cNvPr>
          <p:cNvCxnSpPr/>
          <p:nvPr/>
        </p:nvCxnSpPr>
        <p:spPr>
          <a:xfrm>
            <a:off x="9231082" y="3344567"/>
            <a:ext cx="1231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67257C8-8227-42B9-B0F5-71B175CD97DB}"/>
              </a:ext>
            </a:extLst>
          </p:cNvPr>
          <p:cNvCxnSpPr>
            <a:cxnSpLocks/>
          </p:cNvCxnSpPr>
          <p:nvPr/>
        </p:nvCxnSpPr>
        <p:spPr>
          <a:xfrm>
            <a:off x="9178831" y="1950721"/>
            <a:ext cx="1254692" cy="78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FEFED8-BBB5-4B5A-92C0-FB062B7A2B5E}"/>
                  </a:ext>
                </a:extLst>
              </p:cNvPr>
              <p:cNvSpPr txBox="1"/>
              <p:nvPr/>
            </p:nvSpPr>
            <p:spPr>
              <a:xfrm>
                <a:off x="6823586" y="1914736"/>
                <a:ext cx="2462981" cy="369332"/>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4" name="TextBox 23">
                <a:extLst>
                  <a:ext uri="{FF2B5EF4-FFF2-40B4-BE49-F238E27FC236}">
                    <a16:creationId xmlns:a16="http://schemas.microsoft.com/office/drawing/2014/main" id="{EBFEFED8-BBB5-4B5A-92C0-FB062B7A2B5E}"/>
                  </a:ext>
                </a:extLst>
              </p:cNvPr>
              <p:cNvSpPr txBox="1">
                <a:spLocks noRot="1" noChangeAspect="1" noMove="1" noResize="1" noEditPoints="1" noAdjustHandles="1" noChangeArrowheads="1" noChangeShapeType="1" noTextEdit="1"/>
              </p:cNvSpPr>
              <p:nvPr/>
            </p:nvSpPr>
            <p:spPr>
              <a:xfrm>
                <a:off x="6823586" y="1914736"/>
                <a:ext cx="2462981" cy="369332"/>
              </a:xfrm>
              <a:prstGeom prst="rect">
                <a:avLst/>
              </a:prstGeom>
              <a:blipFill>
                <a:blip r:embed="rId3"/>
                <a:stretch>
                  <a:fillRect l="-1980" t="-11475" b="-22951"/>
                </a:stretch>
              </a:blipFill>
              <a:ln>
                <a:no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62454C7D-ACCE-44DC-B873-A8E104755552}"/>
              </a:ext>
            </a:extLst>
          </p:cNvPr>
          <p:cNvCxnSpPr>
            <a:cxnSpLocks/>
          </p:cNvCxnSpPr>
          <p:nvPr/>
        </p:nvCxnSpPr>
        <p:spPr>
          <a:xfrm>
            <a:off x="9143720" y="1431885"/>
            <a:ext cx="1254642"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0BFF87-A824-4DA5-9E14-85BE7E6F3D08}"/>
              </a:ext>
            </a:extLst>
          </p:cNvPr>
          <p:cNvCxnSpPr>
            <a:cxnSpLocks/>
          </p:cNvCxnSpPr>
          <p:nvPr/>
        </p:nvCxnSpPr>
        <p:spPr>
          <a:xfrm>
            <a:off x="9064428" y="822844"/>
            <a:ext cx="137691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D83CC7-D0D4-4DF5-BB87-737313E79820}"/>
                  </a:ext>
                </a:extLst>
              </p:cNvPr>
              <p:cNvSpPr txBox="1"/>
              <p:nvPr/>
            </p:nvSpPr>
            <p:spPr>
              <a:xfrm>
                <a:off x="7647965" y="1258403"/>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7" name="TextBox 26">
                <a:extLst>
                  <a:ext uri="{FF2B5EF4-FFF2-40B4-BE49-F238E27FC236}">
                    <a16:creationId xmlns:a16="http://schemas.microsoft.com/office/drawing/2014/main" id="{3CD83CC7-D0D4-4DF5-BB87-737313E79820}"/>
                  </a:ext>
                </a:extLst>
              </p:cNvPr>
              <p:cNvSpPr txBox="1">
                <a:spLocks noRot="1" noChangeAspect="1" noMove="1" noResize="1" noEditPoints="1" noAdjustHandles="1" noChangeArrowheads="1" noChangeShapeType="1" noTextEdit="1"/>
              </p:cNvSpPr>
              <p:nvPr/>
            </p:nvSpPr>
            <p:spPr>
              <a:xfrm>
                <a:off x="7647965" y="1258403"/>
                <a:ext cx="1736868" cy="369332"/>
              </a:xfrm>
              <a:prstGeom prst="rect">
                <a:avLst/>
              </a:prstGeom>
              <a:blipFill>
                <a:blip r:embed="rId4"/>
                <a:stretch>
                  <a:fillRect l="-3158" t="-11475" b="-245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446A23-44E8-4844-938D-2FB447C79160}"/>
                  </a:ext>
                </a:extLst>
              </p:cNvPr>
              <p:cNvSpPr txBox="1"/>
              <p:nvPr/>
            </p:nvSpPr>
            <p:spPr>
              <a:xfrm>
                <a:off x="7614735" y="663468"/>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8" name="TextBox 27">
                <a:extLst>
                  <a:ext uri="{FF2B5EF4-FFF2-40B4-BE49-F238E27FC236}">
                    <a16:creationId xmlns:a16="http://schemas.microsoft.com/office/drawing/2014/main" id="{BD446A23-44E8-4844-938D-2FB447C79160}"/>
                  </a:ext>
                </a:extLst>
              </p:cNvPr>
              <p:cNvSpPr txBox="1">
                <a:spLocks noRot="1" noChangeAspect="1" noMove="1" noResize="1" noEditPoints="1" noAdjustHandles="1" noChangeArrowheads="1" noChangeShapeType="1" noTextEdit="1"/>
              </p:cNvSpPr>
              <p:nvPr/>
            </p:nvSpPr>
            <p:spPr>
              <a:xfrm>
                <a:off x="7614735" y="663468"/>
                <a:ext cx="1736868" cy="369332"/>
              </a:xfrm>
              <a:prstGeom prst="rect">
                <a:avLst/>
              </a:prstGeom>
              <a:blipFill>
                <a:blip r:embed="rId5"/>
                <a:stretch>
                  <a:fillRect l="-2807" t="-13333" b="-26667"/>
                </a:stretch>
              </a:blipFill>
              <a:ln>
                <a:noFill/>
              </a:ln>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B290E5BA-AE7F-40F6-B053-40C785B9AFE9}"/>
              </a:ext>
            </a:extLst>
          </p:cNvPr>
          <p:cNvCxnSpPr>
            <a:cxnSpLocks/>
          </p:cNvCxnSpPr>
          <p:nvPr/>
        </p:nvCxnSpPr>
        <p:spPr>
          <a:xfrm flipH="1" flipV="1">
            <a:off x="8055076" y="1567050"/>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ACA50F-721E-4A80-80FF-5FEF77F3E545}"/>
              </a:ext>
            </a:extLst>
          </p:cNvPr>
          <p:cNvCxnSpPr/>
          <p:nvPr/>
        </p:nvCxnSpPr>
        <p:spPr>
          <a:xfrm flipH="1" flipV="1">
            <a:off x="8055075" y="934757"/>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548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FACDA-03A3-41A1-8024-06FA1156448E}"/>
              </a:ext>
            </a:extLst>
          </p:cNvPr>
          <p:cNvSpPr txBox="1">
            <a:spLocks noChangeArrowheads="1"/>
          </p:cNvSpPr>
          <p:nvPr/>
        </p:nvSpPr>
        <p:spPr>
          <a:xfrm>
            <a:off x="1020426" y="299504"/>
            <a:ext cx="7034650" cy="577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p:sp>
        <p:nvSpPr>
          <p:cNvPr id="3" name="Rectangle 3">
            <a:extLst>
              <a:ext uri="{FF2B5EF4-FFF2-40B4-BE49-F238E27FC236}">
                <a16:creationId xmlns:a16="http://schemas.microsoft.com/office/drawing/2014/main" id="{C35DCB74-9C0A-4120-A863-09B1A1566436}"/>
              </a:ext>
            </a:extLst>
          </p:cNvPr>
          <p:cNvSpPr txBox="1">
            <a:spLocks noChangeArrowheads="1"/>
          </p:cNvSpPr>
          <p:nvPr/>
        </p:nvSpPr>
        <p:spPr>
          <a:xfrm>
            <a:off x="1074227" y="1004246"/>
            <a:ext cx="9093696" cy="5181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200" dirty="0">
                <a:latin typeface="Times New Roman" panose="02020603050405020304" pitchFamily="18" charset="0"/>
                <a:cs typeface="Times New Roman" panose="02020603050405020304" pitchFamily="18" charset="0"/>
              </a:rPr>
              <a:t>Loop Invariants (another approach)</a:t>
            </a:r>
          </a:p>
          <a:p>
            <a:r>
              <a:rPr lang="en-US" altLang="en-US" sz="2200" dirty="0">
                <a:solidFill>
                  <a:srgbClr val="0000FF"/>
                </a:solidFill>
                <a:latin typeface="Times New Roman" panose="02020603050405020304" pitchFamily="18" charset="0"/>
                <a:cs typeface="Times New Roman" panose="02020603050405020304" pitchFamily="18" charset="0"/>
              </a:rPr>
              <a:t>Verify</a:t>
            </a:r>
            <a:r>
              <a:rPr lang="en-US" altLang="en-US" sz="2200" dirty="0">
                <a:latin typeface="Times New Roman" panose="02020603050405020304" pitchFamily="18" charset="0"/>
                <a:cs typeface="Times New Roman" panose="02020603050405020304" pitchFamily="18" charset="0"/>
              </a:rPr>
              <a:t> that the following program segment terminates                                with </a:t>
            </a:r>
            <a:r>
              <a:rPr lang="en-US" altLang="en-US" sz="2200" i="1" dirty="0">
                <a:latin typeface="Times New Roman" panose="02020603050405020304" pitchFamily="18" charset="0"/>
                <a:cs typeface="Times New Roman" panose="02020603050405020304" pitchFamily="18" charset="0"/>
              </a:rPr>
              <a:t>factorial = n!</a:t>
            </a:r>
            <a:r>
              <a:rPr lang="en-US" altLang="en-US" sz="2200" dirty="0">
                <a:latin typeface="Times New Roman" panose="02020603050405020304" pitchFamily="18" charset="0"/>
                <a:cs typeface="Times New Roman" panose="02020603050405020304" pitchFamily="18" charset="0"/>
              </a:rPr>
              <a:t> when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is a positive integer.</a:t>
            </a:r>
          </a:p>
          <a:p>
            <a:pPr marL="0" indent="0">
              <a:lnSpc>
                <a:spcPct val="100000"/>
              </a:lnSpc>
              <a:spcBef>
                <a:spcPts val="0"/>
              </a:spcBef>
              <a:buNone/>
            </a:pP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while</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&lt; n  </a:t>
            </a:r>
            <a:r>
              <a:rPr lang="en-US" altLang="en-US" sz="2200" dirty="0">
                <a:latin typeface="Times New Roman" panose="02020603050405020304" pitchFamily="18" charset="0"/>
                <a:cs typeface="Times New Roman" panose="02020603050405020304" pitchFamily="18" charset="0"/>
              </a:rPr>
              <a:t>do</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factorial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a:t>
            </a:r>
          </a:p>
          <a:p>
            <a:pPr marL="0" indent="0">
              <a:buNone/>
            </a:pPr>
            <a:endParaRPr lang="en-US" altLang="en-US" sz="2200" i="1" dirty="0">
              <a:latin typeface="Times New Roman" panose="02020603050405020304" pitchFamily="18" charset="0"/>
              <a:cs typeface="Times New Roman" panose="02020603050405020304" pitchFamily="18" charset="0"/>
            </a:endParaRPr>
          </a:p>
          <a:p>
            <a:pPr marL="227013" indent="-227013">
              <a:buNone/>
            </a:pPr>
            <a:r>
              <a:rPr lang="en-US" altLang="en-US" sz="2400" dirty="0">
                <a:latin typeface="Times New Roman" panose="02020603050405020304" pitchFamily="18" charset="0"/>
                <a:cs typeface="Times New Roman" panose="02020603050405020304" pitchFamily="18" charset="0"/>
              </a:rPr>
              <a:t>   </a:t>
            </a:r>
          </a:p>
        </p:txBody>
      </p:sp>
      <p:sp>
        <p:nvSpPr>
          <p:cNvPr id="4" name="Flowchart: Decision 3">
            <a:extLst>
              <a:ext uri="{FF2B5EF4-FFF2-40B4-BE49-F238E27FC236}">
                <a16:creationId xmlns:a16="http://schemas.microsoft.com/office/drawing/2014/main" id="{7B3D5EF4-648E-4C3D-9DE9-6F11FA46DE63}"/>
              </a:ext>
            </a:extLst>
          </p:cNvPr>
          <p:cNvSpPr/>
          <p:nvPr/>
        </p:nvSpPr>
        <p:spPr>
          <a:xfrm>
            <a:off x="9797145" y="2156527"/>
            <a:ext cx="1499191" cy="4465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r>
              <a:rPr lang="en-US" dirty="0">
                <a:solidFill>
                  <a:schemeClr val="tx1"/>
                </a:solidFill>
              </a:rPr>
              <a:t> &lt; n</a:t>
            </a:r>
          </a:p>
        </p:txBody>
      </p:sp>
      <p:sp>
        <p:nvSpPr>
          <p:cNvPr id="5" name="TextBox 4">
            <a:extLst>
              <a:ext uri="{FF2B5EF4-FFF2-40B4-BE49-F238E27FC236}">
                <a16:creationId xmlns:a16="http://schemas.microsoft.com/office/drawing/2014/main" id="{2341EC51-F409-47D2-9AE0-EC28F5BF9972}"/>
              </a:ext>
            </a:extLst>
          </p:cNvPr>
          <p:cNvSpPr txBox="1"/>
          <p:nvPr/>
        </p:nvSpPr>
        <p:spPr>
          <a:xfrm>
            <a:off x="9919419" y="2831653"/>
            <a:ext cx="1254642" cy="369332"/>
          </a:xfrm>
          <a:prstGeom prst="rect">
            <a:avLst/>
          </a:prstGeom>
          <a:noFill/>
          <a:ln>
            <a:solidFill>
              <a:schemeClr val="tx1"/>
            </a:solidFill>
          </a:ln>
        </p:spPr>
        <p:txBody>
          <a:bodyPr wrap="square" rtlCol="0">
            <a:spAutoFit/>
          </a:bodyPr>
          <a:lstStyle/>
          <a:p>
            <a:r>
              <a:rPr lang="en-US" dirty="0"/>
              <a:t> …</a:t>
            </a:r>
          </a:p>
        </p:txBody>
      </p:sp>
      <p:sp>
        <p:nvSpPr>
          <p:cNvPr id="6" name="TextBox 5">
            <a:extLst>
              <a:ext uri="{FF2B5EF4-FFF2-40B4-BE49-F238E27FC236}">
                <a16:creationId xmlns:a16="http://schemas.microsoft.com/office/drawing/2014/main" id="{E0F81EC0-16C0-4DA2-BDCF-49F712939946}"/>
              </a:ext>
            </a:extLst>
          </p:cNvPr>
          <p:cNvSpPr txBox="1"/>
          <p:nvPr/>
        </p:nvSpPr>
        <p:spPr>
          <a:xfrm>
            <a:off x="9858281" y="1522660"/>
            <a:ext cx="1376917" cy="369332"/>
          </a:xfrm>
          <a:prstGeom prst="rect">
            <a:avLst/>
          </a:prstGeom>
          <a:noFill/>
          <a:ln>
            <a:solidFill>
              <a:schemeClr val="tx1"/>
            </a:solidFill>
          </a:ln>
        </p:spPr>
        <p:txBody>
          <a:bodyPr wrap="square" rtlCol="0">
            <a:spAutoFit/>
          </a:bodyPr>
          <a:lstStyle/>
          <a:p>
            <a:r>
              <a:rPr lang="en-US" dirty="0"/>
              <a:t>factorial := 1</a:t>
            </a:r>
          </a:p>
        </p:txBody>
      </p:sp>
      <p:sp>
        <p:nvSpPr>
          <p:cNvPr id="7" name="TextBox 6">
            <a:extLst>
              <a:ext uri="{FF2B5EF4-FFF2-40B4-BE49-F238E27FC236}">
                <a16:creationId xmlns:a16="http://schemas.microsoft.com/office/drawing/2014/main" id="{61689D54-B8FC-4706-A408-51FD9E5C7527}"/>
              </a:ext>
            </a:extLst>
          </p:cNvPr>
          <p:cNvSpPr txBox="1"/>
          <p:nvPr/>
        </p:nvSpPr>
        <p:spPr>
          <a:xfrm>
            <a:off x="9919419" y="955925"/>
            <a:ext cx="1254642" cy="369332"/>
          </a:xfrm>
          <a:prstGeom prst="rect">
            <a:avLst/>
          </a:prstGeom>
          <a:noFill/>
          <a:ln>
            <a:solidFill>
              <a:schemeClr val="tx1"/>
            </a:solidFill>
          </a:ln>
        </p:spPr>
        <p:txBody>
          <a:bodyPr wrap="square" rtlCol="0">
            <a:spAutoFit/>
          </a:bodyPr>
          <a:lstStyle/>
          <a:p>
            <a:pPr algn="ctr"/>
            <a:r>
              <a:rPr lang="en-US" dirty="0"/>
              <a:t> </a:t>
            </a:r>
            <a:r>
              <a:rPr lang="en-US" dirty="0" err="1"/>
              <a:t>i</a:t>
            </a:r>
            <a:r>
              <a:rPr lang="en-US" dirty="0"/>
              <a:t> := 1</a:t>
            </a:r>
          </a:p>
        </p:txBody>
      </p:sp>
      <p:cxnSp>
        <p:nvCxnSpPr>
          <p:cNvPr id="9" name="Straight Arrow Connector 8">
            <a:extLst>
              <a:ext uri="{FF2B5EF4-FFF2-40B4-BE49-F238E27FC236}">
                <a16:creationId xmlns:a16="http://schemas.microsoft.com/office/drawing/2014/main" id="{CF03782F-8CF1-4A4B-A8BF-0CE7FD54D79C}"/>
              </a:ext>
            </a:extLst>
          </p:cNvPr>
          <p:cNvCxnSpPr>
            <a:endCxn id="7" idx="0"/>
          </p:cNvCxnSpPr>
          <p:nvPr/>
        </p:nvCxnSpPr>
        <p:spPr>
          <a:xfrm>
            <a:off x="10546740" y="691390"/>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8F8DA8-C19B-4C58-AF58-98CA17525646}"/>
              </a:ext>
            </a:extLst>
          </p:cNvPr>
          <p:cNvCxnSpPr/>
          <p:nvPr/>
        </p:nvCxnSpPr>
        <p:spPr>
          <a:xfrm>
            <a:off x="10546739" y="1325257"/>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FF59A1-669C-4462-90F6-20EF54DA1B12}"/>
              </a:ext>
            </a:extLst>
          </p:cNvPr>
          <p:cNvCxnSpPr/>
          <p:nvPr/>
        </p:nvCxnSpPr>
        <p:spPr>
          <a:xfrm>
            <a:off x="10546739" y="1891992"/>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E1819D-E256-4027-8E87-4F6D0F116F7D}"/>
              </a:ext>
            </a:extLst>
          </p:cNvPr>
          <p:cNvCxnSpPr/>
          <p:nvPr/>
        </p:nvCxnSpPr>
        <p:spPr>
          <a:xfrm>
            <a:off x="10554560" y="2614627"/>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AFDCD0F-A6EB-4606-8B6E-E2E5B4986D72}"/>
              </a:ext>
            </a:extLst>
          </p:cNvPr>
          <p:cNvCxnSpPr/>
          <p:nvPr/>
        </p:nvCxnSpPr>
        <p:spPr>
          <a:xfrm>
            <a:off x="10550537" y="3200985"/>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28F10A-30B9-42B3-A432-C5B57F8394BB}"/>
              </a:ext>
            </a:extLst>
          </p:cNvPr>
          <p:cNvCxnSpPr/>
          <p:nvPr/>
        </p:nvCxnSpPr>
        <p:spPr>
          <a:xfrm>
            <a:off x="9314802" y="2043923"/>
            <a:ext cx="1231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C9178EC-49B8-4940-BA0B-DB9E515D8DAE}"/>
              </a:ext>
            </a:extLst>
          </p:cNvPr>
          <p:cNvCxnSpPr/>
          <p:nvPr/>
        </p:nvCxnSpPr>
        <p:spPr>
          <a:xfrm>
            <a:off x="9344299" y="2024259"/>
            <a:ext cx="0" cy="13089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F56D85-3521-4724-87EF-1EAB6A0EA1EB}"/>
              </a:ext>
            </a:extLst>
          </p:cNvPr>
          <p:cNvCxnSpPr/>
          <p:nvPr/>
        </p:nvCxnSpPr>
        <p:spPr>
          <a:xfrm>
            <a:off x="9344299" y="3327149"/>
            <a:ext cx="1231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67257C8-8227-42B9-B0F5-71B175CD97DB}"/>
              </a:ext>
            </a:extLst>
          </p:cNvPr>
          <p:cNvCxnSpPr>
            <a:cxnSpLocks/>
          </p:cNvCxnSpPr>
          <p:nvPr/>
        </p:nvCxnSpPr>
        <p:spPr>
          <a:xfrm>
            <a:off x="9161870" y="2065198"/>
            <a:ext cx="1365203"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FEFED8-BBB5-4B5A-92C0-FB062B7A2B5E}"/>
                  </a:ext>
                </a:extLst>
              </p:cNvPr>
              <p:cNvSpPr txBox="1"/>
              <p:nvPr/>
            </p:nvSpPr>
            <p:spPr>
              <a:xfrm>
                <a:off x="6823586" y="1914736"/>
                <a:ext cx="2462981" cy="369332"/>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4" name="TextBox 23">
                <a:extLst>
                  <a:ext uri="{FF2B5EF4-FFF2-40B4-BE49-F238E27FC236}">
                    <a16:creationId xmlns:a16="http://schemas.microsoft.com/office/drawing/2014/main" id="{EBFEFED8-BBB5-4B5A-92C0-FB062B7A2B5E}"/>
                  </a:ext>
                </a:extLst>
              </p:cNvPr>
              <p:cNvSpPr txBox="1">
                <a:spLocks noRot="1" noChangeAspect="1" noMove="1" noResize="1" noEditPoints="1" noAdjustHandles="1" noChangeArrowheads="1" noChangeShapeType="1" noTextEdit="1"/>
              </p:cNvSpPr>
              <p:nvPr/>
            </p:nvSpPr>
            <p:spPr>
              <a:xfrm>
                <a:off x="6823586" y="1914736"/>
                <a:ext cx="2462981" cy="369332"/>
              </a:xfrm>
              <a:prstGeom prst="rect">
                <a:avLst/>
              </a:prstGeom>
              <a:blipFill>
                <a:blip r:embed="rId2"/>
                <a:stretch>
                  <a:fillRect l="-1980" t="-11475" b="-22951"/>
                </a:stretch>
              </a:blipFill>
              <a:ln>
                <a:no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62454C7D-ACCE-44DC-B873-A8E104755552}"/>
              </a:ext>
            </a:extLst>
          </p:cNvPr>
          <p:cNvCxnSpPr>
            <a:cxnSpLocks/>
          </p:cNvCxnSpPr>
          <p:nvPr/>
        </p:nvCxnSpPr>
        <p:spPr>
          <a:xfrm>
            <a:off x="9242014" y="1416585"/>
            <a:ext cx="1289977" cy="771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0BFF87-A824-4DA5-9E14-85BE7E6F3D08}"/>
              </a:ext>
            </a:extLst>
          </p:cNvPr>
          <p:cNvCxnSpPr>
            <a:cxnSpLocks/>
          </p:cNvCxnSpPr>
          <p:nvPr/>
        </p:nvCxnSpPr>
        <p:spPr>
          <a:xfrm flipV="1">
            <a:off x="9291722" y="805427"/>
            <a:ext cx="1262838" cy="111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D83CC7-D0D4-4DF5-BB87-737313E79820}"/>
                  </a:ext>
                </a:extLst>
              </p:cNvPr>
              <p:cNvSpPr txBox="1"/>
              <p:nvPr/>
            </p:nvSpPr>
            <p:spPr>
              <a:xfrm>
                <a:off x="7471978" y="1235136"/>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7" name="TextBox 26">
                <a:extLst>
                  <a:ext uri="{FF2B5EF4-FFF2-40B4-BE49-F238E27FC236}">
                    <a16:creationId xmlns:a16="http://schemas.microsoft.com/office/drawing/2014/main" id="{3CD83CC7-D0D4-4DF5-BB87-737313E79820}"/>
                  </a:ext>
                </a:extLst>
              </p:cNvPr>
              <p:cNvSpPr txBox="1">
                <a:spLocks noRot="1" noChangeAspect="1" noMove="1" noResize="1" noEditPoints="1" noAdjustHandles="1" noChangeArrowheads="1" noChangeShapeType="1" noTextEdit="1"/>
              </p:cNvSpPr>
              <p:nvPr/>
            </p:nvSpPr>
            <p:spPr>
              <a:xfrm>
                <a:off x="7471978" y="1235136"/>
                <a:ext cx="1736868" cy="369332"/>
              </a:xfrm>
              <a:prstGeom prst="rect">
                <a:avLst/>
              </a:prstGeom>
              <a:blipFill>
                <a:blip r:embed="rId3"/>
                <a:stretch>
                  <a:fillRect l="-3158" t="-13333" b="-2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D446A23-44E8-4844-938D-2FB447C79160}"/>
                  </a:ext>
                </a:extLst>
              </p:cNvPr>
              <p:cNvSpPr txBox="1"/>
              <p:nvPr/>
            </p:nvSpPr>
            <p:spPr>
              <a:xfrm>
                <a:off x="7505146" y="626360"/>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8" name="TextBox 27">
                <a:extLst>
                  <a:ext uri="{FF2B5EF4-FFF2-40B4-BE49-F238E27FC236}">
                    <a16:creationId xmlns:a16="http://schemas.microsoft.com/office/drawing/2014/main" id="{BD446A23-44E8-4844-938D-2FB447C79160}"/>
                  </a:ext>
                </a:extLst>
              </p:cNvPr>
              <p:cNvSpPr txBox="1">
                <a:spLocks noRot="1" noChangeAspect="1" noMove="1" noResize="1" noEditPoints="1" noAdjustHandles="1" noChangeArrowheads="1" noChangeShapeType="1" noTextEdit="1"/>
              </p:cNvSpPr>
              <p:nvPr/>
            </p:nvSpPr>
            <p:spPr>
              <a:xfrm>
                <a:off x="7505146" y="626360"/>
                <a:ext cx="1736868" cy="369332"/>
              </a:xfrm>
              <a:prstGeom prst="rect">
                <a:avLst/>
              </a:prstGeom>
              <a:blipFill>
                <a:blip r:embed="rId4"/>
                <a:stretch>
                  <a:fillRect l="-2807" t="-13333" b="-26667"/>
                </a:stretch>
              </a:blipFill>
              <a:ln>
                <a:noFill/>
              </a:ln>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B290E5BA-AE7F-40F6-B053-40C785B9AFE9}"/>
              </a:ext>
            </a:extLst>
          </p:cNvPr>
          <p:cNvCxnSpPr>
            <a:stCxn id="24" idx="0"/>
          </p:cNvCxnSpPr>
          <p:nvPr/>
        </p:nvCxnSpPr>
        <p:spPr>
          <a:xfrm flipH="1" flipV="1">
            <a:off x="8055076" y="1522660"/>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ACA50F-721E-4A80-80FF-5FEF77F3E545}"/>
              </a:ext>
            </a:extLst>
          </p:cNvPr>
          <p:cNvCxnSpPr/>
          <p:nvPr/>
        </p:nvCxnSpPr>
        <p:spPr>
          <a:xfrm flipH="1" flipV="1">
            <a:off x="8055075" y="925879"/>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E39ECBDE-038E-437F-A85F-9F339B5AB6F0}"/>
              </a:ext>
            </a:extLst>
          </p:cNvPr>
          <p:cNvSpPr/>
          <p:nvPr/>
        </p:nvSpPr>
        <p:spPr>
          <a:xfrm>
            <a:off x="4844517" y="4884978"/>
            <a:ext cx="1499191" cy="446563"/>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r>
              <a:rPr lang="en-US" dirty="0">
                <a:solidFill>
                  <a:schemeClr val="tx1"/>
                </a:solidFill>
              </a:rPr>
              <a:t> &lt; n</a:t>
            </a:r>
          </a:p>
        </p:txBody>
      </p:sp>
      <p:sp>
        <p:nvSpPr>
          <p:cNvPr id="32" name="TextBox 31">
            <a:extLst>
              <a:ext uri="{FF2B5EF4-FFF2-40B4-BE49-F238E27FC236}">
                <a16:creationId xmlns:a16="http://schemas.microsoft.com/office/drawing/2014/main" id="{F8B5AD37-B93D-46F1-B166-60ECA02C27E4}"/>
              </a:ext>
            </a:extLst>
          </p:cNvPr>
          <p:cNvSpPr txBox="1"/>
          <p:nvPr/>
        </p:nvSpPr>
        <p:spPr>
          <a:xfrm>
            <a:off x="4966791" y="5510944"/>
            <a:ext cx="1254642" cy="369332"/>
          </a:xfrm>
          <a:prstGeom prst="rect">
            <a:avLst/>
          </a:prstGeom>
          <a:noFill/>
          <a:ln>
            <a:solidFill>
              <a:schemeClr val="tx1"/>
            </a:solidFill>
          </a:ln>
        </p:spPr>
        <p:txBody>
          <a:bodyPr wrap="square" rtlCol="0">
            <a:spAutoFit/>
          </a:bodyPr>
          <a:lstStyle/>
          <a:p>
            <a:r>
              <a:rPr lang="en-US" dirty="0" err="1"/>
              <a:t>i</a:t>
            </a:r>
            <a:r>
              <a:rPr lang="en-US" dirty="0"/>
              <a:t> := </a:t>
            </a:r>
            <a:r>
              <a:rPr lang="en-US" dirty="0" err="1"/>
              <a:t>i</a:t>
            </a:r>
            <a:r>
              <a:rPr lang="en-US" dirty="0"/>
              <a:t> + 1</a:t>
            </a:r>
          </a:p>
        </p:txBody>
      </p:sp>
      <p:sp>
        <p:nvSpPr>
          <p:cNvPr id="33" name="TextBox 32">
            <a:extLst>
              <a:ext uri="{FF2B5EF4-FFF2-40B4-BE49-F238E27FC236}">
                <a16:creationId xmlns:a16="http://schemas.microsoft.com/office/drawing/2014/main" id="{CCF480E1-1A10-4CF8-B7D9-12087BED8069}"/>
              </a:ext>
            </a:extLst>
          </p:cNvPr>
          <p:cNvSpPr txBox="1"/>
          <p:nvPr/>
        </p:nvSpPr>
        <p:spPr>
          <a:xfrm>
            <a:off x="4905653" y="4192119"/>
            <a:ext cx="1376917" cy="369332"/>
          </a:xfrm>
          <a:prstGeom prst="rect">
            <a:avLst/>
          </a:prstGeom>
          <a:noFill/>
          <a:ln>
            <a:solidFill>
              <a:schemeClr val="tx1"/>
            </a:solidFill>
          </a:ln>
        </p:spPr>
        <p:txBody>
          <a:bodyPr wrap="square" rtlCol="0">
            <a:spAutoFit/>
          </a:bodyPr>
          <a:lstStyle/>
          <a:p>
            <a:r>
              <a:rPr lang="en-US" dirty="0"/>
              <a:t>factorial := 1</a:t>
            </a:r>
          </a:p>
        </p:txBody>
      </p:sp>
      <p:sp>
        <p:nvSpPr>
          <p:cNvPr id="34" name="TextBox 33">
            <a:extLst>
              <a:ext uri="{FF2B5EF4-FFF2-40B4-BE49-F238E27FC236}">
                <a16:creationId xmlns:a16="http://schemas.microsoft.com/office/drawing/2014/main" id="{0A5C5DB4-0D4C-463A-8EA1-232602E09552}"/>
              </a:ext>
            </a:extLst>
          </p:cNvPr>
          <p:cNvSpPr txBox="1"/>
          <p:nvPr/>
        </p:nvSpPr>
        <p:spPr>
          <a:xfrm>
            <a:off x="4966791" y="3595888"/>
            <a:ext cx="1254642" cy="369332"/>
          </a:xfrm>
          <a:prstGeom prst="rect">
            <a:avLst/>
          </a:prstGeom>
          <a:noFill/>
          <a:ln>
            <a:solidFill>
              <a:schemeClr val="tx1"/>
            </a:solidFill>
          </a:ln>
        </p:spPr>
        <p:txBody>
          <a:bodyPr wrap="square" rtlCol="0">
            <a:spAutoFit/>
          </a:bodyPr>
          <a:lstStyle/>
          <a:p>
            <a:pPr algn="ctr"/>
            <a:r>
              <a:rPr lang="en-US" dirty="0"/>
              <a:t> </a:t>
            </a:r>
            <a:r>
              <a:rPr lang="en-US" dirty="0" err="1"/>
              <a:t>i</a:t>
            </a:r>
            <a:r>
              <a:rPr lang="en-US" dirty="0"/>
              <a:t> := 1</a:t>
            </a:r>
          </a:p>
        </p:txBody>
      </p:sp>
      <p:cxnSp>
        <p:nvCxnSpPr>
          <p:cNvPr id="35" name="Straight Arrow Connector 34">
            <a:extLst>
              <a:ext uri="{FF2B5EF4-FFF2-40B4-BE49-F238E27FC236}">
                <a16:creationId xmlns:a16="http://schemas.microsoft.com/office/drawing/2014/main" id="{C3FA4D95-F840-43DE-82BE-E91625E68CF0}"/>
              </a:ext>
            </a:extLst>
          </p:cNvPr>
          <p:cNvCxnSpPr>
            <a:cxnSpLocks/>
          </p:cNvCxnSpPr>
          <p:nvPr/>
        </p:nvCxnSpPr>
        <p:spPr>
          <a:xfrm>
            <a:off x="5594112" y="3360849"/>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0BAD21B-8FEB-446B-91C0-ADD1803286E0}"/>
              </a:ext>
            </a:extLst>
          </p:cNvPr>
          <p:cNvCxnSpPr/>
          <p:nvPr/>
        </p:nvCxnSpPr>
        <p:spPr>
          <a:xfrm>
            <a:off x="5594111" y="3965220"/>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BF12A5-359D-4DEF-8007-DC56DE83BFE3}"/>
              </a:ext>
            </a:extLst>
          </p:cNvPr>
          <p:cNvCxnSpPr/>
          <p:nvPr/>
        </p:nvCxnSpPr>
        <p:spPr>
          <a:xfrm>
            <a:off x="5594111" y="4620443"/>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CD5B058-67C4-4890-ACF2-AAF6F5D984C0}"/>
              </a:ext>
            </a:extLst>
          </p:cNvPr>
          <p:cNvCxnSpPr>
            <a:cxnSpLocks/>
          </p:cNvCxnSpPr>
          <p:nvPr/>
        </p:nvCxnSpPr>
        <p:spPr>
          <a:xfrm>
            <a:off x="5601932" y="5338382"/>
            <a:ext cx="0" cy="2004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C1C782-3168-4D97-B0B7-883D5607D648}"/>
              </a:ext>
            </a:extLst>
          </p:cNvPr>
          <p:cNvCxnSpPr/>
          <p:nvPr/>
        </p:nvCxnSpPr>
        <p:spPr>
          <a:xfrm>
            <a:off x="5597909" y="5880276"/>
            <a:ext cx="0" cy="2645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DED379-645E-436A-99EC-E3BFAAACBA03}"/>
              </a:ext>
            </a:extLst>
          </p:cNvPr>
          <p:cNvCxnSpPr/>
          <p:nvPr/>
        </p:nvCxnSpPr>
        <p:spPr>
          <a:xfrm>
            <a:off x="4362174" y="4772374"/>
            <a:ext cx="1231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42C3A3F-6C11-466D-A65A-D4C0B17C3F4F}"/>
              </a:ext>
            </a:extLst>
          </p:cNvPr>
          <p:cNvCxnSpPr>
            <a:cxnSpLocks/>
          </p:cNvCxnSpPr>
          <p:nvPr/>
        </p:nvCxnSpPr>
        <p:spPr>
          <a:xfrm>
            <a:off x="4382184" y="4766396"/>
            <a:ext cx="8800" cy="19026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D694C68-5B13-47CC-8DD4-7E151A648C8C}"/>
              </a:ext>
            </a:extLst>
          </p:cNvPr>
          <p:cNvCxnSpPr/>
          <p:nvPr/>
        </p:nvCxnSpPr>
        <p:spPr>
          <a:xfrm>
            <a:off x="4369995" y="6655368"/>
            <a:ext cx="12319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097D052-8ECB-43A5-8A13-6B71C1B6F16F}"/>
              </a:ext>
            </a:extLst>
          </p:cNvPr>
          <p:cNvCxnSpPr>
            <a:cxnSpLocks/>
          </p:cNvCxnSpPr>
          <p:nvPr/>
        </p:nvCxnSpPr>
        <p:spPr>
          <a:xfrm flipV="1">
            <a:off x="3932545" y="4777799"/>
            <a:ext cx="1654725" cy="135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0E99095-DDEA-40C4-A60D-029B7F3AFA60}"/>
              </a:ext>
            </a:extLst>
          </p:cNvPr>
          <p:cNvCxnSpPr>
            <a:cxnSpLocks/>
          </p:cNvCxnSpPr>
          <p:nvPr/>
        </p:nvCxnSpPr>
        <p:spPr>
          <a:xfrm flipV="1">
            <a:off x="3947207" y="3533877"/>
            <a:ext cx="1654725" cy="135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BBB60B1-4045-4B6A-9E3E-4B8B250BC9C3}"/>
                  </a:ext>
                </a:extLst>
              </p:cNvPr>
              <p:cNvSpPr txBox="1"/>
              <p:nvPr/>
            </p:nvSpPr>
            <p:spPr>
              <a:xfrm>
                <a:off x="1544406" y="4544837"/>
                <a:ext cx="2462981" cy="369332"/>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45" name="TextBox 44">
                <a:extLst>
                  <a:ext uri="{FF2B5EF4-FFF2-40B4-BE49-F238E27FC236}">
                    <a16:creationId xmlns:a16="http://schemas.microsoft.com/office/drawing/2014/main" id="{EBBB60B1-4045-4B6A-9E3E-4B8B250BC9C3}"/>
                  </a:ext>
                </a:extLst>
              </p:cNvPr>
              <p:cNvSpPr txBox="1">
                <a:spLocks noRot="1" noChangeAspect="1" noMove="1" noResize="1" noEditPoints="1" noAdjustHandles="1" noChangeArrowheads="1" noChangeShapeType="1" noTextEdit="1"/>
              </p:cNvSpPr>
              <p:nvPr/>
            </p:nvSpPr>
            <p:spPr>
              <a:xfrm>
                <a:off x="1544406" y="4544837"/>
                <a:ext cx="2462981" cy="369332"/>
              </a:xfrm>
              <a:prstGeom prst="rect">
                <a:avLst/>
              </a:prstGeom>
              <a:blipFill>
                <a:blip r:embed="rId5"/>
                <a:stretch>
                  <a:fillRect l="-1980" t="-13333" b="-25000"/>
                </a:stretch>
              </a:blipFill>
              <a:ln>
                <a:noFill/>
              </a:ln>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9150DE5B-D57B-4BC2-95C2-0C30C5E4A438}"/>
              </a:ext>
            </a:extLst>
          </p:cNvPr>
          <p:cNvCxnSpPr>
            <a:cxnSpLocks/>
          </p:cNvCxnSpPr>
          <p:nvPr/>
        </p:nvCxnSpPr>
        <p:spPr>
          <a:xfrm flipV="1">
            <a:off x="3937375" y="4112549"/>
            <a:ext cx="1654725" cy="135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785699C-FBF2-496C-BF35-F57366508E84}"/>
                  </a:ext>
                </a:extLst>
              </p:cNvPr>
              <p:cNvSpPr txBox="1"/>
              <p:nvPr/>
            </p:nvSpPr>
            <p:spPr>
              <a:xfrm>
                <a:off x="2573587" y="3970940"/>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48" name="TextBox 47">
                <a:extLst>
                  <a:ext uri="{FF2B5EF4-FFF2-40B4-BE49-F238E27FC236}">
                    <a16:creationId xmlns:a16="http://schemas.microsoft.com/office/drawing/2014/main" id="{6785699C-FBF2-496C-BF35-F57366508E84}"/>
                  </a:ext>
                </a:extLst>
              </p:cNvPr>
              <p:cNvSpPr txBox="1">
                <a:spLocks noRot="1" noChangeAspect="1" noMove="1" noResize="1" noEditPoints="1" noAdjustHandles="1" noChangeArrowheads="1" noChangeShapeType="1" noTextEdit="1"/>
              </p:cNvSpPr>
              <p:nvPr/>
            </p:nvSpPr>
            <p:spPr>
              <a:xfrm>
                <a:off x="2573587" y="3970940"/>
                <a:ext cx="1736868" cy="369332"/>
              </a:xfrm>
              <a:prstGeom prst="rect">
                <a:avLst/>
              </a:prstGeom>
              <a:blipFill>
                <a:blip r:embed="rId6"/>
                <a:stretch>
                  <a:fillRect l="-2807" t="-11475" b="-2459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34DC18B-3C22-46E7-945B-AA1C7476CE49}"/>
                  </a:ext>
                </a:extLst>
              </p:cNvPr>
              <p:cNvSpPr txBox="1"/>
              <p:nvPr/>
            </p:nvSpPr>
            <p:spPr>
              <a:xfrm>
                <a:off x="2419103" y="3362772"/>
                <a:ext cx="1736868" cy="369332"/>
              </a:xfrm>
              <a:prstGeom prst="rect">
                <a:avLst/>
              </a:prstGeom>
              <a:noFill/>
              <a:ln>
                <a:noFill/>
              </a:ln>
            </p:spPr>
            <p:txBody>
              <a:bodyPr wrap="square" rtlCol="0">
                <a:spAutoFit/>
              </a:bodyPr>
              <a:lstStyle/>
              <a:p>
                <a:r>
                  <a:rPr lang="en-US" dirty="0"/>
                  <a:t>1</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49" name="TextBox 48">
                <a:extLst>
                  <a:ext uri="{FF2B5EF4-FFF2-40B4-BE49-F238E27FC236}">
                    <a16:creationId xmlns:a16="http://schemas.microsoft.com/office/drawing/2014/main" id="{034DC18B-3C22-46E7-945B-AA1C7476CE49}"/>
                  </a:ext>
                </a:extLst>
              </p:cNvPr>
              <p:cNvSpPr txBox="1">
                <a:spLocks noRot="1" noChangeAspect="1" noMove="1" noResize="1" noEditPoints="1" noAdjustHandles="1" noChangeArrowheads="1" noChangeShapeType="1" noTextEdit="1"/>
              </p:cNvSpPr>
              <p:nvPr/>
            </p:nvSpPr>
            <p:spPr>
              <a:xfrm>
                <a:off x="2419103" y="3362772"/>
                <a:ext cx="1736868" cy="369332"/>
              </a:xfrm>
              <a:prstGeom prst="rect">
                <a:avLst/>
              </a:prstGeom>
              <a:blipFill>
                <a:blip r:embed="rId7"/>
                <a:stretch>
                  <a:fillRect l="-3158" t="-13333" b="-26667"/>
                </a:stretch>
              </a:blipFill>
              <a:ln>
                <a:noFill/>
              </a:ln>
            </p:spPr>
            <p:txBody>
              <a:bodyPr/>
              <a:lstStyle/>
              <a:p>
                <a:r>
                  <a:rPr lang="en-US">
                    <a:noFill/>
                  </a:rPr>
                  <a:t> </a:t>
                </a:r>
              </a:p>
            </p:txBody>
          </p:sp>
        </mc:Fallback>
      </mc:AlternateContent>
      <p:sp>
        <p:nvSpPr>
          <p:cNvPr id="50" name="TextBox 49">
            <a:extLst>
              <a:ext uri="{FF2B5EF4-FFF2-40B4-BE49-F238E27FC236}">
                <a16:creationId xmlns:a16="http://schemas.microsoft.com/office/drawing/2014/main" id="{1900A452-3749-41BC-B68C-E3DDE6F6EE4C}"/>
              </a:ext>
            </a:extLst>
          </p:cNvPr>
          <p:cNvSpPr txBox="1"/>
          <p:nvPr/>
        </p:nvSpPr>
        <p:spPr>
          <a:xfrm>
            <a:off x="4450600" y="6116950"/>
            <a:ext cx="2340950" cy="369332"/>
          </a:xfrm>
          <a:prstGeom prst="rect">
            <a:avLst/>
          </a:prstGeom>
          <a:noFill/>
          <a:ln>
            <a:solidFill>
              <a:schemeClr val="tx1"/>
            </a:solidFill>
          </a:ln>
        </p:spPr>
        <p:txBody>
          <a:bodyPr wrap="square" rtlCol="0">
            <a:spAutoFit/>
          </a:bodyPr>
          <a:lstStyle/>
          <a:p>
            <a:r>
              <a:rPr lang="en-US" dirty="0"/>
              <a:t>factorial := factorial * </a:t>
            </a:r>
            <a:r>
              <a:rPr lang="en-US" dirty="0" err="1"/>
              <a:t>i</a:t>
            </a:r>
            <a:endParaRPr lang="en-US" dirty="0"/>
          </a:p>
        </p:txBody>
      </p:sp>
      <p:cxnSp>
        <p:nvCxnSpPr>
          <p:cNvPr id="51" name="Straight Arrow Connector 50">
            <a:extLst>
              <a:ext uri="{FF2B5EF4-FFF2-40B4-BE49-F238E27FC236}">
                <a16:creationId xmlns:a16="http://schemas.microsoft.com/office/drawing/2014/main" id="{02232BAD-65EC-4720-8AA5-6FE538A8FABD}"/>
              </a:ext>
            </a:extLst>
          </p:cNvPr>
          <p:cNvCxnSpPr>
            <a:cxnSpLocks/>
          </p:cNvCxnSpPr>
          <p:nvPr/>
        </p:nvCxnSpPr>
        <p:spPr>
          <a:xfrm>
            <a:off x="5587270" y="6486282"/>
            <a:ext cx="0" cy="2004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331861-29BA-461D-B955-DD2D516942B8}"/>
              </a:ext>
            </a:extLst>
          </p:cNvPr>
          <p:cNvCxnSpPr>
            <a:cxnSpLocks/>
          </p:cNvCxnSpPr>
          <p:nvPr/>
        </p:nvCxnSpPr>
        <p:spPr>
          <a:xfrm flipV="1">
            <a:off x="5601932" y="6581065"/>
            <a:ext cx="1654725" cy="135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81234BE-FC68-4E66-8DD1-8AB807A468D9}"/>
                  </a:ext>
                </a:extLst>
              </p:cNvPr>
              <p:cNvSpPr txBox="1"/>
              <p:nvPr/>
            </p:nvSpPr>
            <p:spPr>
              <a:xfrm>
                <a:off x="7249613" y="6336430"/>
                <a:ext cx="2462981" cy="369332"/>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53" name="TextBox 52">
                <a:extLst>
                  <a:ext uri="{FF2B5EF4-FFF2-40B4-BE49-F238E27FC236}">
                    <a16:creationId xmlns:a16="http://schemas.microsoft.com/office/drawing/2014/main" id="{881234BE-FC68-4E66-8DD1-8AB807A468D9}"/>
                  </a:ext>
                </a:extLst>
              </p:cNvPr>
              <p:cNvSpPr txBox="1">
                <a:spLocks noRot="1" noChangeAspect="1" noMove="1" noResize="1" noEditPoints="1" noAdjustHandles="1" noChangeArrowheads="1" noChangeShapeType="1" noTextEdit="1"/>
              </p:cNvSpPr>
              <p:nvPr/>
            </p:nvSpPr>
            <p:spPr>
              <a:xfrm>
                <a:off x="7249613" y="6336430"/>
                <a:ext cx="2462981" cy="369332"/>
              </a:xfrm>
              <a:prstGeom prst="rect">
                <a:avLst/>
              </a:prstGeom>
              <a:blipFill>
                <a:blip r:embed="rId8"/>
                <a:stretch>
                  <a:fillRect l="-1980" t="-11475" b="-22951"/>
                </a:stretch>
              </a:blipFill>
              <a:ln>
                <a:noFill/>
              </a:ln>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87471EAE-FF27-45EB-9D53-1D7119B7A5BD}"/>
              </a:ext>
            </a:extLst>
          </p:cNvPr>
          <p:cNvCxnSpPr>
            <a:cxnSpLocks/>
          </p:cNvCxnSpPr>
          <p:nvPr/>
        </p:nvCxnSpPr>
        <p:spPr>
          <a:xfrm flipV="1">
            <a:off x="5611653" y="5968278"/>
            <a:ext cx="1654725" cy="135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877A33E-2231-42A9-8212-ED980BD3D93D}"/>
                  </a:ext>
                </a:extLst>
              </p:cNvPr>
              <p:cNvSpPr txBox="1"/>
              <p:nvPr/>
            </p:nvSpPr>
            <p:spPr>
              <a:xfrm>
                <a:off x="7256657" y="5747618"/>
                <a:ext cx="2818866" cy="369332"/>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55" name="TextBox 54">
                <a:extLst>
                  <a:ext uri="{FF2B5EF4-FFF2-40B4-BE49-F238E27FC236}">
                    <a16:creationId xmlns:a16="http://schemas.microsoft.com/office/drawing/2014/main" id="{2877A33E-2231-42A9-8212-ED980BD3D93D}"/>
                  </a:ext>
                </a:extLst>
              </p:cNvPr>
              <p:cNvSpPr txBox="1">
                <a:spLocks noRot="1" noChangeAspect="1" noMove="1" noResize="1" noEditPoints="1" noAdjustHandles="1" noChangeArrowheads="1" noChangeShapeType="1" noTextEdit="1"/>
              </p:cNvSpPr>
              <p:nvPr/>
            </p:nvSpPr>
            <p:spPr>
              <a:xfrm>
                <a:off x="7256657" y="5747618"/>
                <a:ext cx="2818866" cy="369332"/>
              </a:xfrm>
              <a:prstGeom prst="rect">
                <a:avLst/>
              </a:prstGeom>
              <a:blipFill>
                <a:blip r:embed="rId9"/>
                <a:stretch>
                  <a:fillRect l="-1728" t="-13333" b="-25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925FC21-DE4C-482D-BFC2-1B71912DF250}"/>
                  </a:ext>
                </a:extLst>
              </p:cNvPr>
              <p:cNvSpPr txBox="1"/>
              <p:nvPr/>
            </p:nvSpPr>
            <p:spPr>
              <a:xfrm>
                <a:off x="6880986" y="5081803"/>
                <a:ext cx="3393237" cy="646331"/>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p>
              <a:p>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56" name="TextBox 55">
                <a:extLst>
                  <a:ext uri="{FF2B5EF4-FFF2-40B4-BE49-F238E27FC236}">
                    <a16:creationId xmlns:a16="http://schemas.microsoft.com/office/drawing/2014/main" id="{7925FC21-DE4C-482D-BFC2-1B71912DF250}"/>
                  </a:ext>
                </a:extLst>
              </p:cNvPr>
              <p:cNvSpPr txBox="1">
                <a:spLocks noRot="1" noChangeAspect="1" noMove="1" noResize="1" noEditPoints="1" noAdjustHandles="1" noChangeArrowheads="1" noChangeShapeType="1" noTextEdit="1"/>
              </p:cNvSpPr>
              <p:nvPr/>
            </p:nvSpPr>
            <p:spPr>
              <a:xfrm>
                <a:off x="6880986" y="5081803"/>
                <a:ext cx="3393237" cy="646331"/>
              </a:xfrm>
              <a:prstGeom prst="rect">
                <a:avLst/>
              </a:prstGeom>
              <a:blipFill>
                <a:blip r:embed="rId10"/>
                <a:stretch>
                  <a:fillRect l="-1619" t="-6604" b="-13208"/>
                </a:stretch>
              </a:blipFill>
              <a:ln>
                <a:noFill/>
              </a:ln>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88E71262-71E5-4668-B2EE-3367018852A2}"/>
              </a:ext>
            </a:extLst>
          </p:cNvPr>
          <p:cNvCxnSpPr>
            <a:cxnSpLocks/>
            <a:endCxn id="56" idx="1"/>
          </p:cNvCxnSpPr>
          <p:nvPr/>
        </p:nvCxnSpPr>
        <p:spPr>
          <a:xfrm>
            <a:off x="5594112" y="5402793"/>
            <a:ext cx="1286874" cy="21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83B513C-7297-46F9-8C75-AA94FB987199}"/>
              </a:ext>
            </a:extLst>
          </p:cNvPr>
          <p:cNvCxnSpPr/>
          <p:nvPr/>
        </p:nvCxnSpPr>
        <p:spPr>
          <a:xfrm flipH="1" flipV="1">
            <a:off x="8599694" y="6012543"/>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A61B06-C8EE-44A5-B54F-07ED2EDC37DC}"/>
              </a:ext>
            </a:extLst>
          </p:cNvPr>
          <p:cNvCxnSpPr/>
          <p:nvPr/>
        </p:nvCxnSpPr>
        <p:spPr>
          <a:xfrm flipH="1" flipV="1">
            <a:off x="8587435" y="5384149"/>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0C0DB9B-81F1-49E4-B34A-EB91EFF9A9A9}"/>
                  </a:ext>
                </a:extLst>
              </p:cNvPr>
              <p:cNvSpPr txBox="1"/>
              <p:nvPr/>
            </p:nvSpPr>
            <p:spPr>
              <a:xfrm>
                <a:off x="6680259" y="4229755"/>
                <a:ext cx="3814352" cy="646331"/>
              </a:xfrm>
              <a:prstGeom prst="rect">
                <a:avLst/>
              </a:prstGeom>
              <a:noFill/>
              <a:ln>
                <a:noFill/>
              </a:ln>
            </p:spPr>
            <p:txBody>
              <a:bodyPr wrap="square" rtlCol="0">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p>
              <a:p>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1)</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      </a:t>
                </a:r>
                <a:r>
                  <a:rPr 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dirty="0">
                    <a:latin typeface="Cambria Math" panose="02040503050406030204" pitchFamily="18" charset="0"/>
                    <a:ea typeface="Cambria Math" panose="020405030504060302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60" name="TextBox 59">
                <a:extLst>
                  <a:ext uri="{FF2B5EF4-FFF2-40B4-BE49-F238E27FC236}">
                    <a16:creationId xmlns:a16="http://schemas.microsoft.com/office/drawing/2014/main" id="{30C0DB9B-81F1-49E4-B34A-EB91EFF9A9A9}"/>
                  </a:ext>
                </a:extLst>
              </p:cNvPr>
              <p:cNvSpPr txBox="1">
                <a:spLocks noRot="1" noChangeAspect="1" noMove="1" noResize="1" noEditPoints="1" noAdjustHandles="1" noChangeArrowheads="1" noChangeShapeType="1" noTextEdit="1"/>
              </p:cNvSpPr>
              <p:nvPr/>
            </p:nvSpPr>
            <p:spPr>
              <a:xfrm>
                <a:off x="6680259" y="4229755"/>
                <a:ext cx="3814352" cy="646331"/>
              </a:xfrm>
              <a:prstGeom prst="rect">
                <a:avLst/>
              </a:prstGeom>
              <a:blipFill>
                <a:blip r:embed="rId11"/>
                <a:stretch>
                  <a:fillRect l="-1438" t="-6604" b="-13208"/>
                </a:stretch>
              </a:blipFill>
              <a:ln>
                <a:noFill/>
              </a:ln>
            </p:spPr>
            <p:txBody>
              <a:bodyPr/>
              <a:lstStyle/>
              <a:p>
                <a:r>
                  <a:rPr lang="en-US">
                    <a:noFill/>
                  </a:rPr>
                  <a:t> </a:t>
                </a:r>
              </a:p>
            </p:txBody>
          </p:sp>
        </mc:Fallback>
      </mc:AlternateContent>
      <p:cxnSp>
        <p:nvCxnSpPr>
          <p:cNvPr id="61" name="Straight Connector 60">
            <a:extLst>
              <a:ext uri="{FF2B5EF4-FFF2-40B4-BE49-F238E27FC236}">
                <a16:creationId xmlns:a16="http://schemas.microsoft.com/office/drawing/2014/main" id="{14DDFC64-9BC7-4D00-8A4E-CEBBAD45C121}"/>
              </a:ext>
            </a:extLst>
          </p:cNvPr>
          <p:cNvCxnSpPr>
            <a:cxnSpLocks/>
            <a:endCxn id="60" idx="1"/>
          </p:cNvCxnSpPr>
          <p:nvPr/>
        </p:nvCxnSpPr>
        <p:spPr>
          <a:xfrm flipV="1">
            <a:off x="5639133" y="4552921"/>
            <a:ext cx="1041126" cy="265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05E5BD-A220-4737-BFB6-FE02AEC2C088}"/>
              </a:ext>
            </a:extLst>
          </p:cNvPr>
          <p:cNvCxnSpPr/>
          <p:nvPr/>
        </p:nvCxnSpPr>
        <p:spPr>
          <a:xfrm flipH="1" flipV="1">
            <a:off x="8587435" y="4808710"/>
            <a:ext cx="1" cy="392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6EE7BDF-28F8-422D-8D27-C17C65F2D652}"/>
              </a:ext>
            </a:extLst>
          </p:cNvPr>
          <p:cNvCxnSpPr/>
          <p:nvPr/>
        </p:nvCxnSpPr>
        <p:spPr>
          <a:xfrm>
            <a:off x="8118902" y="4699923"/>
            <a:ext cx="24252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3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700" y="609600"/>
            <a:ext cx="4057953" cy="5759847"/>
          </a:xfrm>
          <a:prstGeom prst="rect">
            <a:avLst/>
          </a:prstGeom>
        </p:spPr>
        <p:txBody>
          <a:bodyPr wrap="square">
            <a:spAutoFit/>
          </a:bodyPr>
          <a:lstStyle/>
          <a:p>
            <a:pPr marR="0" lvl="0">
              <a:lnSpc>
                <a:spcPct val="107000"/>
              </a:lnSpc>
              <a:spcBef>
                <a:spcPts val="0"/>
              </a:spcBef>
              <a:spcAft>
                <a:spcPts val="8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3.     And finally, orders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r>
              <a:rPr lang="en-US" sz="2200" dirty="0">
                <a:latin typeface="Times New Roman" panose="02020603050405020304" pitchFamily="18" charset="0"/>
                <a:ea typeface="Calibri" panose="020F0502020204030204" pitchFamily="34" charset="0"/>
                <a:cs typeface="Times New Roman" panose="02020603050405020304" pitchFamily="18" charset="0"/>
              </a:rPr>
              <a:t>Determine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order of growth of the algorithm’s running time </a:t>
            </a:r>
            <a:r>
              <a:rPr lang="en-US" sz="2200" dirty="0">
                <a:latin typeface="Times New Roman" panose="02020603050405020304" pitchFamily="18" charset="0"/>
                <a:ea typeface="Calibri" panose="020F0502020204030204" pitchFamily="34" charset="0"/>
                <a:cs typeface="Times New Roman" panose="02020603050405020304" pitchFamily="18" charset="0"/>
              </a:rPr>
              <a:t>(extra memory units consumed)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as its input size goes toward infinity</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pPr marL="461963" indent="-461963">
              <a:lnSpc>
                <a:spcPct val="107000"/>
              </a:lnSpc>
              <a:spcAft>
                <a:spcPts val="800"/>
              </a:spcAft>
              <a:buAutoNum type="arabicPeriod" startAt="4"/>
            </a:pPr>
            <a:r>
              <a:rPr lang="en-US" sz="2200" dirty="0">
                <a:latin typeface="Times New Roman" panose="02020603050405020304" pitchFamily="18" charset="0"/>
                <a:cs typeface="Times New Roman" panose="02020603050405020304" pitchFamily="18" charset="0"/>
              </a:rPr>
              <a:t>How bad is exponential complexity</a:t>
            </a:r>
          </a:p>
          <a:p>
            <a:pPr marL="919163" lvl="1" indent="-461963">
              <a:lnSpc>
                <a:spcPct val="107000"/>
              </a:lnSpc>
              <a:spcAft>
                <a:spcPts val="8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Fibonacci example – the recursive fib cannot even compute fib(50)</a:t>
            </a:r>
          </a:p>
          <a:p>
            <a:pPr marL="461963" indent="-461963">
              <a:lnSpc>
                <a:spcPct val="107000"/>
              </a:lnSpc>
              <a:spcAft>
                <a:spcPts val="800"/>
              </a:spcAft>
              <a:buAutoNum type="arabicPeriod" startAt="4"/>
            </a:pPr>
            <a:endParaRPr lang="en-US" sz="2200" dirty="0">
              <a:latin typeface="Times New Roman" panose="02020603050405020304" pitchFamily="18" charset="0"/>
              <a:cs typeface="Times New Roman" panose="02020603050405020304" pitchFamily="18" charset="0"/>
            </a:endParaRPr>
          </a:p>
          <a:p>
            <a:pPr marL="800100" marR="0" indent="-342900">
              <a:lnSpc>
                <a:spcPct val="107000"/>
              </a:lnSpc>
              <a:spcBef>
                <a:spcPts val="0"/>
              </a:spcBef>
              <a:spcAft>
                <a:spcPts val="800"/>
              </a:spcAft>
              <a:buFont typeface="Arial" panose="020B0604020202020204" pitchFamily="34" charset="0"/>
              <a:buChar char="•"/>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AC26950-78D0-4782-948D-00180D2F48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3770" y="547095"/>
            <a:ext cx="6389979" cy="5701305"/>
          </a:xfrm>
          <a:prstGeom prst="rect">
            <a:avLst/>
          </a:prstGeom>
          <a:noFill/>
          <a:ln>
            <a:noFill/>
          </a:ln>
        </p:spPr>
      </p:pic>
      <p:cxnSp>
        <p:nvCxnSpPr>
          <p:cNvPr id="7" name="Straight Connector 6">
            <a:extLst>
              <a:ext uri="{FF2B5EF4-FFF2-40B4-BE49-F238E27FC236}">
                <a16:creationId xmlns:a16="http://schemas.microsoft.com/office/drawing/2014/main" id="{85FA6A6B-4FA7-45BC-AA41-0762E483B378}"/>
              </a:ext>
            </a:extLst>
          </p:cNvPr>
          <p:cNvCxnSpPr/>
          <p:nvPr/>
        </p:nvCxnSpPr>
        <p:spPr>
          <a:xfrm>
            <a:off x="5010150" y="5695950"/>
            <a:ext cx="5362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DD7561-4542-41FC-BBD5-FE9C28184595}"/>
              </a:ext>
            </a:extLst>
          </p:cNvPr>
          <p:cNvSpPr txBox="1"/>
          <p:nvPr/>
        </p:nvSpPr>
        <p:spPr>
          <a:xfrm>
            <a:off x="10203449" y="5397624"/>
            <a:ext cx="338552" cy="369332"/>
          </a:xfrm>
          <a:prstGeom prst="rect">
            <a:avLst/>
          </a:prstGeom>
          <a:noFill/>
        </p:spPr>
        <p:txBody>
          <a:bodyPr wrap="square" rtlCol="0">
            <a:spAutoFit/>
          </a:bodyPr>
          <a:lstStyle/>
          <a:p>
            <a:r>
              <a:rPr lang="en-US" dirty="0"/>
              <a:t>c</a:t>
            </a:r>
          </a:p>
        </p:txBody>
      </p:sp>
      <p:sp>
        <p:nvSpPr>
          <p:cNvPr id="9" name="Thought Bubble: Cloud 8">
            <a:extLst>
              <a:ext uri="{FF2B5EF4-FFF2-40B4-BE49-F238E27FC236}">
                <a16:creationId xmlns:a16="http://schemas.microsoft.com/office/drawing/2014/main" id="{F9790BFC-4274-4A94-96A9-803AE3ACA7FF}"/>
              </a:ext>
            </a:extLst>
          </p:cNvPr>
          <p:cNvSpPr/>
          <p:nvPr/>
        </p:nvSpPr>
        <p:spPr>
          <a:xfrm>
            <a:off x="1209312" y="55874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smiley face images">
            <a:extLst>
              <a:ext uri="{FF2B5EF4-FFF2-40B4-BE49-F238E27FC236}">
                <a16:creationId xmlns:a16="http://schemas.microsoft.com/office/drawing/2014/main" id="{E23F2AA2-6C94-4EC9-A48A-5E9A0AE6E4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1613">
            <a:off x="1209311" y="5525182"/>
            <a:ext cx="665827" cy="483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8F9598-410D-4132-BEFA-32031177854E}"/>
              </a:ext>
            </a:extLst>
          </p:cNvPr>
          <p:cNvSpPr txBox="1"/>
          <p:nvPr/>
        </p:nvSpPr>
        <p:spPr>
          <a:xfrm>
            <a:off x="9518469" y="766354"/>
            <a:ext cx="2090057" cy="369332"/>
          </a:xfrm>
          <a:prstGeom prst="rect">
            <a:avLst/>
          </a:prstGeom>
          <a:noFill/>
        </p:spPr>
        <p:txBody>
          <a:bodyPr wrap="square" rtlCol="0">
            <a:spAutoFit/>
          </a:bodyPr>
          <a:lstStyle/>
          <a:p>
            <a:r>
              <a:rPr lang="en-US" dirty="0"/>
              <a:t>Big O Complexity</a:t>
            </a:r>
          </a:p>
        </p:txBody>
      </p:sp>
    </p:spTree>
    <p:extLst>
      <p:ext uri="{BB962C8B-B14F-4D97-AF65-F5344CB8AC3E}">
        <p14:creationId xmlns:p14="http://schemas.microsoft.com/office/powerpoint/2010/main" val="25710943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FACDA-03A3-41A1-8024-06FA1156448E}"/>
              </a:ext>
            </a:extLst>
          </p:cNvPr>
          <p:cNvSpPr txBox="1">
            <a:spLocks noChangeArrowheads="1"/>
          </p:cNvSpPr>
          <p:nvPr/>
        </p:nvSpPr>
        <p:spPr>
          <a:xfrm>
            <a:off x="1290193" y="371447"/>
            <a:ext cx="7601061" cy="5776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C35DCB74-9C0A-4120-A863-09B1A1566436}"/>
                  </a:ext>
                </a:extLst>
              </p:cNvPr>
              <p:cNvSpPr txBox="1">
                <a:spLocks noChangeArrowheads="1"/>
              </p:cNvSpPr>
              <p:nvPr/>
            </p:nvSpPr>
            <p:spPr>
              <a:xfrm>
                <a:off x="1663918" y="1018671"/>
                <a:ext cx="9056333" cy="55737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200" dirty="0">
                    <a:latin typeface="Times New Roman" panose="02020603050405020304" pitchFamily="18" charset="0"/>
                    <a:cs typeface="Times New Roman" panose="02020603050405020304" pitchFamily="18" charset="0"/>
                  </a:rPr>
                  <a:t>Loop Invariants</a:t>
                </a:r>
              </a:p>
              <a:p>
                <a:pPr marL="461963" indent="-461963"/>
                <a:r>
                  <a:rPr lang="en-US" altLang="en-US" sz="2200" dirty="0">
                    <a:latin typeface="Times New Roman" panose="02020603050405020304" pitchFamily="18" charset="0"/>
                    <a:cs typeface="Times New Roman" panose="02020603050405020304" pitchFamily="18" charset="0"/>
                  </a:rPr>
                  <a:t>Consider the program segment. </a:t>
                </a:r>
                <a:r>
                  <a:rPr lang="en-US" altLang="en-US" sz="2200" dirty="0">
                    <a:solidFill>
                      <a:srgbClr val="0000FF"/>
                    </a:solidFill>
                    <a:latin typeface="Times New Roman" panose="02020603050405020304" pitchFamily="18" charset="0"/>
                    <a:cs typeface="Times New Roman" panose="02020603050405020304" pitchFamily="18" charset="0"/>
                  </a:rPr>
                  <a:t>Verify </a:t>
                </a:r>
                <a:r>
                  <a:rPr lang="en-US" altLang="en-US" sz="2200" dirty="0">
                    <a:latin typeface="Times New Roman" panose="02020603050405020304" pitchFamily="18" charset="0"/>
                    <a:cs typeface="Times New Roman" panose="02020603050405020304" pitchFamily="18" charset="0"/>
                  </a:rPr>
                  <a:t>that the program segment </a:t>
                </a:r>
                <a:r>
                  <a:rPr lang="en-US" altLang="en-US" sz="2200" dirty="0">
                    <a:solidFill>
                      <a:srgbClr val="0000FF"/>
                    </a:solidFill>
                    <a:latin typeface="Times New Roman" panose="02020603050405020304" pitchFamily="18" charset="0"/>
                    <a:cs typeface="Times New Roman" panose="02020603050405020304" pitchFamily="18" charset="0"/>
                  </a:rPr>
                  <a:t>terminates with </a:t>
                </a:r>
                <a:r>
                  <a:rPr lang="en-US" altLang="en-US" sz="2200" i="1" dirty="0">
                    <a:solidFill>
                      <a:srgbClr val="0000FF"/>
                    </a:solidFill>
                    <a:latin typeface="Times New Roman" panose="02020603050405020304" pitchFamily="18" charset="0"/>
                    <a:cs typeface="Times New Roman" panose="02020603050405020304" pitchFamily="18" charset="0"/>
                  </a:rPr>
                  <a:t>factorial = n!</a:t>
                </a:r>
                <a:r>
                  <a:rPr lang="en-US" altLang="en-US" sz="2200" dirty="0">
                    <a:solidFill>
                      <a:srgbClr val="0000FF"/>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when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is a positive integer.</a:t>
                </a:r>
              </a:p>
              <a:p>
                <a:pPr marL="0" indent="0">
                  <a:lnSpc>
                    <a:spcPct val="100000"/>
                  </a:lnSpc>
                  <a:spcBef>
                    <a:spcPts val="0"/>
                  </a:spcBef>
                  <a:buNone/>
                </a:pPr>
                <a:r>
                  <a:rPr lang="en-US" altLang="en-US" sz="2200"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 1;</a:t>
                </a:r>
              </a:p>
              <a:p>
                <a:pPr marL="0" indent="0">
                  <a:lnSpc>
                    <a:spcPct val="100000"/>
                  </a:lnSpc>
                  <a:spcBef>
                    <a:spcPts val="0"/>
                  </a:spcBef>
                  <a:buNone/>
                </a:pP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while</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&lt; n  </a:t>
                </a:r>
                <a:r>
                  <a:rPr lang="en-US" altLang="en-US" sz="2200" dirty="0">
                    <a:latin typeface="Times New Roman" panose="02020603050405020304" pitchFamily="18" charset="0"/>
                    <a:cs typeface="Times New Roman" panose="02020603050405020304" pitchFamily="18" charset="0"/>
                  </a:rPr>
                  <a:t>do</a:t>
                </a:r>
                <a:r>
                  <a:rPr lang="en-US" altLang="en-US" sz="2200" i="1"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factorial </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factorial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a:t>
                </a:r>
              </a:p>
              <a:p>
                <a:pPr marL="461963" indent="-461963"/>
                <a:r>
                  <a:rPr lang="en-US" altLang="en-US" sz="2200" dirty="0">
                    <a:latin typeface="Times New Roman" panose="02020603050405020304" pitchFamily="18" charset="0"/>
                    <a:cs typeface="Times New Roman" panose="02020603050405020304" pitchFamily="18" charset="0"/>
                  </a:rPr>
                  <a:t>Let</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the assertion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factorial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and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200" i="1" dirty="0">
                    <a:latin typeface="Times New Roman" panose="02020603050405020304" pitchFamily="18" charset="0"/>
                    <a:cs typeface="Times New Roman" panose="02020603050405020304" pitchFamily="18" charset="0"/>
                  </a:rPr>
                  <a:t> n</a:t>
                </a:r>
                <a:r>
                  <a:rPr lang="en-US" altLang="en-US" sz="2200" dirty="0">
                    <a:latin typeface="Times New Roman" panose="02020603050405020304" pitchFamily="18" charset="0"/>
                    <a:cs typeface="Times New Roman" panose="02020603050405020304" pitchFamily="18" charset="0"/>
                  </a:rPr>
                  <a:t>) be the loop invariant.</a:t>
                </a:r>
              </a:p>
              <a:p>
                <a:pPr marL="461963" indent="-461963"/>
                <a:r>
                  <a:rPr lang="en-US" altLang="en-US" sz="2200" dirty="0">
                    <a:latin typeface="Times New Roman" panose="02020603050405020304" pitchFamily="18" charset="0"/>
                    <a:cs typeface="Times New Roman" panose="02020603050405020304" pitchFamily="18" charset="0"/>
                  </a:rPr>
                  <a:t>Before entering the loop, both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 1</a:t>
                </a:r>
                <a14:m>
                  <m:oMath xmlns:m="http://schemas.openxmlformats.org/officeDocument/2006/math">
                    <m:r>
                      <a:rPr lang="en-US"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200" i="1" dirty="0">
                    <a:latin typeface="Times New Roman" panose="02020603050405020304" pitchFamily="18" charset="0"/>
                    <a:cs typeface="Times New Roman" panose="02020603050405020304" pitchFamily="18" charset="0"/>
                  </a:rPr>
                  <a:t> n </a:t>
                </a:r>
                <a:r>
                  <a:rPr lang="en-US" altLang="en-US" sz="2200" dirty="0">
                    <a:latin typeface="Times New Roman" panose="02020603050405020304" pitchFamily="18" charset="0"/>
                    <a:cs typeface="Times New Roman" panose="02020603050405020304" pitchFamily="18" charset="0"/>
                  </a:rPr>
                  <a:t>and</a:t>
                </a:r>
                <a:r>
                  <a:rPr lang="en-US" altLang="en-US" sz="2200" i="1" dirty="0">
                    <a:latin typeface="Times New Roman" panose="02020603050405020304" pitchFamily="18" charset="0"/>
                    <a:cs typeface="Times New Roman" panose="02020603050405020304" pitchFamily="18" charset="0"/>
                  </a:rPr>
                  <a:t> factorial =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hold,  so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true.  </a:t>
                </a:r>
              </a:p>
              <a:p>
                <a:pPr marL="461963" indent="-461963"/>
                <a:r>
                  <a:rPr lang="en-US" altLang="en-US" sz="2200" dirty="0">
                    <a:latin typeface="Times New Roman" panose="02020603050405020304" pitchFamily="18" charset="0"/>
                    <a:cs typeface="Times New Roman" panose="02020603050405020304" pitchFamily="18" charset="0"/>
                  </a:rPr>
                  <a:t>Because </a:t>
                </a:r>
                <a:r>
                  <a:rPr lang="en-US" altLang="en-US" sz="2200" i="1" dirty="0">
                    <a:latin typeface="Times New Roman" panose="02020603050405020304" pitchFamily="18" charset="0"/>
                    <a:cs typeface="Times New Roman" panose="02020603050405020304" pitchFamily="18" charset="0"/>
                  </a:rPr>
                  <a:t>p</a:t>
                </a:r>
                <a:r>
                  <a:rPr lang="en-US" altLang="en-US" sz="2200" dirty="0">
                    <a:latin typeface="Times New Roman" panose="02020603050405020304" pitchFamily="18" charset="0"/>
                    <a:cs typeface="Times New Roman" panose="02020603050405020304" pitchFamily="18" charset="0"/>
                  </a:rPr>
                  <a:t> is a loop invariant, the rule of inference implied that if the while-loop terminates, it </a:t>
                </a:r>
                <a:r>
                  <a:rPr lang="en-US" altLang="en-US" sz="2200" dirty="0">
                    <a:solidFill>
                      <a:srgbClr val="0000FF"/>
                    </a:solidFill>
                    <a:latin typeface="Times New Roman" panose="02020603050405020304" pitchFamily="18" charset="0"/>
                    <a:cs typeface="Times New Roman" panose="02020603050405020304" pitchFamily="18" charset="0"/>
                  </a:rPr>
                  <a:t>terminates with </a:t>
                </a:r>
                <a:r>
                  <a:rPr lang="en-US" altLang="en-US" sz="2200" i="1" dirty="0">
                    <a:solidFill>
                      <a:srgbClr val="0000FF"/>
                    </a:solidFill>
                    <a:latin typeface="Times New Roman" panose="02020603050405020304" pitchFamily="18" charset="0"/>
                    <a:cs typeface="Times New Roman" panose="02020603050405020304" pitchFamily="18" charset="0"/>
                  </a:rPr>
                  <a:t>p</a:t>
                </a:r>
                <a:r>
                  <a:rPr lang="en-US" altLang="en-US" sz="2200" i="1" dirty="0">
                    <a:latin typeface="Times New Roman" panose="02020603050405020304" pitchFamily="18" charset="0"/>
                    <a:cs typeface="Times New Roman" panose="02020603050405020304" pitchFamily="18" charset="0"/>
                  </a:rPr>
                  <a:t>: factorial</a:t>
                </a:r>
                <a:r>
                  <a:rPr lang="en-US" altLang="en-US" sz="2200"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 </a:t>
                </a:r>
                <a:r>
                  <a:rPr lang="en-US" altLang="en-US" sz="2200" i="1" dirty="0">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2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200" i="1" dirty="0">
                    <a:latin typeface="Times New Roman" panose="02020603050405020304" pitchFamily="18" charset="0"/>
                    <a:cs typeface="Times New Roman" panose="02020603050405020304" pitchFamily="18" charset="0"/>
                  </a:rPr>
                  <a:t> n</a:t>
                </a:r>
                <a:r>
                  <a:rPr lang="en-US" altLang="en-US" sz="2200" dirty="0">
                    <a:latin typeface="Times New Roman" panose="02020603050405020304" pitchFamily="18" charset="0"/>
                    <a:cs typeface="Times New Roman" panose="02020603050405020304" pitchFamily="18" charset="0"/>
                  </a:rPr>
                  <a:t> </a:t>
                </a:r>
                <a:r>
                  <a:rPr lang="en-US" altLang="en-US" sz="2200" dirty="0">
                    <a:solidFill>
                      <a:srgbClr val="0000FF"/>
                    </a:solidFill>
                    <a:latin typeface="Times New Roman" panose="02020603050405020304" pitchFamily="18" charset="0"/>
                    <a:cs typeface="Times New Roman" panose="02020603050405020304" pitchFamily="18" charset="0"/>
                  </a:rPr>
                  <a:t>true</a:t>
                </a:r>
                <a:r>
                  <a:rPr lang="en-US" altLang="en-US" sz="2200" dirty="0">
                    <a:latin typeface="Times New Roman" panose="02020603050405020304" pitchFamily="18" charset="0"/>
                    <a:cs typeface="Times New Roman" panose="02020603050405020304" pitchFamily="18" charset="0"/>
                  </a:rPr>
                  <a:t> but the guard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&lt;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false. This means,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 n </a:t>
                </a:r>
                <a:r>
                  <a:rPr lang="en-US" altLang="en-US" sz="2200" dirty="0">
                    <a:latin typeface="Times New Roman" panose="02020603050405020304" pitchFamily="18" charset="0"/>
                    <a:cs typeface="Times New Roman" panose="02020603050405020304" pitchFamily="18" charset="0"/>
                  </a:rPr>
                  <a:t>and</a:t>
                </a:r>
                <a:r>
                  <a:rPr lang="en-US" altLang="en-US" sz="2200" i="1" dirty="0">
                    <a:latin typeface="Times New Roman" panose="02020603050405020304" pitchFamily="18" charset="0"/>
                    <a:cs typeface="Times New Roman" panose="02020603050405020304" pitchFamily="18" charset="0"/>
                  </a:rPr>
                  <a:t> </a:t>
                </a:r>
                <a:r>
                  <a:rPr lang="en-US" altLang="en-US" sz="2200" i="1" dirty="0">
                    <a:solidFill>
                      <a:srgbClr val="0000FF"/>
                    </a:solidFill>
                    <a:latin typeface="Times New Roman" panose="02020603050405020304" pitchFamily="18" charset="0"/>
                    <a:cs typeface="Times New Roman" panose="02020603050405020304" pitchFamily="18" charset="0"/>
                  </a:rPr>
                  <a:t>factorial = i</a:t>
                </a:r>
                <a:r>
                  <a:rPr lang="en-US" altLang="en-US" sz="2200" dirty="0">
                    <a:solidFill>
                      <a:srgbClr val="0000FF"/>
                    </a:solidFill>
                    <a:latin typeface="Times New Roman" panose="02020603050405020304" pitchFamily="18" charset="0"/>
                    <a:cs typeface="Times New Roman" panose="02020603050405020304" pitchFamily="18" charset="0"/>
                  </a:rPr>
                  <a:t>!</a:t>
                </a:r>
                <a:r>
                  <a:rPr lang="en-US" altLang="en-US" sz="2200" i="1" dirty="0">
                    <a:solidFill>
                      <a:srgbClr val="0000FF"/>
                    </a:solidFill>
                    <a:latin typeface="Times New Roman" panose="02020603050405020304" pitchFamily="18" charset="0"/>
                    <a:cs typeface="Times New Roman" panose="02020603050405020304" pitchFamily="18" charset="0"/>
                  </a:rPr>
                  <a:t> = n</a:t>
                </a:r>
                <a:r>
                  <a:rPr lang="en-US" altLang="en-US" sz="2200" dirty="0">
                    <a:solidFill>
                      <a:srgbClr val="0000FF"/>
                    </a:solidFill>
                    <a:latin typeface="Times New Roman" panose="02020603050405020304" pitchFamily="18" charset="0"/>
                    <a:cs typeface="Times New Roman" panose="02020603050405020304" pitchFamily="18" charset="0"/>
                  </a:rPr>
                  <a:t>!</a:t>
                </a:r>
                <a:r>
                  <a:rPr lang="en-US" altLang="en-US" sz="2200" i="1" dirty="0">
                    <a:solidFill>
                      <a:srgbClr val="0000FF"/>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as desired.</a:t>
                </a:r>
              </a:p>
              <a:p>
                <a:pPr marL="461963" indent="-461963"/>
                <a:r>
                  <a:rPr lang="en-US" altLang="en-US" sz="2200" dirty="0">
                    <a:latin typeface="Times New Roman" panose="02020603050405020304" pitchFamily="18" charset="0"/>
                    <a:cs typeface="Times New Roman" panose="02020603050405020304" pitchFamily="18" charset="0"/>
                  </a:rPr>
                  <a:t>Finally, we show that the while-loop actually terminates. At the beginning of the program, </a:t>
                </a:r>
                <a:r>
                  <a:rPr lang="en-US" altLang="en-US" sz="2200" i="1"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is assigned the value 1; after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-1 iterations of the loop, the value of </a:t>
                </a:r>
                <a:r>
                  <a:rPr lang="en-US" altLang="en-US" sz="2200" i="1" dirty="0" err="1">
                    <a:latin typeface="Times New Roman" panose="02020603050405020304" pitchFamily="18" charset="0"/>
                    <a:cs typeface="Times New Roman" panose="02020603050405020304" pitchFamily="18" charset="0"/>
                  </a:rPr>
                  <a:t>i</a:t>
                </a:r>
                <a:r>
                  <a:rPr lang="en-US" altLang="en-US" sz="2200" baseline="-25000" dirty="0" err="1">
                    <a:latin typeface="Times New Roman" panose="02020603050405020304" pitchFamily="18" charset="0"/>
                    <a:cs typeface="Times New Roman" panose="02020603050405020304" pitchFamily="18" charset="0"/>
                  </a:rPr>
                  <a:t>new</a:t>
                </a:r>
                <a:r>
                  <a:rPr lang="en-US" altLang="en-US" sz="2200" dirty="0">
                    <a:latin typeface="Times New Roman" panose="02020603050405020304" pitchFamily="18" charset="0"/>
                    <a:cs typeface="Times New Roman" panose="02020603050405020304" pitchFamily="18" charset="0"/>
                  </a:rPr>
                  <a:t> :=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 </a:t>
                </a:r>
                <a:r>
                  <a:rPr lang="en-US" altLang="en-US" sz="2200" dirty="0">
                    <a:latin typeface="Times New Roman" panose="02020603050405020304" pitchFamily="18" charset="0"/>
                    <a:cs typeface="Times New Roman" panose="02020603050405020304" pitchFamily="18" charset="0"/>
                  </a:rPr>
                  <a:t>1</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-1 + 1 =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and the loop terminates at </a:t>
                </a:r>
                <a:r>
                  <a:rPr lang="en-US" altLang="en-US" sz="2200" i="1" dirty="0" err="1">
                    <a:latin typeface="Times New Roman" panose="02020603050405020304" pitchFamily="18" charset="0"/>
                    <a:cs typeface="Times New Roman" panose="02020603050405020304" pitchFamily="18" charset="0"/>
                  </a:rPr>
                  <a:t>i</a:t>
                </a:r>
                <a:r>
                  <a:rPr lang="en-US" altLang="en-US" sz="2200" i="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a:t>
                </a:r>
              </a:p>
              <a:p>
                <a:pPr marL="0" indent="0">
                  <a:buNone/>
                </a:pPr>
                <a:endParaRPr lang="en-US" altLang="en-US" sz="2200" i="1" dirty="0">
                  <a:latin typeface="Times New Roman" panose="02020603050405020304" pitchFamily="18" charset="0"/>
                  <a:cs typeface="Times New Roman" panose="02020603050405020304" pitchFamily="18" charset="0"/>
                </a:endParaRPr>
              </a:p>
              <a:p>
                <a:pPr marL="227013" indent="-227013">
                  <a:buNone/>
                </a:pPr>
                <a:r>
                  <a:rPr lang="en-US" altLang="en-US" sz="2400" dirty="0">
                    <a:latin typeface="Times New Roman" panose="02020603050405020304" pitchFamily="18" charset="0"/>
                    <a:cs typeface="Times New Roman" panose="02020603050405020304" pitchFamily="18" charset="0"/>
                  </a:rPr>
                  <a:t>   </a:t>
                </a:r>
              </a:p>
            </p:txBody>
          </p:sp>
        </mc:Choice>
        <mc:Fallback xmlns="">
          <p:sp>
            <p:nvSpPr>
              <p:cNvPr id="3" name="Rectangle 3">
                <a:extLst>
                  <a:ext uri="{FF2B5EF4-FFF2-40B4-BE49-F238E27FC236}">
                    <a16:creationId xmlns:a16="http://schemas.microsoft.com/office/drawing/2014/main" id="{C35DCB74-9C0A-4120-A863-09B1A1566436}"/>
                  </a:ext>
                </a:extLst>
              </p:cNvPr>
              <p:cNvSpPr txBox="1">
                <a:spLocks noRot="1" noChangeAspect="1" noMove="1" noResize="1" noEditPoints="1" noAdjustHandles="1" noChangeArrowheads="1" noChangeShapeType="1" noTextEdit="1"/>
              </p:cNvSpPr>
              <p:nvPr/>
            </p:nvSpPr>
            <p:spPr>
              <a:xfrm>
                <a:off x="1663918" y="1018671"/>
                <a:ext cx="9056333" cy="5573718"/>
              </a:xfrm>
              <a:prstGeom prst="rect">
                <a:avLst/>
              </a:prstGeom>
              <a:blipFill>
                <a:blip r:embed="rId2"/>
                <a:stretch>
                  <a:fillRect l="-875" t="-1313" r="-1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FB3593-F506-4127-8F9E-DB11D3329C9E}"/>
                  </a:ext>
                </a:extLst>
              </p:cNvPr>
              <p:cNvSpPr/>
              <p:nvPr/>
            </p:nvSpPr>
            <p:spPr>
              <a:xfrm>
                <a:off x="5090724" y="2373477"/>
                <a:ext cx="292116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en-US" i="1" dirty="0">
                    <a:latin typeface="Times New Roman" panose="02020603050405020304" pitchFamily="18" charset="0"/>
                    <a:cs typeface="Times New Roman" panose="02020603050405020304" pitchFamily="18" charset="0"/>
                  </a:rPr>
                  <a:t>p </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factorial =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and </a:t>
                </a:r>
                <a:r>
                  <a:rPr lang="en-US" altLang="en-US" i="1" dirty="0" err="1">
                    <a:latin typeface="Times New Roman" panose="02020603050405020304" pitchFamily="18" charset="0"/>
                    <a:cs typeface="Times New Roman" panose="02020603050405020304" pitchFamily="18" charset="0"/>
                  </a:rPr>
                  <a:t>i</a:t>
                </a:r>
                <a:r>
                  <a:rPr lang="en-US" altLang="en-US" i="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 n</a:t>
                </a:r>
                <a:r>
                  <a:rPr lang="en-US" altLang="en-US" dirty="0">
                    <a:latin typeface="Times New Roman" panose="02020603050405020304" pitchFamily="18" charset="0"/>
                    <a:cs typeface="Times New Roman" panose="02020603050405020304" pitchFamily="18" charset="0"/>
                  </a:rPr>
                  <a:t>) </a:t>
                </a:r>
                <a:endParaRPr lang="en-US" dirty="0"/>
              </a:p>
            </p:txBody>
          </p:sp>
        </mc:Choice>
        <mc:Fallback xmlns="">
          <p:sp>
            <p:nvSpPr>
              <p:cNvPr id="4" name="Rectangle 3">
                <a:extLst>
                  <a:ext uri="{FF2B5EF4-FFF2-40B4-BE49-F238E27FC236}">
                    <a16:creationId xmlns:a16="http://schemas.microsoft.com/office/drawing/2014/main" id="{62FB3593-F506-4127-8F9E-DB11D3329C9E}"/>
                  </a:ext>
                </a:extLst>
              </p:cNvPr>
              <p:cNvSpPr>
                <a:spLocks noRot="1" noChangeAspect="1" noMove="1" noResize="1" noEditPoints="1" noAdjustHandles="1" noChangeArrowheads="1" noChangeShapeType="1" noTextEdit="1"/>
              </p:cNvSpPr>
              <p:nvPr/>
            </p:nvSpPr>
            <p:spPr>
              <a:xfrm>
                <a:off x="5090724" y="2373477"/>
                <a:ext cx="2921162" cy="369332"/>
              </a:xfrm>
              <a:prstGeom prst="rect">
                <a:avLst/>
              </a:prstGeom>
              <a:blipFill>
                <a:blip r:embed="rId3"/>
                <a:stretch>
                  <a:fillRect l="-1455" t="-7937" b="-20635"/>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C94E90AC-D56E-4B84-963C-A1EC0769ACB9}"/>
              </a:ext>
            </a:extLst>
          </p:cNvPr>
          <p:cNvCxnSpPr>
            <a:stCxn id="4" idx="1"/>
            <a:endCxn id="4" idx="1"/>
          </p:cNvCxnSpPr>
          <p:nvPr/>
        </p:nvCxnSpPr>
        <p:spPr>
          <a:xfrm>
            <a:off x="5090724" y="255814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AF49367-2AA4-42C9-8D47-666DB23D8D44}"/>
              </a:ext>
            </a:extLst>
          </p:cNvPr>
          <p:cNvCxnSpPr/>
          <p:nvPr/>
        </p:nvCxnSpPr>
        <p:spPr>
          <a:xfrm flipH="1">
            <a:off x="2838994" y="2742809"/>
            <a:ext cx="2251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8365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FACDA-03A3-41A1-8024-06FA1156448E}"/>
              </a:ext>
            </a:extLst>
          </p:cNvPr>
          <p:cNvSpPr txBox="1">
            <a:spLocks noChangeArrowheads="1"/>
          </p:cNvSpPr>
          <p:nvPr/>
        </p:nvSpPr>
        <p:spPr>
          <a:xfrm>
            <a:off x="1525522" y="466140"/>
            <a:ext cx="7183049" cy="577618"/>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mn-lt"/>
                <a:cs typeface="Times New Roman" panose="02020603050405020304" pitchFamily="18" charset="0"/>
              </a:rPr>
              <a:t>Axiomatic Semantics: </a:t>
            </a:r>
            <a:r>
              <a:rPr lang="en-US" sz="3200" dirty="0">
                <a:latin typeface="+mn-lt"/>
                <a:cs typeface="Times New Roman" panose="02020603050405020304" pitchFamily="18" charset="0"/>
              </a:rPr>
              <a:t>The Inference Rule</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C35DCB74-9C0A-4120-A863-09B1A1566436}"/>
                  </a:ext>
                </a:extLst>
              </p:cNvPr>
              <p:cNvSpPr txBox="1">
                <a:spLocks noChangeArrowheads="1"/>
              </p:cNvSpPr>
              <p:nvPr/>
            </p:nvSpPr>
            <p:spPr>
              <a:xfrm>
                <a:off x="1968718" y="1210260"/>
                <a:ext cx="8305800" cy="5181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indent="-461963"/>
                <a:r>
                  <a:rPr lang="en-US" altLang="en-US" sz="2400" dirty="0">
                    <a:latin typeface="Times New Roman" panose="02020603050405020304" pitchFamily="18" charset="0"/>
                    <a:cs typeface="Times New Roman" panose="02020603050405020304" pitchFamily="18" charset="0"/>
                  </a:rPr>
                  <a:t>An inference rule for logical pretest loops</a:t>
                </a:r>
              </a:p>
              <a:p>
                <a:pPr>
                  <a:buFontTx/>
                  <a:buNone/>
                </a:pPr>
                <a:endParaRPr lang="en-US" altLang="en-US" sz="2400" dirty="0">
                  <a:latin typeface="Times New Roman" panose="02020603050405020304" pitchFamily="18" charset="0"/>
                  <a:cs typeface="Times New Roman" panose="02020603050405020304" pitchFamily="18" charset="0"/>
                </a:endParaRPr>
              </a:p>
              <a:p>
                <a:pPr>
                  <a:buFontTx/>
                  <a:buNone/>
                </a:pPr>
                <a:r>
                  <a:rPr lang="en-US" altLang="en-US" sz="2400" dirty="0">
                    <a:latin typeface="Times New Roman" panose="02020603050405020304" pitchFamily="18" charset="0"/>
                    <a:cs typeface="Times New Roman" panose="02020603050405020304" pitchFamily="18" charset="0"/>
                  </a:rPr>
                  <a:t>	</a:t>
                </a:r>
              </a:p>
              <a:p>
                <a:pPr>
                  <a:buFontTx/>
                  <a:buNone/>
                </a:pPr>
                <a:r>
                  <a:rPr lang="en-US" altLang="en-US" sz="2400" dirty="0">
                    <a:latin typeface="Times New Roman" panose="02020603050405020304" pitchFamily="18" charset="0"/>
                    <a:cs typeface="Times New Roman" panose="02020603050405020304" pitchFamily="18" charset="0"/>
                  </a:rPr>
                  <a:t>	   where </a:t>
                </a:r>
                <a:r>
                  <a:rPr lang="en-US" altLang="en-US" sz="2400" i="1"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is the loop invariant (the inductive hypothesis)</a:t>
                </a:r>
              </a:p>
              <a:p>
                <a:pPr marL="461963" indent="-461963"/>
                <a:r>
                  <a:rPr lang="en-US" altLang="en-US" sz="2400" dirty="0">
                    <a:latin typeface="Times New Roman" panose="02020603050405020304" pitchFamily="18" charset="0"/>
                    <a:cs typeface="Times New Roman" panose="02020603050405020304" pitchFamily="18" charset="0"/>
                  </a:rPr>
                  <a:t>The axiomatic description of a while loop is written as</a:t>
                </a:r>
              </a:p>
              <a:p>
                <a:pPr>
                  <a:buNone/>
                </a:pP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 { </a:t>
                </a:r>
                <a:r>
                  <a:rPr lang="en-US" altLang="en-US" sz="2400" b="1" dirty="0">
                    <a:latin typeface="Times New Roman" panose="02020603050405020304" pitchFamily="18" charset="0"/>
                    <a:cs typeface="Times New Roman" panose="02020603050405020304" pitchFamily="18" charset="0"/>
                  </a:rPr>
                  <a:t>while</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B</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do</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end</a:t>
                </a:r>
                <a:r>
                  <a:rPr lang="en-US" altLang="en-US" sz="2400" dirty="0">
                    <a:latin typeface="Times New Roman" panose="02020603050405020304" pitchFamily="18" charset="0"/>
                    <a:cs typeface="Times New Roman" panose="02020603050405020304" pitchFamily="18" charset="0"/>
                  </a:rPr>
                  <a:t> } </a:t>
                </a:r>
                <a:r>
                  <a:rPr lang="en-US" altLang="en-US" sz="2400" i="1" dirty="0">
                    <a:latin typeface="Times New Roman" panose="02020603050405020304" pitchFamily="18" charset="0"/>
                    <a:cs typeface="Times New Roman" panose="02020603050405020304" pitchFamily="18" charset="0"/>
                  </a:rPr>
                  <a:t>Q</a:t>
                </a:r>
              </a:p>
              <a:p>
                <a:pPr marL="461963" indent="-461963"/>
                <a:r>
                  <a:rPr lang="en-US" altLang="en-US" sz="2400" dirty="0">
                    <a:latin typeface="Times New Roman" panose="02020603050405020304" pitchFamily="18" charset="0"/>
                    <a:cs typeface="Times New Roman" panose="02020603050405020304" pitchFamily="18" charset="0"/>
                  </a:rPr>
                  <a:t>The complete axiomatic description of a while loop construct requires all of the following to be true.</a:t>
                </a:r>
              </a:p>
              <a:p>
                <a:pPr marL="914400" lvl="1" indent="-457200"/>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I</a:t>
                </a:r>
              </a:p>
              <a:p>
                <a:pPr marL="914400" lvl="1" indent="-457200"/>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0000"/>
                        </a:solidFill>
                        <a:latin typeface="Cambria Math" panose="02040503050406030204" pitchFamily="18" charset="0"/>
                      </a:rPr>
                      <m:t>∧</m:t>
                    </m:r>
                  </m:oMath>
                </a14:m>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{S} </a:t>
                </a:r>
                <a:r>
                  <a:rPr lang="en-US" altLang="en-US" i="1"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t>
                </a:r>
              </a:p>
              <a:p>
                <a:pPr marL="914400" lvl="1" indent="-457200"/>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0000"/>
                        </a:solidFill>
                        <a:latin typeface="Cambria Math" panose="02040503050406030204" pitchFamily="18" charset="0"/>
                      </a:rPr>
                      <m:t>∧</m:t>
                    </m:r>
                  </m:oMath>
                </a14:m>
                <a:r>
                  <a:rPr lang="en-US" altLang="en-US"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Q</a:t>
                </a:r>
              </a:p>
              <a:p>
                <a:pPr marL="914400" lvl="1" indent="-457200"/>
                <a:r>
                  <a:rPr lang="en-US" altLang="en-US" dirty="0">
                    <a:latin typeface="Times New Roman" panose="02020603050405020304" pitchFamily="18" charset="0"/>
                    <a:cs typeface="Times New Roman" panose="02020603050405020304" pitchFamily="18" charset="0"/>
                  </a:rPr>
                  <a:t>The loop terminates.</a:t>
                </a:r>
              </a:p>
            </p:txBody>
          </p:sp>
        </mc:Choice>
        <mc:Fallback xmlns="">
          <p:sp>
            <p:nvSpPr>
              <p:cNvPr id="3" name="Rectangle 3">
                <a:extLst>
                  <a:ext uri="{FF2B5EF4-FFF2-40B4-BE49-F238E27FC236}">
                    <a16:creationId xmlns:a16="http://schemas.microsoft.com/office/drawing/2014/main" id="{C35DCB74-9C0A-4120-A863-09B1A1566436}"/>
                  </a:ext>
                </a:extLst>
              </p:cNvPr>
              <p:cNvSpPr txBox="1">
                <a:spLocks noRot="1" noChangeAspect="1" noMove="1" noResize="1" noEditPoints="1" noAdjustHandles="1" noChangeArrowheads="1" noChangeShapeType="1" noTextEdit="1"/>
              </p:cNvSpPr>
              <p:nvPr/>
            </p:nvSpPr>
            <p:spPr>
              <a:xfrm>
                <a:off x="1968718" y="1210260"/>
                <a:ext cx="8305800" cy="5181600"/>
              </a:xfrm>
              <a:prstGeom prst="rect">
                <a:avLst/>
              </a:prstGeom>
              <a:blipFill>
                <a:blip r:embed="rId2"/>
                <a:stretch>
                  <a:fillRect l="-1028" t="-1647" b="-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5">
                <a:extLst>
                  <a:ext uri="{FF2B5EF4-FFF2-40B4-BE49-F238E27FC236}">
                    <a16:creationId xmlns:a16="http://schemas.microsoft.com/office/drawing/2014/main" id="{2A226583-C17B-4DC5-AC70-43F5110C4127}"/>
                  </a:ext>
                </a:extLst>
              </p:cNvPr>
              <p:cNvSpPr txBox="1"/>
              <p:nvPr/>
            </p:nvSpPr>
            <p:spPr bwMode="auto">
              <a:xfrm>
                <a:off x="3340100" y="1651000"/>
                <a:ext cx="3989388" cy="72644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f>
                        <m:fPr>
                          <m:ctrlPr>
                            <a:rPr lang="en-US" sz="2400" i="1" smtClean="0">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m:t>
                          </m:r>
                          <m:r>
                            <m:rPr>
                              <m:nor/>
                            </m:rPr>
                            <a:rPr lang="en-US" sz="2400" i="1">
                              <a:solidFill>
                                <a:srgbClr val="000000"/>
                              </a:solidFill>
                              <a:latin typeface="Cambria Math" panose="02040503050406030204" pitchFamily="18" charset="0"/>
                            </a:rPr>
                            <m:t>I</m:t>
                          </m:r>
                          <m:r>
                            <m:rPr>
                              <m:nor/>
                            </m:rPr>
                            <a:rPr lang="en-US" sz="2400" i="0">
                              <a:solidFill>
                                <a:srgbClr val="000000"/>
                              </a:solidFill>
                              <a:latin typeface="Cambria Math" panose="02040503050406030204" pitchFamily="18" charset="0"/>
                            </a:rPr>
                            <m:t> </m:t>
                          </m:r>
                          <m:r>
                            <a:rPr lang="en-US" sz="2400" i="1"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B</m:t>
                          </m:r>
                          <m:r>
                            <a:rPr lang="en-US" sz="2400" i="1">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1">
                              <a:solidFill>
                                <a:srgbClr val="000000"/>
                              </a:solidFill>
                              <a:latin typeface="Cambria Math" panose="02040503050406030204" pitchFamily="18" charset="0"/>
                            </a:rPr>
                            <m:t>S</m:t>
                          </m:r>
                          <m:r>
                            <m:rPr>
                              <m:nor/>
                            </m:rPr>
                            <a:rPr lang="en-US" sz="2400" b="0" i="1" smtClean="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𝐼</m:t>
                          </m:r>
                        </m:num>
                        <m:den>
                          <m:r>
                            <a:rPr lang="en-US" sz="2400" b="0"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𝐼</m:t>
                          </m:r>
                          <m:r>
                            <m:rPr>
                              <m:nor/>
                            </m:rPr>
                            <a:rPr lang="en-US" sz="2400" i="0">
                              <a:solidFill>
                                <a:srgbClr val="000000"/>
                              </a:solidFill>
                              <a:latin typeface="Cambria Math" panose="02040503050406030204" pitchFamily="18" charset="0"/>
                            </a:rPr>
                            <m:t> </m:t>
                          </m:r>
                          <m:r>
                            <m:rPr>
                              <m:nor/>
                            </m:rPr>
                            <a:rPr lang="en-US" sz="2400" b="0" i="0" smtClean="0">
                              <a:solidFill>
                                <a:srgbClr val="000000"/>
                              </a:solidFill>
                              <a:latin typeface="Cambria Math" panose="02040503050406030204" pitchFamily="18" charset="0"/>
                            </a:rPr>
                            <m:t>{</m:t>
                          </m:r>
                          <m:r>
                            <m:rPr>
                              <m:nor/>
                            </m:rPr>
                            <a:rPr lang="en-US" sz="2400" i="0">
                              <a:solidFill>
                                <a:srgbClr val="000000"/>
                              </a:solidFill>
                              <a:latin typeface="Cambria Math" panose="02040503050406030204" pitchFamily="18" charset="0"/>
                            </a:rPr>
                            <m:t>while</m:t>
                          </m:r>
                          <m:r>
                            <m:rPr>
                              <m:nor/>
                            </m:rPr>
                            <a:rPr lang="en-US" sz="2400" i="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B</m:t>
                          </m:r>
                          <m:r>
                            <m:rPr>
                              <m:nor/>
                            </m:rPr>
                            <a:rPr lang="en-US" sz="2400" i="1">
                              <a:solidFill>
                                <a:srgbClr val="000000"/>
                              </a:solidFill>
                              <a:latin typeface="Cambria Math" panose="02040503050406030204" pitchFamily="18" charset="0"/>
                            </a:rPr>
                            <m:t>  </m:t>
                          </m:r>
                          <m:r>
                            <m:rPr>
                              <m:nor/>
                            </m:rPr>
                            <a:rPr lang="en-US" sz="2400" i="0">
                              <a:solidFill>
                                <a:srgbClr val="000000"/>
                              </a:solidFill>
                              <a:latin typeface="Cambria Math" panose="02040503050406030204" pitchFamily="18" charset="0"/>
                            </a:rPr>
                            <m:t>do</m:t>
                          </m:r>
                          <m:r>
                            <m:rPr>
                              <m:nor/>
                            </m:rPr>
                            <a:rPr lang="en-US" sz="2400" i="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S</m:t>
                          </m:r>
                          <m:r>
                            <m:rPr>
                              <m:nor/>
                            </m:rPr>
                            <a:rPr lang="en-US" sz="2400" i="1">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 (</m:t>
                          </m:r>
                          <m:r>
                            <m:rPr>
                              <m:nor/>
                            </m:rPr>
                            <a:rPr lang="en-US" sz="2400" i="1">
                              <a:solidFill>
                                <a:srgbClr val="000000"/>
                              </a:solidFill>
                              <a:latin typeface="Cambria Math" panose="02040503050406030204" pitchFamily="18" charset="0"/>
                            </a:rPr>
                            <m:t>I</m:t>
                          </m:r>
                          <m:r>
                            <m:rPr>
                              <m:nor/>
                            </m:rPr>
                            <a:rPr lang="en-US" sz="2400" i="0">
                              <a:solidFill>
                                <a:srgbClr val="000000"/>
                              </a:solidFill>
                              <a:latin typeface="Cambria Math" panose="02040503050406030204" pitchFamily="18" charset="0"/>
                            </a:rPr>
                            <m:t> </m:t>
                          </m:r>
                          <m:r>
                            <a:rPr lang="en-US" sz="2400" i="1" smtClean="0">
                              <a:solidFill>
                                <a:srgbClr val="000000"/>
                              </a:solidFill>
                              <a:latin typeface="Cambria Math" panose="02040503050406030204" pitchFamily="18" charset="0"/>
                            </a:rPr>
                            <m:t>∧</m:t>
                          </m:r>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i="1">
                              <a:solidFill>
                                <a:srgbClr val="000000"/>
                              </a:solidFill>
                              <a:latin typeface="Cambria Math" panose="02040503050406030204" pitchFamily="18" charset="0"/>
                            </a:rPr>
                            <m:t>B</m:t>
                          </m:r>
                          <m:r>
                            <a:rPr lang="en-US" sz="2400" b="0" i="1" smtClean="0">
                              <a:solidFill>
                                <a:srgbClr val="000000"/>
                              </a:solidFill>
                              <a:latin typeface="Cambria Math" panose="02040503050406030204" pitchFamily="18" charset="0"/>
                            </a:rPr>
                            <m:t>)</m:t>
                          </m:r>
                        </m:den>
                      </m:f>
                    </m:oMath>
                  </m:oMathPara>
                </a14:m>
                <a:endParaRPr lang="en-US" sz="2400" dirty="0"/>
              </a:p>
            </p:txBody>
          </p:sp>
        </mc:Choice>
        <mc:Fallback xmlns="">
          <p:sp>
            <p:nvSpPr>
              <p:cNvPr id="4" name="Object 5">
                <a:extLst>
                  <a:ext uri="{FF2B5EF4-FFF2-40B4-BE49-F238E27FC236}">
                    <a16:creationId xmlns:a16="http://schemas.microsoft.com/office/drawing/2014/main" id="{2A226583-C17B-4DC5-AC70-43F5110C4127}"/>
                  </a:ext>
                </a:extLst>
              </p:cNvPr>
              <p:cNvSpPr txBox="1">
                <a:spLocks noRot="1" noChangeAspect="1" noMove="1" noResize="1" noEditPoints="1" noAdjustHandles="1" noChangeArrowheads="1" noChangeShapeType="1" noTextEdit="1"/>
              </p:cNvSpPr>
              <p:nvPr/>
            </p:nvSpPr>
            <p:spPr bwMode="auto">
              <a:xfrm>
                <a:off x="3340100" y="1651000"/>
                <a:ext cx="3989388" cy="726440"/>
              </a:xfrm>
              <a:prstGeom prst="rect">
                <a:avLst/>
              </a:prstGeom>
              <a:blipFill>
                <a:blip r:embed="rId3"/>
                <a:stretch>
                  <a:fillRect b="-11765"/>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114608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A7E-5329-4132-9AD3-FE67BC21482E}"/>
              </a:ext>
            </a:extLst>
          </p:cNvPr>
          <p:cNvSpPr>
            <a:spLocks noGrp="1"/>
          </p:cNvSpPr>
          <p:nvPr>
            <p:ph type="title"/>
          </p:nvPr>
        </p:nvSpPr>
        <p:spPr>
          <a:xfrm>
            <a:off x="838200" y="365125"/>
            <a:ext cx="8837023" cy="1325563"/>
          </a:xfrm>
        </p:spPr>
        <p:txBody>
          <a:bodyPr>
            <a:normAutofit/>
          </a:bodyPr>
          <a:lstStyle/>
          <a:p>
            <a:r>
              <a:rPr lang="en-US" sz="3200" dirty="0">
                <a:latin typeface="+mn-lt"/>
              </a:rPr>
              <a:t>Example: </a:t>
            </a:r>
            <a:r>
              <a:rPr lang="en-US" sz="2800" dirty="0">
                <a:latin typeface="+mn-lt"/>
              </a:rPr>
              <a:t>How to verify the correctness of the program </a:t>
            </a:r>
            <a:r>
              <a:rPr lang="en-US" sz="2800" i="1" dirty="0">
                <a:latin typeface="+mn-lt"/>
                <a:cs typeface="Times New Roman" panose="02020603050405020304" pitchFamily="18" charset="0"/>
              </a:rPr>
              <a:t>S</a:t>
            </a:r>
            <a:r>
              <a:rPr lang="en-US" sz="2800" dirty="0">
                <a:latin typeface="+mn-lt"/>
              </a:rPr>
              <a:t> for computing the product of two integers.</a:t>
            </a:r>
          </a:p>
        </p:txBody>
      </p:sp>
      <p:sp>
        <p:nvSpPr>
          <p:cNvPr id="3" name="Content Placeholder 2">
            <a:extLst>
              <a:ext uri="{FF2B5EF4-FFF2-40B4-BE49-F238E27FC236}">
                <a16:creationId xmlns:a16="http://schemas.microsoft.com/office/drawing/2014/main" id="{72B1F301-6966-4005-B7A3-4ACE240D2D4A}"/>
              </a:ext>
            </a:extLst>
          </p:cNvPr>
          <p:cNvSpPr>
            <a:spLocks noGrp="1"/>
          </p:cNvSpPr>
          <p:nvPr>
            <p:ph idx="1"/>
          </p:nvPr>
        </p:nvSpPr>
        <p:spPr>
          <a:xfrm>
            <a:off x="838200" y="1825625"/>
            <a:ext cx="4691743" cy="487126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procedure multiply(</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integers)</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 0;</a:t>
            </a:r>
          </a:p>
          <a:p>
            <a:pPr marL="914400" lvl="2" indent="0">
              <a:buNone/>
            </a:pP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0;</a:t>
            </a:r>
          </a:p>
          <a:p>
            <a:pPr marL="914400" lvl="2" indent="0">
              <a:buNone/>
            </a:pPr>
            <a:r>
              <a:rPr lang="en-US" sz="2400" dirty="0">
                <a:latin typeface="Times New Roman" panose="02020603050405020304" pitchFamily="18" charset="0"/>
                <a:cs typeface="Times New Roman" panose="02020603050405020304" pitchFamily="18" charset="0"/>
              </a:rPr>
              <a:t>while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&lt; a do {</a:t>
            </a:r>
          </a:p>
          <a:p>
            <a:pPr marL="914400" lvl="2" indent="0">
              <a:buNone/>
            </a:pPr>
            <a:r>
              <a:rPr lang="en-US" sz="2400" dirty="0">
                <a:latin typeface="Times New Roman" panose="02020603050405020304" pitchFamily="18" charset="0"/>
                <a:cs typeface="Times New Roman" panose="02020603050405020304" pitchFamily="18" charset="0"/>
              </a:rPr>
              <a:t>	x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p>
          <a:p>
            <a:pPr marL="914400" lvl="2"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+ 1}</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product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return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{product equals </a:t>
            </a:r>
            <a:r>
              <a:rPr lang="en-US" sz="2400" i="1"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a:t>
            </a:r>
          </a:p>
        </p:txBody>
      </p:sp>
      <p:sp>
        <p:nvSpPr>
          <p:cNvPr id="4" name="Left Brace 3">
            <a:extLst>
              <a:ext uri="{FF2B5EF4-FFF2-40B4-BE49-F238E27FC236}">
                <a16:creationId xmlns:a16="http://schemas.microsoft.com/office/drawing/2014/main" id="{646A8439-EE78-413B-A843-EBD0BE983908}"/>
              </a:ext>
            </a:extLst>
          </p:cNvPr>
          <p:cNvSpPr/>
          <p:nvPr/>
        </p:nvSpPr>
        <p:spPr>
          <a:xfrm>
            <a:off x="1637211" y="2299062"/>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0624108F-49E7-41F8-B110-6727A07098CF}"/>
              </a:ext>
            </a:extLst>
          </p:cNvPr>
          <p:cNvSpPr/>
          <p:nvPr/>
        </p:nvSpPr>
        <p:spPr>
          <a:xfrm>
            <a:off x="1637210" y="312855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E36F75C1-72CB-48F7-B242-CE118FA93B94}"/>
              </a:ext>
            </a:extLst>
          </p:cNvPr>
          <p:cNvSpPr/>
          <p:nvPr/>
        </p:nvSpPr>
        <p:spPr>
          <a:xfrm>
            <a:off x="1624143" y="3909839"/>
            <a:ext cx="165463" cy="98759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21D1409-EB7F-47D3-BEBD-6D48F4201CA1}"/>
              </a:ext>
            </a:extLst>
          </p:cNvPr>
          <p:cNvSpPr/>
          <p:nvPr/>
        </p:nvSpPr>
        <p:spPr>
          <a:xfrm>
            <a:off x="1637209" y="503237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5154FDD-BE30-48AB-80F3-3DA29FB62DD5}"/>
              </a:ext>
            </a:extLst>
          </p:cNvPr>
          <p:cNvSpPr txBox="1"/>
          <p:nvPr/>
        </p:nvSpPr>
        <p:spPr>
          <a:xfrm>
            <a:off x="696685" y="2368674"/>
            <a:ext cx="696685" cy="461665"/>
          </a:xfrm>
          <a:prstGeom prst="rect">
            <a:avLst/>
          </a:prstGeom>
          <a:noFill/>
        </p:spPr>
        <p:txBody>
          <a:bodyPr wrap="square" rtlCol="0">
            <a:spAutoFit/>
          </a:bodyPr>
          <a:lstStyle/>
          <a:p>
            <a:pPr algn="r"/>
            <a:r>
              <a:rPr lang="en-US" sz="2400" i="1" dirty="0">
                <a:latin typeface="Times New Roman" panose="02020603050405020304" pitchFamily="18" charset="0"/>
                <a:cs typeface="Times New Roman" panose="02020603050405020304" pitchFamily="18" charset="0"/>
              </a:rPr>
              <a:t>S</a:t>
            </a:r>
            <a:r>
              <a:rPr lang="en-US" sz="2400" i="1" baseline="-25000" dirty="0">
                <a:latin typeface="Times New Roman" panose="02020603050405020304" pitchFamily="18" charset="0"/>
                <a:cs typeface="Times New Roman" panose="02020603050405020304" pitchFamily="18" charset="0"/>
              </a:rPr>
              <a:t>1</a:t>
            </a:r>
            <a:endParaRPr lang="en-US" sz="2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2001FA1-43CF-47EC-876F-9D056D28E84F}"/>
              </a:ext>
            </a:extLst>
          </p:cNvPr>
          <p:cNvSpPr txBox="1"/>
          <p:nvPr/>
        </p:nvSpPr>
        <p:spPr>
          <a:xfrm>
            <a:off x="696685" y="3098081"/>
            <a:ext cx="696685" cy="461665"/>
          </a:xfrm>
          <a:prstGeom prst="rect">
            <a:avLst/>
          </a:prstGeom>
          <a:noFill/>
        </p:spPr>
        <p:txBody>
          <a:bodyPr wrap="square" rtlCol="0">
            <a:spAutoFit/>
          </a:bodyPr>
          <a:lstStyle/>
          <a:p>
            <a:pPr algn="r"/>
            <a:r>
              <a:rPr lang="en-US" sz="2400" i="1" dirty="0">
                <a:latin typeface="Times New Roman" panose="02020603050405020304" pitchFamily="18" charset="0"/>
                <a:cs typeface="Times New Roman" panose="02020603050405020304" pitchFamily="18" charset="0"/>
              </a:rPr>
              <a:t>S</a:t>
            </a:r>
            <a:r>
              <a:rPr lang="en-US" sz="2400" i="1" baseline="-25000" dirty="0">
                <a:latin typeface="Times New Roman" panose="02020603050405020304" pitchFamily="18" charset="0"/>
                <a:cs typeface="Times New Roman" panose="02020603050405020304" pitchFamily="18" charset="0"/>
              </a:rPr>
              <a:t>2</a:t>
            </a:r>
            <a:endParaRPr lang="en-US" sz="2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A9855EE-C936-4BAD-A6F9-5E643B5684DC}"/>
              </a:ext>
            </a:extLst>
          </p:cNvPr>
          <p:cNvSpPr txBox="1"/>
          <p:nvPr/>
        </p:nvSpPr>
        <p:spPr>
          <a:xfrm>
            <a:off x="696684" y="4179874"/>
            <a:ext cx="696685" cy="461665"/>
          </a:xfrm>
          <a:prstGeom prst="rect">
            <a:avLst/>
          </a:prstGeom>
          <a:noFill/>
        </p:spPr>
        <p:txBody>
          <a:bodyPr wrap="square" rtlCol="0">
            <a:spAutoFit/>
          </a:bodyPr>
          <a:lstStyle/>
          <a:p>
            <a:pPr algn="r"/>
            <a:r>
              <a:rPr lang="en-US" sz="2400" i="1" dirty="0">
                <a:latin typeface="Times New Roman" panose="02020603050405020304" pitchFamily="18" charset="0"/>
                <a:cs typeface="Times New Roman" panose="02020603050405020304" pitchFamily="18" charset="0"/>
              </a:rPr>
              <a:t>S</a:t>
            </a:r>
            <a:r>
              <a:rPr lang="en-US" sz="2400" i="1" baseline="-25000" dirty="0">
                <a:latin typeface="Times New Roman" panose="02020603050405020304" pitchFamily="18" charset="0"/>
                <a:cs typeface="Times New Roman" panose="02020603050405020304" pitchFamily="18" charset="0"/>
              </a:rPr>
              <a:t>3</a:t>
            </a:r>
            <a:endParaRPr lang="en-US" sz="2400"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09B46A-A52D-4FEC-9CC0-5A2EB92241F7}"/>
              </a:ext>
            </a:extLst>
          </p:cNvPr>
          <p:cNvSpPr txBox="1"/>
          <p:nvPr/>
        </p:nvSpPr>
        <p:spPr>
          <a:xfrm>
            <a:off x="696684" y="5032374"/>
            <a:ext cx="696685" cy="461665"/>
          </a:xfrm>
          <a:prstGeom prst="rect">
            <a:avLst/>
          </a:prstGeom>
          <a:noFill/>
        </p:spPr>
        <p:txBody>
          <a:bodyPr wrap="square" rtlCol="0">
            <a:spAutoFit/>
          </a:bodyPr>
          <a:lstStyle/>
          <a:p>
            <a:pPr algn="r"/>
            <a:r>
              <a:rPr lang="en-US" sz="2400" i="1" dirty="0">
                <a:latin typeface="Times New Roman" panose="02020603050405020304" pitchFamily="18" charset="0"/>
                <a:cs typeface="Times New Roman" panose="02020603050405020304" pitchFamily="18" charset="0"/>
              </a:rPr>
              <a:t>S</a:t>
            </a:r>
            <a:r>
              <a:rPr lang="en-US" sz="2400" i="1" baseline="-25000" dirty="0">
                <a:latin typeface="Times New Roman" panose="02020603050405020304" pitchFamily="18" charset="0"/>
                <a:cs typeface="Times New Roman" panose="02020603050405020304" pitchFamily="18" charset="0"/>
              </a:rPr>
              <a:t>4</a:t>
            </a:r>
            <a:endParaRPr lang="en-US" sz="2400" i="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10C333D-5C46-40D6-AB1A-9FBFDCAFAC91}"/>
              </a:ext>
            </a:extLst>
          </p:cNvPr>
          <p:cNvSpPr txBox="1"/>
          <p:nvPr/>
        </p:nvSpPr>
        <p:spPr>
          <a:xfrm>
            <a:off x="5671458" y="2299062"/>
            <a:ext cx="5536473" cy="3046988"/>
          </a:xfrm>
          <a:prstGeom prst="rect">
            <a:avLst/>
          </a:prstGeom>
          <a:noFill/>
          <a:ln>
            <a:solidFill>
              <a:schemeClr val="tx1"/>
            </a:solidFill>
            <a:prstDash val="dash"/>
          </a:ln>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prove that after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is executed and then terminated,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 has the value </a:t>
            </a:r>
            <a:r>
              <a:rPr lang="en-US" sz="2400" i="1"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proof of correctness can be carried out by splitting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into four segments with </a:t>
            </a:r>
            <a:r>
              <a:rPr lang="en-US" sz="2400" i="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S</a:t>
            </a:r>
            <a:r>
              <a:rPr lang="en-US" sz="2400" baseline="-25000" dirty="0"/>
              <a:t>1</a:t>
            </a:r>
            <a:r>
              <a:rPr lang="en-US" sz="2400" dirty="0"/>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a:t>
            </a:r>
            <a:r>
              <a:rPr lang="en-US" sz="2400" baseline="-25000" dirty="0"/>
              <a:t>2</a:t>
            </a:r>
            <a:r>
              <a:rPr lang="en-US" sz="2400" dirty="0"/>
              <a:t>; </a:t>
            </a:r>
            <a:r>
              <a:rPr lang="en-US" sz="2400" i="1" dirty="0">
                <a:latin typeface="Times New Roman" panose="02020603050405020304" pitchFamily="18" charset="0"/>
                <a:cs typeface="Times New Roman" panose="02020603050405020304" pitchFamily="18" charset="0"/>
              </a:rPr>
              <a:t>S</a:t>
            </a:r>
            <a:r>
              <a:rPr lang="en-US" sz="2400" baseline="-25000" dirty="0"/>
              <a:t>3</a:t>
            </a:r>
            <a:r>
              <a:rPr lang="en-US" sz="2400" dirty="0"/>
              <a:t>; </a:t>
            </a:r>
            <a:r>
              <a:rPr lang="en-US" sz="2400" i="1" dirty="0">
                <a:latin typeface="Times New Roman" panose="02020603050405020304" pitchFamily="18" charset="0"/>
                <a:cs typeface="Times New Roman" panose="02020603050405020304" pitchFamily="18" charset="0"/>
              </a:rPr>
              <a:t>S</a:t>
            </a:r>
            <a:r>
              <a:rPr lang="en-US" sz="2400" baseline="-25000" dirty="0"/>
              <a:t>4</a:t>
            </a:r>
            <a:r>
              <a:rPr lang="en-US" sz="2400" dirty="0"/>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build the correctness proof using the rule of reference.</a:t>
            </a:r>
          </a:p>
        </p:txBody>
      </p:sp>
    </p:spTree>
    <p:extLst>
      <p:ext uri="{BB962C8B-B14F-4D97-AF65-F5344CB8AC3E}">
        <p14:creationId xmlns:p14="http://schemas.microsoft.com/office/powerpoint/2010/main" val="1396064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7A7E-5329-4132-9AD3-FE67BC21482E}"/>
              </a:ext>
            </a:extLst>
          </p:cNvPr>
          <p:cNvSpPr>
            <a:spLocks noGrp="1"/>
          </p:cNvSpPr>
          <p:nvPr>
            <p:ph type="title"/>
          </p:nvPr>
        </p:nvSpPr>
        <p:spPr>
          <a:xfrm>
            <a:off x="853440" y="261144"/>
            <a:ext cx="8978537" cy="1149645"/>
          </a:xfrm>
        </p:spPr>
        <p:txBody>
          <a:bodyPr>
            <a:normAutofit/>
          </a:bodyPr>
          <a:lstStyle/>
          <a:p>
            <a:r>
              <a:rPr lang="en-US" sz="3200" dirty="0">
                <a:latin typeface="+mn-lt"/>
              </a:rPr>
              <a:t>Example: </a:t>
            </a:r>
            <a:r>
              <a:rPr lang="en-US" sz="2800" dirty="0">
                <a:latin typeface="+mn-lt"/>
              </a:rPr>
              <a:t>How to verify the correctness of the program </a:t>
            </a:r>
            <a:r>
              <a:rPr lang="en-US" sz="2800" i="1" dirty="0">
                <a:latin typeface="Times New Roman" panose="02020603050405020304" pitchFamily="18" charset="0"/>
                <a:cs typeface="Times New Roman" panose="02020603050405020304" pitchFamily="18" charset="0"/>
              </a:rPr>
              <a:t>S</a:t>
            </a:r>
            <a:r>
              <a:rPr lang="en-US" sz="2800" dirty="0">
                <a:latin typeface="+mn-lt"/>
              </a:rPr>
              <a:t> for computing the product of two integers.</a:t>
            </a:r>
          </a:p>
        </p:txBody>
      </p:sp>
      <p:sp>
        <p:nvSpPr>
          <p:cNvPr id="3" name="Content Placeholder 2">
            <a:extLst>
              <a:ext uri="{FF2B5EF4-FFF2-40B4-BE49-F238E27FC236}">
                <a16:creationId xmlns:a16="http://schemas.microsoft.com/office/drawing/2014/main" id="{72B1F301-6966-4005-B7A3-4ACE240D2D4A}"/>
              </a:ext>
            </a:extLst>
          </p:cNvPr>
          <p:cNvSpPr>
            <a:spLocks noGrp="1"/>
          </p:cNvSpPr>
          <p:nvPr>
            <p:ph idx="1"/>
          </p:nvPr>
        </p:nvSpPr>
        <p:spPr>
          <a:xfrm>
            <a:off x="838200" y="1825625"/>
            <a:ext cx="4691743" cy="487126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procedure multiply(</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integers)</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 0;</a:t>
            </a:r>
          </a:p>
          <a:p>
            <a:pPr marL="914400" lvl="2" indent="0">
              <a:buNone/>
            </a:pP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0;</a:t>
            </a:r>
          </a:p>
          <a:p>
            <a:pPr marL="914400" lvl="2" indent="0">
              <a:buNone/>
            </a:pPr>
            <a:r>
              <a:rPr lang="en-US" sz="2400" dirty="0">
                <a:latin typeface="Times New Roman" panose="02020603050405020304" pitchFamily="18" charset="0"/>
                <a:cs typeface="Times New Roman" panose="02020603050405020304" pitchFamily="18" charset="0"/>
              </a:rPr>
              <a:t>while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&lt; a do {</a:t>
            </a:r>
          </a:p>
          <a:p>
            <a:pPr marL="914400" lvl="2" indent="0">
              <a:buNone/>
            </a:pPr>
            <a:r>
              <a:rPr lang="en-US" sz="2400" dirty="0">
                <a:latin typeface="Times New Roman" panose="02020603050405020304" pitchFamily="18" charset="0"/>
                <a:cs typeface="Times New Roman" panose="02020603050405020304" pitchFamily="18" charset="0"/>
              </a:rPr>
              <a:t>	x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p>
          <a:p>
            <a:pPr marL="914400" lvl="2"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+ 1}</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product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return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 product</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a:t>
            </a:r>
          </a:p>
        </p:txBody>
      </p:sp>
      <p:sp>
        <p:nvSpPr>
          <p:cNvPr id="4" name="Left Brace 3">
            <a:extLst>
              <a:ext uri="{FF2B5EF4-FFF2-40B4-BE49-F238E27FC236}">
                <a16:creationId xmlns:a16="http://schemas.microsoft.com/office/drawing/2014/main" id="{646A8439-EE78-413B-A843-EBD0BE983908}"/>
              </a:ext>
            </a:extLst>
          </p:cNvPr>
          <p:cNvSpPr/>
          <p:nvPr/>
        </p:nvSpPr>
        <p:spPr>
          <a:xfrm>
            <a:off x="1637211" y="2299062"/>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0624108F-49E7-41F8-B110-6727A07098CF}"/>
              </a:ext>
            </a:extLst>
          </p:cNvPr>
          <p:cNvSpPr/>
          <p:nvPr/>
        </p:nvSpPr>
        <p:spPr>
          <a:xfrm>
            <a:off x="1637210" y="312855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E36F75C1-72CB-48F7-B242-CE118FA93B94}"/>
              </a:ext>
            </a:extLst>
          </p:cNvPr>
          <p:cNvSpPr/>
          <p:nvPr/>
        </p:nvSpPr>
        <p:spPr>
          <a:xfrm>
            <a:off x="1624143" y="3909839"/>
            <a:ext cx="165463" cy="98759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21D1409-EB7F-47D3-BEBD-6D48F4201CA1}"/>
              </a:ext>
            </a:extLst>
          </p:cNvPr>
          <p:cNvSpPr/>
          <p:nvPr/>
        </p:nvSpPr>
        <p:spPr>
          <a:xfrm>
            <a:off x="1637209" y="503237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5154FDD-BE30-48AB-80F3-3DA29FB62DD5}"/>
              </a:ext>
            </a:extLst>
          </p:cNvPr>
          <p:cNvSpPr txBox="1"/>
          <p:nvPr/>
        </p:nvSpPr>
        <p:spPr>
          <a:xfrm>
            <a:off x="696685" y="2368674"/>
            <a:ext cx="696685" cy="461665"/>
          </a:xfrm>
          <a:prstGeom prst="rect">
            <a:avLst/>
          </a:prstGeom>
          <a:noFill/>
        </p:spPr>
        <p:txBody>
          <a:bodyPr wrap="square" rtlCol="0">
            <a:spAutoFit/>
          </a:bodyPr>
          <a:lstStyle/>
          <a:p>
            <a:pPr algn="r"/>
            <a:r>
              <a:rPr lang="en-US" sz="2400" dirty="0"/>
              <a:t>S</a:t>
            </a:r>
            <a:r>
              <a:rPr lang="en-US" sz="2400" baseline="-25000" dirty="0"/>
              <a:t>1</a:t>
            </a:r>
            <a:endParaRPr lang="en-US" sz="2400" dirty="0"/>
          </a:p>
        </p:txBody>
      </p:sp>
      <p:sp>
        <p:nvSpPr>
          <p:cNvPr id="9" name="TextBox 8">
            <a:extLst>
              <a:ext uri="{FF2B5EF4-FFF2-40B4-BE49-F238E27FC236}">
                <a16:creationId xmlns:a16="http://schemas.microsoft.com/office/drawing/2014/main" id="{B2001FA1-43CF-47EC-876F-9D056D28E84F}"/>
              </a:ext>
            </a:extLst>
          </p:cNvPr>
          <p:cNvSpPr txBox="1"/>
          <p:nvPr/>
        </p:nvSpPr>
        <p:spPr>
          <a:xfrm>
            <a:off x="696685" y="3098081"/>
            <a:ext cx="696685" cy="461665"/>
          </a:xfrm>
          <a:prstGeom prst="rect">
            <a:avLst/>
          </a:prstGeom>
          <a:noFill/>
        </p:spPr>
        <p:txBody>
          <a:bodyPr wrap="square" rtlCol="0">
            <a:spAutoFit/>
          </a:bodyPr>
          <a:lstStyle/>
          <a:p>
            <a:pPr algn="r"/>
            <a:r>
              <a:rPr lang="en-US" sz="2400" dirty="0"/>
              <a:t>S</a:t>
            </a:r>
            <a:r>
              <a:rPr lang="en-US" sz="2400" baseline="-25000" dirty="0"/>
              <a:t>2</a:t>
            </a:r>
            <a:endParaRPr lang="en-US" sz="2400" dirty="0"/>
          </a:p>
        </p:txBody>
      </p:sp>
      <p:sp>
        <p:nvSpPr>
          <p:cNvPr id="10" name="TextBox 9">
            <a:extLst>
              <a:ext uri="{FF2B5EF4-FFF2-40B4-BE49-F238E27FC236}">
                <a16:creationId xmlns:a16="http://schemas.microsoft.com/office/drawing/2014/main" id="{8A9855EE-C936-4BAD-A6F9-5E643B5684DC}"/>
              </a:ext>
            </a:extLst>
          </p:cNvPr>
          <p:cNvSpPr txBox="1"/>
          <p:nvPr/>
        </p:nvSpPr>
        <p:spPr>
          <a:xfrm>
            <a:off x="696684" y="4179874"/>
            <a:ext cx="696685" cy="461665"/>
          </a:xfrm>
          <a:prstGeom prst="rect">
            <a:avLst/>
          </a:prstGeom>
          <a:noFill/>
        </p:spPr>
        <p:txBody>
          <a:bodyPr wrap="square" rtlCol="0">
            <a:spAutoFit/>
          </a:bodyPr>
          <a:lstStyle/>
          <a:p>
            <a:pPr algn="r"/>
            <a:r>
              <a:rPr lang="en-US" sz="2400" dirty="0"/>
              <a:t>S</a:t>
            </a:r>
            <a:r>
              <a:rPr lang="en-US" sz="2400" baseline="-25000" dirty="0"/>
              <a:t>3</a:t>
            </a:r>
            <a:endParaRPr lang="en-US" sz="2400" dirty="0"/>
          </a:p>
        </p:txBody>
      </p:sp>
      <p:sp>
        <p:nvSpPr>
          <p:cNvPr id="11" name="TextBox 10">
            <a:extLst>
              <a:ext uri="{FF2B5EF4-FFF2-40B4-BE49-F238E27FC236}">
                <a16:creationId xmlns:a16="http://schemas.microsoft.com/office/drawing/2014/main" id="{DE09B46A-A52D-4FEC-9CC0-5A2EB92241F7}"/>
              </a:ext>
            </a:extLst>
          </p:cNvPr>
          <p:cNvSpPr txBox="1"/>
          <p:nvPr/>
        </p:nvSpPr>
        <p:spPr>
          <a:xfrm>
            <a:off x="696684" y="5032374"/>
            <a:ext cx="696685" cy="461665"/>
          </a:xfrm>
          <a:prstGeom prst="rect">
            <a:avLst/>
          </a:prstGeom>
          <a:noFill/>
        </p:spPr>
        <p:txBody>
          <a:bodyPr wrap="square" rtlCol="0">
            <a:spAutoFit/>
          </a:bodyPr>
          <a:lstStyle/>
          <a:p>
            <a:pPr algn="r"/>
            <a:r>
              <a:rPr lang="en-US" sz="2400" dirty="0"/>
              <a:t>S</a:t>
            </a:r>
            <a:r>
              <a:rPr lang="en-US" sz="2400" baseline="-25000" dirty="0"/>
              <a:t>4</a:t>
            </a:r>
            <a:endParaRPr lang="en-US" sz="24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0C333D-5C46-40D6-AB1A-9FBFDCAFAC91}"/>
                  </a:ext>
                </a:extLst>
              </p:cNvPr>
              <p:cNvSpPr txBox="1"/>
              <p:nvPr/>
            </p:nvSpPr>
            <p:spPr>
              <a:xfrm>
                <a:off x="5844732" y="2090568"/>
                <a:ext cx="6051177" cy="4524315"/>
              </a:xfrm>
              <a:prstGeom prst="rect">
                <a:avLst/>
              </a:prstGeom>
              <a:noFill/>
              <a:ln>
                <a:solidFill>
                  <a:schemeClr val="tx1"/>
                </a:solidFill>
                <a:prstDash val="dash"/>
              </a:ln>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are integers) be the initial assertion. Then it can be shown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baseline="-25000" dirty="0"/>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q </a:t>
                </a:r>
                <a:r>
                  <a:rPr lang="en-US" sz="2400" dirty="0">
                    <a:latin typeface="Times New Roman" panose="02020603050405020304" pitchFamily="18" charset="0"/>
                    <a:cs typeface="Times New Roman" panose="02020603050405020304" pitchFamily="18" charset="0"/>
                  </a:rPr>
                  <a:t>is true, where the proposition </a:t>
                </a:r>
                <a:r>
                  <a:rPr lang="en-US" sz="2400" i="1" dirty="0">
                    <a:latin typeface="Times New Roman" panose="02020603050405020304" pitchFamily="18" charset="0"/>
                    <a:cs typeface="Times New Roman" panose="02020603050405020304" pitchFamily="18" charset="0"/>
                  </a:rPr>
                  <a:t>q</a:t>
                </a:r>
                <a:r>
                  <a:rPr lang="en-US" sz="2400" b="1"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p</a:t>
                </a:r>
                <a:r>
                  <a:rPr lang="en-US" sz="2400" dirty="0">
                    <a:latin typeface="Times New Roman" panose="02020603050405020304" pitchFamily="18" charset="0"/>
                    <a:cs typeface="Times New Roman" panose="02020603050405020304" pitchFamily="18" charset="0"/>
                  </a:rPr>
                  <a:t> </a:t>
                </a:r>
                <a:r>
                  <a:rPr lang="en-US" sz="2400"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q </a:t>
                </a:r>
                <a:r>
                  <a:rPr lang="en-US" sz="2400"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0)</a:t>
                </a:r>
                <a:r>
                  <a:rPr lang="en-US" sz="2400" dirty="0">
                    <a:latin typeface="Cambria Math" panose="02040503050406030204" pitchFamily="18" charset="0"/>
                    <a:ea typeface="Cambria Math" panose="020405030504060302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0) </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 the proposition. Verify that </a:t>
                </a: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a:t>
                </a:r>
                <a:r>
                  <a:rPr lang="en-US" sz="2400" i="1"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is true.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Then, show that </a:t>
                </a:r>
                <a:r>
                  <a:rPr lang="en-US" sz="2400" i="1"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mk</a:t>
                </a:r>
                <a:r>
                  <a:rPr lang="en-US" sz="2400" dirty="0">
                    <a:latin typeface="Times New Roman" panose="02020603050405020304" pitchFamily="18" charset="0"/>
                    <a:cs typeface="Times New Roman" panose="02020603050405020304" pitchFamily="18" charset="0"/>
                  </a:rPr>
                  <a:t> </a:t>
                </a:r>
                <a:r>
                  <a:rPr lang="en-US" sz="2400" dirty="0">
                    <a:latin typeface="Cambria Math" panose="02040503050406030204" pitchFamily="18" charset="0"/>
                    <a:ea typeface="Cambria Math" panose="020405030504060302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cs typeface="Times New Roman" panose="02020603050405020304" pitchFamily="18" charset="0"/>
                  </a:rPr>
                  <a:t> a</a:t>
                </a:r>
                <a:r>
                  <a:rPr lang="en-US" sz="2400" dirty="0">
                    <a:latin typeface="Times New Roman" panose="02020603050405020304" pitchFamily="18" charset="0"/>
                    <a:cs typeface="Times New Roman" panose="02020603050405020304" pitchFamily="18" charset="0"/>
                  </a:rPr>
                  <a:t>) is an invariant for the loop  in </a:t>
                </a:r>
                <a:r>
                  <a:rPr lang="en-US" sz="2400" i="1" dirty="0">
                    <a:latin typeface="Times New Roman" panose="02020603050405020304" pitchFamily="18" charset="0"/>
                    <a:cs typeface="Times New Roman" panose="02020603050405020304" pitchFamily="18" charset="0"/>
                  </a:rPr>
                  <a:t>S</a:t>
                </a:r>
                <a:r>
                  <a:rPr lang="en-US" sz="2400" baseline="-25000" dirty="0"/>
                  <a:t>3</a:t>
                </a: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a:t>
                </a:r>
                <a:r>
                  <a:rPr lang="en-US" sz="2400" i="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implies that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*0 and 0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i="1" dirty="0">
                    <a:latin typeface="Times New Roman" panose="02020603050405020304" pitchFamily="18" charset="0"/>
                    <a:cs typeface="Times New Roman" panose="02020603050405020304" pitchFamily="18" charset="0"/>
                  </a:rPr>
                  <a:t> a</a:t>
                </a:r>
                <a:r>
                  <a:rPr lang="en-US" sz="2400" dirty="0">
                    <a:latin typeface="Times New Roman" panose="02020603050405020304" pitchFamily="18" charset="0"/>
                    <a:cs typeface="Times New Roman" panose="02020603050405020304" pitchFamily="18" charset="0"/>
                  </a:rPr>
                  <a:t>, the loop invariant is true before the loop is entered.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Obviously, after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iterations, the loop terminates, with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so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ma</a:t>
                </a:r>
                <a:r>
                  <a:rPr lang="en-US" sz="2400" dirty="0">
                    <a:latin typeface="Times New Roman" panose="02020603050405020304" pitchFamily="18"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E10C333D-5C46-40D6-AB1A-9FBFDCAFAC91}"/>
                  </a:ext>
                </a:extLst>
              </p:cNvPr>
              <p:cNvSpPr txBox="1">
                <a:spLocks noRot="1" noChangeAspect="1" noMove="1" noResize="1" noEditPoints="1" noAdjustHandles="1" noChangeArrowheads="1" noChangeShapeType="1" noTextEdit="1"/>
              </p:cNvSpPr>
              <p:nvPr/>
            </p:nvSpPr>
            <p:spPr>
              <a:xfrm>
                <a:off x="5844732" y="2090568"/>
                <a:ext cx="6051177" cy="4524315"/>
              </a:xfrm>
              <a:prstGeom prst="rect">
                <a:avLst/>
              </a:prstGeom>
              <a:blipFill>
                <a:blip r:embed="rId2"/>
                <a:stretch>
                  <a:fillRect l="-1308" t="-941" b="-2016"/>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B1F60F6-E937-44B7-95E4-D159EE1C65C6}"/>
                  </a:ext>
                </a:extLst>
              </p:cNvPr>
              <p:cNvSpPr/>
              <p:nvPr/>
            </p:nvSpPr>
            <p:spPr>
              <a:xfrm>
                <a:off x="3898985" y="1512744"/>
                <a:ext cx="177247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𝑍</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13" name="Rectangle 12">
                <a:extLst>
                  <a:ext uri="{FF2B5EF4-FFF2-40B4-BE49-F238E27FC236}">
                    <a16:creationId xmlns:a16="http://schemas.microsoft.com/office/drawing/2014/main" id="{CB1F60F6-E937-44B7-95E4-D159EE1C65C6}"/>
                  </a:ext>
                </a:extLst>
              </p:cNvPr>
              <p:cNvSpPr>
                <a:spLocks noRot="1" noChangeAspect="1" noMove="1" noResize="1" noEditPoints="1" noAdjustHandles="1" noChangeArrowheads="1" noChangeShapeType="1" noTextEdit="1"/>
              </p:cNvSpPr>
              <p:nvPr/>
            </p:nvSpPr>
            <p:spPr>
              <a:xfrm>
                <a:off x="3898985" y="1512744"/>
                <a:ext cx="1772473" cy="369332"/>
              </a:xfrm>
              <a:prstGeom prst="rect">
                <a:avLst/>
              </a:prstGeom>
              <a:blipFill>
                <a:blip r:embed="rId3"/>
                <a:stretch>
                  <a:fillRect l="-2740" t="-7937" r="-1712" b="-20635"/>
                </a:stretch>
              </a:blipFill>
            </p:spPr>
            <p:txBody>
              <a:bodyPr/>
              <a:lstStyle/>
              <a:p>
                <a:r>
                  <a:rPr lang="en-US">
                    <a:noFill/>
                  </a:rPr>
                  <a:t> </a:t>
                </a:r>
              </a:p>
            </p:txBody>
          </p:sp>
        </mc:Fallback>
      </mc:AlternateContent>
      <p:cxnSp>
        <p:nvCxnSpPr>
          <p:cNvPr id="15" name="Connector: Elbow 14">
            <a:extLst>
              <a:ext uri="{FF2B5EF4-FFF2-40B4-BE49-F238E27FC236}">
                <a16:creationId xmlns:a16="http://schemas.microsoft.com/office/drawing/2014/main" id="{BA0F6AA4-BB54-4EBF-9DD2-FD426E96D4D7}"/>
              </a:ext>
            </a:extLst>
          </p:cNvPr>
          <p:cNvCxnSpPr/>
          <p:nvPr/>
        </p:nvCxnSpPr>
        <p:spPr>
          <a:xfrm rot="10800000" flipV="1">
            <a:off x="4798424" y="1882076"/>
            <a:ext cx="873035" cy="4169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E14D4FB-E577-44FA-8948-A6D0846611AB}"/>
              </a:ext>
            </a:extLst>
          </p:cNvPr>
          <p:cNvSpPr/>
          <p:nvPr/>
        </p:nvSpPr>
        <p:spPr>
          <a:xfrm>
            <a:off x="2800076" y="3023225"/>
            <a:ext cx="157607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q</a:t>
            </a:r>
            <a:r>
              <a:rPr lang="en-US" b="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endParaRPr lang="en-US" dirty="0"/>
          </a:p>
        </p:txBody>
      </p:sp>
      <p:cxnSp>
        <p:nvCxnSpPr>
          <p:cNvPr id="18" name="Straight Arrow Connector 17">
            <a:extLst>
              <a:ext uri="{FF2B5EF4-FFF2-40B4-BE49-F238E27FC236}">
                <a16:creationId xmlns:a16="http://schemas.microsoft.com/office/drawing/2014/main" id="{38C0B213-FE4F-45A6-9181-D31C8FC86AD3}"/>
              </a:ext>
            </a:extLst>
          </p:cNvPr>
          <p:cNvCxnSpPr/>
          <p:nvPr/>
        </p:nvCxnSpPr>
        <p:spPr>
          <a:xfrm flipH="1">
            <a:off x="2098766" y="3023225"/>
            <a:ext cx="701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338DFBC-2E8B-40DA-8758-88F84556BA0D}"/>
              </a:ext>
            </a:extLst>
          </p:cNvPr>
          <p:cNvSpPr/>
          <p:nvPr/>
        </p:nvSpPr>
        <p:spPr>
          <a:xfrm>
            <a:off x="3184071" y="3392557"/>
            <a:ext cx="228780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 0)</a:t>
            </a:r>
            <a:r>
              <a:rPr lang="en-US" dirty="0">
                <a:latin typeface="Cambria Math" panose="02040503050406030204" pitchFamily="18" charset="0"/>
                <a:ea typeface="Cambria Math" panose="020405030504060302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0) </a:t>
            </a:r>
            <a:endParaRPr lang="en-US"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DD5589F-B4F8-4C7F-879C-7F9099E181BD}"/>
                  </a:ext>
                </a:extLst>
              </p:cNvPr>
              <p:cNvSpPr/>
              <p:nvPr/>
            </p:nvSpPr>
            <p:spPr>
              <a:xfrm>
                <a:off x="159206" y="3629027"/>
                <a:ext cx="177163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mk</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i="1" dirty="0">
                    <a:latin typeface="Times New Roman" panose="02020603050405020304" pitchFamily="18" charset="0"/>
                    <a:cs typeface="Times New Roman" panose="02020603050405020304" pitchFamily="18" charset="0"/>
                  </a:rPr>
                  <a:t> a</a:t>
                </a:r>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20" name="Rectangle 19">
                <a:extLst>
                  <a:ext uri="{FF2B5EF4-FFF2-40B4-BE49-F238E27FC236}">
                    <a16:creationId xmlns:a16="http://schemas.microsoft.com/office/drawing/2014/main" id="{4DD5589F-B4F8-4C7F-879C-7F9099E181BD}"/>
                  </a:ext>
                </a:extLst>
              </p:cNvPr>
              <p:cNvSpPr>
                <a:spLocks noRot="1" noChangeAspect="1" noMove="1" noResize="1" noEditPoints="1" noAdjustHandles="1" noChangeArrowheads="1" noChangeShapeType="1" noTextEdit="1"/>
              </p:cNvSpPr>
              <p:nvPr/>
            </p:nvSpPr>
            <p:spPr>
              <a:xfrm>
                <a:off x="159206" y="3629027"/>
                <a:ext cx="1771639" cy="369332"/>
              </a:xfrm>
              <a:prstGeom prst="rect">
                <a:avLst/>
              </a:prstGeom>
              <a:blipFill>
                <a:blip r:embed="rId4"/>
                <a:stretch>
                  <a:fillRect l="-2389" t="-9524" r="-1706" b="-20635"/>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59DA77A-BBA5-44D1-9B89-521F568E9F85}"/>
              </a:ext>
            </a:extLst>
          </p:cNvPr>
          <p:cNvCxnSpPr>
            <a:stCxn id="20" idx="3"/>
          </p:cNvCxnSpPr>
          <p:nvPr/>
        </p:nvCxnSpPr>
        <p:spPr>
          <a:xfrm flipV="1">
            <a:off x="1930845" y="3799791"/>
            <a:ext cx="869231" cy="13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8BE486-D402-40B1-A48D-D46B76660070}"/>
              </a:ext>
            </a:extLst>
          </p:cNvPr>
          <p:cNvCxnSpPr>
            <a:cxnSpLocks/>
          </p:cNvCxnSpPr>
          <p:nvPr/>
        </p:nvCxnSpPr>
        <p:spPr>
          <a:xfrm flipH="1">
            <a:off x="2220686" y="3699149"/>
            <a:ext cx="963386" cy="30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25E0FEFF-88DB-4A37-83CA-85680B2C9326}"/>
                  </a:ext>
                </a:extLst>
              </p:cNvPr>
              <p:cNvSpPr/>
              <p:nvPr/>
            </p:nvSpPr>
            <p:spPr>
              <a:xfrm>
                <a:off x="4123236" y="4634467"/>
                <a:ext cx="1771639"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mk</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i="1" dirty="0">
                    <a:latin typeface="Times New Roman" panose="02020603050405020304" pitchFamily="18" charset="0"/>
                    <a:cs typeface="Times New Roman" panose="02020603050405020304" pitchFamily="18" charset="0"/>
                  </a:rPr>
                  <a:t> a</a:t>
                </a:r>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26" name="Rectangle 25">
                <a:extLst>
                  <a:ext uri="{FF2B5EF4-FFF2-40B4-BE49-F238E27FC236}">
                    <a16:creationId xmlns:a16="http://schemas.microsoft.com/office/drawing/2014/main" id="{25E0FEFF-88DB-4A37-83CA-85680B2C9326}"/>
                  </a:ext>
                </a:extLst>
              </p:cNvPr>
              <p:cNvSpPr>
                <a:spLocks noRot="1" noChangeAspect="1" noMove="1" noResize="1" noEditPoints="1" noAdjustHandles="1" noChangeArrowheads="1" noChangeShapeType="1" noTextEdit="1"/>
              </p:cNvSpPr>
              <p:nvPr/>
            </p:nvSpPr>
            <p:spPr>
              <a:xfrm>
                <a:off x="4123236" y="4634467"/>
                <a:ext cx="1771639" cy="369332"/>
              </a:xfrm>
              <a:prstGeom prst="rect">
                <a:avLst/>
              </a:prstGeom>
              <a:blipFill>
                <a:blip r:embed="rId5"/>
                <a:stretch>
                  <a:fillRect l="-2389" t="-9524" r="-1706" b="-20635"/>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CA23DE29-9C75-4A87-AAEC-F53CE588748E}"/>
              </a:ext>
            </a:extLst>
          </p:cNvPr>
          <p:cNvCxnSpPr/>
          <p:nvPr/>
        </p:nvCxnSpPr>
        <p:spPr>
          <a:xfrm flipH="1">
            <a:off x="1882508" y="4988829"/>
            <a:ext cx="2219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593A910F-39E2-4CC4-8563-905BCF0BB7DD}"/>
                  </a:ext>
                </a:extLst>
              </p:cNvPr>
              <p:cNvSpPr/>
              <p:nvPr/>
            </p:nvSpPr>
            <p:spPr>
              <a:xfrm>
                <a:off x="4000653" y="4627024"/>
                <a:ext cx="192552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ma</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9" name="Rectangle 28">
                <a:extLst>
                  <a:ext uri="{FF2B5EF4-FFF2-40B4-BE49-F238E27FC236}">
                    <a16:creationId xmlns:a16="http://schemas.microsoft.com/office/drawing/2014/main" id="{593A910F-39E2-4CC4-8563-905BCF0BB7DD}"/>
                  </a:ext>
                </a:extLst>
              </p:cNvPr>
              <p:cNvSpPr>
                <a:spLocks noRot="1" noChangeAspect="1" noMove="1" noResize="1" noEditPoints="1" noAdjustHandles="1" noChangeArrowheads="1" noChangeShapeType="1" noTextEdit="1"/>
              </p:cNvSpPr>
              <p:nvPr/>
            </p:nvSpPr>
            <p:spPr>
              <a:xfrm>
                <a:off x="4000653" y="4627024"/>
                <a:ext cx="1925527" cy="369332"/>
              </a:xfrm>
              <a:prstGeom prst="rect">
                <a:avLst/>
              </a:prstGeom>
              <a:blipFill>
                <a:blip r:embed="rId6"/>
                <a:stretch>
                  <a:fillRect l="-2201" t="-9524" r="-1572" b="-20635"/>
                </a:stretch>
              </a:blipFill>
            </p:spPr>
            <p:txBody>
              <a:bodyPr/>
              <a:lstStyle/>
              <a:p>
                <a:r>
                  <a:rPr lang="en-US">
                    <a:noFill/>
                  </a:rPr>
                  <a:t> </a:t>
                </a:r>
              </a:p>
            </p:txBody>
          </p:sp>
        </mc:Fallback>
      </mc:AlternateContent>
    </p:spTree>
    <p:extLst>
      <p:ext uri="{BB962C8B-B14F-4D97-AF65-F5344CB8AC3E}">
        <p14:creationId xmlns:p14="http://schemas.microsoft.com/office/powerpoint/2010/main" val="1957886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1F301-6966-4005-B7A3-4ACE240D2D4A}"/>
              </a:ext>
            </a:extLst>
          </p:cNvPr>
          <p:cNvSpPr>
            <a:spLocks noGrp="1"/>
          </p:cNvSpPr>
          <p:nvPr>
            <p:ph idx="1"/>
          </p:nvPr>
        </p:nvSpPr>
        <p:spPr>
          <a:xfrm>
            <a:off x="838200" y="1825625"/>
            <a:ext cx="4691743" cy="487126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procedure multiply(</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integers)</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 0;</a:t>
            </a:r>
          </a:p>
          <a:p>
            <a:pPr marL="914400" lvl="2" indent="0">
              <a:buNone/>
            </a:pP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0;</a:t>
            </a:r>
          </a:p>
          <a:p>
            <a:pPr marL="914400" lvl="2" indent="0">
              <a:buNone/>
            </a:pPr>
            <a:r>
              <a:rPr lang="en-US" sz="2400" dirty="0">
                <a:latin typeface="Times New Roman" panose="02020603050405020304" pitchFamily="18" charset="0"/>
                <a:cs typeface="Times New Roman" panose="02020603050405020304" pitchFamily="18" charset="0"/>
              </a:rPr>
              <a:t>while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&lt; a do {</a:t>
            </a:r>
          </a:p>
          <a:p>
            <a:pPr marL="914400" lvl="2" indent="0">
              <a:buNone/>
            </a:pPr>
            <a:r>
              <a:rPr lang="en-US" sz="2400" dirty="0">
                <a:latin typeface="Times New Roman" panose="02020603050405020304" pitchFamily="18" charset="0"/>
                <a:cs typeface="Times New Roman" panose="02020603050405020304" pitchFamily="18" charset="0"/>
              </a:rPr>
              <a:t>	x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p>
          <a:p>
            <a:pPr marL="914400" lvl="2" indent="0">
              <a:buNone/>
            </a:pP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+ 1}</a:t>
            </a:r>
          </a:p>
          <a:p>
            <a:pPr marL="914400" lvl="2" indent="0">
              <a:buNone/>
            </a:pPr>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&lt; 0 then </a:t>
            </a:r>
            <a:r>
              <a:rPr lang="en-US" sz="2400" i="1" dirty="0">
                <a:latin typeface="Times New Roman" panose="02020603050405020304" pitchFamily="18" charset="0"/>
                <a:cs typeface="Times New Roman" panose="02020603050405020304" pitchFamily="18" charset="0"/>
              </a:rPr>
              <a:t>product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a:t>
            </a:r>
          </a:p>
          <a:p>
            <a:pPr marL="914400" lvl="2" indent="0">
              <a:buNone/>
            </a:pPr>
            <a:r>
              <a:rPr lang="en-US" sz="2400" dirty="0">
                <a:latin typeface="Times New Roman" panose="02020603050405020304" pitchFamily="18" charset="0"/>
                <a:cs typeface="Times New Roman" panose="02020603050405020304" pitchFamily="18" charset="0"/>
              </a:rPr>
              <a:t>	else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return </a:t>
            </a:r>
            <a:r>
              <a:rPr lang="en-US" sz="2400" i="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a:t>
            </a:r>
          </a:p>
          <a:p>
            <a:pPr marL="914400" lvl="2" indent="0">
              <a:buNone/>
            </a:pP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 product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a:t>
            </a:r>
          </a:p>
        </p:txBody>
      </p:sp>
      <p:sp>
        <p:nvSpPr>
          <p:cNvPr id="4" name="Left Brace 3">
            <a:extLst>
              <a:ext uri="{FF2B5EF4-FFF2-40B4-BE49-F238E27FC236}">
                <a16:creationId xmlns:a16="http://schemas.microsoft.com/office/drawing/2014/main" id="{646A8439-EE78-413B-A843-EBD0BE983908}"/>
              </a:ext>
            </a:extLst>
          </p:cNvPr>
          <p:cNvSpPr/>
          <p:nvPr/>
        </p:nvSpPr>
        <p:spPr>
          <a:xfrm>
            <a:off x="1637211" y="2299062"/>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0624108F-49E7-41F8-B110-6727A07098CF}"/>
              </a:ext>
            </a:extLst>
          </p:cNvPr>
          <p:cNvSpPr/>
          <p:nvPr/>
        </p:nvSpPr>
        <p:spPr>
          <a:xfrm>
            <a:off x="1637210" y="312855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E36F75C1-72CB-48F7-B242-CE118FA93B94}"/>
              </a:ext>
            </a:extLst>
          </p:cNvPr>
          <p:cNvSpPr/>
          <p:nvPr/>
        </p:nvSpPr>
        <p:spPr>
          <a:xfrm>
            <a:off x="1624143" y="3909839"/>
            <a:ext cx="165463" cy="98759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21D1409-EB7F-47D3-BEBD-6D48F4201CA1}"/>
              </a:ext>
            </a:extLst>
          </p:cNvPr>
          <p:cNvSpPr/>
          <p:nvPr/>
        </p:nvSpPr>
        <p:spPr>
          <a:xfrm>
            <a:off x="1637209" y="5032374"/>
            <a:ext cx="165463" cy="60089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05154FDD-BE30-48AB-80F3-3DA29FB62DD5}"/>
              </a:ext>
            </a:extLst>
          </p:cNvPr>
          <p:cNvSpPr txBox="1"/>
          <p:nvPr/>
        </p:nvSpPr>
        <p:spPr>
          <a:xfrm>
            <a:off x="696685" y="2368674"/>
            <a:ext cx="696685" cy="461665"/>
          </a:xfrm>
          <a:prstGeom prst="rect">
            <a:avLst/>
          </a:prstGeom>
          <a:noFill/>
        </p:spPr>
        <p:txBody>
          <a:bodyPr wrap="square" rtlCol="0">
            <a:spAutoFit/>
          </a:bodyPr>
          <a:lstStyle/>
          <a:p>
            <a:pPr algn="r"/>
            <a:r>
              <a:rPr lang="en-US" sz="2400" dirty="0"/>
              <a:t>S</a:t>
            </a:r>
            <a:r>
              <a:rPr lang="en-US" sz="2400" baseline="-25000" dirty="0"/>
              <a:t>1</a:t>
            </a:r>
            <a:endParaRPr lang="en-US" sz="2400" dirty="0"/>
          </a:p>
        </p:txBody>
      </p:sp>
      <p:sp>
        <p:nvSpPr>
          <p:cNvPr id="9" name="TextBox 8">
            <a:extLst>
              <a:ext uri="{FF2B5EF4-FFF2-40B4-BE49-F238E27FC236}">
                <a16:creationId xmlns:a16="http://schemas.microsoft.com/office/drawing/2014/main" id="{B2001FA1-43CF-47EC-876F-9D056D28E84F}"/>
              </a:ext>
            </a:extLst>
          </p:cNvPr>
          <p:cNvSpPr txBox="1"/>
          <p:nvPr/>
        </p:nvSpPr>
        <p:spPr>
          <a:xfrm>
            <a:off x="696685" y="3098081"/>
            <a:ext cx="696685" cy="461665"/>
          </a:xfrm>
          <a:prstGeom prst="rect">
            <a:avLst/>
          </a:prstGeom>
          <a:noFill/>
        </p:spPr>
        <p:txBody>
          <a:bodyPr wrap="square" rtlCol="0">
            <a:spAutoFit/>
          </a:bodyPr>
          <a:lstStyle/>
          <a:p>
            <a:pPr algn="r"/>
            <a:r>
              <a:rPr lang="en-US" sz="2400" dirty="0"/>
              <a:t>S</a:t>
            </a:r>
            <a:r>
              <a:rPr lang="en-US" sz="2400" baseline="-25000" dirty="0"/>
              <a:t>2</a:t>
            </a:r>
            <a:endParaRPr lang="en-US" sz="2400" dirty="0"/>
          </a:p>
        </p:txBody>
      </p:sp>
      <p:sp>
        <p:nvSpPr>
          <p:cNvPr id="10" name="TextBox 9">
            <a:extLst>
              <a:ext uri="{FF2B5EF4-FFF2-40B4-BE49-F238E27FC236}">
                <a16:creationId xmlns:a16="http://schemas.microsoft.com/office/drawing/2014/main" id="{8A9855EE-C936-4BAD-A6F9-5E643B5684DC}"/>
              </a:ext>
            </a:extLst>
          </p:cNvPr>
          <p:cNvSpPr txBox="1"/>
          <p:nvPr/>
        </p:nvSpPr>
        <p:spPr>
          <a:xfrm>
            <a:off x="696684" y="4179874"/>
            <a:ext cx="696685" cy="461665"/>
          </a:xfrm>
          <a:prstGeom prst="rect">
            <a:avLst/>
          </a:prstGeom>
          <a:noFill/>
        </p:spPr>
        <p:txBody>
          <a:bodyPr wrap="square" rtlCol="0">
            <a:spAutoFit/>
          </a:bodyPr>
          <a:lstStyle/>
          <a:p>
            <a:pPr algn="r"/>
            <a:r>
              <a:rPr lang="en-US" sz="2400" dirty="0"/>
              <a:t>S</a:t>
            </a:r>
            <a:r>
              <a:rPr lang="en-US" sz="2400" baseline="-25000" dirty="0"/>
              <a:t>3</a:t>
            </a:r>
            <a:endParaRPr lang="en-US" sz="2400" dirty="0"/>
          </a:p>
        </p:txBody>
      </p:sp>
      <p:sp>
        <p:nvSpPr>
          <p:cNvPr id="11" name="TextBox 10">
            <a:extLst>
              <a:ext uri="{FF2B5EF4-FFF2-40B4-BE49-F238E27FC236}">
                <a16:creationId xmlns:a16="http://schemas.microsoft.com/office/drawing/2014/main" id="{DE09B46A-A52D-4FEC-9CC0-5A2EB92241F7}"/>
              </a:ext>
            </a:extLst>
          </p:cNvPr>
          <p:cNvSpPr txBox="1"/>
          <p:nvPr/>
        </p:nvSpPr>
        <p:spPr>
          <a:xfrm>
            <a:off x="696684" y="5032374"/>
            <a:ext cx="696685" cy="461665"/>
          </a:xfrm>
          <a:prstGeom prst="rect">
            <a:avLst/>
          </a:prstGeom>
          <a:noFill/>
        </p:spPr>
        <p:txBody>
          <a:bodyPr wrap="square" rtlCol="0">
            <a:spAutoFit/>
          </a:bodyPr>
          <a:lstStyle/>
          <a:p>
            <a:pPr algn="r"/>
            <a:r>
              <a:rPr lang="en-US" sz="2400" dirty="0"/>
              <a:t>S</a:t>
            </a:r>
            <a:r>
              <a:rPr lang="en-US" sz="2400" baseline="-25000" dirty="0"/>
              <a:t>4</a:t>
            </a:r>
            <a:endParaRPr lang="en-US" sz="2400" dirty="0"/>
          </a:p>
        </p:txBody>
      </p:sp>
      <p:sp>
        <p:nvSpPr>
          <p:cNvPr id="12" name="TextBox 11">
            <a:extLst>
              <a:ext uri="{FF2B5EF4-FFF2-40B4-BE49-F238E27FC236}">
                <a16:creationId xmlns:a16="http://schemas.microsoft.com/office/drawing/2014/main" id="{E10C333D-5C46-40D6-AB1A-9FBFDCAFAC91}"/>
              </a:ext>
            </a:extLst>
          </p:cNvPr>
          <p:cNvSpPr txBox="1"/>
          <p:nvPr/>
        </p:nvSpPr>
        <p:spPr>
          <a:xfrm>
            <a:off x="5722401" y="1669184"/>
            <a:ext cx="5823857" cy="4832092"/>
          </a:xfrm>
          <a:prstGeom prst="rect">
            <a:avLst/>
          </a:prstGeom>
          <a:noFill/>
          <a:ln>
            <a:solidFill>
              <a:schemeClr val="tx1"/>
            </a:solidFill>
            <a:prstDash val="dash"/>
          </a:ln>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Because the loop terminates with </a:t>
            </a:r>
            <a:r>
              <a:rPr lang="en-US" sz="2200" i="1" dirty="0">
                <a:latin typeface="Times New Roman" panose="02020603050405020304" pitchFamily="18" charset="0"/>
                <a:cs typeface="Times New Roman" panose="02020603050405020304" pitchFamily="18" charset="0"/>
              </a:rPr>
              <a:t>k</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it follows that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baseline="-25000" dirty="0"/>
              <a:t>3</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 </a:t>
            </a:r>
            <a:r>
              <a:rPr lang="en-US" sz="2200" dirty="0">
                <a:latin typeface="Times New Roman" panose="02020603050405020304" pitchFamily="18" charset="0"/>
                <a:cs typeface="Times New Roman" panose="02020603050405020304" pitchFamily="18" charset="0"/>
              </a:rPr>
              <a:t>is true, where the proposition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ma</a:t>
            </a:r>
            <a:r>
              <a:rPr lang="en-US" sz="2200" dirty="0">
                <a:latin typeface="Times New Roman" panose="02020603050405020304" pitchFamily="18" charset="0"/>
                <a:cs typeface="Times New Roman" panose="02020603050405020304" pitchFamily="18" charset="0"/>
              </a:rPr>
              <a:t> </a:t>
            </a:r>
            <a:r>
              <a:rPr lang="en-US" sz="2200" dirty="0">
                <a:latin typeface="Cambria Math" panose="02040503050406030204" pitchFamily="18" charset="0"/>
                <a:ea typeface="Cambria Math" panose="020405030504060302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shown that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baseline="-25000" dirty="0"/>
              <a:t>4</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t </a:t>
            </a:r>
            <a:r>
              <a:rPr lang="en-US" sz="2200" dirty="0">
                <a:latin typeface="Times New Roman" panose="02020603050405020304" pitchFamily="18" charset="0"/>
                <a:cs typeface="Times New Roman" panose="02020603050405020304" pitchFamily="18" charset="0"/>
              </a:rPr>
              <a:t>is true, where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product = </a:t>
            </a:r>
            <a:r>
              <a:rPr lang="en-US" sz="2200" i="1" dirty="0" err="1">
                <a:latin typeface="Times New Roman" panose="02020603050405020304" pitchFamily="18" charset="0"/>
                <a:cs typeface="Times New Roman" panose="02020603050405020304" pitchFamily="18" charset="0"/>
              </a:rPr>
              <a:t>mn</a:t>
            </a:r>
            <a:r>
              <a:rPr lang="en-US" sz="2200" dirty="0">
                <a:latin typeface="Times New Roman" panose="02020603050405020304" pitchFamily="18" charset="0"/>
                <a:cs typeface="Times New Roman" panose="02020603050405020304" pitchFamily="18" charset="0"/>
              </a:rPr>
              <a:t> is the proposition; i.e., </a:t>
            </a:r>
            <a:r>
              <a:rPr lang="en-US" sz="2200" i="1" dirty="0">
                <a:latin typeface="Times New Roman" panose="02020603050405020304" pitchFamily="18" charset="0"/>
                <a:cs typeface="Times New Roman" panose="02020603050405020304" pitchFamily="18" charset="0"/>
              </a:rPr>
              <a:t>S</a:t>
            </a:r>
            <a:r>
              <a:rPr lang="en-US" sz="2200" baseline="-25000" dirty="0"/>
              <a:t>4</a:t>
            </a:r>
            <a:r>
              <a:rPr lang="en-US" sz="2200" dirty="0">
                <a:latin typeface="Times New Roman" panose="02020603050405020304" pitchFamily="18" charset="0"/>
                <a:cs typeface="Times New Roman" panose="02020603050405020304" pitchFamily="18" charset="0"/>
              </a:rPr>
              <a:t> is correct with respect to the initial assertion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and final assertion </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Putting all these together, because all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baseline="-25000" dirty="0"/>
              <a:t>1</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q, 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i="1"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r, 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baseline="-25000" dirty="0"/>
              <a:t>3</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 and 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baseline="-25000" dirty="0"/>
              <a:t>4</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t </a:t>
            </a:r>
            <a:r>
              <a:rPr lang="en-US" sz="2200" dirty="0">
                <a:latin typeface="Times New Roman" panose="02020603050405020304" pitchFamily="18" charset="0"/>
                <a:cs typeface="Times New Roman" panose="02020603050405020304" pitchFamily="18" charset="0"/>
              </a:rPr>
              <a:t>are true, it follows from the rule of reference (composition) that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is true.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Furthermore, </a:t>
            </a: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does terminate, since all four segments terminate.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proves that the program is correct.</a:t>
            </a:r>
            <a:endParaRPr lang="en-US" sz="2200"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5D3AF53-5D42-42DC-AFFD-BEEBFF50EA08}"/>
                  </a:ext>
                </a:extLst>
              </p:cNvPr>
              <p:cNvSpPr/>
              <p:nvPr/>
            </p:nvSpPr>
            <p:spPr>
              <a:xfrm>
                <a:off x="3615955" y="1583011"/>
                <a:ext cx="1772473"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ea typeface="Cambria Math" panose="02040503050406030204" pitchFamily="18" charset="0"/>
                        <a:cs typeface="Times New Roman" panose="02020603050405020304" pitchFamily="18" charset="0"/>
                      </a:rPr>
                      <m:t>𝑍</m:t>
                    </m:r>
                  </m:oMath>
                </a14:m>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13" name="Rectangle 12">
                <a:extLst>
                  <a:ext uri="{FF2B5EF4-FFF2-40B4-BE49-F238E27FC236}">
                    <a16:creationId xmlns:a16="http://schemas.microsoft.com/office/drawing/2014/main" id="{E5D3AF53-5D42-42DC-AFFD-BEEBFF50EA08}"/>
                  </a:ext>
                </a:extLst>
              </p:cNvPr>
              <p:cNvSpPr>
                <a:spLocks noRot="1" noChangeAspect="1" noMove="1" noResize="1" noEditPoints="1" noAdjustHandles="1" noChangeArrowheads="1" noChangeShapeType="1" noTextEdit="1"/>
              </p:cNvSpPr>
              <p:nvPr/>
            </p:nvSpPr>
            <p:spPr>
              <a:xfrm>
                <a:off x="3615955" y="1583011"/>
                <a:ext cx="1772473" cy="369332"/>
              </a:xfrm>
              <a:prstGeom prst="rect">
                <a:avLst/>
              </a:prstGeom>
              <a:blipFill>
                <a:blip r:embed="rId2"/>
                <a:stretch>
                  <a:fillRect l="-2389" t="-9677" r="-1706" b="-22581"/>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024E8534-9522-4A86-9785-819CE544536B}"/>
              </a:ext>
            </a:extLst>
          </p:cNvPr>
          <p:cNvCxnSpPr/>
          <p:nvPr/>
        </p:nvCxnSpPr>
        <p:spPr>
          <a:xfrm rot="10800000" flipV="1">
            <a:off x="4841966" y="1942010"/>
            <a:ext cx="546462" cy="3570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02A9D89-2C6D-4391-A34A-C8FC96423886}"/>
              </a:ext>
            </a:extLst>
          </p:cNvPr>
          <p:cNvSpPr/>
          <p:nvPr/>
        </p:nvSpPr>
        <p:spPr>
          <a:xfrm>
            <a:off x="2799984" y="2983528"/>
            <a:ext cx="157607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q</a:t>
            </a:r>
            <a:r>
              <a:rPr lang="en-US" b="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p</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endParaRPr lang="en-US" dirty="0"/>
          </a:p>
        </p:txBody>
      </p:sp>
      <p:cxnSp>
        <p:nvCxnSpPr>
          <p:cNvPr id="20" name="Straight Arrow Connector 19">
            <a:extLst>
              <a:ext uri="{FF2B5EF4-FFF2-40B4-BE49-F238E27FC236}">
                <a16:creationId xmlns:a16="http://schemas.microsoft.com/office/drawing/2014/main" id="{4181F0A0-3B97-4E8B-98DD-D37BBD2E26B1}"/>
              </a:ext>
            </a:extLst>
          </p:cNvPr>
          <p:cNvCxnSpPr/>
          <p:nvPr/>
        </p:nvCxnSpPr>
        <p:spPr>
          <a:xfrm flipH="1">
            <a:off x="2192380" y="2987040"/>
            <a:ext cx="679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D4383EF-B77B-4FFB-8DC5-9B7309AC5102}"/>
              </a:ext>
            </a:extLst>
          </p:cNvPr>
          <p:cNvSpPr/>
          <p:nvPr/>
        </p:nvSpPr>
        <p:spPr>
          <a:xfrm>
            <a:off x="3184071" y="3392557"/>
            <a:ext cx="228780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 </a:t>
            </a:r>
            <a:r>
              <a:rPr lang="en-US" dirty="0">
                <a:latin typeface="Cambria Math" panose="02040503050406030204" pitchFamily="18" charset="0"/>
                <a:ea typeface="Cambria Math" panose="020405030504060302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 0)</a:t>
            </a:r>
            <a:r>
              <a:rPr lang="en-US" dirty="0">
                <a:latin typeface="Cambria Math" panose="02040503050406030204" pitchFamily="18" charset="0"/>
                <a:ea typeface="Cambria Math" panose="020405030504060302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0) </a:t>
            </a:r>
            <a:endParaRPr lang="en-US" dirty="0"/>
          </a:p>
        </p:txBody>
      </p:sp>
      <p:cxnSp>
        <p:nvCxnSpPr>
          <p:cNvPr id="23" name="Straight Arrow Connector 22">
            <a:extLst>
              <a:ext uri="{FF2B5EF4-FFF2-40B4-BE49-F238E27FC236}">
                <a16:creationId xmlns:a16="http://schemas.microsoft.com/office/drawing/2014/main" id="{9DE465F4-5A16-4C28-870E-3C1F5BEFF048}"/>
              </a:ext>
            </a:extLst>
          </p:cNvPr>
          <p:cNvCxnSpPr/>
          <p:nvPr/>
        </p:nvCxnSpPr>
        <p:spPr>
          <a:xfrm flipH="1">
            <a:off x="2081349" y="3729445"/>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964F572-BCDB-4654-B296-7BA17963C65B}"/>
                  </a:ext>
                </a:extLst>
              </p:cNvPr>
              <p:cNvSpPr/>
              <p:nvPr/>
            </p:nvSpPr>
            <p:spPr>
              <a:xfrm>
                <a:off x="3877328" y="3774391"/>
                <a:ext cx="189346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I: x</a:t>
                </a:r>
                <a:r>
                  <a:rPr lang="en-US" dirty="0">
                    <a:latin typeface="Times New Roman" panose="02020603050405020304" pitchFamily="18" charset="0"/>
                    <a:cs typeface="Times New Roman" panose="02020603050405020304" pitchFamily="18" charset="0"/>
                  </a:rPr>
                  <a:t> = </a:t>
                </a:r>
                <a:r>
                  <a:rPr lang="en-US" i="1" dirty="0" err="1">
                    <a:latin typeface="Times New Roman" panose="02020603050405020304" pitchFamily="18" charset="0"/>
                    <a:cs typeface="Times New Roman" panose="02020603050405020304" pitchFamily="18" charset="0"/>
                  </a:rPr>
                  <a:t>mk</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k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m:t>
                    </m:r>
                  </m:oMath>
                </a14:m>
                <a:r>
                  <a:rPr lang="en-US" i="1" dirty="0">
                    <a:latin typeface="Times New Roman" panose="02020603050405020304" pitchFamily="18" charset="0"/>
                    <a:cs typeface="Times New Roman" panose="02020603050405020304" pitchFamily="18" charset="0"/>
                  </a:rPr>
                  <a:t> a</a:t>
                </a:r>
                <a:r>
                  <a:rPr lang="en-US" dirty="0">
                    <a:latin typeface="Times New Roman" panose="02020603050405020304" pitchFamily="18" charset="0"/>
                    <a:cs typeface="Times New Roman" panose="02020603050405020304" pitchFamily="18" charset="0"/>
                  </a:rPr>
                  <a:t> </a:t>
                </a:r>
                <a:endParaRPr lang="en-US" dirty="0"/>
              </a:p>
            </p:txBody>
          </p:sp>
        </mc:Choice>
        <mc:Fallback xmlns="">
          <p:sp>
            <p:nvSpPr>
              <p:cNvPr id="24" name="Rectangle 23">
                <a:extLst>
                  <a:ext uri="{FF2B5EF4-FFF2-40B4-BE49-F238E27FC236}">
                    <a16:creationId xmlns:a16="http://schemas.microsoft.com/office/drawing/2014/main" id="{6964F572-BCDB-4654-B296-7BA17963C65B}"/>
                  </a:ext>
                </a:extLst>
              </p:cNvPr>
              <p:cNvSpPr>
                <a:spLocks noRot="1" noChangeAspect="1" noMove="1" noResize="1" noEditPoints="1" noAdjustHandles="1" noChangeArrowheads="1" noChangeShapeType="1" noTextEdit="1"/>
              </p:cNvSpPr>
              <p:nvPr/>
            </p:nvSpPr>
            <p:spPr>
              <a:xfrm>
                <a:off x="3877328" y="3774391"/>
                <a:ext cx="1893467" cy="369332"/>
              </a:xfrm>
              <a:prstGeom prst="rect">
                <a:avLst/>
              </a:prstGeom>
              <a:blipFill>
                <a:blip r:embed="rId3"/>
                <a:stretch>
                  <a:fillRect l="-2236" t="-9524" b="-2063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B2C88067-7B73-4CD5-8999-A8D7CCEA6C14}"/>
              </a:ext>
            </a:extLst>
          </p:cNvPr>
          <p:cNvCxnSpPr/>
          <p:nvPr/>
        </p:nvCxnSpPr>
        <p:spPr>
          <a:xfrm flipH="1">
            <a:off x="2081349" y="3819004"/>
            <a:ext cx="1785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B0165DF-5E7E-4B95-81AC-ACBC1CB2ED59}"/>
                  </a:ext>
                </a:extLst>
              </p:cNvPr>
              <p:cNvSpPr/>
              <p:nvPr/>
            </p:nvSpPr>
            <p:spPr>
              <a:xfrm>
                <a:off x="4000653" y="4627024"/>
                <a:ext cx="192552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i="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ma</a:t>
                </a:r>
                <a:r>
                  <a:rPr lang="en-US" dirty="0">
                    <a:latin typeface="Times New Roman" panose="02020603050405020304" pitchFamily="18" charset="0"/>
                    <a:cs typeface="Times New Roman" panose="02020603050405020304" pitchFamily="18" charset="0"/>
                  </a:rPr>
                  <a:t> </a:t>
                </a:r>
                <a:r>
                  <a:rPr lang="en-US" dirty="0">
                    <a:latin typeface="Cambria Math" panose="02040503050406030204" pitchFamily="18" charset="0"/>
                    <a:ea typeface="Cambria Math" panose="020405030504060302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i="1" dirty="0">
                    <a:latin typeface="Times New Roman" panose="02020603050405020304" pitchFamily="18" charset="0"/>
                    <a:cs typeface="Times New Roman" panose="02020603050405020304" pitchFamily="18" charset="0"/>
                  </a:rPr>
                  <a:t> |n|</a:t>
                </a:r>
                <a:endParaRPr lang="en-US" dirty="0"/>
              </a:p>
            </p:txBody>
          </p:sp>
        </mc:Choice>
        <mc:Fallback xmlns="">
          <p:sp>
            <p:nvSpPr>
              <p:cNvPr id="27" name="Rectangle 26">
                <a:extLst>
                  <a:ext uri="{FF2B5EF4-FFF2-40B4-BE49-F238E27FC236}">
                    <a16:creationId xmlns:a16="http://schemas.microsoft.com/office/drawing/2014/main" id="{6B0165DF-5E7E-4B95-81AC-ACBC1CB2ED59}"/>
                  </a:ext>
                </a:extLst>
              </p:cNvPr>
              <p:cNvSpPr>
                <a:spLocks noRot="1" noChangeAspect="1" noMove="1" noResize="1" noEditPoints="1" noAdjustHandles="1" noChangeArrowheads="1" noChangeShapeType="1" noTextEdit="1"/>
              </p:cNvSpPr>
              <p:nvPr/>
            </p:nvSpPr>
            <p:spPr>
              <a:xfrm>
                <a:off x="4000653" y="4627024"/>
                <a:ext cx="1925527" cy="369332"/>
              </a:xfrm>
              <a:prstGeom prst="rect">
                <a:avLst/>
              </a:prstGeom>
              <a:blipFill>
                <a:blip r:embed="rId4"/>
                <a:stretch>
                  <a:fillRect l="-2201" t="-9524" r="-1572" b="-2063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6A1F6E21-A7E1-47DC-82A9-856C51C7D1AF}"/>
              </a:ext>
            </a:extLst>
          </p:cNvPr>
          <p:cNvCxnSpPr/>
          <p:nvPr/>
        </p:nvCxnSpPr>
        <p:spPr>
          <a:xfrm flipH="1">
            <a:off x="1872343" y="4997538"/>
            <a:ext cx="2255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50CA7B17-48A2-4A7E-97B1-E84434F9FE7E}"/>
              </a:ext>
            </a:extLst>
          </p:cNvPr>
          <p:cNvSpPr>
            <a:spLocks noGrp="1"/>
          </p:cNvSpPr>
          <p:nvPr>
            <p:ph type="title"/>
          </p:nvPr>
        </p:nvSpPr>
        <p:spPr>
          <a:xfrm>
            <a:off x="838200" y="356724"/>
            <a:ext cx="8978537" cy="1149645"/>
          </a:xfrm>
        </p:spPr>
        <p:txBody>
          <a:bodyPr>
            <a:normAutofit/>
          </a:bodyPr>
          <a:lstStyle/>
          <a:p>
            <a:r>
              <a:rPr lang="en-US" sz="3200" dirty="0">
                <a:latin typeface="+mn-lt"/>
              </a:rPr>
              <a:t>Example: </a:t>
            </a:r>
            <a:r>
              <a:rPr lang="en-US" sz="2800" dirty="0">
                <a:latin typeface="+mn-lt"/>
              </a:rPr>
              <a:t>How to verify the correctness of the program </a:t>
            </a:r>
            <a:r>
              <a:rPr lang="en-US" sz="2800" i="1" dirty="0">
                <a:latin typeface="Times New Roman" panose="02020603050405020304" pitchFamily="18" charset="0"/>
                <a:cs typeface="Times New Roman" panose="02020603050405020304" pitchFamily="18" charset="0"/>
              </a:rPr>
              <a:t>S</a:t>
            </a:r>
            <a:r>
              <a:rPr lang="en-US" sz="2800" dirty="0">
                <a:latin typeface="+mn-lt"/>
              </a:rPr>
              <a:t> for computing the product of two integers.</a:t>
            </a:r>
          </a:p>
        </p:txBody>
      </p:sp>
    </p:spTree>
    <p:extLst>
      <p:ext uri="{BB962C8B-B14F-4D97-AF65-F5344CB8AC3E}">
        <p14:creationId xmlns:p14="http://schemas.microsoft.com/office/powerpoint/2010/main" val="29880506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B995-125F-45EF-9834-749B699DA639}"/>
              </a:ext>
            </a:extLst>
          </p:cNvPr>
          <p:cNvSpPr>
            <a:spLocks noGrp="1"/>
          </p:cNvSpPr>
          <p:nvPr>
            <p:ph type="title"/>
          </p:nvPr>
        </p:nvSpPr>
        <p:spPr>
          <a:xfrm>
            <a:off x="1210492" y="643675"/>
            <a:ext cx="8516983" cy="1058586"/>
          </a:xfrm>
        </p:spPr>
        <p:txBody>
          <a:bodyPr>
            <a:normAutofit/>
          </a:bodyPr>
          <a:lstStyle/>
          <a:p>
            <a:r>
              <a:rPr lang="en-US" sz="3200" dirty="0">
                <a:latin typeface="+mn-lt"/>
              </a:rPr>
              <a:t>Verify Program Correctness for the </a:t>
            </a:r>
            <a:r>
              <a:rPr lang="en-US" sz="3200" dirty="0" err="1">
                <a:latin typeface="+mn-lt"/>
              </a:rPr>
              <a:t>Insertion_Sort</a:t>
            </a:r>
            <a:endParaRPr lang="en-US" sz="3200" dirty="0">
              <a:latin typeface="+mn-lt"/>
            </a:endParaRPr>
          </a:p>
        </p:txBody>
      </p:sp>
      <p:sp>
        <p:nvSpPr>
          <p:cNvPr id="3" name="Content Placeholder 2">
            <a:extLst>
              <a:ext uri="{FF2B5EF4-FFF2-40B4-BE49-F238E27FC236}">
                <a16:creationId xmlns:a16="http://schemas.microsoft.com/office/drawing/2014/main" id="{EC95D929-00BF-4465-AE9F-3C7110A1337A}"/>
              </a:ext>
            </a:extLst>
          </p:cNvPr>
          <p:cNvSpPr>
            <a:spLocks noGrp="1"/>
          </p:cNvSpPr>
          <p:nvPr>
            <p:ph idx="1"/>
          </p:nvPr>
        </p:nvSpPr>
        <p:spPr>
          <a:xfrm>
            <a:off x="1341893" y="2098119"/>
            <a:ext cx="8935065" cy="4351338"/>
          </a:xfrm>
        </p:spPr>
        <p:txBody>
          <a:bodyPr/>
          <a:lstStyle/>
          <a:p>
            <a:r>
              <a:rPr lang="en-US" dirty="0"/>
              <a:t>Proof will not be provided.</a:t>
            </a:r>
          </a:p>
        </p:txBody>
      </p:sp>
    </p:spTree>
    <p:extLst>
      <p:ext uri="{BB962C8B-B14F-4D97-AF65-F5344CB8AC3E}">
        <p14:creationId xmlns:p14="http://schemas.microsoft.com/office/powerpoint/2010/main" val="916393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996" y="956776"/>
            <a:ext cx="9300754" cy="5105115"/>
          </a:xfrm>
          <a:prstGeom prst="rect">
            <a:avLst/>
          </a:prstGeom>
        </p:spPr>
        <p:txBody>
          <a:bodyPr wrap="square">
            <a:spAutoFit/>
          </a:bodyPr>
          <a:lstStyle/>
          <a:p>
            <a:pPr>
              <a:lnSpc>
                <a:spcPct val="107000"/>
              </a:lnSpc>
              <a:spcAft>
                <a:spcPts val="600"/>
              </a:spcAft>
            </a:pP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Algorithm Insertion-Sort(A)</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400" spc="-100" dirty="0" err="1">
                <a:latin typeface="Times New Roman" panose="02020603050405020304" pitchFamily="18" charset="0"/>
                <a:ea typeface="Calibri" panose="020F0502020204030204" pitchFamily="34" charset="0"/>
                <a:cs typeface="Times New Roman" panose="02020603050405020304" pitchFamily="18" charset="0"/>
              </a:rPr>
              <a:t>a’</a:t>
            </a:r>
            <a:r>
              <a:rPr lang="en-US" sz="2400" spc="-1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of the </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 a’</a:t>
            </a:r>
            <a:r>
              <a:rPr lang="en-US" sz="24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 …, ≤ </a:t>
            </a:r>
            <a:r>
              <a:rPr lang="en-US" sz="2400" spc="-100" dirty="0" err="1">
                <a:latin typeface="Times New Roman" panose="02020603050405020304" pitchFamily="18" charset="0"/>
                <a:ea typeface="Calibri" panose="020F0502020204030204" pitchFamily="34" charset="0"/>
                <a:cs typeface="Times New Roman" panose="02020603050405020304" pitchFamily="18" charset="0"/>
              </a:rPr>
              <a:t>a’</a:t>
            </a:r>
            <a:r>
              <a:rPr lang="en-US" sz="2400" spc="-1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(j ← 2 to length[A]) </a:t>
            </a:r>
            <a:r>
              <a:rPr lang="en-US" sz="2400" spc="-100" dirty="0">
                <a:latin typeface="Consolas" panose="020B0609020204030204" pitchFamily="49" charset="0"/>
                <a:ea typeface="Calibri" panose="020F0502020204030204" pitchFamily="34" charset="0"/>
                <a:cs typeface="Times New Roman" panose="02020603050405020304" pitchFamily="18" charset="0"/>
              </a:rPr>
              <a:t>do {</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key ← A[j]; 	       </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latin typeface="Consolas" panose="020B0609020204030204" pitchFamily="49" charset="0"/>
                <a:ea typeface="Calibri" panose="020F0502020204030204" pitchFamily="34" charset="0"/>
                <a:cs typeface="Times New Roman" panose="02020603050405020304" pitchFamily="18" charset="0"/>
              </a:rPr>
              <a:t>i</a:t>
            </a:r>
            <a:r>
              <a:rPr lang="en-US" sz="2400" spc="-100" dirty="0">
                <a:latin typeface="Consolas" panose="020B0609020204030204" pitchFamily="49" charset="0"/>
                <a:ea typeface="Calibri" panose="020F0502020204030204" pitchFamily="34" charset="0"/>
                <a:cs typeface="Times New Roman" panose="02020603050405020304" pitchFamily="18" charset="0"/>
              </a:rPr>
              <a:t> ← j – 1; </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0 </a:t>
            </a:r>
            <a:r>
              <a:rPr lang="en-US" sz="2400" i="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key)</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A[i+1] ← A[</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p>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24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a:t>
            </a:r>
            <a:r>
              <a:rPr lang="en-US" sz="2400" i="1"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while-loop.</a:t>
            </a:r>
            <a:endParaRPr lang="en-US" sz="24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A[i+1] ← key;}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end for </a:t>
            </a:r>
            <a:r>
              <a:rPr lang="en-US" sz="2000" spc="-1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spc="-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30016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681A5C-7A44-44E0-BCAF-9C46186ECBD4}"/>
              </a:ext>
            </a:extLst>
          </p:cNvPr>
          <p:cNvSpPr/>
          <p:nvPr/>
        </p:nvSpPr>
        <p:spPr>
          <a:xfrm>
            <a:off x="1427414" y="1994534"/>
            <a:ext cx="9587753" cy="3038396"/>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To show the algorithm is correct, we must show three things about a loop invariant.</a:t>
            </a:r>
          </a:p>
          <a:p>
            <a:pPr>
              <a:lnSpc>
                <a:spcPct val="115000"/>
              </a:lnSpc>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Initialization: It is true prior to the first iteration of the loop. [i.e., after j := 2]</a:t>
            </a:r>
          </a:p>
          <a:p>
            <a:pPr>
              <a:lnSpc>
                <a:spcPct val="115000"/>
              </a:lnSpc>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Maintenance: If it is true before an iteration of the loop, it remains true </a:t>
            </a:r>
          </a:p>
          <a:p>
            <a:pPr marL="914400" marR="0" indent="457200">
              <a:lnSpc>
                <a:spcPct val="115000"/>
              </a:lnSpc>
              <a:spcBef>
                <a:spcPts val="0"/>
              </a:spcBef>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   before the next iteration.</a:t>
            </a:r>
          </a:p>
          <a:p>
            <a:pPr>
              <a:lnSpc>
                <a:spcPct val="115000"/>
              </a:lnSpc>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Termination:  When the loop terminates, the invariant gives us a useful </a:t>
            </a:r>
          </a:p>
          <a:p>
            <a:pPr>
              <a:lnSpc>
                <a:spcPct val="115000"/>
              </a:lnSpc>
              <a:spcAft>
                <a:spcPts val="1000"/>
              </a:spcAft>
            </a:pPr>
            <a:r>
              <a:rPr lang="en-US" sz="2200" dirty="0">
                <a:latin typeface="Times New Roman" panose="02020603050405020304" pitchFamily="18" charset="0"/>
                <a:ea typeface="SimSun" panose="02010600030101010101" pitchFamily="2" charset="-122"/>
                <a:cs typeface="Times New Roman" panose="02020603050405020304" pitchFamily="18" charset="0"/>
              </a:rPr>
              <a:t>                       property that helps show that the algorithm  is correct.</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hought Bubble: Cloud 2">
            <a:extLst>
              <a:ext uri="{FF2B5EF4-FFF2-40B4-BE49-F238E27FC236}">
                <a16:creationId xmlns:a16="http://schemas.microsoft.com/office/drawing/2014/main" id="{4BD71F7F-BA44-4A54-90BC-C9DE12A4E3D4}"/>
              </a:ext>
            </a:extLst>
          </p:cNvPr>
          <p:cNvSpPr/>
          <p:nvPr/>
        </p:nvSpPr>
        <p:spPr>
          <a:xfrm>
            <a:off x="633000" y="1144214"/>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9AF416F-261D-4070-81F0-80284D7122FD}"/>
              </a:ext>
            </a:extLst>
          </p:cNvPr>
          <p:cNvSpPr/>
          <p:nvPr/>
        </p:nvSpPr>
        <p:spPr>
          <a:xfrm>
            <a:off x="1298826" y="744545"/>
            <a:ext cx="8414676" cy="625428"/>
          </a:xfrm>
          <a:prstGeom prst="rect">
            <a:avLst/>
          </a:prstGeom>
        </p:spPr>
        <p:txBody>
          <a:bodyPr wrap="square">
            <a:spAutoFit/>
          </a:bodyPr>
          <a:lstStyle/>
          <a:p>
            <a:pPr>
              <a:lnSpc>
                <a:spcPct val="115000"/>
              </a:lnSpc>
              <a:spcAft>
                <a:spcPts val="1000"/>
              </a:spcAft>
            </a:pPr>
            <a:r>
              <a:rPr lang="en-US" sz="3200" dirty="0">
                <a:ea typeface="SimSun" panose="02010600030101010101" pitchFamily="2" charset="-122"/>
                <a:cs typeface="Times New Roman" panose="02020603050405020304" pitchFamily="18" charset="0"/>
              </a:rPr>
              <a:t>An Approach for Proof of Program Correctness</a:t>
            </a:r>
            <a:endParaRPr lang="en-US" sz="3200" dirty="0">
              <a:effectLst/>
              <a:ea typeface="SimSu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020AACA0-ED60-4922-B39D-9BD893C46EE1}"/>
              </a:ext>
            </a:extLst>
          </p:cNvPr>
          <p:cNvSpPr/>
          <p:nvPr/>
        </p:nvSpPr>
        <p:spPr>
          <a:xfrm>
            <a:off x="1427414" y="5599922"/>
            <a:ext cx="3502882"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Proof will not be provided.</a:t>
            </a:r>
          </a:p>
        </p:txBody>
      </p:sp>
    </p:spTree>
    <p:extLst>
      <p:ext uri="{BB962C8B-B14F-4D97-AF65-F5344CB8AC3E}">
        <p14:creationId xmlns:p14="http://schemas.microsoft.com/office/powerpoint/2010/main" val="3127208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8">
            <a:extLst>
              <a:ext uri="{FF2B5EF4-FFF2-40B4-BE49-F238E27FC236}">
                <a16:creationId xmlns:a16="http://schemas.microsoft.com/office/drawing/2014/main" id="{FE2FAC16-5308-4502-AC08-D4DBBF8F38ED}"/>
              </a:ext>
            </a:extLst>
          </p:cNvPr>
          <p:cNvSpPr txBox="1">
            <a:spLocks noChangeArrowheads="1"/>
          </p:cNvSpPr>
          <p:nvPr/>
        </p:nvSpPr>
        <p:spPr bwMode="auto">
          <a:xfrm>
            <a:off x="4867835" y="968991"/>
            <a:ext cx="1289255" cy="308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j := 2</a:t>
            </a:r>
          </a:p>
        </p:txBody>
      </p:sp>
      <p:sp>
        <p:nvSpPr>
          <p:cNvPr id="3" name="AutoShape 159">
            <a:extLst>
              <a:ext uri="{FF2B5EF4-FFF2-40B4-BE49-F238E27FC236}">
                <a16:creationId xmlns:a16="http://schemas.microsoft.com/office/drawing/2014/main" id="{B6E5AA44-BE92-43CD-98AB-8738F8100522}"/>
              </a:ext>
            </a:extLst>
          </p:cNvPr>
          <p:cNvSpPr>
            <a:spLocks noChangeArrowheads="1"/>
          </p:cNvSpPr>
          <p:nvPr/>
        </p:nvSpPr>
        <p:spPr bwMode="auto">
          <a:xfrm>
            <a:off x="3626824" y="1709943"/>
            <a:ext cx="3771277" cy="531625"/>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j &lt;= Length[A]</a:t>
            </a:r>
          </a:p>
        </p:txBody>
      </p:sp>
      <p:sp>
        <p:nvSpPr>
          <p:cNvPr id="4" name="Text Box 162">
            <a:extLst>
              <a:ext uri="{FF2B5EF4-FFF2-40B4-BE49-F238E27FC236}">
                <a16:creationId xmlns:a16="http://schemas.microsoft.com/office/drawing/2014/main" id="{E625F6A7-4C85-4F23-920E-A691FD3DE1C0}"/>
              </a:ext>
            </a:extLst>
          </p:cNvPr>
          <p:cNvSpPr txBox="1">
            <a:spLocks noChangeArrowheads="1"/>
          </p:cNvSpPr>
          <p:nvPr/>
        </p:nvSpPr>
        <p:spPr bwMode="auto">
          <a:xfrm>
            <a:off x="4591337" y="2649071"/>
            <a:ext cx="1842247" cy="4168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key := A[j]</a:t>
            </a:r>
          </a:p>
        </p:txBody>
      </p:sp>
      <p:sp>
        <p:nvSpPr>
          <p:cNvPr id="5" name="Text Box 163">
            <a:extLst>
              <a:ext uri="{FF2B5EF4-FFF2-40B4-BE49-F238E27FC236}">
                <a16:creationId xmlns:a16="http://schemas.microsoft.com/office/drawing/2014/main" id="{629BDF69-67A7-4FE2-B2A4-DEC7E2675C95}"/>
              </a:ext>
            </a:extLst>
          </p:cNvPr>
          <p:cNvSpPr txBox="1">
            <a:spLocks noChangeArrowheads="1"/>
          </p:cNvSpPr>
          <p:nvPr/>
        </p:nvSpPr>
        <p:spPr bwMode="auto">
          <a:xfrm>
            <a:off x="4591337" y="3315166"/>
            <a:ext cx="1842247" cy="4231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i := j -1</a:t>
            </a:r>
          </a:p>
        </p:txBody>
      </p:sp>
      <p:sp>
        <p:nvSpPr>
          <p:cNvPr id="6" name="AutoShape 164">
            <a:extLst>
              <a:ext uri="{FF2B5EF4-FFF2-40B4-BE49-F238E27FC236}">
                <a16:creationId xmlns:a16="http://schemas.microsoft.com/office/drawing/2014/main" id="{7B62A020-880D-42FD-BB21-32D7B76D313D}"/>
              </a:ext>
            </a:extLst>
          </p:cNvPr>
          <p:cNvSpPr>
            <a:spLocks noChangeArrowheads="1"/>
          </p:cNvSpPr>
          <p:nvPr/>
        </p:nvSpPr>
        <p:spPr bwMode="auto">
          <a:xfrm>
            <a:off x="3626824" y="4014413"/>
            <a:ext cx="3771277" cy="58039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rPr>
              <a:t>i &gt; 0 and A[i] &gt; Key</a:t>
            </a:r>
            <a:endParaRPr lang="en-US" sz="1600">
              <a:effectLst/>
              <a:latin typeface="Courier New" panose="02070309020205020404" pitchFamily="49" charset="0"/>
              <a:ea typeface="SimSun" panose="02010600030101010101" pitchFamily="2" charset="-122"/>
            </a:endParaRPr>
          </a:p>
        </p:txBody>
      </p:sp>
      <p:sp>
        <p:nvSpPr>
          <p:cNvPr id="7" name="Text Box 165">
            <a:extLst>
              <a:ext uri="{FF2B5EF4-FFF2-40B4-BE49-F238E27FC236}">
                <a16:creationId xmlns:a16="http://schemas.microsoft.com/office/drawing/2014/main" id="{D4B3FCDC-7E8F-49D9-8658-9D3592820826}"/>
              </a:ext>
            </a:extLst>
          </p:cNvPr>
          <p:cNvSpPr txBox="1">
            <a:spLocks noChangeArrowheads="1"/>
          </p:cNvSpPr>
          <p:nvPr/>
        </p:nvSpPr>
        <p:spPr bwMode="auto">
          <a:xfrm>
            <a:off x="4591337" y="4870934"/>
            <a:ext cx="1842247" cy="3868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A[i+1] := A[</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Text Box 166">
            <a:extLst>
              <a:ext uri="{FF2B5EF4-FFF2-40B4-BE49-F238E27FC236}">
                <a16:creationId xmlns:a16="http://schemas.microsoft.com/office/drawing/2014/main" id="{8947638F-0F1A-4BD4-984A-9564895A5F72}"/>
              </a:ext>
            </a:extLst>
          </p:cNvPr>
          <p:cNvSpPr txBox="1">
            <a:spLocks noChangeArrowheads="1"/>
          </p:cNvSpPr>
          <p:nvPr/>
        </p:nvSpPr>
        <p:spPr bwMode="auto">
          <a:xfrm>
            <a:off x="4591337" y="5533931"/>
            <a:ext cx="1842247" cy="382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i := i - 1</a:t>
            </a:r>
          </a:p>
        </p:txBody>
      </p:sp>
      <p:sp>
        <p:nvSpPr>
          <p:cNvPr id="9" name="Text Box 168">
            <a:extLst>
              <a:ext uri="{FF2B5EF4-FFF2-40B4-BE49-F238E27FC236}">
                <a16:creationId xmlns:a16="http://schemas.microsoft.com/office/drawing/2014/main" id="{CED1E7B2-47AF-4374-9081-0A2447C65574}"/>
              </a:ext>
            </a:extLst>
          </p:cNvPr>
          <p:cNvSpPr txBox="1">
            <a:spLocks noChangeArrowheads="1"/>
          </p:cNvSpPr>
          <p:nvPr/>
        </p:nvSpPr>
        <p:spPr bwMode="auto">
          <a:xfrm>
            <a:off x="7200283" y="4870934"/>
            <a:ext cx="1930270" cy="3868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A[i+1] := key</a:t>
            </a:r>
          </a:p>
        </p:txBody>
      </p:sp>
      <p:sp>
        <p:nvSpPr>
          <p:cNvPr id="10" name="Text Box 167">
            <a:extLst>
              <a:ext uri="{FF2B5EF4-FFF2-40B4-BE49-F238E27FC236}">
                <a16:creationId xmlns:a16="http://schemas.microsoft.com/office/drawing/2014/main" id="{EEE64FE3-00EE-494E-AD4A-2815B6722492}"/>
              </a:ext>
            </a:extLst>
          </p:cNvPr>
          <p:cNvSpPr txBox="1">
            <a:spLocks noChangeArrowheads="1"/>
          </p:cNvSpPr>
          <p:nvPr/>
        </p:nvSpPr>
        <p:spPr bwMode="auto">
          <a:xfrm>
            <a:off x="7200283" y="5533931"/>
            <a:ext cx="1930270" cy="382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j := j + 1</a:t>
            </a:r>
          </a:p>
        </p:txBody>
      </p:sp>
      <p:cxnSp>
        <p:nvCxnSpPr>
          <p:cNvPr id="12" name="Straight Arrow Connector 11">
            <a:extLst>
              <a:ext uri="{FF2B5EF4-FFF2-40B4-BE49-F238E27FC236}">
                <a16:creationId xmlns:a16="http://schemas.microsoft.com/office/drawing/2014/main" id="{8155A874-76CE-4C57-953C-B26193D602D0}"/>
              </a:ext>
            </a:extLst>
          </p:cNvPr>
          <p:cNvCxnSpPr>
            <a:cxnSpLocks/>
            <a:endCxn id="2" idx="0"/>
          </p:cNvCxnSpPr>
          <p:nvPr/>
        </p:nvCxnSpPr>
        <p:spPr>
          <a:xfrm>
            <a:off x="5512463" y="416859"/>
            <a:ext cx="0" cy="5521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8BDA2E-8C8B-4879-9682-B635F696AC4E}"/>
              </a:ext>
            </a:extLst>
          </p:cNvPr>
          <p:cNvCxnSpPr>
            <a:cxnSpLocks/>
            <a:endCxn id="3" idx="0"/>
          </p:cNvCxnSpPr>
          <p:nvPr/>
        </p:nvCxnSpPr>
        <p:spPr>
          <a:xfrm>
            <a:off x="5512460" y="1277471"/>
            <a:ext cx="3" cy="4324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AB77EC-41F2-47B6-9301-1FFF61AA46B8}"/>
              </a:ext>
            </a:extLst>
          </p:cNvPr>
          <p:cNvCxnSpPr>
            <a:cxnSpLocks/>
            <a:endCxn id="4" idx="0"/>
          </p:cNvCxnSpPr>
          <p:nvPr/>
        </p:nvCxnSpPr>
        <p:spPr>
          <a:xfrm>
            <a:off x="5512460" y="2241568"/>
            <a:ext cx="1" cy="407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3AFD2C-E7E8-4B5E-B3EF-48F06FEEE196}"/>
              </a:ext>
            </a:extLst>
          </p:cNvPr>
          <p:cNvCxnSpPr>
            <a:cxnSpLocks/>
            <a:endCxn id="5" idx="0"/>
          </p:cNvCxnSpPr>
          <p:nvPr/>
        </p:nvCxnSpPr>
        <p:spPr>
          <a:xfrm>
            <a:off x="5512460" y="3075285"/>
            <a:ext cx="1" cy="239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E3C85C-A020-42D5-901F-441E8EE2187C}"/>
              </a:ext>
            </a:extLst>
          </p:cNvPr>
          <p:cNvCxnSpPr>
            <a:cxnSpLocks/>
            <a:endCxn id="6" idx="0"/>
          </p:cNvCxnSpPr>
          <p:nvPr/>
        </p:nvCxnSpPr>
        <p:spPr>
          <a:xfrm>
            <a:off x="5512460" y="3757956"/>
            <a:ext cx="3" cy="256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F81DE12-0A74-41BB-8F40-97E5B4A3B843}"/>
              </a:ext>
            </a:extLst>
          </p:cNvPr>
          <p:cNvCxnSpPr>
            <a:cxnSpLocks/>
          </p:cNvCxnSpPr>
          <p:nvPr/>
        </p:nvCxnSpPr>
        <p:spPr>
          <a:xfrm>
            <a:off x="5516108" y="4614477"/>
            <a:ext cx="3" cy="256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7280E89-11C3-43C3-92A6-EED0B4AF5B35}"/>
              </a:ext>
            </a:extLst>
          </p:cNvPr>
          <p:cNvCxnSpPr>
            <a:cxnSpLocks/>
            <a:endCxn id="8" idx="0"/>
          </p:cNvCxnSpPr>
          <p:nvPr/>
        </p:nvCxnSpPr>
        <p:spPr>
          <a:xfrm>
            <a:off x="5512457" y="5248412"/>
            <a:ext cx="4" cy="2855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6AA624-365E-41F6-A6A8-02A1027D6974}"/>
              </a:ext>
            </a:extLst>
          </p:cNvPr>
          <p:cNvCxnSpPr>
            <a:cxnSpLocks/>
          </p:cNvCxnSpPr>
          <p:nvPr/>
        </p:nvCxnSpPr>
        <p:spPr>
          <a:xfrm>
            <a:off x="5512454" y="5905151"/>
            <a:ext cx="0" cy="28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214E34-691C-4DEF-BB48-08B8BE5179E3}"/>
              </a:ext>
            </a:extLst>
          </p:cNvPr>
          <p:cNvCxnSpPr/>
          <p:nvPr/>
        </p:nvCxnSpPr>
        <p:spPr>
          <a:xfrm flipH="1">
            <a:off x="2998694" y="6192837"/>
            <a:ext cx="25137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F2514B2-3A0D-4055-8414-B36D7977542F}"/>
              </a:ext>
            </a:extLst>
          </p:cNvPr>
          <p:cNvCxnSpPr>
            <a:cxnSpLocks/>
          </p:cNvCxnSpPr>
          <p:nvPr/>
        </p:nvCxnSpPr>
        <p:spPr>
          <a:xfrm flipV="1">
            <a:off x="2998694" y="3886184"/>
            <a:ext cx="0" cy="2337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C21D465-130A-4BC7-9DEE-CD9F93E983EB}"/>
              </a:ext>
            </a:extLst>
          </p:cNvPr>
          <p:cNvCxnSpPr>
            <a:cxnSpLocks/>
          </p:cNvCxnSpPr>
          <p:nvPr/>
        </p:nvCxnSpPr>
        <p:spPr>
          <a:xfrm>
            <a:off x="2998694" y="3886184"/>
            <a:ext cx="251376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D0DD515-E704-4081-B355-60F0C1E4E492}"/>
              </a:ext>
            </a:extLst>
          </p:cNvPr>
          <p:cNvCxnSpPr>
            <a:cxnSpLocks/>
            <a:stCxn id="6" idx="3"/>
          </p:cNvCxnSpPr>
          <p:nvPr/>
        </p:nvCxnSpPr>
        <p:spPr>
          <a:xfrm>
            <a:off x="7398101" y="4304608"/>
            <a:ext cx="76669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D425497-925E-4B57-8E0A-E0669AEBC90D}"/>
              </a:ext>
            </a:extLst>
          </p:cNvPr>
          <p:cNvCxnSpPr>
            <a:cxnSpLocks/>
            <a:endCxn id="9" idx="0"/>
          </p:cNvCxnSpPr>
          <p:nvPr/>
        </p:nvCxnSpPr>
        <p:spPr>
          <a:xfrm>
            <a:off x="8164800" y="4304608"/>
            <a:ext cx="618" cy="566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EB8484-A75D-492E-B7F4-13B6574965E0}"/>
              </a:ext>
            </a:extLst>
          </p:cNvPr>
          <p:cNvCxnSpPr>
            <a:cxnSpLocks/>
          </p:cNvCxnSpPr>
          <p:nvPr/>
        </p:nvCxnSpPr>
        <p:spPr>
          <a:xfrm>
            <a:off x="8164800" y="5248412"/>
            <a:ext cx="4" cy="2855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F4A151-07C9-485D-99F6-9067887BC611}"/>
              </a:ext>
            </a:extLst>
          </p:cNvPr>
          <p:cNvCxnSpPr>
            <a:cxnSpLocks/>
          </p:cNvCxnSpPr>
          <p:nvPr/>
        </p:nvCxnSpPr>
        <p:spPr>
          <a:xfrm>
            <a:off x="8164182" y="5909674"/>
            <a:ext cx="618" cy="566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AFC9C70-F798-43D8-AD10-476B99159FFA}"/>
              </a:ext>
            </a:extLst>
          </p:cNvPr>
          <p:cNvCxnSpPr/>
          <p:nvPr/>
        </p:nvCxnSpPr>
        <p:spPr>
          <a:xfrm flipH="1">
            <a:off x="2231995" y="6481482"/>
            <a:ext cx="593280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1A897B3-3F7F-48C2-9C89-2FBC749C6454}"/>
              </a:ext>
            </a:extLst>
          </p:cNvPr>
          <p:cNvCxnSpPr>
            <a:cxnSpLocks/>
          </p:cNvCxnSpPr>
          <p:nvPr/>
        </p:nvCxnSpPr>
        <p:spPr>
          <a:xfrm flipH="1" flipV="1">
            <a:off x="2231995" y="1533767"/>
            <a:ext cx="217" cy="49422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670BA9-5E3E-4214-98DC-8B901083A782}"/>
              </a:ext>
            </a:extLst>
          </p:cNvPr>
          <p:cNvCxnSpPr>
            <a:cxnSpLocks/>
          </p:cNvCxnSpPr>
          <p:nvPr/>
        </p:nvCxnSpPr>
        <p:spPr>
          <a:xfrm flipV="1">
            <a:off x="2231995" y="1519357"/>
            <a:ext cx="3280459" cy="144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B59FE0-EBD5-4476-B7C8-4CF812639463}"/>
              </a:ext>
            </a:extLst>
          </p:cNvPr>
          <p:cNvCxnSpPr>
            <a:stCxn id="3" idx="3"/>
          </p:cNvCxnSpPr>
          <p:nvPr/>
        </p:nvCxnSpPr>
        <p:spPr>
          <a:xfrm flipV="1">
            <a:off x="7398101" y="1975755"/>
            <a:ext cx="306371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964BC16-4D63-4F98-9802-0116EAB8995A}"/>
              </a:ext>
            </a:extLst>
          </p:cNvPr>
          <p:cNvSpPr txBox="1"/>
          <p:nvPr/>
        </p:nvSpPr>
        <p:spPr>
          <a:xfrm>
            <a:off x="6981241" y="737706"/>
            <a:ext cx="4341181" cy="646331"/>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AI: { A[1..j ≤ n ] | key = A[j] ˄ A[1] ≤ A[2] ≤  … ≤ A[j-1], 2 ≤ j ≤ n}</a:t>
            </a:r>
            <a:endParaRPr lang="en-US" dirty="0">
              <a:latin typeface="Times New Roman" panose="02020603050405020304" pitchFamily="18" charset="0"/>
              <a:cs typeface="Times New Roman" panose="02020603050405020304" pitchFamily="18" charset="0"/>
            </a:endParaRPr>
          </a:p>
        </p:txBody>
      </p:sp>
      <p:cxnSp>
        <p:nvCxnSpPr>
          <p:cNvPr id="55" name="AutoShape 187">
            <a:extLst>
              <a:ext uri="{FF2B5EF4-FFF2-40B4-BE49-F238E27FC236}">
                <a16:creationId xmlns:a16="http://schemas.microsoft.com/office/drawing/2014/main" id="{F4294F24-2790-4352-80D0-3A9ED95846D0}"/>
              </a:ext>
            </a:extLst>
          </p:cNvPr>
          <p:cNvCxnSpPr>
            <a:cxnSpLocks noChangeShapeType="1"/>
            <a:stCxn id="54" idx="1"/>
          </p:cNvCxnSpPr>
          <p:nvPr/>
        </p:nvCxnSpPr>
        <p:spPr bwMode="auto">
          <a:xfrm flipH="1">
            <a:off x="5512455" y="1060872"/>
            <a:ext cx="1468786" cy="46346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EEC391-9113-4E0A-9525-D8DECCEB0F52}"/>
                  </a:ext>
                </a:extLst>
              </p:cNvPr>
              <p:cNvSpPr txBox="1"/>
              <p:nvPr/>
            </p:nvSpPr>
            <p:spPr>
              <a:xfrm>
                <a:off x="7200284" y="2336562"/>
                <a:ext cx="4407624" cy="12841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AII: </a:t>
                </a:r>
                <a:r>
                  <a:rPr lang="en-US" dirty="0">
                    <a:solidFill>
                      <a:srgbClr val="0000FF"/>
                    </a:solidFill>
                    <a:latin typeface="Times New Roman" panose="02020603050405020304" pitchFamily="18" charset="0"/>
                    <a:cs typeface="Times New Roman" panose="02020603050405020304" pitchFamily="18" charset="0"/>
                  </a:rPr>
                  <a:t>{ A[1..i], key = A[j], 2 ≤ j ≤ n, 0 &lt;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t>
                </a:r>
                <a:r>
                  <a:rPr lang="en-US" dirty="0">
                    <a:solidFill>
                      <a:srgbClr val="C00000"/>
                    </a:solidFill>
                    <a:latin typeface="Times New Roman" panose="02020603050405020304" pitchFamily="18" charset="0"/>
                    <a:cs typeface="Times New Roman" panose="02020603050405020304" pitchFamily="18" charset="0"/>
                  </a:rPr>
                  <a:t>j-1</a:t>
                </a:r>
                <a:r>
                  <a:rPr lang="en-US" dirty="0">
                    <a:solidFill>
                      <a:srgbClr val="0000FF"/>
                    </a:solidFill>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{A[1] ≤ A[2] ≤  …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and A[i+1]} implies {A[1.. i+1] | A[1] ≤ A[2] ≤  …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A[i+1],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&gt; 0 </a:t>
                </a:r>
                <a14:m>
                  <m:oMath xmlns:m="http://schemas.openxmlformats.org/officeDocument/2006/math">
                    <m:r>
                      <a:rPr lang="en-US" sz="2400" i="1" dirty="0">
                        <a:solidFill>
                          <a:srgbClr val="0000FF"/>
                        </a:solidFill>
                        <a:latin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A[i+1]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&gt; A[j]}}</a:t>
                </a:r>
              </a:p>
            </p:txBody>
          </p:sp>
        </mc:Choice>
        <mc:Fallback xmlns="">
          <p:sp>
            <p:nvSpPr>
              <p:cNvPr id="57" name="TextBox 56">
                <a:extLst>
                  <a:ext uri="{FF2B5EF4-FFF2-40B4-BE49-F238E27FC236}">
                    <a16:creationId xmlns:a16="http://schemas.microsoft.com/office/drawing/2014/main" id="{7FEEC391-9113-4E0A-9525-D8DECCEB0F52}"/>
                  </a:ext>
                </a:extLst>
              </p:cNvPr>
              <p:cNvSpPr txBox="1">
                <a:spLocks noRot="1" noChangeAspect="1" noMove="1" noResize="1" noEditPoints="1" noAdjustHandles="1" noChangeArrowheads="1" noChangeShapeType="1" noTextEdit="1"/>
              </p:cNvSpPr>
              <p:nvPr/>
            </p:nvSpPr>
            <p:spPr>
              <a:xfrm>
                <a:off x="7200284" y="2336562"/>
                <a:ext cx="4407624" cy="1284134"/>
              </a:xfrm>
              <a:prstGeom prst="rect">
                <a:avLst/>
              </a:prstGeom>
              <a:blipFill>
                <a:blip r:embed="rId2"/>
                <a:stretch>
                  <a:fillRect l="-1107" t="-2370" r="-138" b="-5687"/>
                </a:stretch>
              </a:blipFill>
            </p:spPr>
            <p:txBody>
              <a:bodyPr/>
              <a:lstStyle/>
              <a:p>
                <a:r>
                  <a:rPr lang="en-US">
                    <a:noFill/>
                  </a:rPr>
                  <a:t> </a:t>
                </a:r>
              </a:p>
            </p:txBody>
          </p:sp>
        </mc:Fallback>
      </mc:AlternateContent>
      <p:cxnSp>
        <p:nvCxnSpPr>
          <p:cNvPr id="58" name="AutoShape 188">
            <a:extLst>
              <a:ext uri="{FF2B5EF4-FFF2-40B4-BE49-F238E27FC236}">
                <a16:creationId xmlns:a16="http://schemas.microsoft.com/office/drawing/2014/main" id="{3A40DC29-7D10-46CE-BDBC-24733ADCF3E9}"/>
              </a:ext>
            </a:extLst>
          </p:cNvPr>
          <p:cNvCxnSpPr>
            <a:cxnSpLocks noChangeShapeType="1"/>
            <a:stCxn id="57" idx="1"/>
          </p:cNvCxnSpPr>
          <p:nvPr/>
        </p:nvCxnSpPr>
        <p:spPr bwMode="auto">
          <a:xfrm flipH="1">
            <a:off x="5545234" y="2978629"/>
            <a:ext cx="1655050" cy="907077"/>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369340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8">
            <a:extLst>
              <a:ext uri="{FF2B5EF4-FFF2-40B4-BE49-F238E27FC236}">
                <a16:creationId xmlns:a16="http://schemas.microsoft.com/office/drawing/2014/main" id="{FE2FAC16-5308-4502-AC08-D4DBBF8F38ED}"/>
              </a:ext>
            </a:extLst>
          </p:cNvPr>
          <p:cNvSpPr txBox="1">
            <a:spLocks noChangeArrowheads="1"/>
          </p:cNvSpPr>
          <p:nvPr/>
        </p:nvSpPr>
        <p:spPr bwMode="auto">
          <a:xfrm>
            <a:off x="4867835" y="968991"/>
            <a:ext cx="1289255" cy="308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j := 2</a:t>
            </a:r>
          </a:p>
        </p:txBody>
      </p:sp>
      <p:sp>
        <p:nvSpPr>
          <p:cNvPr id="3" name="AutoShape 159">
            <a:extLst>
              <a:ext uri="{FF2B5EF4-FFF2-40B4-BE49-F238E27FC236}">
                <a16:creationId xmlns:a16="http://schemas.microsoft.com/office/drawing/2014/main" id="{B6E5AA44-BE92-43CD-98AB-8738F8100522}"/>
              </a:ext>
            </a:extLst>
          </p:cNvPr>
          <p:cNvSpPr>
            <a:spLocks noChangeArrowheads="1"/>
          </p:cNvSpPr>
          <p:nvPr/>
        </p:nvSpPr>
        <p:spPr bwMode="auto">
          <a:xfrm>
            <a:off x="3626824" y="1709943"/>
            <a:ext cx="3771277" cy="531625"/>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j &lt;= Length[A]</a:t>
            </a:r>
          </a:p>
        </p:txBody>
      </p:sp>
      <p:sp>
        <p:nvSpPr>
          <p:cNvPr id="4" name="Text Box 162">
            <a:extLst>
              <a:ext uri="{FF2B5EF4-FFF2-40B4-BE49-F238E27FC236}">
                <a16:creationId xmlns:a16="http://schemas.microsoft.com/office/drawing/2014/main" id="{E625F6A7-4C85-4F23-920E-A691FD3DE1C0}"/>
              </a:ext>
            </a:extLst>
          </p:cNvPr>
          <p:cNvSpPr txBox="1">
            <a:spLocks noChangeArrowheads="1"/>
          </p:cNvSpPr>
          <p:nvPr/>
        </p:nvSpPr>
        <p:spPr bwMode="auto">
          <a:xfrm>
            <a:off x="4591337" y="2649071"/>
            <a:ext cx="1842247" cy="4168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key := A[j]</a:t>
            </a:r>
          </a:p>
        </p:txBody>
      </p:sp>
      <p:sp>
        <p:nvSpPr>
          <p:cNvPr id="5" name="Text Box 163">
            <a:extLst>
              <a:ext uri="{FF2B5EF4-FFF2-40B4-BE49-F238E27FC236}">
                <a16:creationId xmlns:a16="http://schemas.microsoft.com/office/drawing/2014/main" id="{629BDF69-67A7-4FE2-B2A4-DEC7E2675C95}"/>
              </a:ext>
            </a:extLst>
          </p:cNvPr>
          <p:cNvSpPr txBox="1">
            <a:spLocks noChangeArrowheads="1"/>
          </p:cNvSpPr>
          <p:nvPr/>
        </p:nvSpPr>
        <p:spPr bwMode="auto">
          <a:xfrm>
            <a:off x="4591337" y="3315166"/>
            <a:ext cx="1842247" cy="4231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i := j -1</a:t>
            </a:r>
          </a:p>
        </p:txBody>
      </p:sp>
      <p:sp>
        <p:nvSpPr>
          <p:cNvPr id="6" name="AutoShape 164">
            <a:extLst>
              <a:ext uri="{FF2B5EF4-FFF2-40B4-BE49-F238E27FC236}">
                <a16:creationId xmlns:a16="http://schemas.microsoft.com/office/drawing/2014/main" id="{7B62A020-880D-42FD-BB21-32D7B76D313D}"/>
              </a:ext>
            </a:extLst>
          </p:cNvPr>
          <p:cNvSpPr>
            <a:spLocks noChangeArrowheads="1"/>
          </p:cNvSpPr>
          <p:nvPr/>
        </p:nvSpPr>
        <p:spPr bwMode="auto">
          <a:xfrm>
            <a:off x="3626824" y="4014413"/>
            <a:ext cx="3771277" cy="580390"/>
          </a:xfrm>
          <a:prstGeom prst="diamond">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dirty="0" err="1">
                <a:effectLst/>
                <a:latin typeface="Times New Roman" panose="02020603050405020304" pitchFamily="18" charset="0"/>
                <a:ea typeface="SimSun" panose="02010600030101010101" pitchFamily="2" charset="-122"/>
              </a:rPr>
              <a:t>i</a:t>
            </a:r>
            <a:r>
              <a:rPr lang="en-US" sz="1600" dirty="0">
                <a:effectLst/>
                <a:latin typeface="Times New Roman" panose="02020603050405020304" pitchFamily="18" charset="0"/>
                <a:ea typeface="SimSun" panose="02010600030101010101" pitchFamily="2" charset="-122"/>
              </a:rPr>
              <a:t> &gt; 0 and A[</a:t>
            </a:r>
            <a:r>
              <a:rPr lang="en-US" sz="1600" dirty="0" err="1">
                <a:effectLst/>
                <a:latin typeface="Times New Roman" panose="02020603050405020304" pitchFamily="18" charset="0"/>
                <a:ea typeface="SimSun" panose="02010600030101010101" pitchFamily="2" charset="-122"/>
              </a:rPr>
              <a:t>i</a:t>
            </a:r>
            <a:r>
              <a:rPr lang="en-US" sz="1600" dirty="0">
                <a:effectLst/>
                <a:latin typeface="Times New Roman" panose="02020603050405020304" pitchFamily="18" charset="0"/>
                <a:ea typeface="SimSun" panose="02010600030101010101" pitchFamily="2" charset="-122"/>
              </a:rPr>
              <a:t>] &gt; Key</a:t>
            </a:r>
            <a:endParaRPr lang="en-US" sz="1600" dirty="0">
              <a:effectLst/>
              <a:latin typeface="Courier New" panose="02070309020205020404" pitchFamily="49" charset="0"/>
              <a:ea typeface="SimSun" panose="02010600030101010101" pitchFamily="2" charset="-122"/>
            </a:endParaRPr>
          </a:p>
        </p:txBody>
      </p:sp>
      <p:sp>
        <p:nvSpPr>
          <p:cNvPr id="7" name="Text Box 165">
            <a:extLst>
              <a:ext uri="{FF2B5EF4-FFF2-40B4-BE49-F238E27FC236}">
                <a16:creationId xmlns:a16="http://schemas.microsoft.com/office/drawing/2014/main" id="{D4B3FCDC-7E8F-49D9-8658-9D3592820826}"/>
              </a:ext>
            </a:extLst>
          </p:cNvPr>
          <p:cNvSpPr txBox="1">
            <a:spLocks noChangeArrowheads="1"/>
          </p:cNvSpPr>
          <p:nvPr/>
        </p:nvSpPr>
        <p:spPr bwMode="auto">
          <a:xfrm>
            <a:off x="4591337" y="4870934"/>
            <a:ext cx="1842247" cy="3868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A[i+1] := A[</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a:t>
            </a:r>
          </a:p>
        </p:txBody>
      </p:sp>
      <p:sp>
        <p:nvSpPr>
          <p:cNvPr id="8" name="Text Box 166">
            <a:extLst>
              <a:ext uri="{FF2B5EF4-FFF2-40B4-BE49-F238E27FC236}">
                <a16:creationId xmlns:a16="http://schemas.microsoft.com/office/drawing/2014/main" id="{8947638F-0F1A-4BD4-984A-9564895A5F72}"/>
              </a:ext>
            </a:extLst>
          </p:cNvPr>
          <p:cNvSpPr txBox="1">
            <a:spLocks noChangeArrowheads="1"/>
          </p:cNvSpPr>
          <p:nvPr/>
        </p:nvSpPr>
        <p:spPr bwMode="auto">
          <a:xfrm>
            <a:off x="4591337" y="5533931"/>
            <a:ext cx="1842247" cy="382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i := i - 1</a:t>
            </a:r>
          </a:p>
        </p:txBody>
      </p:sp>
      <p:sp>
        <p:nvSpPr>
          <p:cNvPr id="9" name="Text Box 168">
            <a:extLst>
              <a:ext uri="{FF2B5EF4-FFF2-40B4-BE49-F238E27FC236}">
                <a16:creationId xmlns:a16="http://schemas.microsoft.com/office/drawing/2014/main" id="{CED1E7B2-47AF-4374-9081-0A2447C65574}"/>
              </a:ext>
            </a:extLst>
          </p:cNvPr>
          <p:cNvSpPr txBox="1">
            <a:spLocks noChangeArrowheads="1"/>
          </p:cNvSpPr>
          <p:nvPr/>
        </p:nvSpPr>
        <p:spPr bwMode="auto">
          <a:xfrm>
            <a:off x="7200283" y="4870934"/>
            <a:ext cx="1930270" cy="3868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A[i+1] := key</a:t>
            </a:r>
          </a:p>
        </p:txBody>
      </p:sp>
      <p:sp>
        <p:nvSpPr>
          <p:cNvPr id="10" name="Text Box 167">
            <a:extLst>
              <a:ext uri="{FF2B5EF4-FFF2-40B4-BE49-F238E27FC236}">
                <a16:creationId xmlns:a16="http://schemas.microsoft.com/office/drawing/2014/main" id="{EEE64FE3-00EE-494E-AD4A-2815B6722492}"/>
              </a:ext>
            </a:extLst>
          </p:cNvPr>
          <p:cNvSpPr txBox="1">
            <a:spLocks noChangeArrowheads="1"/>
          </p:cNvSpPr>
          <p:nvPr/>
        </p:nvSpPr>
        <p:spPr bwMode="auto">
          <a:xfrm>
            <a:off x="7200283" y="5533931"/>
            <a:ext cx="1930270" cy="3827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15000"/>
              </a:lnSpc>
              <a:spcBef>
                <a:spcPts val="0"/>
              </a:spcBef>
              <a:spcAft>
                <a:spcPts val="1000"/>
              </a:spcAft>
            </a:pPr>
            <a:r>
              <a:rPr lang="en-US" sz="1600">
                <a:effectLst/>
                <a:latin typeface="Times New Roman" panose="02020603050405020304" pitchFamily="18" charset="0"/>
                <a:ea typeface="SimSun" panose="02010600030101010101" pitchFamily="2" charset="-122"/>
                <a:cs typeface="Times New Roman" panose="02020603050405020304" pitchFamily="18" charset="0"/>
              </a:rPr>
              <a:t>   j := j + 1</a:t>
            </a:r>
          </a:p>
        </p:txBody>
      </p:sp>
      <p:cxnSp>
        <p:nvCxnSpPr>
          <p:cNvPr id="12" name="Straight Arrow Connector 11">
            <a:extLst>
              <a:ext uri="{FF2B5EF4-FFF2-40B4-BE49-F238E27FC236}">
                <a16:creationId xmlns:a16="http://schemas.microsoft.com/office/drawing/2014/main" id="{8155A874-76CE-4C57-953C-B26193D602D0}"/>
              </a:ext>
            </a:extLst>
          </p:cNvPr>
          <p:cNvCxnSpPr>
            <a:cxnSpLocks/>
            <a:endCxn id="2" idx="0"/>
          </p:cNvCxnSpPr>
          <p:nvPr/>
        </p:nvCxnSpPr>
        <p:spPr>
          <a:xfrm>
            <a:off x="5512463" y="416859"/>
            <a:ext cx="0" cy="5521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8BDA2E-8C8B-4879-9682-B635F696AC4E}"/>
              </a:ext>
            </a:extLst>
          </p:cNvPr>
          <p:cNvCxnSpPr>
            <a:cxnSpLocks/>
            <a:endCxn id="3" idx="0"/>
          </p:cNvCxnSpPr>
          <p:nvPr/>
        </p:nvCxnSpPr>
        <p:spPr>
          <a:xfrm>
            <a:off x="5512460" y="1277471"/>
            <a:ext cx="3" cy="4324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AB77EC-41F2-47B6-9301-1FFF61AA46B8}"/>
              </a:ext>
            </a:extLst>
          </p:cNvPr>
          <p:cNvCxnSpPr>
            <a:cxnSpLocks/>
            <a:endCxn id="4" idx="0"/>
          </p:cNvCxnSpPr>
          <p:nvPr/>
        </p:nvCxnSpPr>
        <p:spPr>
          <a:xfrm>
            <a:off x="5512460" y="2241568"/>
            <a:ext cx="1" cy="407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3AFD2C-E7E8-4B5E-B3EF-48F06FEEE196}"/>
              </a:ext>
            </a:extLst>
          </p:cNvPr>
          <p:cNvCxnSpPr>
            <a:cxnSpLocks/>
            <a:endCxn id="5" idx="0"/>
          </p:cNvCxnSpPr>
          <p:nvPr/>
        </p:nvCxnSpPr>
        <p:spPr>
          <a:xfrm>
            <a:off x="5512460" y="3075285"/>
            <a:ext cx="1" cy="2398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7E3C85C-A020-42D5-901F-441E8EE2187C}"/>
              </a:ext>
            </a:extLst>
          </p:cNvPr>
          <p:cNvCxnSpPr>
            <a:cxnSpLocks/>
            <a:endCxn id="6" idx="0"/>
          </p:cNvCxnSpPr>
          <p:nvPr/>
        </p:nvCxnSpPr>
        <p:spPr>
          <a:xfrm>
            <a:off x="5512460" y="3757956"/>
            <a:ext cx="3" cy="256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F81DE12-0A74-41BB-8F40-97E5B4A3B843}"/>
              </a:ext>
            </a:extLst>
          </p:cNvPr>
          <p:cNvCxnSpPr>
            <a:cxnSpLocks/>
          </p:cNvCxnSpPr>
          <p:nvPr/>
        </p:nvCxnSpPr>
        <p:spPr>
          <a:xfrm>
            <a:off x="5516108" y="4614477"/>
            <a:ext cx="3" cy="2564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7280E89-11C3-43C3-92A6-EED0B4AF5B35}"/>
              </a:ext>
            </a:extLst>
          </p:cNvPr>
          <p:cNvCxnSpPr>
            <a:cxnSpLocks/>
            <a:endCxn id="8" idx="0"/>
          </p:cNvCxnSpPr>
          <p:nvPr/>
        </p:nvCxnSpPr>
        <p:spPr>
          <a:xfrm>
            <a:off x="5512457" y="5248412"/>
            <a:ext cx="4" cy="2855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6AA624-365E-41F6-A6A8-02A1027D6974}"/>
              </a:ext>
            </a:extLst>
          </p:cNvPr>
          <p:cNvCxnSpPr>
            <a:cxnSpLocks/>
          </p:cNvCxnSpPr>
          <p:nvPr/>
        </p:nvCxnSpPr>
        <p:spPr>
          <a:xfrm>
            <a:off x="5512454" y="5905151"/>
            <a:ext cx="0" cy="28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C214E34-691C-4DEF-BB48-08B8BE5179E3}"/>
              </a:ext>
            </a:extLst>
          </p:cNvPr>
          <p:cNvCxnSpPr/>
          <p:nvPr/>
        </p:nvCxnSpPr>
        <p:spPr>
          <a:xfrm flipH="1">
            <a:off x="2998694" y="6192837"/>
            <a:ext cx="251376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F2514B2-3A0D-4055-8414-B36D7977542F}"/>
              </a:ext>
            </a:extLst>
          </p:cNvPr>
          <p:cNvCxnSpPr>
            <a:cxnSpLocks/>
          </p:cNvCxnSpPr>
          <p:nvPr/>
        </p:nvCxnSpPr>
        <p:spPr>
          <a:xfrm flipV="1">
            <a:off x="2998694" y="3886184"/>
            <a:ext cx="0" cy="2337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C21D465-130A-4BC7-9DEE-CD9F93E983EB}"/>
              </a:ext>
            </a:extLst>
          </p:cNvPr>
          <p:cNvCxnSpPr>
            <a:cxnSpLocks/>
          </p:cNvCxnSpPr>
          <p:nvPr/>
        </p:nvCxnSpPr>
        <p:spPr>
          <a:xfrm>
            <a:off x="2998694" y="3886184"/>
            <a:ext cx="251376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D0DD515-E704-4081-B355-60F0C1E4E492}"/>
              </a:ext>
            </a:extLst>
          </p:cNvPr>
          <p:cNvCxnSpPr>
            <a:cxnSpLocks/>
            <a:stCxn id="6" idx="3"/>
          </p:cNvCxnSpPr>
          <p:nvPr/>
        </p:nvCxnSpPr>
        <p:spPr>
          <a:xfrm>
            <a:off x="7398101" y="4304608"/>
            <a:ext cx="76669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D425497-925E-4B57-8E0A-E0669AEBC90D}"/>
              </a:ext>
            </a:extLst>
          </p:cNvPr>
          <p:cNvCxnSpPr>
            <a:cxnSpLocks/>
            <a:endCxn id="9" idx="0"/>
          </p:cNvCxnSpPr>
          <p:nvPr/>
        </p:nvCxnSpPr>
        <p:spPr>
          <a:xfrm>
            <a:off x="8164800" y="4304608"/>
            <a:ext cx="618" cy="566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EB8484-A75D-492E-B7F4-13B6574965E0}"/>
              </a:ext>
            </a:extLst>
          </p:cNvPr>
          <p:cNvCxnSpPr>
            <a:cxnSpLocks/>
          </p:cNvCxnSpPr>
          <p:nvPr/>
        </p:nvCxnSpPr>
        <p:spPr>
          <a:xfrm>
            <a:off x="8164800" y="5248412"/>
            <a:ext cx="4" cy="2855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F4A151-07C9-485D-99F6-9067887BC611}"/>
              </a:ext>
            </a:extLst>
          </p:cNvPr>
          <p:cNvCxnSpPr>
            <a:cxnSpLocks/>
          </p:cNvCxnSpPr>
          <p:nvPr/>
        </p:nvCxnSpPr>
        <p:spPr>
          <a:xfrm>
            <a:off x="8164182" y="5909674"/>
            <a:ext cx="618" cy="566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AFC9C70-F798-43D8-AD10-476B99159FFA}"/>
              </a:ext>
            </a:extLst>
          </p:cNvPr>
          <p:cNvCxnSpPr/>
          <p:nvPr/>
        </p:nvCxnSpPr>
        <p:spPr>
          <a:xfrm flipH="1">
            <a:off x="2231995" y="6481482"/>
            <a:ext cx="593280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1A897B3-3F7F-48C2-9C89-2FBC749C6454}"/>
              </a:ext>
            </a:extLst>
          </p:cNvPr>
          <p:cNvCxnSpPr>
            <a:cxnSpLocks/>
          </p:cNvCxnSpPr>
          <p:nvPr/>
        </p:nvCxnSpPr>
        <p:spPr>
          <a:xfrm flipH="1" flipV="1">
            <a:off x="2231995" y="1533767"/>
            <a:ext cx="217" cy="49422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670BA9-5E3E-4214-98DC-8B901083A782}"/>
              </a:ext>
            </a:extLst>
          </p:cNvPr>
          <p:cNvCxnSpPr>
            <a:cxnSpLocks/>
          </p:cNvCxnSpPr>
          <p:nvPr/>
        </p:nvCxnSpPr>
        <p:spPr>
          <a:xfrm flipV="1">
            <a:off x="2231995" y="1519357"/>
            <a:ext cx="3280459" cy="144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DB59FE0-EBD5-4476-B7C8-4CF812639463}"/>
              </a:ext>
            </a:extLst>
          </p:cNvPr>
          <p:cNvCxnSpPr>
            <a:stCxn id="3" idx="3"/>
          </p:cNvCxnSpPr>
          <p:nvPr/>
        </p:nvCxnSpPr>
        <p:spPr>
          <a:xfrm flipV="1">
            <a:off x="7398101" y="1975755"/>
            <a:ext cx="306371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964BC16-4D63-4F98-9802-0116EAB8995A}"/>
              </a:ext>
            </a:extLst>
          </p:cNvPr>
          <p:cNvSpPr txBox="1"/>
          <p:nvPr/>
        </p:nvSpPr>
        <p:spPr>
          <a:xfrm>
            <a:off x="6915252" y="395406"/>
            <a:ext cx="434118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AI: { A[1..j ≤ n ] | key = A[j] ˄ A[1] ≤ A[2] ≤  … ≤ A[j-1], 2 ≤ j ≤ n}</a:t>
            </a:r>
          </a:p>
        </p:txBody>
      </p:sp>
      <p:cxnSp>
        <p:nvCxnSpPr>
          <p:cNvPr id="55" name="AutoShape 187">
            <a:extLst>
              <a:ext uri="{FF2B5EF4-FFF2-40B4-BE49-F238E27FC236}">
                <a16:creationId xmlns:a16="http://schemas.microsoft.com/office/drawing/2014/main" id="{F4294F24-2790-4352-80D0-3A9ED95846D0}"/>
              </a:ext>
            </a:extLst>
          </p:cNvPr>
          <p:cNvCxnSpPr>
            <a:cxnSpLocks noChangeShapeType="1"/>
            <a:stCxn id="54" idx="1"/>
          </p:cNvCxnSpPr>
          <p:nvPr/>
        </p:nvCxnSpPr>
        <p:spPr bwMode="auto">
          <a:xfrm flipH="1">
            <a:off x="5512454" y="718572"/>
            <a:ext cx="1402798" cy="815195"/>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EEC391-9113-4E0A-9525-D8DECCEB0F52}"/>
                  </a:ext>
                </a:extLst>
              </p:cNvPr>
              <p:cNvSpPr txBox="1"/>
              <p:nvPr/>
            </p:nvSpPr>
            <p:spPr>
              <a:xfrm>
                <a:off x="7183887" y="2032492"/>
                <a:ext cx="4567211" cy="12841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AII: </a:t>
                </a:r>
                <a:r>
                  <a:rPr lang="en-US" dirty="0">
                    <a:solidFill>
                      <a:srgbClr val="0000FF"/>
                    </a:solidFill>
                    <a:latin typeface="Times New Roman" panose="02020603050405020304" pitchFamily="18" charset="0"/>
                    <a:cs typeface="Times New Roman" panose="02020603050405020304" pitchFamily="18" charset="0"/>
                  </a:rPr>
                  <a:t>{ A[1..i], key = A[j], 2 ≤ j ≤ n, 0 &lt;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t>
                </a:r>
                <a:r>
                  <a:rPr lang="en-US" dirty="0">
                    <a:solidFill>
                      <a:srgbClr val="C00000"/>
                    </a:solidFill>
                    <a:latin typeface="Times New Roman" panose="02020603050405020304" pitchFamily="18" charset="0"/>
                    <a:cs typeface="Times New Roman" panose="02020603050405020304" pitchFamily="18" charset="0"/>
                  </a:rPr>
                  <a:t>j-1</a:t>
                </a:r>
                <a:r>
                  <a:rPr lang="en-US" dirty="0">
                    <a:solidFill>
                      <a:srgbClr val="0000FF"/>
                    </a:solidFill>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t>
                </a:r>
                <a:r>
                  <a:rPr lang="en-US" dirty="0">
                    <a:solidFill>
                      <a:srgbClr val="0000FF"/>
                    </a:solidFill>
                    <a:latin typeface="Times New Roman" panose="02020603050405020304" pitchFamily="18" charset="0"/>
                    <a:cs typeface="Times New Roman" panose="02020603050405020304" pitchFamily="18" charset="0"/>
                  </a:rPr>
                  <a:t> {A[1] ≤ A[2] ≤  …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and A[i+1]} implies {A[1.. i+1] | A[1] ≤ A[2] ≤  …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A[i+1],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&gt; 0 </a:t>
                </a:r>
                <a14:m>
                  <m:oMath xmlns:m="http://schemas.openxmlformats.org/officeDocument/2006/math">
                    <m:r>
                      <a:rPr lang="en-US" sz="2400" i="1" dirty="0">
                        <a:solidFill>
                          <a:srgbClr val="0000FF"/>
                        </a:solidFill>
                        <a:latin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A[i+1]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&gt; A[j]}}</a:t>
                </a:r>
              </a:p>
            </p:txBody>
          </p:sp>
        </mc:Choice>
        <mc:Fallback xmlns="">
          <p:sp>
            <p:nvSpPr>
              <p:cNvPr id="57" name="TextBox 56">
                <a:extLst>
                  <a:ext uri="{FF2B5EF4-FFF2-40B4-BE49-F238E27FC236}">
                    <a16:creationId xmlns:a16="http://schemas.microsoft.com/office/drawing/2014/main" id="{7FEEC391-9113-4E0A-9525-D8DECCEB0F52}"/>
                  </a:ext>
                </a:extLst>
              </p:cNvPr>
              <p:cNvSpPr txBox="1">
                <a:spLocks noRot="1" noChangeAspect="1" noMove="1" noResize="1" noEditPoints="1" noAdjustHandles="1" noChangeArrowheads="1" noChangeShapeType="1" noTextEdit="1"/>
              </p:cNvSpPr>
              <p:nvPr/>
            </p:nvSpPr>
            <p:spPr>
              <a:xfrm>
                <a:off x="7183887" y="2032492"/>
                <a:ext cx="4567211" cy="1284134"/>
              </a:xfrm>
              <a:prstGeom prst="rect">
                <a:avLst/>
              </a:prstGeom>
              <a:blipFill>
                <a:blip r:embed="rId2"/>
                <a:stretch>
                  <a:fillRect l="-1067" t="-2370" r="-533" b="-5687"/>
                </a:stretch>
              </a:blipFill>
            </p:spPr>
            <p:txBody>
              <a:bodyPr/>
              <a:lstStyle/>
              <a:p>
                <a:r>
                  <a:rPr lang="en-US">
                    <a:noFill/>
                  </a:rPr>
                  <a:t> </a:t>
                </a:r>
              </a:p>
            </p:txBody>
          </p:sp>
        </mc:Fallback>
      </mc:AlternateContent>
      <p:cxnSp>
        <p:nvCxnSpPr>
          <p:cNvPr id="58" name="AutoShape 188">
            <a:extLst>
              <a:ext uri="{FF2B5EF4-FFF2-40B4-BE49-F238E27FC236}">
                <a16:creationId xmlns:a16="http://schemas.microsoft.com/office/drawing/2014/main" id="{3A40DC29-7D10-46CE-BDBC-24733ADCF3E9}"/>
              </a:ext>
            </a:extLst>
          </p:cNvPr>
          <p:cNvCxnSpPr>
            <a:cxnSpLocks noChangeShapeType="1"/>
            <a:stCxn id="57" idx="1"/>
          </p:cNvCxnSpPr>
          <p:nvPr/>
        </p:nvCxnSpPr>
        <p:spPr bwMode="auto">
          <a:xfrm flipH="1">
            <a:off x="5512453" y="2674559"/>
            <a:ext cx="1671434" cy="1206843"/>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CE0140C-5782-44FD-A3BA-6C0A8E09F95F}"/>
                  </a:ext>
                </a:extLst>
              </p:cNvPr>
              <p:cNvSpPr txBox="1"/>
              <p:nvPr/>
            </p:nvSpPr>
            <p:spPr>
              <a:xfrm>
                <a:off x="8182942" y="3309801"/>
                <a:ext cx="3881604" cy="1561133"/>
              </a:xfrm>
              <a:prstGeom prst="rect">
                <a:avLst/>
              </a:prstGeom>
              <a:noFill/>
            </p:spPr>
            <p:txBody>
              <a:bodyPr wrap="square" rtlCol="0">
                <a:spAutoFit/>
              </a:bodyPr>
              <a:lstStyle/>
              <a:p>
                <a:r>
                  <a:rPr lang="en-US" dirty="0">
                    <a:solidFill>
                      <a:srgbClr val="0000FF"/>
                    </a:solidFill>
                    <a:latin typeface="Times New Roman" panose="02020603050405020304" pitchFamily="18" charset="0"/>
                    <a:cs typeface="Times New Roman" panose="02020603050405020304" pitchFamily="18" charset="0"/>
                  </a:rPr>
                  <a:t>AIII:{ { A[1..i +1], key = A[j], 2 ≤ j ≤ n, 0 &lt;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a:t>
                </a:r>
                <a:r>
                  <a:rPr lang="en-US" dirty="0">
                    <a:solidFill>
                      <a:srgbClr val="C00000"/>
                    </a:solidFill>
                    <a:latin typeface="Times New Roman" panose="02020603050405020304" pitchFamily="18" charset="0"/>
                    <a:cs typeface="Times New Roman" panose="02020603050405020304" pitchFamily="18" charset="0"/>
                  </a:rPr>
                  <a:t>j-1</a:t>
                </a:r>
                <a:r>
                  <a:rPr lang="en-US" dirty="0">
                    <a:solidFill>
                      <a:srgbClr val="0000FF"/>
                    </a:solidFill>
                    <a:latin typeface="Times New Roman" panose="02020603050405020304" pitchFamily="18" charset="0"/>
                    <a:cs typeface="Times New Roman" panose="02020603050405020304" pitchFamily="18" charset="0"/>
                  </a:rPr>
                  <a:t> | A[1] ≤ A[2] ≤  … ≤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and A[i+1]} implies {A[1.. i+1] | A[1] ≤ A[2] ≤  … ≤  A[i+1],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00FF"/>
                        </a:solidFill>
                        <a:latin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0) (A[1] = key) </a:t>
                </a:r>
                <a14:m>
                  <m:oMath xmlns:m="http://schemas.openxmlformats.org/officeDocument/2006/math">
                    <m:r>
                      <a:rPr lang="en-US" sz="2400" i="1">
                        <a:solidFill>
                          <a:srgbClr val="0000FF"/>
                        </a:solidFill>
                        <a:latin typeface="Cambria Math" panose="02040503050406030204" pitchFamily="18" charset="0"/>
                        <a:cs typeface="Times New Roman" panose="02020603050405020304" pitchFamily="18" charset="0"/>
                      </a:rPr>
                      <m:t>˅</m:t>
                    </m:r>
                  </m:oMath>
                </a14:m>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&gt; 0) (A[</a:t>
                </a:r>
                <a:r>
                  <a:rPr lang="en-US" dirty="0" err="1">
                    <a:solidFill>
                      <a:srgbClr val="0000FF"/>
                    </a:solidFill>
                    <a:latin typeface="Times New Roman" panose="02020603050405020304" pitchFamily="18" charset="0"/>
                    <a:cs typeface="Times New Roman" panose="02020603050405020304" pitchFamily="18" charset="0"/>
                  </a:rPr>
                  <a:t>i</a:t>
                </a:r>
                <a:r>
                  <a:rPr lang="en-US" dirty="0">
                    <a:solidFill>
                      <a:srgbClr val="0000FF"/>
                    </a:solidFill>
                    <a:latin typeface="Times New Roman" panose="02020603050405020304" pitchFamily="18" charset="0"/>
                    <a:cs typeface="Times New Roman" panose="02020603050405020304" pitchFamily="18" charset="0"/>
                  </a:rPr>
                  <a:t>] = Key)}}</a:t>
                </a:r>
                <a:endParaRPr lang="en-US" dirty="0">
                  <a:latin typeface="Times New Roman" panose="02020603050405020304" pitchFamily="18" charset="0"/>
                  <a:cs typeface="Times New Roman" panose="02020603050405020304" pitchFamily="18" charset="0"/>
                </a:endParaRPr>
              </a:p>
            </p:txBody>
          </p:sp>
        </mc:Choice>
        <mc:Fallback xmlns="">
          <p:sp>
            <p:nvSpPr>
              <p:cNvPr id="61" name="TextBox 60">
                <a:extLst>
                  <a:ext uri="{FF2B5EF4-FFF2-40B4-BE49-F238E27FC236}">
                    <a16:creationId xmlns:a16="http://schemas.microsoft.com/office/drawing/2014/main" id="{CCE0140C-5782-44FD-A3BA-6C0A8E09F95F}"/>
                  </a:ext>
                </a:extLst>
              </p:cNvPr>
              <p:cNvSpPr txBox="1">
                <a:spLocks noRot="1" noChangeAspect="1" noMove="1" noResize="1" noEditPoints="1" noAdjustHandles="1" noChangeArrowheads="1" noChangeShapeType="1" noTextEdit="1"/>
              </p:cNvSpPr>
              <p:nvPr/>
            </p:nvSpPr>
            <p:spPr>
              <a:xfrm>
                <a:off x="8182942" y="3309801"/>
                <a:ext cx="3881604" cy="1561133"/>
              </a:xfrm>
              <a:prstGeom prst="rect">
                <a:avLst/>
              </a:prstGeom>
              <a:blipFill>
                <a:blip r:embed="rId3"/>
                <a:stretch>
                  <a:fillRect l="-1256" t="-2344" r="-2512" b="-4688"/>
                </a:stretch>
              </a:blipFill>
            </p:spPr>
            <p:txBody>
              <a:bodyPr/>
              <a:lstStyle/>
              <a:p>
                <a:r>
                  <a:rPr lang="en-US">
                    <a:noFill/>
                  </a:rPr>
                  <a:t> </a:t>
                </a:r>
              </a:p>
            </p:txBody>
          </p:sp>
        </mc:Fallback>
      </mc:AlternateContent>
      <p:cxnSp>
        <p:nvCxnSpPr>
          <p:cNvPr id="62" name="AutoShape 191">
            <a:extLst>
              <a:ext uri="{FF2B5EF4-FFF2-40B4-BE49-F238E27FC236}">
                <a16:creationId xmlns:a16="http://schemas.microsoft.com/office/drawing/2014/main" id="{D52CDC6C-D327-4A6D-9151-B18A7A561172}"/>
              </a:ext>
            </a:extLst>
          </p:cNvPr>
          <p:cNvCxnSpPr>
            <a:cxnSpLocks noChangeShapeType="1"/>
            <a:stCxn id="61" idx="1"/>
          </p:cNvCxnSpPr>
          <p:nvPr/>
        </p:nvCxnSpPr>
        <p:spPr bwMode="auto">
          <a:xfrm flipH="1">
            <a:off x="7907383" y="4090368"/>
            <a:ext cx="275559" cy="214240"/>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
        <p:nvSpPr>
          <p:cNvPr id="36" name="Thought Bubble: Cloud 35">
            <a:extLst>
              <a:ext uri="{FF2B5EF4-FFF2-40B4-BE49-F238E27FC236}">
                <a16:creationId xmlns:a16="http://schemas.microsoft.com/office/drawing/2014/main" id="{8AA66FFD-24F0-4551-BECE-6B7186A40D31}"/>
              </a:ext>
            </a:extLst>
          </p:cNvPr>
          <p:cNvSpPr/>
          <p:nvPr/>
        </p:nvSpPr>
        <p:spPr>
          <a:xfrm>
            <a:off x="365137" y="968991"/>
            <a:ext cx="1769826" cy="646330"/>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Loop Invariants</a:t>
            </a:r>
            <a:endParaRPr lang="en-US" dirty="0"/>
          </a:p>
        </p:txBody>
      </p:sp>
      <p:sp>
        <p:nvSpPr>
          <p:cNvPr id="38" name="TextBox 37">
            <a:extLst>
              <a:ext uri="{FF2B5EF4-FFF2-40B4-BE49-F238E27FC236}">
                <a16:creationId xmlns:a16="http://schemas.microsoft.com/office/drawing/2014/main" id="{A162D5C5-2A3A-4C23-84ED-948B0E4F7CB8}"/>
              </a:ext>
            </a:extLst>
          </p:cNvPr>
          <p:cNvSpPr txBox="1"/>
          <p:nvPr/>
        </p:nvSpPr>
        <p:spPr>
          <a:xfrm>
            <a:off x="7072838" y="1484972"/>
            <a:ext cx="49917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 {A[1..n] |A[1] ≤ A[2] ≤  … ≤ A[n], 1 ≤ n &lt; j + 1}</a:t>
            </a:r>
          </a:p>
        </p:txBody>
      </p:sp>
      <p:sp>
        <p:nvSpPr>
          <p:cNvPr id="40" name="TextBox 39">
            <a:extLst>
              <a:ext uri="{FF2B5EF4-FFF2-40B4-BE49-F238E27FC236}">
                <a16:creationId xmlns:a16="http://schemas.microsoft.com/office/drawing/2014/main" id="{0AD73890-D7B6-4F78-8DF8-39E255757D45}"/>
              </a:ext>
            </a:extLst>
          </p:cNvPr>
          <p:cNvSpPr txBox="1"/>
          <p:nvPr/>
        </p:nvSpPr>
        <p:spPr>
          <a:xfrm>
            <a:off x="935567" y="149970"/>
            <a:ext cx="434118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 The original {A[1..j ≤ n] | key = A[j] not(A[1] ≤ A[2] ≤  … ≤ A[j ≤ n]), 2 ≤ j ≤ n) }</a:t>
            </a:r>
          </a:p>
        </p:txBody>
      </p:sp>
      <p:cxnSp>
        <p:nvCxnSpPr>
          <p:cNvPr id="41" name="AutoShape 187">
            <a:extLst>
              <a:ext uri="{FF2B5EF4-FFF2-40B4-BE49-F238E27FC236}">
                <a16:creationId xmlns:a16="http://schemas.microsoft.com/office/drawing/2014/main" id="{4ED7507C-4978-41AB-815F-98B2981EEC9E}"/>
              </a:ext>
            </a:extLst>
          </p:cNvPr>
          <p:cNvCxnSpPr>
            <a:cxnSpLocks noChangeShapeType="1"/>
            <a:stCxn id="40" idx="3"/>
          </p:cNvCxnSpPr>
          <p:nvPr/>
        </p:nvCxnSpPr>
        <p:spPr bwMode="auto">
          <a:xfrm>
            <a:off x="5276748" y="473136"/>
            <a:ext cx="235705" cy="285971"/>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cxnSp>
        <p:nvCxnSpPr>
          <p:cNvPr id="46" name="AutoShape 187">
            <a:extLst>
              <a:ext uri="{FF2B5EF4-FFF2-40B4-BE49-F238E27FC236}">
                <a16:creationId xmlns:a16="http://schemas.microsoft.com/office/drawing/2014/main" id="{5E05077A-09A5-4B7F-9E1C-73F3EAB4A0EB}"/>
              </a:ext>
            </a:extLst>
          </p:cNvPr>
          <p:cNvCxnSpPr>
            <a:cxnSpLocks noChangeShapeType="1"/>
          </p:cNvCxnSpPr>
          <p:nvPr/>
        </p:nvCxnSpPr>
        <p:spPr bwMode="auto">
          <a:xfrm>
            <a:off x="7398099" y="1831480"/>
            <a:ext cx="221901" cy="151052"/>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6779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552" y="498512"/>
            <a:ext cx="9159902" cy="6161110"/>
          </a:xfrm>
          <a:prstGeom prst="rect">
            <a:avLst/>
          </a:prstGeom>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Important Problem Types to be considered</a:t>
            </a:r>
          </a:p>
          <a:p>
            <a:pPr>
              <a:lnSpc>
                <a:spcPct val="107000"/>
              </a:lnSpc>
              <a:spcAft>
                <a:spcPts val="800"/>
              </a:spcAft>
            </a:pPr>
            <a:endParaRPr lang="en-US" dirty="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problems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illustrate the application of different: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algorithms design techniques and </a:t>
            </a:r>
          </a:p>
          <a:p>
            <a:pPr marL="914400" lvl="1" indent="-457200">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methods of algorithm analysis.</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Sorting,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Searching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processing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String matching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problems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 traversal algorithm 	</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Shortest-path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Topological sorting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Traveling salesman problem</a:t>
            </a:r>
          </a:p>
          <a:p>
            <a:pPr marL="1371600"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Numerical problems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136AA60-FE93-4C5A-BF81-2DC588D8A61F}"/>
              </a:ext>
            </a:extLst>
          </p:cNvPr>
          <p:cNvSpPr txBox="1"/>
          <p:nvPr/>
        </p:nvSpPr>
        <p:spPr>
          <a:xfrm>
            <a:off x="6392092" y="2611759"/>
            <a:ext cx="3823063" cy="2740366"/>
          </a:xfrm>
          <a:prstGeom prst="rect">
            <a:avLst/>
          </a:prstGeom>
          <a:noFill/>
        </p:spPr>
        <p:txBody>
          <a:bodyPr wrap="square" rtlCol="0">
            <a:spAutoFit/>
          </a:bodyPr>
          <a:lstStyle/>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Combinatorial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Graph-color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Geometric problems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Closet-pair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61963" lvl="1" indent="-454025">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Convex-hull problem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2" descr="Image result for smiley face images">
            <a:extLst>
              <a:ext uri="{FF2B5EF4-FFF2-40B4-BE49-F238E27FC236}">
                <a16:creationId xmlns:a16="http://schemas.microsoft.com/office/drawing/2014/main" id="{B6F09A23-1BBC-4130-9920-6FD8530A8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62475">
            <a:off x="441910" y="1498895"/>
            <a:ext cx="707622" cy="51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371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4611" y="2326105"/>
            <a:ext cx="10547684" cy="214162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202322" y="2835696"/>
            <a:ext cx="7787355" cy="1225464"/>
          </a:xfrm>
          <a:prstGeom prst="rect">
            <a:avLst/>
          </a:prstGeom>
        </p:spPr>
        <p:txBody>
          <a:bodyPr wrap="square">
            <a:spAutoFit/>
          </a:bodyPr>
          <a:lstStyle/>
          <a:p>
            <a:pPr algn="ctr">
              <a:lnSpc>
                <a:spcPct val="107000"/>
              </a:lnSpc>
              <a:spcAft>
                <a:spcPts val="800"/>
              </a:spcAft>
            </a:pPr>
            <a:r>
              <a:rPr lang="en-US" sz="3200" dirty="0">
                <a:solidFill>
                  <a:srgbClr val="0000CC"/>
                </a:solidFill>
                <a:ea typeface="Calibri" panose="020F0502020204030204" pitchFamily="34" charset="0"/>
                <a:cs typeface="Times New Roman" panose="02020603050405020304" pitchFamily="18" charset="0"/>
              </a:rPr>
              <a:t>Analysis of Algorithms</a:t>
            </a:r>
          </a:p>
          <a:p>
            <a:pPr algn="ctr">
              <a:lnSpc>
                <a:spcPct val="107000"/>
              </a:lnSpc>
              <a:spcAft>
                <a:spcPts val="800"/>
              </a:spcAft>
            </a:pPr>
            <a:r>
              <a:rPr lang="en-US" sz="3200" dirty="0">
                <a:solidFill>
                  <a:srgbClr val="0000CC"/>
                </a:solidFill>
                <a:ea typeface="Calibri" panose="020F0502020204030204" pitchFamily="34" charset="0"/>
                <a:cs typeface="Times New Roman" panose="02020603050405020304" pitchFamily="18" charset="0"/>
              </a:rPr>
              <a:t>Time Efficiency for Algorithm </a:t>
            </a:r>
            <a:r>
              <a:rPr lang="en-US" sz="3200" dirty="0" err="1">
                <a:solidFill>
                  <a:srgbClr val="0000CC"/>
                </a:solidFill>
                <a:ea typeface="Calibri" panose="020F0502020204030204" pitchFamily="34" charset="0"/>
                <a:cs typeface="Times New Roman" panose="02020603050405020304" pitchFamily="18" charset="0"/>
              </a:rPr>
              <a:t>Insert_Sort</a:t>
            </a:r>
            <a:r>
              <a:rPr lang="en-US" sz="3200" dirty="0">
                <a:solidFill>
                  <a:srgbClr val="0000CC"/>
                </a:solidFill>
                <a:ea typeface="Calibri" panose="020F0502020204030204" pitchFamily="34" charset="0"/>
                <a:cs typeface="Times New Roman" panose="02020603050405020304" pitchFamily="18" charset="0"/>
              </a:rPr>
              <a:t>(A)</a:t>
            </a:r>
            <a:endParaRPr lang="en-US" sz="32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807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222568" y="1110723"/>
            <a:ext cx="10868527" cy="943698"/>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377724" y="1384163"/>
            <a:ext cx="7787355" cy="593304"/>
          </a:xfrm>
          <a:prstGeom prst="rect">
            <a:avLst/>
          </a:prstGeom>
        </p:spPr>
        <p:txBody>
          <a:bodyPr wrap="square">
            <a:spAutoFit/>
          </a:bodyPr>
          <a:lstStyle/>
          <a:p>
            <a:pPr>
              <a:lnSpc>
                <a:spcPct val="107000"/>
              </a:lnSpc>
              <a:spcAft>
                <a:spcPts val="800"/>
              </a:spcAft>
            </a:pPr>
            <a:r>
              <a:rPr lang="en-US" sz="3200" dirty="0">
                <a:solidFill>
                  <a:srgbClr val="0000CC"/>
                </a:solidFill>
                <a:ea typeface="Calibri" panose="020F0502020204030204" pitchFamily="34" charset="0"/>
                <a:cs typeface="Times New Roman" panose="02020603050405020304" pitchFamily="18" charset="0"/>
              </a:rPr>
              <a:t>Time Efficiency for Algorithm </a:t>
            </a:r>
            <a:r>
              <a:rPr lang="en-US" sz="3200" dirty="0" err="1">
                <a:solidFill>
                  <a:srgbClr val="0000CC"/>
                </a:solidFill>
                <a:ea typeface="Calibri" panose="020F0502020204030204" pitchFamily="34" charset="0"/>
                <a:cs typeface="Times New Roman" panose="02020603050405020304" pitchFamily="18" charset="0"/>
              </a:rPr>
              <a:t>Insert_Sort</a:t>
            </a:r>
            <a:r>
              <a:rPr lang="en-US" sz="3200" dirty="0">
                <a:solidFill>
                  <a:srgbClr val="0000CC"/>
                </a:solidFill>
                <a:ea typeface="Calibri" panose="020F0502020204030204" pitchFamily="34" charset="0"/>
                <a:cs typeface="Times New Roman" panose="02020603050405020304" pitchFamily="18" charset="0"/>
              </a:rPr>
              <a:t>(A)</a:t>
            </a:r>
            <a:endParaRPr lang="en-US" sz="3200" dirty="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2207401" y="3042242"/>
          <a:ext cx="8128000" cy="4572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699762544"/>
                    </a:ext>
                  </a:extLst>
                </a:gridCol>
                <a:gridCol w="812800">
                  <a:extLst>
                    <a:ext uri="{9D8B030D-6E8A-4147-A177-3AD203B41FA5}">
                      <a16:colId xmlns:a16="http://schemas.microsoft.com/office/drawing/2014/main" val="3925881240"/>
                    </a:ext>
                  </a:extLst>
                </a:gridCol>
                <a:gridCol w="812800">
                  <a:extLst>
                    <a:ext uri="{9D8B030D-6E8A-4147-A177-3AD203B41FA5}">
                      <a16:colId xmlns:a16="http://schemas.microsoft.com/office/drawing/2014/main" val="53174659"/>
                    </a:ext>
                  </a:extLst>
                </a:gridCol>
                <a:gridCol w="812800">
                  <a:extLst>
                    <a:ext uri="{9D8B030D-6E8A-4147-A177-3AD203B41FA5}">
                      <a16:colId xmlns:a16="http://schemas.microsoft.com/office/drawing/2014/main" val="2470391232"/>
                    </a:ext>
                  </a:extLst>
                </a:gridCol>
                <a:gridCol w="812800">
                  <a:extLst>
                    <a:ext uri="{9D8B030D-6E8A-4147-A177-3AD203B41FA5}">
                      <a16:colId xmlns:a16="http://schemas.microsoft.com/office/drawing/2014/main" val="3094200003"/>
                    </a:ext>
                  </a:extLst>
                </a:gridCol>
                <a:gridCol w="812800">
                  <a:extLst>
                    <a:ext uri="{9D8B030D-6E8A-4147-A177-3AD203B41FA5}">
                      <a16:colId xmlns:a16="http://schemas.microsoft.com/office/drawing/2014/main" val="1132638385"/>
                    </a:ext>
                  </a:extLst>
                </a:gridCol>
                <a:gridCol w="812800">
                  <a:extLst>
                    <a:ext uri="{9D8B030D-6E8A-4147-A177-3AD203B41FA5}">
                      <a16:colId xmlns:a16="http://schemas.microsoft.com/office/drawing/2014/main" val="4026951740"/>
                    </a:ext>
                  </a:extLst>
                </a:gridCol>
                <a:gridCol w="812800">
                  <a:extLst>
                    <a:ext uri="{9D8B030D-6E8A-4147-A177-3AD203B41FA5}">
                      <a16:colId xmlns:a16="http://schemas.microsoft.com/office/drawing/2014/main" val="880056359"/>
                    </a:ext>
                  </a:extLst>
                </a:gridCol>
                <a:gridCol w="812800">
                  <a:extLst>
                    <a:ext uri="{9D8B030D-6E8A-4147-A177-3AD203B41FA5}">
                      <a16:colId xmlns:a16="http://schemas.microsoft.com/office/drawing/2014/main" val="2924109045"/>
                    </a:ext>
                  </a:extLst>
                </a:gridCol>
                <a:gridCol w="812800">
                  <a:extLst>
                    <a:ext uri="{9D8B030D-6E8A-4147-A177-3AD203B41FA5}">
                      <a16:colId xmlns:a16="http://schemas.microsoft.com/office/drawing/2014/main" val="1369709079"/>
                    </a:ext>
                  </a:extLst>
                </a:gridCol>
              </a:tblGrid>
              <a:tr h="370840">
                <a:tc>
                  <a:txBody>
                    <a:bodyPr/>
                    <a:lstStyle/>
                    <a:p>
                      <a:pPr algn="ctr"/>
                      <a:r>
                        <a:rPr lang="en-US" sz="2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812988"/>
                  </a:ext>
                </a:extLst>
              </a:tr>
            </a:tbl>
          </a:graphicData>
        </a:graphic>
      </p:graphicFrame>
      <p:sp>
        <p:nvSpPr>
          <p:cNvPr id="6" name="Left-Right Arrow 5"/>
          <p:cNvSpPr/>
          <p:nvPr/>
        </p:nvSpPr>
        <p:spPr>
          <a:xfrm>
            <a:off x="5742433" y="2532888"/>
            <a:ext cx="45719" cy="3749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0" y="2468880"/>
            <a:ext cx="71323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J</a:t>
            </a:r>
          </a:p>
        </p:txBody>
      </p:sp>
      <p:cxnSp>
        <p:nvCxnSpPr>
          <p:cNvPr id="9" name="Straight Arrow Connector 8"/>
          <p:cNvCxnSpPr/>
          <p:nvPr/>
        </p:nvCxnSpPr>
        <p:spPr>
          <a:xfrm>
            <a:off x="6355080" y="2720340"/>
            <a:ext cx="1975104" cy="23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Up Arrow 9"/>
          <p:cNvSpPr/>
          <p:nvPr/>
        </p:nvSpPr>
        <p:spPr>
          <a:xfrm>
            <a:off x="5102353" y="3633892"/>
            <a:ext cx="109728" cy="855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2560320" y="3986784"/>
            <a:ext cx="2542033" cy="85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30368" y="3937746"/>
            <a:ext cx="713232"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p:txBody>
      </p:sp>
      <p:graphicFrame>
        <p:nvGraphicFramePr>
          <p:cNvPr id="15" name="Table 14"/>
          <p:cNvGraphicFramePr>
            <a:graphicFrameLocks noGrp="1"/>
          </p:cNvGraphicFramePr>
          <p:nvPr/>
        </p:nvGraphicFramePr>
        <p:xfrm>
          <a:off x="2207401" y="4837715"/>
          <a:ext cx="8128000" cy="4572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699762544"/>
                    </a:ext>
                  </a:extLst>
                </a:gridCol>
                <a:gridCol w="812800">
                  <a:extLst>
                    <a:ext uri="{9D8B030D-6E8A-4147-A177-3AD203B41FA5}">
                      <a16:colId xmlns:a16="http://schemas.microsoft.com/office/drawing/2014/main" val="3925881240"/>
                    </a:ext>
                  </a:extLst>
                </a:gridCol>
                <a:gridCol w="812800">
                  <a:extLst>
                    <a:ext uri="{9D8B030D-6E8A-4147-A177-3AD203B41FA5}">
                      <a16:colId xmlns:a16="http://schemas.microsoft.com/office/drawing/2014/main" val="53174659"/>
                    </a:ext>
                  </a:extLst>
                </a:gridCol>
                <a:gridCol w="812800">
                  <a:extLst>
                    <a:ext uri="{9D8B030D-6E8A-4147-A177-3AD203B41FA5}">
                      <a16:colId xmlns:a16="http://schemas.microsoft.com/office/drawing/2014/main" val="2470391232"/>
                    </a:ext>
                  </a:extLst>
                </a:gridCol>
                <a:gridCol w="812800">
                  <a:extLst>
                    <a:ext uri="{9D8B030D-6E8A-4147-A177-3AD203B41FA5}">
                      <a16:colId xmlns:a16="http://schemas.microsoft.com/office/drawing/2014/main" val="3094200003"/>
                    </a:ext>
                  </a:extLst>
                </a:gridCol>
                <a:gridCol w="812800">
                  <a:extLst>
                    <a:ext uri="{9D8B030D-6E8A-4147-A177-3AD203B41FA5}">
                      <a16:colId xmlns:a16="http://schemas.microsoft.com/office/drawing/2014/main" val="1132638385"/>
                    </a:ext>
                  </a:extLst>
                </a:gridCol>
                <a:gridCol w="812800">
                  <a:extLst>
                    <a:ext uri="{9D8B030D-6E8A-4147-A177-3AD203B41FA5}">
                      <a16:colId xmlns:a16="http://schemas.microsoft.com/office/drawing/2014/main" val="4026951740"/>
                    </a:ext>
                  </a:extLst>
                </a:gridCol>
                <a:gridCol w="812800">
                  <a:extLst>
                    <a:ext uri="{9D8B030D-6E8A-4147-A177-3AD203B41FA5}">
                      <a16:colId xmlns:a16="http://schemas.microsoft.com/office/drawing/2014/main" val="880056359"/>
                    </a:ext>
                  </a:extLst>
                </a:gridCol>
                <a:gridCol w="812800">
                  <a:extLst>
                    <a:ext uri="{9D8B030D-6E8A-4147-A177-3AD203B41FA5}">
                      <a16:colId xmlns:a16="http://schemas.microsoft.com/office/drawing/2014/main" val="2924109045"/>
                    </a:ext>
                  </a:extLst>
                </a:gridCol>
                <a:gridCol w="812800">
                  <a:extLst>
                    <a:ext uri="{9D8B030D-6E8A-4147-A177-3AD203B41FA5}">
                      <a16:colId xmlns:a16="http://schemas.microsoft.com/office/drawing/2014/main" val="1369709079"/>
                    </a:ext>
                  </a:extLst>
                </a:gridCol>
              </a:tblGrid>
              <a:tr h="370840">
                <a:tc>
                  <a:txBody>
                    <a:bodyPr/>
                    <a:lstStyle/>
                    <a:p>
                      <a:pPr algn="ctr"/>
                      <a:r>
                        <a:rPr lang="en-US" sz="24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trike="noStrike" baseline="0" dirty="0">
                          <a:solidFill>
                            <a:schemeClr val="tx1"/>
                          </a:solidFill>
                        </a:rPr>
                        <a:t>8</a:t>
                      </a:r>
                      <a:r>
                        <a:rPr lang="en-US" sz="2400" strike="dblStrike" baseline="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812988"/>
                  </a:ext>
                </a:extLst>
              </a:tr>
            </a:tbl>
          </a:graphicData>
        </a:graphic>
      </p:graphicFrame>
      <p:sp>
        <p:nvSpPr>
          <p:cNvPr id="16" name="TextBox 15"/>
          <p:cNvSpPr txBox="1"/>
          <p:nvPr/>
        </p:nvSpPr>
        <p:spPr>
          <a:xfrm>
            <a:off x="6016751" y="3580619"/>
            <a:ext cx="13258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Key = 8</a:t>
            </a:r>
          </a:p>
        </p:txBody>
      </p:sp>
      <p:sp>
        <p:nvSpPr>
          <p:cNvPr id="17" name="Left-Right Arrow 16"/>
          <p:cNvSpPr/>
          <p:nvPr/>
        </p:nvSpPr>
        <p:spPr>
          <a:xfrm>
            <a:off x="5861304" y="4246000"/>
            <a:ext cx="45719" cy="3749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3453385" y="5404780"/>
            <a:ext cx="109728" cy="85581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5952743" y="4399411"/>
            <a:ext cx="1975104" cy="23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6200000">
            <a:off x="3603488" y="2550409"/>
            <a:ext cx="320324" cy="2406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p:cNvSpPr/>
          <p:nvPr/>
        </p:nvSpPr>
        <p:spPr>
          <a:xfrm rot="16200000">
            <a:off x="4055669" y="3919469"/>
            <a:ext cx="320324" cy="3290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163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294" y="356428"/>
            <a:ext cx="9538900" cy="6145144"/>
          </a:xfrm>
          <a:prstGeom prst="rect">
            <a:avLst/>
          </a:prstGeom>
        </p:spPr>
        <p:txBody>
          <a:bodyPr wrap="square">
            <a:spAutoFit/>
          </a:bodyPr>
          <a:lstStyle/>
          <a:p>
            <a:pPr>
              <a:lnSpc>
                <a:spcPct val="107000"/>
              </a:lnSpc>
              <a:spcAft>
                <a:spcPts val="600"/>
              </a:spcAf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Algorithm Insertion-Sort(A)</a:t>
            </a:r>
            <a:endParaRPr lang="en-US" sz="2200" spc="-1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200" spc="-1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spc="-1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of the </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 a’</a:t>
            </a:r>
            <a:r>
              <a:rPr lang="en-US" sz="2200" spc="-1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 …, ≤ </a:t>
            </a:r>
            <a:r>
              <a:rPr lang="en-US" sz="2200" spc="-1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spc="-1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A[1], …, A[n], the pointer j goes from 2 to length[A]</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(j ← 2 to length[A]) </a:t>
            </a:r>
            <a:r>
              <a:rPr lang="en-US" sz="2200" spc="-100" dirty="0">
                <a:latin typeface="Consolas" panose="020B0609020204030204" pitchFamily="49" charset="0"/>
                <a:ea typeface="Calibri" panose="020F0502020204030204" pitchFamily="34" charset="0"/>
                <a:cs typeface="Times New Roman" panose="02020603050405020304" pitchFamily="18" charset="0"/>
              </a:rPr>
              <a:t>do {  </a:t>
            </a:r>
          </a:p>
          <a:p>
            <a:pPr>
              <a:lnSpc>
                <a:spcPct val="107000"/>
              </a:lnSpc>
              <a:spcAft>
                <a:spcPts val="8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key ← A[j]; </a:t>
            </a: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Insert A[j] into the sorted sequence A[1 .. j-1].</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err="1">
                <a:latin typeface="Consolas" panose="020B0609020204030204" pitchFamily="49" charset="0"/>
                <a:ea typeface="Calibri" panose="020F0502020204030204" pitchFamily="34" charset="0"/>
                <a:cs typeface="Times New Roman" panose="02020603050405020304" pitchFamily="18" charset="0"/>
              </a:rPr>
              <a:t>i</a:t>
            </a:r>
            <a:r>
              <a:rPr lang="en-US" sz="2200" spc="-100" dirty="0">
                <a:latin typeface="Consolas" panose="020B0609020204030204" pitchFamily="49" charset="0"/>
                <a:ea typeface="Calibri" panose="020F0502020204030204" pitchFamily="34" charset="0"/>
                <a:cs typeface="Times New Roman" panose="02020603050405020304" pitchFamily="18" charset="0"/>
              </a:rPr>
              <a:t> ← j – 1; </a:t>
            </a:r>
          </a:p>
          <a:p>
            <a:pPr>
              <a:lnSpc>
                <a:spcPct val="107000"/>
              </a:lnSpc>
              <a:spcAft>
                <a:spcPts val="800"/>
              </a:spcAft>
            </a:pP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while </a:t>
            </a:r>
            <a:r>
              <a:rPr lang="en-US" sz="2200" spc="-100" dirty="0">
                <a:latin typeface="Consolas" panose="020B0609020204030204" pitchFamily="49" charset="0"/>
                <a:ea typeface="Calibri" panose="020F0502020204030204" pitchFamily="34" charset="0"/>
                <a:cs typeface="Times New Roman" panose="02020603050405020304" pitchFamily="18" charset="0"/>
              </a:rPr>
              <a:t>(</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0 </a:t>
            </a:r>
            <a:r>
              <a:rPr lang="en-US" sz="2200" i="1"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and</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 key)</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 {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 pointer </a:t>
            </a:r>
            <a:r>
              <a:rPr lang="en-US" sz="22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 goes from j -1 thru 1.</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A[i+1] ← A[</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move A[</a:t>
            </a:r>
            <a:r>
              <a:rPr lang="en-US" sz="22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 to the right, if A[</a:t>
            </a:r>
            <a:r>
              <a:rPr lang="en-US" sz="22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 &gt; key</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22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a:t>
            </a:r>
            <a:r>
              <a:rPr lang="en-US" sz="2200" spc="-100" dirty="0">
                <a:latin typeface="Consolas" panose="020B0609020204030204" pitchFamily="49" charset="0"/>
                <a:ea typeface="Calibri" panose="020F0502020204030204" pitchFamily="34" charset="0"/>
                <a:cs typeface="Times New Roman" panose="02020603050405020304" pitchFamily="18" charset="0"/>
              </a:rPr>
              <a:t>; </a:t>
            </a:r>
            <a:r>
              <a:rPr lang="en-US" sz="22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a:t>
            </a:r>
            <a:r>
              <a:rPr lang="en-US" sz="2200" i="1" spc="-1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end while-loop.</a:t>
            </a:r>
            <a:endParaRPr lang="en-US" sz="2200" spc="-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 </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if the current A[</a:t>
            </a:r>
            <a:r>
              <a:rPr lang="en-US" sz="2200" i="1" spc="-1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i="1" spc="-100" dirty="0">
                <a:latin typeface="Times New Roman" panose="02020603050405020304" pitchFamily="18" charset="0"/>
                <a:ea typeface="Calibri" panose="020F0502020204030204" pitchFamily="34" charset="0"/>
                <a:cs typeface="Times New Roman" panose="02020603050405020304" pitchFamily="18" charset="0"/>
              </a:rPr>
              <a:t>] is less than key, then insert A[j] into A[i+1]</a:t>
            </a:r>
            <a:endParaRPr lang="en-US" sz="2200" spc="-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spc="-100" dirty="0">
                <a:latin typeface="Consolas" panose="020B0609020204030204" pitchFamily="49" charset="0"/>
                <a:ea typeface="Calibri" panose="020F0502020204030204" pitchFamily="34" charset="0"/>
                <a:cs typeface="Times New Roman" panose="02020603050405020304" pitchFamily="18" charset="0"/>
              </a:rPr>
              <a:t>A[i+1] ← key;}    </a:t>
            </a:r>
            <a:r>
              <a:rPr lang="en-US" sz="2200" spc="-100" dirty="0">
                <a:latin typeface="Times New Roman" panose="02020603050405020304" pitchFamily="18" charset="0"/>
                <a:ea typeface="Calibri" panose="020F0502020204030204" pitchFamily="34" charset="0"/>
                <a:cs typeface="Times New Roman" panose="02020603050405020304" pitchFamily="18" charset="0"/>
              </a:rPr>
              <a:t>// </a:t>
            </a:r>
            <a:r>
              <a:rPr lang="en-US" sz="2200" i="1" spc="-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end for </a:t>
            </a:r>
            <a:r>
              <a:rPr lang="en-US" sz="2000" spc="-1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spc="-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9430EE8-4F41-4BC8-B60C-F9C139E24BAB}"/>
              </a:ext>
            </a:extLst>
          </p:cNvPr>
          <p:cNvSpPr/>
          <p:nvPr/>
        </p:nvSpPr>
        <p:spPr>
          <a:xfrm>
            <a:off x="541651" y="2010320"/>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n</a:t>
            </a:r>
            <a:r>
              <a:rPr lang="en-US" baseline="30000">
                <a:solidFill>
                  <a:sysClr val="windowText" lastClr="000000"/>
                </a:solidFill>
              </a:rPr>
              <a:t>2</a:t>
            </a:r>
            <a:endParaRPr lang="en-US" dirty="0">
              <a:solidFill>
                <a:sysClr val="windowText" lastClr="000000"/>
              </a:solidFill>
            </a:endParaRPr>
          </a:p>
        </p:txBody>
      </p:sp>
      <p:pic>
        <p:nvPicPr>
          <p:cNvPr id="5" name="Picture 2" descr="Image result for smiley face images">
            <a:extLst>
              <a:ext uri="{FF2B5EF4-FFF2-40B4-BE49-F238E27FC236}">
                <a16:creationId xmlns:a16="http://schemas.microsoft.com/office/drawing/2014/main" id="{C4A7D3C3-633E-4DD3-A074-6C726A13C1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7034">
            <a:off x="467386" y="2352339"/>
            <a:ext cx="586352" cy="425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9722C8-BE80-46C2-9CF8-DD0610AA6E3C}"/>
              </a:ext>
            </a:extLst>
          </p:cNvPr>
          <p:cNvSpPr txBox="1"/>
          <p:nvPr/>
        </p:nvSpPr>
        <p:spPr>
          <a:xfrm>
            <a:off x="8229600" y="930442"/>
            <a:ext cx="350673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 (j ← 2 to length[A]) </a:t>
            </a:r>
            <a:r>
              <a:rPr lang="en-US" sz="1800" spc="-100" dirty="0">
                <a:latin typeface="Consolas" panose="020B0609020204030204" pitchFamily="49" charset="0"/>
                <a:ea typeface="Calibri" panose="020F0502020204030204" pitchFamily="34" charset="0"/>
                <a:cs typeface="Times New Roman" panose="02020603050405020304" pitchFamily="18" charset="0"/>
              </a:rPr>
              <a:t>do {  </a:t>
            </a:r>
          </a:p>
          <a:p>
            <a:r>
              <a:rPr lang="en-US" dirty="0"/>
              <a:t>        A[0] </a:t>
            </a:r>
            <a:r>
              <a:rPr lang="en-US" sz="1800" spc="-100" dirty="0">
                <a:latin typeface="Consolas" panose="020B0609020204030204" pitchFamily="49" charset="0"/>
                <a:ea typeface="Calibri" panose="020F0502020204030204" pitchFamily="34" charset="0"/>
                <a:cs typeface="Times New Roman" panose="02020603050405020304" pitchFamily="18" charset="0"/>
              </a:rPr>
              <a:t>← A[j]; </a:t>
            </a:r>
          </a:p>
          <a:p>
            <a:r>
              <a:rPr lang="en-US" sz="1800" spc="-100" dirty="0">
                <a:latin typeface="Consolas" panose="020B0609020204030204" pitchFamily="49" charset="0"/>
                <a:ea typeface="Calibri" panose="020F0502020204030204" pitchFamily="34" charset="0"/>
                <a:cs typeface="Times New Roman" panose="02020603050405020304" pitchFamily="18" charset="0"/>
              </a:rPr>
              <a:t>    </a:t>
            </a:r>
            <a:r>
              <a:rPr lang="en-US" sz="1800" spc="-100" dirty="0" err="1">
                <a:latin typeface="Consolas" panose="020B0609020204030204" pitchFamily="49" charset="0"/>
                <a:ea typeface="Calibri" panose="020F0502020204030204" pitchFamily="34" charset="0"/>
                <a:cs typeface="Times New Roman" panose="02020603050405020304" pitchFamily="18" charset="0"/>
              </a:rPr>
              <a:t>i</a:t>
            </a:r>
            <a:r>
              <a:rPr lang="en-US" sz="1800" spc="-100" dirty="0">
                <a:latin typeface="Consolas" panose="020B0609020204030204" pitchFamily="49" charset="0"/>
                <a:ea typeface="Calibri" panose="020F0502020204030204" pitchFamily="34" charset="0"/>
                <a:cs typeface="Times New Roman" panose="02020603050405020304" pitchFamily="18" charset="0"/>
              </a:rPr>
              <a:t> ← j – 1;</a:t>
            </a:r>
            <a:endParaRPr lang="en-US" dirty="0"/>
          </a:p>
          <a:p>
            <a:r>
              <a:rPr lang="en-US" dirty="0"/>
              <a:t>        while (A[</a:t>
            </a:r>
            <a:r>
              <a:rPr lang="en-US" dirty="0" err="1"/>
              <a:t>i</a:t>
            </a:r>
            <a:r>
              <a:rPr lang="en-US" dirty="0"/>
              <a:t>] &gt; A[0]) do </a:t>
            </a:r>
            <a:r>
              <a:rPr lang="en-US" b="1" dirty="0">
                <a:solidFill>
                  <a:srgbClr val="C00000"/>
                </a:solidFill>
              </a:rPr>
              <a:t>{</a:t>
            </a:r>
          </a:p>
          <a:p>
            <a:r>
              <a:rPr lang="en-US" spc="-100" dirty="0">
                <a:latin typeface="Times New Roman" panose="02020603050405020304" pitchFamily="18" charset="0"/>
                <a:ea typeface="Calibri" panose="020F0502020204030204" pitchFamily="34" charset="0"/>
                <a:cs typeface="Times New Roman" panose="02020603050405020304" pitchFamily="18" charset="0"/>
              </a:rPr>
              <a:t>        </a:t>
            </a:r>
            <a:r>
              <a:rPr lang="en-US" sz="1800" spc="-100" dirty="0">
                <a:latin typeface="Times New Roman" panose="02020603050405020304" pitchFamily="18" charset="0"/>
                <a:ea typeface="Calibri" panose="020F0502020204030204" pitchFamily="34" charset="0"/>
                <a:cs typeface="Times New Roman" panose="02020603050405020304" pitchFamily="18" charset="0"/>
              </a:rPr>
              <a:t>         </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A[i+1] ← A[</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a:t>
            </a:r>
            <a:endParaRPr lang="en-US" dirty="0"/>
          </a:p>
          <a:p>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a:t>
            </a:r>
            <a:r>
              <a:rPr lang="en-US" sz="1800" spc="-1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 1</a:t>
            </a:r>
            <a:r>
              <a:rPr lang="en-US" sz="1800" spc="-100" dirty="0">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C00000"/>
                </a:solidFill>
              </a:rPr>
              <a:t>}</a:t>
            </a:r>
          </a:p>
          <a:p>
            <a:r>
              <a:rPr lang="en-US" dirty="0"/>
              <a:t>        A[i+1] </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a:t>
            </a:r>
            <a:r>
              <a:rPr lang="en-US"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a:t>
            </a:r>
            <a:r>
              <a:rPr lang="en-US" sz="18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800" spc="-100" dirty="0">
                <a:latin typeface="Consolas" panose="020B0609020204030204" pitchFamily="49"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12080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4610" y="2005263"/>
            <a:ext cx="10692064" cy="292768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2129189" y="1467629"/>
            <a:ext cx="8177177" cy="3945247"/>
          </a:xfrm>
          <a:prstGeom prst="rect">
            <a:avLst/>
          </a:prstGeom>
        </p:spPr>
        <p:txBody>
          <a:bodyPr wrap="square">
            <a:spAutoFit/>
          </a:bodyPr>
          <a:lstStyle/>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Analyze the efficiency of this algorithm in terms of time - by </a:t>
            </a:r>
          </a:p>
          <a:p>
            <a:pPr marL="914400" lvl="1" indent="-4572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counting every instruction executed in </a:t>
            </a:r>
          </a:p>
          <a:p>
            <a:pPr marL="1371600" lvl="2" indent="-4572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number of times of execution with </a:t>
            </a:r>
          </a:p>
          <a:p>
            <a:pPr marL="1371600" lvl="2" indent="-4572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its estimated cost assumption.</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running time for a statement is </a:t>
            </a:r>
            <a:r>
              <a:rPr lang="en-US" sz="2400" b="1" dirty="0">
                <a:latin typeface="Times New Roman" panose="02020603050405020304" pitchFamily="18" charset="0"/>
                <a:ea typeface="Calibri" panose="020F0502020204030204" pitchFamily="34" charset="0"/>
                <a:cs typeface="Times New Roman" panose="02020603050405020304" pitchFamily="18" charset="0"/>
              </a:rPr>
              <a:t>c</a:t>
            </a:r>
            <a:r>
              <a:rPr lang="en-US" sz="2400" b="1" baseline="-25000" dirty="0">
                <a:latin typeface="Times New Roman" panose="02020603050405020304" pitchFamily="18" charset="0"/>
                <a:ea typeface="Calibri" panose="020F0502020204030204" pitchFamily="34" charset="0"/>
                <a:cs typeface="Times New Roman" panose="02020603050405020304" pitchFamily="18" charset="0"/>
              </a:rPr>
              <a:t>i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if the statement </a:t>
            </a:r>
          </a:p>
          <a:p>
            <a:pPr marL="914400" lvl="1" indent="-457200">
              <a:lnSpc>
                <a:spcPct val="107000"/>
              </a:lnSpc>
              <a:spcAft>
                <a:spcPts val="800"/>
              </a:spcAft>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takes </a:t>
            </a:r>
            <a:r>
              <a:rPr lang="en-US" sz="2400" b="1" dirty="0">
                <a:latin typeface="Times New Roman" panose="02020603050405020304" pitchFamily="18" charset="0"/>
                <a:ea typeface="Calibri" panose="020F0502020204030204" pitchFamily="34" charset="0"/>
                <a:cs typeface="Times New Roman" panose="02020603050405020304" pitchFamily="18" charset="0"/>
              </a:rPr>
              <a:t>c</a:t>
            </a:r>
            <a:r>
              <a:rPr lang="en-US" sz="2400" b="1" baseline="-250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steps (or nanoseconds) to execute and </a:t>
            </a:r>
          </a:p>
          <a:p>
            <a:pPr marL="914400" lvl="1" indent="-457200">
              <a:lnSpc>
                <a:spcPct val="107000"/>
              </a:lnSpc>
              <a:spcAft>
                <a:spcPts val="800"/>
              </a:spcAft>
              <a:buFont typeface="Arial" panose="020B0604020202020204" pitchFamily="34" charset="0"/>
              <a:buChar char="•"/>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is executed n times.</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endPar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7B38043-E1CA-4724-802A-E6FBEA6E4F5D}"/>
              </a:ext>
            </a:extLst>
          </p:cNvPr>
          <p:cNvSpPr txBox="1"/>
          <p:nvPr/>
        </p:nvSpPr>
        <p:spPr>
          <a:xfrm>
            <a:off x="3108817" y="5067594"/>
            <a:ext cx="3258105" cy="1200329"/>
          </a:xfrm>
          <a:prstGeom prst="rect">
            <a:avLst/>
          </a:prstGeom>
          <a:noFill/>
        </p:spPr>
        <p:txBody>
          <a:bodyPr wrap="square" rtlCol="0">
            <a:spAutoFit/>
          </a:bodyPr>
          <a:lstStyle/>
          <a:p>
            <a:r>
              <a:rPr lang="en-US" dirty="0"/>
              <a:t>Think - writing each statement in terms of a sequence of statements (steps) in assembler language</a:t>
            </a:r>
          </a:p>
        </p:txBody>
      </p:sp>
      <p:cxnSp>
        <p:nvCxnSpPr>
          <p:cNvPr id="5" name="Straight Arrow Connector 4">
            <a:extLst>
              <a:ext uri="{FF2B5EF4-FFF2-40B4-BE49-F238E27FC236}">
                <a16:creationId xmlns:a16="http://schemas.microsoft.com/office/drawing/2014/main" id="{4BDE5A65-FBAB-4394-81BA-FC40A3D9F872}"/>
              </a:ext>
            </a:extLst>
          </p:cNvPr>
          <p:cNvCxnSpPr>
            <a:cxnSpLocks/>
            <a:stCxn id="4" idx="0"/>
          </p:cNvCxnSpPr>
          <p:nvPr/>
        </p:nvCxnSpPr>
        <p:spPr>
          <a:xfrm flipH="1" flipV="1">
            <a:off x="4188823" y="4328160"/>
            <a:ext cx="549047" cy="73943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0211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2546" y="914401"/>
            <a:ext cx="9400675" cy="5714578"/>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Determine </a:t>
            </a:r>
            <a:r>
              <a:rPr lang="en-US" sz="2800" dirty="0">
                <a:solidFill>
                  <a:srgbClr val="0000CC"/>
                </a:solidFill>
                <a:ea typeface="Calibri" panose="020F0502020204030204" pitchFamily="34" charset="0"/>
                <a:cs typeface="Times New Roman" panose="02020603050405020304" pitchFamily="18" charset="0"/>
              </a:rPr>
              <a:t>the time efficiency for this algorithm </a:t>
            </a:r>
            <a:r>
              <a:rPr lang="en-US" sz="2800" dirty="0" err="1">
                <a:solidFill>
                  <a:srgbClr val="0000CC"/>
                </a:solidFill>
                <a:ea typeface="Calibri" panose="020F0502020204030204" pitchFamily="34" charset="0"/>
                <a:cs typeface="Times New Roman" panose="02020603050405020304" pitchFamily="18" charset="0"/>
              </a:rPr>
              <a:t>Insert_Sort</a:t>
            </a:r>
            <a:r>
              <a:rPr lang="en-US" sz="2800" dirty="0">
                <a:solidFill>
                  <a:srgbClr val="0000CC"/>
                </a:solidFill>
                <a:ea typeface="Calibri" panose="020F0502020204030204" pitchFamily="34" charset="0"/>
                <a:cs typeface="Times New Roman" panose="02020603050405020304" pitchFamily="18" charset="0"/>
              </a:rPr>
              <a:t>(A).</a:t>
            </a:r>
            <a:endParaRPr lang="en-US" sz="28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Consider the INSERTION_SORT procedure with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15000"/>
              </a:lnSpc>
              <a:spcAft>
                <a:spcPts val="1000"/>
              </a:spcAft>
              <a:buFont typeface="Arial" panose="020B0604020202020204" pitchFamily="34" charset="0"/>
              <a:buChar char="•"/>
              <a:tabLst>
                <a:tab pos="4572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Time “cost”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of each statement </a:t>
            </a: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15000"/>
              </a:lnSpc>
              <a:spcAft>
                <a:spcPts val="1000"/>
              </a:spcAft>
              <a:buFont typeface="Arial" panose="020B0604020202020204" pitchFamily="34" charset="0"/>
              <a:buChar char="•"/>
              <a:tabLst>
                <a:tab pos="4572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Number of times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each statement </a:t>
            </a:r>
            <a:r>
              <a:rPr lang="en-US" sz="2400" dirty="0">
                <a:latin typeface="Times New Roman" panose="02020603050405020304" pitchFamily="18" charset="0"/>
                <a:ea typeface="Calibri" panose="020F0502020204030204" pitchFamily="34" charset="0"/>
                <a:cs typeface="Times New Roman" panose="02020603050405020304" pitchFamily="18" charset="0"/>
              </a:rPr>
              <a:t>is executed.</a:t>
            </a:r>
          </a:p>
          <a:p>
            <a:pPr marL="454025" marR="0" lvl="0" indent="-454025">
              <a:lnSpc>
                <a:spcPct val="115000"/>
              </a:lnSpc>
              <a:spcBef>
                <a:spcPts val="0"/>
              </a:spcBef>
              <a:spcAft>
                <a:spcPts val="1000"/>
              </a:spcAft>
              <a:buFont typeface="Arial" panose="020B0604020202020204" pitchFamily="34" charset="0"/>
              <a:buChar char="•"/>
              <a:tabLst>
                <a:tab pos="4572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Consider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j ← 2 to length[A] </a:t>
            </a:r>
            <a:r>
              <a:rPr lang="en-US" sz="2400" dirty="0">
                <a:latin typeface="Times New Roman" panose="02020603050405020304" pitchFamily="18" charset="0"/>
                <a:ea typeface="Calibri" panose="020F0502020204030204" pitchFamily="34" charset="0"/>
                <a:cs typeface="Times New Roman" panose="02020603050405020304" pitchFamily="18" charset="0"/>
              </a:rPr>
              <a:t>do {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each j = 2, 3, …, n = length[A], let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15000"/>
              </a:lnSpc>
              <a:spcAft>
                <a:spcPts val="1000"/>
              </a:spcAft>
              <a:buFont typeface="Arial" panose="020B0604020202020204" pitchFamily="34" charset="0"/>
              <a:buChar char="•"/>
              <a:tabLst>
                <a:tab pos="457200" algn="l"/>
              </a:tabLst>
            </a:pP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t</a:t>
            </a:r>
            <a:r>
              <a:rPr lang="en-US" sz="2400" baseline="-250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be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number of times</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while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&gt; 0 and A[</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&gt; key)</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is executed  </a:t>
            </a:r>
            <a:r>
              <a:rPr lang="en-US" sz="24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for the value of  j</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When a </a:t>
            </a:r>
            <a:r>
              <a:rPr lang="en-US" sz="2400" i="1" dirty="0">
                <a:latin typeface="Times New Roman" panose="02020603050405020304" pitchFamily="18" charset="0"/>
                <a:ea typeface="Calibri" panose="020F0502020204030204" pitchFamily="34" charset="0"/>
                <a:cs typeface="Times New Roman" panose="02020603050405020304" pitchFamily="18" charset="0"/>
              </a:rPr>
              <a:t>for</a:t>
            </a:r>
            <a:r>
              <a:rPr lang="en-US" sz="2400" dirty="0">
                <a:latin typeface="Times New Roman" panose="02020603050405020304" pitchFamily="18" charset="0"/>
                <a:ea typeface="Calibri" panose="020F0502020204030204" pitchFamily="34" charset="0"/>
                <a:cs typeface="Times New Roman" panose="02020603050405020304" pitchFamily="18" charset="0"/>
              </a:rPr>
              <a:t> or </a:t>
            </a:r>
            <a:r>
              <a:rPr lang="en-US" sz="2400" i="1" dirty="0">
                <a:latin typeface="Times New Roman" panose="02020603050405020304" pitchFamily="18" charset="0"/>
                <a:ea typeface="Calibri" panose="020F0502020204030204" pitchFamily="34" charset="0"/>
                <a:cs typeface="Times New Roman" panose="02020603050405020304" pitchFamily="18" charset="0"/>
              </a:rPr>
              <a:t>while</a:t>
            </a:r>
            <a:r>
              <a:rPr lang="en-US" sz="2400" dirty="0">
                <a:latin typeface="Times New Roman" panose="02020603050405020304" pitchFamily="18" charset="0"/>
                <a:ea typeface="Calibri" panose="020F0502020204030204" pitchFamily="34" charset="0"/>
                <a:cs typeface="Times New Roman" panose="02020603050405020304" pitchFamily="18" charset="0"/>
              </a:rPr>
              <a:t> loop exits in the usual way,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371600" lvl="1" indent="-454025">
              <a:lnSpc>
                <a:spcPct val="115000"/>
              </a:lnSpc>
              <a:spcAft>
                <a:spcPts val="1000"/>
              </a:spcAft>
              <a:buFont typeface="Arial" panose="020B0604020202020204" pitchFamily="34" charset="0"/>
              <a:buChar char="•"/>
              <a:tabLst>
                <a:tab pos="457200" algn="l"/>
              </a:tabLs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 test is executed one time more than the loop body. </a:t>
            </a:r>
            <a:endParaRPr lang="en-US" sz="2400" dirty="0">
              <a:solidFill>
                <a:srgbClr val="0000CC"/>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Comments are not executable statements, and so they take no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62769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69241" y="2326105"/>
            <a:ext cx="5093370" cy="405533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20633" y="595692"/>
                <a:ext cx="9350734" cy="5785751"/>
              </a:xfrm>
              <a:prstGeom prst="rect">
                <a:avLst/>
              </a:prstGeom>
            </p:spPr>
            <p:txBody>
              <a:bodyPr wrap="square">
                <a:spAutoFit/>
              </a:bodyPr>
              <a:lstStyle/>
              <a:p>
                <a:pPr>
                  <a:lnSpc>
                    <a:spcPct val="107000"/>
                  </a:lnSpc>
                  <a:spcAft>
                    <a:spcPts val="6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Algorithm </a:t>
                </a:r>
                <a:r>
                  <a:rPr lang="en-US" sz="2000" dirty="0">
                    <a:latin typeface="Times New Roman" panose="02020603050405020304" pitchFamily="18" charset="0"/>
                    <a:ea typeface="Calibri" panose="020F0502020204030204" pitchFamily="34" charset="0"/>
                    <a:cs typeface="Times New Roman" panose="02020603050405020304" pitchFamily="18" charset="0"/>
                  </a:rPr>
                  <a:t>Insertion-Sort(A)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Input: 	A sequence of n numbers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Output: A permutation (reordering)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 of the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Times New Roman" panose="02020603050405020304" pitchFamily="18" charset="0"/>
                    <a:ea typeface="Calibri" panose="020F0502020204030204" pitchFamily="34" charset="0"/>
                    <a:cs typeface="Times New Roman" panose="02020603050405020304" pitchFamily="18" charset="0"/>
                  </a:rPr>
                  <a:t>         	input sequence such that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a’</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 ≤ </a:t>
                </a:r>
                <a:r>
                  <a:rPr lang="en-US" sz="2200" dirty="0" err="1">
                    <a:latin typeface="Times New Roman" panose="02020603050405020304" pitchFamily="18" charset="0"/>
                    <a:ea typeface="Calibri" panose="020F0502020204030204" pitchFamily="34" charset="0"/>
                    <a:cs typeface="Times New Roman" panose="02020603050405020304" pitchFamily="18" charset="0"/>
                  </a:rPr>
                  <a:t>a’</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n</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Cost(steps/</a:t>
                </a:r>
                <a:r>
                  <a:rPr lang="en-US" sz="2000" b="1"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nsec</a:t>
                </a:r>
                <a:r>
                  <a:rPr lang="en-US" sz="20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times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for j ← 2 to length[A] do {				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000" b="1" i="1" smtClean="0">
                            <a:solidFill>
                              <a:srgbClr val="C00000"/>
                            </a:solidFill>
                            <a:latin typeface="Cambria Math" panose="02040503050406030204" pitchFamily="18" charset="0"/>
                            <a:cs typeface="Times New Roman" panose="02020603050405020304" pitchFamily="18" charset="0"/>
                          </a:rPr>
                        </m:ctrlPr>
                      </m:naryPr>
                      <m:sub>
                        <m:r>
                          <m:rPr>
                            <m:brk m:alnAt="25"/>
                          </m:rPr>
                          <a:rPr lang="en-US" sz="2000" b="1" i="1" smtClean="0">
                            <a:solidFill>
                              <a:srgbClr val="C00000"/>
                            </a:solidFill>
                            <a:latin typeface="Cambria Math" panose="02040503050406030204" pitchFamily="18" charset="0"/>
                            <a:cs typeface="Times New Roman" panose="02020603050405020304" pitchFamily="18" charset="0"/>
                          </a:rPr>
                          <m:t>𝒋</m:t>
                        </m:r>
                        <m:r>
                          <a:rPr lang="en-US" sz="2000" b="1" i="1" smtClean="0">
                            <a:solidFill>
                              <a:srgbClr val="C00000"/>
                            </a:solidFill>
                            <a:latin typeface="Cambria Math" panose="02040503050406030204" pitchFamily="18" charset="0"/>
                            <a:cs typeface="Times New Roman" panose="02020603050405020304" pitchFamily="18" charset="0"/>
                          </a:rPr>
                          <m:t>=</m:t>
                        </m:r>
                        <m:r>
                          <a:rPr lang="en-US" sz="2000" b="1" i="1" smtClean="0">
                            <a:solidFill>
                              <a:srgbClr val="C00000"/>
                            </a:solidFill>
                            <a:latin typeface="Cambria Math" panose="02040503050406030204" pitchFamily="18" charset="0"/>
                            <a:cs typeface="Times New Roman" panose="02020603050405020304" pitchFamily="18" charset="0"/>
                          </a:rPr>
                          <m:t>𝟐</m:t>
                        </m:r>
                      </m:sub>
                      <m:sup>
                        <m:r>
                          <a:rPr lang="en-US" sz="2000" b="1" i="1" smtClean="0">
                            <a:solidFill>
                              <a:srgbClr val="C00000"/>
                            </a:solidFill>
                            <a:latin typeface="Cambria Math" panose="02040503050406030204" pitchFamily="18" charset="0"/>
                            <a:cs typeface="Times New Roman" panose="02020603050405020304" pitchFamily="18" charset="0"/>
                          </a:rPr>
                          <m:t>𝒏</m:t>
                        </m:r>
                        <m:r>
                          <a:rPr lang="en-US" sz="2000" b="1" i="1" smtClean="0">
                            <a:solidFill>
                              <a:srgbClr val="C00000"/>
                            </a:solidFill>
                            <a:latin typeface="Cambria Math" panose="02040503050406030204" pitchFamily="18" charset="0"/>
                            <a:cs typeface="Times New Roman" panose="02020603050405020304" pitchFamily="18" charset="0"/>
                          </a:rPr>
                          <m:t>+</m:t>
                        </m:r>
                        <m:r>
                          <a:rPr lang="en-US" sz="2000" b="1" i="1" smtClean="0">
                            <a:solidFill>
                              <a:srgbClr val="C00000"/>
                            </a:solidFill>
                            <a:latin typeface="Cambria Math" panose="02040503050406030204" pitchFamily="18" charset="0"/>
                            <a:cs typeface="Times New Roman" panose="02020603050405020304" pitchFamily="18" charset="0"/>
                          </a:rPr>
                          <m:t>𝟏</m:t>
                        </m:r>
                      </m:sup>
                      <m:e>
                        <m:r>
                          <a:rPr lang="en-US" sz="2000" b="1" i="1" smtClean="0">
                            <a:solidFill>
                              <a:srgbClr val="C00000"/>
                            </a:solidFill>
                            <a:latin typeface="Cambria Math" panose="02040503050406030204" pitchFamily="18" charset="0"/>
                            <a:cs typeface="Times New Roman" panose="02020603050405020304" pitchFamily="18" charset="0"/>
                          </a:rPr>
                          <m:t>𝟏</m:t>
                        </m:r>
                        <m:r>
                          <a:rPr lang="en-US" sz="2000" b="1" i="1" smtClean="0">
                            <a:solidFill>
                              <a:srgbClr val="C00000"/>
                            </a:solidFill>
                            <a:latin typeface="Cambria Math" panose="02040503050406030204" pitchFamily="18" charset="0"/>
                            <a:cs typeface="Times New Roman" panose="02020603050405020304" pitchFamily="18" charset="0"/>
                          </a:rPr>
                          <m:t>=</m:t>
                        </m:r>
                        <m:r>
                          <a:rPr lang="en-US" sz="2000" b="1" i="1" smtClean="0">
                            <a:solidFill>
                              <a:srgbClr val="C00000"/>
                            </a:solidFill>
                            <a:latin typeface="Cambria Math" panose="02040503050406030204" pitchFamily="18" charset="0"/>
                            <a:cs typeface="Times New Roman" panose="02020603050405020304" pitchFamily="18" charset="0"/>
                          </a:rPr>
                          <m:t>𝒏</m:t>
                        </m:r>
                      </m:e>
                    </m:nary>
                  </m:oMath>
                </a14:m>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key ← A[j];					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000" b="1" dirty="0">
                    <a:latin typeface="Times New Roman" panose="02020603050405020304" pitchFamily="18" charset="0"/>
                    <a:ea typeface="Calibri" panose="020F0502020204030204" pitchFamily="34" charset="0"/>
                    <a:cs typeface="Times New Roman" panose="02020603050405020304" pitchFamily="18" charset="0"/>
                  </a:rPr>
                  <a:t>	   n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 / </a:t>
                </a:r>
                <a:r>
                  <a:rPr lang="en-US" sz="2000" i="1" dirty="0">
                    <a:latin typeface="Times New Roman" panose="02020603050405020304" pitchFamily="18" charset="0"/>
                    <a:ea typeface="Calibri" panose="020F0502020204030204" pitchFamily="34" charset="0"/>
                    <a:cs typeface="Times New Roman" panose="02020603050405020304" pitchFamily="18" charset="0"/>
                  </a:rPr>
                  <a:t>Insert A[j] into the sorted sequence A[1 .. j-1].</a:t>
                </a:r>
                <a:r>
                  <a:rPr lang="en-US" sz="2000" b="1" dirty="0">
                    <a:latin typeface="Times New Roman" panose="02020603050405020304" pitchFamily="18" charset="0"/>
                    <a:ea typeface="Calibri" panose="020F0502020204030204" pitchFamily="34" charset="0"/>
                    <a:cs typeface="Times New Roman" panose="02020603050405020304" pitchFamily="18" charset="0"/>
                  </a:rPr>
                  <a:t>	0	   n - 1??</a:t>
                </a:r>
                <a:r>
                  <a:rPr lang="en-US" sz="20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b="1" dirty="0">
                    <a:latin typeface="Times New Roman" panose="02020603050405020304" pitchFamily="18" charset="0"/>
                    <a:ea typeface="Calibri" panose="020F0502020204030204" pitchFamily="34" charset="0"/>
                    <a:cs typeface="Times New Roman" panose="02020603050405020304" pitchFamily="18" charset="0"/>
                  </a:rPr>
                  <a:t> ← j – 1;					 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4</a:t>
                </a:r>
                <a:r>
                  <a:rPr lang="en-US" sz="2000" b="1" dirty="0">
                    <a:latin typeface="Times New Roman" panose="02020603050405020304" pitchFamily="18" charset="0"/>
                    <a:ea typeface="Calibri" panose="020F0502020204030204" pitchFamily="34" charset="0"/>
                    <a:cs typeface="Times New Roman" panose="02020603050405020304" pitchFamily="18" charset="0"/>
                  </a:rPr>
                  <a:t>	   n - 1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while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b="1" dirty="0">
                    <a:latin typeface="Times New Roman" panose="02020603050405020304" pitchFamily="18" charset="0"/>
                    <a:ea typeface="Calibri" panose="020F0502020204030204" pitchFamily="34" charset="0"/>
                    <a:cs typeface="Times New Roman" panose="02020603050405020304" pitchFamily="18" charset="0"/>
                  </a:rPr>
                  <a:t> &gt; 0 and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000" b="1"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key</a:t>
                </a:r>
                <a:r>
                  <a:rPr lang="en-US" sz="2000" b="1" dirty="0">
                    <a:latin typeface="Times New Roman" panose="02020603050405020304" pitchFamily="18" charset="0"/>
                    <a:ea typeface="Calibri" panose="020F0502020204030204" pitchFamily="34" charset="0"/>
                    <a:cs typeface="Times New Roman" panose="02020603050405020304" pitchFamily="18" charset="0"/>
                  </a:rPr>
                  <a:t>)  do {			 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5 </a:t>
                </a:r>
                <a:r>
                  <a:rPr lang="en-US" sz="20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000" i="1" smtClean="0">
                            <a:solidFill>
                              <a:srgbClr val="0000FF"/>
                            </a:solidFill>
                            <a:latin typeface="Cambria Math" panose="02040503050406030204" pitchFamily="18" charset="0"/>
                            <a:cs typeface="Times New Roman" panose="02020603050405020304" pitchFamily="18" charset="0"/>
                          </a:rPr>
                        </m:ctrlPr>
                      </m:naryPr>
                      <m:sub>
                        <m:r>
                          <m:rPr>
                            <m:sty m:val="p"/>
                            <m:brk m:alnAt="25"/>
                          </m:rPr>
                          <a:rPr lang="en-US" sz="2000" b="0" i="0">
                            <a:solidFill>
                              <a:srgbClr val="0000FF"/>
                            </a:solidFill>
                            <a:latin typeface="Cambria Math" panose="02040503050406030204" pitchFamily="18" charset="0"/>
                            <a:cs typeface="Times New Roman" panose="02020603050405020304" pitchFamily="18" charset="0"/>
                          </a:rPr>
                          <m:t>j</m:t>
                        </m:r>
                        <m:r>
                          <a:rPr lang="en-US" sz="2000" b="0" i="0">
                            <a:solidFill>
                              <a:srgbClr val="0000FF"/>
                            </a:solidFill>
                            <a:latin typeface="Cambria Math" panose="02040503050406030204" pitchFamily="18" charset="0"/>
                            <a:cs typeface="Times New Roman" panose="02020603050405020304" pitchFamily="18" charset="0"/>
                          </a:rPr>
                          <m:t>=2</m:t>
                        </m:r>
                      </m:sub>
                      <m:sup>
                        <m:r>
                          <m:rPr>
                            <m:sty m:val="p"/>
                          </m:rPr>
                          <a:rPr lang="en-US" sz="2000" b="0" i="0">
                            <a:solidFill>
                              <a:srgbClr val="0000FF"/>
                            </a:solidFill>
                            <a:latin typeface="Cambria Math" panose="02040503050406030204" pitchFamily="18" charset="0"/>
                            <a:cs typeface="Times New Roman" panose="02020603050405020304" pitchFamily="18" charset="0"/>
                          </a:rPr>
                          <m:t>n</m:t>
                        </m:r>
                      </m:sup>
                      <m:e>
                        <m:sSub>
                          <m:sSubPr>
                            <m:ctrlPr>
                              <a:rPr lang="en-US" sz="2000" i="1">
                                <a:solidFill>
                                  <a:srgbClr val="0000FF"/>
                                </a:solidFill>
                                <a:latin typeface="Cambria Math" panose="02040503050406030204" pitchFamily="18" charset="0"/>
                                <a:cs typeface="Times New Roman" panose="02020603050405020304" pitchFamily="18" charset="0"/>
                              </a:rPr>
                            </m:ctrlPr>
                          </m:sSubPr>
                          <m:e>
                            <m:r>
                              <m:rPr>
                                <m:sty m:val="p"/>
                              </m:rPr>
                              <a:rPr lang="en-US" sz="2000" b="0" i="0">
                                <a:solidFill>
                                  <a:srgbClr val="0000FF"/>
                                </a:solidFill>
                                <a:latin typeface="Cambria Math" panose="02040503050406030204" pitchFamily="18" charset="0"/>
                                <a:cs typeface="Times New Roman" panose="02020603050405020304" pitchFamily="18" charset="0"/>
                              </a:rPr>
                              <m:t>t</m:t>
                            </m:r>
                          </m:e>
                          <m:sub>
                            <m:r>
                              <m:rPr>
                                <m:sty m:val="p"/>
                              </m:rPr>
                              <a:rPr lang="en-US" sz="2000" b="0" i="0">
                                <a:solidFill>
                                  <a:srgbClr val="0000FF"/>
                                </a:solidFill>
                                <a:latin typeface="Cambria Math" panose="02040503050406030204" pitchFamily="18" charset="0"/>
                                <a:cs typeface="Times New Roman" panose="02020603050405020304" pitchFamily="18" charset="0"/>
                              </a:rPr>
                              <m:t>j</m:t>
                            </m:r>
                          </m:sub>
                        </m:sSub>
                      </m:e>
                    </m:nary>
                    <m:r>
                      <a:rPr lang="en-US" sz="2000" b="0" i="0">
                        <a:solidFill>
                          <a:srgbClr val="0000FF"/>
                        </a:solidFill>
                        <a:latin typeface="Cambria Math" panose="02040503050406030204" pitchFamily="18" charset="0"/>
                        <a:cs typeface="Times New Roman" panose="02020603050405020304" pitchFamily="18" charset="0"/>
                      </a:rPr>
                      <m:t> </m:t>
                    </m:r>
                  </m:oMath>
                </a14:m>
                <a:endPar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A[i+1] ← A[</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latin typeface="Times New Roman" panose="02020603050405020304" pitchFamily="18" charset="0"/>
                    <a:ea typeface="Calibri" panose="020F0502020204030204" pitchFamily="34" charset="0"/>
                    <a:cs typeface="Times New Roman" panose="02020603050405020304" pitchFamily="18" charset="0"/>
                  </a:rPr>
                  <a:t>6 </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000" b="1" i="1" smtClean="0">
                            <a:solidFill>
                              <a:srgbClr val="FF0000"/>
                            </a:solidFill>
                            <a:latin typeface="Cambria Math" panose="02040503050406030204" pitchFamily="18" charset="0"/>
                            <a:cs typeface="Times New Roman" panose="02020603050405020304" pitchFamily="18" charset="0"/>
                          </a:rPr>
                        </m:ctrlPr>
                      </m:naryPr>
                      <m:sub>
                        <m:r>
                          <m:rPr>
                            <m:brk m:alnAt="25"/>
                          </m:rPr>
                          <a:rPr lang="en-US" sz="2000" b="1" i="0">
                            <a:solidFill>
                              <a:srgbClr val="FF0000"/>
                            </a:solidFill>
                            <a:latin typeface="Cambria Math" panose="02040503050406030204" pitchFamily="18" charset="0"/>
                            <a:cs typeface="Times New Roman" panose="02020603050405020304" pitchFamily="18" charset="0"/>
                          </a:rPr>
                          <m:t>𝐣</m:t>
                        </m:r>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𝟐</m:t>
                        </m:r>
                      </m:sub>
                      <m:sup>
                        <m:r>
                          <a:rPr lang="en-US" sz="2000" b="1" i="0">
                            <a:solidFill>
                              <a:srgbClr val="FF0000"/>
                            </a:solidFill>
                            <a:latin typeface="Cambria Math" panose="02040503050406030204" pitchFamily="18" charset="0"/>
                            <a:cs typeface="Times New Roman" panose="02020603050405020304" pitchFamily="18" charset="0"/>
                          </a:rPr>
                          <m:t>𝐧</m:t>
                        </m:r>
                      </m:sup>
                      <m:e>
                        <m:sSub>
                          <m:sSubPr>
                            <m:ctrlPr>
                              <a:rPr lang="en-US" sz="2000" b="1" i="1">
                                <a:solidFill>
                                  <a:srgbClr val="FF0000"/>
                                </a:solidFill>
                                <a:latin typeface="Cambria Math" panose="02040503050406030204" pitchFamily="18" charset="0"/>
                                <a:cs typeface="Times New Roman" panose="02020603050405020304" pitchFamily="18" charset="0"/>
                              </a:rPr>
                            </m:ctrlPr>
                          </m:sSubPr>
                          <m:e>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𝐭</m:t>
                            </m:r>
                          </m:e>
                          <m:sub>
                            <m:r>
                              <a:rPr lang="en-US" sz="2000" b="1" i="0">
                                <a:solidFill>
                                  <a:srgbClr val="FF0000"/>
                                </a:solidFill>
                                <a:latin typeface="Cambria Math" panose="02040503050406030204" pitchFamily="18" charset="0"/>
                                <a:cs typeface="Times New Roman" panose="02020603050405020304" pitchFamily="18" charset="0"/>
                              </a:rPr>
                              <m:t>𝐣</m:t>
                            </m:r>
                          </m:sub>
                        </m:sSub>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𝟏</m:t>
                        </m:r>
                        <m:r>
                          <a:rPr lang="en-US" sz="2000" b="1" i="0">
                            <a:solidFill>
                              <a:srgbClr val="FF0000"/>
                            </a:solidFill>
                            <a:latin typeface="Cambria Math" panose="02040503050406030204" pitchFamily="18" charset="0"/>
                            <a:cs typeface="Times New Roman" panose="02020603050405020304" pitchFamily="18" charset="0"/>
                          </a:rPr>
                          <m:t>)</m:t>
                        </m:r>
                      </m:e>
                    </m:nary>
                  </m:oMath>
                </a14:m>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b="1" dirty="0">
                    <a:latin typeface="Times New Roman" panose="02020603050405020304" pitchFamily="18" charset="0"/>
                    <a:ea typeface="Calibri" panose="020F0502020204030204" pitchFamily="34" charset="0"/>
                    <a:cs typeface="Times New Roman" panose="02020603050405020304" pitchFamily="18" charset="0"/>
                  </a:rPr>
                  <a:t> ←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b="1" dirty="0">
                    <a:latin typeface="Times New Roman" panose="02020603050405020304" pitchFamily="18" charset="0"/>
                    <a:ea typeface="Calibri" panose="020F0502020204030204" pitchFamily="34" charset="0"/>
                    <a:cs typeface="Times New Roman" panose="02020603050405020304" pitchFamily="18" charset="0"/>
                  </a:rPr>
                  <a:t> – 1; 	} </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i="1" dirty="0">
                    <a:latin typeface="Times New Roman" panose="02020603050405020304" pitchFamily="18" charset="0"/>
                    <a:ea typeface="Calibri" panose="020F0502020204030204" pitchFamily="34" charset="0"/>
                    <a:cs typeface="Times New Roman" panose="02020603050405020304" pitchFamily="18" charset="0"/>
                  </a:rPr>
                  <a:t>end while-loop</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c</a:t>
                </a:r>
                <a:r>
                  <a:rPr lang="en-US" sz="2000" b="1" baseline="-25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a:t>
                </a:r>
                <a:r>
                  <a:rPr lang="en-US" sz="20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C00000"/>
                    </a:solidFill>
                    <a:cs typeface="Times New Roman" panose="02020603050405020304" pitchFamily="18" charset="0"/>
                  </a:rPr>
                  <a:t> </a:t>
                </a:r>
                <a14:m>
                  <m:oMath xmlns:m="http://schemas.openxmlformats.org/officeDocument/2006/math">
                    <m:nary>
                      <m:naryPr>
                        <m:chr m:val="∑"/>
                        <m:limLoc m:val="subSup"/>
                        <m:ctrlPr>
                          <a:rPr lang="en-US" sz="2000" b="1" i="1" smtClean="0">
                            <a:solidFill>
                              <a:srgbClr val="FF0000"/>
                            </a:solidFill>
                            <a:latin typeface="Cambria Math" panose="02040503050406030204" pitchFamily="18" charset="0"/>
                            <a:cs typeface="Times New Roman" panose="02020603050405020304" pitchFamily="18" charset="0"/>
                          </a:rPr>
                        </m:ctrlPr>
                      </m:naryPr>
                      <m:sub>
                        <m:r>
                          <m:rPr>
                            <m:brk m:alnAt="25"/>
                          </m:rPr>
                          <a:rPr lang="en-US" sz="2000" b="1" i="0">
                            <a:solidFill>
                              <a:srgbClr val="FF0000"/>
                            </a:solidFill>
                            <a:latin typeface="Cambria Math" panose="02040503050406030204" pitchFamily="18" charset="0"/>
                            <a:cs typeface="Times New Roman" panose="02020603050405020304" pitchFamily="18" charset="0"/>
                          </a:rPr>
                          <m:t>𝐣</m:t>
                        </m:r>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𝟐</m:t>
                        </m:r>
                      </m:sub>
                      <m:sup>
                        <m:r>
                          <a:rPr lang="en-US" sz="2000" b="1" i="0">
                            <a:solidFill>
                              <a:srgbClr val="FF0000"/>
                            </a:solidFill>
                            <a:latin typeface="Cambria Math" panose="02040503050406030204" pitchFamily="18" charset="0"/>
                            <a:cs typeface="Times New Roman" panose="02020603050405020304" pitchFamily="18" charset="0"/>
                          </a:rPr>
                          <m:t>𝐧</m:t>
                        </m:r>
                      </m:sup>
                      <m:e>
                        <m:sSub>
                          <m:sSubPr>
                            <m:ctrlPr>
                              <a:rPr lang="en-US" sz="2000" b="1" i="1">
                                <a:solidFill>
                                  <a:srgbClr val="FF0000"/>
                                </a:solidFill>
                                <a:latin typeface="Cambria Math" panose="02040503050406030204" pitchFamily="18" charset="0"/>
                                <a:cs typeface="Times New Roman" panose="02020603050405020304" pitchFamily="18" charset="0"/>
                              </a:rPr>
                            </m:ctrlPr>
                          </m:sSubPr>
                          <m:e>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𝐭</m:t>
                            </m:r>
                          </m:e>
                          <m:sub>
                            <m:r>
                              <a:rPr lang="en-US" sz="2000" b="1" i="0">
                                <a:solidFill>
                                  <a:srgbClr val="FF0000"/>
                                </a:solidFill>
                                <a:latin typeface="Cambria Math" panose="02040503050406030204" pitchFamily="18" charset="0"/>
                                <a:cs typeface="Times New Roman" panose="02020603050405020304" pitchFamily="18" charset="0"/>
                              </a:rPr>
                              <m:t>𝐣</m:t>
                            </m:r>
                          </m:sub>
                        </m:sSub>
                        <m:r>
                          <a:rPr lang="en-US" sz="2000" b="1" i="0">
                            <a:solidFill>
                              <a:srgbClr val="FF0000"/>
                            </a:solidFill>
                            <a:latin typeface="Cambria Math" panose="02040503050406030204" pitchFamily="18" charset="0"/>
                            <a:cs typeface="Times New Roman" panose="02020603050405020304" pitchFamily="18" charset="0"/>
                          </a:rPr>
                          <m:t>−</m:t>
                        </m:r>
                        <m:r>
                          <a:rPr lang="en-US" sz="2000" b="1" i="0">
                            <a:solidFill>
                              <a:srgbClr val="FF0000"/>
                            </a:solidFill>
                            <a:latin typeface="Cambria Math" panose="02040503050406030204" pitchFamily="18" charset="0"/>
                            <a:cs typeface="Times New Roman" panose="02020603050405020304" pitchFamily="18" charset="0"/>
                          </a:rPr>
                          <m:t>𝟏</m:t>
                        </m:r>
                        <m:r>
                          <a:rPr lang="en-US" sz="2000" b="1" i="0">
                            <a:solidFill>
                              <a:srgbClr val="FF0000"/>
                            </a:solidFill>
                            <a:latin typeface="Cambria Math" panose="02040503050406030204" pitchFamily="18" charset="0"/>
                            <a:cs typeface="Times New Roman" panose="02020603050405020304" pitchFamily="18" charset="0"/>
                          </a:rPr>
                          <m:t>)</m:t>
                        </m:r>
                      </m:e>
                    </m:nary>
                  </m:oMath>
                </a14:m>
                <a:endParaRPr lang="en-US" sz="2000" b="1" dirty="0">
                  <a:latin typeface="Times New Roman" panose="02020603050405020304" pitchFamily="18" charset="0"/>
                  <a:ea typeface="Calibri" panose="020F0502020204030204" pitchFamily="34" charset="0"/>
                </a:endParaRPr>
              </a:p>
              <a:p>
                <a:pPr>
                  <a:lnSpc>
                    <a:spcPct val="107000"/>
                  </a:lnSpc>
                  <a:spcAft>
                    <a:spcPts val="800"/>
                  </a:spcAft>
                </a:pPr>
                <a:r>
                  <a:rPr lang="en-US" sz="2000" b="1" dirty="0">
                    <a:latin typeface="Times New Roman" panose="02020603050405020304" pitchFamily="18" charset="0"/>
                    <a:ea typeface="Calibri" panose="020F0502020204030204" pitchFamily="34" charset="0"/>
                  </a:rPr>
                  <a:t> 	   A[i+1] ← key; }   </a:t>
                </a:r>
                <a:r>
                  <a:rPr lang="en-US" sz="2000" dirty="0">
                    <a:latin typeface="Times New Roman" panose="02020603050405020304" pitchFamily="18" charset="0"/>
                    <a:ea typeface="Calibri" panose="020F0502020204030204" pitchFamily="34" charset="0"/>
                  </a:rPr>
                  <a:t>// </a:t>
                </a:r>
                <a:r>
                  <a:rPr lang="en-US" sz="2000" i="1" dirty="0">
                    <a:latin typeface="Times New Roman" panose="02020603050405020304" pitchFamily="18" charset="0"/>
                    <a:ea typeface="Calibri" panose="020F0502020204030204" pitchFamily="34" charset="0"/>
                  </a:rPr>
                  <a:t>end for </a:t>
                </a:r>
                <a:r>
                  <a:rPr lang="en-US" sz="2000" b="1" dirty="0">
                    <a:latin typeface="Times New Roman" panose="02020603050405020304" pitchFamily="18" charset="0"/>
                    <a:ea typeface="Calibri" panose="020F0502020204030204" pitchFamily="34" charset="0"/>
                  </a:rPr>
                  <a:t>	                             c</a:t>
                </a:r>
                <a:r>
                  <a:rPr lang="en-US" sz="2000" b="1" baseline="-25000" dirty="0">
                    <a:latin typeface="Times New Roman" panose="02020603050405020304" pitchFamily="18" charset="0"/>
                    <a:ea typeface="Calibri" panose="020F0502020204030204" pitchFamily="34" charset="0"/>
                  </a:rPr>
                  <a:t>8</a:t>
                </a:r>
                <a:r>
                  <a:rPr lang="en-US" sz="2000" b="1" dirty="0">
                    <a:latin typeface="Times New Roman" panose="02020603050405020304" pitchFamily="18" charset="0"/>
                    <a:ea typeface="Calibri" panose="020F0502020204030204" pitchFamily="34" charset="0"/>
                  </a:rPr>
                  <a:t>              n - 1	</a:t>
                </a:r>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1420633" y="595692"/>
                <a:ext cx="9350734" cy="5785751"/>
              </a:xfrm>
              <a:prstGeom prst="rect">
                <a:avLst/>
              </a:prstGeom>
              <a:blipFill>
                <a:blip r:embed="rId2"/>
                <a:stretch>
                  <a:fillRect l="-847" t="-632" b="-4110"/>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A391E2B5-E433-4C39-9503-169B8BB5C12A}"/>
              </a:ext>
            </a:extLst>
          </p:cNvPr>
          <p:cNvSpPr/>
          <p:nvPr/>
        </p:nvSpPr>
        <p:spPr>
          <a:xfrm>
            <a:off x="636719" y="1154301"/>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Image result for smiley face images">
            <a:extLst>
              <a:ext uri="{FF2B5EF4-FFF2-40B4-BE49-F238E27FC236}">
                <a16:creationId xmlns:a16="http://schemas.microsoft.com/office/drawing/2014/main" id="{67E5B36D-0BCF-468D-979B-D12E397B67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95803">
            <a:off x="571843" y="1118476"/>
            <a:ext cx="665826" cy="483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3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8252" y="4160618"/>
            <a:ext cx="10419348" cy="1515979"/>
          </a:xfrm>
          <a:prstGeom prst="rect">
            <a:avLst/>
          </a:prstGeom>
          <a:solidFill>
            <a:srgbClr val="FFFF00"/>
          </a:solidFill>
        </p:spPr>
        <p:txBody>
          <a:bodyPr wrap="square" rtlCol="0">
            <a:spAutoFit/>
          </a:bodyPr>
          <a:lstStyle/>
          <a:p>
            <a:endParaRPr lang="en-US" dirty="0"/>
          </a:p>
        </p:txBody>
      </p:sp>
      <p:sp>
        <p:nvSpPr>
          <p:cNvPr id="5" name="TextBox 4"/>
          <p:cNvSpPr txBox="1"/>
          <p:nvPr/>
        </p:nvSpPr>
        <p:spPr>
          <a:xfrm>
            <a:off x="858252" y="2414337"/>
            <a:ext cx="10419348" cy="151597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37966" y="1265630"/>
                <a:ext cx="9187165" cy="4334200"/>
              </a:xfrm>
              <a:prstGeom prst="rect">
                <a:avLst/>
              </a:prstGeom>
            </p:spPr>
            <p:txBody>
              <a:bodyPr wrap="square">
                <a:spAutoFit/>
              </a:bodyPr>
              <a:lstStyle/>
              <a:p>
                <a:pPr>
                  <a:lnSpc>
                    <a:spcPct val="107000"/>
                  </a:lnSpc>
                  <a:spcAft>
                    <a:spcPts val="1800"/>
                  </a:spcAft>
                </a:pPr>
                <a:r>
                  <a:rPr lang="en-US" sz="2400" dirty="0">
                    <a:solidFill>
                      <a:srgbClr val="0000CC"/>
                    </a:solidFill>
                    <a:ea typeface="Calibri" panose="020F0502020204030204" pitchFamily="34" charset="0"/>
                    <a:cs typeface="Times New Roman" panose="02020603050405020304" pitchFamily="18" charset="0"/>
                  </a:rPr>
                  <a:t>The running time of INSERTION-SORT T(n)  is </a:t>
                </a:r>
              </a:p>
              <a:p>
                <a:pPr marL="342900" indent="-342900">
                  <a:lnSpc>
                    <a:spcPct val="107000"/>
                  </a:lnSpc>
                  <a:spcAft>
                    <a:spcPts val="12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running time for the algorithm is: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n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Calibri" panose="020F0502020204030204" pitchFamily="34" charset="0"/>
                    <a:cs typeface="Times New Roman" panose="02020603050405020304" pitchFamily="18" charset="0"/>
                  </a:rPr>
                  <a:t>*(n-1) +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*(n-1)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US" sz="2400" i="1" smtClean="0">
                            <a:solidFill>
                              <a:srgbClr val="0000FF"/>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0000FF"/>
                            </a:solidFill>
                            <a:latin typeface="Cambria Math" panose="02040503050406030204" pitchFamily="18" charset="0"/>
                            <a:cs typeface="Times New Roman" panose="02020603050405020304" pitchFamily="18" charset="0"/>
                          </a:rPr>
                          <m:t>j</m:t>
                        </m:r>
                        <m:r>
                          <a:rPr lang="en-US" sz="2400" b="0" i="0" smtClean="0">
                            <a:solidFill>
                              <a:srgbClr val="0000FF"/>
                            </a:solidFill>
                            <a:latin typeface="Cambria Math" panose="02040503050406030204" pitchFamily="18" charset="0"/>
                            <a:cs typeface="Times New Roman" panose="02020603050405020304" pitchFamily="18" charset="0"/>
                          </a:rPr>
                          <m:t>=2</m:t>
                        </m:r>
                      </m:sub>
                      <m:sup>
                        <m:r>
                          <m:rPr>
                            <m:sty m:val="p"/>
                          </m:rPr>
                          <a:rPr lang="en-US" sz="2400" b="0" i="0" smtClean="0">
                            <a:solidFill>
                              <a:srgbClr val="0000FF"/>
                            </a:solidFill>
                            <a:latin typeface="Cambria Math" panose="02040503050406030204" pitchFamily="18" charset="0"/>
                            <a:cs typeface="Times New Roman" panose="02020603050405020304" pitchFamily="18" charset="0"/>
                          </a:rPr>
                          <m:t>n</m:t>
                        </m:r>
                      </m:sup>
                      <m:e>
                        <m:sSub>
                          <m:sSubPr>
                            <m:ctrlPr>
                              <a:rPr lang="en-US" sz="2400" i="1" smtClean="0">
                                <a:solidFill>
                                  <a:srgbClr val="0000FF"/>
                                </a:solidFill>
                                <a:latin typeface="Cambria Math" panose="02040503050406030204" pitchFamily="18" charset="0"/>
                                <a:cs typeface="Times New Roman" panose="02020603050405020304" pitchFamily="18" charset="0"/>
                              </a:rPr>
                            </m:ctrlPr>
                          </m:sSubPr>
                          <m:e>
                            <m:r>
                              <m:rPr>
                                <m:sty m:val="p"/>
                              </m:rPr>
                              <a:rPr lang="en-US" sz="2400" b="0" i="0" smtClean="0">
                                <a:solidFill>
                                  <a:srgbClr val="0000FF"/>
                                </a:solidFill>
                                <a:latin typeface="Cambria Math" panose="02040503050406030204" pitchFamily="18" charset="0"/>
                                <a:cs typeface="Times New Roman" panose="02020603050405020304" pitchFamily="18" charset="0"/>
                              </a:rPr>
                              <m:t>t</m:t>
                            </m:r>
                          </m:e>
                          <m:sub>
                            <m:r>
                              <m:rPr>
                                <m:sty m:val="p"/>
                              </m:rPr>
                              <a:rPr lang="en-US" sz="2400" b="0" i="0" smtClean="0">
                                <a:solidFill>
                                  <a:srgbClr val="0000FF"/>
                                </a:solidFill>
                                <a:latin typeface="Cambria Math" panose="02040503050406030204" pitchFamily="18" charset="0"/>
                                <a:cs typeface="Times New Roman" panose="02020603050405020304" pitchFamily="18" charset="0"/>
                              </a:rPr>
                              <m:t>j</m:t>
                            </m:r>
                          </m:sub>
                        </m:sSub>
                      </m:e>
                    </m:nary>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6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C00000"/>
                            </a:solidFill>
                            <a:latin typeface="Cambria Math" panose="02040503050406030204" pitchFamily="18" charset="0"/>
                            <a:cs typeface="Times New Roman" panose="02020603050405020304" pitchFamily="18" charset="0"/>
                          </a:rPr>
                          <m:t>j</m:t>
                        </m:r>
                        <m:r>
                          <a:rPr lang="en-US" sz="2400" b="0" i="0" smtClean="0">
                            <a:solidFill>
                              <a:srgbClr val="C00000"/>
                            </a:solidFill>
                            <a:latin typeface="Cambria Math" panose="02040503050406030204" pitchFamily="18" charset="0"/>
                            <a:cs typeface="Times New Roman" panose="02020603050405020304" pitchFamily="18" charset="0"/>
                          </a:rPr>
                          <m:t>=2</m:t>
                        </m:r>
                      </m:sub>
                      <m:sup>
                        <m:r>
                          <m:rPr>
                            <m:sty m:val="p"/>
                          </m:rPr>
                          <a:rPr lang="en-US" sz="2400" b="0" i="0" smtClean="0">
                            <a:solidFill>
                              <a:srgbClr val="C00000"/>
                            </a:solidFill>
                            <a:latin typeface="Cambria Math" panose="02040503050406030204" pitchFamily="18" charset="0"/>
                            <a:cs typeface="Times New Roman" panose="02020603050405020304" pitchFamily="18" charset="0"/>
                          </a:rPr>
                          <m:t>n</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b="0" i="0" smtClean="0">
                                <a:solidFill>
                                  <a:srgbClr val="C00000"/>
                                </a:solidFill>
                                <a:latin typeface="Cambria Math" panose="02040503050406030204" pitchFamily="18" charset="0"/>
                                <a:cs typeface="Times New Roman" panose="02020603050405020304" pitchFamily="18" charset="0"/>
                              </a:rPr>
                              <m:t>(</m:t>
                            </m:r>
                            <m:r>
                              <m:rPr>
                                <m:sty m:val="p"/>
                              </m:rPr>
                              <a:rPr lang="en-US" sz="2400" b="0" i="0" smtClean="0">
                                <a:solidFill>
                                  <a:srgbClr val="C00000"/>
                                </a:solidFill>
                                <a:latin typeface="Cambria Math" panose="02040503050406030204" pitchFamily="18" charset="0"/>
                                <a:cs typeface="Times New Roman" panose="02020603050405020304" pitchFamily="18" charset="0"/>
                              </a:rPr>
                              <m:t>t</m:t>
                            </m:r>
                          </m:e>
                          <m:sub>
                            <m:r>
                              <m:rPr>
                                <m:sty m:val="p"/>
                              </m:rPr>
                              <a:rPr lang="en-US" sz="2400" b="0" i="0" smtClean="0">
                                <a:solidFill>
                                  <a:srgbClr val="C00000"/>
                                </a:solidFill>
                                <a:latin typeface="Cambria Math" panose="02040503050406030204" pitchFamily="18" charset="0"/>
                                <a:cs typeface="Times New Roman" panose="02020603050405020304" pitchFamily="18" charset="0"/>
                              </a:rPr>
                              <m:t>j</m:t>
                            </m:r>
                          </m:sub>
                        </m:sSub>
                        <m:r>
                          <a:rPr lang="en-US" sz="2400" b="0" i="0" smtClean="0">
                            <a:solidFill>
                              <a:srgbClr val="C00000"/>
                            </a:solidFill>
                            <a:latin typeface="Cambria Math" panose="02040503050406030204" pitchFamily="18" charset="0"/>
                            <a:cs typeface="Times New Roman" panose="02020603050405020304" pitchFamily="18" charset="0"/>
                          </a:rPr>
                          <m:t>−1)</m:t>
                        </m:r>
                      </m:e>
                    </m:nary>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C00000"/>
                    </a:solidFill>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C00000"/>
                            </a:solidFill>
                            <a:latin typeface="Cambria Math" panose="02040503050406030204" pitchFamily="18" charset="0"/>
                            <a:cs typeface="Times New Roman" panose="02020603050405020304" pitchFamily="18" charset="0"/>
                          </a:rPr>
                          <m:t>j</m:t>
                        </m:r>
                        <m:r>
                          <a:rPr lang="en-US" sz="2400" b="0" i="0" smtClean="0">
                            <a:solidFill>
                              <a:srgbClr val="C00000"/>
                            </a:solidFill>
                            <a:latin typeface="Cambria Math" panose="02040503050406030204" pitchFamily="18" charset="0"/>
                            <a:cs typeface="Times New Roman" panose="02020603050405020304" pitchFamily="18" charset="0"/>
                          </a:rPr>
                          <m:t>=2</m:t>
                        </m:r>
                      </m:sub>
                      <m:sup>
                        <m:r>
                          <m:rPr>
                            <m:sty m:val="p"/>
                          </m:rPr>
                          <a:rPr lang="en-US" sz="2400" b="0" i="0" smtClean="0">
                            <a:solidFill>
                              <a:srgbClr val="C00000"/>
                            </a:solidFill>
                            <a:latin typeface="Cambria Math" panose="02040503050406030204" pitchFamily="18" charset="0"/>
                            <a:cs typeface="Times New Roman" panose="02020603050405020304" pitchFamily="18" charset="0"/>
                          </a:rPr>
                          <m:t>n</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b="0" i="0" smtClean="0">
                                <a:solidFill>
                                  <a:srgbClr val="C00000"/>
                                </a:solidFill>
                                <a:latin typeface="Cambria Math" panose="02040503050406030204" pitchFamily="18" charset="0"/>
                                <a:cs typeface="Times New Roman" panose="02020603050405020304" pitchFamily="18" charset="0"/>
                              </a:rPr>
                              <m:t>(</m:t>
                            </m:r>
                            <m:r>
                              <m:rPr>
                                <m:sty m:val="p"/>
                              </m:rPr>
                              <a:rPr lang="en-US" sz="2400" b="0" i="0" smtClean="0">
                                <a:solidFill>
                                  <a:srgbClr val="C00000"/>
                                </a:solidFill>
                                <a:latin typeface="Cambria Math" panose="02040503050406030204" pitchFamily="18" charset="0"/>
                                <a:cs typeface="Times New Roman" panose="02020603050405020304" pitchFamily="18" charset="0"/>
                              </a:rPr>
                              <m:t>t</m:t>
                            </m:r>
                          </m:e>
                          <m:sub>
                            <m:r>
                              <m:rPr>
                                <m:sty m:val="p"/>
                              </m:rPr>
                              <a:rPr lang="en-US" sz="2400" b="0" i="0" smtClean="0">
                                <a:solidFill>
                                  <a:srgbClr val="C00000"/>
                                </a:solidFill>
                                <a:latin typeface="Cambria Math" panose="02040503050406030204" pitchFamily="18" charset="0"/>
                                <a:cs typeface="Times New Roman" panose="02020603050405020304" pitchFamily="18" charset="0"/>
                              </a:rPr>
                              <m:t>j</m:t>
                            </m:r>
                          </m:sub>
                        </m:sSub>
                        <m:r>
                          <a:rPr lang="en-US" sz="2400" b="0" i="0" smtClean="0">
                            <a:solidFill>
                              <a:srgbClr val="C00000"/>
                            </a:solidFill>
                            <a:latin typeface="Cambria Math" panose="02040503050406030204" pitchFamily="18" charset="0"/>
                            <a:cs typeface="Times New Roman" panose="02020603050405020304" pitchFamily="18" charset="0"/>
                          </a:rPr>
                          <m:t>−1)</m:t>
                        </m:r>
                      </m:e>
                    </m:nary>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a:t>
                </a:r>
                <a:r>
                  <a:rPr lang="en-US" sz="2400" dirty="0">
                    <a:latin typeface="Times New Roman" panose="02020603050405020304" pitchFamily="18" charset="0"/>
                    <a:ea typeface="Calibri" panose="020F0502020204030204" pitchFamily="34" charset="0"/>
                    <a:cs typeface="Times New Roman" panose="02020603050405020304" pitchFamily="18" charset="0"/>
                  </a:rPr>
                  <a:t> (n-1).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algorithm’s running time may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depend on </a:t>
                </a:r>
              </a:p>
              <a:p>
                <a:pPr marL="800100" lvl="1" indent="-342900">
                  <a:lnSpc>
                    <a:spcPct val="107000"/>
                  </a:lnSpc>
                  <a:spcAft>
                    <a:spcPts val="800"/>
                  </a:spcAft>
                  <a:buFont typeface="Arial" panose="020B0604020202020204" pitchFamily="34" charset="0"/>
                  <a:buChar char="•"/>
                </a:pPr>
                <a:r>
                  <a:rPr lang="en-US" sz="2400" i="1"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the property of  given </a:t>
                </a:r>
                <a:r>
                  <a:rPr lang="en-US" sz="2400" dirty="0">
                    <a:solidFill>
                      <a:srgbClr val="3404BC"/>
                    </a:solidFill>
                    <a:latin typeface="Times New Roman" panose="02020603050405020304" pitchFamily="18" charset="0"/>
                    <a:ea typeface="Calibri" panose="020F0502020204030204" pitchFamily="34" charset="0"/>
                    <a:cs typeface="Times New Roman" panose="02020603050405020304" pitchFamily="18" charset="0"/>
                  </a:rPr>
                  <a:t>input of that size n. </a:t>
                </a: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find the worst, the best and the average running time</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37966" y="1265630"/>
                <a:ext cx="9187165" cy="4334200"/>
              </a:xfrm>
              <a:prstGeom prst="rect">
                <a:avLst/>
              </a:prstGeom>
              <a:blipFill>
                <a:blip r:embed="rId2"/>
                <a:stretch>
                  <a:fillRect l="-995" t="-985" b="-2110"/>
                </a:stretch>
              </a:blipFill>
            </p:spPr>
            <p:txBody>
              <a:bodyPr/>
              <a:lstStyle/>
              <a:p>
                <a:r>
                  <a:rPr lang="en-US">
                    <a:noFill/>
                  </a:rPr>
                  <a:t> </a:t>
                </a:r>
              </a:p>
            </p:txBody>
          </p:sp>
        </mc:Fallback>
      </mc:AlternateContent>
    </p:spTree>
    <p:extLst>
      <p:ext uri="{BB962C8B-B14F-4D97-AF65-F5344CB8AC3E}">
        <p14:creationId xmlns:p14="http://schemas.microsoft.com/office/powerpoint/2010/main" val="2896028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0232" y="3036276"/>
            <a:ext cx="10750019" cy="358921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94846" y="740798"/>
                <a:ext cx="9791463" cy="5884688"/>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in INSERTION_SORT, </a:t>
                </a:r>
              </a:p>
              <a:p>
                <a:pPr marL="461963" marR="0" lvl="0" indent="-461963">
                  <a:spcBef>
                    <a:spcPts val="0"/>
                  </a:spcBef>
                  <a:spcAft>
                    <a:spcPts val="6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the </a:t>
                </a: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best case </a:t>
                </a:r>
                <a:r>
                  <a:rPr lang="en-US" sz="2200" dirty="0">
                    <a:latin typeface="Times New Roman" panose="02020603050405020304" pitchFamily="18" charset="0"/>
                    <a:ea typeface="Calibri" panose="020F0502020204030204" pitchFamily="34" charset="0"/>
                    <a:cs typeface="Times New Roman" panose="02020603050405020304" pitchFamily="18" charset="0"/>
                  </a:rPr>
                  <a:t>occurs if the array is already sorted.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spcBef>
                    <a:spcPts val="0"/>
                  </a:spcBef>
                  <a:spcAft>
                    <a:spcPts val="600"/>
                  </a:spcAft>
                  <a:buFont typeface="Arial" panose="020B0604020202020204" pitchFamily="34" charset="0"/>
                  <a:buChar char="•"/>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each j = 2, 3, …, n, and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has the initial value j-1, </a:t>
                </a:r>
              </a:p>
              <a:p>
                <a:pPr marL="1371600" lvl="2" indent="-457200">
                  <a:spcAft>
                    <a:spcPts val="600"/>
                  </a:spcAft>
                  <a:buFont typeface="Arial" panose="020B0604020202020204" pitchFamily="34" charset="0"/>
                  <a:buChar char="•"/>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 key falsifies the guard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&gt; 0 and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key)</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spcAft>
                    <a:spcPts val="600"/>
                  </a:spcAft>
                  <a:buFont typeface="Arial" panose="020B0604020202020204" pitchFamily="34" charset="0"/>
                  <a:buChar char="•"/>
                  <a:tabLst>
                    <a:tab pos="914400" algn="l"/>
                  </a:tabLst>
                </a:pPr>
                <a:r>
                  <a:rPr lang="en-US" sz="2200" dirty="0" err="1">
                    <a:latin typeface="Times New Roman" panose="02020603050405020304" pitchFamily="18" charset="0"/>
                    <a:ea typeface="Calibri" panose="020F0502020204030204" pitchFamily="34" charset="0"/>
                    <a:cs typeface="Times New Roman" panose="02020603050405020304" pitchFamily="18" charset="0"/>
                  </a:rPr>
                  <a:t>t</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1(the while-loop test is executed once) for   j = 2, 3, …, n, and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lnSpc>
                    <a:spcPct val="115000"/>
                  </a:lnSpc>
                  <a:spcAft>
                    <a:spcPts val="1000"/>
                  </a:spcAft>
                  <a:buFont typeface="Arial" panose="020B0604020202020204" pitchFamily="34" charset="0"/>
                  <a:buChar char="•"/>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i="1" dirty="0">
                    <a:latin typeface="Times New Roman" panose="02020603050405020304" pitchFamily="18" charset="0"/>
                    <a:ea typeface="Calibri" panose="020F0502020204030204" pitchFamily="34" charset="0"/>
                    <a:cs typeface="Times New Roman" panose="02020603050405020304" pitchFamily="18" charset="0"/>
                  </a:rPr>
                  <a:t>best-case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running time is </a:t>
                </a:r>
              </a:p>
              <a:p>
                <a:pPr>
                  <a:lnSpc>
                    <a:spcPct val="107000"/>
                  </a:lnSpc>
                  <a:spcAft>
                    <a:spcPts val="12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T(n)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200" dirty="0">
                    <a:latin typeface="Times New Roman" panose="02020603050405020304" pitchFamily="18" charset="0"/>
                    <a:ea typeface="Calibri" panose="020F0502020204030204" pitchFamily="34" charset="0"/>
                    <a:cs typeface="Times New Roman" panose="02020603050405020304" pitchFamily="18" charset="0"/>
                  </a:rPr>
                  <a:t>* n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*(n-1)  +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en-US" sz="2200" dirty="0">
                    <a:latin typeface="Times New Roman" panose="02020603050405020304" pitchFamily="18" charset="0"/>
                    <a:ea typeface="Calibri" panose="020F0502020204030204" pitchFamily="34" charset="0"/>
                    <a:cs typeface="Times New Roman" panose="02020603050405020304" pitchFamily="18" charset="0"/>
                  </a:rPr>
                  <a:t>*(n-1)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5</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US" sz="2200" i="1">
                            <a:solidFill>
                              <a:srgbClr val="0000FF"/>
                            </a:solidFill>
                            <a:latin typeface="Cambria Math" panose="02040503050406030204" pitchFamily="18" charset="0"/>
                            <a:cs typeface="Times New Roman" panose="02020603050405020304" pitchFamily="18" charset="0"/>
                          </a:rPr>
                        </m:ctrlPr>
                      </m:naryPr>
                      <m:sub>
                        <m:r>
                          <m:rPr>
                            <m:sty m:val="p"/>
                            <m:brk m:alnAt="25"/>
                          </m:rPr>
                          <a:rPr lang="en-US" sz="2200" b="0" i="1" smtClean="0">
                            <a:solidFill>
                              <a:srgbClr val="0000FF"/>
                            </a:solidFill>
                            <a:latin typeface="Cambria Math" panose="02040503050406030204" pitchFamily="18" charset="0"/>
                            <a:cs typeface="Times New Roman" panose="02020603050405020304" pitchFamily="18" charset="0"/>
                          </a:rPr>
                          <m:t>j</m:t>
                        </m:r>
                        <m:r>
                          <a:rPr lang="en-US" sz="2200" b="0" smtClean="0">
                            <a:solidFill>
                              <a:srgbClr val="0000FF"/>
                            </a:solidFill>
                            <a:latin typeface="Cambria Math" panose="02040503050406030204" pitchFamily="18" charset="0"/>
                            <a:cs typeface="Times New Roman" panose="02020603050405020304" pitchFamily="18" charset="0"/>
                          </a:rPr>
                          <m:t>=</m:t>
                        </m:r>
                        <m:r>
                          <a:rPr lang="en-US" sz="2200" b="0" i="1" smtClean="0">
                            <a:solidFill>
                              <a:srgbClr val="0000FF"/>
                            </a:solidFill>
                            <a:latin typeface="Cambria Math" panose="02040503050406030204" pitchFamily="18" charset="0"/>
                            <a:cs typeface="Times New Roman" panose="02020603050405020304" pitchFamily="18" charset="0"/>
                          </a:rPr>
                          <m:t>2</m:t>
                        </m:r>
                      </m:sub>
                      <m:sup>
                        <m:r>
                          <m:rPr>
                            <m:sty m:val="p"/>
                          </m:rPr>
                          <a:rPr lang="en-US" sz="2200" b="0" i="1" smtClean="0">
                            <a:solidFill>
                              <a:srgbClr val="0000FF"/>
                            </a:solidFill>
                            <a:latin typeface="Cambria Math" panose="02040503050406030204" pitchFamily="18" charset="0"/>
                            <a:cs typeface="Times New Roman" panose="02020603050405020304" pitchFamily="18" charset="0"/>
                          </a:rPr>
                          <m:t>n</m:t>
                        </m:r>
                      </m:sup>
                      <m:e>
                        <m:sSub>
                          <m:sSubPr>
                            <m:ctrlPr>
                              <a:rPr lang="en-US" sz="2200" i="1">
                                <a:solidFill>
                                  <a:srgbClr val="0000FF"/>
                                </a:solidFill>
                                <a:latin typeface="Cambria Math" panose="02040503050406030204" pitchFamily="18" charset="0"/>
                                <a:cs typeface="Times New Roman" panose="02020603050405020304" pitchFamily="18" charset="0"/>
                              </a:rPr>
                            </m:ctrlPr>
                          </m:sSubPr>
                          <m:e>
                            <m:r>
                              <m:rPr>
                                <m:sty m:val="p"/>
                              </m:rPr>
                              <a:rPr lang="en-US" sz="2200" b="0" i="1" smtClean="0">
                                <a:solidFill>
                                  <a:srgbClr val="0000FF"/>
                                </a:solidFill>
                                <a:latin typeface="Cambria Math" panose="02040503050406030204" pitchFamily="18" charset="0"/>
                                <a:cs typeface="Times New Roman" panose="02020603050405020304" pitchFamily="18" charset="0"/>
                              </a:rPr>
                              <m:t>t</m:t>
                            </m:r>
                          </m:e>
                          <m:sub>
                            <m:r>
                              <m:rPr>
                                <m:sty m:val="p"/>
                              </m:rPr>
                              <a:rPr lang="en-US" sz="2200" b="0" i="1" smtClean="0">
                                <a:solidFill>
                                  <a:srgbClr val="0000FF"/>
                                </a:solidFill>
                                <a:latin typeface="Cambria Math" panose="02040503050406030204" pitchFamily="18" charset="0"/>
                                <a:cs typeface="Times New Roman" panose="02020603050405020304" pitchFamily="18" charset="0"/>
                              </a:rPr>
                              <m:t>j</m:t>
                            </m:r>
                          </m:sub>
                        </m:sSub>
                      </m:e>
                    </m:nary>
                  </m:oMath>
                </a14:m>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strike="sngStrike" dirty="0">
                    <a:latin typeface="Times New Roman" panose="02020603050405020304" pitchFamily="18" charset="0"/>
                    <a:ea typeface="Calibri" panose="020F0502020204030204" pitchFamily="34" charset="0"/>
                    <a:cs typeface="Times New Roman" panose="02020603050405020304" pitchFamily="18" charset="0"/>
                  </a:rPr>
                  <a:t>c</a:t>
                </a:r>
                <a:r>
                  <a:rPr lang="en-US" sz="2200" strike="sngStrike" baseline="-25000" dirty="0">
                    <a:latin typeface="Times New Roman" panose="02020603050405020304" pitchFamily="18" charset="0"/>
                    <a:ea typeface="Calibri" panose="020F0502020204030204" pitchFamily="34" charset="0"/>
                    <a:cs typeface="Times New Roman" panose="02020603050405020304" pitchFamily="18" charset="0"/>
                  </a:rPr>
                  <a:t>6 </a:t>
                </a:r>
                <a:r>
                  <a:rPr lang="en-US" sz="2200" strike="sngStrike"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200" i="1" strike="sngStrike">
                            <a:solidFill>
                              <a:srgbClr val="C00000"/>
                            </a:solidFill>
                            <a:latin typeface="Cambria Math" panose="02040503050406030204" pitchFamily="18" charset="0"/>
                            <a:cs typeface="Times New Roman" panose="02020603050405020304" pitchFamily="18" charset="0"/>
                          </a:rPr>
                        </m:ctrlPr>
                      </m:naryPr>
                      <m:sub>
                        <m:r>
                          <m:rPr>
                            <m:brk m:alnAt="25"/>
                          </m:rPr>
                          <a:rPr lang="en-US" sz="2200" b="0" i="1" strike="sngStrike" smtClean="0">
                            <a:solidFill>
                              <a:srgbClr val="C00000"/>
                            </a:solidFill>
                            <a:latin typeface="Cambria Math" panose="02040503050406030204" pitchFamily="18" charset="0"/>
                            <a:cs typeface="Times New Roman" panose="02020603050405020304" pitchFamily="18" charset="0"/>
                          </a:rPr>
                          <m:t>𝑗</m:t>
                        </m:r>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2</m:t>
                        </m:r>
                      </m:sub>
                      <m:sup>
                        <m:r>
                          <a:rPr lang="en-US" sz="2200" b="0" i="1" strike="sngStrike" smtClean="0">
                            <a:solidFill>
                              <a:srgbClr val="C00000"/>
                            </a:solidFill>
                            <a:latin typeface="Cambria Math" panose="02040503050406030204" pitchFamily="18" charset="0"/>
                            <a:cs typeface="Times New Roman" panose="02020603050405020304" pitchFamily="18" charset="0"/>
                          </a:rPr>
                          <m:t>𝑛</m:t>
                        </m:r>
                      </m:sup>
                      <m:e>
                        <m:sSub>
                          <m:sSubPr>
                            <m:ctrlPr>
                              <a:rPr lang="en-US" sz="2200" i="1" strike="sngStrike">
                                <a:solidFill>
                                  <a:srgbClr val="C00000"/>
                                </a:solidFill>
                                <a:latin typeface="Cambria Math" panose="02040503050406030204" pitchFamily="18" charset="0"/>
                                <a:cs typeface="Times New Roman" panose="02020603050405020304" pitchFamily="18" charset="0"/>
                              </a:rPr>
                            </m:ctrlPr>
                          </m:sSubPr>
                          <m:e>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𝑡</m:t>
                            </m:r>
                          </m:e>
                          <m:sub>
                            <m:r>
                              <a:rPr lang="en-US" sz="2200" b="0" i="1" strike="sngStrike" smtClean="0">
                                <a:solidFill>
                                  <a:srgbClr val="C00000"/>
                                </a:solidFill>
                                <a:latin typeface="Cambria Math" panose="02040503050406030204" pitchFamily="18" charset="0"/>
                                <a:cs typeface="Times New Roman" panose="02020603050405020304" pitchFamily="18" charset="0"/>
                              </a:rPr>
                              <m:t>𝑗</m:t>
                            </m:r>
                          </m:sub>
                        </m:sSub>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1</m:t>
                        </m:r>
                        <m:r>
                          <a:rPr lang="en-US" sz="2200" b="0" strike="sngStrike" smtClean="0">
                            <a:solidFill>
                              <a:srgbClr val="C00000"/>
                            </a:solidFill>
                            <a:latin typeface="Cambria Math" panose="02040503050406030204" pitchFamily="18" charset="0"/>
                            <a:cs typeface="Times New Roman" panose="02020603050405020304" pitchFamily="18" charset="0"/>
                          </a:rPr>
                          <m:t>)</m:t>
                        </m:r>
                      </m:e>
                    </m:nary>
                  </m:oMath>
                </a14:m>
                <a:r>
                  <a:rPr lang="en-US" sz="2200" strike="sngStrike"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1200"/>
                  </a:spcAft>
                </a:pP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strike="sngStrike"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strike="sngStrike" dirty="0">
                    <a:latin typeface="Times New Roman" panose="02020603050405020304" pitchFamily="18" charset="0"/>
                    <a:ea typeface="Calibri" panose="020F0502020204030204" pitchFamily="34" charset="0"/>
                    <a:cs typeface="Times New Roman" panose="02020603050405020304" pitchFamily="18" charset="0"/>
                  </a:rPr>
                  <a:t>c</a:t>
                </a:r>
                <a:r>
                  <a:rPr lang="en-US" sz="2200" strike="sngStrike"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200" strike="sngStrike"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200" strike="sngStrike" dirty="0">
                    <a:solidFill>
                      <a:srgbClr val="C00000"/>
                    </a:solidFill>
                    <a:cs typeface="Times New Roman" panose="02020603050405020304" pitchFamily="18" charset="0"/>
                  </a:rPr>
                  <a:t> </a:t>
                </a:r>
                <a14:m>
                  <m:oMath xmlns:m="http://schemas.openxmlformats.org/officeDocument/2006/math">
                    <m:nary>
                      <m:naryPr>
                        <m:chr m:val="∑"/>
                        <m:limLoc m:val="subSup"/>
                        <m:ctrlPr>
                          <a:rPr lang="en-US" sz="2200" i="1" strike="sngStrike">
                            <a:solidFill>
                              <a:srgbClr val="C00000"/>
                            </a:solidFill>
                            <a:latin typeface="Cambria Math" panose="02040503050406030204" pitchFamily="18" charset="0"/>
                            <a:cs typeface="Times New Roman" panose="02020603050405020304" pitchFamily="18" charset="0"/>
                          </a:rPr>
                        </m:ctrlPr>
                      </m:naryPr>
                      <m:sub>
                        <m:r>
                          <m:rPr>
                            <m:brk m:alnAt="25"/>
                          </m:rPr>
                          <a:rPr lang="en-US" sz="2200" b="0" i="1" strike="sngStrike" smtClean="0">
                            <a:solidFill>
                              <a:srgbClr val="C00000"/>
                            </a:solidFill>
                            <a:latin typeface="Cambria Math" panose="02040503050406030204" pitchFamily="18" charset="0"/>
                            <a:cs typeface="Times New Roman" panose="02020603050405020304" pitchFamily="18" charset="0"/>
                          </a:rPr>
                          <m:t>𝑗</m:t>
                        </m:r>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2</m:t>
                        </m:r>
                      </m:sub>
                      <m:sup>
                        <m:r>
                          <a:rPr lang="en-US" sz="2200" b="0" i="1" strike="sngStrike" smtClean="0">
                            <a:solidFill>
                              <a:srgbClr val="C00000"/>
                            </a:solidFill>
                            <a:latin typeface="Cambria Math" panose="02040503050406030204" pitchFamily="18" charset="0"/>
                            <a:cs typeface="Times New Roman" panose="02020603050405020304" pitchFamily="18" charset="0"/>
                          </a:rPr>
                          <m:t>𝑛</m:t>
                        </m:r>
                      </m:sup>
                      <m:e>
                        <m:sSub>
                          <m:sSubPr>
                            <m:ctrlPr>
                              <a:rPr lang="en-US" sz="2200" i="1" strike="sngStrike">
                                <a:solidFill>
                                  <a:srgbClr val="C00000"/>
                                </a:solidFill>
                                <a:latin typeface="Cambria Math" panose="02040503050406030204" pitchFamily="18" charset="0"/>
                                <a:cs typeface="Times New Roman" panose="02020603050405020304" pitchFamily="18" charset="0"/>
                              </a:rPr>
                            </m:ctrlPr>
                          </m:sSubPr>
                          <m:e>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𝑡</m:t>
                            </m:r>
                          </m:e>
                          <m:sub>
                            <m:r>
                              <a:rPr lang="en-US" sz="2200" b="0" i="1" strike="sngStrike" smtClean="0">
                                <a:solidFill>
                                  <a:srgbClr val="C00000"/>
                                </a:solidFill>
                                <a:latin typeface="Cambria Math" panose="02040503050406030204" pitchFamily="18" charset="0"/>
                                <a:cs typeface="Times New Roman" panose="02020603050405020304" pitchFamily="18" charset="0"/>
                              </a:rPr>
                              <m:t>𝑗</m:t>
                            </m:r>
                          </m:sub>
                        </m:sSub>
                        <m:r>
                          <a:rPr lang="en-US" sz="2200" b="0" strike="sngStrike" smtClean="0">
                            <a:solidFill>
                              <a:srgbClr val="C00000"/>
                            </a:solidFill>
                            <a:latin typeface="Cambria Math" panose="02040503050406030204" pitchFamily="18" charset="0"/>
                            <a:cs typeface="Times New Roman" panose="02020603050405020304" pitchFamily="18" charset="0"/>
                          </a:rPr>
                          <m:t>−</m:t>
                        </m:r>
                        <m:r>
                          <a:rPr lang="en-US" sz="2200" b="0" i="1" strike="sngStrike" smtClean="0">
                            <a:solidFill>
                              <a:srgbClr val="C00000"/>
                            </a:solidFill>
                            <a:latin typeface="Cambria Math" panose="02040503050406030204" pitchFamily="18" charset="0"/>
                            <a:cs typeface="Times New Roman" panose="02020603050405020304" pitchFamily="18" charset="0"/>
                          </a:rPr>
                          <m:t>1</m:t>
                        </m:r>
                        <m:r>
                          <a:rPr lang="en-US" sz="2200" b="0" strike="sngStrike" smtClean="0">
                            <a:solidFill>
                              <a:srgbClr val="C00000"/>
                            </a:solidFill>
                            <a:latin typeface="Cambria Math" panose="02040503050406030204" pitchFamily="18" charset="0"/>
                            <a:cs typeface="Times New Roman" panose="02020603050405020304" pitchFamily="18" charset="0"/>
                          </a:rPr>
                          <m:t>)</m:t>
                        </m:r>
                      </m:e>
                    </m:nary>
                  </m:oMath>
                </a14:m>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8</a:t>
                </a:r>
                <a:r>
                  <a:rPr lang="en-US" sz="2200" dirty="0">
                    <a:latin typeface="Times New Roman" panose="02020603050405020304" pitchFamily="18" charset="0"/>
                    <a:ea typeface="Calibri" panose="020F0502020204030204" pitchFamily="34" charset="0"/>
                    <a:cs typeface="Times New Roman" panose="02020603050405020304" pitchFamily="18" charset="0"/>
                  </a:rPr>
                  <a:t> (n-1), where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t</a:t>
                </a:r>
                <a:r>
                  <a:rPr lang="en-US" sz="2200" baseline="-25000" dirty="0" err="1">
                    <a:latin typeface="Times New Roman" panose="02020603050405020304" pitchFamily="18" charset="0"/>
                    <a:ea typeface="Calibri" panose="020F0502020204030204" pitchFamily="34" charset="0"/>
                    <a:cs typeface="Times New Roman" panose="02020603050405020304" pitchFamily="18" charset="0"/>
                  </a:rPr>
                  <a:t>j</a:t>
                </a:r>
                <a:r>
                  <a:rPr lang="en-US" sz="2200" dirty="0">
                    <a:latin typeface="Times New Roman" panose="02020603050405020304" pitchFamily="18" charset="0"/>
                    <a:ea typeface="Calibri" panose="020F0502020204030204" pitchFamily="34" charset="0"/>
                    <a:cs typeface="Times New Roman" panose="02020603050405020304" pitchFamily="18" charset="0"/>
                  </a:rPr>
                  <a:t> = 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600"/>
                  </a:spcAft>
                </a:pP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T(n)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de-DE" sz="2200" dirty="0">
                    <a:latin typeface="Times New Roman" panose="02020603050405020304" pitchFamily="18" charset="0"/>
                    <a:ea typeface="Calibri" panose="020F0502020204030204" pitchFamily="34" charset="0"/>
                    <a:cs typeface="Times New Roman" panose="02020603050405020304" pitchFamily="18" charset="0"/>
                  </a:rPr>
                  <a:t>* n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de-DE" sz="2200" dirty="0">
                    <a:latin typeface="Times New Roman" panose="02020603050405020304" pitchFamily="18" charset="0"/>
                    <a:ea typeface="Calibri" panose="020F0502020204030204" pitchFamily="34" charset="0"/>
                    <a:cs typeface="Times New Roman" panose="02020603050405020304" pitchFamily="18" charset="0"/>
                  </a:rPr>
                  <a:t>*(n-1)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4</a:t>
                </a:r>
                <a:r>
                  <a:rPr lang="de-DE" sz="2200" dirty="0">
                    <a:latin typeface="Times New Roman" panose="02020603050405020304" pitchFamily="18" charset="0"/>
                    <a:ea typeface="Calibri" panose="020F0502020204030204" pitchFamily="34" charset="0"/>
                    <a:cs typeface="Times New Roman" panose="02020603050405020304" pitchFamily="18" charset="0"/>
                  </a:rPr>
                  <a:t> *(n-1) </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5</a:t>
                </a:r>
                <a:r>
                  <a:rPr lang="de-DE"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*(n-1)  </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8</a:t>
                </a:r>
                <a:r>
                  <a:rPr lang="de-DE" sz="2200" dirty="0">
                    <a:latin typeface="Times New Roman" panose="02020603050405020304" pitchFamily="18" charset="0"/>
                    <a:ea typeface="Calibri" panose="020F0502020204030204" pitchFamily="34" charset="0"/>
                    <a:cs typeface="Times New Roman" panose="02020603050405020304" pitchFamily="18" charset="0"/>
                  </a:rPr>
                  <a:t> *(n-1)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1</a:t>
                </a:r>
                <a:r>
                  <a:rPr lang="de-DE"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de-DE"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4</a:t>
                </a:r>
                <a:r>
                  <a:rPr lang="de-DE" sz="2200" dirty="0">
                    <a:latin typeface="Times New Roman" panose="02020603050405020304" pitchFamily="18" charset="0"/>
                    <a:ea typeface="Calibri" panose="020F0502020204030204" pitchFamily="34" charset="0"/>
                    <a:cs typeface="Times New Roman" panose="02020603050405020304" pitchFamily="18" charset="0"/>
                  </a:rPr>
                  <a:t> </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5</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8</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n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2</a:t>
                </a:r>
                <a:r>
                  <a:rPr lang="de-DE"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4</a:t>
                </a:r>
                <a:r>
                  <a:rPr lang="de-DE" sz="2200" dirty="0">
                    <a:latin typeface="Times New Roman" panose="02020603050405020304" pitchFamily="18" charset="0"/>
                    <a:ea typeface="Calibri" panose="020F0502020204030204" pitchFamily="34" charset="0"/>
                    <a:cs typeface="Times New Roman" panose="02020603050405020304" pitchFamily="18" charset="0"/>
                  </a:rPr>
                  <a:t> </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5</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200" dirty="0">
                    <a:latin typeface="Times New Roman" panose="02020603050405020304" pitchFamily="18" charset="0"/>
                    <a:ea typeface="Calibri" panose="020F0502020204030204" pitchFamily="34" charset="0"/>
                    <a:cs typeface="Times New Roman" panose="02020603050405020304" pitchFamily="18" charset="0"/>
                  </a:rPr>
                  <a:t>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8</a:t>
                </a:r>
                <a:r>
                  <a:rPr lang="de-DE"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600"/>
                  </a:spcAf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i="1" dirty="0">
                    <a:latin typeface="Times New Roman" panose="02020603050405020304" pitchFamily="18" charset="0"/>
                    <a:ea typeface="Calibri" panose="020F0502020204030204" pitchFamily="34" charset="0"/>
                    <a:cs typeface="Times New Roman" panose="02020603050405020304" pitchFamily="18" charset="0"/>
                  </a:rPr>
                  <a:t>a n  + b</a:t>
                </a:r>
                <a:endParaRPr lang="en-US" sz="2200" i="1" dirty="0">
                  <a:latin typeface="Calibri" panose="020F0502020204030204" pitchFamily="34" charset="0"/>
                  <a:ea typeface="Calibri" panose="020F0502020204030204" pitchFamily="34" charset="0"/>
                  <a:cs typeface="Times New Roman" panose="02020603050405020304" pitchFamily="18" charset="0"/>
                </a:endParaRPr>
              </a:p>
              <a:p>
                <a:pPr marL="1376363" marR="0" indent="-461963">
                  <a:lnSpc>
                    <a:spcPct val="107000"/>
                  </a:lnSpc>
                  <a:spcBef>
                    <a:spcPts val="0"/>
                  </a:spcBef>
                  <a:spcAft>
                    <a:spcPts val="800"/>
                  </a:spcAft>
                  <a:buFont typeface="Arial" panose="020B0604020202020204" pitchFamily="34" charset="0"/>
                  <a:buChar char="•"/>
                </a:pPr>
                <a:r>
                  <a:rPr lang="en-US" sz="22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linear function of  n,  </a:t>
                </a:r>
                <a:r>
                  <a:rPr lang="el-GR"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Ω</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a:t>
                </a:r>
                <a:r>
                  <a:rPr lang="en-US" sz="2200" dirty="0">
                    <a:latin typeface="Times New Roman" panose="02020603050405020304" pitchFamily="18" charset="0"/>
                    <a:ea typeface="Calibri" panose="020F0502020204030204" pitchFamily="34" charset="0"/>
                    <a:cs typeface="Times New Roman" panose="02020603050405020304" pitchFamily="18" charset="0"/>
                  </a:rPr>
                  <a:t>where  a  and  b  depend on the statement cost  c</a:t>
                </a:r>
                <a:r>
                  <a:rPr lang="en-US" sz="2200" baseline="-25000" dirty="0">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94846" y="740798"/>
                <a:ext cx="9791463" cy="5884688"/>
              </a:xfrm>
              <a:prstGeom prst="rect">
                <a:avLst/>
              </a:prstGeom>
              <a:blipFill>
                <a:blip r:embed="rId2"/>
                <a:stretch>
                  <a:fillRect l="-934" t="-725" b="-1554"/>
                </a:stretch>
              </a:blipFill>
            </p:spPr>
            <p:txBody>
              <a:bodyPr/>
              <a:lstStyle/>
              <a:p>
                <a:r>
                  <a:rPr lang="en-US">
                    <a:noFill/>
                  </a:rPr>
                  <a:t> </a:t>
                </a:r>
              </a:p>
            </p:txBody>
          </p:sp>
        </mc:Fallback>
      </mc:AlternateContent>
    </p:spTree>
    <p:extLst>
      <p:ext uri="{BB962C8B-B14F-4D97-AF65-F5344CB8AC3E}">
        <p14:creationId xmlns:p14="http://schemas.microsoft.com/office/powerpoint/2010/main" val="15313197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662" y="4146884"/>
            <a:ext cx="10523621" cy="186890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24874" y="1149532"/>
                <a:ext cx="8847909" cy="5281574"/>
              </a:xfrm>
              <a:prstGeom prst="rect">
                <a:avLst/>
              </a:prstGeom>
            </p:spPr>
            <p:txBody>
              <a:bodyPr wrap="square">
                <a:spAutoFit/>
              </a:bodyPr>
              <a:lstStyle/>
              <a:p>
                <a:pPr>
                  <a:lnSpc>
                    <a:spcPct val="115000"/>
                  </a:lnSpc>
                  <a:spcAft>
                    <a:spcPts val="1000"/>
                  </a:spcAft>
                  <a:tabLst>
                    <a:tab pos="457200" algn="l"/>
                  </a:tabLst>
                </a:pPr>
                <a:r>
                  <a:rPr lang="en-US" sz="2400" dirty="0">
                    <a:ea typeface="Calibri" panose="020F0502020204030204" pitchFamily="34" charset="0"/>
                    <a:cs typeface="Times New Roman" panose="02020603050405020304" pitchFamily="18" charset="0"/>
                  </a:rPr>
                  <a:t>Example, in INSERTION_SORT, </a:t>
                </a:r>
              </a:p>
              <a:p>
                <a:pPr marL="461963" marR="0" lvl="0" indent="-461963">
                  <a:spcBef>
                    <a:spcPts val="0"/>
                  </a:spcBef>
                  <a:spcAft>
                    <a:spcPts val="1000"/>
                  </a:spcAft>
                  <a:buFont typeface="Arial" panose="020B0604020202020204" pitchFamily="34" charset="0"/>
                  <a:buChar char="•"/>
                  <a:tabLst>
                    <a:tab pos="4572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worst-case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result if the array is in reverse sorted order – that is, </a:t>
                </a:r>
              </a:p>
              <a:p>
                <a:pPr marL="1376363" lvl="2" indent="-461963">
                  <a:spcAft>
                    <a:spcPts val="600"/>
                  </a:spcAft>
                  <a:buFont typeface="Arial" panose="020B0604020202020204" pitchFamily="34" charset="0"/>
                  <a:buChar char="•"/>
                  <a:tabLst>
                    <a:tab pos="457200" algn="l"/>
                  </a:tabLst>
                </a:pP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in decreasing order, </a:t>
                </a:r>
              </a:p>
              <a:p>
                <a:pPr marL="1376363" lvl="2" indent="-461963">
                  <a:spcAft>
                    <a:spcPts val="600"/>
                  </a:spcAft>
                  <a:buFont typeface="Arial" panose="020B0604020202020204" pitchFamily="34" charset="0"/>
                  <a:buChar char="•"/>
                  <a:tabLst>
                    <a:tab pos="4572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the guard (</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0 </a:t>
                </a:r>
                <a:r>
                  <a:rPr lang="en-US" sz="2200" dirty="0">
                    <a:latin typeface="Times New Roman" panose="02020603050405020304" pitchFamily="18" charset="0"/>
                    <a:ea typeface="Calibri" panose="020F0502020204030204" pitchFamily="34" charset="0"/>
                    <a:cs typeface="Times New Roman" panose="02020603050405020304" pitchFamily="18" charset="0"/>
                  </a:rPr>
                  <a:t>and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2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key) of the while-loop is true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914400" indent="-452438">
                  <a:spcAft>
                    <a:spcPts val="600"/>
                  </a:spcAft>
                  <a:buFont typeface="Arial" panose="020B0604020202020204" pitchFamily="34" charset="0"/>
                  <a:buChar char="•"/>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For each 2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200" dirty="0">
                    <a:latin typeface="Times New Roman" panose="02020603050405020304" pitchFamily="18" charset="0"/>
                    <a:ea typeface="Calibri" panose="020F0502020204030204" pitchFamily="34" charset="0"/>
                    <a:cs typeface="Times New Roman" panose="02020603050405020304" pitchFamily="18" charset="0"/>
                  </a:rPr>
                  <a:t> n, </a:t>
                </a:r>
              </a:p>
              <a:p>
                <a:pPr marL="1371600" lvl="1" indent="-452438">
                  <a:spcAft>
                    <a:spcPts val="600"/>
                  </a:spcAft>
                  <a:buFont typeface="Arial" panose="020B0604020202020204" pitchFamily="34" charset="0"/>
                  <a:buChar char="•"/>
                  <a:tabLst>
                    <a:tab pos="914400" algn="l"/>
                  </a:tabLst>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compare</a:t>
                </a:r>
                <a:r>
                  <a:rPr lang="en-US" sz="2200" dirty="0">
                    <a:latin typeface="Times New Roman" panose="02020603050405020304" pitchFamily="18" charset="0"/>
                    <a:ea typeface="Calibri" panose="020F0502020204030204" pitchFamily="34" charset="0"/>
                    <a:cs typeface="Times New Roman" panose="02020603050405020304" pitchFamily="18" charset="0"/>
                  </a:rPr>
                  <a:t> each A[j] with each element in  the entire sorted subarray A[1..j-1].</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marL="1371600" lvl="2" indent="-457200">
                  <a:lnSpc>
                    <a:spcPct val="115000"/>
                  </a:lnSpc>
                  <a:spcAft>
                    <a:spcPts val="1000"/>
                  </a:spcAft>
                  <a:buFont typeface="Arial" panose="020B0604020202020204" pitchFamily="34" charset="0"/>
                  <a:buChar char="•"/>
                  <a:tabLst>
                    <a:tab pos="914400" algn="l"/>
                    <a:tab pos="40005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In the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worst case</a:t>
                </a:r>
                <a:r>
                  <a:rPr lang="en-US" sz="2200" dirty="0">
                    <a:latin typeface="Times New Roman" panose="02020603050405020304" pitchFamily="18" charset="0"/>
                    <a:ea typeface="Calibri" panose="020F0502020204030204" pitchFamily="34" charset="0"/>
                    <a:cs typeface="Times New Roman" panose="02020603050405020304" pitchFamily="18" charset="0"/>
                  </a:rPr>
                  <a:t>, the running time of INSERTION_SORT is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de-DE" sz="2200" dirty="0">
                    <a:latin typeface="Times New Roman" panose="02020603050405020304" pitchFamily="18" charset="0"/>
                    <a:ea typeface="Calibri" panose="020F0502020204030204" pitchFamily="34" charset="0"/>
                    <a:cs typeface="Times New Roman" panose="02020603050405020304" pitchFamily="18" charset="0"/>
                  </a:rPr>
                  <a:t>             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de-DE" sz="2400" dirty="0">
                    <a:latin typeface="Times New Roman" panose="02020603050405020304" pitchFamily="18" charset="0"/>
                    <a:ea typeface="Calibri" panose="020F0502020204030204" pitchFamily="34" charset="0"/>
                    <a:cs typeface="Times New Roman" panose="02020603050405020304" pitchFamily="18" charset="0"/>
                  </a:rPr>
                  <a:t>*n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 </a:t>
                </a:r>
                <a:r>
                  <a:rPr lang="de-DE"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 </a:t>
                </a:r>
                <a:r>
                  <a:rPr lang="de-DE" sz="2400" dirty="0">
                    <a:latin typeface="Times New Roman" panose="02020603050405020304" pitchFamily="18" charset="0"/>
                    <a:ea typeface="Calibri" panose="020F0502020204030204" pitchFamily="34" charset="0"/>
                    <a:cs typeface="Times New Roman" panose="02020603050405020304" pitchFamily="18" charset="0"/>
                  </a:rPr>
                  <a:t>*(n-1)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US" sz="2400" i="1">
                            <a:solidFill>
                              <a:srgbClr val="0000FF"/>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0000FF"/>
                            </a:solidFill>
                            <a:latin typeface="Cambria Math" panose="02040503050406030204" pitchFamily="18" charset="0"/>
                            <a:cs typeface="Times New Roman" panose="02020603050405020304" pitchFamily="18" charset="0"/>
                          </a:rPr>
                          <m:t>j</m:t>
                        </m:r>
                        <m:r>
                          <a:rPr lang="en-US" sz="2400" b="0" i="0" smtClean="0">
                            <a:solidFill>
                              <a:srgbClr val="0000FF"/>
                            </a:solidFill>
                            <a:latin typeface="Cambria Math" panose="02040503050406030204" pitchFamily="18" charset="0"/>
                            <a:cs typeface="Times New Roman" panose="02020603050405020304" pitchFamily="18" charset="0"/>
                          </a:rPr>
                          <m:t>=2</m:t>
                        </m:r>
                      </m:sub>
                      <m:sup>
                        <m:r>
                          <m:rPr>
                            <m:sty m:val="p"/>
                          </m:rPr>
                          <a:rPr lang="en-US" sz="2400" b="0" i="0" smtClean="0">
                            <a:solidFill>
                              <a:srgbClr val="0000FF"/>
                            </a:solidFill>
                            <a:latin typeface="Cambria Math" panose="02040503050406030204" pitchFamily="18" charset="0"/>
                            <a:cs typeface="Times New Roman" panose="02020603050405020304" pitchFamily="18" charset="0"/>
                          </a:rPr>
                          <m:t>n</m:t>
                        </m:r>
                      </m:sup>
                      <m:e>
                        <m:sSub>
                          <m:sSubPr>
                            <m:ctrlPr>
                              <a:rPr lang="en-US" sz="2400" i="1">
                                <a:solidFill>
                                  <a:srgbClr val="0000FF"/>
                                </a:solidFill>
                                <a:latin typeface="Cambria Math" panose="02040503050406030204" pitchFamily="18" charset="0"/>
                                <a:cs typeface="Times New Roman" panose="02020603050405020304" pitchFamily="18" charset="0"/>
                              </a:rPr>
                            </m:ctrlPr>
                          </m:sSubPr>
                          <m:e>
                            <m:r>
                              <m:rPr>
                                <m:sty m:val="p"/>
                              </m:rPr>
                              <a:rPr lang="en-US" sz="2400" b="0" i="0" smtClean="0">
                                <a:solidFill>
                                  <a:srgbClr val="0000FF"/>
                                </a:solidFill>
                                <a:latin typeface="Cambria Math" panose="02040503050406030204" pitchFamily="18" charset="0"/>
                                <a:cs typeface="Times New Roman" panose="02020603050405020304" pitchFamily="18" charset="0"/>
                              </a:rPr>
                              <m:t>t</m:t>
                            </m:r>
                          </m:e>
                          <m:sub>
                            <m:r>
                              <m:rPr>
                                <m:sty m:val="p"/>
                              </m:rPr>
                              <a:rPr lang="en-US" sz="2400" b="0" i="0" smtClean="0">
                                <a:solidFill>
                                  <a:srgbClr val="0000FF"/>
                                </a:solidFill>
                                <a:latin typeface="Cambria Math" panose="02040503050406030204" pitchFamily="18" charset="0"/>
                                <a:cs typeface="Times New Roman" panose="02020603050405020304" pitchFamily="18" charset="0"/>
                              </a:rPr>
                              <m:t>j</m:t>
                            </m:r>
                          </m:sub>
                        </m:sSub>
                      </m:e>
                    </m:nary>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p>
              <a:p>
                <a:pPr>
                  <a:lnSpc>
                    <a:spcPct val="107000"/>
                  </a:lnSpc>
                  <a:spcAft>
                    <a:spcPts val="1200"/>
                  </a:spcAft>
                </a:pP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6</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C00000"/>
                            </a:solidFill>
                            <a:latin typeface="Cambria Math" panose="02040503050406030204" pitchFamily="18" charset="0"/>
                            <a:cs typeface="Times New Roman" panose="02020603050405020304" pitchFamily="18" charset="0"/>
                          </a:rPr>
                          <m:t>j</m:t>
                        </m:r>
                        <m:r>
                          <a:rPr lang="en-US" sz="2400" b="0" i="0" smtClean="0">
                            <a:solidFill>
                              <a:srgbClr val="C00000"/>
                            </a:solidFill>
                            <a:latin typeface="Cambria Math" panose="02040503050406030204" pitchFamily="18" charset="0"/>
                            <a:cs typeface="Times New Roman" panose="02020603050405020304" pitchFamily="18" charset="0"/>
                          </a:rPr>
                          <m:t>=2</m:t>
                        </m:r>
                      </m:sub>
                      <m:sup>
                        <m:r>
                          <m:rPr>
                            <m:sty m:val="p"/>
                          </m:rPr>
                          <a:rPr lang="en-US" sz="2400" b="0" i="0" smtClean="0">
                            <a:solidFill>
                              <a:srgbClr val="C00000"/>
                            </a:solidFill>
                            <a:latin typeface="Cambria Math" panose="02040503050406030204" pitchFamily="18" charset="0"/>
                            <a:cs typeface="Times New Roman" panose="02020603050405020304" pitchFamily="18" charset="0"/>
                          </a:rPr>
                          <m:t>n</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b="0" i="0" smtClean="0">
                                <a:solidFill>
                                  <a:srgbClr val="C00000"/>
                                </a:solidFill>
                                <a:latin typeface="Cambria Math" panose="02040503050406030204" pitchFamily="18" charset="0"/>
                                <a:cs typeface="Times New Roman" panose="02020603050405020304" pitchFamily="18" charset="0"/>
                              </a:rPr>
                              <m:t>(</m:t>
                            </m:r>
                            <m:r>
                              <m:rPr>
                                <m:sty m:val="p"/>
                              </m:rPr>
                              <a:rPr lang="en-US" sz="2400" b="0" i="0" smtClean="0">
                                <a:solidFill>
                                  <a:srgbClr val="C00000"/>
                                </a:solidFill>
                                <a:latin typeface="Cambria Math" panose="02040503050406030204" pitchFamily="18" charset="0"/>
                                <a:cs typeface="Times New Roman" panose="02020603050405020304" pitchFamily="18" charset="0"/>
                              </a:rPr>
                              <m:t>t</m:t>
                            </m:r>
                          </m:e>
                          <m:sub>
                            <m:r>
                              <m:rPr>
                                <m:sty m:val="p"/>
                              </m:rPr>
                              <a:rPr lang="en-US" sz="2400" b="0" i="0" smtClean="0">
                                <a:solidFill>
                                  <a:srgbClr val="C00000"/>
                                </a:solidFill>
                                <a:latin typeface="Cambria Math" panose="02040503050406030204" pitchFamily="18" charset="0"/>
                                <a:cs typeface="Times New Roman" panose="02020603050405020304" pitchFamily="18" charset="0"/>
                              </a:rPr>
                              <m:t>j</m:t>
                            </m:r>
                          </m:sub>
                        </m:sSub>
                        <m:r>
                          <a:rPr lang="en-US" sz="2400" b="0" i="0" smtClean="0">
                            <a:solidFill>
                              <a:srgbClr val="C00000"/>
                            </a:solidFill>
                            <a:latin typeface="Cambria Math" panose="02040503050406030204" pitchFamily="18" charset="0"/>
                            <a:cs typeface="Times New Roman" panose="02020603050405020304" pitchFamily="18" charset="0"/>
                          </a:rPr>
                          <m:t>−1)</m:t>
                        </m:r>
                      </m:e>
                    </m:nary>
                  </m:oMath>
                </a14:m>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7</a:t>
                </a:r>
                <a:r>
                  <a:rPr lang="en-US" sz="2400" i="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C00000"/>
                    </a:solidFill>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smtClean="0">
                            <a:solidFill>
                              <a:srgbClr val="C00000"/>
                            </a:solidFill>
                            <a:latin typeface="Cambria Math" panose="02040503050406030204" pitchFamily="18" charset="0"/>
                            <a:cs typeface="Times New Roman" panose="02020603050405020304" pitchFamily="18" charset="0"/>
                          </a:rPr>
                          <m:t>j</m:t>
                        </m:r>
                        <m:r>
                          <a:rPr lang="en-US" sz="2400" b="0" i="0" smtClean="0">
                            <a:solidFill>
                              <a:srgbClr val="C00000"/>
                            </a:solidFill>
                            <a:latin typeface="Cambria Math" panose="02040503050406030204" pitchFamily="18" charset="0"/>
                            <a:cs typeface="Times New Roman" panose="02020603050405020304" pitchFamily="18" charset="0"/>
                          </a:rPr>
                          <m:t>=2</m:t>
                        </m:r>
                      </m:sub>
                      <m:sup>
                        <m:r>
                          <m:rPr>
                            <m:sty m:val="p"/>
                          </m:rPr>
                          <a:rPr lang="en-US" sz="2400" b="0" i="0" smtClean="0">
                            <a:solidFill>
                              <a:srgbClr val="C00000"/>
                            </a:solidFill>
                            <a:latin typeface="Cambria Math" panose="02040503050406030204" pitchFamily="18" charset="0"/>
                            <a:cs typeface="Times New Roman" panose="02020603050405020304" pitchFamily="18" charset="0"/>
                          </a:rPr>
                          <m:t>n</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b="0" i="0" smtClean="0">
                                <a:solidFill>
                                  <a:srgbClr val="C00000"/>
                                </a:solidFill>
                                <a:latin typeface="Cambria Math" panose="02040503050406030204" pitchFamily="18" charset="0"/>
                                <a:cs typeface="Times New Roman" panose="02020603050405020304" pitchFamily="18" charset="0"/>
                              </a:rPr>
                              <m:t>(</m:t>
                            </m:r>
                            <m:r>
                              <m:rPr>
                                <m:sty m:val="p"/>
                              </m:rPr>
                              <a:rPr lang="en-US" sz="2400" b="0" i="0" smtClean="0">
                                <a:solidFill>
                                  <a:srgbClr val="C00000"/>
                                </a:solidFill>
                                <a:latin typeface="Cambria Math" panose="02040503050406030204" pitchFamily="18" charset="0"/>
                                <a:cs typeface="Times New Roman" panose="02020603050405020304" pitchFamily="18" charset="0"/>
                              </a:rPr>
                              <m:t>t</m:t>
                            </m:r>
                          </m:e>
                          <m:sub>
                            <m:r>
                              <m:rPr>
                                <m:sty m:val="p"/>
                              </m:rPr>
                              <a:rPr lang="en-US" sz="2400" b="0" i="0" smtClean="0">
                                <a:solidFill>
                                  <a:srgbClr val="C00000"/>
                                </a:solidFill>
                                <a:latin typeface="Cambria Math" panose="02040503050406030204" pitchFamily="18" charset="0"/>
                                <a:cs typeface="Times New Roman" panose="02020603050405020304" pitchFamily="18" charset="0"/>
                              </a:rPr>
                              <m:t>j</m:t>
                            </m:r>
                          </m:sub>
                        </m:sSub>
                        <m:r>
                          <a:rPr lang="en-US" sz="2400" b="0" i="0" smtClean="0">
                            <a:solidFill>
                              <a:srgbClr val="C00000"/>
                            </a:solidFill>
                            <a:latin typeface="Cambria Math" panose="02040503050406030204" pitchFamily="18" charset="0"/>
                            <a:cs typeface="Times New Roman" panose="02020603050405020304" pitchFamily="18" charset="0"/>
                          </a:rPr>
                          <m:t>−1)</m:t>
                        </m:r>
                      </m:e>
                    </m:nary>
                    <m:r>
                      <a:rPr lang="en-US" sz="2400" b="0" i="0" smtClean="0">
                        <a:solidFill>
                          <a:srgbClr val="C00000"/>
                        </a:solidFill>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c</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8 </a:t>
                </a:r>
                <a:r>
                  <a:rPr lang="en-US" sz="2400" dirty="0">
                    <a:latin typeface="Times New Roman" panose="02020603050405020304" pitchFamily="18" charset="0"/>
                    <a:ea typeface="Calibri" panose="020F0502020204030204" pitchFamily="34" charset="0"/>
                    <a:cs typeface="Times New Roman" panose="02020603050405020304" pitchFamily="18" charset="0"/>
                  </a:rPr>
                  <a:t>* (n-1)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marR="0" lvl="1" indent="-457200">
                  <a:lnSpc>
                    <a:spcPct val="150000"/>
                  </a:lnSpc>
                  <a:spcBef>
                    <a:spcPts val="0"/>
                  </a:spcBef>
                  <a:spcAft>
                    <a:spcPts val="0"/>
                  </a:spcAft>
                  <a:buFont typeface="Arial" panose="020B0604020202020204" pitchFamily="34" charset="0"/>
                  <a:buChar char="•"/>
                  <a:tabLst>
                    <a:tab pos="914400" algn="l"/>
                  </a:tabLst>
                </a:pP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24874" y="1149532"/>
                <a:ext cx="8847909" cy="5281574"/>
              </a:xfrm>
              <a:prstGeom prst="rect">
                <a:avLst/>
              </a:prstGeom>
              <a:blipFill>
                <a:blip r:embed="rId2"/>
                <a:stretch>
                  <a:fillRect l="-1103" t="-346" b="-4157"/>
                </a:stretch>
              </a:blipFill>
            </p:spPr>
            <p:txBody>
              <a:bodyPr/>
              <a:lstStyle/>
              <a:p>
                <a:r>
                  <a:rPr lang="en-US">
                    <a:noFill/>
                  </a:rPr>
                  <a:t> </a:t>
                </a:r>
              </a:p>
            </p:txBody>
          </p:sp>
        </mc:Fallback>
      </mc:AlternateContent>
    </p:spTree>
    <p:extLst>
      <p:ext uri="{BB962C8B-B14F-4D97-AF65-F5344CB8AC3E}">
        <p14:creationId xmlns:p14="http://schemas.microsoft.com/office/powerpoint/2010/main" val="28674551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78943" y="1165015"/>
                <a:ext cx="9199659" cy="4989251"/>
              </a:xfrm>
              <a:prstGeom prst="rect">
                <a:avLst/>
              </a:prstGeom>
            </p:spPr>
            <p:txBody>
              <a:bodyPr wrap="square">
                <a:spAutoFit/>
              </a:bodyPr>
              <a:lstStyle/>
              <a:p>
                <a:pPr marL="914400" marR="0" lvl="1" indent="-457200">
                  <a:lnSpc>
                    <a:spcPct val="150000"/>
                  </a:lnSpc>
                  <a:spcBef>
                    <a:spcPts val="0"/>
                  </a:spcBef>
                  <a:spcAft>
                    <a:spcPts val="0"/>
                  </a:spcAft>
                  <a:buFont typeface="Arial" panose="020B0604020202020204" pitchFamily="34" charset="0"/>
                  <a:buChar char="•"/>
                  <a:tabLst>
                    <a:tab pos="9144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a:t>
                </a:r>
              </a:p>
              <a:p>
                <a:pPr marL="457200" marR="0" indent="457200">
                  <a:lnSpc>
                    <a:spcPct val="150000"/>
                  </a:lnSpc>
                  <a:spcBef>
                    <a:spcPts val="0"/>
                  </a:spcBef>
                  <a:spcAft>
                    <a:spcPts val="0"/>
                  </a:spcAft>
                </a:pPr>
                <a14:m>
                  <m:oMath xmlns:m="http://schemas.openxmlformats.org/officeDocument/2006/math">
                    <m:nary>
                      <m:naryPr>
                        <m:chr m:val="∑"/>
                        <m:limLoc m:val="subSup"/>
                        <m:ctrlPr>
                          <a:rPr lang="en-US" sz="2400" i="1" smtClean="0">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a:solidFill>
                              <a:srgbClr val="C00000"/>
                            </a:solidFill>
                            <a:latin typeface="Cambria Math" panose="02040503050406030204" pitchFamily="18" charset="0"/>
                            <a:cs typeface="Times New Roman" panose="02020603050405020304" pitchFamily="18" charset="0"/>
                          </a:rPr>
                          <m:t>j</m:t>
                        </m:r>
                        <m:r>
                          <a:rPr lang="en-US" sz="2400" b="0" i="0">
                            <a:solidFill>
                              <a:srgbClr val="C00000"/>
                            </a:solidFill>
                            <a:latin typeface="Cambria Math" panose="02040503050406030204" pitchFamily="18" charset="0"/>
                            <a:cs typeface="Times New Roman" panose="02020603050405020304" pitchFamily="18" charset="0"/>
                          </a:rPr>
                          <m:t>=2</m:t>
                        </m:r>
                      </m:sub>
                      <m:sup>
                        <m:r>
                          <m:rPr>
                            <m:sty m:val="p"/>
                          </m:rPr>
                          <a:rPr lang="en-US" sz="2400" b="0" i="0">
                            <a:solidFill>
                              <a:srgbClr val="C00000"/>
                            </a:solidFill>
                            <a:latin typeface="Cambria Math" panose="02040503050406030204" pitchFamily="18" charset="0"/>
                            <a:cs typeface="Times New Roman" panose="02020603050405020304" pitchFamily="18" charset="0"/>
                          </a:rPr>
                          <m:t>n</m:t>
                        </m:r>
                      </m:sup>
                      <m:e>
                        <m:r>
                          <m:rPr>
                            <m:sty m:val="p"/>
                          </m:rPr>
                          <a:rPr lang="en-US" sz="2400" i="0" smtClean="0">
                            <a:solidFill>
                              <a:srgbClr val="C00000"/>
                            </a:solidFill>
                            <a:latin typeface="Cambria Math" panose="02040503050406030204" pitchFamily="18" charset="0"/>
                            <a:cs typeface="Times New Roman" panose="02020603050405020304" pitchFamily="18" charset="0"/>
                          </a:rPr>
                          <m:t>j</m:t>
                        </m:r>
                      </m:e>
                    </m:nary>
                    <m:r>
                      <a:rPr lang="en-US" sz="2400" b="0" i="0">
                        <a:solidFill>
                          <a:srgbClr val="C00000"/>
                        </a:solidFill>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- 1  and also </a:t>
                </a:r>
                <a14:m>
                  <m:oMath xmlns:m="http://schemas.openxmlformats.org/officeDocument/2006/math">
                    <m:nary>
                      <m:naryPr>
                        <m:chr m:val="∑"/>
                        <m:limLoc m:val="subSup"/>
                        <m:ctrlPr>
                          <a:rPr lang="en-US" sz="2400" i="1" smtClean="0">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b="0" i="0">
                            <a:solidFill>
                              <a:srgbClr val="C00000"/>
                            </a:solidFill>
                            <a:latin typeface="Cambria Math" panose="02040503050406030204" pitchFamily="18" charset="0"/>
                            <a:cs typeface="Times New Roman" panose="02020603050405020304" pitchFamily="18" charset="0"/>
                          </a:rPr>
                          <m:t>j</m:t>
                        </m:r>
                        <m:r>
                          <a:rPr lang="en-US" sz="2400" b="0" i="0">
                            <a:solidFill>
                              <a:srgbClr val="C00000"/>
                            </a:solidFill>
                            <a:latin typeface="Cambria Math" panose="02040503050406030204" pitchFamily="18" charset="0"/>
                            <a:cs typeface="Times New Roman" panose="02020603050405020304" pitchFamily="18" charset="0"/>
                          </a:rPr>
                          <m:t>=2</m:t>
                        </m:r>
                      </m:sub>
                      <m:sup>
                        <m:r>
                          <m:rPr>
                            <m:sty m:val="p"/>
                          </m:rPr>
                          <a:rPr lang="en-US" sz="2400" b="0" i="0">
                            <a:solidFill>
                              <a:srgbClr val="C00000"/>
                            </a:solidFill>
                            <a:latin typeface="Cambria Math" panose="02040503050406030204" pitchFamily="18" charset="0"/>
                            <a:cs typeface="Times New Roman" panose="02020603050405020304" pitchFamily="18" charset="0"/>
                          </a:rPr>
                          <m:t>n</m:t>
                        </m:r>
                      </m:sup>
                      <m:e>
                        <m:r>
                          <a:rPr lang="en-US" sz="2400" b="0" i="0">
                            <a:solidFill>
                              <a:srgbClr val="C00000"/>
                            </a:solidFill>
                            <a:latin typeface="Cambria Math" panose="02040503050406030204" pitchFamily="18" charset="0"/>
                            <a:cs typeface="Times New Roman" panose="02020603050405020304" pitchFamily="18" charset="0"/>
                          </a:rPr>
                          <m:t>1</m:t>
                        </m:r>
                      </m:e>
                    </m:nary>
                    <m:r>
                      <a:rPr lang="en-US" sz="2400" b="0" i="0">
                        <a:solidFill>
                          <a:srgbClr val="C00000"/>
                        </a:solidFill>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n - 2 + 1 = n - 1 </a:t>
                </a:r>
              </a:p>
              <a:p>
                <a:pPr marL="457200" marR="0" indent="457200">
                  <a:lnSpc>
                    <a:spcPct val="150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and </a:t>
                </a:r>
              </a:p>
              <a:p>
                <a:pPr marL="457200" marR="0" indent="457200">
                  <a:lnSpc>
                    <a:spcPct val="150000"/>
                  </a:lnSpc>
                  <a:spcBef>
                    <a:spcPts val="0"/>
                  </a:spcBef>
                  <a:spcAft>
                    <a:spcPts val="0"/>
                  </a:spcAft>
                </a:pP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a:solidFill>
                              <a:srgbClr val="C00000"/>
                            </a:solidFill>
                            <a:latin typeface="Cambria Math" panose="02040503050406030204" pitchFamily="18" charset="0"/>
                            <a:cs typeface="Times New Roman" panose="02020603050405020304" pitchFamily="18" charset="0"/>
                          </a:rPr>
                          <m:t>j</m:t>
                        </m:r>
                        <m:r>
                          <a:rPr lang="en-US" sz="2400">
                            <a:solidFill>
                              <a:srgbClr val="C00000"/>
                            </a:solidFill>
                            <a:latin typeface="Cambria Math" panose="02040503050406030204" pitchFamily="18" charset="0"/>
                            <a:cs typeface="Times New Roman" panose="02020603050405020304" pitchFamily="18" charset="0"/>
                          </a:rPr>
                          <m:t>=2</m:t>
                        </m:r>
                      </m:sub>
                      <m:sup>
                        <m:r>
                          <m:rPr>
                            <m:sty m:val="p"/>
                          </m:rPr>
                          <a:rPr lang="en-US" sz="2400">
                            <a:solidFill>
                              <a:srgbClr val="C00000"/>
                            </a:solidFill>
                            <a:latin typeface="Cambria Math" panose="02040503050406030204" pitchFamily="18" charset="0"/>
                            <a:cs typeface="Times New Roman" panose="02020603050405020304" pitchFamily="18" charset="0"/>
                          </a:rPr>
                          <m:t>n</m:t>
                        </m:r>
                      </m:sup>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j</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 – 1)</m:t>
                        </m:r>
                      </m:e>
                    </m:nary>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lnSpc>
                    <a:spcPct val="150000"/>
                  </a:lnSpc>
                  <a:spcBef>
                    <a:spcPts val="0"/>
                  </a:spcBef>
                  <a:spcAft>
                    <a:spcPts val="0"/>
                  </a:spcAft>
                </a:pPr>
                <a:r>
                  <a:rPr lang="en-US" sz="2400" dirty="0">
                    <a:solidFill>
                      <a:srgbClr val="C00000"/>
                    </a:solidFill>
                    <a:latin typeface="Times New Roman" panose="02020603050405020304" pitchFamily="18"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a:solidFill>
                              <a:srgbClr val="C00000"/>
                            </a:solidFill>
                            <a:latin typeface="Cambria Math" panose="02040503050406030204" pitchFamily="18" charset="0"/>
                            <a:cs typeface="Times New Roman" panose="02020603050405020304" pitchFamily="18" charset="0"/>
                          </a:rPr>
                          <m:t>j</m:t>
                        </m:r>
                        <m:r>
                          <a:rPr lang="en-US" sz="2400">
                            <a:solidFill>
                              <a:srgbClr val="C00000"/>
                            </a:solidFill>
                            <a:latin typeface="Cambria Math" panose="02040503050406030204" pitchFamily="18" charset="0"/>
                            <a:cs typeface="Times New Roman" panose="02020603050405020304" pitchFamily="18" charset="0"/>
                          </a:rPr>
                          <m:t>=2</m:t>
                        </m:r>
                      </m:sub>
                      <m:sup>
                        <m:r>
                          <m:rPr>
                            <m:sty m:val="p"/>
                          </m:rPr>
                          <a:rPr lang="en-US" sz="2400">
                            <a:solidFill>
                              <a:srgbClr val="C00000"/>
                            </a:solidFill>
                            <a:latin typeface="Cambria Math" panose="02040503050406030204" pitchFamily="18" charset="0"/>
                            <a:cs typeface="Times New Roman" panose="02020603050405020304" pitchFamily="18" charset="0"/>
                          </a:rPr>
                          <m:t>n</m:t>
                        </m:r>
                      </m:sup>
                      <m:e>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j</m:t>
                        </m:r>
                        <m:r>
                          <m:rPr>
                            <m:nor/>
                          </m:rPr>
                          <a:rPr lang="en-US" sz="2400" dirty="0">
                            <a:latin typeface="Times New Roman" panose="02020603050405020304" pitchFamily="18" charset="0"/>
                            <a:ea typeface="Calibri" panose="020F0502020204030204" pitchFamily="34" charset="0"/>
                            <a:cs typeface="Times New Roman" panose="02020603050405020304" pitchFamily="18" charset="0"/>
                          </a:rPr>
                          <m:t> – 1)</m:t>
                        </m:r>
                      </m:e>
                    </m:nary>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a:solidFill>
                              <a:srgbClr val="C00000"/>
                            </a:solidFill>
                            <a:latin typeface="Cambria Math" panose="02040503050406030204" pitchFamily="18" charset="0"/>
                            <a:cs typeface="Times New Roman" panose="02020603050405020304" pitchFamily="18" charset="0"/>
                          </a:rPr>
                          <m:t>j</m:t>
                        </m:r>
                        <m:r>
                          <a:rPr lang="en-US" sz="2400">
                            <a:solidFill>
                              <a:srgbClr val="C00000"/>
                            </a:solidFill>
                            <a:latin typeface="Cambria Math" panose="02040503050406030204" pitchFamily="18" charset="0"/>
                            <a:cs typeface="Times New Roman" panose="02020603050405020304" pitchFamily="18" charset="0"/>
                          </a:rPr>
                          <m:t>=2</m:t>
                        </m:r>
                      </m:sub>
                      <m:sup>
                        <m:r>
                          <m:rPr>
                            <m:sty m:val="p"/>
                          </m:rPr>
                          <a:rPr lang="en-US" sz="2400">
                            <a:solidFill>
                              <a:srgbClr val="C00000"/>
                            </a:solidFill>
                            <a:latin typeface="Cambria Math" panose="02040503050406030204" pitchFamily="18" charset="0"/>
                            <a:cs typeface="Times New Roman" panose="02020603050405020304" pitchFamily="18" charset="0"/>
                          </a:rPr>
                          <m:t>n</m:t>
                        </m:r>
                      </m:sup>
                      <m:e>
                        <m:r>
                          <m:rPr>
                            <m:sty m:val="p"/>
                          </m:rPr>
                          <a:rPr lang="en-US" sz="2400">
                            <a:solidFill>
                              <a:srgbClr val="C00000"/>
                            </a:solidFill>
                            <a:latin typeface="Cambria Math" panose="02040503050406030204" pitchFamily="18" charset="0"/>
                            <a:cs typeface="Times New Roman" panose="02020603050405020304" pitchFamily="18" charset="0"/>
                          </a:rPr>
                          <m:t>j</m:t>
                        </m:r>
                      </m:e>
                    </m:nary>
                    <m:r>
                      <a:rPr lang="en-US" sz="2400">
                        <a:solidFill>
                          <a:srgbClr val="C00000"/>
                        </a:solidFill>
                        <a:latin typeface="Cambria Math" panose="02040503050406030204" pitchFamily="18" charset="0"/>
                        <a:cs typeface="Times New Roman" panose="02020603050405020304" pitchFamily="18" charset="0"/>
                      </a:rPr>
                      <m:t> </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nary>
                      <m:naryPr>
                        <m:chr m:val="∑"/>
                        <m:limLoc m:val="subSup"/>
                        <m:ctrlPr>
                          <a:rPr lang="en-US" sz="2400" i="1">
                            <a:solidFill>
                              <a:srgbClr val="C00000"/>
                            </a:solidFill>
                            <a:latin typeface="Cambria Math" panose="02040503050406030204" pitchFamily="18" charset="0"/>
                            <a:cs typeface="Times New Roman" panose="02020603050405020304" pitchFamily="18" charset="0"/>
                          </a:rPr>
                        </m:ctrlPr>
                      </m:naryPr>
                      <m:sub>
                        <m:r>
                          <m:rPr>
                            <m:sty m:val="p"/>
                            <m:brk m:alnAt="25"/>
                          </m:rPr>
                          <a:rPr lang="en-US" sz="2400">
                            <a:solidFill>
                              <a:srgbClr val="C00000"/>
                            </a:solidFill>
                            <a:latin typeface="Cambria Math" panose="02040503050406030204" pitchFamily="18" charset="0"/>
                            <a:cs typeface="Times New Roman" panose="02020603050405020304" pitchFamily="18" charset="0"/>
                          </a:rPr>
                          <m:t>j</m:t>
                        </m:r>
                        <m:r>
                          <a:rPr lang="en-US" sz="2400">
                            <a:solidFill>
                              <a:srgbClr val="C00000"/>
                            </a:solidFill>
                            <a:latin typeface="Cambria Math" panose="02040503050406030204" pitchFamily="18" charset="0"/>
                            <a:cs typeface="Times New Roman" panose="02020603050405020304" pitchFamily="18" charset="0"/>
                          </a:rPr>
                          <m:t>=2</m:t>
                        </m:r>
                      </m:sub>
                      <m:sup>
                        <m:r>
                          <m:rPr>
                            <m:sty m:val="p"/>
                          </m:rPr>
                          <a:rPr lang="en-US" sz="2400">
                            <a:solidFill>
                              <a:srgbClr val="C00000"/>
                            </a:solidFill>
                            <a:latin typeface="Cambria Math" panose="02040503050406030204" pitchFamily="18" charset="0"/>
                            <a:cs typeface="Times New Roman" panose="02020603050405020304" pitchFamily="18" charset="0"/>
                          </a:rPr>
                          <m:t>n</m:t>
                        </m:r>
                      </m:sup>
                      <m:e>
                        <m:r>
                          <a:rPr lang="en-US" sz="2400">
                            <a:solidFill>
                              <a:srgbClr val="C00000"/>
                            </a:solidFill>
                            <a:latin typeface="Cambria Math" panose="02040503050406030204" pitchFamily="18" charset="0"/>
                            <a:cs typeface="Times New Roman" panose="02020603050405020304" pitchFamily="18" charset="0"/>
                          </a:rPr>
                          <m:t>1</m:t>
                        </m:r>
                      </m:e>
                    </m:nary>
                    <m:r>
                      <a:rPr lang="en-US" sz="2400">
                        <a:solidFill>
                          <a:srgbClr val="C00000"/>
                        </a:solidFill>
                        <a:latin typeface="Cambria Math" panose="02040503050406030204" pitchFamily="18" charset="0"/>
                        <a:cs typeface="Times New Roman" panose="02020603050405020304" pitchFamily="18" charset="0"/>
                      </a:rPr>
                      <m:t> </m:t>
                    </m:r>
                  </m:oMath>
                </a14:m>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- 1}  - {n - 1}</a:t>
                </a:r>
              </a:p>
              <a:p>
                <a:pPr marL="914400" lvl="1" indent="457200">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𝑛</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1)</m:t>
                        </m:r>
                      </m:num>
                      <m:den>
                        <m:r>
                          <a:rPr lang="en-US" sz="2400" i="1">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78943" y="1165015"/>
                <a:ext cx="9199659" cy="4989251"/>
              </a:xfrm>
              <a:prstGeom prst="rect">
                <a:avLst/>
              </a:prstGeom>
              <a:blipFill>
                <a:blip r:embed="rId2"/>
                <a:stretch>
                  <a:fillRect b="-122"/>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CA2571E2-61B9-4EAD-9304-1E7C4A120B15}"/>
              </a:ext>
            </a:extLst>
          </p:cNvPr>
          <p:cNvSpPr/>
          <p:nvPr/>
        </p:nvSpPr>
        <p:spPr>
          <a:xfrm>
            <a:off x="1110872" y="1605709"/>
            <a:ext cx="665826" cy="426128"/>
          </a:xfrm>
          <a:prstGeom prst="cloudCallout">
            <a:avLst>
              <a:gd name="adj1" fmla="val 33833"/>
              <a:gd name="adj2" fmla="val 1104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Image result for smiley face images">
            <a:extLst>
              <a:ext uri="{FF2B5EF4-FFF2-40B4-BE49-F238E27FC236}">
                <a16:creationId xmlns:a16="http://schemas.microsoft.com/office/drawing/2014/main" id="{7F584D02-4C5F-49B3-A086-2D130A476D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433175">
            <a:off x="1110872" y="1637491"/>
            <a:ext cx="542999" cy="39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88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17709</TotalTime>
  <Words>40123</Words>
  <Application>Microsoft Macintosh PowerPoint</Application>
  <PresentationFormat>Widescreen</PresentationFormat>
  <Paragraphs>4056</Paragraphs>
  <Slides>314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314</vt:i4>
      </vt:variant>
    </vt:vector>
  </HeadingPairs>
  <TitlesOfParts>
    <vt:vector size="328" baseType="lpstr">
      <vt:lpstr>SimSun</vt:lpstr>
      <vt:lpstr>Arial</vt:lpstr>
      <vt:lpstr>Calibri</vt:lpstr>
      <vt:lpstr>Calibri Light</vt:lpstr>
      <vt:lpstr>Cambria Math</vt:lpstr>
      <vt:lpstr>Consolas</vt:lpstr>
      <vt:lpstr>Courier New</vt:lpstr>
      <vt:lpstr>Linux Libertine</vt:lpstr>
      <vt:lpstr>Lucida Sans Unicode</vt:lpstr>
      <vt:lpstr>Symbol</vt:lpstr>
      <vt:lpstr>Times New Roman</vt:lpstr>
      <vt:lpstr>Times New Roman Bold</vt:lpstr>
      <vt:lpstr>Wingdings</vt:lpstr>
      <vt:lpstr>Office Theme</vt:lpstr>
      <vt:lpstr>Section 01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NP problems</vt:lpstr>
      <vt:lpstr>PowerPoint Presentation</vt:lpstr>
      <vt:lpstr>What is the complexity of primality testing?</vt:lpstr>
      <vt:lpstr>Why obsess about primes?</vt:lpstr>
      <vt:lpstr>The complexity class NP</vt:lpstr>
      <vt:lpstr>PowerPoint Presentation</vt:lpstr>
      <vt:lpstr>PowerPoint Presentation</vt:lpstr>
      <vt:lpstr>PowerPoint Presentation</vt:lpstr>
      <vt:lpstr>Section 02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Correctness</vt:lpstr>
      <vt:lpstr>Program Verification</vt:lpstr>
      <vt:lpstr>Program Verification</vt:lpstr>
      <vt:lpstr>Program Verification</vt:lpstr>
      <vt:lpstr>Program Verification</vt:lpstr>
      <vt:lpstr>Program Verification (Another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How to verify the correctness of the program S for computing the product of two integers.</vt:lpstr>
      <vt:lpstr>Example: How to verify the correctness of the program S for computing the product of two integers.</vt:lpstr>
      <vt:lpstr>Example: How to verify the correctness of the program S for computing the product of two integers.</vt:lpstr>
      <vt:lpstr>Verify Program Correctness for the Insertion_Sort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03  Fundamentals of  the Analysis of Algorithm Efficiency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Huynh, Truc Le M CIV USARMY (USA)</cp:lastModifiedBy>
  <cp:revision>593</cp:revision>
  <dcterms:created xsi:type="dcterms:W3CDTF">2016-10-13T00:10:31Z</dcterms:created>
  <dcterms:modified xsi:type="dcterms:W3CDTF">2024-10-10T18:27:39Z</dcterms:modified>
</cp:coreProperties>
</file>